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59" r:id="rId5"/>
    <p:sldId id="281" r:id="rId6"/>
    <p:sldId id="260" r:id="rId7"/>
    <p:sldId id="261" r:id="rId8"/>
    <p:sldId id="274" r:id="rId9"/>
    <p:sldId id="280" r:id="rId10"/>
    <p:sldId id="262" r:id="rId11"/>
    <p:sldId id="278" r:id="rId12"/>
    <p:sldId id="282" r:id="rId13"/>
    <p:sldId id="283" r:id="rId14"/>
    <p:sldId id="284" r:id="rId15"/>
    <p:sldId id="285" r:id="rId16"/>
    <p:sldId id="286"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0333E-A6EC-B3CE-F8E0-447AC8DB5DD0}" v="8" dt="2021-12-08T22:31:38.639"/>
    <p1510:client id="{38F1B1E5-D4A4-9B8B-0696-7D7D007D50DF}" v="478" dt="2021-12-08T01:56:37.906"/>
    <p1510:client id="{3ED984E8-29E9-398D-F4DE-BA6662E71640}" v="313" dt="2021-12-08T04:33:37.124"/>
    <p1510:client id="{7AB36BEF-5F6A-8427-248C-A6BBBC25EF8C}" v="4" dt="2021-12-08T00:30:45.401"/>
    <p1510:client id="{7CF76C90-433C-8F05-C573-BD490DF10A99}" v="185" dt="2021-12-07T14:42:20.330"/>
    <p1510:client id="{9760318A-00F8-DCDC-ACC8-5466EAE945AA}" v="77" dt="2021-12-08T21:05:09.751"/>
    <p1510:client id="{B0E75017-433A-5DD0-F69A-6806A67DECE0}" v="2382" dt="2021-12-07T22:03:22.046"/>
    <p1510:client id="{B3BD9D31-8A9A-FAEC-F089-8C00F9EC5CF3}" v="907" dt="2021-12-08T20:34:00.803"/>
    <p1510:client id="{C7E0A207-6295-B5F1-F007-769F1A775C67}" v="75" dt="2021-12-07T18:12:04.613"/>
    <p1510:client id="{D3638397-1F7A-9FC6-92F7-9F2B104950DC}" v="275" dt="2021-12-07T22:55:44.522"/>
    <p1510:client id="{DF05C39C-ABAA-4F03-8D57-F566D971EF6D}" v="289" dt="2021-12-08T20:57:02.297"/>
    <p1510:client id="{E5B41EA8-DA72-41C0-B91F-14E1B30ED711}" v="818" dt="2021-12-07T01:17:22.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video" Target="https://www.youtube.com/embed/uSTCZkl7vcc?start=5&amp;feature=oembe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Diagram, text&#10;&#10;Description automatically generated">
            <a:extLst>
              <a:ext uri="{FF2B5EF4-FFF2-40B4-BE49-F238E27FC236}">
                <a16:creationId xmlns:a16="http://schemas.microsoft.com/office/drawing/2014/main" id="{AA50BD49-606C-4DA3-95C6-11E7A41AF2F3}"/>
              </a:ext>
            </a:extLst>
          </p:cNvPr>
          <p:cNvPicPr>
            <a:picLocks noChangeAspect="1"/>
          </p:cNvPicPr>
          <p:nvPr/>
        </p:nvPicPr>
        <p:blipFill rotWithShape="1">
          <a:blip r:embed="rId2"/>
          <a:srcRect/>
          <a:stretch/>
        </p:blipFill>
        <p:spPr>
          <a:xfrm>
            <a:off x="20" y="10"/>
            <a:ext cx="12191980" cy="6857990"/>
          </a:xfrm>
          <a:prstGeom prst="rect">
            <a:avLst/>
          </a:prstGeom>
        </p:spPr>
      </p:pic>
      <p:sp>
        <p:nvSpPr>
          <p:cNvPr id="1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8"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8D48-F1CB-467A-8FEE-229D2229FE8A}"/>
              </a:ext>
            </a:extLst>
          </p:cNvPr>
          <p:cNvSpPr>
            <a:spLocks noGrp="1"/>
          </p:cNvSpPr>
          <p:nvPr>
            <p:ph type="title"/>
          </p:nvPr>
        </p:nvSpPr>
        <p:spPr/>
        <p:txBody>
          <a:bodyPr/>
          <a:lstStyle/>
          <a:p>
            <a:r>
              <a:rPr lang="en-US">
                <a:cs typeface="Calibri Light"/>
              </a:rPr>
              <a:t>Fatal Accidents Weekday</a:t>
            </a:r>
            <a:endParaRPr lang="en-US"/>
          </a:p>
        </p:txBody>
      </p:sp>
      <p:sp>
        <p:nvSpPr>
          <p:cNvPr id="10" name="TextBox 9">
            <a:extLst>
              <a:ext uri="{FF2B5EF4-FFF2-40B4-BE49-F238E27FC236}">
                <a16:creationId xmlns:a16="http://schemas.microsoft.com/office/drawing/2014/main" id="{6840B882-EC15-4D5D-96A2-134987E0FB93}"/>
              </a:ext>
            </a:extLst>
          </p:cNvPr>
          <p:cNvSpPr txBox="1"/>
          <p:nvPr/>
        </p:nvSpPr>
        <p:spPr>
          <a:xfrm>
            <a:off x="6883400" y="885091"/>
            <a:ext cx="2958122" cy="946329"/>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Hypothesis: Fatal accidents with many fatalities occur more often on the weekends.</a:t>
            </a:r>
          </a:p>
        </p:txBody>
      </p:sp>
      <p:pic>
        <p:nvPicPr>
          <p:cNvPr id="3" name="Picture 3" descr="Chart, bar chart&#10;&#10;Description automatically generated">
            <a:extLst>
              <a:ext uri="{FF2B5EF4-FFF2-40B4-BE49-F238E27FC236}">
                <a16:creationId xmlns:a16="http://schemas.microsoft.com/office/drawing/2014/main" id="{9F325093-50E1-4E22-8CFA-2AFFF72B5789}"/>
              </a:ext>
            </a:extLst>
          </p:cNvPr>
          <p:cNvPicPr>
            <a:picLocks noChangeAspect="1"/>
          </p:cNvPicPr>
          <p:nvPr/>
        </p:nvPicPr>
        <p:blipFill>
          <a:blip r:embed="rId2"/>
          <a:stretch>
            <a:fillRect/>
          </a:stretch>
        </p:blipFill>
        <p:spPr>
          <a:xfrm>
            <a:off x="9460399" y="2646973"/>
            <a:ext cx="2219325" cy="3714750"/>
          </a:xfrm>
          <a:prstGeom prst="rect">
            <a:avLst/>
          </a:prstGeom>
        </p:spPr>
      </p:pic>
      <p:pic>
        <p:nvPicPr>
          <p:cNvPr id="4" name="Picture 4" descr="Chart, bar chart&#10;&#10;Description automatically generated">
            <a:extLst>
              <a:ext uri="{FF2B5EF4-FFF2-40B4-BE49-F238E27FC236}">
                <a16:creationId xmlns:a16="http://schemas.microsoft.com/office/drawing/2014/main" id="{B9E5982E-7568-43BB-AC6B-543B3D33F6B7}"/>
              </a:ext>
            </a:extLst>
          </p:cNvPr>
          <p:cNvPicPr>
            <a:picLocks noChangeAspect="1"/>
          </p:cNvPicPr>
          <p:nvPr/>
        </p:nvPicPr>
        <p:blipFill>
          <a:blip r:embed="rId3"/>
          <a:stretch>
            <a:fillRect/>
          </a:stretch>
        </p:blipFill>
        <p:spPr>
          <a:xfrm>
            <a:off x="6592399" y="2646240"/>
            <a:ext cx="2524125" cy="3714750"/>
          </a:xfrm>
          <a:prstGeom prst="rect">
            <a:avLst/>
          </a:prstGeom>
        </p:spPr>
      </p:pic>
      <p:pic>
        <p:nvPicPr>
          <p:cNvPr id="5" name="Picture 5" descr="Chart, bar chart&#10;&#10;Description automatically generated">
            <a:extLst>
              <a:ext uri="{FF2B5EF4-FFF2-40B4-BE49-F238E27FC236}">
                <a16:creationId xmlns:a16="http://schemas.microsoft.com/office/drawing/2014/main" id="{FD0944DE-B15D-4E31-90E7-C32F5085FAEF}"/>
              </a:ext>
            </a:extLst>
          </p:cNvPr>
          <p:cNvPicPr>
            <a:picLocks noChangeAspect="1"/>
          </p:cNvPicPr>
          <p:nvPr/>
        </p:nvPicPr>
        <p:blipFill>
          <a:blip r:embed="rId4"/>
          <a:stretch>
            <a:fillRect/>
          </a:stretch>
        </p:blipFill>
        <p:spPr>
          <a:xfrm>
            <a:off x="3760056" y="2675548"/>
            <a:ext cx="2581275" cy="3714750"/>
          </a:xfrm>
          <a:prstGeom prst="rect">
            <a:avLst/>
          </a:prstGeom>
        </p:spPr>
      </p:pic>
      <p:pic>
        <p:nvPicPr>
          <p:cNvPr id="6" name="Picture 6" descr="Chart, bar chart&#10;&#10;Description automatically generated">
            <a:extLst>
              <a:ext uri="{FF2B5EF4-FFF2-40B4-BE49-F238E27FC236}">
                <a16:creationId xmlns:a16="http://schemas.microsoft.com/office/drawing/2014/main" id="{8849BC06-A466-40A6-BDB5-CD606741D830}"/>
              </a:ext>
            </a:extLst>
          </p:cNvPr>
          <p:cNvPicPr>
            <a:picLocks noChangeAspect="1"/>
          </p:cNvPicPr>
          <p:nvPr/>
        </p:nvPicPr>
        <p:blipFill>
          <a:blip r:embed="rId5"/>
          <a:stretch>
            <a:fillRect/>
          </a:stretch>
        </p:blipFill>
        <p:spPr>
          <a:xfrm>
            <a:off x="785935" y="2646973"/>
            <a:ext cx="2628900" cy="3714750"/>
          </a:xfrm>
          <a:prstGeom prst="rect">
            <a:avLst/>
          </a:prstGeom>
        </p:spPr>
      </p:pic>
      <p:sp>
        <p:nvSpPr>
          <p:cNvPr id="7" name="TextBox 6">
            <a:extLst>
              <a:ext uri="{FF2B5EF4-FFF2-40B4-BE49-F238E27FC236}">
                <a16:creationId xmlns:a16="http://schemas.microsoft.com/office/drawing/2014/main" id="{27CA9B69-AF7B-429D-BF75-A3FB904F70B3}"/>
              </a:ext>
            </a:extLst>
          </p:cNvPr>
          <p:cNvSpPr txBox="1"/>
          <p:nvPr/>
        </p:nvSpPr>
        <p:spPr>
          <a:xfrm>
            <a:off x="1344246" y="2311400"/>
            <a:ext cx="12094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Fatalities</a:t>
            </a:r>
          </a:p>
        </p:txBody>
      </p:sp>
      <p:sp>
        <p:nvSpPr>
          <p:cNvPr id="11" name="TextBox 10">
            <a:extLst>
              <a:ext uri="{FF2B5EF4-FFF2-40B4-BE49-F238E27FC236}">
                <a16:creationId xmlns:a16="http://schemas.microsoft.com/office/drawing/2014/main" id="{B38D3F69-2C36-40FF-A48E-40EF9EA0BB2D}"/>
              </a:ext>
            </a:extLst>
          </p:cNvPr>
          <p:cNvSpPr txBox="1"/>
          <p:nvPr/>
        </p:nvSpPr>
        <p:spPr>
          <a:xfrm>
            <a:off x="7049476" y="2282092"/>
            <a:ext cx="12094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 Fatalities</a:t>
            </a:r>
          </a:p>
        </p:txBody>
      </p:sp>
      <p:sp>
        <p:nvSpPr>
          <p:cNvPr id="12" name="TextBox 11">
            <a:extLst>
              <a:ext uri="{FF2B5EF4-FFF2-40B4-BE49-F238E27FC236}">
                <a16:creationId xmlns:a16="http://schemas.microsoft.com/office/drawing/2014/main" id="{B8D22841-92C5-4E61-A6A9-9775844874B3}"/>
              </a:ext>
            </a:extLst>
          </p:cNvPr>
          <p:cNvSpPr txBox="1"/>
          <p:nvPr/>
        </p:nvSpPr>
        <p:spPr>
          <a:xfrm>
            <a:off x="4255476" y="2311399"/>
            <a:ext cx="12094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Fatalities</a:t>
            </a:r>
          </a:p>
        </p:txBody>
      </p:sp>
      <p:sp>
        <p:nvSpPr>
          <p:cNvPr id="14" name="TextBox 13">
            <a:extLst>
              <a:ext uri="{FF2B5EF4-FFF2-40B4-BE49-F238E27FC236}">
                <a16:creationId xmlns:a16="http://schemas.microsoft.com/office/drawing/2014/main" id="{B34E8B4F-D80A-4A10-B957-8A4AEF2A5F48}"/>
              </a:ext>
            </a:extLst>
          </p:cNvPr>
          <p:cNvSpPr txBox="1"/>
          <p:nvPr/>
        </p:nvSpPr>
        <p:spPr>
          <a:xfrm>
            <a:off x="9960707" y="2311400"/>
            <a:ext cx="12094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4 Fatalities</a:t>
            </a:r>
          </a:p>
        </p:txBody>
      </p:sp>
      <p:sp>
        <p:nvSpPr>
          <p:cNvPr id="8" name="Rectangle: Rounded Corners 7">
            <a:extLst>
              <a:ext uri="{FF2B5EF4-FFF2-40B4-BE49-F238E27FC236}">
                <a16:creationId xmlns:a16="http://schemas.microsoft.com/office/drawing/2014/main" id="{4FA9AF05-A94E-4709-9447-C2B238BB2CFF}"/>
              </a:ext>
            </a:extLst>
          </p:cNvPr>
          <p:cNvSpPr/>
          <p:nvPr/>
        </p:nvSpPr>
        <p:spPr>
          <a:xfrm>
            <a:off x="1543050" y="2876550"/>
            <a:ext cx="438150" cy="3248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3DBCDEB-E85A-4A08-ABDB-ACE53156E9BC}"/>
              </a:ext>
            </a:extLst>
          </p:cNvPr>
          <p:cNvSpPr/>
          <p:nvPr/>
        </p:nvSpPr>
        <p:spPr>
          <a:xfrm>
            <a:off x="4476750" y="2876550"/>
            <a:ext cx="438150" cy="3248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A88C341-F476-4592-9421-148ECB490395}"/>
              </a:ext>
            </a:extLst>
          </p:cNvPr>
          <p:cNvSpPr/>
          <p:nvPr/>
        </p:nvSpPr>
        <p:spPr>
          <a:xfrm>
            <a:off x="7258050" y="2647950"/>
            <a:ext cx="438150" cy="3438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D2CB182-9752-4F62-9452-63B22A55EBE9}"/>
              </a:ext>
            </a:extLst>
          </p:cNvPr>
          <p:cNvSpPr/>
          <p:nvPr/>
        </p:nvSpPr>
        <p:spPr>
          <a:xfrm>
            <a:off x="10001250" y="2676525"/>
            <a:ext cx="438150" cy="34099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50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94CF-D52A-4E8E-9950-DCC9A82B6014}"/>
              </a:ext>
            </a:extLst>
          </p:cNvPr>
          <p:cNvSpPr>
            <a:spLocks noGrp="1"/>
          </p:cNvSpPr>
          <p:nvPr>
            <p:ph type="title"/>
          </p:nvPr>
        </p:nvSpPr>
        <p:spPr/>
        <p:txBody>
          <a:bodyPr/>
          <a:lstStyle/>
          <a:p>
            <a:r>
              <a:rPr lang="en-US">
                <a:cs typeface="Calibri Light"/>
              </a:rPr>
              <a:t>Fatal Accidents by Vehicle</a:t>
            </a:r>
            <a:endParaRPr lang="en-US"/>
          </a:p>
        </p:txBody>
      </p:sp>
      <p:sp>
        <p:nvSpPr>
          <p:cNvPr id="14" name="TextBox 13">
            <a:extLst>
              <a:ext uri="{FF2B5EF4-FFF2-40B4-BE49-F238E27FC236}">
                <a16:creationId xmlns:a16="http://schemas.microsoft.com/office/drawing/2014/main" id="{355D8582-07A4-4C59-B50C-BE699A0FF6FC}"/>
              </a:ext>
            </a:extLst>
          </p:cNvPr>
          <p:cNvSpPr txBox="1"/>
          <p:nvPr/>
        </p:nvSpPr>
        <p:spPr>
          <a:xfrm>
            <a:off x="7026275" y="4535121"/>
            <a:ext cx="4462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5" name="TextBox 4">
            <a:extLst>
              <a:ext uri="{FF2B5EF4-FFF2-40B4-BE49-F238E27FC236}">
                <a16:creationId xmlns:a16="http://schemas.microsoft.com/office/drawing/2014/main" id="{61D2D8D6-639C-4CED-A1EB-0C19BA730A03}"/>
              </a:ext>
            </a:extLst>
          </p:cNvPr>
          <p:cNvSpPr txBox="1"/>
          <p:nvPr/>
        </p:nvSpPr>
        <p:spPr>
          <a:xfrm>
            <a:off x="1503974" y="1499333"/>
            <a:ext cx="2743200" cy="92333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Which Vehicle makes are most involved with Drunk Driving violations?</a:t>
            </a:r>
          </a:p>
        </p:txBody>
      </p:sp>
      <p:pic>
        <p:nvPicPr>
          <p:cNvPr id="6" name="Picture 5" descr="Chart, bar chart&#10;&#10;Description automatically generated">
            <a:extLst>
              <a:ext uri="{FF2B5EF4-FFF2-40B4-BE49-F238E27FC236}">
                <a16:creationId xmlns:a16="http://schemas.microsoft.com/office/drawing/2014/main" id="{8960FC3E-67C4-43D3-BB56-54FEA9C4808F}"/>
              </a:ext>
            </a:extLst>
          </p:cNvPr>
          <p:cNvPicPr>
            <a:picLocks noChangeAspect="1"/>
          </p:cNvPicPr>
          <p:nvPr/>
        </p:nvPicPr>
        <p:blipFill>
          <a:blip r:embed="rId2"/>
          <a:stretch>
            <a:fillRect/>
          </a:stretch>
        </p:blipFill>
        <p:spPr>
          <a:xfrm>
            <a:off x="5974373" y="3289873"/>
            <a:ext cx="6050084" cy="2988726"/>
          </a:xfrm>
          <a:prstGeom prst="rect">
            <a:avLst/>
          </a:prstGeom>
        </p:spPr>
      </p:pic>
      <p:sp>
        <p:nvSpPr>
          <p:cNvPr id="10" name="TextBox 9">
            <a:extLst>
              <a:ext uri="{FF2B5EF4-FFF2-40B4-BE49-F238E27FC236}">
                <a16:creationId xmlns:a16="http://schemas.microsoft.com/office/drawing/2014/main" id="{3A8713C9-F431-4262-A84C-8B9846FAE0D4}"/>
              </a:ext>
            </a:extLst>
          </p:cNvPr>
          <p:cNvSpPr txBox="1"/>
          <p:nvPr/>
        </p:nvSpPr>
        <p:spPr>
          <a:xfrm>
            <a:off x="7438048" y="1997808"/>
            <a:ext cx="2743200" cy="92333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What vehicle make is most deadly if involved in a car accident?</a:t>
            </a:r>
          </a:p>
        </p:txBody>
      </p:sp>
      <p:pic>
        <p:nvPicPr>
          <p:cNvPr id="13" name="Picture 14" descr="Chart, bar chart&#10;&#10;Description automatically generated">
            <a:extLst>
              <a:ext uri="{FF2B5EF4-FFF2-40B4-BE49-F238E27FC236}">
                <a16:creationId xmlns:a16="http://schemas.microsoft.com/office/drawing/2014/main" id="{2175ED04-948E-4406-8766-3F00714CA488}"/>
              </a:ext>
            </a:extLst>
          </p:cNvPr>
          <p:cNvPicPr>
            <a:picLocks noChangeAspect="1"/>
          </p:cNvPicPr>
          <p:nvPr/>
        </p:nvPicPr>
        <p:blipFill>
          <a:blip r:embed="rId3"/>
          <a:stretch>
            <a:fillRect/>
          </a:stretch>
        </p:blipFill>
        <p:spPr>
          <a:xfrm>
            <a:off x="1630850" y="2503854"/>
            <a:ext cx="2343150" cy="4029075"/>
          </a:xfrm>
          <a:prstGeom prst="rect">
            <a:avLst/>
          </a:prstGeom>
        </p:spPr>
      </p:pic>
    </p:spTree>
    <p:extLst>
      <p:ext uri="{BB962C8B-B14F-4D97-AF65-F5344CB8AC3E}">
        <p14:creationId xmlns:p14="http://schemas.microsoft.com/office/powerpoint/2010/main" val="384969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5E30ABC-0103-4445-94FC-77A2AF8C384E}"/>
              </a:ext>
            </a:extLst>
          </p:cNvPr>
          <p:cNvSpPr>
            <a:spLocks noGrp="1"/>
          </p:cNvSpPr>
          <p:nvPr>
            <p:ph type="title"/>
          </p:nvPr>
        </p:nvSpPr>
        <p:spPr>
          <a:xfrm>
            <a:off x="76200" y="1443"/>
            <a:ext cx="10515600" cy="736745"/>
          </a:xfrm>
        </p:spPr>
        <p:txBody>
          <a:bodyPr>
            <a:normAutofit/>
          </a:bodyPr>
          <a:lstStyle/>
          <a:p>
            <a:r>
              <a:rPr lang="en-US" sz="3600" dirty="0">
                <a:cs typeface="Calibri Light"/>
              </a:rPr>
              <a:t>Insights for Causes of Fatalities due to Violations:</a:t>
            </a:r>
          </a:p>
        </p:txBody>
      </p:sp>
      <p:sp>
        <p:nvSpPr>
          <p:cNvPr id="8" name="TextBox 7">
            <a:extLst>
              <a:ext uri="{FF2B5EF4-FFF2-40B4-BE49-F238E27FC236}">
                <a16:creationId xmlns:a16="http://schemas.microsoft.com/office/drawing/2014/main" id="{80CAAC2E-56D5-4B1D-B009-FCA8A6597B14}"/>
              </a:ext>
            </a:extLst>
          </p:cNvPr>
          <p:cNvSpPr txBox="1"/>
          <p:nvPr/>
        </p:nvSpPr>
        <p:spPr>
          <a:xfrm>
            <a:off x="354445" y="752763"/>
            <a:ext cx="2743200"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700"/>
              <a:t>Fatalities are mostly caused by the </a:t>
            </a:r>
          </a:p>
          <a:p>
            <a:r>
              <a:rPr lang="en-IN" sz="1700"/>
              <a:t>following violations:</a:t>
            </a:r>
            <a:endParaRPr lang="en-IN" sz="1700">
              <a:cs typeface="Calibri"/>
            </a:endParaRPr>
          </a:p>
          <a:p>
            <a:r>
              <a:rPr lang="en-IN" sz="1700">
                <a:ea typeface="+mn-lt"/>
                <a:cs typeface="+mn-lt"/>
              </a:rPr>
              <a:t>•Driver is intoxicated, </a:t>
            </a:r>
            <a:endParaRPr lang="en-IN"/>
          </a:p>
          <a:p>
            <a:r>
              <a:rPr lang="en-IN" sz="1700">
                <a:ea typeface="+mn-lt"/>
                <a:cs typeface="+mn-lt"/>
              </a:rPr>
              <a:t>•Non licenced driver,</a:t>
            </a:r>
            <a:endParaRPr lang="en-IN"/>
          </a:p>
          <a:p>
            <a:r>
              <a:rPr lang="en-IN" sz="1700">
                <a:ea typeface="+mn-lt"/>
                <a:cs typeface="+mn-lt"/>
              </a:rPr>
              <a:t>• Lane violations,</a:t>
            </a:r>
            <a:endParaRPr lang="en-IN"/>
          </a:p>
          <a:p>
            <a:r>
              <a:rPr lang="en-IN" sz="1700">
                <a:ea typeface="+mn-lt"/>
                <a:cs typeface="+mn-lt"/>
              </a:rPr>
              <a:t>•Homicide of the driver.</a:t>
            </a:r>
            <a:endParaRPr lang="en-IN"/>
          </a:p>
        </p:txBody>
      </p:sp>
      <p:sp>
        <p:nvSpPr>
          <p:cNvPr id="9" name="TextBox 8">
            <a:extLst>
              <a:ext uri="{FF2B5EF4-FFF2-40B4-BE49-F238E27FC236}">
                <a16:creationId xmlns:a16="http://schemas.microsoft.com/office/drawing/2014/main" id="{FDAAAB7B-DE7E-4E50-8727-FE179AD9EA60}"/>
              </a:ext>
            </a:extLst>
          </p:cNvPr>
          <p:cNvSpPr txBox="1"/>
          <p:nvPr/>
        </p:nvSpPr>
        <p:spPr>
          <a:xfrm>
            <a:off x="3633355" y="752764"/>
            <a:ext cx="2743200"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700"/>
              <a:t>Fatalities are mostly caused by the following </a:t>
            </a:r>
          </a:p>
          <a:p>
            <a:r>
              <a:rPr lang="en-IN" sz="1700"/>
              <a:t>speeding violations:</a:t>
            </a:r>
            <a:endParaRPr lang="en-IN" sz="1700">
              <a:cs typeface="Calibri"/>
            </a:endParaRPr>
          </a:p>
          <a:p>
            <a:r>
              <a:rPr lang="en-IN" sz="1700">
                <a:ea typeface="+mn-lt"/>
                <a:cs typeface="+mn-lt"/>
              </a:rPr>
              <a:t>•Driving too fast for conditions, </a:t>
            </a:r>
            <a:endParaRPr lang="en-IN"/>
          </a:p>
          <a:p>
            <a:r>
              <a:rPr lang="en-IN" sz="1700">
                <a:ea typeface="+mn-lt"/>
                <a:cs typeface="+mn-lt"/>
              </a:rPr>
              <a:t>•Racing ,</a:t>
            </a:r>
            <a:endParaRPr lang="en-IN"/>
          </a:p>
          <a:p>
            <a:r>
              <a:rPr lang="en-IN" sz="1700">
                <a:ea typeface="+mn-lt"/>
                <a:cs typeface="+mn-lt"/>
              </a:rPr>
              <a:t>•Exceeding speed limit</a:t>
            </a:r>
            <a:endParaRPr lang="en-IN"/>
          </a:p>
        </p:txBody>
      </p:sp>
      <p:pic>
        <p:nvPicPr>
          <p:cNvPr id="10" name="Picture 10" descr="Chart, bar chart&#10;&#10;Description automatically generated">
            <a:extLst>
              <a:ext uri="{FF2B5EF4-FFF2-40B4-BE49-F238E27FC236}">
                <a16:creationId xmlns:a16="http://schemas.microsoft.com/office/drawing/2014/main" id="{324B4ECE-B26B-4723-93B7-70E59DE88444}"/>
              </a:ext>
            </a:extLst>
          </p:cNvPr>
          <p:cNvPicPr>
            <a:picLocks noChangeAspect="1"/>
          </p:cNvPicPr>
          <p:nvPr/>
        </p:nvPicPr>
        <p:blipFill>
          <a:blip r:embed="rId2"/>
          <a:stretch>
            <a:fillRect/>
          </a:stretch>
        </p:blipFill>
        <p:spPr>
          <a:xfrm>
            <a:off x="267856" y="2622803"/>
            <a:ext cx="11924505" cy="3289931"/>
          </a:xfrm>
          <a:prstGeom prst="rect">
            <a:avLst/>
          </a:prstGeom>
        </p:spPr>
      </p:pic>
      <p:sp>
        <p:nvSpPr>
          <p:cNvPr id="11" name="TextBox 10">
            <a:extLst>
              <a:ext uri="{FF2B5EF4-FFF2-40B4-BE49-F238E27FC236}">
                <a16:creationId xmlns:a16="http://schemas.microsoft.com/office/drawing/2014/main" id="{C2BDBAA7-50CC-49AF-9575-FAE0A3DFAB9B}"/>
              </a:ext>
            </a:extLst>
          </p:cNvPr>
          <p:cNvSpPr txBox="1"/>
          <p:nvPr/>
        </p:nvSpPr>
        <p:spPr>
          <a:xfrm>
            <a:off x="568037" y="5988627"/>
            <a:ext cx="100687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t>And no Fatalities, if the driver is not obeying traffic signs, police, or driving wrong way, or for not carrying insurance card. And more fatalities occur when the driver is not speeding.</a:t>
            </a:r>
          </a:p>
        </p:txBody>
      </p:sp>
    </p:spTree>
    <p:extLst>
      <p:ext uri="{BB962C8B-B14F-4D97-AF65-F5344CB8AC3E}">
        <p14:creationId xmlns:p14="http://schemas.microsoft.com/office/powerpoint/2010/main" val="170256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3A1694-7748-4DE3-A31A-773F6F1B52B2}"/>
              </a:ext>
            </a:extLst>
          </p:cNvPr>
          <p:cNvSpPr txBox="1">
            <a:spLocks/>
          </p:cNvSpPr>
          <p:nvPr/>
        </p:nvSpPr>
        <p:spPr>
          <a:xfrm>
            <a:off x="76200" y="1443"/>
            <a:ext cx="10515600" cy="736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cs typeface="Calibri Light"/>
              </a:rPr>
              <a:t>Drunk driving statistics in CA,2019 </a:t>
            </a:r>
          </a:p>
        </p:txBody>
      </p:sp>
      <p:sp>
        <p:nvSpPr>
          <p:cNvPr id="6" name="TextBox 5">
            <a:extLst>
              <a:ext uri="{FF2B5EF4-FFF2-40B4-BE49-F238E27FC236}">
                <a16:creationId xmlns:a16="http://schemas.microsoft.com/office/drawing/2014/main" id="{A701AE14-C403-4FB3-B85F-F9C9FFE169A7}"/>
              </a:ext>
            </a:extLst>
          </p:cNvPr>
          <p:cNvSpPr txBox="1"/>
          <p:nvPr/>
        </p:nvSpPr>
        <p:spPr>
          <a:xfrm>
            <a:off x="77355" y="689264"/>
            <a:ext cx="112291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IN" sz="2000"/>
              <a:t>About 25% of the accidents occur in CA are caused by drunken drivers.</a:t>
            </a:r>
            <a:endParaRPr lang="en-US"/>
          </a:p>
          <a:p>
            <a:pPr marL="342900" indent="-342900">
              <a:buFont typeface="Arial" panose="020B0604020202020204" pitchFamily="34" charset="0"/>
              <a:buChar char="•"/>
            </a:pPr>
            <a:r>
              <a:rPr lang="en-IN" sz="2000"/>
              <a:t>Fatalities are higher at state highways both when the drunk is sober or intoxicated</a:t>
            </a:r>
            <a:endParaRPr lang="en-IN" sz="2000">
              <a:cs typeface="Calibri" panose="020F0502020204030204"/>
            </a:endParaRPr>
          </a:p>
        </p:txBody>
      </p:sp>
      <p:pic>
        <p:nvPicPr>
          <p:cNvPr id="7" name="Picture 7" descr="Chart, histogram&#10;&#10;Description automatically generated">
            <a:extLst>
              <a:ext uri="{FF2B5EF4-FFF2-40B4-BE49-F238E27FC236}">
                <a16:creationId xmlns:a16="http://schemas.microsoft.com/office/drawing/2014/main" id="{FAA30C80-F13E-4E42-9DAB-5CE81CBB53DE}"/>
              </a:ext>
            </a:extLst>
          </p:cNvPr>
          <p:cNvPicPr>
            <a:picLocks noChangeAspect="1"/>
          </p:cNvPicPr>
          <p:nvPr/>
        </p:nvPicPr>
        <p:blipFill>
          <a:blip r:embed="rId2"/>
          <a:stretch>
            <a:fillRect/>
          </a:stretch>
        </p:blipFill>
        <p:spPr>
          <a:xfrm>
            <a:off x="290946" y="2242573"/>
            <a:ext cx="4717472" cy="3723673"/>
          </a:xfrm>
          <a:prstGeom prst="rect">
            <a:avLst/>
          </a:prstGeom>
        </p:spPr>
      </p:pic>
      <p:pic>
        <p:nvPicPr>
          <p:cNvPr id="8" name="Picture 8" descr="Chart, bar chart&#10;&#10;Description automatically generated">
            <a:extLst>
              <a:ext uri="{FF2B5EF4-FFF2-40B4-BE49-F238E27FC236}">
                <a16:creationId xmlns:a16="http://schemas.microsoft.com/office/drawing/2014/main" id="{160ED72C-F74A-4CB5-BD8C-0DC434B2C3FB}"/>
              </a:ext>
            </a:extLst>
          </p:cNvPr>
          <p:cNvPicPr>
            <a:picLocks noChangeAspect="1"/>
          </p:cNvPicPr>
          <p:nvPr/>
        </p:nvPicPr>
        <p:blipFill>
          <a:blip r:embed="rId3"/>
          <a:stretch>
            <a:fillRect/>
          </a:stretch>
        </p:blipFill>
        <p:spPr>
          <a:xfrm>
            <a:off x="5617369" y="2062972"/>
            <a:ext cx="5868590" cy="3904820"/>
          </a:xfrm>
          <a:prstGeom prst="rect">
            <a:avLst/>
          </a:prstGeom>
        </p:spPr>
      </p:pic>
    </p:spTree>
    <p:extLst>
      <p:ext uri="{BB962C8B-B14F-4D97-AF65-F5344CB8AC3E}">
        <p14:creationId xmlns:p14="http://schemas.microsoft.com/office/powerpoint/2010/main" val="307155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2F640C-CE62-4327-B290-2D4A25D5F297}"/>
              </a:ext>
            </a:extLst>
          </p:cNvPr>
          <p:cNvSpPr txBox="1">
            <a:spLocks/>
          </p:cNvSpPr>
          <p:nvPr/>
        </p:nvSpPr>
        <p:spPr>
          <a:xfrm>
            <a:off x="76200" y="1443"/>
            <a:ext cx="10515600" cy="736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cs typeface="Calibri Light"/>
              </a:rPr>
              <a:t>Interesting insights form the plots:</a:t>
            </a:r>
          </a:p>
        </p:txBody>
      </p:sp>
      <p:sp>
        <p:nvSpPr>
          <p:cNvPr id="6" name="TextBox 5">
            <a:extLst>
              <a:ext uri="{FF2B5EF4-FFF2-40B4-BE49-F238E27FC236}">
                <a16:creationId xmlns:a16="http://schemas.microsoft.com/office/drawing/2014/main" id="{1CA70AC4-025C-482E-9E53-BDAA1B14192D}"/>
              </a:ext>
            </a:extLst>
          </p:cNvPr>
          <p:cNvSpPr txBox="1"/>
          <p:nvPr/>
        </p:nvSpPr>
        <p:spPr>
          <a:xfrm>
            <a:off x="77355" y="741218"/>
            <a:ext cx="120257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IN" sz="2000"/>
              <a:t>Relationship between Fatalities and number of vehicles involved in an accident.</a:t>
            </a:r>
            <a:endParaRPr lang="en-US">
              <a:cs typeface="Calibri" panose="020F0502020204030204"/>
            </a:endParaRPr>
          </a:p>
          <a:p>
            <a:pPr marL="342900" indent="-342900">
              <a:buFont typeface="Arial"/>
              <a:buChar char="•"/>
            </a:pPr>
            <a:r>
              <a:rPr lang="en-IN" sz="2000"/>
              <a:t>More fatalities occur when the speed limit is high for that road.</a:t>
            </a:r>
            <a:endParaRPr lang="en-IN" sz="2000">
              <a:cs typeface="Calibri"/>
            </a:endParaRPr>
          </a:p>
        </p:txBody>
      </p:sp>
      <p:pic>
        <p:nvPicPr>
          <p:cNvPr id="7" name="Picture 7" descr="Chart, line chart&#10;&#10;Description automatically generated">
            <a:extLst>
              <a:ext uri="{FF2B5EF4-FFF2-40B4-BE49-F238E27FC236}">
                <a16:creationId xmlns:a16="http://schemas.microsoft.com/office/drawing/2014/main" id="{7485DB28-9064-405C-BC50-C052E18FBDC7}"/>
              </a:ext>
            </a:extLst>
          </p:cNvPr>
          <p:cNvPicPr>
            <a:picLocks noChangeAspect="1"/>
          </p:cNvPicPr>
          <p:nvPr/>
        </p:nvPicPr>
        <p:blipFill>
          <a:blip r:embed="rId2"/>
          <a:stretch>
            <a:fillRect/>
          </a:stretch>
        </p:blipFill>
        <p:spPr>
          <a:xfrm>
            <a:off x="233219" y="2295062"/>
            <a:ext cx="5346700" cy="3826511"/>
          </a:xfrm>
          <a:prstGeom prst="rect">
            <a:avLst/>
          </a:prstGeom>
        </p:spPr>
      </p:pic>
      <p:pic>
        <p:nvPicPr>
          <p:cNvPr id="8" name="Picture 8" descr="Chart, box and whisker chart&#10;&#10;Description automatically generated">
            <a:extLst>
              <a:ext uri="{FF2B5EF4-FFF2-40B4-BE49-F238E27FC236}">
                <a16:creationId xmlns:a16="http://schemas.microsoft.com/office/drawing/2014/main" id="{A718AF95-4BB2-4F17-BEC4-96A5F114F4A0}"/>
              </a:ext>
            </a:extLst>
          </p:cNvPr>
          <p:cNvPicPr>
            <a:picLocks noChangeAspect="1"/>
          </p:cNvPicPr>
          <p:nvPr/>
        </p:nvPicPr>
        <p:blipFill>
          <a:blip r:embed="rId3"/>
          <a:stretch>
            <a:fillRect/>
          </a:stretch>
        </p:blipFill>
        <p:spPr>
          <a:xfrm>
            <a:off x="6092536" y="2446076"/>
            <a:ext cx="5237018" cy="3818892"/>
          </a:xfrm>
          <a:prstGeom prst="rect">
            <a:avLst/>
          </a:prstGeom>
        </p:spPr>
      </p:pic>
    </p:spTree>
    <p:extLst>
      <p:ext uri="{BB962C8B-B14F-4D97-AF65-F5344CB8AC3E}">
        <p14:creationId xmlns:p14="http://schemas.microsoft.com/office/powerpoint/2010/main" val="150701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F3EE00E-E223-4C3F-BCA9-4FED6B7F3EE1}"/>
              </a:ext>
            </a:extLst>
          </p:cNvPr>
          <p:cNvSpPr txBox="1">
            <a:spLocks/>
          </p:cNvSpPr>
          <p:nvPr/>
        </p:nvSpPr>
        <p:spPr>
          <a:xfrm>
            <a:off x="76200" y="1443"/>
            <a:ext cx="10515600" cy="736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cs typeface="Calibri Light"/>
              </a:rPr>
              <a:t>Interesting insights form the visualizations:</a:t>
            </a:r>
          </a:p>
        </p:txBody>
      </p:sp>
      <p:sp>
        <p:nvSpPr>
          <p:cNvPr id="6" name="TextBox 5">
            <a:extLst>
              <a:ext uri="{FF2B5EF4-FFF2-40B4-BE49-F238E27FC236}">
                <a16:creationId xmlns:a16="http://schemas.microsoft.com/office/drawing/2014/main" id="{0576267B-D23A-41D0-9AE4-42E20AF1919C}"/>
              </a:ext>
            </a:extLst>
          </p:cNvPr>
          <p:cNvSpPr txBox="1"/>
          <p:nvPr/>
        </p:nvSpPr>
        <p:spPr>
          <a:xfrm>
            <a:off x="77355" y="741218"/>
            <a:ext cx="12089244"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IN" sz="2000" dirty="0"/>
              <a:t>Number of people involved in the accident is more for the Front to Rear collision type, side-wise(opposite direction) collision type.</a:t>
            </a:r>
            <a:endParaRPr lang="en-US" dirty="0"/>
          </a:p>
          <a:p>
            <a:pPr marL="342900" indent="-342900">
              <a:buFont typeface="Arial"/>
              <a:buChar char="•"/>
            </a:pPr>
            <a:r>
              <a:rPr lang="en-IN" sz="2000" dirty="0"/>
              <a:t>Number of people involved in the accident is more on U.S Highway and Local street with dark light and daylight conditions, respectively .</a:t>
            </a:r>
            <a:endParaRPr lang="en-IN" sz="2000" dirty="0">
              <a:cs typeface="Calibri" panose="020F0502020204030204"/>
            </a:endParaRPr>
          </a:p>
          <a:p>
            <a:pPr marL="285750" indent="-285750">
              <a:buFont typeface="Arial"/>
              <a:buChar char="•"/>
            </a:pPr>
            <a:endParaRPr lang="en-US">
              <a:cs typeface="Calibri" panose="020F0502020204030204"/>
            </a:endParaRPr>
          </a:p>
          <a:p>
            <a:pPr marL="285750" indent="-285750">
              <a:buFont typeface="Arial"/>
              <a:buChar char="•"/>
            </a:pPr>
            <a:endParaRPr lang="en-US">
              <a:cs typeface="Calibri" panose="020F0502020204030204"/>
            </a:endParaRPr>
          </a:p>
          <a:p>
            <a:pPr marL="285750" indent="-285750">
              <a:buFont typeface="Arial"/>
              <a:buChar char="•"/>
            </a:pPr>
            <a:endParaRPr lang="en-US">
              <a:cs typeface="Calibri" panose="020F0502020204030204"/>
            </a:endParaRPr>
          </a:p>
        </p:txBody>
      </p:sp>
      <p:pic>
        <p:nvPicPr>
          <p:cNvPr id="8" name="Picture 8" descr="Chart, box and whisker chart&#10;&#10;Description automatically generated">
            <a:extLst>
              <a:ext uri="{FF2B5EF4-FFF2-40B4-BE49-F238E27FC236}">
                <a16:creationId xmlns:a16="http://schemas.microsoft.com/office/drawing/2014/main" id="{0335DC31-75EE-4EF0-9CA5-83B64E21C244}"/>
              </a:ext>
            </a:extLst>
          </p:cNvPr>
          <p:cNvPicPr>
            <a:picLocks noChangeAspect="1"/>
          </p:cNvPicPr>
          <p:nvPr/>
        </p:nvPicPr>
        <p:blipFill>
          <a:blip r:embed="rId2"/>
          <a:stretch>
            <a:fillRect/>
          </a:stretch>
        </p:blipFill>
        <p:spPr>
          <a:xfrm>
            <a:off x="205978" y="2590427"/>
            <a:ext cx="4552423" cy="3694892"/>
          </a:xfrm>
          <a:prstGeom prst="rect">
            <a:avLst/>
          </a:prstGeom>
        </p:spPr>
      </p:pic>
      <p:pic>
        <p:nvPicPr>
          <p:cNvPr id="9" name="Picture 9" descr="A picture containing outdoor, road, scene, way&#10;&#10;Description automatically generated">
            <a:extLst>
              <a:ext uri="{FF2B5EF4-FFF2-40B4-BE49-F238E27FC236}">
                <a16:creationId xmlns:a16="http://schemas.microsoft.com/office/drawing/2014/main" id="{16040953-F669-400A-8305-61CD451A18E4}"/>
              </a:ext>
            </a:extLst>
          </p:cNvPr>
          <p:cNvPicPr>
            <a:picLocks noChangeAspect="1"/>
          </p:cNvPicPr>
          <p:nvPr/>
        </p:nvPicPr>
        <p:blipFill>
          <a:blip r:embed="rId3"/>
          <a:stretch>
            <a:fillRect/>
          </a:stretch>
        </p:blipFill>
        <p:spPr>
          <a:xfrm>
            <a:off x="4854829" y="2593025"/>
            <a:ext cx="2851110" cy="3312247"/>
          </a:xfrm>
          <a:prstGeom prst="rect">
            <a:avLst/>
          </a:prstGeom>
        </p:spPr>
      </p:pic>
      <p:pic>
        <p:nvPicPr>
          <p:cNvPr id="10" name="Picture 10" descr="Chart, treemap chart&#10;&#10;Description automatically generated">
            <a:extLst>
              <a:ext uri="{FF2B5EF4-FFF2-40B4-BE49-F238E27FC236}">
                <a16:creationId xmlns:a16="http://schemas.microsoft.com/office/drawing/2014/main" id="{A6E3966E-84CB-4F40-84EB-F1F13202F194}"/>
              </a:ext>
            </a:extLst>
          </p:cNvPr>
          <p:cNvPicPr>
            <a:picLocks noChangeAspect="1"/>
          </p:cNvPicPr>
          <p:nvPr/>
        </p:nvPicPr>
        <p:blipFill>
          <a:blip r:embed="rId4"/>
          <a:stretch>
            <a:fillRect/>
          </a:stretch>
        </p:blipFill>
        <p:spPr>
          <a:xfrm>
            <a:off x="8127310" y="2580890"/>
            <a:ext cx="3676330" cy="3252323"/>
          </a:xfrm>
          <a:prstGeom prst="rect">
            <a:avLst/>
          </a:prstGeom>
        </p:spPr>
      </p:pic>
    </p:spTree>
    <p:extLst>
      <p:ext uri="{BB962C8B-B14F-4D97-AF65-F5344CB8AC3E}">
        <p14:creationId xmlns:p14="http://schemas.microsoft.com/office/powerpoint/2010/main" val="218530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hlinkClick r:id="" action="ppaction://media"/>
            <a:extLst>
              <a:ext uri="{FF2B5EF4-FFF2-40B4-BE49-F238E27FC236}">
                <a16:creationId xmlns:a16="http://schemas.microsoft.com/office/drawing/2014/main" id="{0D1A905F-DF9A-4ACA-8629-AB7CB60EFA4B}"/>
              </a:ext>
            </a:extLst>
          </p:cNvPr>
          <p:cNvPicPr>
            <a:picLocks noRot="1" noChangeAspect="1"/>
          </p:cNvPicPr>
          <p:nvPr>
            <a:videoFile r:link="rId1"/>
          </p:nvPr>
        </p:nvPicPr>
        <p:blipFill>
          <a:blip r:embed="rId3"/>
          <a:stretch>
            <a:fillRect/>
          </a:stretch>
        </p:blipFill>
        <p:spPr>
          <a:xfrm>
            <a:off x="1437409" y="697057"/>
            <a:ext cx="9317181" cy="5463885"/>
          </a:xfrm>
          <a:prstGeom prst="rect">
            <a:avLst/>
          </a:prstGeom>
        </p:spPr>
      </p:pic>
    </p:spTree>
    <p:extLst>
      <p:ext uri="{BB962C8B-B14F-4D97-AF65-F5344CB8AC3E}">
        <p14:creationId xmlns:p14="http://schemas.microsoft.com/office/powerpoint/2010/main" val="347838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753BE0B-A59F-40F9-8673-4EB2A021D60D}"/>
              </a:ext>
            </a:extLst>
          </p:cNvPr>
          <p:cNvSpPr txBox="1">
            <a:spLocks/>
          </p:cNvSpPr>
          <p:nvPr/>
        </p:nvSpPr>
        <p:spPr>
          <a:xfrm>
            <a:off x="76200" y="1443"/>
            <a:ext cx="10515600" cy="736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cs typeface="Calibri Light"/>
              </a:rPr>
              <a:t>Interactive visualizations:</a:t>
            </a:r>
          </a:p>
        </p:txBody>
      </p:sp>
      <p:sp>
        <p:nvSpPr>
          <p:cNvPr id="7" name="TextBox 6">
            <a:extLst>
              <a:ext uri="{FF2B5EF4-FFF2-40B4-BE49-F238E27FC236}">
                <a16:creationId xmlns:a16="http://schemas.microsoft.com/office/drawing/2014/main" id="{DE3993C1-8BEB-47D5-87BB-E7878BF8C78D}"/>
              </a:ext>
            </a:extLst>
          </p:cNvPr>
          <p:cNvSpPr txBox="1"/>
          <p:nvPr/>
        </p:nvSpPr>
        <p:spPr>
          <a:xfrm>
            <a:off x="2309" y="752764"/>
            <a:ext cx="12129654" cy="191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IN" sz="2000"/>
              <a:t>Direct Manipulation is performed on the strip plot visualization plotted between Humidity(%) and State-Region. Interactive techniques helps us to see the intensity of humidity(%) for a particular  range at different state regions.</a:t>
            </a:r>
            <a:endParaRPr lang="en-US"/>
          </a:p>
          <a:p>
            <a:pPr marL="342900" indent="-342900">
              <a:buFont typeface="Arial" panose="020B0604020202020204" pitchFamily="34" charset="0"/>
              <a:buChar char="•"/>
            </a:pPr>
            <a:r>
              <a:rPr lang="en-IN" sz="2000"/>
              <a:t>Interactive technique helped us to understand that the Humidity(%) range of 40%-75% could most commonly occurs at West region of USA.</a:t>
            </a:r>
            <a:endParaRPr lang="en-IN" sz="2000">
              <a:cs typeface="Calibri" panose="020F0502020204030204"/>
            </a:endParaRPr>
          </a:p>
          <a:p>
            <a:pPr marL="285750" indent="-285750">
              <a:buFont typeface="Arial" panose="020B0604020202020204" pitchFamily="34" charset="0"/>
              <a:buChar char="•"/>
            </a:pPr>
            <a:endParaRPr lang="en-US">
              <a:cs typeface="Calibri" panose="020F0502020204030204"/>
            </a:endParaRPr>
          </a:p>
        </p:txBody>
      </p:sp>
      <p:pic>
        <p:nvPicPr>
          <p:cNvPr id="8" name="Picture 8" descr="Chart, scatter chart&#10;&#10;Description automatically generated">
            <a:extLst>
              <a:ext uri="{FF2B5EF4-FFF2-40B4-BE49-F238E27FC236}">
                <a16:creationId xmlns:a16="http://schemas.microsoft.com/office/drawing/2014/main" id="{BA9E5A1B-336A-4043-A556-22C9FC4C70BC}"/>
              </a:ext>
            </a:extLst>
          </p:cNvPr>
          <p:cNvPicPr>
            <a:picLocks noChangeAspect="1"/>
          </p:cNvPicPr>
          <p:nvPr/>
        </p:nvPicPr>
        <p:blipFill>
          <a:blip r:embed="rId2"/>
          <a:stretch>
            <a:fillRect/>
          </a:stretch>
        </p:blipFill>
        <p:spPr>
          <a:xfrm>
            <a:off x="77355" y="2567425"/>
            <a:ext cx="6102927" cy="4055332"/>
          </a:xfrm>
          <a:prstGeom prst="rect">
            <a:avLst/>
          </a:prstGeom>
        </p:spPr>
      </p:pic>
      <p:pic>
        <p:nvPicPr>
          <p:cNvPr id="9" name="Picture 9" descr="A picture containing scatter chart&#10;&#10;Description automatically generated">
            <a:extLst>
              <a:ext uri="{FF2B5EF4-FFF2-40B4-BE49-F238E27FC236}">
                <a16:creationId xmlns:a16="http://schemas.microsoft.com/office/drawing/2014/main" id="{27F997E1-F294-4DA9-9340-09B5B6CFC5E8}"/>
              </a:ext>
            </a:extLst>
          </p:cNvPr>
          <p:cNvPicPr>
            <a:picLocks noChangeAspect="1"/>
          </p:cNvPicPr>
          <p:nvPr/>
        </p:nvPicPr>
        <p:blipFill>
          <a:blip r:embed="rId3"/>
          <a:stretch>
            <a:fillRect/>
          </a:stretch>
        </p:blipFill>
        <p:spPr>
          <a:xfrm>
            <a:off x="6542809" y="2668255"/>
            <a:ext cx="5323609" cy="4049944"/>
          </a:xfrm>
          <a:prstGeom prst="rect">
            <a:avLst/>
          </a:prstGeom>
        </p:spPr>
      </p:pic>
    </p:spTree>
    <p:extLst>
      <p:ext uri="{BB962C8B-B14F-4D97-AF65-F5344CB8AC3E}">
        <p14:creationId xmlns:p14="http://schemas.microsoft.com/office/powerpoint/2010/main" val="419184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EDA0B-1396-4ABF-AC91-403F35DEAC09}"/>
              </a:ext>
            </a:extLst>
          </p:cNvPr>
          <p:cNvSpPr>
            <a:spLocks noGrp="1"/>
          </p:cNvSpPr>
          <p:nvPr>
            <p:ph idx="1"/>
          </p:nvPr>
        </p:nvSpPr>
        <p:spPr>
          <a:xfrm>
            <a:off x="2976349" y="2667236"/>
            <a:ext cx="8377451" cy="3509727"/>
          </a:xfrm>
        </p:spPr>
        <p:txBody>
          <a:bodyPr vert="horz" lIns="91440" tIns="45720" rIns="91440" bIns="45720" rtlCol="0" anchor="t">
            <a:normAutofit/>
          </a:bodyPr>
          <a:lstStyle/>
          <a:p>
            <a:pPr marL="0" indent="0">
              <a:buNone/>
            </a:pPr>
            <a:r>
              <a:rPr lang="en-US" sz="9600" b="1" dirty="0">
                <a:cs typeface="Calibri"/>
              </a:rPr>
              <a:t>Thank you </a:t>
            </a:r>
            <a:endParaRPr lang="en-US" sz="9600" b="1">
              <a:cs typeface="Calibri"/>
            </a:endParaRPr>
          </a:p>
        </p:txBody>
      </p:sp>
    </p:spTree>
    <p:extLst>
      <p:ext uri="{BB962C8B-B14F-4D97-AF65-F5344CB8AC3E}">
        <p14:creationId xmlns:p14="http://schemas.microsoft.com/office/powerpoint/2010/main" val="186474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1C59C15-B806-4E9F-8E7F-0CC6B9B264BE}"/>
              </a:ext>
            </a:extLst>
          </p:cNvPr>
          <p:cNvPicPr>
            <a:picLocks noChangeAspect="1"/>
          </p:cNvPicPr>
          <p:nvPr/>
        </p:nvPicPr>
        <p:blipFill rotWithShape="1">
          <a:blip r:embed="rId2"/>
          <a:srcRect r="14286" b="351"/>
          <a:stretch/>
        </p:blipFill>
        <p:spPr>
          <a:xfrm>
            <a:off x="6773739" y="1988778"/>
            <a:ext cx="5335483" cy="2544263"/>
          </a:xfrm>
          <a:prstGeom prst="rect">
            <a:avLst/>
          </a:prstGeom>
        </p:spPr>
      </p:pic>
      <p:pic>
        <p:nvPicPr>
          <p:cNvPr id="5" name="Picture 5" descr="Map&#10;&#10;Description automatically generated">
            <a:extLst>
              <a:ext uri="{FF2B5EF4-FFF2-40B4-BE49-F238E27FC236}">
                <a16:creationId xmlns:a16="http://schemas.microsoft.com/office/drawing/2014/main" id="{98A67C07-83D7-4846-8A9C-98D1920F9C3B}"/>
              </a:ext>
            </a:extLst>
          </p:cNvPr>
          <p:cNvPicPr>
            <a:picLocks noChangeAspect="1"/>
          </p:cNvPicPr>
          <p:nvPr/>
        </p:nvPicPr>
        <p:blipFill>
          <a:blip r:embed="rId3"/>
          <a:stretch>
            <a:fillRect/>
          </a:stretch>
        </p:blipFill>
        <p:spPr>
          <a:xfrm>
            <a:off x="257562" y="1793837"/>
            <a:ext cx="6513241" cy="2694181"/>
          </a:xfrm>
          <a:prstGeom prst="rect">
            <a:avLst/>
          </a:prstGeom>
        </p:spPr>
      </p:pic>
      <p:sp>
        <p:nvSpPr>
          <p:cNvPr id="2" name="Title 1">
            <a:extLst>
              <a:ext uri="{FF2B5EF4-FFF2-40B4-BE49-F238E27FC236}">
                <a16:creationId xmlns:a16="http://schemas.microsoft.com/office/drawing/2014/main" id="{B3A37140-5FD4-40CD-87FA-8B8F8F31CA52}"/>
              </a:ext>
            </a:extLst>
          </p:cNvPr>
          <p:cNvSpPr>
            <a:spLocks noGrp="1"/>
          </p:cNvSpPr>
          <p:nvPr>
            <p:ph type="title"/>
          </p:nvPr>
        </p:nvSpPr>
        <p:spPr/>
        <p:txBody>
          <a:bodyPr/>
          <a:lstStyle/>
          <a:p>
            <a:r>
              <a:rPr lang="en-US">
                <a:cs typeface="Calibri Light"/>
              </a:rPr>
              <a:t>Preliminary Results</a:t>
            </a:r>
            <a:br>
              <a:rPr lang="en-US">
                <a:cs typeface="Calibri Light"/>
              </a:rPr>
            </a:br>
            <a:r>
              <a:rPr lang="en-US" sz="3600">
                <a:ea typeface="+mj-lt"/>
                <a:cs typeface="+mj-lt"/>
              </a:rPr>
              <a:t>US Accident 2016-2020 dataset </a:t>
            </a:r>
            <a:endParaRPr lang="en-US" sz="3600"/>
          </a:p>
        </p:txBody>
      </p:sp>
      <p:pic>
        <p:nvPicPr>
          <p:cNvPr id="9" name="Picture 9" descr="Chart&#10;&#10;Description automatically generated">
            <a:extLst>
              <a:ext uri="{FF2B5EF4-FFF2-40B4-BE49-F238E27FC236}">
                <a16:creationId xmlns:a16="http://schemas.microsoft.com/office/drawing/2014/main" id="{C0467F5A-C7DB-479D-8BD6-FCFE97671D79}"/>
              </a:ext>
            </a:extLst>
          </p:cNvPr>
          <p:cNvPicPr>
            <a:picLocks noChangeAspect="1"/>
          </p:cNvPicPr>
          <p:nvPr/>
        </p:nvPicPr>
        <p:blipFill>
          <a:blip r:embed="rId4"/>
          <a:stretch>
            <a:fillRect/>
          </a:stretch>
        </p:blipFill>
        <p:spPr>
          <a:xfrm>
            <a:off x="1998785" y="4649339"/>
            <a:ext cx="8204199" cy="2209479"/>
          </a:xfrm>
          <a:prstGeom prst="rect">
            <a:avLst/>
          </a:prstGeom>
        </p:spPr>
      </p:pic>
      <p:sp>
        <p:nvSpPr>
          <p:cNvPr id="11" name="Rectangle: Rounded Corners 10">
            <a:extLst>
              <a:ext uri="{FF2B5EF4-FFF2-40B4-BE49-F238E27FC236}">
                <a16:creationId xmlns:a16="http://schemas.microsoft.com/office/drawing/2014/main" id="{A2ED2FF7-4B42-4980-845B-242264CD96ED}"/>
              </a:ext>
            </a:extLst>
          </p:cNvPr>
          <p:cNvSpPr/>
          <p:nvPr/>
        </p:nvSpPr>
        <p:spPr>
          <a:xfrm>
            <a:off x="5234597" y="5586289"/>
            <a:ext cx="1846384" cy="6447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cs typeface="Calibri"/>
            </a:endParaRPr>
          </a:p>
        </p:txBody>
      </p:sp>
      <p:sp>
        <p:nvSpPr>
          <p:cNvPr id="12" name="TextBox 11">
            <a:extLst>
              <a:ext uri="{FF2B5EF4-FFF2-40B4-BE49-F238E27FC236}">
                <a16:creationId xmlns:a16="http://schemas.microsoft.com/office/drawing/2014/main" id="{16D7E7D3-8303-4DCD-B67C-9A50936AFC6E}"/>
              </a:ext>
            </a:extLst>
          </p:cNvPr>
          <p:cNvSpPr txBox="1"/>
          <p:nvPr/>
        </p:nvSpPr>
        <p:spPr>
          <a:xfrm>
            <a:off x="5850304" y="5234842"/>
            <a:ext cx="769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2019</a:t>
            </a:r>
          </a:p>
        </p:txBody>
      </p:sp>
    </p:spTree>
    <p:extLst>
      <p:ext uri="{BB962C8B-B14F-4D97-AF65-F5344CB8AC3E}">
        <p14:creationId xmlns:p14="http://schemas.microsoft.com/office/powerpoint/2010/main" val="283402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242B-3281-4174-9F30-5830ED5D03BD}"/>
              </a:ext>
            </a:extLst>
          </p:cNvPr>
          <p:cNvSpPr>
            <a:spLocks noGrp="1"/>
          </p:cNvSpPr>
          <p:nvPr>
            <p:ph type="title"/>
          </p:nvPr>
        </p:nvSpPr>
        <p:spPr>
          <a:xfrm>
            <a:off x="838200" y="365125"/>
            <a:ext cx="2709985" cy="846871"/>
          </a:xfrm>
        </p:spPr>
        <p:txBody>
          <a:bodyPr/>
          <a:lstStyle/>
          <a:p>
            <a:r>
              <a:rPr lang="en-US">
                <a:cs typeface="Calibri Light"/>
              </a:rPr>
              <a:t>Datasets</a:t>
            </a:r>
            <a:endParaRPr lang="en-US"/>
          </a:p>
        </p:txBody>
      </p:sp>
      <p:sp>
        <p:nvSpPr>
          <p:cNvPr id="3" name="Content Placeholder 2">
            <a:extLst>
              <a:ext uri="{FF2B5EF4-FFF2-40B4-BE49-F238E27FC236}">
                <a16:creationId xmlns:a16="http://schemas.microsoft.com/office/drawing/2014/main" id="{656EB2D4-BA59-4A15-9F42-D957FF556540}"/>
              </a:ext>
            </a:extLst>
          </p:cNvPr>
          <p:cNvSpPr>
            <a:spLocks noGrp="1"/>
          </p:cNvSpPr>
          <p:nvPr>
            <p:ph idx="1"/>
          </p:nvPr>
        </p:nvSpPr>
        <p:spPr>
          <a:xfrm>
            <a:off x="554893" y="1473933"/>
            <a:ext cx="4351216" cy="1752723"/>
          </a:xfr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55000" lnSpcReduction="20000"/>
          </a:bodyPr>
          <a:lstStyle/>
          <a:p>
            <a:r>
              <a:rPr lang="en-US">
                <a:cs typeface="Calibri"/>
              </a:rPr>
              <a:t>US_Accidents_CA2019.csv</a:t>
            </a:r>
          </a:p>
          <a:p>
            <a:pPr lvl="1"/>
            <a:r>
              <a:rPr lang="en-US">
                <a:cs typeface="Calibri"/>
              </a:rPr>
              <a:t>Filter from US Accident 2016-2020 dataset</a:t>
            </a:r>
          </a:p>
          <a:p>
            <a:pPr lvl="1"/>
            <a:r>
              <a:rPr lang="en-US">
                <a:ea typeface="+mn-lt"/>
                <a:cs typeface="+mn-lt"/>
              </a:rPr>
              <a:t>108,310 Records</a:t>
            </a:r>
          </a:p>
          <a:p>
            <a:pPr lvl="1"/>
            <a:r>
              <a:rPr lang="en-US">
                <a:cs typeface="Calibri"/>
              </a:rPr>
              <a:t>Attributes:</a:t>
            </a:r>
          </a:p>
          <a:p>
            <a:pPr lvl="2"/>
            <a:r>
              <a:rPr lang="en-US">
                <a:cs typeface="Calibri"/>
              </a:rPr>
              <a:t>Location data</a:t>
            </a:r>
          </a:p>
          <a:p>
            <a:pPr lvl="2"/>
            <a:r>
              <a:rPr lang="en-US">
                <a:cs typeface="Calibri"/>
              </a:rPr>
              <a:t>time data</a:t>
            </a:r>
          </a:p>
          <a:p>
            <a:pPr lvl="2"/>
            <a:r>
              <a:rPr lang="en-US">
                <a:cs typeface="Calibri"/>
              </a:rPr>
              <a:t>weather details</a:t>
            </a:r>
          </a:p>
          <a:p>
            <a:pPr lvl="2"/>
            <a:r>
              <a:rPr lang="en-US">
                <a:cs typeface="Calibri"/>
              </a:rPr>
              <a:t>surrounding features</a:t>
            </a:r>
          </a:p>
          <a:p>
            <a:pPr lvl="1"/>
            <a:endParaRPr lang="en-US">
              <a:cs typeface="Calibri"/>
            </a:endParaRPr>
          </a:p>
        </p:txBody>
      </p:sp>
      <p:sp>
        <p:nvSpPr>
          <p:cNvPr id="4" name="TextBox 3">
            <a:extLst>
              <a:ext uri="{FF2B5EF4-FFF2-40B4-BE49-F238E27FC236}">
                <a16:creationId xmlns:a16="http://schemas.microsoft.com/office/drawing/2014/main" id="{FDE3338F-9BF6-4A30-80A1-4C5A58B01911}"/>
              </a:ext>
            </a:extLst>
          </p:cNvPr>
          <p:cNvSpPr txBox="1"/>
          <p:nvPr/>
        </p:nvSpPr>
        <p:spPr>
          <a:xfrm>
            <a:off x="631092" y="3806092"/>
            <a:ext cx="4999890" cy="269304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Fatal_CA_Accidents2019_CaseDetails.csv</a:t>
            </a:r>
          </a:p>
          <a:p>
            <a:pPr marL="742950" lvl="1" indent="-285750" algn="l">
              <a:buFont typeface="Arial"/>
              <a:buChar char="•"/>
            </a:pPr>
            <a:r>
              <a:rPr lang="en-US" sz="1500">
                <a:ea typeface="+mn-lt"/>
                <a:cs typeface="+mn-lt"/>
              </a:rPr>
              <a:t>Collected</a:t>
            </a:r>
            <a:r>
              <a:rPr lang="en-US" sz="1500">
                <a:cs typeface="Calibri" panose="020F0502020204030204"/>
              </a:rPr>
              <a:t> using </a:t>
            </a:r>
            <a:r>
              <a:rPr lang="en-US" sz="1500"/>
              <a:t>Fatality Analysis Reporting System (FARS) API</a:t>
            </a:r>
            <a:endParaRPr lang="en-US" sz="1500">
              <a:cs typeface="Calibri" panose="020F0502020204030204"/>
            </a:endParaRPr>
          </a:p>
          <a:p>
            <a:pPr marL="742950" lvl="1" indent="-285750">
              <a:buFont typeface="Arial"/>
              <a:buChar char="•"/>
            </a:pPr>
            <a:r>
              <a:rPr lang="en-US" sz="1500">
                <a:ea typeface="+mn-lt"/>
                <a:cs typeface="+mn-lt"/>
              </a:rPr>
              <a:t>3,317 Records</a:t>
            </a:r>
          </a:p>
          <a:p>
            <a:pPr marL="742950" lvl="1" indent="-285750">
              <a:buFont typeface="Arial"/>
              <a:buChar char="•"/>
            </a:pPr>
            <a:r>
              <a:rPr lang="en-US" sz="1500">
                <a:cs typeface="Calibri" panose="020F0502020204030204"/>
              </a:rPr>
              <a:t>Attributes:</a:t>
            </a:r>
          </a:p>
          <a:p>
            <a:pPr marL="1200150" lvl="2" indent="-285750">
              <a:buFont typeface="Arial"/>
              <a:buChar char="•"/>
            </a:pPr>
            <a:r>
              <a:rPr lang="en-US" sz="1300">
                <a:cs typeface="Calibri" panose="020F0502020204030204"/>
              </a:rPr>
              <a:t>Location data</a:t>
            </a:r>
          </a:p>
          <a:p>
            <a:pPr marL="1200150" lvl="2" indent="-285750">
              <a:buFont typeface="Arial"/>
              <a:buChar char="•"/>
            </a:pPr>
            <a:r>
              <a:rPr lang="en-US" sz="1300">
                <a:cs typeface="Calibri" panose="020F0502020204030204"/>
              </a:rPr>
              <a:t>time data </a:t>
            </a:r>
          </a:p>
          <a:p>
            <a:pPr marL="1200150" lvl="2" indent="-285750">
              <a:buFont typeface="Arial"/>
              <a:buChar char="•"/>
            </a:pPr>
            <a:r>
              <a:rPr lang="en-US" sz="1300">
                <a:cs typeface="Calibri" panose="020F0502020204030204"/>
              </a:rPr>
              <a:t>road type </a:t>
            </a:r>
          </a:p>
          <a:p>
            <a:pPr marL="1200150" lvl="2" indent="-285750">
              <a:buFont typeface="Arial"/>
              <a:buChar char="•"/>
            </a:pPr>
            <a:r>
              <a:rPr lang="en-US" sz="1300">
                <a:cs typeface="Calibri" panose="020F0502020204030204"/>
              </a:rPr>
              <a:t>number of people, fatalities, vehicles </a:t>
            </a:r>
          </a:p>
          <a:p>
            <a:pPr marL="1200150" lvl="2" indent="-285750">
              <a:buFont typeface="Arial"/>
              <a:buChar char="•"/>
            </a:pPr>
            <a:r>
              <a:rPr lang="en-US" sz="1300">
                <a:cs typeface="Calibri" panose="020F0502020204030204"/>
              </a:rPr>
              <a:t>drunk driver</a:t>
            </a:r>
          </a:p>
          <a:p>
            <a:pPr marL="1200150" lvl="2" indent="-285750">
              <a:buFont typeface="Arial"/>
              <a:buChar char="•"/>
            </a:pPr>
            <a:r>
              <a:rPr lang="en-US" sz="1300">
                <a:cs typeface="Calibri" panose="020F0502020204030204"/>
              </a:rPr>
              <a:t>Collision type</a:t>
            </a:r>
          </a:p>
          <a:p>
            <a:pPr marL="1200150" lvl="2" indent="-285750">
              <a:buFont typeface="Arial"/>
              <a:buChar char="•"/>
            </a:pPr>
            <a:r>
              <a:rPr lang="en-US" sz="1300">
                <a:cs typeface="Calibri" panose="020F0502020204030204"/>
              </a:rPr>
              <a:t>Lighting</a:t>
            </a:r>
          </a:p>
        </p:txBody>
      </p:sp>
      <p:sp>
        <p:nvSpPr>
          <p:cNvPr id="5" name="TextBox 4">
            <a:extLst>
              <a:ext uri="{FF2B5EF4-FFF2-40B4-BE49-F238E27FC236}">
                <a16:creationId xmlns:a16="http://schemas.microsoft.com/office/drawing/2014/main" id="{1C9ED0AB-0827-464F-B2E5-38E3FB2EC207}"/>
              </a:ext>
            </a:extLst>
          </p:cNvPr>
          <p:cNvSpPr txBox="1"/>
          <p:nvPr/>
        </p:nvSpPr>
        <p:spPr>
          <a:xfrm>
            <a:off x="6619631" y="2946400"/>
            <a:ext cx="5253891" cy="3554819"/>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a:ea typeface="+mn-lt"/>
                <a:cs typeface="+mn-lt"/>
              </a:rPr>
              <a:t>Fatal_CA_Accidents2019_Vehicle.csv</a:t>
            </a:r>
          </a:p>
          <a:p>
            <a:pPr marL="742950" lvl="1" indent="-285750">
              <a:buFont typeface="Arial"/>
              <a:buChar char="•"/>
            </a:pPr>
            <a:r>
              <a:rPr lang="en-US" sz="1500">
                <a:ea typeface="+mn-lt"/>
                <a:cs typeface="+mn-lt"/>
              </a:rPr>
              <a:t>Collected using Fatality Analysis Reporting System (FARS) API</a:t>
            </a:r>
          </a:p>
          <a:p>
            <a:pPr marL="742950" lvl="1" indent="-285750">
              <a:buFont typeface="Arial"/>
              <a:buChar char="•"/>
            </a:pPr>
            <a:r>
              <a:rPr lang="en-US" sz="1500">
                <a:ea typeface="+mn-lt"/>
                <a:cs typeface="+mn-lt"/>
              </a:rPr>
              <a:t>5,085 Records</a:t>
            </a:r>
          </a:p>
          <a:p>
            <a:pPr marL="742950" lvl="1" indent="-285750">
              <a:buFont typeface="Arial"/>
              <a:buChar char="•"/>
            </a:pPr>
            <a:r>
              <a:rPr lang="en-US" sz="1500">
                <a:ea typeface="+mn-lt"/>
                <a:cs typeface="+mn-lt"/>
              </a:rPr>
              <a:t>Lists vehicles associated with each CA 2019 Fatal Accident</a:t>
            </a:r>
          </a:p>
          <a:p>
            <a:pPr marL="742950" lvl="1" indent="-285750">
              <a:buFont typeface="Arial"/>
              <a:buChar char="•"/>
            </a:pPr>
            <a:r>
              <a:rPr lang="en-US" sz="1500">
                <a:ea typeface="+mn-lt"/>
                <a:cs typeface="+mn-lt"/>
              </a:rPr>
              <a:t>Attributes</a:t>
            </a:r>
          </a:p>
          <a:p>
            <a:pPr marL="1200150" lvl="2" indent="-285750">
              <a:buFont typeface="Arial"/>
              <a:buChar char="•"/>
            </a:pPr>
            <a:r>
              <a:rPr lang="en-US" sz="1300" err="1">
                <a:ea typeface="+mn-lt"/>
                <a:cs typeface="+mn-lt"/>
              </a:rPr>
              <a:t>Casenumber</a:t>
            </a:r>
            <a:endParaRPr lang="en-US" sz="1300">
              <a:ea typeface="+mn-lt"/>
              <a:cs typeface="+mn-lt"/>
            </a:endParaRPr>
          </a:p>
          <a:p>
            <a:pPr marL="1200150" lvl="2" indent="-285750">
              <a:buFont typeface="Arial"/>
              <a:buChar char="•"/>
            </a:pPr>
            <a:r>
              <a:rPr lang="en-US" sz="1300">
                <a:ea typeface="+mn-lt"/>
                <a:cs typeface="+mn-lt"/>
              </a:rPr>
              <a:t>Make</a:t>
            </a:r>
          </a:p>
          <a:p>
            <a:pPr marL="1200150" lvl="2" indent="-285750">
              <a:buFont typeface="Arial"/>
              <a:buChar char="•"/>
            </a:pPr>
            <a:r>
              <a:rPr lang="en-US" sz="1300">
                <a:ea typeface="+mn-lt"/>
                <a:cs typeface="+mn-lt"/>
              </a:rPr>
              <a:t>Model</a:t>
            </a:r>
          </a:p>
          <a:p>
            <a:pPr marL="1200150" lvl="2" indent="-285750">
              <a:buFont typeface="Arial"/>
              <a:buChar char="•"/>
            </a:pPr>
            <a:r>
              <a:rPr lang="en-US" sz="1300">
                <a:ea typeface="+mn-lt"/>
                <a:cs typeface="+mn-lt"/>
              </a:rPr>
              <a:t>Year of vehicle</a:t>
            </a:r>
          </a:p>
          <a:p>
            <a:pPr marL="1200150" lvl="2" indent="-285750">
              <a:buFont typeface="Arial"/>
              <a:buChar char="•"/>
            </a:pPr>
            <a:r>
              <a:rPr lang="en-US" sz="1300">
                <a:ea typeface="+mn-lt"/>
                <a:cs typeface="+mn-lt"/>
              </a:rPr>
              <a:t>License state</a:t>
            </a:r>
          </a:p>
          <a:p>
            <a:pPr marL="1200150" lvl="2" indent="-285750">
              <a:buFont typeface="Arial"/>
              <a:buChar char="•"/>
            </a:pPr>
            <a:r>
              <a:rPr lang="en-US" sz="1300">
                <a:ea typeface="+mn-lt"/>
                <a:cs typeface="+mn-lt"/>
              </a:rPr>
              <a:t>Number of death from vehicle</a:t>
            </a:r>
          </a:p>
          <a:p>
            <a:pPr marL="1200150" lvl="2" indent="-285750">
              <a:buFont typeface="Arial"/>
              <a:buChar char="•"/>
            </a:pPr>
            <a:r>
              <a:rPr lang="en-US" sz="1300">
                <a:ea typeface="+mn-lt"/>
                <a:cs typeface="+mn-lt"/>
              </a:rPr>
              <a:t>Speeding and posted speed limit</a:t>
            </a:r>
          </a:p>
          <a:p>
            <a:pPr marL="1200150" lvl="2" indent="-285750">
              <a:buFont typeface="Arial"/>
              <a:buChar char="•"/>
            </a:pPr>
            <a:r>
              <a:rPr lang="en-US" sz="1300">
                <a:ea typeface="+mn-lt"/>
                <a:cs typeface="+mn-lt"/>
              </a:rPr>
              <a:t>Road condition</a:t>
            </a:r>
          </a:p>
          <a:p>
            <a:pPr marL="1200150" lvl="2" indent="-285750">
              <a:buFont typeface="Arial"/>
              <a:buChar char="•"/>
            </a:pPr>
            <a:r>
              <a:rPr lang="en-US" sz="1300">
                <a:ea typeface="+mn-lt"/>
                <a:cs typeface="+mn-lt"/>
              </a:rPr>
              <a:t>Violation name</a:t>
            </a:r>
          </a:p>
        </p:txBody>
      </p:sp>
      <p:pic>
        <p:nvPicPr>
          <p:cNvPr id="6" name="Picture 6" descr="Logo&#10;&#10;Description automatically generated">
            <a:extLst>
              <a:ext uri="{FF2B5EF4-FFF2-40B4-BE49-F238E27FC236}">
                <a16:creationId xmlns:a16="http://schemas.microsoft.com/office/drawing/2014/main" id="{95E0C232-C940-498B-A43E-2C348688A042}"/>
              </a:ext>
            </a:extLst>
          </p:cNvPr>
          <p:cNvPicPr>
            <a:picLocks noChangeAspect="1"/>
          </p:cNvPicPr>
          <p:nvPr/>
        </p:nvPicPr>
        <p:blipFill>
          <a:blip r:embed="rId2"/>
          <a:stretch>
            <a:fillRect/>
          </a:stretch>
        </p:blipFill>
        <p:spPr>
          <a:xfrm>
            <a:off x="8065477" y="2382533"/>
            <a:ext cx="2743200" cy="490780"/>
          </a:xfrm>
          <a:prstGeom prst="rect">
            <a:avLst/>
          </a:prstGeom>
        </p:spPr>
      </p:pic>
      <p:sp>
        <p:nvSpPr>
          <p:cNvPr id="7" name="TextBox 6">
            <a:extLst>
              <a:ext uri="{FF2B5EF4-FFF2-40B4-BE49-F238E27FC236}">
                <a16:creationId xmlns:a16="http://schemas.microsoft.com/office/drawing/2014/main" id="{397339F5-6B65-4614-8EBE-C0642A8F7C1E}"/>
              </a:ext>
            </a:extLst>
          </p:cNvPr>
          <p:cNvSpPr txBox="1"/>
          <p:nvPr/>
        </p:nvSpPr>
        <p:spPr>
          <a:xfrm>
            <a:off x="6756400" y="318477"/>
            <a:ext cx="4843583"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a:latin typeface="Calibri Light"/>
                <a:cs typeface="Calibri Light"/>
              </a:rPr>
              <a:t>Cleaning/Modifying</a:t>
            </a:r>
          </a:p>
          <a:p>
            <a:pPr marL="285750" indent="-285750">
              <a:buFont typeface="Arial"/>
              <a:buChar char="•"/>
            </a:pPr>
            <a:r>
              <a:rPr lang="en-US">
                <a:cs typeface="Calibri"/>
              </a:rPr>
              <a:t>Remove unnecessary columns</a:t>
            </a:r>
          </a:p>
          <a:p>
            <a:pPr marL="285750" indent="-285750">
              <a:buFont typeface="Arial"/>
              <a:buChar char="•"/>
            </a:pPr>
            <a:r>
              <a:rPr lang="en-US">
                <a:cs typeface="Calibri"/>
              </a:rPr>
              <a:t>Correct datatypes</a:t>
            </a:r>
          </a:p>
          <a:p>
            <a:pPr marL="285750" indent="-285750">
              <a:buFont typeface="Arial"/>
              <a:buChar char="•"/>
            </a:pPr>
            <a:r>
              <a:rPr lang="en-US">
                <a:cs typeface="Calibri"/>
              </a:rPr>
              <a:t>Create new useful columns</a:t>
            </a:r>
          </a:p>
          <a:p>
            <a:pPr marL="285750" indent="-285750">
              <a:buFont typeface="Arial"/>
              <a:buChar char="•"/>
            </a:pPr>
            <a:endParaRPr lang="en-US">
              <a:cs typeface="Calibri"/>
            </a:endParaRPr>
          </a:p>
        </p:txBody>
      </p:sp>
    </p:spTree>
    <p:extLst>
      <p:ext uri="{BB962C8B-B14F-4D97-AF65-F5344CB8AC3E}">
        <p14:creationId xmlns:p14="http://schemas.microsoft.com/office/powerpoint/2010/main" val="292558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2158-EFA7-48AF-8D5D-4F397F558B15}"/>
              </a:ext>
            </a:extLst>
          </p:cNvPr>
          <p:cNvSpPr>
            <a:spLocks noGrp="1"/>
          </p:cNvSpPr>
          <p:nvPr>
            <p:ph type="title"/>
          </p:nvPr>
        </p:nvSpPr>
        <p:spPr>
          <a:xfrm>
            <a:off x="838200" y="199048"/>
            <a:ext cx="10515600" cy="1325563"/>
          </a:xfrm>
        </p:spPr>
        <p:txBody>
          <a:bodyPr/>
          <a:lstStyle/>
          <a:p>
            <a:r>
              <a:rPr lang="en-US">
                <a:cs typeface="Calibri Light"/>
              </a:rPr>
              <a:t>California Spatial Distribution</a:t>
            </a:r>
          </a:p>
        </p:txBody>
      </p:sp>
      <p:pic>
        <p:nvPicPr>
          <p:cNvPr id="6" name="Picture 6" descr="Chart, bar chart&#10;&#10;Description automatically generated">
            <a:extLst>
              <a:ext uri="{FF2B5EF4-FFF2-40B4-BE49-F238E27FC236}">
                <a16:creationId xmlns:a16="http://schemas.microsoft.com/office/drawing/2014/main" id="{2B7C9BA0-DAED-4446-A3A3-A1E2A625B152}"/>
              </a:ext>
            </a:extLst>
          </p:cNvPr>
          <p:cNvPicPr>
            <a:picLocks noChangeAspect="1"/>
          </p:cNvPicPr>
          <p:nvPr/>
        </p:nvPicPr>
        <p:blipFill>
          <a:blip r:embed="rId2"/>
          <a:stretch>
            <a:fillRect/>
          </a:stretch>
        </p:blipFill>
        <p:spPr>
          <a:xfrm>
            <a:off x="259861" y="3913286"/>
            <a:ext cx="5986584" cy="2905374"/>
          </a:xfrm>
          <a:prstGeom prst="rect">
            <a:avLst/>
          </a:prstGeom>
        </p:spPr>
      </p:pic>
      <p:sp>
        <p:nvSpPr>
          <p:cNvPr id="19" name="TextBox 18">
            <a:extLst>
              <a:ext uri="{FF2B5EF4-FFF2-40B4-BE49-F238E27FC236}">
                <a16:creationId xmlns:a16="http://schemas.microsoft.com/office/drawing/2014/main" id="{551869F5-5D7A-4E72-A08D-3F9004D0B65A}"/>
              </a:ext>
            </a:extLst>
          </p:cNvPr>
          <p:cNvSpPr txBox="1"/>
          <p:nvPr/>
        </p:nvSpPr>
        <p:spPr>
          <a:xfrm>
            <a:off x="982785" y="1735017"/>
            <a:ext cx="2547814" cy="92333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Hypothesis: Accidents occur more often in populated areas.</a:t>
            </a:r>
            <a:endParaRPr lang="en-US">
              <a:cs typeface="Calibri"/>
            </a:endParaRPr>
          </a:p>
        </p:txBody>
      </p:sp>
      <p:sp>
        <p:nvSpPr>
          <p:cNvPr id="22" name="TextBox 21">
            <a:extLst>
              <a:ext uri="{FF2B5EF4-FFF2-40B4-BE49-F238E27FC236}">
                <a16:creationId xmlns:a16="http://schemas.microsoft.com/office/drawing/2014/main" id="{CF5D2ED5-8E90-420C-AC64-1A38BE3B0FEB}"/>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graphicFrame>
        <p:nvGraphicFramePr>
          <p:cNvPr id="26" name="Table 25">
            <a:extLst>
              <a:ext uri="{FF2B5EF4-FFF2-40B4-BE49-F238E27FC236}">
                <a16:creationId xmlns:a16="http://schemas.microsoft.com/office/drawing/2014/main" id="{7C24AE6D-A0B4-40F9-9312-468BD6D5CC1A}"/>
              </a:ext>
            </a:extLst>
          </p:cNvPr>
          <p:cNvGraphicFramePr>
            <a:graphicFrameLocks noGrp="1"/>
          </p:cNvGraphicFramePr>
          <p:nvPr>
            <p:extLst>
              <p:ext uri="{D42A27DB-BD31-4B8C-83A1-F6EECF244321}">
                <p14:modId xmlns:p14="http://schemas.microsoft.com/office/powerpoint/2010/main" val="3071148384"/>
              </p:ext>
            </p:extLst>
          </p:nvPr>
        </p:nvGraphicFramePr>
        <p:xfrm>
          <a:off x="6652846" y="4122615"/>
          <a:ext cx="2299918" cy="2683367"/>
        </p:xfrm>
        <a:graphic>
          <a:graphicData uri="http://schemas.openxmlformats.org/drawingml/2006/table">
            <a:tbl>
              <a:tblPr firstRow="1" bandRow="1">
                <a:tableStyleId>{5C22544A-7EE6-4342-B048-85BDC9FD1C3A}</a:tableStyleId>
              </a:tblPr>
              <a:tblGrid>
                <a:gridCol w="2299918">
                  <a:extLst>
                    <a:ext uri="{9D8B030D-6E8A-4147-A177-3AD203B41FA5}">
                      <a16:colId xmlns:a16="http://schemas.microsoft.com/office/drawing/2014/main" val="4089597648"/>
                    </a:ext>
                  </a:extLst>
                </a:gridCol>
              </a:tblGrid>
              <a:tr h="488807">
                <a:tc>
                  <a:txBody>
                    <a:bodyPr/>
                    <a:lstStyle/>
                    <a:p>
                      <a:r>
                        <a:rPr lang="en-US">
                          <a:effectLst/>
                        </a:rPr>
                        <a:t>Los Angeles County</a:t>
                      </a:r>
                    </a:p>
                  </a:txBody>
                  <a:tcPr marL="0" marR="0" marT="0" marB="0" anchor="ctr"/>
                </a:tc>
                <a:extLst>
                  <a:ext uri="{0D108BD9-81ED-4DB2-BD59-A6C34878D82A}">
                    <a16:rowId xmlns:a16="http://schemas.microsoft.com/office/drawing/2014/main" val="1216720715"/>
                  </a:ext>
                </a:extLst>
              </a:tr>
              <a:tr h="273843">
                <a:tc>
                  <a:txBody>
                    <a:bodyPr/>
                    <a:lstStyle/>
                    <a:p>
                      <a:r>
                        <a:rPr lang="en-US">
                          <a:effectLst/>
                          <a:highlight>
                            <a:srgbClr val="FFFF00"/>
                          </a:highlight>
                        </a:rPr>
                        <a:t>San Diego County</a:t>
                      </a:r>
                    </a:p>
                  </a:txBody>
                  <a:tcPr marL="0" marR="0" marT="0" marB="0" anchor="ctr"/>
                </a:tc>
                <a:extLst>
                  <a:ext uri="{0D108BD9-81ED-4DB2-BD59-A6C34878D82A}">
                    <a16:rowId xmlns:a16="http://schemas.microsoft.com/office/drawing/2014/main" val="1908657013"/>
                  </a:ext>
                </a:extLst>
              </a:tr>
              <a:tr h="217247">
                <a:tc>
                  <a:txBody>
                    <a:bodyPr/>
                    <a:lstStyle/>
                    <a:p>
                      <a:r>
                        <a:rPr lang="en-US">
                          <a:effectLst/>
                          <a:highlight>
                            <a:srgbClr val="FFFF00"/>
                          </a:highlight>
                        </a:rPr>
                        <a:t>Orange County</a:t>
                      </a:r>
                    </a:p>
                  </a:txBody>
                  <a:tcPr marL="0" marR="0" marT="0" marB="0" anchor="ctr"/>
                </a:tc>
                <a:extLst>
                  <a:ext uri="{0D108BD9-81ED-4DB2-BD59-A6C34878D82A}">
                    <a16:rowId xmlns:a16="http://schemas.microsoft.com/office/drawing/2014/main" val="2805816228"/>
                  </a:ext>
                </a:extLst>
              </a:tr>
              <a:tr h="217247">
                <a:tc>
                  <a:txBody>
                    <a:bodyPr/>
                    <a:lstStyle/>
                    <a:p>
                      <a:r>
                        <a:rPr lang="en-US">
                          <a:effectLst/>
                          <a:highlight>
                            <a:srgbClr val="FFFF00"/>
                          </a:highlight>
                        </a:rPr>
                        <a:t>Riverside County</a:t>
                      </a:r>
                    </a:p>
                  </a:txBody>
                  <a:tcPr marL="0" marR="0" marT="0" marB="0" anchor="ctr"/>
                </a:tc>
                <a:extLst>
                  <a:ext uri="{0D108BD9-81ED-4DB2-BD59-A6C34878D82A}">
                    <a16:rowId xmlns:a16="http://schemas.microsoft.com/office/drawing/2014/main" val="2829733016"/>
                  </a:ext>
                </a:extLst>
              </a:tr>
              <a:tr h="248283">
                <a:tc>
                  <a:txBody>
                    <a:bodyPr/>
                    <a:lstStyle/>
                    <a:p>
                      <a:r>
                        <a:rPr lang="en-US">
                          <a:effectLst/>
                          <a:highlight>
                            <a:srgbClr val="FFFF00"/>
                          </a:highlight>
                        </a:rPr>
                        <a:t>San Bernardino County</a:t>
                      </a:r>
                    </a:p>
                  </a:txBody>
                  <a:tcPr marL="0" marR="0" marT="0" marB="0" anchor="ctr"/>
                </a:tc>
                <a:extLst>
                  <a:ext uri="{0D108BD9-81ED-4DB2-BD59-A6C34878D82A}">
                    <a16:rowId xmlns:a16="http://schemas.microsoft.com/office/drawing/2014/main" val="1907123830"/>
                  </a:ext>
                </a:extLst>
              </a:tr>
              <a:tr h="217247">
                <a:tc>
                  <a:txBody>
                    <a:bodyPr/>
                    <a:lstStyle/>
                    <a:p>
                      <a:r>
                        <a:rPr lang="en-US">
                          <a:effectLst/>
                          <a:highlight>
                            <a:srgbClr val="FFFF00"/>
                          </a:highlight>
                        </a:rPr>
                        <a:t>Santa Clara County</a:t>
                      </a:r>
                    </a:p>
                  </a:txBody>
                  <a:tcPr marL="0" marR="0" marT="0" marB="0" anchor="ctr"/>
                </a:tc>
                <a:extLst>
                  <a:ext uri="{0D108BD9-81ED-4DB2-BD59-A6C34878D82A}">
                    <a16:rowId xmlns:a16="http://schemas.microsoft.com/office/drawing/2014/main" val="285350618"/>
                  </a:ext>
                </a:extLst>
              </a:tr>
              <a:tr h="217247">
                <a:tc>
                  <a:txBody>
                    <a:bodyPr/>
                    <a:lstStyle/>
                    <a:p>
                      <a:r>
                        <a:rPr lang="en-US">
                          <a:effectLst/>
                          <a:highlight>
                            <a:srgbClr val="FFFF00"/>
                          </a:highlight>
                        </a:rPr>
                        <a:t>Alameda County</a:t>
                      </a:r>
                    </a:p>
                  </a:txBody>
                  <a:tcPr marL="0" marR="0" marT="0" marB="0" anchor="ctr"/>
                </a:tc>
                <a:extLst>
                  <a:ext uri="{0D108BD9-81ED-4DB2-BD59-A6C34878D82A}">
                    <a16:rowId xmlns:a16="http://schemas.microsoft.com/office/drawing/2014/main" val="3245862261"/>
                  </a:ext>
                </a:extLst>
              </a:tr>
              <a:tr h="256041">
                <a:tc>
                  <a:txBody>
                    <a:bodyPr/>
                    <a:lstStyle/>
                    <a:p>
                      <a:r>
                        <a:rPr lang="en-US">
                          <a:effectLst/>
                        </a:rPr>
                        <a:t>Sacramento County</a:t>
                      </a:r>
                    </a:p>
                  </a:txBody>
                  <a:tcPr marL="0" marR="0" marT="0" marB="0" anchor="ctr"/>
                </a:tc>
                <a:extLst>
                  <a:ext uri="{0D108BD9-81ED-4DB2-BD59-A6C34878D82A}">
                    <a16:rowId xmlns:a16="http://schemas.microsoft.com/office/drawing/2014/main" val="3000279734"/>
                  </a:ext>
                </a:extLst>
              </a:tr>
              <a:tr h="256041">
                <a:tc>
                  <a:txBody>
                    <a:bodyPr/>
                    <a:lstStyle/>
                    <a:p>
                      <a:r>
                        <a:rPr lang="en-US">
                          <a:effectLst/>
                          <a:highlight>
                            <a:srgbClr val="FFFF00"/>
                          </a:highlight>
                        </a:rPr>
                        <a:t>Contra Costa County</a:t>
                      </a:r>
                    </a:p>
                  </a:txBody>
                  <a:tcPr marL="0" marR="0" marT="0" marB="0" anchor="ctr"/>
                </a:tc>
                <a:extLst>
                  <a:ext uri="{0D108BD9-81ED-4DB2-BD59-A6C34878D82A}">
                    <a16:rowId xmlns:a16="http://schemas.microsoft.com/office/drawing/2014/main" val="621826512"/>
                  </a:ext>
                </a:extLst>
              </a:tr>
            </a:tbl>
          </a:graphicData>
        </a:graphic>
      </p:graphicFrame>
      <p:pic>
        <p:nvPicPr>
          <p:cNvPr id="28" name="Picture 28" descr="Map&#10;&#10;Description automatically generated">
            <a:extLst>
              <a:ext uri="{FF2B5EF4-FFF2-40B4-BE49-F238E27FC236}">
                <a16:creationId xmlns:a16="http://schemas.microsoft.com/office/drawing/2014/main" id="{79B6C969-6D83-45CB-B76F-0518F8539685}"/>
              </a:ext>
            </a:extLst>
          </p:cNvPr>
          <p:cNvPicPr>
            <a:picLocks noChangeAspect="1"/>
          </p:cNvPicPr>
          <p:nvPr/>
        </p:nvPicPr>
        <p:blipFill rotWithShape="1">
          <a:blip r:embed="rId3"/>
          <a:srcRect l="7051" t="18929" r="80338" b="49009"/>
          <a:stretch/>
        </p:blipFill>
        <p:spPr>
          <a:xfrm>
            <a:off x="4245708" y="1361588"/>
            <a:ext cx="1240456" cy="2162675"/>
          </a:xfrm>
          <a:prstGeom prst="rect">
            <a:avLst/>
          </a:prstGeom>
        </p:spPr>
      </p:pic>
      <p:sp>
        <p:nvSpPr>
          <p:cNvPr id="13" name="TextBox 12">
            <a:extLst>
              <a:ext uri="{FF2B5EF4-FFF2-40B4-BE49-F238E27FC236}">
                <a16:creationId xmlns:a16="http://schemas.microsoft.com/office/drawing/2014/main" id="{1E57C15D-A6F1-4415-97CC-5941C3E28D9F}"/>
              </a:ext>
            </a:extLst>
          </p:cNvPr>
          <p:cNvSpPr txBox="1"/>
          <p:nvPr/>
        </p:nvSpPr>
        <p:spPr>
          <a:xfrm>
            <a:off x="5046785" y="2887785"/>
            <a:ext cx="281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t>
            </a:r>
          </a:p>
        </p:txBody>
      </p:sp>
      <p:pic>
        <p:nvPicPr>
          <p:cNvPr id="3" name="Picture 7" descr="Chart, bar chart&#10;&#10;Description automatically generated">
            <a:extLst>
              <a:ext uri="{FF2B5EF4-FFF2-40B4-BE49-F238E27FC236}">
                <a16:creationId xmlns:a16="http://schemas.microsoft.com/office/drawing/2014/main" id="{2BFA6791-D433-40A0-B0F2-8C6A4D1FE438}"/>
              </a:ext>
            </a:extLst>
          </p:cNvPr>
          <p:cNvPicPr>
            <a:picLocks noChangeAspect="1"/>
          </p:cNvPicPr>
          <p:nvPr/>
        </p:nvPicPr>
        <p:blipFill>
          <a:blip r:embed="rId4"/>
          <a:stretch>
            <a:fillRect/>
          </a:stretch>
        </p:blipFill>
        <p:spPr>
          <a:xfrm>
            <a:off x="9247555" y="1193115"/>
            <a:ext cx="2909277" cy="3885623"/>
          </a:xfrm>
          <a:prstGeom prst="rect">
            <a:avLst/>
          </a:prstGeom>
        </p:spPr>
      </p:pic>
      <p:sp>
        <p:nvSpPr>
          <p:cNvPr id="4" name="TextBox 3">
            <a:extLst>
              <a:ext uri="{FF2B5EF4-FFF2-40B4-BE49-F238E27FC236}">
                <a16:creationId xmlns:a16="http://schemas.microsoft.com/office/drawing/2014/main" id="{ECDEF528-EE46-4424-83F6-C66B739CE326}"/>
              </a:ext>
            </a:extLst>
          </p:cNvPr>
          <p:cNvSpPr txBox="1"/>
          <p:nvPr/>
        </p:nvSpPr>
        <p:spPr>
          <a:xfrm>
            <a:off x="5916247" y="1656863"/>
            <a:ext cx="3026506" cy="92333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Hypothesis: Fatal Accidents occur more often on major roads and interstates</a:t>
            </a:r>
          </a:p>
        </p:txBody>
      </p:sp>
      <p:sp>
        <p:nvSpPr>
          <p:cNvPr id="29" name="TextBox 28">
            <a:extLst>
              <a:ext uri="{FF2B5EF4-FFF2-40B4-BE49-F238E27FC236}">
                <a16:creationId xmlns:a16="http://schemas.microsoft.com/office/drawing/2014/main" id="{CBAF4791-2649-4F46-8A08-BEF667652D4F}"/>
              </a:ext>
            </a:extLst>
          </p:cNvPr>
          <p:cNvSpPr txBox="1"/>
          <p:nvPr/>
        </p:nvSpPr>
        <p:spPr>
          <a:xfrm>
            <a:off x="6375399" y="371816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Top 10 Counties Population</a:t>
            </a:r>
          </a:p>
        </p:txBody>
      </p:sp>
    </p:spTree>
    <p:extLst>
      <p:ext uri="{BB962C8B-B14F-4D97-AF65-F5344CB8AC3E}">
        <p14:creationId xmlns:p14="http://schemas.microsoft.com/office/powerpoint/2010/main" val="158151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2BA0-837E-487D-9725-8ED04C9424A4}"/>
              </a:ext>
            </a:extLst>
          </p:cNvPr>
          <p:cNvSpPr>
            <a:spLocks noGrp="1"/>
          </p:cNvSpPr>
          <p:nvPr>
            <p:ph type="title"/>
          </p:nvPr>
        </p:nvSpPr>
        <p:spPr/>
        <p:txBody>
          <a:bodyPr/>
          <a:lstStyle/>
          <a:p>
            <a:r>
              <a:rPr lang="en-US">
                <a:cs typeface="Calibri Light"/>
              </a:rPr>
              <a:t>Independent Sample t-Test for the Fatalities by County</a:t>
            </a:r>
            <a:endParaRPr lang="en-US"/>
          </a:p>
        </p:txBody>
      </p:sp>
      <p:sp>
        <p:nvSpPr>
          <p:cNvPr id="5" name="Content Placeholder 2">
            <a:extLst>
              <a:ext uri="{FF2B5EF4-FFF2-40B4-BE49-F238E27FC236}">
                <a16:creationId xmlns:a16="http://schemas.microsoft.com/office/drawing/2014/main" id="{55A607F9-56E3-482D-A1C4-C83C539C19FD}"/>
              </a:ext>
            </a:extLst>
          </p:cNvPr>
          <p:cNvSpPr>
            <a:spLocks noGrp="1"/>
          </p:cNvSpPr>
          <p:nvPr>
            <p:ph idx="1"/>
          </p:nvPr>
        </p:nvSpPr>
        <p:spPr>
          <a:xfrm>
            <a:off x="381000" y="1825625"/>
            <a:ext cx="5205846" cy="1459202"/>
          </a:xfr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r>
              <a:rPr lang="en-US" sz="1800">
                <a:solidFill>
                  <a:schemeClr val="dk1"/>
                </a:solidFill>
                <a:cs typeface="Calibri"/>
              </a:rPr>
              <a:t>We have performed an Independent Sample t-test to find out if our hypothesis can get some support</a:t>
            </a:r>
          </a:p>
          <a:p>
            <a:pPr marL="0"/>
            <a:r>
              <a:rPr lang="en-US" sz="1800">
                <a:solidFill>
                  <a:schemeClr val="dk1"/>
                </a:solidFill>
                <a:cs typeface="Calibri"/>
              </a:rPr>
              <a:t>We have considered the Fatalities as our factor and the groups are the Counties Los Angeles and Orange</a:t>
            </a:r>
          </a:p>
        </p:txBody>
      </p:sp>
      <p:sp>
        <p:nvSpPr>
          <p:cNvPr id="8" name="TextBox 7">
            <a:extLst>
              <a:ext uri="{FF2B5EF4-FFF2-40B4-BE49-F238E27FC236}">
                <a16:creationId xmlns:a16="http://schemas.microsoft.com/office/drawing/2014/main" id="{4C666E3C-6C81-4E7A-8A39-9B618022438E}"/>
              </a:ext>
            </a:extLst>
          </p:cNvPr>
          <p:cNvSpPr txBox="1"/>
          <p:nvPr/>
        </p:nvSpPr>
        <p:spPr>
          <a:xfrm>
            <a:off x="3075709" y="4459432"/>
            <a:ext cx="575887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total number of fatalities in the Los Angeles county (M = 1.03, SD = 4.83) compared to the total fatalities in the Orange county (M = 1.1, SD = 27.47) demonstrated significantly better peak difference, p = 0.0402.</a:t>
            </a:r>
          </a:p>
        </p:txBody>
      </p:sp>
      <p:sp>
        <p:nvSpPr>
          <p:cNvPr id="10" name="Content Placeholder 2">
            <a:extLst>
              <a:ext uri="{FF2B5EF4-FFF2-40B4-BE49-F238E27FC236}">
                <a16:creationId xmlns:a16="http://schemas.microsoft.com/office/drawing/2014/main" id="{238EEA2F-D498-41EE-9631-1E4811D40399}"/>
              </a:ext>
            </a:extLst>
          </p:cNvPr>
          <p:cNvSpPr txBox="1">
            <a:spLocks/>
          </p:cNvSpPr>
          <p:nvPr/>
        </p:nvSpPr>
        <p:spPr>
          <a:xfrm>
            <a:off x="5867400" y="1825625"/>
            <a:ext cx="5569528" cy="96847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800">
                <a:solidFill>
                  <a:schemeClr val="dk1"/>
                </a:solidFill>
                <a:cs typeface="Calibri"/>
              </a:rPr>
              <a:t>Both the treatments are significant as the p-value is less than 0.05.</a:t>
            </a:r>
          </a:p>
          <a:p>
            <a:pPr marL="0"/>
            <a:r>
              <a:rPr lang="en-US" sz="1800">
                <a:solidFill>
                  <a:schemeClr val="dk1"/>
                </a:solidFill>
                <a:cs typeface="Calibri"/>
              </a:rPr>
              <a:t>This supports our hypothesis.</a:t>
            </a:r>
          </a:p>
        </p:txBody>
      </p:sp>
      <p:sp>
        <p:nvSpPr>
          <p:cNvPr id="11" name="Rectangle 10">
            <a:extLst>
              <a:ext uri="{FF2B5EF4-FFF2-40B4-BE49-F238E27FC236}">
                <a16:creationId xmlns:a16="http://schemas.microsoft.com/office/drawing/2014/main" id="{518C5948-5397-464D-BB0A-03727B823904}"/>
              </a:ext>
            </a:extLst>
          </p:cNvPr>
          <p:cNvSpPr/>
          <p:nvPr/>
        </p:nvSpPr>
        <p:spPr>
          <a:xfrm>
            <a:off x="3008168" y="4374572"/>
            <a:ext cx="5841999" cy="13392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73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DE70-5A00-45FD-9809-C83CE8D4919B}"/>
              </a:ext>
            </a:extLst>
          </p:cNvPr>
          <p:cNvSpPr>
            <a:spLocks noGrp="1"/>
          </p:cNvSpPr>
          <p:nvPr>
            <p:ph type="title"/>
          </p:nvPr>
        </p:nvSpPr>
        <p:spPr/>
        <p:txBody>
          <a:bodyPr/>
          <a:lstStyle/>
          <a:p>
            <a:r>
              <a:rPr lang="en-US">
                <a:cs typeface="Calibri Light"/>
              </a:rPr>
              <a:t>Accidents Yearly Timeline</a:t>
            </a:r>
            <a:endParaRPr lang="en-US"/>
          </a:p>
        </p:txBody>
      </p:sp>
      <p:pic>
        <p:nvPicPr>
          <p:cNvPr id="7" name="Picture 7" descr="Chart&#10;&#10;Description automatically generated">
            <a:extLst>
              <a:ext uri="{FF2B5EF4-FFF2-40B4-BE49-F238E27FC236}">
                <a16:creationId xmlns:a16="http://schemas.microsoft.com/office/drawing/2014/main" id="{51083EC8-F983-47DA-B2B0-2FD046375BA3}"/>
              </a:ext>
            </a:extLst>
          </p:cNvPr>
          <p:cNvPicPr>
            <a:picLocks noGrp="1" noChangeAspect="1"/>
          </p:cNvPicPr>
          <p:nvPr>
            <p:ph idx="1"/>
          </p:nvPr>
        </p:nvPicPr>
        <p:blipFill>
          <a:blip r:embed="rId2"/>
          <a:stretch>
            <a:fillRect/>
          </a:stretch>
        </p:blipFill>
        <p:spPr>
          <a:xfrm>
            <a:off x="408563" y="1645044"/>
            <a:ext cx="5759660" cy="1749634"/>
          </a:xfrm>
        </p:spPr>
      </p:pic>
      <p:pic>
        <p:nvPicPr>
          <p:cNvPr id="3" name="Picture 3" descr="Chart, histogram, scatter chart&#10;&#10;Description automatically generated">
            <a:extLst>
              <a:ext uri="{FF2B5EF4-FFF2-40B4-BE49-F238E27FC236}">
                <a16:creationId xmlns:a16="http://schemas.microsoft.com/office/drawing/2014/main" id="{E611F490-0B74-4AE4-BDC0-74741C63523F}"/>
              </a:ext>
            </a:extLst>
          </p:cNvPr>
          <p:cNvPicPr>
            <a:picLocks noChangeAspect="1"/>
          </p:cNvPicPr>
          <p:nvPr/>
        </p:nvPicPr>
        <p:blipFill>
          <a:blip r:embed="rId3"/>
          <a:stretch>
            <a:fillRect/>
          </a:stretch>
        </p:blipFill>
        <p:spPr>
          <a:xfrm>
            <a:off x="365229" y="4322213"/>
            <a:ext cx="5784919" cy="1752132"/>
          </a:xfrm>
          <a:prstGeom prst="rect">
            <a:avLst/>
          </a:prstGeom>
        </p:spPr>
      </p:pic>
      <p:sp>
        <p:nvSpPr>
          <p:cNvPr id="4" name="TextBox 3">
            <a:extLst>
              <a:ext uri="{FF2B5EF4-FFF2-40B4-BE49-F238E27FC236}">
                <a16:creationId xmlns:a16="http://schemas.microsoft.com/office/drawing/2014/main" id="{BB0B8B1F-765A-467A-A6D4-1BB0988BDA63}"/>
              </a:ext>
            </a:extLst>
          </p:cNvPr>
          <p:cNvSpPr txBox="1"/>
          <p:nvPr/>
        </p:nvSpPr>
        <p:spPr>
          <a:xfrm>
            <a:off x="6406103" y="2025300"/>
            <a:ext cx="5583254" cy="92333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Hypothesis: Accidents are more common during Holidays such as New Years, Thanksgiving, 4th July, and Memorial Day.</a:t>
            </a:r>
          </a:p>
        </p:txBody>
      </p:sp>
      <p:sp>
        <p:nvSpPr>
          <p:cNvPr id="6" name="TextBox 5">
            <a:extLst>
              <a:ext uri="{FF2B5EF4-FFF2-40B4-BE49-F238E27FC236}">
                <a16:creationId xmlns:a16="http://schemas.microsoft.com/office/drawing/2014/main" id="{217657F1-8E33-4D92-ADA2-70031947526F}"/>
              </a:ext>
            </a:extLst>
          </p:cNvPr>
          <p:cNvSpPr txBox="1"/>
          <p:nvPr/>
        </p:nvSpPr>
        <p:spPr>
          <a:xfrm>
            <a:off x="5202918" y="32937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GAP?</a:t>
            </a:r>
          </a:p>
        </p:txBody>
      </p:sp>
      <p:pic>
        <p:nvPicPr>
          <p:cNvPr id="9" name="Picture 9" descr="Chart, bar chart&#10;&#10;Description automatically generated">
            <a:extLst>
              <a:ext uri="{FF2B5EF4-FFF2-40B4-BE49-F238E27FC236}">
                <a16:creationId xmlns:a16="http://schemas.microsoft.com/office/drawing/2014/main" id="{410454D0-29A9-48E0-A4C3-CA1295AF30EC}"/>
              </a:ext>
            </a:extLst>
          </p:cNvPr>
          <p:cNvPicPr>
            <a:picLocks noChangeAspect="1"/>
          </p:cNvPicPr>
          <p:nvPr/>
        </p:nvPicPr>
        <p:blipFill>
          <a:blip r:embed="rId4"/>
          <a:stretch>
            <a:fillRect/>
          </a:stretch>
        </p:blipFill>
        <p:spPr>
          <a:xfrm>
            <a:off x="6785708" y="3691653"/>
            <a:ext cx="4824046" cy="2337079"/>
          </a:xfrm>
          <a:prstGeom prst="rect">
            <a:avLst/>
          </a:prstGeom>
        </p:spPr>
      </p:pic>
      <p:sp>
        <p:nvSpPr>
          <p:cNvPr id="5" name="TextBox 4">
            <a:extLst>
              <a:ext uri="{FF2B5EF4-FFF2-40B4-BE49-F238E27FC236}">
                <a16:creationId xmlns:a16="http://schemas.microsoft.com/office/drawing/2014/main" id="{8138C61D-5ADC-4BD0-81E4-F0E3E178B622}"/>
              </a:ext>
            </a:extLst>
          </p:cNvPr>
          <p:cNvSpPr txBox="1"/>
          <p:nvPr/>
        </p:nvSpPr>
        <p:spPr>
          <a:xfrm>
            <a:off x="2781300" y="53530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Pulse</a:t>
            </a:r>
          </a:p>
        </p:txBody>
      </p:sp>
    </p:spTree>
    <p:extLst>
      <p:ext uri="{BB962C8B-B14F-4D97-AF65-F5344CB8AC3E}">
        <p14:creationId xmlns:p14="http://schemas.microsoft.com/office/powerpoint/2010/main" val="24990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DC9C-7202-4532-B846-42D154A9617A}"/>
              </a:ext>
            </a:extLst>
          </p:cNvPr>
          <p:cNvSpPr>
            <a:spLocks noGrp="1"/>
          </p:cNvSpPr>
          <p:nvPr>
            <p:ph type="title"/>
          </p:nvPr>
        </p:nvSpPr>
        <p:spPr/>
        <p:txBody>
          <a:bodyPr/>
          <a:lstStyle/>
          <a:p>
            <a:r>
              <a:rPr lang="en-US">
                <a:cs typeface="Calibri Light"/>
              </a:rPr>
              <a:t>Accidents Heatmaps</a:t>
            </a:r>
            <a:endParaRPr lang="en-US"/>
          </a:p>
        </p:txBody>
      </p:sp>
      <p:pic>
        <p:nvPicPr>
          <p:cNvPr id="5" name="Picture 9" descr="Qr code&#10;&#10;Description automatically generated">
            <a:extLst>
              <a:ext uri="{FF2B5EF4-FFF2-40B4-BE49-F238E27FC236}">
                <a16:creationId xmlns:a16="http://schemas.microsoft.com/office/drawing/2014/main" id="{BB38254F-88AA-46E1-9082-2CFA8D2FC9FF}"/>
              </a:ext>
            </a:extLst>
          </p:cNvPr>
          <p:cNvPicPr>
            <a:picLocks noChangeAspect="1"/>
          </p:cNvPicPr>
          <p:nvPr/>
        </p:nvPicPr>
        <p:blipFill>
          <a:blip r:embed="rId2"/>
          <a:stretch>
            <a:fillRect/>
          </a:stretch>
        </p:blipFill>
        <p:spPr>
          <a:xfrm rot="-5400000">
            <a:off x="880209" y="4139754"/>
            <a:ext cx="2108199" cy="2310339"/>
          </a:xfrm>
          <a:prstGeom prst="rect">
            <a:avLst/>
          </a:prstGeom>
        </p:spPr>
      </p:pic>
      <p:pic>
        <p:nvPicPr>
          <p:cNvPr id="7" name="Picture 10" descr="A picture containing qr code&#10;&#10;Description automatically generated">
            <a:extLst>
              <a:ext uri="{FF2B5EF4-FFF2-40B4-BE49-F238E27FC236}">
                <a16:creationId xmlns:a16="http://schemas.microsoft.com/office/drawing/2014/main" id="{2DEC9A1A-5294-477A-A382-AF5B5833E1B6}"/>
              </a:ext>
            </a:extLst>
          </p:cNvPr>
          <p:cNvPicPr>
            <a:picLocks noChangeAspect="1"/>
          </p:cNvPicPr>
          <p:nvPr/>
        </p:nvPicPr>
        <p:blipFill>
          <a:blip r:embed="rId3"/>
          <a:stretch>
            <a:fillRect/>
          </a:stretch>
        </p:blipFill>
        <p:spPr>
          <a:xfrm rot="-5400000">
            <a:off x="3156440" y="4129984"/>
            <a:ext cx="2098430" cy="2320108"/>
          </a:xfrm>
          <a:prstGeom prst="rect">
            <a:avLst/>
          </a:prstGeom>
        </p:spPr>
      </p:pic>
      <p:pic>
        <p:nvPicPr>
          <p:cNvPr id="8" name="Picture 8">
            <a:extLst>
              <a:ext uri="{FF2B5EF4-FFF2-40B4-BE49-F238E27FC236}">
                <a16:creationId xmlns:a16="http://schemas.microsoft.com/office/drawing/2014/main" id="{E670512B-5C59-4333-A8A2-56F27A551619}"/>
              </a:ext>
            </a:extLst>
          </p:cNvPr>
          <p:cNvPicPr>
            <a:picLocks noChangeAspect="1"/>
          </p:cNvPicPr>
          <p:nvPr/>
        </p:nvPicPr>
        <p:blipFill>
          <a:blip r:embed="rId4"/>
          <a:stretch>
            <a:fillRect/>
          </a:stretch>
        </p:blipFill>
        <p:spPr>
          <a:xfrm rot="-5400000">
            <a:off x="5383824" y="4108106"/>
            <a:ext cx="2127739" cy="2383404"/>
          </a:xfrm>
          <a:prstGeom prst="rect">
            <a:avLst/>
          </a:prstGeom>
        </p:spPr>
      </p:pic>
      <p:pic>
        <p:nvPicPr>
          <p:cNvPr id="9" name="Picture 9" descr="Background pattern&#10;&#10;Description automatically generated">
            <a:extLst>
              <a:ext uri="{FF2B5EF4-FFF2-40B4-BE49-F238E27FC236}">
                <a16:creationId xmlns:a16="http://schemas.microsoft.com/office/drawing/2014/main" id="{E516EDDB-8BEA-4623-B257-A638A837F895}"/>
              </a:ext>
            </a:extLst>
          </p:cNvPr>
          <p:cNvPicPr>
            <a:picLocks noChangeAspect="1"/>
          </p:cNvPicPr>
          <p:nvPr/>
        </p:nvPicPr>
        <p:blipFill>
          <a:blip r:embed="rId5"/>
          <a:stretch>
            <a:fillRect/>
          </a:stretch>
        </p:blipFill>
        <p:spPr>
          <a:xfrm rot="-5400000">
            <a:off x="7112978" y="4679562"/>
            <a:ext cx="2117971" cy="1211179"/>
          </a:xfrm>
          <a:prstGeom prst="rect">
            <a:avLst/>
          </a:prstGeom>
        </p:spPr>
      </p:pic>
      <p:pic>
        <p:nvPicPr>
          <p:cNvPr id="10" name="Picture 10" descr="A picture containing graphical user interface&#10;&#10;Description automatically generated">
            <a:extLst>
              <a:ext uri="{FF2B5EF4-FFF2-40B4-BE49-F238E27FC236}">
                <a16:creationId xmlns:a16="http://schemas.microsoft.com/office/drawing/2014/main" id="{565C0A2B-C997-41DC-9C08-B39E1E972DE5}"/>
              </a:ext>
            </a:extLst>
          </p:cNvPr>
          <p:cNvPicPr>
            <a:picLocks noChangeAspect="1"/>
          </p:cNvPicPr>
          <p:nvPr/>
        </p:nvPicPr>
        <p:blipFill>
          <a:blip r:embed="rId6"/>
          <a:stretch>
            <a:fillRect/>
          </a:stretch>
        </p:blipFill>
        <p:spPr>
          <a:xfrm rot="-5400000">
            <a:off x="8798168" y="4086022"/>
            <a:ext cx="2166816" cy="2417801"/>
          </a:xfrm>
          <a:prstGeom prst="rect">
            <a:avLst/>
          </a:prstGeom>
        </p:spPr>
      </p:pic>
      <p:sp>
        <p:nvSpPr>
          <p:cNvPr id="11" name="TextBox 10">
            <a:extLst>
              <a:ext uri="{FF2B5EF4-FFF2-40B4-BE49-F238E27FC236}">
                <a16:creationId xmlns:a16="http://schemas.microsoft.com/office/drawing/2014/main" id="{A9B58548-5761-49C7-9D0D-2CF1F2D52563}"/>
              </a:ext>
            </a:extLst>
          </p:cNvPr>
          <p:cNvSpPr txBox="1"/>
          <p:nvPr/>
        </p:nvSpPr>
        <p:spPr>
          <a:xfrm>
            <a:off x="1608017" y="6238633"/>
            <a:ext cx="11605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August</a:t>
            </a:r>
          </a:p>
        </p:txBody>
      </p:sp>
      <p:sp>
        <p:nvSpPr>
          <p:cNvPr id="12" name="TextBox 11">
            <a:extLst>
              <a:ext uri="{FF2B5EF4-FFF2-40B4-BE49-F238E27FC236}">
                <a16:creationId xmlns:a16="http://schemas.microsoft.com/office/drawing/2014/main" id="{89E2B8E5-7A9A-4D11-8681-7AF2645707D8}"/>
              </a:ext>
            </a:extLst>
          </p:cNvPr>
          <p:cNvSpPr txBox="1"/>
          <p:nvPr/>
        </p:nvSpPr>
        <p:spPr>
          <a:xfrm>
            <a:off x="9228015" y="6267939"/>
            <a:ext cx="1170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December</a:t>
            </a:r>
          </a:p>
        </p:txBody>
      </p:sp>
      <p:sp>
        <p:nvSpPr>
          <p:cNvPr id="13" name="TextBox 12">
            <a:extLst>
              <a:ext uri="{FF2B5EF4-FFF2-40B4-BE49-F238E27FC236}">
                <a16:creationId xmlns:a16="http://schemas.microsoft.com/office/drawing/2014/main" id="{F74110E3-741D-4028-A2D2-80B67DAA3303}"/>
              </a:ext>
            </a:extLst>
          </p:cNvPr>
          <p:cNvSpPr txBox="1"/>
          <p:nvPr/>
        </p:nvSpPr>
        <p:spPr>
          <a:xfrm>
            <a:off x="7469553" y="6238629"/>
            <a:ext cx="1209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November</a:t>
            </a:r>
          </a:p>
        </p:txBody>
      </p:sp>
      <p:sp>
        <p:nvSpPr>
          <p:cNvPr id="14" name="TextBox 13">
            <a:extLst>
              <a:ext uri="{FF2B5EF4-FFF2-40B4-BE49-F238E27FC236}">
                <a16:creationId xmlns:a16="http://schemas.microsoft.com/office/drawing/2014/main" id="{DA7ED468-F7BA-4BCC-BAA7-51E604FCAC50}"/>
              </a:ext>
            </a:extLst>
          </p:cNvPr>
          <p:cNvSpPr txBox="1"/>
          <p:nvPr/>
        </p:nvSpPr>
        <p:spPr>
          <a:xfrm>
            <a:off x="3542323" y="623863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September</a:t>
            </a:r>
          </a:p>
        </p:txBody>
      </p:sp>
      <p:sp>
        <p:nvSpPr>
          <p:cNvPr id="15" name="TextBox 14">
            <a:extLst>
              <a:ext uri="{FF2B5EF4-FFF2-40B4-BE49-F238E27FC236}">
                <a16:creationId xmlns:a16="http://schemas.microsoft.com/office/drawing/2014/main" id="{E167E3DC-C32D-40A6-92D0-7B55E5BD6894}"/>
              </a:ext>
            </a:extLst>
          </p:cNvPr>
          <p:cNvSpPr txBox="1"/>
          <p:nvPr/>
        </p:nvSpPr>
        <p:spPr>
          <a:xfrm>
            <a:off x="5867398" y="6267938"/>
            <a:ext cx="1082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October</a:t>
            </a:r>
          </a:p>
        </p:txBody>
      </p:sp>
      <p:sp>
        <p:nvSpPr>
          <p:cNvPr id="3" name="TextBox 2">
            <a:extLst>
              <a:ext uri="{FF2B5EF4-FFF2-40B4-BE49-F238E27FC236}">
                <a16:creationId xmlns:a16="http://schemas.microsoft.com/office/drawing/2014/main" id="{AC3BB6C2-8664-42A6-B5E3-21CC00A26898}"/>
              </a:ext>
            </a:extLst>
          </p:cNvPr>
          <p:cNvSpPr txBox="1"/>
          <p:nvPr/>
        </p:nvSpPr>
        <p:spPr>
          <a:xfrm>
            <a:off x="10976708" y="4353169"/>
            <a:ext cx="1072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Midnight</a:t>
            </a:r>
          </a:p>
        </p:txBody>
      </p:sp>
      <p:sp>
        <p:nvSpPr>
          <p:cNvPr id="16" name="TextBox 15">
            <a:extLst>
              <a:ext uri="{FF2B5EF4-FFF2-40B4-BE49-F238E27FC236}">
                <a16:creationId xmlns:a16="http://schemas.microsoft.com/office/drawing/2014/main" id="{A9A08265-D955-4A35-B7B8-AD6FFDF4F6EB}"/>
              </a:ext>
            </a:extLst>
          </p:cNvPr>
          <p:cNvSpPr txBox="1"/>
          <p:nvPr/>
        </p:nvSpPr>
        <p:spPr>
          <a:xfrm>
            <a:off x="11006015" y="59357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Morning</a:t>
            </a:r>
          </a:p>
        </p:txBody>
      </p:sp>
      <p:sp>
        <p:nvSpPr>
          <p:cNvPr id="17" name="TextBox 16">
            <a:extLst>
              <a:ext uri="{FF2B5EF4-FFF2-40B4-BE49-F238E27FC236}">
                <a16:creationId xmlns:a16="http://schemas.microsoft.com/office/drawing/2014/main" id="{916DC7F6-0FA8-4BDD-84B9-10D572C85CE8}"/>
              </a:ext>
            </a:extLst>
          </p:cNvPr>
          <p:cNvSpPr txBox="1"/>
          <p:nvPr/>
        </p:nvSpPr>
        <p:spPr>
          <a:xfrm>
            <a:off x="11006014" y="5144476"/>
            <a:ext cx="7502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Noon</a:t>
            </a:r>
          </a:p>
        </p:txBody>
      </p:sp>
      <p:sp>
        <p:nvSpPr>
          <p:cNvPr id="4" name="TextBox 3">
            <a:extLst>
              <a:ext uri="{FF2B5EF4-FFF2-40B4-BE49-F238E27FC236}">
                <a16:creationId xmlns:a16="http://schemas.microsoft.com/office/drawing/2014/main" id="{9E764509-262C-46E2-991C-A1D2705F7B6A}"/>
              </a:ext>
            </a:extLst>
          </p:cNvPr>
          <p:cNvSpPr txBox="1"/>
          <p:nvPr/>
        </p:nvSpPr>
        <p:spPr>
          <a:xfrm>
            <a:off x="2106247" y="1793629"/>
            <a:ext cx="2186354" cy="147732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Hypothesis: More accidents occur during morning and afternoon rush hours.</a:t>
            </a:r>
          </a:p>
        </p:txBody>
      </p:sp>
      <p:pic>
        <p:nvPicPr>
          <p:cNvPr id="6" name="Picture 5" descr="Background pattern&#10;&#10;Description automatically generated">
            <a:extLst>
              <a:ext uri="{FF2B5EF4-FFF2-40B4-BE49-F238E27FC236}">
                <a16:creationId xmlns:a16="http://schemas.microsoft.com/office/drawing/2014/main" id="{A1F8B0F9-BF68-4C8D-8815-4CB805BEC5AD}"/>
              </a:ext>
            </a:extLst>
          </p:cNvPr>
          <p:cNvPicPr>
            <a:picLocks noChangeAspect="1"/>
          </p:cNvPicPr>
          <p:nvPr/>
        </p:nvPicPr>
        <p:blipFill>
          <a:blip r:embed="rId7"/>
          <a:stretch>
            <a:fillRect/>
          </a:stretch>
        </p:blipFill>
        <p:spPr>
          <a:xfrm>
            <a:off x="5965790" y="1289700"/>
            <a:ext cx="5412292" cy="2732274"/>
          </a:xfrm>
          <a:prstGeom prst="rect">
            <a:avLst/>
          </a:prstGeom>
        </p:spPr>
      </p:pic>
    </p:spTree>
    <p:extLst>
      <p:ext uri="{BB962C8B-B14F-4D97-AF65-F5344CB8AC3E}">
        <p14:creationId xmlns:p14="http://schemas.microsoft.com/office/powerpoint/2010/main" val="284563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DE70-5A00-45FD-9809-C83CE8D4919B}"/>
              </a:ext>
            </a:extLst>
          </p:cNvPr>
          <p:cNvSpPr>
            <a:spLocks noGrp="1"/>
          </p:cNvSpPr>
          <p:nvPr>
            <p:ph type="title" idx="4294967295"/>
          </p:nvPr>
        </p:nvSpPr>
        <p:spPr>
          <a:xfrm>
            <a:off x="732692" y="455369"/>
            <a:ext cx="6058511" cy="1041522"/>
          </a:xfrm>
        </p:spPr>
        <p:txBody>
          <a:bodyPr vert="horz" lIns="91440" tIns="45720" rIns="91440" bIns="45720" rtlCol="0" anchor="ctr">
            <a:normAutofit/>
          </a:bodyPr>
          <a:lstStyle/>
          <a:p>
            <a:r>
              <a:rPr lang="en-US" sz="3600"/>
              <a:t>Fatal Accident Timeline</a:t>
            </a:r>
          </a:p>
        </p:txBody>
      </p:sp>
      <p:sp>
        <p:nvSpPr>
          <p:cNvPr id="13" name="TextBox 12">
            <a:extLst>
              <a:ext uri="{FF2B5EF4-FFF2-40B4-BE49-F238E27FC236}">
                <a16:creationId xmlns:a16="http://schemas.microsoft.com/office/drawing/2014/main" id="{8686DDD0-4F3D-4769-91C4-F14DF30314B1}"/>
              </a:ext>
            </a:extLst>
          </p:cNvPr>
          <p:cNvSpPr txBox="1"/>
          <p:nvPr/>
        </p:nvSpPr>
        <p:spPr>
          <a:xfrm>
            <a:off x="2822331" y="1745097"/>
            <a:ext cx="6685396" cy="69654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a:solidFill>
                  <a:schemeClr val="tx1"/>
                </a:solidFill>
              </a:rPr>
              <a:t>Hypothesis: Fatal Accidents occur most often at night.</a:t>
            </a:r>
            <a:endParaRPr lang="en-US"/>
          </a:p>
        </p:txBody>
      </p:sp>
      <p:pic>
        <p:nvPicPr>
          <p:cNvPr id="14" name="Picture 14" descr="Chart, bar chart&#10;&#10;Description automatically generated">
            <a:extLst>
              <a:ext uri="{FF2B5EF4-FFF2-40B4-BE49-F238E27FC236}">
                <a16:creationId xmlns:a16="http://schemas.microsoft.com/office/drawing/2014/main" id="{ECC2CF6B-6102-4540-BF7C-8560FBB04E99}"/>
              </a:ext>
            </a:extLst>
          </p:cNvPr>
          <p:cNvPicPr>
            <a:picLocks noChangeAspect="1"/>
          </p:cNvPicPr>
          <p:nvPr/>
        </p:nvPicPr>
        <p:blipFill>
          <a:blip r:embed="rId2"/>
          <a:stretch>
            <a:fillRect/>
          </a:stretch>
        </p:blipFill>
        <p:spPr>
          <a:xfrm>
            <a:off x="572795" y="2988401"/>
            <a:ext cx="5228336" cy="2907294"/>
          </a:xfrm>
          <a:prstGeom prst="rect">
            <a:avLst/>
          </a:prstGeom>
        </p:spPr>
      </p:pic>
      <p:pic>
        <p:nvPicPr>
          <p:cNvPr id="12" name="Picture 12">
            <a:extLst>
              <a:ext uri="{FF2B5EF4-FFF2-40B4-BE49-F238E27FC236}">
                <a16:creationId xmlns:a16="http://schemas.microsoft.com/office/drawing/2014/main" id="{8D5854FE-EFFC-4333-BB60-B7A5CBC98C22}"/>
              </a:ext>
            </a:extLst>
          </p:cNvPr>
          <p:cNvPicPr>
            <a:picLocks noChangeAspect="1"/>
          </p:cNvPicPr>
          <p:nvPr/>
        </p:nvPicPr>
        <p:blipFill>
          <a:blip r:embed="rId3"/>
          <a:stretch>
            <a:fillRect/>
          </a:stretch>
        </p:blipFill>
        <p:spPr>
          <a:xfrm>
            <a:off x="6254099" y="3063925"/>
            <a:ext cx="5540951" cy="2648783"/>
          </a:xfrm>
          <a:prstGeom prst="rect">
            <a:avLst/>
          </a:prstGeom>
        </p:spPr>
      </p:pic>
      <p:sp>
        <p:nvSpPr>
          <p:cNvPr id="3" name="TextBox 2">
            <a:extLst>
              <a:ext uri="{FF2B5EF4-FFF2-40B4-BE49-F238E27FC236}">
                <a16:creationId xmlns:a16="http://schemas.microsoft.com/office/drawing/2014/main" id="{857A47AA-F60F-4F43-8F98-DE8D68B77575}"/>
              </a:ext>
            </a:extLst>
          </p:cNvPr>
          <p:cNvSpPr txBox="1"/>
          <p:nvPr/>
        </p:nvSpPr>
        <p:spPr>
          <a:xfrm>
            <a:off x="7943850" y="59817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Evenly over months</a:t>
            </a:r>
          </a:p>
          <a:p>
            <a:r>
              <a:rPr lang="en-US">
                <a:cs typeface="Calibri"/>
              </a:rPr>
              <a:t>More in afternoon/evening</a:t>
            </a:r>
          </a:p>
        </p:txBody>
      </p:sp>
      <p:sp>
        <p:nvSpPr>
          <p:cNvPr id="4" name="TextBox 3">
            <a:extLst>
              <a:ext uri="{FF2B5EF4-FFF2-40B4-BE49-F238E27FC236}">
                <a16:creationId xmlns:a16="http://schemas.microsoft.com/office/drawing/2014/main" id="{8E649465-A397-4D29-90BF-59FE986A45CB}"/>
              </a:ext>
            </a:extLst>
          </p:cNvPr>
          <p:cNvSpPr txBox="1"/>
          <p:nvPr/>
        </p:nvSpPr>
        <p:spPr>
          <a:xfrm rot="16200000">
            <a:off x="4005263" y="5699254"/>
            <a:ext cx="10382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9:00 PM</a:t>
            </a:r>
          </a:p>
        </p:txBody>
      </p:sp>
    </p:spTree>
    <p:extLst>
      <p:ext uri="{BB962C8B-B14F-4D97-AF65-F5344CB8AC3E}">
        <p14:creationId xmlns:p14="http://schemas.microsoft.com/office/powerpoint/2010/main" val="357421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4E18-170E-40D2-BD5F-E7FDB75EEB44}"/>
              </a:ext>
            </a:extLst>
          </p:cNvPr>
          <p:cNvSpPr>
            <a:spLocks noGrp="1"/>
          </p:cNvSpPr>
          <p:nvPr>
            <p:ph type="title"/>
          </p:nvPr>
        </p:nvSpPr>
        <p:spPr/>
        <p:txBody>
          <a:bodyPr vert="horz" lIns="91440" tIns="45720" rIns="91440" bIns="45720" rtlCol="0" anchor="ctr">
            <a:normAutofit/>
          </a:bodyPr>
          <a:lstStyle/>
          <a:p>
            <a:r>
              <a:rPr lang="en-US">
                <a:cs typeface="Calibri Light"/>
              </a:rPr>
              <a:t>One – Way Anova Test for the Fatalities by month</a:t>
            </a:r>
          </a:p>
        </p:txBody>
      </p:sp>
      <p:sp>
        <p:nvSpPr>
          <p:cNvPr id="3" name="Content Placeholder 2">
            <a:extLst>
              <a:ext uri="{FF2B5EF4-FFF2-40B4-BE49-F238E27FC236}">
                <a16:creationId xmlns:a16="http://schemas.microsoft.com/office/drawing/2014/main" id="{1A983D86-E47F-43A4-854D-2D86A40CBF20}"/>
              </a:ext>
            </a:extLst>
          </p:cNvPr>
          <p:cNvSpPr>
            <a:spLocks noGrp="1"/>
          </p:cNvSpPr>
          <p:nvPr>
            <p:ph idx="1"/>
          </p:nvPr>
        </p:nvSpPr>
        <p:spPr>
          <a:xfrm>
            <a:off x="838200" y="1652443"/>
            <a:ext cx="4748646" cy="1716367"/>
          </a:xfr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r>
              <a:rPr lang="en-US" sz="1800" dirty="0">
                <a:cs typeface="Calibri"/>
              </a:rPr>
              <a:t>We have performed a one-way Anova test to find out if our hypothesis can get some support</a:t>
            </a:r>
          </a:p>
          <a:p>
            <a:pPr marL="0"/>
            <a:r>
              <a:rPr lang="en-US" sz="1800" dirty="0">
                <a:cs typeface="Calibri"/>
              </a:rPr>
              <a:t>We have considered the Fatalities as our factor and the groups are the months August, September, October, November and December</a:t>
            </a:r>
          </a:p>
        </p:txBody>
      </p:sp>
      <p:pic>
        <p:nvPicPr>
          <p:cNvPr id="4" name="Picture 4" descr="Graphical user interface, text&#10;&#10;Description automatically generated">
            <a:extLst>
              <a:ext uri="{FF2B5EF4-FFF2-40B4-BE49-F238E27FC236}">
                <a16:creationId xmlns:a16="http://schemas.microsoft.com/office/drawing/2014/main" id="{157FC3BE-BB56-4425-BD95-6C406A9E30C6}"/>
              </a:ext>
            </a:extLst>
          </p:cNvPr>
          <p:cNvPicPr>
            <a:picLocks noChangeAspect="1"/>
          </p:cNvPicPr>
          <p:nvPr/>
        </p:nvPicPr>
        <p:blipFill rotWithShape="1">
          <a:blip r:embed="rId2"/>
          <a:srcRect t="28518" r="29689" b="36173"/>
          <a:stretch/>
        </p:blipFill>
        <p:spPr>
          <a:xfrm>
            <a:off x="1820718" y="3650384"/>
            <a:ext cx="8544448" cy="2915840"/>
          </a:xfrm>
          <a:prstGeom prst="rect">
            <a:avLst/>
          </a:prstGeom>
        </p:spPr>
      </p:pic>
      <p:sp>
        <p:nvSpPr>
          <p:cNvPr id="7" name="Content Placeholder 2">
            <a:extLst>
              <a:ext uri="{FF2B5EF4-FFF2-40B4-BE49-F238E27FC236}">
                <a16:creationId xmlns:a16="http://schemas.microsoft.com/office/drawing/2014/main" id="{FD75896B-CCE2-4E30-AFEC-D32934085047}"/>
              </a:ext>
            </a:extLst>
          </p:cNvPr>
          <p:cNvSpPr txBox="1">
            <a:spLocks/>
          </p:cNvSpPr>
          <p:nvPr/>
        </p:nvSpPr>
        <p:spPr>
          <a:xfrm>
            <a:off x="6936509" y="1712480"/>
            <a:ext cx="4748646" cy="14592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a:cs typeface="Calibri"/>
            </a:endParaRPr>
          </a:p>
        </p:txBody>
      </p:sp>
      <p:sp>
        <p:nvSpPr>
          <p:cNvPr id="10" name="Content Placeholder 2">
            <a:extLst>
              <a:ext uri="{FF2B5EF4-FFF2-40B4-BE49-F238E27FC236}">
                <a16:creationId xmlns:a16="http://schemas.microsoft.com/office/drawing/2014/main" id="{A39361DD-DBD6-4755-BFD9-A958019FC39B}"/>
              </a:ext>
            </a:extLst>
          </p:cNvPr>
          <p:cNvSpPr txBox="1">
            <a:spLocks/>
          </p:cNvSpPr>
          <p:nvPr/>
        </p:nvSpPr>
        <p:spPr>
          <a:xfrm>
            <a:off x="5770418" y="1660525"/>
            <a:ext cx="4748646" cy="186204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pPr>
            <a:r>
              <a:rPr lang="en-US" sz="1800">
                <a:solidFill>
                  <a:schemeClr val="dk1"/>
                </a:solidFill>
                <a:cs typeface="Calibri"/>
              </a:rPr>
              <a:t>F-value obtained : 1.30342</a:t>
            </a:r>
          </a:p>
          <a:p>
            <a:pPr marL="0">
              <a:lnSpc>
                <a:spcPct val="100000"/>
              </a:lnSpc>
            </a:pPr>
            <a:r>
              <a:rPr lang="en-US" sz="1800">
                <a:solidFill>
                  <a:schemeClr val="dk1"/>
                </a:solidFill>
                <a:cs typeface="Calibri"/>
              </a:rPr>
              <a:t>P-value obtained : 0.26666</a:t>
            </a:r>
          </a:p>
          <a:p>
            <a:pPr marL="0">
              <a:lnSpc>
                <a:spcPct val="100000"/>
              </a:lnSpc>
            </a:pPr>
            <a:r>
              <a:rPr lang="en-US" sz="1800">
                <a:solidFill>
                  <a:schemeClr val="dk1"/>
                </a:solidFill>
                <a:cs typeface="Calibri"/>
              </a:rPr>
              <a:t>The p-value is greater than 0.05. </a:t>
            </a:r>
          </a:p>
          <a:p>
            <a:pPr marL="0">
              <a:lnSpc>
                <a:spcPct val="100000"/>
              </a:lnSpc>
            </a:pPr>
            <a:r>
              <a:rPr lang="en-US" sz="1800">
                <a:solidFill>
                  <a:schemeClr val="dk1"/>
                </a:solidFill>
                <a:cs typeface="Calibri"/>
              </a:rPr>
              <a:t>We can conclude that there is no significant difference in the records</a:t>
            </a:r>
          </a:p>
        </p:txBody>
      </p:sp>
    </p:spTree>
    <p:extLst>
      <p:ext uri="{BB962C8B-B14F-4D97-AF65-F5344CB8AC3E}">
        <p14:creationId xmlns:p14="http://schemas.microsoft.com/office/powerpoint/2010/main" val="2403673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795</Words>
  <Application>Microsoft Office PowerPoint</Application>
  <PresentationFormat>Widescreen</PresentationFormat>
  <Paragraphs>122</Paragraphs>
  <Slides>18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Preliminary Results US Accident 2016-2020 dataset </vt:lpstr>
      <vt:lpstr>Datasets</vt:lpstr>
      <vt:lpstr>California Spatial Distribution</vt:lpstr>
      <vt:lpstr>Independent Sample t-Test for the Fatalities by County</vt:lpstr>
      <vt:lpstr>Accidents Yearly Timeline</vt:lpstr>
      <vt:lpstr>Accidents Heatmaps</vt:lpstr>
      <vt:lpstr>Fatal Accident Timeline</vt:lpstr>
      <vt:lpstr>One – Way Anova Test for the Fatalities by month</vt:lpstr>
      <vt:lpstr>Fatal Accidents Weekday</vt:lpstr>
      <vt:lpstr>Fatal Accidents by Vehicle</vt:lpstr>
      <vt:lpstr>Insights for Causes of Fatalities due to Violations: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keerthana vallamkonda</cp:lastModifiedBy>
  <cp:revision>67</cp:revision>
  <dcterms:created xsi:type="dcterms:W3CDTF">2021-12-06T21:50:00Z</dcterms:created>
  <dcterms:modified xsi:type="dcterms:W3CDTF">2021-12-08T23:12:09Z</dcterms:modified>
</cp:coreProperties>
</file>