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58" r:id="rId4"/>
    <p:sldId id="256" r:id="rId5"/>
    <p:sldId id="257" r:id="rId6"/>
    <p:sldId id="264" r:id="rId7"/>
    <p:sldId id="263" r:id="rId8"/>
    <p:sldId id="262" r:id="rId9"/>
    <p:sldId id="266" r:id="rId10"/>
    <p:sldId id="267" r:id="rId11"/>
    <p:sldId id="265" r:id="rId12"/>
    <p:sldId id="269" r:id="rId13"/>
    <p:sldId id="26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7207-9787-4FB0-8FE4-3B664CC01922}"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35822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13252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64055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6316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436225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657207-9787-4FB0-8FE4-3B664CC01922}" type="datetimeFigureOut">
              <a:rPr lang="en-IN" smtClean="0"/>
              <a:t>01-10-2023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18817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657207-9787-4FB0-8FE4-3B664CC01922}" type="datetimeFigureOut">
              <a:rPr lang="en-IN" smtClean="0"/>
              <a:t>01-10-2023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143769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7207-9787-4FB0-8FE4-3B664CC01922}"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1315002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7207-9787-4FB0-8FE4-3B664CC01922}"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383644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7207-9787-4FB0-8FE4-3B664CC01922}"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85069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57207-9787-4FB0-8FE4-3B664CC01922}" type="datetimeFigureOut">
              <a:rPr lang="en-IN" smtClean="0"/>
              <a:t>01-10-2023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48120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303907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7207-9787-4FB0-8FE4-3B664CC01922}" type="datetimeFigureOut">
              <a:rPr lang="en-IN" smtClean="0"/>
              <a:t>01-10-2023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5586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7207-9787-4FB0-8FE4-3B664CC01922}" type="datetimeFigureOut">
              <a:rPr lang="en-IN" smtClean="0"/>
              <a:t>01-10-2023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0497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7207-9787-4FB0-8FE4-3B664CC01922}" type="datetimeFigureOut">
              <a:rPr lang="en-IN" smtClean="0"/>
              <a:t>01-10-2023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183638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74177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657207-9787-4FB0-8FE4-3B664CC01922}" type="datetimeFigureOut">
              <a:rPr lang="en-IN" smtClean="0"/>
              <a:t>01-10-2023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5AA93-886F-4547-8B87-0275716567A4}" type="slidenum">
              <a:rPr lang="en-IN" smtClean="0"/>
              <a:t>‹#›</a:t>
            </a:fld>
            <a:endParaRPr lang="en-IN"/>
          </a:p>
        </p:txBody>
      </p:sp>
    </p:spTree>
    <p:extLst>
      <p:ext uri="{BB962C8B-B14F-4D97-AF65-F5344CB8AC3E}">
        <p14:creationId xmlns:p14="http://schemas.microsoft.com/office/powerpoint/2010/main" val="236209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657207-9787-4FB0-8FE4-3B664CC01922}" type="datetimeFigureOut">
              <a:rPr lang="en-IN" smtClean="0"/>
              <a:t>01-10-2023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15AA93-886F-4547-8B87-0275716567A4}" type="slidenum">
              <a:rPr lang="en-IN" smtClean="0"/>
              <a:t>‹#›</a:t>
            </a:fld>
            <a:endParaRPr lang="en-IN"/>
          </a:p>
        </p:txBody>
      </p:sp>
    </p:spTree>
    <p:extLst>
      <p:ext uri="{BB962C8B-B14F-4D97-AF65-F5344CB8AC3E}">
        <p14:creationId xmlns:p14="http://schemas.microsoft.com/office/powerpoint/2010/main" val="1027988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B43B-2CB4-377C-AC37-C78C83E62B84}"/>
              </a:ext>
            </a:extLst>
          </p:cNvPr>
          <p:cNvSpPr>
            <a:spLocks noGrp="1"/>
          </p:cNvSpPr>
          <p:nvPr>
            <p:ph type="ctrTitle"/>
          </p:nvPr>
        </p:nvSpPr>
        <p:spPr>
          <a:xfrm>
            <a:off x="-1545336" y="192024"/>
            <a:ext cx="8970264" cy="2999232"/>
          </a:xfrm>
        </p:spPr>
        <p:txBody>
          <a:bodyPr/>
          <a:lstStyle/>
          <a:p>
            <a:r>
              <a:rPr lang="en-IN" dirty="0"/>
              <a:t>Capstone Project </a:t>
            </a:r>
            <a:br>
              <a:rPr lang="en-IN" dirty="0"/>
            </a:br>
            <a:endParaRPr lang="en-IN" dirty="0"/>
          </a:p>
        </p:txBody>
      </p:sp>
      <p:sp>
        <p:nvSpPr>
          <p:cNvPr id="3" name="Subtitle 2">
            <a:extLst>
              <a:ext uri="{FF2B5EF4-FFF2-40B4-BE49-F238E27FC236}">
                <a16:creationId xmlns:a16="http://schemas.microsoft.com/office/drawing/2014/main" id="{6F767F40-3D1F-2FF5-E772-AFA246B6DB6A}"/>
              </a:ext>
            </a:extLst>
          </p:cNvPr>
          <p:cNvSpPr>
            <a:spLocks noGrp="1"/>
          </p:cNvSpPr>
          <p:nvPr>
            <p:ph type="subTitle" idx="1"/>
          </p:nvPr>
        </p:nvSpPr>
        <p:spPr>
          <a:xfrm>
            <a:off x="-2313432" y="2492541"/>
            <a:ext cx="9418320" cy="1691640"/>
          </a:xfrm>
        </p:spPr>
        <p:txBody>
          <a:bodyPr/>
          <a:lstStyle/>
          <a:p>
            <a:r>
              <a:rPr lang="en-IN" sz="2400" b="1" i="0" dirty="0">
                <a:solidFill>
                  <a:schemeClr val="tx2">
                    <a:lumMod val="90000"/>
                  </a:schemeClr>
                </a:solidFill>
                <a:effectLst/>
                <a:latin typeface="+mj-lt"/>
              </a:rPr>
              <a:t>University Success Analysis</a:t>
            </a:r>
          </a:p>
          <a:p>
            <a:endParaRPr lang="en-IN" dirty="0"/>
          </a:p>
        </p:txBody>
      </p:sp>
      <p:pic>
        <p:nvPicPr>
          <p:cNvPr id="5" name="Picture 4">
            <a:extLst>
              <a:ext uri="{FF2B5EF4-FFF2-40B4-BE49-F238E27FC236}">
                <a16:creationId xmlns:a16="http://schemas.microsoft.com/office/drawing/2014/main" id="{7C11A833-A6E8-D87C-1B25-B51E8ED17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014" y="6115014"/>
            <a:ext cx="742986" cy="742986"/>
          </a:xfrm>
          <a:prstGeom prst="rect">
            <a:avLst/>
          </a:prstGeom>
        </p:spPr>
      </p:pic>
    </p:spTree>
    <p:extLst>
      <p:ext uri="{BB962C8B-B14F-4D97-AF65-F5344CB8AC3E}">
        <p14:creationId xmlns:p14="http://schemas.microsoft.com/office/powerpoint/2010/main" val="53119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6402A-2022-F04A-44F5-8C225692B6D9}"/>
              </a:ext>
            </a:extLst>
          </p:cNvPr>
          <p:cNvSpPr>
            <a:spLocks noGrp="1"/>
          </p:cNvSpPr>
          <p:nvPr>
            <p:ph idx="1"/>
          </p:nvPr>
        </p:nvSpPr>
        <p:spPr>
          <a:xfrm>
            <a:off x="173131" y="132249"/>
            <a:ext cx="10353762" cy="4058751"/>
          </a:xfrm>
        </p:spPr>
        <p:txBody>
          <a:bodyPr>
            <a:normAutofit/>
          </a:bodyPr>
          <a:lstStyle/>
          <a:p>
            <a:r>
              <a:rPr lang="en-IN" sz="1400" dirty="0"/>
              <a:t>As per the required data set the top countries with max universities are mentioned below. But as well the data of 2023. These are the updated list. </a:t>
            </a:r>
          </a:p>
          <a:p>
            <a:endParaRPr lang="en-IN" sz="1400" dirty="0"/>
          </a:p>
        </p:txBody>
      </p:sp>
      <p:pic>
        <p:nvPicPr>
          <p:cNvPr id="7" name="Picture 6">
            <a:extLst>
              <a:ext uri="{FF2B5EF4-FFF2-40B4-BE49-F238E27FC236}">
                <a16:creationId xmlns:a16="http://schemas.microsoft.com/office/drawing/2014/main" id="{D8619ADD-524D-0D86-95B5-5AD302CDE822}"/>
              </a:ext>
            </a:extLst>
          </p:cNvPr>
          <p:cNvPicPr>
            <a:picLocks noChangeAspect="1"/>
          </p:cNvPicPr>
          <p:nvPr/>
        </p:nvPicPr>
        <p:blipFill>
          <a:blip r:embed="rId2"/>
          <a:stretch>
            <a:fillRect/>
          </a:stretch>
        </p:blipFill>
        <p:spPr>
          <a:xfrm>
            <a:off x="173131" y="713232"/>
            <a:ext cx="7968180" cy="5153074"/>
          </a:xfrm>
          <a:prstGeom prst="rect">
            <a:avLst/>
          </a:prstGeom>
        </p:spPr>
      </p:pic>
      <p:pic>
        <p:nvPicPr>
          <p:cNvPr id="9" name="Picture 8">
            <a:extLst>
              <a:ext uri="{FF2B5EF4-FFF2-40B4-BE49-F238E27FC236}">
                <a16:creationId xmlns:a16="http://schemas.microsoft.com/office/drawing/2014/main" id="{8120F4EE-B5ED-3051-942E-C1E1E30AFDB3}"/>
              </a:ext>
            </a:extLst>
          </p:cNvPr>
          <p:cNvPicPr>
            <a:picLocks noChangeAspect="1"/>
          </p:cNvPicPr>
          <p:nvPr/>
        </p:nvPicPr>
        <p:blipFill>
          <a:blip r:embed="rId3"/>
          <a:stretch>
            <a:fillRect/>
          </a:stretch>
        </p:blipFill>
        <p:spPr>
          <a:xfrm>
            <a:off x="5154919" y="2724203"/>
            <a:ext cx="6340585" cy="3723086"/>
          </a:xfrm>
          <a:prstGeom prst="rect">
            <a:avLst/>
          </a:prstGeom>
        </p:spPr>
      </p:pic>
    </p:spTree>
    <p:extLst>
      <p:ext uri="{BB962C8B-B14F-4D97-AF65-F5344CB8AC3E}">
        <p14:creationId xmlns:p14="http://schemas.microsoft.com/office/powerpoint/2010/main" val="141295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F45B-96E0-F1A4-D1C9-D97F514A5B2D}"/>
              </a:ext>
            </a:extLst>
          </p:cNvPr>
          <p:cNvSpPr>
            <a:spLocks noGrp="1"/>
          </p:cNvSpPr>
          <p:nvPr>
            <p:ph type="title"/>
          </p:nvPr>
        </p:nvSpPr>
        <p:spPr>
          <a:xfrm>
            <a:off x="913795" y="179239"/>
            <a:ext cx="10353762" cy="970450"/>
          </a:xfrm>
        </p:spPr>
        <p:txBody>
          <a:bodyPr>
            <a:normAutofit/>
          </a:bodyPr>
          <a:lstStyle/>
          <a:p>
            <a:r>
              <a:rPr lang="en-US" sz="2400" b="1" i="0" u="none" strike="noStrike" dirty="0">
                <a:solidFill>
                  <a:schemeClr val="tx1"/>
                </a:solidFill>
                <a:effectLst/>
              </a:rPr>
              <a:t>1. Is there a </a:t>
            </a:r>
            <a:r>
              <a:rPr lang="en-US" sz="2400" b="1" i="0" u="none" strike="noStrike" dirty="0">
                <a:solidFill>
                  <a:schemeClr val="tx1"/>
                </a:solidFill>
                <a:effectLst/>
                <a:latin typeface="+mn-lt"/>
              </a:rPr>
              <a:t>correlation</a:t>
            </a:r>
            <a:r>
              <a:rPr lang="en-US" sz="2400" b="1" i="0" u="none" strike="noStrike" dirty="0">
                <a:solidFill>
                  <a:schemeClr val="tx1"/>
                </a:solidFill>
                <a:effectLst/>
              </a:rPr>
              <a:t> between a country's GDP and the number of universities?</a:t>
            </a:r>
            <a:r>
              <a:rPr lang="en-US" sz="2400" dirty="0">
                <a:solidFill>
                  <a:schemeClr val="tx1"/>
                </a:solidFill>
              </a:rPr>
              <a:t> </a:t>
            </a:r>
            <a:endParaRPr lang="en-IN" sz="2400" dirty="0">
              <a:solidFill>
                <a:schemeClr val="tx1"/>
              </a:solidFill>
            </a:endParaRPr>
          </a:p>
        </p:txBody>
      </p:sp>
      <p:pic>
        <p:nvPicPr>
          <p:cNvPr id="7" name="Content Placeholder 6">
            <a:extLst>
              <a:ext uri="{FF2B5EF4-FFF2-40B4-BE49-F238E27FC236}">
                <a16:creationId xmlns:a16="http://schemas.microsoft.com/office/drawing/2014/main" id="{B969ED93-79E9-EA13-6FA7-D23E67F694B2}"/>
              </a:ext>
            </a:extLst>
          </p:cNvPr>
          <p:cNvPicPr>
            <a:picLocks noGrp="1" noChangeAspect="1"/>
          </p:cNvPicPr>
          <p:nvPr>
            <p:ph idx="1"/>
          </p:nvPr>
        </p:nvPicPr>
        <p:blipFill>
          <a:blip r:embed="rId2"/>
          <a:stretch>
            <a:fillRect/>
          </a:stretch>
        </p:blipFill>
        <p:spPr>
          <a:xfrm>
            <a:off x="9175710" y="664464"/>
            <a:ext cx="2896176" cy="2587752"/>
          </a:xfrm>
        </p:spPr>
      </p:pic>
      <p:pic>
        <p:nvPicPr>
          <p:cNvPr id="5" name="Picture 4">
            <a:extLst>
              <a:ext uri="{FF2B5EF4-FFF2-40B4-BE49-F238E27FC236}">
                <a16:creationId xmlns:a16="http://schemas.microsoft.com/office/drawing/2014/main" id="{A8B552AD-ABC4-499E-1CF8-8651990E8B31}"/>
              </a:ext>
            </a:extLst>
          </p:cNvPr>
          <p:cNvPicPr>
            <a:picLocks noChangeAspect="1"/>
          </p:cNvPicPr>
          <p:nvPr/>
        </p:nvPicPr>
        <p:blipFill>
          <a:blip r:embed="rId3"/>
          <a:stretch>
            <a:fillRect/>
          </a:stretch>
        </p:blipFill>
        <p:spPr>
          <a:xfrm>
            <a:off x="6349491" y="2984585"/>
            <a:ext cx="4850679" cy="3758184"/>
          </a:xfrm>
          <a:prstGeom prst="rect">
            <a:avLst/>
          </a:prstGeom>
        </p:spPr>
      </p:pic>
      <p:sp>
        <p:nvSpPr>
          <p:cNvPr id="11" name="TextBox 10">
            <a:extLst>
              <a:ext uri="{FF2B5EF4-FFF2-40B4-BE49-F238E27FC236}">
                <a16:creationId xmlns:a16="http://schemas.microsoft.com/office/drawing/2014/main" id="{EE7966F7-DBDA-3846-29C7-34F13D096A00}"/>
              </a:ext>
            </a:extLst>
          </p:cNvPr>
          <p:cNvSpPr txBox="1"/>
          <p:nvPr/>
        </p:nvSpPr>
        <p:spPr>
          <a:xfrm>
            <a:off x="404622" y="1283177"/>
            <a:ext cx="6094476" cy="4247317"/>
          </a:xfrm>
          <a:prstGeom prst="rect">
            <a:avLst/>
          </a:prstGeom>
          <a:noFill/>
        </p:spPr>
        <p:txBody>
          <a:bodyPr wrap="square">
            <a:spAutoFit/>
          </a:bodyPr>
          <a:lstStyle/>
          <a:p>
            <a:pPr algn="l"/>
            <a:r>
              <a:rPr lang="en-US" b="0" i="0" dirty="0">
                <a:solidFill>
                  <a:srgbClr val="E3E3E3"/>
                </a:solidFill>
                <a:effectLst/>
                <a:latin typeface="Google Sans"/>
              </a:rPr>
              <a:t>Yes, there is a positive correlation between a country's GDP and the number of universities. This means that countries with higher GDPs tend to have more universities.</a:t>
            </a:r>
          </a:p>
          <a:p>
            <a:pPr algn="l"/>
            <a:r>
              <a:rPr lang="en-US" b="0" i="0" dirty="0">
                <a:solidFill>
                  <a:srgbClr val="E3E3E3"/>
                </a:solidFill>
                <a:effectLst/>
                <a:latin typeface="Google Sans"/>
              </a:rPr>
              <a:t>There are a number of reasons for this correlation. First, wealthier countries have more resources to invest in education. This includes funding for universities and research. Second, wealthier countries have a higher demand for higher education. This is because there are more jobs that require a college degree.</a:t>
            </a:r>
          </a:p>
          <a:p>
            <a:pPr algn="l"/>
            <a:r>
              <a:rPr lang="en-US" b="0" i="0" dirty="0">
                <a:solidFill>
                  <a:srgbClr val="E3E3E3"/>
                </a:solidFill>
                <a:effectLst/>
                <a:latin typeface="Google Sans"/>
              </a:rPr>
              <a:t>A study by the Organization for Economic Co-operation and Development (OECD) found that there is a strong positive correlation between GDP per capita and the number of universities per capita. The study also found that the correlation is stronger for public universities than for private universities.</a:t>
            </a:r>
          </a:p>
        </p:txBody>
      </p:sp>
    </p:spTree>
    <p:extLst>
      <p:ext uri="{BB962C8B-B14F-4D97-AF65-F5344CB8AC3E}">
        <p14:creationId xmlns:p14="http://schemas.microsoft.com/office/powerpoint/2010/main" val="250148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D53E-0204-9D3E-7524-F5F3A2330449}"/>
              </a:ext>
            </a:extLst>
          </p:cNvPr>
          <p:cNvSpPr>
            <a:spLocks noGrp="1"/>
          </p:cNvSpPr>
          <p:nvPr>
            <p:ph type="title"/>
          </p:nvPr>
        </p:nvSpPr>
        <p:spPr>
          <a:xfrm>
            <a:off x="919119" y="70104"/>
            <a:ext cx="10353762" cy="970450"/>
          </a:xfrm>
        </p:spPr>
        <p:txBody>
          <a:bodyPr>
            <a:normAutofit/>
          </a:bodyPr>
          <a:lstStyle/>
          <a:p>
            <a:r>
              <a:rPr lang="en-US" sz="2400" b="1" dirty="0"/>
              <a:t>Is there a relationship between a country's population and the number of universities?</a:t>
            </a:r>
            <a:endParaRPr lang="en-IN" sz="2400" b="1" dirty="0"/>
          </a:p>
        </p:txBody>
      </p:sp>
      <p:pic>
        <p:nvPicPr>
          <p:cNvPr id="5" name="Content Placeholder 4">
            <a:extLst>
              <a:ext uri="{FF2B5EF4-FFF2-40B4-BE49-F238E27FC236}">
                <a16:creationId xmlns:a16="http://schemas.microsoft.com/office/drawing/2014/main" id="{93562CC2-65E9-12A0-9B84-1B9D032A56FF}"/>
              </a:ext>
            </a:extLst>
          </p:cNvPr>
          <p:cNvPicPr>
            <a:picLocks noGrp="1" noChangeAspect="1"/>
          </p:cNvPicPr>
          <p:nvPr>
            <p:ph idx="1"/>
          </p:nvPr>
        </p:nvPicPr>
        <p:blipFill>
          <a:blip r:embed="rId2"/>
          <a:stretch>
            <a:fillRect/>
          </a:stretch>
        </p:blipFill>
        <p:spPr>
          <a:xfrm>
            <a:off x="344506" y="1116586"/>
            <a:ext cx="4858428" cy="3305636"/>
          </a:xfrm>
        </p:spPr>
      </p:pic>
      <p:sp>
        <p:nvSpPr>
          <p:cNvPr id="6" name="Title 1">
            <a:extLst>
              <a:ext uri="{FF2B5EF4-FFF2-40B4-BE49-F238E27FC236}">
                <a16:creationId xmlns:a16="http://schemas.microsoft.com/office/drawing/2014/main" id="{EEEEDFEE-DF82-1D9D-8836-C59E8FB60EAC}"/>
              </a:ext>
            </a:extLst>
          </p:cNvPr>
          <p:cNvSpPr txBox="1">
            <a:spLocks/>
          </p:cNvSpPr>
          <p:nvPr/>
        </p:nvSpPr>
        <p:spPr>
          <a:xfrm>
            <a:off x="5202934" y="146136"/>
            <a:ext cx="6490865" cy="401466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a:t>As per the limited data set we can easily analyze that population is directly proportional to the no of universities in max number of case.(2021)</a:t>
            </a:r>
          </a:p>
          <a:p>
            <a:pPr algn="l"/>
            <a:endParaRPr lang="en-US" sz="1800" dirty="0"/>
          </a:p>
          <a:p>
            <a:pPr algn="l"/>
            <a:r>
              <a:rPr lang="en-US" sz="1800" dirty="0"/>
              <a:t>Taking data from the recent report we can conclude that .</a:t>
            </a:r>
          </a:p>
          <a:p>
            <a:pPr algn="l"/>
            <a:r>
              <a:rPr lang="en-US" sz="1800" dirty="0"/>
              <a:t>Yes, there is a positive correlation between a country's population and the number of universities. This means that countries with larger populations tend to have more universities.</a:t>
            </a:r>
          </a:p>
        </p:txBody>
      </p:sp>
      <p:sp>
        <p:nvSpPr>
          <p:cNvPr id="7" name="Title 1">
            <a:extLst>
              <a:ext uri="{FF2B5EF4-FFF2-40B4-BE49-F238E27FC236}">
                <a16:creationId xmlns:a16="http://schemas.microsoft.com/office/drawing/2014/main" id="{D14F4B36-9463-5471-550E-C5AB64A1346B}"/>
              </a:ext>
            </a:extLst>
          </p:cNvPr>
          <p:cNvSpPr txBox="1">
            <a:spLocks/>
          </p:cNvSpPr>
          <p:nvPr/>
        </p:nvSpPr>
        <p:spPr>
          <a:xfrm>
            <a:off x="5349239" y="2387317"/>
            <a:ext cx="6490865"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IN" sz="1800" dirty="0"/>
          </a:p>
        </p:txBody>
      </p:sp>
      <p:sp>
        <p:nvSpPr>
          <p:cNvPr id="8" name="Title 1">
            <a:extLst>
              <a:ext uri="{FF2B5EF4-FFF2-40B4-BE49-F238E27FC236}">
                <a16:creationId xmlns:a16="http://schemas.microsoft.com/office/drawing/2014/main" id="{8CDEB799-E8AC-8252-5BAA-AF2AA2510D7A}"/>
              </a:ext>
            </a:extLst>
          </p:cNvPr>
          <p:cNvSpPr txBox="1">
            <a:spLocks/>
          </p:cNvSpPr>
          <p:nvPr/>
        </p:nvSpPr>
        <p:spPr>
          <a:xfrm>
            <a:off x="3669497" y="3117651"/>
            <a:ext cx="6490865" cy="401466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800" dirty="0"/>
          </a:p>
          <a:p>
            <a:pPr algn="l"/>
            <a:r>
              <a:rPr lang="en-US" sz="1800" dirty="0"/>
              <a:t>There are a number of reasons for this correlation. First, larger countries have a larger pool of potential students. This means that there is a greater demand for higher education in larger countries. Second, larger countries have more resources to invest in education. This includes funding for universities and research.</a:t>
            </a:r>
            <a:endParaRPr lang="en-IN" sz="1800" dirty="0"/>
          </a:p>
        </p:txBody>
      </p:sp>
    </p:spTree>
    <p:extLst>
      <p:ext uri="{BB962C8B-B14F-4D97-AF65-F5344CB8AC3E}">
        <p14:creationId xmlns:p14="http://schemas.microsoft.com/office/powerpoint/2010/main" val="234013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70DB-552F-4FEF-54AC-32699B936DF7}"/>
              </a:ext>
            </a:extLst>
          </p:cNvPr>
          <p:cNvSpPr>
            <a:spLocks noGrp="1"/>
          </p:cNvSpPr>
          <p:nvPr>
            <p:ph type="title"/>
          </p:nvPr>
        </p:nvSpPr>
        <p:spPr>
          <a:xfrm>
            <a:off x="913793" y="800856"/>
            <a:ext cx="10653365" cy="323088"/>
          </a:xfrm>
        </p:spPr>
        <p:txBody>
          <a:bodyPr>
            <a:normAutofit fontScale="90000"/>
          </a:bodyPr>
          <a:lstStyle/>
          <a:p>
            <a:r>
              <a:rPr lang="en-US" b="0" i="0" dirty="0">
                <a:solidFill>
                  <a:srgbClr val="E3E3E3"/>
                </a:solidFill>
                <a:effectLst/>
                <a:latin typeface="Google Sans"/>
              </a:rPr>
              <a:t>How has the number of universities changed over the years in each country?</a:t>
            </a:r>
            <a:br>
              <a:rPr lang="en-US" b="0" i="0" dirty="0">
                <a:solidFill>
                  <a:srgbClr val="E3E3E3"/>
                </a:solidFill>
                <a:effectLst/>
                <a:latin typeface="Google Sans"/>
              </a:rPr>
            </a:br>
            <a:endParaRPr lang="en-IN" dirty="0"/>
          </a:p>
        </p:txBody>
      </p:sp>
      <p:sp>
        <p:nvSpPr>
          <p:cNvPr id="3" name="Content Placeholder 2">
            <a:extLst>
              <a:ext uri="{FF2B5EF4-FFF2-40B4-BE49-F238E27FC236}">
                <a16:creationId xmlns:a16="http://schemas.microsoft.com/office/drawing/2014/main" id="{CAAD3E1C-E36A-4760-42E8-65A09D928637}"/>
              </a:ext>
            </a:extLst>
          </p:cNvPr>
          <p:cNvSpPr>
            <a:spLocks noGrp="1"/>
          </p:cNvSpPr>
          <p:nvPr>
            <p:ph idx="1"/>
          </p:nvPr>
        </p:nvSpPr>
        <p:spPr>
          <a:xfrm>
            <a:off x="1063594" y="1215384"/>
            <a:ext cx="10353762" cy="4058751"/>
          </a:xfrm>
        </p:spPr>
        <p:txBody>
          <a:bodyPr/>
          <a:lstStyle/>
          <a:p>
            <a:pPr marL="36900" indent="0">
              <a:buNone/>
            </a:pPr>
            <a:r>
              <a:rPr lang="en-IN" dirty="0"/>
              <a:t>As per the data is difficult to come to the certain conclusion so we need to compare the Y-o-Y university growth as follows ( Taken the data from Google and required data set ) </a:t>
            </a:r>
          </a:p>
          <a:p>
            <a:pPr marL="36900" indent="0">
              <a:buNone/>
            </a:pPr>
            <a:endParaRPr lang="en-IN" dirty="0"/>
          </a:p>
        </p:txBody>
      </p:sp>
      <p:pic>
        <p:nvPicPr>
          <p:cNvPr id="13" name="Picture 12">
            <a:extLst>
              <a:ext uri="{FF2B5EF4-FFF2-40B4-BE49-F238E27FC236}">
                <a16:creationId xmlns:a16="http://schemas.microsoft.com/office/drawing/2014/main" id="{514C176B-2AF4-CCBC-9DBF-EA0559445D36}"/>
              </a:ext>
            </a:extLst>
          </p:cNvPr>
          <p:cNvPicPr>
            <a:picLocks noChangeAspect="1"/>
          </p:cNvPicPr>
          <p:nvPr/>
        </p:nvPicPr>
        <p:blipFill>
          <a:blip r:embed="rId2"/>
          <a:stretch>
            <a:fillRect/>
          </a:stretch>
        </p:blipFill>
        <p:spPr>
          <a:xfrm>
            <a:off x="261394" y="2212147"/>
            <a:ext cx="4897365" cy="4453830"/>
          </a:xfrm>
          <a:prstGeom prst="rect">
            <a:avLst/>
          </a:prstGeom>
        </p:spPr>
      </p:pic>
      <p:sp>
        <p:nvSpPr>
          <p:cNvPr id="15" name="TextBox 14">
            <a:extLst>
              <a:ext uri="{FF2B5EF4-FFF2-40B4-BE49-F238E27FC236}">
                <a16:creationId xmlns:a16="http://schemas.microsoft.com/office/drawing/2014/main" id="{05EC1771-DA1A-04FA-E0E0-64A6EB8D643F}"/>
              </a:ext>
            </a:extLst>
          </p:cNvPr>
          <p:cNvSpPr txBox="1"/>
          <p:nvPr/>
        </p:nvSpPr>
        <p:spPr>
          <a:xfrm>
            <a:off x="5322881" y="2212147"/>
            <a:ext cx="6094476" cy="1200329"/>
          </a:xfrm>
          <a:prstGeom prst="rect">
            <a:avLst/>
          </a:prstGeom>
          <a:noFill/>
        </p:spPr>
        <p:txBody>
          <a:bodyPr wrap="square">
            <a:spAutoFit/>
          </a:bodyPr>
          <a:lstStyle/>
          <a:p>
            <a:r>
              <a:rPr lang="en-US" b="0" i="0" dirty="0">
                <a:solidFill>
                  <a:srgbClr val="E3E3E3"/>
                </a:solidFill>
                <a:effectLst/>
                <a:latin typeface="Google Sans"/>
              </a:rPr>
              <a:t>As you can see, China has seen the largest increase in the number of universities over the past 20 years. This is likely due to China's rapid economic growth and its increasing demand for higher education</a:t>
            </a:r>
            <a:endParaRPr lang="en-IN" dirty="0"/>
          </a:p>
        </p:txBody>
      </p:sp>
      <p:sp>
        <p:nvSpPr>
          <p:cNvPr id="17" name="TextBox 16">
            <a:extLst>
              <a:ext uri="{FF2B5EF4-FFF2-40B4-BE49-F238E27FC236}">
                <a16:creationId xmlns:a16="http://schemas.microsoft.com/office/drawing/2014/main" id="{A8958F31-2D38-8074-5CC9-18A033A586C3}"/>
              </a:ext>
            </a:extLst>
          </p:cNvPr>
          <p:cNvSpPr txBox="1"/>
          <p:nvPr/>
        </p:nvSpPr>
        <p:spPr>
          <a:xfrm>
            <a:off x="5322881" y="3393487"/>
            <a:ext cx="6094476" cy="3139321"/>
          </a:xfrm>
          <a:prstGeom prst="rect">
            <a:avLst/>
          </a:prstGeom>
          <a:noFill/>
        </p:spPr>
        <p:txBody>
          <a:bodyPr wrap="square">
            <a:spAutoFit/>
          </a:bodyPr>
          <a:lstStyle/>
          <a:p>
            <a:pPr algn="l"/>
            <a:r>
              <a:rPr lang="en-US" b="0" i="0" dirty="0">
                <a:solidFill>
                  <a:srgbClr val="E3E3E3"/>
                </a:solidFill>
                <a:effectLst/>
                <a:latin typeface="Google Sans"/>
              </a:rPr>
              <a:t>As you can see, the Czech Republic has seen the largest decrease in the number of universities over the past 20 years. This is likely due to a number of factors, including budget cuts to higher education and a decline in the number of students enrolling in university.</a:t>
            </a:r>
          </a:p>
          <a:p>
            <a:pPr algn="l"/>
            <a:r>
              <a:rPr lang="en-US" b="0" i="0" dirty="0">
                <a:solidFill>
                  <a:srgbClr val="E3E3E3"/>
                </a:solidFill>
                <a:effectLst/>
                <a:latin typeface="Google Sans"/>
              </a:rPr>
              <a:t>It is important to note that these changes in the number of universities are just averages. There may be significant variation within each country. For example, some countries may have seen a decrease in the number of public universities, while others may have seen an increase in the number of private universities.</a:t>
            </a:r>
          </a:p>
        </p:txBody>
      </p:sp>
    </p:spTree>
    <p:extLst>
      <p:ext uri="{BB962C8B-B14F-4D97-AF65-F5344CB8AC3E}">
        <p14:creationId xmlns:p14="http://schemas.microsoft.com/office/powerpoint/2010/main" val="159295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7E79-A484-22BE-1647-D229FA9681C7}"/>
              </a:ext>
            </a:extLst>
          </p:cNvPr>
          <p:cNvSpPr>
            <a:spLocks noGrp="1"/>
          </p:cNvSpPr>
          <p:nvPr>
            <p:ph type="title"/>
          </p:nvPr>
        </p:nvSpPr>
        <p:spPr>
          <a:xfrm>
            <a:off x="919119" y="375646"/>
            <a:ext cx="10353762" cy="970450"/>
          </a:xfrm>
        </p:spPr>
        <p:txBody>
          <a:bodyPr>
            <a:normAutofit fontScale="90000"/>
          </a:bodyPr>
          <a:lstStyle/>
          <a:p>
            <a:r>
              <a:rPr lang="en-US" dirty="0"/>
              <a:t>Are there any common criteria used by different ranking systems?</a:t>
            </a:r>
            <a:br>
              <a:rPr lang="en-US" dirty="0"/>
            </a:br>
            <a:endParaRPr lang="en-IN" dirty="0"/>
          </a:p>
        </p:txBody>
      </p:sp>
      <p:pic>
        <p:nvPicPr>
          <p:cNvPr id="5" name="Content Placeholder 4">
            <a:extLst>
              <a:ext uri="{FF2B5EF4-FFF2-40B4-BE49-F238E27FC236}">
                <a16:creationId xmlns:a16="http://schemas.microsoft.com/office/drawing/2014/main" id="{C5E604A8-E525-C5AD-DE7E-39E555C3F1F8}"/>
              </a:ext>
            </a:extLst>
          </p:cNvPr>
          <p:cNvPicPr>
            <a:picLocks noGrp="1" noChangeAspect="1"/>
          </p:cNvPicPr>
          <p:nvPr>
            <p:ph idx="1"/>
          </p:nvPr>
        </p:nvPicPr>
        <p:blipFill>
          <a:blip r:embed="rId2"/>
          <a:stretch>
            <a:fillRect/>
          </a:stretch>
        </p:blipFill>
        <p:spPr>
          <a:xfrm>
            <a:off x="160486" y="1470322"/>
            <a:ext cx="5429986" cy="4059237"/>
          </a:xfrm>
        </p:spPr>
      </p:pic>
      <p:sp>
        <p:nvSpPr>
          <p:cNvPr id="7" name="TextBox 6">
            <a:extLst>
              <a:ext uri="{FF2B5EF4-FFF2-40B4-BE49-F238E27FC236}">
                <a16:creationId xmlns:a16="http://schemas.microsoft.com/office/drawing/2014/main" id="{92AE975A-5731-B27E-FD5F-C998393368AE}"/>
              </a:ext>
            </a:extLst>
          </p:cNvPr>
          <p:cNvSpPr txBox="1"/>
          <p:nvPr/>
        </p:nvSpPr>
        <p:spPr>
          <a:xfrm>
            <a:off x="5822378" y="1258701"/>
            <a:ext cx="6094476" cy="923330"/>
          </a:xfrm>
          <a:prstGeom prst="rect">
            <a:avLst/>
          </a:prstGeom>
          <a:noFill/>
        </p:spPr>
        <p:txBody>
          <a:bodyPr wrap="square">
            <a:spAutoFit/>
          </a:bodyPr>
          <a:lstStyle/>
          <a:p>
            <a:r>
              <a:rPr lang="en-IN" dirty="0"/>
              <a:t>As we can analyse that the most of the universities takes consideration of centre of world university ranking system and compared with other ranking.</a:t>
            </a:r>
          </a:p>
        </p:txBody>
      </p:sp>
      <p:pic>
        <p:nvPicPr>
          <p:cNvPr id="11" name="Picture 10">
            <a:extLst>
              <a:ext uri="{FF2B5EF4-FFF2-40B4-BE49-F238E27FC236}">
                <a16:creationId xmlns:a16="http://schemas.microsoft.com/office/drawing/2014/main" id="{0451A3A0-AF44-5C7B-2467-AF77B11F5E5E}"/>
              </a:ext>
            </a:extLst>
          </p:cNvPr>
          <p:cNvPicPr>
            <a:picLocks noChangeAspect="1"/>
          </p:cNvPicPr>
          <p:nvPr/>
        </p:nvPicPr>
        <p:blipFill>
          <a:blip r:embed="rId3"/>
          <a:stretch>
            <a:fillRect/>
          </a:stretch>
        </p:blipFill>
        <p:spPr>
          <a:xfrm>
            <a:off x="5715558" y="2229151"/>
            <a:ext cx="6315956" cy="4401164"/>
          </a:xfrm>
          <a:prstGeom prst="rect">
            <a:avLst/>
          </a:prstGeom>
        </p:spPr>
      </p:pic>
    </p:spTree>
    <p:extLst>
      <p:ext uri="{BB962C8B-B14F-4D97-AF65-F5344CB8AC3E}">
        <p14:creationId xmlns:p14="http://schemas.microsoft.com/office/powerpoint/2010/main" val="233522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7573-0A33-061E-5693-E91B88DED715}"/>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58F25CE7-0F96-3321-F156-D172CEA1CE82}"/>
              </a:ext>
            </a:extLst>
          </p:cNvPr>
          <p:cNvSpPr>
            <a:spLocks noGrp="1"/>
          </p:cNvSpPr>
          <p:nvPr>
            <p:ph idx="1"/>
          </p:nvPr>
        </p:nvSpPr>
        <p:spPr>
          <a:xfrm>
            <a:off x="913795" y="1732449"/>
            <a:ext cx="10353762" cy="4439751"/>
          </a:xfrm>
        </p:spPr>
        <p:txBody>
          <a:bodyPr/>
          <a:lstStyle/>
          <a:p>
            <a:r>
              <a:rPr lang="en-GB" sz="1800" dirty="0">
                <a:solidFill>
                  <a:schemeClr val="tx2">
                    <a:lumMod val="90000"/>
                  </a:schemeClr>
                </a:solidFill>
                <a:latin typeface="+mj-lt"/>
              </a:rPr>
              <a:t>The database we will be using is the Educational database. </a:t>
            </a:r>
          </a:p>
          <a:p>
            <a:r>
              <a:rPr lang="en-GB" sz="1800" dirty="0">
                <a:solidFill>
                  <a:schemeClr val="tx2">
                    <a:lumMod val="90000"/>
                  </a:schemeClr>
                </a:solidFill>
                <a:latin typeface="+mj-lt"/>
              </a:rPr>
              <a:t>It is a fictitious database designed to represent the data management needs of the Universities. </a:t>
            </a:r>
          </a:p>
          <a:p>
            <a:r>
              <a:rPr lang="en-GB" sz="1800" dirty="0">
                <a:solidFill>
                  <a:schemeClr val="tx2">
                    <a:lumMod val="90000"/>
                  </a:schemeClr>
                </a:solidFill>
                <a:latin typeface="+mj-lt"/>
              </a:rPr>
              <a:t>It consists of several tables capturing different </a:t>
            </a:r>
            <a:r>
              <a:rPr lang="en-US" sz="1800" b="0" i="0" dirty="0">
                <a:solidFill>
                  <a:schemeClr val="tx2">
                    <a:lumMod val="90000"/>
                  </a:schemeClr>
                </a:solidFill>
                <a:effectLst/>
                <a:latin typeface="+mj-lt"/>
              </a:rPr>
              <a:t>information on university rankings from different systems, ranking criteria, and university-specific data.</a:t>
            </a:r>
            <a:br>
              <a:rPr lang="en-GB" sz="2000" dirty="0">
                <a:solidFill>
                  <a:schemeClr val="tx2">
                    <a:lumMod val="90000"/>
                  </a:schemeClr>
                </a:solidFill>
                <a:latin typeface="+mj-lt"/>
              </a:rPr>
            </a:br>
            <a:r>
              <a:rPr lang="en-GB" sz="1800" dirty="0">
                <a:solidFill>
                  <a:schemeClr val="tx2">
                    <a:lumMod val="90000"/>
                  </a:schemeClr>
                </a:solidFill>
                <a:latin typeface="+mj-lt"/>
              </a:rPr>
              <a:t>This database provides valuable insights into the Education industry and serves as an educational resource for learners and professionals interested in database management and analysis.</a:t>
            </a:r>
          </a:p>
          <a:p>
            <a:pPr marL="36900" indent="0">
              <a:buNone/>
            </a:pPr>
            <a:br>
              <a:rPr lang="en-GB" sz="1800" dirty="0">
                <a:solidFill>
                  <a:schemeClr val="tx2">
                    <a:lumMod val="90000"/>
                  </a:schemeClr>
                </a:solidFill>
                <a:latin typeface="+mj-lt"/>
              </a:rPr>
            </a:br>
            <a:br>
              <a:rPr lang="en-GB" sz="1800" dirty="0">
                <a:solidFill>
                  <a:schemeClr val="tx2">
                    <a:lumMod val="90000"/>
                  </a:schemeClr>
                </a:solidFill>
                <a:latin typeface="+mj-lt"/>
              </a:rPr>
            </a:br>
            <a:endParaRPr lang="en-GB" sz="1800" dirty="0">
              <a:solidFill>
                <a:schemeClr val="tx2">
                  <a:lumMod val="90000"/>
                </a:schemeClr>
              </a:solidFill>
              <a:latin typeface="+mj-lt"/>
            </a:endParaRPr>
          </a:p>
          <a:p>
            <a:endParaRPr lang="en-IN" sz="1000" dirty="0">
              <a:solidFill>
                <a:schemeClr val="tx2">
                  <a:lumMod val="90000"/>
                </a:schemeClr>
              </a:solidFill>
              <a:latin typeface="+mj-lt"/>
            </a:endParaRPr>
          </a:p>
        </p:txBody>
      </p:sp>
    </p:spTree>
    <p:extLst>
      <p:ext uri="{BB962C8B-B14F-4D97-AF65-F5344CB8AC3E}">
        <p14:creationId xmlns:p14="http://schemas.microsoft.com/office/powerpoint/2010/main" val="48215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B542-D864-0D16-4CA3-52A8EC683379}"/>
              </a:ext>
            </a:extLst>
          </p:cNvPr>
          <p:cNvSpPr>
            <a:spLocks noGrp="1"/>
          </p:cNvSpPr>
          <p:nvPr>
            <p:ph type="title"/>
          </p:nvPr>
        </p:nvSpPr>
        <p:spPr>
          <a:xfrm>
            <a:off x="913795" y="0"/>
            <a:ext cx="10353762" cy="970450"/>
          </a:xfrm>
        </p:spPr>
        <p:txBody>
          <a:bodyPr/>
          <a:lstStyle/>
          <a:p>
            <a:r>
              <a:rPr lang="en-IN" dirty="0"/>
              <a:t>ER Diagram </a:t>
            </a:r>
          </a:p>
        </p:txBody>
      </p:sp>
      <p:pic>
        <p:nvPicPr>
          <p:cNvPr id="5" name="Content Placeholder 4">
            <a:extLst>
              <a:ext uri="{FF2B5EF4-FFF2-40B4-BE49-F238E27FC236}">
                <a16:creationId xmlns:a16="http://schemas.microsoft.com/office/drawing/2014/main" id="{67230FCD-CDBD-8461-6FBD-D3B45EE6E215}"/>
              </a:ext>
            </a:extLst>
          </p:cNvPr>
          <p:cNvPicPr>
            <a:picLocks noGrp="1" noChangeAspect="1"/>
          </p:cNvPicPr>
          <p:nvPr>
            <p:ph idx="1"/>
          </p:nvPr>
        </p:nvPicPr>
        <p:blipFill>
          <a:blip r:embed="rId2"/>
          <a:stretch>
            <a:fillRect/>
          </a:stretch>
        </p:blipFill>
        <p:spPr>
          <a:xfrm>
            <a:off x="924443" y="896113"/>
            <a:ext cx="10421244" cy="576929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5934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180B-1490-1571-E2ED-4AD25476781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7D71E7F-E727-AC9C-F180-47EE2CF6340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35DDDF3-AA89-00CC-9B82-8D2A01097EE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6312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D4E1-FBFC-0A73-40DD-92434747B6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F76D82-2BD4-CA02-3E25-B3E79DBFE9C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C02467-9D32-1DAD-A9B2-47F0B540F9A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132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6118-29B0-E52A-BC29-707D324B6C93}"/>
              </a:ext>
            </a:extLst>
          </p:cNvPr>
          <p:cNvSpPr>
            <a:spLocks noGrp="1"/>
          </p:cNvSpPr>
          <p:nvPr>
            <p:ph type="title"/>
          </p:nvPr>
        </p:nvSpPr>
        <p:spPr>
          <a:xfrm>
            <a:off x="4699411" y="91438"/>
            <a:ext cx="4316573" cy="694946"/>
          </a:xfrm>
        </p:spPr>
        <p:txBody>
          <a:bodyPr>
            <a:normAutofit fontScale="90000"/>
          </a:bodyPr>
          <a:lstStyle/>
          <a:p>
            <a:r>
              <a:rPr lang="en-IN" dirty="0"/>
              <a:t>Summary 	</a:t>
            </a:r>
          </a:p>
        </p:txBody>
      </p:sp>
      <p:sp>
        <p:nvSpPr>
          <p:cNvPr id="3" name="Content Placeholder 2">
            <a:extLst>
              <a:ext uri="{FF2B5EF4-FFF2-40B4-BE49-F238E27FC236}">
                <a16:creationId xmlns:a16="http://schemas.microsoft.com/office/drawing/2014/main" id="{8F890833-F880-DE83-77AA-53D1C0297419}"/>
              </a:ext>
            </a:extLst>
          </p:cNvPr>
          <p:cNvSpPr>
            <a:spLocks noGrp="1"/>
          </p:cNvSpPr>
          <p:nvPr>
            <p:ph idx="1"/>
          </p:nvPr>
        </p:nvSpPr>
        <p:spPr>
          <a:xfrm>
            <a:off x="3913027" y="1680040"/>
            <a:ext cx="6822029" cy="3132159"/>
          </a:xfrm>
        </p:spPr>
        <p:txBody>
          <a:bodyPr/>
          <a:lstStyle/>
          <a:p>
            <a:r>
              <a:rPr lang="en-IN" dirty="0"/>
              <a:t>As we can clearly analyse that top 5 countries with highest universities are US , China , UK , Japan and France .</a:t>
            </a:r>
          </a:p>
          <a:p>
            <a:r>
              <a:rPr lang="en-IN" dirty="0"/>
              <a:t>With bottom 5 ranking we have Uruguay, Uganda ,Serbia, Qatar and Puerto Rico</a:t>
            </a:r>
          </a:p>
        </p:txBody>
      </p:sp>
      <p:pic>
        <p:nvPicPr>
          <p:cNvPr id="5" name="Picture 4">
            <a:extLst>
              <a:ext uri="{FF2B5EF4-FFF2-40B4-BE49-F238E27FC236}">
                <a16:creationId xmlns:a16="http://schemas.microsoft.com/office/drawing/2014/main" id="{C11D8A11-F9F7-F3AC-A07E-7F061362465D}"/>
              </a:ext>
            </a:extLst>
          </p:cNvPr>
          <p:cNvPicPr>
            <a:picLocks noChangeAspect="1"/>
          </p:cNvPicPr>
          <p:nvPr/>
        </p:nvPicPr>
        <p:blipFill>
          <a:blip r:embed="rId2"/>
          <a:stretch>
            <a:fillRect/>
          </a:stretch>
        </p:blipFill>
        <p:spPr>
          <a:xfrm>
            <a:off x="88220" y="0"/>
            <a:ext cx="3566504" cy="6858000"/>
          </a:xfrm>
          <a:prstGeom prst="rect">
            <a:avLst/>
          </a:prstGeom>
        </p:spPr>
      </p:pic>
      <p:pic>
        <p:nvPicPr>
          <p:cNvPr id="9" name="Picture 8">
            <a:extLst>
              <a:ext uri="{FF2B5EF4-FFF2-40B4-BE49-F238E27FC236}">
                <a16:creationId xmlns:a16="http://schemas.microsoft.com/office/drawing/2014/main" id="{A9488313-A2D0-4299-DEB0-0540E8B56F5D}"/>
              </a:ext>
            </a:extLst>
          </p:cNvPr>
          <p:cNvPicPr>
            <a:picLocks noChangeAspect="1"/>
          </p:cNvPicPr>
          <p:nvPr/>
        </p:nvPicPr>
        <p:blipFill>
          <a:blip r:embed="rId3"/>
          <a:stretch>
            <a:fillRect/>
          </a:stretch>
        </p:blipFill>
        <p:spPr>
          <a:xfrm>
            <a:off x="4555510" y="3171928"/>
            <a:ext cx="6179546" cy="3495594"/>
          </a:xfrm>
          <a:prstGeom prst="rect">
            <a:avLst/>
          </a:prstGeom>
        </p:spPr>
      </p:pic>
    </p:spTree>
    <p:extLst>
      <p:ext uri="{BB962C8B-B14F-4D97-AF65-F5344CB8AC3E}">
        <p14:creationId xmlns:p14="http://schemas.microsoft.com/office/powerpoint/2010/main" val="1598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ABD7-E55B-1880-37B6-22509F25D27A}"/>
              </a:ext>
            </a:extLst>
          </p:cNvPr>
          <p:cNvSpPr>
            <a:spLocks noGrp="1"/>
          </p:cNvSpPr>
          <p:nvPr>
            <p:ph type="title"/>
          </p:nvPr>
        </p:nvSpPr>
        <p:spPr>
          <a:xfrm>
            <a:off x="4882895" y="609600"/>
            <a:ext cx="6384661" cy="970450"/>
          </a:xfrm>
        </p:spPr>
        <p:txBody>
          <a:bodyPr/>
          <a:lstStyle/>
          <a:p>
            <a:r>
              <a:rPr lang="en-IN" dirty="0"/>
              <a:t>Female Students Count</a:t>
            </a:r>
          </a:p>
        </p:txBody>
      </p:sp>
      <p:sp>
        <p:nvSpPr>
          <p:cNvPr id="3" name="Content Placeholder 2">
            <a:extLst>
              <a:ext uri="{FF2B5EF4-FFF2-40B4-BE49-F238E27FC236}">
                <a16:creationId xmlns:a16="http://schemas.microsoft.com/office/drawing/2014/main" id="{8161A48C-BD3F-601A-508A-5093EBD8E5AA}"/>
              </a:ext>
            </a:extLst>
          </p:cNvPr>
          <p:cNvSpPr>
            <a:spLocks noGrp="1"/>
          </p:cNvSpPr>
          <p:nvPr>
            <p:ph idx="1"/>
          </p:nvPr>
        </p:nvSpPr>
        <p:spPr>
          <a:xfrm>
            <a:off x="4809743" y="1732449"/>
            <a:ext cx="6457813" cy="4058751"/>
          </a:xfrm>
        </p:spPr>
        <p:txBody>
          <a:bodyPr/>
          <a:lstStyle/>
          <a:p>
            <a:r>
              <a:rPr lang="en-IN" dirty="0"/>
              <a:t>As we can clearly see that the top 5 countries with highest females are US , UK , Germany , Netherlands and caranda. And as per data we can analyse that the country with higher GDP contributes more female counts.</a:t>
            </a:r>
            <a:br>
              <a:rPr lang="en-IN" dirty="0"/>
            </a:br>
            <a:r>
              <a:rPr lang="en-IN" dirty="0"/>
              <a:t>Hence with bottom 5 counties ,GPD is also can be the main factor i.e. Brazil , Egypt ,Italy and Turkey</a:t>
            </a:r>
          </a:p>
        </p:txBody>
      </p:sp>
      <p:pic>
        <p:nvPicPr>
          <p:cNvPr id="5" name="Picture 4">
            <a:extLst>
              <a:ext uri="{FF2B5EF4-FFF2-40B4-BE49-F238E27FC236}">
                <a16:creationId xmlns:a16="http://schemas.microsoft.com/office/drawing/2014/main" id="{B8EF6230-1111-272A-0D3C-5532876C7AE6}"/>
              </a:ext>
            </a:extLst>
          </p:cNvPr>
          <p:cNvPicPr>
            <a:picLocks noChangeAspect="1"/>
          </p:cNvPicPr>
          <p:nvPr/>
        </p:nvPicPr>
        <p:blipFill>
          <a:blip r:embed="rId2"/>
          <a:stretch>
            <a:fillRect/>
          </a:stretch>
        </p:blipFill>
        <p:spPr>
          <a:xfrm>
            <a:off x="258017" y="413916"/>
            <a:ext cx="4305901" cy="6030167"/>
          </a:xfrm>
          <a:prstGeom prst="rect">
            <a:avLst/>
          </a:prstGeom>
        </p:spPr>
      </p:pic>
    </p:spTree>
    <p:extLst>
      <p:ext uri="{BB962C8B-B14F-4D97-AF65-F5344CB8AC3E}">
        <p14:creationId xmlns:p14="http://schemas.microsoft.com/office/powerpoint/2010/main" val="221071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2582-899F-0377-27E3-C8090B35F9DC}"/>
              </a:ext>
            </a:extLst>
          </p:cNvPr>
          <p:cNvSpPr>
            <a:spLocks noGrp="1"/>
          </p:cNvSpPr>
          <p:nvPr>
            <p:ph type="title"/>
          </p:nvPr>
        </p:nvSpPr>
        <p:spPr>
          <a:xfrm>
            <a:off x="5367528" y="581575"/>
            <a:ext cx="5900029" cy="970450"/>
          </a:xfrm>
        </p:spPr>
        <p:txBody>
          <a:bodyPr/>
          <a:lstStyle/>
          <a:p>
            <a:r>
              <a:rPr lang="en-IN" dirty="0"/>
              <a:t>International Affairs 	</a:t>
            </a:r>
          </a:p>
        </p:txBody>
      </p:sp>
      <p:sp>
        <p:nvSpPr>
          <p:cNvPr id="3" name="Content Placeholder 2">
            <a:extLst>
              <a:ext uri="{FF2B5EF4-FFF2-40B4-BE49-F238E27FC236}">
                <a16:creationId xmlns:a16="http://schemas.microsoft.com/office/drawing/2014/main" id="{7A34BCAC-B120-238D-2002-D05A78208EC8}"/>
              </a:ext>
            </a:extLst>
          </p:cNvPr>
          <p:cNvSpPr>
            <a:spLocks noGrp="1"/>
          </p:cNvSpPr>
          <p:nvPr>
            <p:ph idx="1"/>
          </p:nvPr>
        </p:nvSpPr>
        <p:spPr>
          <a:xfrm>
            <a:off x="5367527" y="1732449"/>
            <a:ext cx="5900030" cy="4058751"/>
          </a:xfrm>
        </p:spPr>
        <p:txBody>
          <a:bodyPr/>
          <a:lstStyle/>
          <a:p>
            <a:r>
              <a:rPr lang="en-IN" dirty="0"/>
              <a:t>Having international students in a university plays a crucial role in spreading diversity. As per the Data we can clearly notice that the top 5 countries and bottom 5 countries are the countries with respective Top/Bottom female count.</a:t>
            </a:r>
          </a:p>
        </p:txBody>
      </p:sp>
      <p:pic>
        <p:nvPicPr>
          <p:cNvPr id="5" name="Picture 4">
            <a:extLst>
              <a:ext uri="{FF2B5EF4-FFF2-40B4-BE49-F238E27FC236}">
                <a16:creationId xmlns:a16="http://schemas.microsoft.com/office/drawing/2014/main" id="{BB1416F1-93B3-4AFF-3C58-3200CEF46B4E}"/>
              </a:ext>
            </a:extLst>
          </p:cNvPr>
          <p:cNvPicPr>
            <a:picLocks noChangeAspect="1"/>
          </p:cNvPicPr>
          <p:nvPr/>
        </p:nvPicPr>
        <p:blipFill>
          <a:blip r:embed="rId2"/>
          <a:stretch>
            <a:fillRect/>
          </a:stretch>
        </p:blipFill>
        <p:spPr>
          <a:xfrm>
            <a:off x="304088" y="307422"/>
            <a:ext cx="4744112" cy="6096851"/>
          </a:xfrm>
          <a:prstGeom prst="rect">
            <a:avLst/>
          </a:prstGeom>
        </p:spPr>
      </p:pic>
    </p:spTree>
    <p:extLst>
      <p:ext uri="{BB962C8B-B14F-4D97-AF65-F5344CB8AC3E}">
        <p14:creationId xmlns:p14="http://schemas.microsoft.com/office/powerpoint/2010/main" val="284062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30EF-18E2-B0B8-1D2D-ABFA1583FC13}"/>
              </a:ext>
            </a:extLst>
          </p:cNvPr>
          <p:cNvSpPr>
            <a:spLocks noGrp="1"/>
          </p:cNvSpPr>
          <p:nvPr>
            <p:ph type="title"/>
          </p:nvPr>
        </p:nvSpPr>
        <p:spPr>
          <a:xfrm>
            <a:off x="913794" y="96350"/>
            <a:ext cx="10353762" cy="970450"/>
          </a:xfrm>
        </p:spPr>
        <p:txBody>
          <a:bodyPr>
            <a:normAutofit/>
          </a:bodyPr>
          <a:lstStyle/>
          <a:p>
            <a:r>
              <a:rPr lang="en-IN" sz="2400" dirty="0"/>
              <a:t>Student by country count </a:t>
            </a:r>
          </a:p>
        </p:txBody>
      </p:sp>
      <p:sp>
        <p:nvSpPr>
          <p:cNvPr id="3" name="Content Placeholder 2">
            <a:extLst>
              <a:ext uri="{FF2B5EF4-FFF2-40B4-BE49-F238E27FC236}">
                <a16:creationId xmlns:a16="http://schemas.microsoft.com/office/drawing/2014/main" id="{5FD53FF0-112D-13EA-6783-5D015568E7D2}"/>
              </a:ext>
            </a:extLst>
          </p:cNvPr>
          <p:cNvSpPr>
            <a:spLocks noGrp="1"/>
          </p:cNvSpPr>
          <p:nvPr>
            <p:ph idx="1"/>
          </p:nvPr>
        </p:nvSpPr>
        <p:spPr>
          <a:xfrm>
            <a:off x="913794" y="918633"/>
            <a:ext cx="10353762" cy="4058751"/>
          </a:xfrm>
        </p:spPr>
        <p:txBody>
          <a:bodyPr/>
          <a:lstStyle/>
          <a:p>
            <a:r>
              <a:rPr lang="en-IN" dirty="0"/>
              <a:t>As per Analysing we can come to the conclusion that US , UK , Germany are the most promising countries when it comes to serving the students on national and international lever year on year. And These are land of most top ranked universities as well. </a:t>
            </a:r>
          </a:p>
        </p:txBody>
      </p:sp>
      <p:pic>
        <p:nvPicPr>
          <p:cNvPr id="5" name="Picture 4">
            <a:extLst>
              <a:ext uri="{FF2B5EF4-FFF2-40B4-BE49-F238E27FC236}">
                <a16:creationId xmlns:a16="http://schemas.microsoft.com/office/drawing/2014/main" id="{2A4DCC1A-BD96-B348-84AE-13FB6A9A1D39}"/>
              </a:ext>
            </a:extLst>
          </p:cNvPr>
          <p:cNvPicPr>
            <a:picLocks noChangeAspect="1"/>
          </p:cNvPicPr>
          <p:nvPr/>
        </p:nvPicPr>
        <p:blipFill>
          <a:blip r:embed="rId2"/>
          <a:stretch>
            <a:fillRect/>
          </a:stretch>
        </p:blipFill>
        <p:spPr>
          <a:xfrm>
            <a:off x="1051584" y="2020824"/>
            <a:ext cx="10078181" cy="4740826"/>
          </a:xfrm>
          <a:prstGeom prst="rect">
            <a:avLst/>
          </a:prstGeom>
        </p:spPr>
      </p:pic>
    </p:spTree>
    <p:extLst>
      <p:ext uri="{BB962C8B-B14F-4D97-AF65-F5344CB8AC3E}">
        <p14:creationId xmlns:p14="http://schemas.microsoft.com/office/powerpoint/2010/main" val="3207142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TM03457496[[fn=Parallax]]</Template>
  <TotalTime>137</TotalTime>
  <Words>850</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Calisto MT</vt:lpstr>
      <vt:lpstr>Google Sans</vt:lpstr>
      <vt:lpstr>Wingdings 2</vt:lpstr>
      <vt:lpstr>Slate</vt:lpstr>
      <vt:lpstr>Capstone Project  </vt:lpstr>
      <vt:lpstr>Introduction</vt:lpstr>
      <vt:lpstr>ER Diagram </vt:lpstr>
      <vt:lpstr>PowerPoint Presentation</vt:lpstr>
      <vt:lpstr>PowerPoint Presentation</vt:lpstr>
      <vt:lpstr>Summary  </vt:lpstr>
      <vt:lpstr>Female Students Count</vt:lpstr>
      <vt:lpstr>International Affairs  </vt:lpstr>
      <vt:lpstr>Student by country count </vt:lpstr>
      <vt:lpstr>PowerPoint Presentation</vt:lpstr>
      <vt:lpstr>1. Is there a correlation between a country's GDP and the number of universities? </vt:lpstr>
      <vt:lpstr>Is there a relationship between a country's population and the number of universities?</vt:lpstr>
      <vt:lpstr>How has the number of universities changed over the years in each country? </vt:lpstr>
      <vt:lpstr>Are there any common criteria used by different ranking systems?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kunal rohilla</dc:creator>
  <cp:lastModifiedBy>kunal rohilla</cp:lastModifiedBy>
  <cp:revision>3</cp:revision>
  <dcterms:created xsi:type="dcterms:W3CDTF">2023-10-01T05:12:13Z</dcterms:created>
  <dcterms:modified xsi:type="dcterms:W3CDTF">2023-10-01T07:29:14Z</dcterms:modified>
</cp:coreProperties>
</file>