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0" r:id="rId3"/>
    <p:sldId id="259" r:id="rId4"/>
    <p:sldId id="258"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B10720-827E-4464-9329-B65282ACFEAD}"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313073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10720-827E-4464-9329-B65282ACFEAD}"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352227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10720-827E-4464-9329-B65282ACFEAD}"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3461711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10720-827E-4464-9329-B65282ACFEAD}"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69CC1-EF26-456F-838F-C3DDF66D177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0109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B10720-827E-4464-9329-B65282ACFEAD}"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1817479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B10720-827E-4464-9329-B65282ACFEAD}" type="datetimeFigureOut">
              <a:rPr lang="en-IN" smtClean="0"/>
              <a:t>17-09-2023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195413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8B10720-827E-4464-9329-B65282ACFEAD}" type="datetimeFigureOut">
              <a:rPr lang="en-IN" smtClean="0"/>
              <a:t>17-09-2023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3259229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10720-827E-4464-9329-B65282ACFEAD}"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767361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10720-827E-4464-9329-B65282ACFEAD}"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3495216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B10720-827E-4464-9329-B65282ACFEAD}"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288068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B10720-827E-4464-9329-B65282ACFEAD}"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142176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B10720-827E-4464-9329-B65282ACFEAD}"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182845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B10720-827E-4464-9329-B65282ACFEAD}" type="datetimeFigureOut">
              <a:rPr lang="en-IN" smtClean="0"/>
              <a:t>17-09-2023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271399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B10720-827E-4464-9329-B65282ACFEAD}" type="datetimeFigureOut">
              <a:rPr lang="en-IN" smtClean="0"/>
              <a:t>17-09-2023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6497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10720-827E-4464-9329-B65282ACFEAD}" type="datetimeFigureOut">
              <a:rPr lang="en-IN" smtClean="0"/>
              <a:t>17-09-2023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88644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10720-827E-4464-9329-B65282ACFEAD}"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25343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10720-827E-4464-9329-B65282ACFEAD}"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69CC1-EF26-456F-838F-C3DDF66D1778}" type="slidenum">
              <a:rPr lang="en-IN" smtClean="0"/>
              <a:t>‹#›</a:t>
            </a:fld>
            <a:endParaRPr lang="en-IN"/>
          </a:p>
        </p:txBody>
      </p:sp>
    </p:spTree>
    <p:extLst>
      <p:ext uri="{BB962C8B-B14F-4D97-AF65-F5344CB8AC3E}">
        <p14:creationId xmlns:p14="http://schemas.microsoft.com/office/powerpoint/2010/main" val="86399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8B10720-827E-4464-9329-B65282ACFEAD}" type="datetimeFigureOut">
              <a:rPr lang="en-IN" smtClean="0"/>
              <a:t>17-09-2023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5869CC1-EF26-456F-838F-C3DDF66D1778}" type="slidenum">
              <a:rPr lang="en-IN" smtClean="0"/>
              <a:t>‹#›</a:t>
            </a:fld>
            <a:endParaRPr lang="en-IN"/>
          </a:p>
        </p:txBody>
      </p:sp>
    </p:spTree>
    <p:extLst>
      <p:ext uri="{BB962C8B-B14F-4D97-AF65-F5344CB8AC3E}">
        <p14:creationId xmlns:p14="http://schemas.microsoft.com/office/powerpoint/2010/main" val="367726328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B43B-2CB4-377C-AC37-C78C83E62B84}"/>
              </a:ext>
            </a:extLst>
          </p:cNvPr>
          <p:cNvSpPr>
            <a:spLocks noGrp="1"/>
          </p:cNvSpPr>
          <p:nvPr>
            <p:ph type="ctrTitle"/>
          </p:nvPr>
        </p:nvSpPr>
        <p:spPr>
          <a:xfrm>
            <a:off x="-1545336" y="192024"/>
            <a:ext cx="8970264" cy="2999232"/>
          </a:xfrm>
        </p:spPr>
        <p:txBody>
          <a:bodyPr/>
          <a:lstStyle/>
          <a:p>
            <a:r>
              <a:rPr lang="en-IN" dirty="0"/>
              <a:t>Capstone Project </a:t>
            </a:r>
            <a:br>
              <a:rPr lang="en-IN" dirty="0"/>
            </a:br>
            <a:endParaRPr lang="en-IN" dirty="0"/>
          </a:p>
        </p:txBody>
      </p:sp>
      <p:sp>
        <p:nvSpPr>
          <p:cNvPr id="3" name="Subtitle 2">
            <a:extLst>
              <a:ext uri="{FF2B5EF4-FFF2-40B4-BE49-F238E27FC236}">
                <a16:creationId xmlns:a16="http://schemas.microsoft.com/office/drawing/2014/main" id="{6F767F40-3D1F-2FF5-E772-AFA246B6DB6A}"/>
              </a:ext>
            </a:extLst>
          </p:cNvPr>
          <p:cNvSpPr>
            <a:spLocks noGrp="1"/>
          </p:cNvSpPr>
          <p:nvPr>
            <p:ph type="subTitle" idx="1"/>
          </p:nvPr>
        </p:nvSpPr>
        <p:spPr>
          <a:xfrm>
            <a:off x="-2313432" y="2492541"/>
            <a:ext cx="9418320" cy="1691640"/>
          </a:xfrm>
        </p:spPr>
        <p:txBody>
          <a:bodyPr/>
          <a:lstStyle/>
          <a:p>
            <a:r>
              <a:rPr lang="en-IN" sz="2400" b="1" i="0" dirty="0">
                <a:solidFill>
                  <a:schemeClr val="tx2">
                    <a:lumMod val="90000"/>
                  </a:schemeClr>
                </a:solidFill>
                <a:effectLst/>
                <a:latin typeface="+mj-lt"/>
              </a:rPr>
              <a:t>University Success Analysis</a:t>
            </a:r>
          </a:p>
          <a:p>
            <a:endParaRPr lang="en-IN" dirty="0"/>
          </a:p>
        </p:txBody>
      </p:sp>
      <p:pic>
        <p:nvPicPr>
          <p:cNvPr id="5" name="Picture 4">
            <a:extLst>
              <a:ext uri="{FF2B5EF4-FFF2-40B4-BE49-F238E27FC236}">
                <a16:creationId xmlns:a16="http://schemas.microsoft.com/office/drawing/2014/main" id="{7C11A833-A6E8-D87C-1B25-B51E8ED17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014" y="6115014"/>
            <a:ext cx="742986" cy="742986"/>
          </a:xfrm>
          <a:prstGeom prst="rect">
            <a:avLst/>
          </a:prstGeom>
        </p:spPr>
      </p:pic>
    </p:spTree>
    <p:extLst>
      <p:ext uri="{BB962C8B-B14F-4D97-AF65-F5344CB8AC3E}">
        <p14:creationId xmlns:p14="http://schemas.microsoft.com/office/powerpoint/2010/main" val="53119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7573-0A33-061E-5693-E91B88DED715}"/>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58F25CE7-0F96-3321-F156-D172CEA1CE82}"/>
              </a:ext>
            </a:extLst>
          </p:cNvPr>
          <p:cNvSpPr>
            <a:spLocks noGrp="1"/>
          </p:cNvSpPr>
          <p:nvPr>
            <p:ph idx="1"/>
          </p:nvPr>
        </p:nvSpPr>
        <p:spPr>
          <a:xfrm>
            <a:off x="913795" y="1732449"/>
            <a:ext cx="10353762" cy="4439751"/>
          </a:xfrm>
        </p:spPr>
        <p:txBody>
          <a:bodyPr/>
          <a:lstStyle/>
          <a:p>
            <a:r>
              <a:rPr lang="en-GB" sz="1800" dirty="0">
                <a:solidFill>
                  <a:schemeClr val="tx2">
                    <a:lumMod val="90000"/>
                  </a:schemeClr>
                </a:solidFill>
                <a:latin typeface="+mj-lt"/>
              </a:rPr>
              <a:t>The database we will be using is the Educational database. </a:t>
            </a:r>
          </a:p>
          <a:p>
            <a:r>
              <a:rPr lang="en-GB" sz="1800" dirty="0">
                <a:solidFill>
                  <a:schemeClr val="tx2">
                    <a:lumMod val="90000"/>
                  </a:schemeClr>
                </a:solidFill>
                <a:latin typeface="+mj-lt"/>
              </a:rPr>
              <a:t>It is a fictitious database designed to represent the data management needs of the Universities. </a:t>
            </a:r>
          </a:p>
          <a:p>
            <a:r>
              <a:rPr lang="en-GB" sz="1800" dirty="0">
                <a:solidFill>
                  <a:schemeClr val="tx2">
                    <a:lumMod val="90000"/>
                  </a:schemeClr>
                </a:solidFill>
                <a:latin typeface="+mj-lt"/>
              </a:rPr>
              <a:t>It consists of several tables capturing different </a:t>
            </a:r>
            <a:r>
              <a:rPr lang="en-US" sz="1800" b="0" i="0" dirty="0">
                <a:solidFill>
                  <a:schemeClr val="tx2">
                    <a:lumMod val="90000"/>
                  </a:schemeClr>
                </a:solidFill>
                <a:effectLst/>
                <a:latin typeface="+mj-lt"/>
              </a:rPr>
              <a:t>information on university rankings from different systems, ranking criteria, and university-specific data.</a:t>
            </a:r>
            <a:br>
              <a:rPr lang="en-GB" sz="2000" dirty="0">
                <a:solidFill>
                  <a:schemeClr val="tx2">
                    <a:lumMod val="90000"/>
                  </a:schemeClr>
                </a:solidFill>
                <a:latin typeface="+mj-lt"/>
              </a:rPr>
            </a:br>
            <a:r>
              <a:rPr lang="en-GB" sz="1800" dirty="0">
                <a:solidFill>
                  <a:schemeClr val="tx2">
                    <a:lumMod val="90000"/>
                  </a:schemeClr>
                </a:solidFill>
                <a:latin typeface="+mj-lt"/>
              </a:rPr>
              <a:t>This database provides valuable insights into the Education industry and serves as an educational resource for learners and professionals interested in database management and analysis.</a:t>
            </a:r>
          </a:p>
          <a:p>
            <a:pPr marL="36900" indent="0">
              <a:buNone/>
            </a:pPr>
            <a:br>
              <a:rPr lang="en-GB" sz="1800" dirty="0">
                <a:solidFill>
                  <a:schemeClr val="tx2">
                    <a:lumMod val="90000"/>
                  </a:schemeClr>
                </a:solidFill>
                <a:latin typeface="+mj-lt"/>
              </a:rPr>
            </a:br>
            <a:br>
              <a:rPr lang="en-GB" sz="1800" dirty="0">
                <a:solidFill>
                  <a:schemeClr val="tx2">
                    <a:lumMod val="90000"/>
                  </a:schemeClr>
                </a:solidFill>
                <a:latin typeface="+mj-lt"/>
              </a:rPr>
            </a:br>
            <a:endParaRPr lang="en-GB" sz="1800" dirty="0">
              <a:solidFill>
                <a:schemeClr val="tx2">
                  <a:lumMod val="90000"/>
                </a:schemeClr>
              </a:solidFill>
              <a:latin typeface="+mj-lt"/>
            </a:endParaRPr>
          </a:p>
          <a:p>
            <a:endParaRPr lang="en-IN" sz="1000" dirty="0">
              <a:solidFill>
                <a:schemeClr val="tx2">
                  <a:lumMod val="90000"/>
                </a:schemeClr>
              </a:solidFill>
              <a:latin typeface="+mj-lt"/>
            </a:endParaRPr>
          </a:p>
        </p:txBody>
      </p:sp>
    </p:spTree>
    <p:extLst>
      <p:ext uri="{BB962C8B-B14F-4D97-AF65-F5344CB8AC3E}">
        <p14:creationId xmlns:p14="http://schemas.microsoft.com/office/powerpoint/2010/main" val="48215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07C3-6437-36C1-B20C-C0D14F3FE1A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3CDC26D-BECD-1F8A-4106-3D162E22DD99}"/>
              </a:ext>
            </a:extLst>
          </p:cNvPr>
          <p:cNvSpPr>
            <a:spLocks noGrp="1"/>
          </p:cNvSpPr>
          <p:nvPr>
            <p:ph idx="1"/>
          </p:nvPr>
        </p:nvSpPr>
        <p:spPr>
          <a:xfrm>
            <a:off x="919119" y="1759881"/>
            <a:ext cx="10353762" cy="4058751"/>
          </a:xfrm>
        </p:spPr>
        <p:txBody>
          <a:bodyPr/>
          <a:lstStyle/>
          <a:p>
            <a:r>
              <a:rPr lang="en-US" b="0" i="0" dirty="0">
                <a:solidFill>
                  <a:schemeClr val="tx2">
                    <a:lumMod val="90000"/>
                  </a:schemeClr>
                </a:solidFill>
                <a:effectLst/>
                <a:latin typeface="+mj-lt"/>
              </a:rPr>
              <a:t>Compare university rankings across different systems, assess the impact of ranking criteria on university positions, and analyze changes in university metrics over time. Utilize SQL and Excel for data aggregation and for EDA. Create a Power BI dashboard to provide a comprehensive view of university rankings.</a:t>
            </a:r>
            <a:endParaRPr lang="en-IN" dirty="0">
              <a:solidFill>
                <a:schemeClr val="tx2">
                  <a:lumMod val="90000"/>
                </a:schemeClr>
              </a:solidFill>
              <a:latin typeface="+mj-lt"/>
            </a:endParaRPr>
          </a:p>
        </p:txBody>
      </p:sp>
    </p:spTree>
    <p:extLst>
      <p:ext uri="{BB962C8B-B14F-4D97-AF65-F5344CB8AC3E}">
        <p14:creationId xmlns:p14="http://schemas.microsoft.com/office/powerpoint/2010/main" val="160021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C07E-A0D2-821B-53FD-AFB97F637EDC}"/>
              </a:ext>
            </a:extLst>
          </p:cNvPr>
          <p:cNvSpPr>
            <a:spLocks noGrp="1"/>
          </p:cNvSpPr>
          <p:nvPr>
            <p:ph type="title"/>
          </p:nvPr>
        </p:nvSpPr>
        <p:spPr>
          <a:xfrm>
            <a:off x="913795" y="96350"/>
            <a:ext cx="10353762" cy="970450"/>
          </a:xfrm>
        </p:spPr>
        <p:txBody>
          <a:bodyPr/>
          <a:lstStyle/>
          <a:p>
            <a:r>
              <a:rPr lang="en-IN" dirty="0"/>
              <a:t>Database Insights </a:t>
            </a:r>
          </a:p>
        </p:txBody>
      </p:sp>
      <p:sp>
        <p:nvSpPr>
          <p:cNvPr id="3" name="Content Placeholder 2">
            <a:extLst>
              <a:ext uri="{FF2B5EF4-FFF2-40B4-BE49-F238E27FC236}">
                <a16:creationId xmlns:a16="http://schemas.microsoft.com/office/drawing/2014/main" id="{D05EDC90-BBD9-4A6B-7128-42CECBA24777}"/>
              </a:ext>
            </a:extLst>
          </p:cNvPr>
          <p:cNvSpPr>
            <a:spLocks noGrp="1"/>
          </p:cNvSpPr>
          <p:nvPr>
            <p:ph idx="1"/>
          </p:nvPr>
        </p:nvSpPr>
        <p:spPr>
          <a:xfrm>
            <a:off x="849786" y="1066800"/>
            <a:ext cx="10945973" cy="5032248"/>
          </a:xfrm>
        </p:spPr>
        <p:txBody>
          <a:bodyPr>
            <a:noAutofit/>
          </a:bodyPr>
          <a:lstStyle/>
          <a:p>
            <a:pPr marL="36900" indent="0" algn="l">
              <a:buNone/>
            </a:pPr>
            <a:r>
              <a:rPr lang="en-US" sz="1400" b="1" dirty="0">
                <a:solidFill>
                  <a:schemeClr val="tx1"/>
                </a:solidFill>
                <a:effectLst/>
                <a:latin typeface="+mj-lt"/>
              </a:rPr>
              <a:t>C</a:t>
            </a:r>
            <a:r>
              <a:rPr lang="en-US" sz="1400" b="1" i="0" dirty="0">
                <a:solidFill>
                  <a:schemeClr val="tx1"/>
                </a:solidFill>
                <a:effectLst/>
                <a:latin typeface="+mj-lt"/>
              </a:rPr>
              <a:t>ountry</a:t>
            </a:r>
          </a:p>
          <a:p>
            <a:pPr algn="l"/>
            <a:r>
              <a:rPr lang="en-US" sz="1400" b="0" i="0" dirty="0">
                <a:solidFill>
                  <a:schemeClr val="tx1"/>
                </a:solidFill>
                <a:effectLst/>
                <a:latin typeface="+mj-lt"/>
              </a:rPr>
              <a:t>This is a simple list of countries that were in the data set. I don’t think it’s a complete list of all countries, but it’s enough for this data set.</a:t>
            </a:r>
          </a:p>
          <a:p>
            <a:pPr marL="36900" indent="0" algn="l">
              <a:buNone/>
            </a:pPr>
            <a:r>
              <a:rPr lang="en-US" sz="1400" b="1" dirty="0">
                <a:solidFill>
                  <a:schemeClr val="tx1"/>
                </a:solidFill>
                <a:effectLst/>
                <a:latin typeface="+mj-lt"/>
              </a:rPr>
              <a:t>U</a:t>
            </a:r>
            <a:r>
              <a:rPr lang="en-US" sz="1400" b="1" i="0" dirty="0">
                <a:solidFill>
                  <a:schemeClr val="tx1"/>
                </a:solidFill>
                <a:effectLst/>
                <a:latin typeface="+mj-lt"/>
              </a:rPr>
              <a:t>niversity</a:t>
            </a:r>
          </a:p>
          <a:p>
            <a:pPr algn="l"/>
            <a:r>
              <a:rPr lang="en-US" sz="1400" b="0" i="0" dirty="0">
                <a:solidFill>
                  <a:schemeClr val="tx1"/>
                </a:solidFill>
                <a:effectLst/>
                <a:latin typeface="+mj-lt"/>
              </a:rPr>
              <a:t>A list of universities that were ranked in this system. Each university is related to a country.</a:t>
            </a:r>
          </a:p>
          <a:p>
            <a:pPr marL="36900" indent="0" algn="l">
              <a:buNone/>
            </a:pPr>
            <a:r>
              <a:rPr lang="en-US" sz="1400" b="1" dirty="0">
                <a:solidFill>
                  <a:schemeClr val="tx1"/>
                </a:solidFill>
                <a:effectLst/>
                <a:latin typeface="+mj-lt"/>
              </a:rPr>
              <a:t>R</a:t>
            </a:r>
            <a:r>
              <a:rPr lang="en-US" sz="1400" b="1" i="0" dirty="0">
                <a:solidFill>
                  <a:schemeClr val="tx1"/>
                </a:solidFill>
                <a:effectLst/>
                <a:latin typeface="+mj-lt"/>
              </a:rPr>
              <a:t>anking</a:t>
            </a:r>
            <a:r>
              <a:rPr lang="en-US" sz="1400" b="1" dirty="0">
                <a:solidFill>
                  <a:schemeClr val="tx1"/>
                </a:solidFill>
                <a:effectLst/>
                <a:latin typeface="+mj-lt"/>
              </a:rPr>
              <a:t> S</a:t>
            </a:r>
            <a:r>
              <a:rPr lang="en-US" sz="1400" b="1" i="0" dirty="0">
                <a:solidFill>
                  <a:schemeClr val="tx1"/>
                </a:solidFill>
                <a:effectLst/>
                <a:latin typeface="+mj-lt"/>
              </a:rPr>
              <a:t>ystem</a:t>
            </a:r>
          </a:p>
          <a:p>
            <a:pPr algn="l"/>
            <a:r>
              <a:rPr lang="en-US" sz="1400" b="0" i="0" dirty="0">
                <a:solidFill>
                  <a:schemeClr val="tx1"/>
                </a:solidFill>
                <a:effectLst/>
                <a:latin typeface="+mj-lt"/>
              </a:rPr>
              <a:t>This contains the three different ranking systems used: Times Higher Education World University Ranking, Shanghai Ranking, and Center for World University Rankings.</a:t>
            </a:r>
          </a:p>
          <a:p>
            <a:pPr marL="36900" indent="0" algn="l">
              <a:buNone/>
            </a:pPr>
            <a:r>
              <a:rPr lang="en-US" sz="1400" b="1" dirty="0">
                <a:solidFill>
                  <a:schemeClr val="tx1"/>
                </a:solidFill>
                <a:effectLst/>
                <a:latin typeface="+mj-lt"/>
              </a:rPr>
              <a:t>R</a:t>
            </a:r>
            <a:r>
              <a:rPr lang="en-US" sz="1400" b="1" i="0" dirty="0">
                <a:solidFill>
                  <a:schemeClr val="tx1"/>
                </a:solidFill>
                <a:effectLst/>
                <a:latin typeface="+mj-lt"/>
              </a:rPr>
              <a:t>anking</a:t>
            </a:r>
            <a:r>
              <a:rPr lang="en-US" sz="1400" b="1" dirty="0">
                <a:solidFill>
                  <a:schemeClr val="tx1"/>
                </a:solidFill>
                <a:effectLst/>
                <a:latin typeface="+mj-lt"/>
              </a:rPr>
              <a:t> C</a:t>
            </a:r>
            <a:r>
              <a:rPr lang="en-US" sz="1400" b="1" i="0" dirty="0">
                <a:solidFill>
                  <a:schemeClr val="tx1"/>
                </a:solidFill>
                <a:effectLst/>
                <a:latin typeface="+mj-lt"/>
              </a:rPr>
              <a:t>riteria</a:t>
            </a:r>
          </a:p>
          <a:p>
            <a:pPr algn="l"/>
            <a:r>
              <a:rPr lang="en-US" sz="1400" b="0" i="0" dirty="0">
                <a:solidFill>
                  <a:schemeClr val="tx1"/>
                </a:solidFill>
                <a:effectLst/>
                <a:latin typeface="+mj-lt"/>
              </a:rPr>
              <a:t>This table contains the different criteria used in each ranking system, such as Citations and Quality of Education. It also contains criteria for Total Score for each system.</a:t>
            </a:r>
          </a:p>
          <a:p>
            <a:pPr marL="36900" indent="0" algn="l">
              <a:buNone/>
            </a:pPr>
            <a:r>
              <a:rPr lang="en-US" sz="1400" b="1" dirty="0">
                <a:solidFill>
                  <a:schemeClr val="tx1"/>
                </a:solidFill>
                <a:effectLst/>
                <a:latin typeface="+mj-lt"/>
              </a:rPr>
              <a:t>U</a:t>
            </a:r>
            <a:r>
              <a:rPr lang="en-US" sz="1400" b="1" i="0" dirty="0">
                <a:solidFill>
                  <a:schemeClr val="tx1"/>
                </a:solidFill>
                <a:effectLst/>
                <a:latin typeface="+mj-lt"/>
              </a:rPr>
              <a:t>niversity</a:t>
            </a:r>
            <a:r>
              <a:rPr lang="en-US" sz="1400" b="1" dirty="0">
                <a:solidFill>
                  <a:schemeClr val="tx1"/>
                </a:solidFill>
                <a:effectLst/>
                <a:latin typeface="+mj-lt"/>
              </a:rPr>
              <a:t> Y</a:t>
            </a:r>
            <a:r>
              <a:rPr lang="en-US" sz="1400" b="1" i="0" dirty="0">
                <a:solidFill>
                  <a:schemeClr val="tx1"/>
                </a:solidFill>
                <a:effectLst/>
                <a:latin typeface="+mj-lt"/>
              </a:rPr>
              <a:t>ear</a:t>
            </a:r>
          </a:p>
          <a:p>
            <a:pPr algn="l"/>
            <a:r>
              <a:rPr lang="en-US" sz="1400" b="0" i="0" dirty="0">
                <a:solidFill>
                  <a:schemeClr val="tx1"/>
                </a:solidFill>
                <a:effectLst/>
                <a:latin typeface="+mj-lt"/>
              </a:rPr>
              <a:t>The university year table contains values for measurements such as the number of students and the student to staff ratio for each university in several years.</a:t>
            </a:r>
          </a:p>
          <a:p>
            <a:pPr marL="36900" indent="0" algn="l">
              <a:buNone/>
            </a:pPr>
            <a:r>
              <a:rPr lang="en-US" sz="1400" b="1" dirty="0">
                <a:solidFill>
                  <a:schemeClr val="tx1"/>
                </a:solidFill>
                <a:effectLst/>
                <a:latin typeface="+mj-lt"/>
              </a:rPr>
              <a:t>U</a:t>
            </a:r>
            <a:r>
              <a:rPr lang="en-US" sz="1400" b="1" i="0" dirty="0">
                <a:solidFill>
                  <a:schemeClr val="tx1"/>
                </a:solidFill>
                <a:effectLst/>
                <a:latin typeface="+mj-lt"/>
              </a:rPr>
              <a:t>niversity</a:t>
            </a:r>
            <a:r>
              <a:rPr lang="en-US" sz="1400" b="1" dirty="0">
                <a:solidFill>
                  <a:schemeClr val="tx1"/>
                </a:solidFill>
                <a:effectLst/>
                <a:latin typeface="+mj-lt"/>
              </a:rPr>
              <a:t> R</a:t>
            </a:r>
            <a:r>
              <a:rPr lang="en-US" sz="1400" b="1" i="0" dirty="0">
                <a:solidFill>
                  <a:schemeClr val="tx1"/>
                </a:solidFill>
                <a:effectLst/>
                <a:latin typeface="+mj-lt"/>
              </a:rPr>
              <a:t>anking Year</a:t>
            </a:r>
          </a:p>
          <a:p>
            <a:pPr algn="l"/>
            <a:r>
              <a:rPr lang="en-US" sz="1400" b="0" i="0" dirty="0">
                <a:solidFill>
                  <a:schemeClr val="tx1"/>
                </a:solidFill>
                <a:effectLst/>
                <a:latin typeface="+mj-lt"/>
              </a:rPr>
              <a:t>This table contains the score for each year for each university and ranking criteria. It’s the largest table in the database.</a:t>
            </a:r>
          </a:p>
          <a:p>
            <a:endParaRPr lang="en-IN" sz="1400" i="1" dirty="0">
              <a:solidFill>
                <a:schemeClr val="tx1"/>
              </a:solidFill>
              <a:latin typeface="+mj-lt"/>
            </a:endParaRPr>
          </a:p>
        </p:txBody>
      </p:sp>
    </p:spTree>
    <p:extLst>
      <p:ext uri="{BB962C8B-B14F-4D97-AF65-F5344CB8AC3E}">
        <p14:creationId xmlns:p14="http://schemas.microsoft.com/office/powerpoint/2010/main" val="172495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B542-D864-0D16-4CA3-52A8EC683379}"/>
              </a:ext>
            </a:extLst>
          </p:cNvPr>
          <p:cNvSpPr>
            <a:spLocks noGrp="1"/>
          </p:cNvSpPr>
          <p:nvPr>
            <p:ph type="title"/>
          </p:nvPr>
        </p:nvSpPr>
        <p:spPr>
          <a:xfrm>
            <a:off x="913795" y="0"/>
            <a:ext cx="10353762" cy="970450"/>
          </a:xfrm>
        </p:spPr>
        <p:txBody>
          <a:bodyPr/>
          <a:lstStyle/>
          <a:p>
            <a:r>
              <a:rPr lang="en-IN" dirty="0"/>
              <a:t>ER Diagram </a:t>
            </a:r>
          </a:p>
        </p:txBody>
      </p:sp>
      <p:pic>
        <p:nvPicPr>
          <p:cNvPr id="5" name="Content Placeholder 4">
            <a:extLst>
              <a:ext uri="{FF2B5EF4-FFF2-40B4-BE49-F238E27FC236}">
                <a16:creationId xmlns:a16="http://schemas.microsoft.com/office/drawing/2014/main" id="{67230FCD-CDBD-8461-6FBD-D3B45EE6E215}"/>
              </a:ext>
            </a:extLst>
          </p:cNvPr>
          <p:cNvPicPr>
            <a:picLocks noGrp="1" noChangeAspect="1"/>
          </p:cNvPicPr>
          <p:nvPr>
            <p:ph idx="1"/>
          </p:nvPr>
        </p:nvPicPr>
        <p:blipFill>
          <a:blip r:embed="rId2"/>
          <a:stretch>
            <a:fillRect/>
          </a:stretch>
        </p:blipFill>
        <p:spPr>
          <a:xfrm>
            <a:off x="924443" y="896113"/>
            <a:ext cx="10421244" cy="576929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593487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32</TotalTime>
  <Words>312</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lpstr>
      <vt:lpstr>Capstone Project  </vt:lpstr>
      <vt:lpstr>Introduction</vt:lpstr>
      <vt:lpstr>Problem Statement</vt:lpstr>
      <vt:lpstr>Database Insights </vt:lpstr>
      <vt:lpstr>ER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kunal rohilla</dc:creator>
  <cp:lastModifiedBy>kunal rohilla</cp:lastModifiedBy>
  <cp:revision>1</cp:revision>
  <dcterms:created xsi:type="dcterms:W3CDTF">2023-09-17T13:29:17Z</dcterms:created>
  <dcterms:modified xsi:type="dcterms:W3CDTF">2023-09-17T14:01:51Z</dcterms:modified>
</cp:coreProperties>
</file>