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Roboto Slab"/>
      <p:regular r:id="rId16"/>
    </p:embeddedFont>
    <p:embeddedFont>
      <p:font typeface="Roboto Slab"/>
      <p:regular r:id="rId17"/>
    </p:embeddedFont>
    <p:embeddedFont>
      <p:font typeface="Roboto"/>
      <p:regular r:id="rId18"/>
    </p:embeddedFont>
    <p:embeddedFont>
      <p:font typeface="Roboto"/>
      <p:regular r:id="rId19"/>
    </p:embeddedFont>
    <p:embeddedFont>
      <p:font typeface="Roboto"/>
      <p:regular r:id="rId20"/>
    </p:embeddedFont>
    <p:embeddedFont>
      <p:font typeface="Roboto"/>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899517"/>
            <a:ext cx="7556421" cy="3912870"/>
          </a:xfrm>
          <a:prstGeom prst="rect">
            <a:avLst/>
          </a:prstGeom>
          <a:noFill/>
          <a:ln/>
        </p:spPr>
        <p:txBody>
          <a:bodyPr wrap="square" lIns="0" tIns="0" rIns="0" bIns="0" rtlCol="0" anchor="t"/>
          <a:lstStyle/>
          <a:p>
            <a:pPr indent="0" marL="0">
              <a:lnSpc>
                <a:spcPts val="7700"/>
              </a:lnSpc>
              <a:buNone/>
            </a:pPr>
            <a:r>
              <a:rPr lang="en-US" sz="6150" dirty="0">
                <a:solidFill>
                  <a:srgbClr val="76B9FF"/>
                </a:solidFill>
                <a:latin typeface="Roboto Slab" pitchFamily="34" charset="0"/>
                <a:ea typeface="Roboto Slab" pitchFamily="34" charset="-122"/>
                <a:cs typeface="Roboto Slab" pitchFamily="34" charset="-120"/>
              </a:rPr>
              <a:t>Master Credit Card Fraud Detection with Machine Learning in Python</a:t>
            </a:r>
            <a:endParaRPr lang="en-US" sz="6150" dirty="0"/>
          </a:p>
        </p:txBody>
      </p:sp>
      <p:sp>
        <p:nvSpPr>
          <p:cNvPr id="4" name="Text 1"/>
          <p:cNvSpPr/>
          <p:nvPr/>
        </p:nvSpPr>
        <p:spPr>
          <a:xfrm>
            <a:off x="793790" y="5152549"/>
            <a:ext cx="7556421" cy="217741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Welcome to this project where we delve into the world of credit card fraud detection using machine learning. Get ready to learn how to identify fraudulent transactions, build powerful models, and protect your data using Python. Whether you're a beginner or have some experience in machine learning, this project is designed to equip you with the knowledge and skills you need to make a real difference.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937974"/>
            <a:ext cx="11449764"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Unveiling the Power of Logistic Regression</a:t>
            </a:r>
            <a:endParaRPr lang="en-US" sz="4450" dirty="0"/>
          </a:p>
        </p:txBody>
      </p:sp>
      <p:sp>
        <p:nvSpPr>
          <p:cNvPr id="3" name="Text 1"/>
          <p:cNvSpPr/>
          <p:nvPr/>
        </p:nvSpPr>
        <p:spPr>
          <a:xfrm>
            <a:off x="793790" y="2100382"/>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In this pro, we'll dive into the world of logistic regression, a powerful tool for classifying data into two categories. This is exactly what we need to identify fraudulent credit card transactions! Learn how logistic regression works, how to train a model using Python, and how to interpret its results.</a:t>
            </a:r>
            <a:endParaRPr lang="en-US" sz="1750" dirty="0"/>
          </a:p>
        </p:txBody>
      </p:sp>
      <p:sp>
        <p:nvSpPr>
          <p:cNvPr id="4" name="Shape 2"/>
          <p:cNvSpPr/>
          <p:nvPr/>
        </p:nvSpPr>
        <p:spPr>
          <a:xfrm>
            <a:off x="793790" y="3444240"/>
            <a:ext cx="4196358" cy="3847267"/>
          </a:xfrm>
          <a:prstGeom prst="roundRect">
            <a:avLst>
              <a:gd name="adj" fmla="val 884"/>
            </a:avLst>
          </a:prstGeom>
          <a:solidFill>
            <a:srgbClr val="3F4652"/>
          </a:solidFill>
          <a:ln/>
        </p:spPr>
      </p:sp>
      <p:sp>
        <p:nvSpPr>
          <p:cNvPr id="5" name="Text 3"/>
          <p:cNvSpPr/>
          <p:nvPr/>
        </p:nvSpPr>
        <p:spPr>
          <a:xfrm>
            <a:off x="1020604" y="3671054"/>
            <a:ext cx="3426738" cy="354330"/>
          </a:xfrm>
          <a:prstGeom prst="rect">
            <a:avLst/>
          </a:prstGeom>
          <a:noFill/>
          <a:ln/>
        </p:spPr>
        <p:txBody>
          <a:bodyPr wrap="none" lIns="0" tIns="0" rIns="0" bIns="0" rtlCol="0" anchor="t"/>
          <a:lstStyle/>
          <a:p>
            <a:pPr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Simplicity &amp; Performance</a:t>
            </a:r>
            <a:endParaRPr lang="en-US" sz="2200" dirty="0"/>
          </a:p>
        </p:txBody>
      </p:sp>
      <p:sp>
        <p:nvSpPr>
          <p:cNvPr id="6" name="Text 4"/>
          <p:cNvSpPr/>
          <p:nvPr/>
        </p:nvSpPr>
        <p:spPr>
          <a:xfrm>
            <a:off x="1020604" y="4161472"/>
            <a:ext cx="3742730" cy="2903220"/>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Logistic regression strikes a great balance between simplicity and effectiveness. It's easy to understand and implement, making it ideal for beginners. But don't underestimate its power – it can deliver excellent results when applied to the right data.</a:t>
            </a:r>
            <a:endParaRPr lang="en-US" sz="1750" dirty="0"/>
          </a:p>
        </p:txBody>
      </p:sp>
      <p:sp>
        <p:nvSpPr>
          <p:cNvPr id="7" name="Shape 5"/>
          <p:cNvSpPr/>
          <p:nvPr/>
        </p:nvSpPr>
        <p:spPr>
          <a:xfrm>
            <a:off x="5216962" y="3444240"/>
            <a:ext cx="4196358" cy="3847267"/>
          </a:xfrm>
          <a:prstGeom prst="roundRect">
            <a:avLst>
              <a:gd name="adj" fmla="val 884"/>
            </a:avLst>
          </a:prstGeom>
          <a:solidFill>
            <a:srgbClr val="3F4652"/>
          </a:solidFill>
          <a:ln/>
        </p:spPr>
      </p:sp>
      <p:sp>
        <p:nvSpPr>
          <p:cNvPr id="8" name="Text 6"/>
          <p:cNvSpPr/>
          <p:nvPr/>
        </p:nvSpPr>
        <p:spPr>
          <a:xfrm>
            <a:off x="5443776" y="367105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Interpretability</a:t>
            </a:r>
            <a:endParaRPr lang="en-US" sz="2200" dirty="0"/>
          </a:p>
        </p:txBody>
      </p:sp>
      <p:sp>
        <p:nvSpPr>
          <p:cNvPr id="9" name="Text 7"/>
          <p:cNvSpPr/>
          <p:nvPr/>
        </p:nvSpPr>
        <p:spPr>
          <a:xfrm>
            <a:off x="5443776" y="4161472"/>
            <a:ext cx="3742730" cy="217741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Another advantage of logistic regression is its interpretability. You can easily understand which factors contribute to fraudulent activity, allowing you to refine your model and improve its accuracy.</a:t>
            </a:r>
            <a:endParaRPr lang="en-US" sz="1750" dirty="0"/>
          </a:p>
        </p:txBody>
      </p:sp>
      <p:sp>
        <p:nvSpPr>
          <p:cNvPr id="10" name="Shape 8"/>
          <p:cNvSpPr/>
          <p:nvPr/>
        </p:nvSpPr>
        <p:spPr>
          <a:xfrm>
            <a:off x="9640133" y="3444240"/>
            <a:ext cx="4196358" cy="3847267"/>
          </a:xfrm>
          <a:prstGeom prst="roundRect">
            <a:avLst>
              <a:gd name="adj" fmla="val 884"/>
            </a:avLst>
          </a:prstGeom>
          <a:solidFill>
            <a:srgbClr val="3F4652"/>
          </a:solidFill>
          <a:ln/>
        </p:spPr>
      </p:sp>
      <p:sp>
        <p:nvSpPr>
          <p:cNvPr id="11" name="Text 9"/>
          <p:cNvSpPr/>
          <p:nvPr/>
        </p:nvSpPr>
        <p:spPr>
          <a:xfrm>
            <a:off x="9866948" y="367105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Binary Classification</a:t>
            </a:r>
            <a:endParaRPr lang="en-US" sz="2200" dirty="0"/>
          </a:p>
        </p:txBody>
      </p:sp>
      <p:sp>
        <p:nvSpPr>
          <p:cNvPr id="12" name="Text 10"/>
          <p:cNvSpPr/>
          <p:nvPr/>
        </p:nvSpPr>
        <p:spPr>
          <a:xfrm>
            <a:off x="9866948" y="4161472"/>
            <a:ext cx="3742730" cy="1814513"/>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Logistic regression excels at classifying data into two categories: in our case, fraudulent or legitimate transactions. This makes it perfect for credit card fraud detection.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31996" y="729139"/>
            <a:ext cx="10886480" cy="653653"/>
          </a:xfrm>
          <a:prstGeom prst="rect">
            <a:avLst/>
          </a:prstGeom>
          <a:noFill/>
          <a:ln/>
        </p:spPr>
        <p:txBody>
          <a:bodyPr wrap="none" lIns="0" tIns="0" rIns="0" bIns="0" rtlCol="0" anchor="t"/>
          <a:lstStyle/>
          <a:p>
            <a:pPr indent="0" marL="0">
              <a:lnSpc>
                <a:spcPts val="5100"/>
              </a:lnSpc>
              <a:buNone/>
            </a:pPr>
            <a:r>
              <a:rPr lang="en-US" sz="4100" dirty="0">
                <a:solidFill>
                  <a:srgbClr val="76B9FF"/>
                </a:solidFill>
                <a:latin typeface="Roboto Slab" pitchFamily="34" charset="0"/>
                <a:ea typeface="Roboto Slab" pitchFamily="34" charset="-122"/>
                <a:cs typeface="Roboto Slab" pitchFamily="34" charset="-120"/>
              </a:rPr>
              <a:t>Data Cleaning and Handling Missing Values</a:t>
            </a:r>
            <a:endParaRPr lang="en-US" sz="4100" dirty="0"/>
          </a:p>
        </p:txBody>
      </p:sp>
      <p:sp>
        <p:nvSpPr>
          <p:cNvPr id="3" name="Text 1"/>
          <p:cNvSpPr/>
          <p:nvPr/>
        </p:nvSpPr>
        <p:spPr>
          <a:xfrm>
            <a:off x="731996" y="1801058"/>
            <a:ext cx="13166408" cy="669369"/>
          </a:xfrm>
          <a:prstGeom prst="rect">
            <a:avLst/>
          </a:prstGeom>
          <a:noFill/>
          <a:ln/>
        </p:spPr>
        <p:txBody>
          <a:bodyPr wrap="square" lIns="0" tIns="0" rIns="0" bIns="0" rtlCol="0" anchor="t"/>
          <a:lstStyle/>
          <a:p>
            <a:pPr indent="0" marL="0">
              <a:lnSpc>
                <a:spcPts val="2600"/>
              </a:lnSpc>
              <a:buNone/>
            </a:pPr>
            <a:r>
              <a:rPr lang="en-US" sz="1600" dirty="0">
                <a:solidFill>
                  <a:srgbClr val="D6E5EF"/>
                </a:solidFill>
                <a:latin typeface="Roboto" pitchFamily="34" charset="0"/>
                <a:ea typeface="Roboto" pitchFamily="34" charset="-122"/>
                <a:cs typeface="Roboto" pitchFamily="34" charset="-120"/>
              </a:rPr>
              <a:t>Before training our logistic regression model, we need to prepare the data! This includes cleaning the data set and handling missing values. Learn essential techniques for data preprocessing, such as removing duplicates, handling outliers, and imputing missing data points.</a:t>
            </a:r>
            <a:endParaRPr lang="en-US" sz="1600" dirty="0"/>
          </a:p>
        </p:txBody>
      </p:sp>
      <p:sp>
        <p:nvSpPr>
          <p:cNvPr id="4" name="Shape 2"/>
          <p:cNvSpPr/>
          <p:nvPr/>
        </p:nvSpPr>
        <p:spPr>
          <a:xfrm>
            <a:off x="731996" y="5103019"/>
            <a:ext cx="13166408" cy="22860"/>
          </a:xfrm>
          <a:prstGeom prst="roundRect">
            <a:avLst>
              <a:gd name="adj" fmla="val 137235"/>
            </a:avLst>
          </a:prstGeom>
          <a:solidFill>
            <a:srgbClr val="585F6B"/>
          </a:solidFill>
          <a:ln/>
        </p:spPr>
      </p:sp>
      <p:sp>
        <p:nvSpPr>
          <p:cNvPr id="5" name="Shape 3"/>
          <p:cNvSpPr/>
          <p:nvPr/>
        </p:nvSpPr>
        <p:spPr>
          <a:xfrm>
            <a:off x="3959900" y="4371023"/>
            <a:ext cx="22860" cy="731996"/>
          </a:xfrm>
          <a:prstGeom prst="roundRect">
            <a:avLst>
              <a:gd name="adj" fmla="val 137235"/>
            </a:avLst>
          </a:prstGeom>
          <a:solidFill>
            <a:srgbClr val="585F6B"/>
          </a:solidFill>
          <a:ln/>
        </p:spPr>
      </p:sp>
      <p:sp>
        <p:nvSpPr>
          <p:cNvPr id="6" name="Shape 4"/>
          <p:cNvSpPr/>
          <p:nvPr/>
        </p:nvSpPr>
        <p:spPr>
          <a:xfrm>
            <a:off x="3736062" y="4867751"/>
            <a:ext cx="470535" cy="470535"/>
          </a:xfrm>
          <a:prstGeom prst="roundRect">
            <a:avLst>
              <a:gd name="adj" fmla="val 6667"/>
            </a:avLst>
          </a:prstGeom>
          <a:solidFill>
            <a:srgbClr val="3F4652"/>
          </a:solidFill>
          <a:ln/>
        </p:spPr>
      </p:sp>
      <p:sp>
        <p:nvSpPr>
          <p:cNvPr id="7" name="Text 5"/>
          <p:cNvSpPr/>
          <p:nvPr/>
        </p:nvSpPr>
        <p:spPr>
          <a:xfrm>
            <a:off x="3906679" y="4946094"/>
            <a:ext cx="129302" cy="313730"/>
          </a:xfrm>
          <a:prstGeom prst="rect">
            <a:avLst/>
          </a:prstGeom>
          <a:noFill/>
          <a:ln/>
        </p:spPr>
        <p:txBody>
          <a:bodyPr wrap="none" lIns="0" tIns="0" rIns="0" bIns="0" rtlCol="0" anchor="t"/>
          <a:lstStyle/>
          <a:p>
            <a:pPr algn="ctr" indent="0" marL="0">
              <a:lnSpc>
                <a:spcPts val="2450"/>
              </a:lnSpc>
              <a:buNone/>
            </a:pPr>
            <a:r>
              <a:rPr lang="en-US" sz="2450" dirty="0">
                <a:solidFill>
                  <a:srgbClr val="D6E5EF"/>
                </a:solidFill>
                <a:latin typeface="Roboto Slab" pitchFamily="34" charset="0"/>
                <a:ea typeface="Roboto Slab" pitchFamily="34" charset="-122"/>
                <a:cs typeface="Roboto Slab" pitchFamily="34" charset="-120"/>
              </a:rPr>
              <a:t>1</a:t>
            </a:r>
            <a:endParaRPr lang="en-US" sz="2450" dirty="0"/>
          </a:p>
        </p:txBody>
      </p:sp>
      <p:sp>
        <p:nvSpPr>
          <p:cNvPr id="8" name="Text 6"/>
          <p:cNvSpPr/>
          <p:nvPr/>
        </p:nvSpPr>
        <p:spPr>
          <a:xfrm>
            <a:off x="2664143" y="2705695"/>
            <a:ext cx="2614255" cy="326827"/>
          </a:xfrm>
          <a:prstGeom prst="rect">
            <a:avLst/>
          </a:prstGeom>
          <a:noFill/>
          <a:ln/>
        </p:spPr>
        <p:txBody>
          <a:bodyPr wrap="none" lIns="0" tIns="0" rIns="0" bIns="0" rtlCol="0" anchor="t"/>
          <a:lstStyle/>
          <a:p>
            <a:pPr algn="ctr" indent="0" marL="0">
              <a:lnSpc>
                <a:spcPts val="2550"/>
              </a:lnSpc>
              <a:buNone/>
            </a:pPr>
            <a:r>
              <a:rPr lang="en-US" sz="2050" dirty="0">
                <a:solidFill>
                  <a:srgbClr val="D6E5EF"/>
                </a:solidFill>
                <a:latin typeface="Roboto Slab" pitchFamily="34" charset="0"/>
                <a:ea typeface="Roboto Slab" pitchFamily="34" charset="-122"/>
                <a:cs typeface="Roboto Slab" pitchFamily="34" charset="-120"/>
              </a:rPr>
              <a:t>Data Inspection</a:t>
            </a:r>
            <a:endParaRPr lang="en-US" sz="2050" dirty="0"/>
          </a:p>
        </p:txBody>
      </p:sp>
      <p:sp>
        <p:nvSpPr>
          <p:cNvPr id="9" name="Text 7"/>
          <p:cNvSpPr/>
          <p:nvPr/>
        </p:nvSpPr>
        <p:spPr>
          <a:xfrm>
            <a:off x="941070" y="3157895"/>
            <a:ext cx="6060519" cy="1004054"/>
          </a:xfrm>
          <a:prstGeom prst="rect">
            <a:avLst/>
          </a:prstGeom>
          <a:noFill/>
          <a:ln/>
        </p:spPr>
        <p:txBody>
          <a:bodyPr wrap="square" lIns="0" tIns="0" rIns="0" bIns="0" rtlCol="0" anchor="t"/>
          <a:lstStyle/>
          <a:p>
            <a:pPr algn="ctr" indent="0" marL="0">
              <a:lnSpc>
                <a:spcPts val="2600"/>
              </a:lnSpc>
              <a:buNone/>
            </a:pPr>
            <a:r>
              <a:rPr lang="en-US" sz="1600" dirty="0">
                <a:solidFill>
                  <a:srgbClr val="D6E5EF"/>
                </a:solidFill>
                <a:latin typeface="Roboto" pitchFamily="34" charset="0"/>
                <a:ea typeface="Roboto" pitchFamily="34" charset="-122"/>
                <a:cs typeface="Roboto" pitchFamily="34" charset="-120"/>
              </a:rPr>
              <a:t>First, we thoroughly examine our data set to understand its structure, identify inconsistencies, and detect any missing values. This initial inspection is crucial for targeted cleaning.</a:t>
            </a:r>
            <a:endParaRPr lang="en-US" sz="1600" dirty="0"/>
          </a:p>
        </p:txBody>
      </p:sp>
      <p:sp>
        <p:nvSpPr>
          <p:cNvPr id="10" name="Shape 8"/>
          <p:cNvSpPr/>
          <p:nvPr/>
        </p:nvSpPr>
        <p:spPr>
          <a:xfrm>
            <a:off x="7303770" y="5103019"/>
            <a:ext cx="22860" cy="731996"/>
          </a:xfrm>
          <a:prstGeom prst="roundRect">
            <a:avLst>
              <a:gd name="adj" fmla="val 137235"/>
            </a:avLst>
          </a:prstGeom>
          <a:solidFill>
            <a:srgbClr val="585F6B"/>
          </a:solidFill>
          <a:ln/>
        </p:spPr>
      </p:sp>
      <p:sp>
        <p:nvSpPr>
          <p:cNvPr id="11" name="Shape 9"/>
          <p:cNvSpPr/>
          <p:nvPr/>
        </p:nvSpPr>
        <p:spPr>
          <a:xfrm>
            <a:off x="7079933" y="4867751"/>
            <a:ext cx="470535" cy="470535"/>
          </a:xfrm>
          <a:prstGeom prst="roundRect">
            <a:avLst>
              <a:gd name="adj" fmla="val 6667"/>
            </a:avLst>
          </a:prstGeom>
          <a:solidFill>
            <a:srgbClr val="3F4652"/>
          </a:solidFill>
          <a:ln/>
        </p:spPr>
      </p:sp>
      <p:sp>
        <p:nvSpPr>
          <p:cNvPr id="12" name="Text 10"/>
          <p:cNvSpPr/>
          <p:nvPr/>
        </p:nvSpPr>
        <p:spPr>
          <a:xfrm>
            <a:off x="7228523" y="4946094"/>
            <a:ext cx="173236" cy="313730"/>
          </a:xfrm>
          <a:prstGeom prst="rect">
            <a:avLst/>
          </a:prstGeom>
          <a:noFill/>
          <a:ln/>
        </p:spPr>
        <p:txBody>
          <a:bodyPr wrap="none" lIns="0" tIns="0" rIns="0" bIns="0" rtlCol="0" anchor="t"/>
          <a:lstStyle/>
          <a:p>
            <a:pPr algn="ctr" indent="0" marL="0">
              <a:lnSpc>
                <a:spcPts val="2450"/>
              </a:lnSpc>
              <a:buNone/>
            </a:pPr>
            <a:r>
              <a:rPr lang="en-US" sz="2450" dirty="0">
                <a:solidFill>
                  <a:srgbClr val="D6E5EF"/>
                </a:solidFill>
                <a:latin typeface="Roboto Slab" pitchFamily="34" charset="0"/>
                <a:ea typeface="Roboto Slab" pitchFamily="34" charset="-122"/>
                <a:cs typeface="Roboto Slab" pitchFamily="34" charset="-120"/>
              </a:rPr>
              <a:t>2</a:t>
            </a:r>
            <a:endParaRPr lang="en-US" sz="2450" dirty="0"/>
          </a:p>
        </p:txBody>
      </p:sp>
      <p:sp>
        <p:nvSpPr>
          <p:cNvPr id="13" name="Text 11"/>
          <p:cNvSpPr/>
          <p:nvPr/>
        </p:nvSpPr>
        <p:spPr>
          <a:xfrm>
            <a:off x="6008013" y="6044089"/>
            <a:ext cx="2614255" cy="326827"/>
          </a:xfrm>
          <a:prstGeom prst="rect">
            <a:avLst/>
          </a:prstGeom>
          <a:noFill/>
          <a:ln/>
        </p:spPr>
        <p:txBody>
          <a:bodyPr wrap="none" lIns="0" tIns="0" rIns="0" bIns="0" rtlCol="0" anchor="t"/>
          <a:lstStyle/>
          <a:p>
            <a:pPr algn="ctr" indent="0" marL="0">
              <a:lnSpc>
                <a:spcPts val="2550"/>
              </a:lnSpc>
              <a:buNone/>
            </a:pPr>
            <a:r>
              <a:rPr lang="en-US" sz="2050" dirty="0">
                <a:solidFill>
                  <a:srgbClr val="D6E5EF"/>
                </a:solidFill>
                <a:latin typeface="Roboto Slab" pitchFamily="34" charset="0"/>
                <a:ea typeface="Roboto Slab" pitchFamily="34" charset="-122"/>
                <a:cs typeface="Roboto Slab" pitchFamily="34" charset="-120"/>
              </a:rPr>
              <a:t>Data Cleaning</a:t>
            </a:r>
            <a:endParaRPr lang="en-US" sz="2050" dirty="0"/>
          </a:p>
        </p:txBody>
      </p:sp>
      <p:sp>
        <p:nvSpPr>
          <p:cNvPr id="14" name="Text 12"/>
          <p:cNvSpPr/>
          <p:nvPr/>
        </p:nvSpPr>
        <p:spPr>
          <a:xfrm>
            <a:off x="4284940" y="6496288"/>
            <a:ext cx="6060519" cy="1004054"/>
          </a:xfrm>
          <a:prstGeom prst="rect">
            <a:avLst/>
          </a:prstGeom>
          <a:noFill/>
          <a:ln/>
        </p:spPr>
        <p:txBody>
          <a:bodyPr wrap="square" lIns="0" tIns="0" rIns="0" bIns="0" rtlCol="0" anchor="t"/>
          <a:lstStyle/>
          <a:p>
            <a:pPr algn="ctr" indent="0" marL="0">
              <a:lnSpc>
                <a:spcPts val="2600"/>
              </a:lnSpc>
              <a:buNone/>
            </a:pPr>
            <a:r>
              <a:rPr lang="en-US" sz="1600" dirty="0">
                <a:solidFill>
                  <a:srgbClr val="D6E5EF"/>
                </a:solidFill>
                <a:latin typeface="Roboto" pitchFamily="34" charset="0"/>
                <a:ea typeface="Roboto" pitchFamily="34" charset="-122"/>
                <a:cs typeface="Roboto" pitchFamily="34" charset="-120"/>
              </a:rPr>
              <a:t>Next, we remove duplicates, handle outliers, and address inconsistencies to ensure data integrity. This step prepares the data for model training.</a:t>
            </a:r>
            <a:endParaRPr lang="en-US" sz="1600" dirty="0"/>
          </a:p>
        </p:txBody>
      </p:sp>
      <p:sp>
        <p:nvSpPr>
          <p:cNvPr id="15" name="Shape 13"/>
          <p:cNvSpPr/>
          <p:nvPr/>
        </p:nvSpPr>
        <p:spPr>
          <a:xfrm>
            <a:off x="10647640" y="4371023"/>
            <a:ext cx="22860" cy="731996"/>
          </a:xfrm>
          <a:prstGeom prst="roundRect">
            <a:avLst>
              <a:gd name="adj" fmla="val 137235"/>
            </a:avLst>
          </a:prstGeom>
          <a:solidFill>
            <a:srgbClr val="585F6B"/>
          </a:solidFill>
          <a:ln/>
        </p:spPr>
      </p:sp>
      <p:sp>
        <p:nvSpPr>
          <p:cNvPr id="16" name="Shape 14"/>
          <p:cNvSpPr/>
          <p:nvPr/>
        </p:nvSpPr>
        <p:spPr>
          <a:xfrm>
            <a:off x="10423803" y="4867751"/>
            <a:ext cx="470535" cy="470535"/>
          </a:xfrm>
          <a:prstGeom prst="roundRect">
            <a:avLst>
              <a:gd name="adj" fmla="val 6667"/>
            </a:avLst>
          </a:prstGeom>
          <a:solidFill>
            <a:srgbClr val="3F4652"/>
          </a:solidFill>
          <a:ln/>
        </p:spPr>
      </p:sp>
      <p:sp>
        <p:nvSpPr>
          <p:cNvPr id="17" name="Text 15"/>
          <p:cNvSpPr/>
          <p:nvPr/>
        </p:nvSpPr>
        <p:spPr>
          <a:xfrm>
            <a:off x="10574298" y="4946094"/>
            <a:ext cx="169426" cy="313730"/>
          </a:xfrm>
          <a:prstGeom prst="rect">
            <a:avLst/>
          </a:prstGeom>
          <a:noFill/>
          <a:ln/>
        </p:spPr>
        <p:txBody>
          <a:bodyPr wrap="none" lIns="0" tIns="0" rIns="0" bIns="0" rtlCol="0" anchor="t"/>
          <a:lstStyle/>
          <a:p>
            <a:pPr algn="ctr" indent="0" marL="0">
              <a:lnSpc>
                <a:spcPts val="2450"/>
              </a:lnSpc>
              <a:buNone/>
            </a:pPr>
            <a:r>
              <a:rPr lang="en-US" sz="2450" dirty="0">
                <a:solidFill>
                  <a:srgbClr val="D6E5EF"/>
                </a:solidFill>
                <a:latin typeface="Roboto Slab" pitchFamily="34" charset="0"/>
                <a:ea typeface="Roboto Slab" pitchFamily="34" charset="-122"/>
                <a:cs typeface="Roboto Slab" pitchFamily="34" charset="-120"/>
              </a:rPr>
              <a:t>3</a:t>
            </a:r>
            <a:endParaRPr lang="en-US" sz="2450" dirty="0"/>
          </a:p>
        </p:txBody>
      </p:sp>
      <p:sp>
        <p:nvSpPr>
          <p:cNvPr id="18" name="Text 16"/>
          <p:cNvSpPr/>
          <p:nvPr/>
        </p:nvSpPr>
        <p:spPr>
          <a:xfrm>
            <a:off x="9102685" y="2705695"/>
            <a:ext cx="3112651" cy="326827"/>
          </a:xfrm>
          <a:prstGeom prst="rect">
            <a:avLst/>
          </a:prstGeom>
          <a:noFill/>
          <a:ln/>
        </p:spPr>
        <p:txBody>
          <a:bodyPr wrap="none" lIns="0" tIns="0" rIns="0" bIns="0" rtlCol="0" anchor="t"/>
          <a:lstStyle/>
          <a:p>
            <a:pPr algn="ctr" indent="0" marL="0">
              <a:lnSpc>
                <a:spcPts val="2550"/>
              </a:lnSpc>
              <a:buNone/>
            </a:pPr>
            <a:r>
              <a:rPr lang="en-US" sz="2050" dirty="0">
                <a:solidFill>
                  <a:srgbClr val="D6E5EF"/>
                </a:solidFill>
                <a:latin typeface="Roboto Slab" pitchFamily="34" charset="0"/>
                <a:ea typeface="Roboto Slab" pitchFamily="34" charset="-122"/>
                <a:cs typeface="Roboto Slab" pitchFamily="34" charset="-120"/>
              </a:rPr>
              <a:t>Imputing Missing Values</a:t>
            </a:r>
            <a:endParaRPr lang="en-US" sz="2050" dirty="0"/>
          </a:p>
        </p:txBody>
      </p:sp>
      <p:sp>
        <p:nvSpPr>
          <p:cNvPr id="19" name="Text 17"/>
          <p:cNvSpPr/>
          <p:nvPr/>
        </p:nvSpPr>
        <p:spPr>
          <a:xfrm>
            <a:off x="7628811" y="3157895"/>
            <a:ext cx="6060519" cy="1004054"/>
          </a:xfrm>
          <a:prstGeom prst="rect">
            <a:avLst/>
          </a:prstGeom>
          <a:noFill/>
          <a:ln/>
        </p:spPr>
        <p:txBody>
          <a:bodyPr wrap="square" lIns="0" tIns="0" rIns="0" bIns="0" rtlCol="0" anchor="t"/>
          <a:lstStyle/>
          <a:p>
            <a:pPr algn="ctr" indent="0" marL="0">
              <a:lnSpc>
                <a:spcPts val="2600"/>
              </a:lnSpc>
              <a:buNone/>
            </a:pPr>
            <a:r>
              <a:rPr lang="en-US" sz="1600" dirty="0">
                <a:solidFill>
                  <a:srgbClr val="D6E5EF"/>
                </a:solidFill>
                <a:latin typeface="Roboto" pitchFamily="34" charset="0"/>
                <a:ea typeface="Roboto" pitchFamily="34" charset="-122"/>
                <a:cs typeface="Roboto" pitchFamily="34" charset="-120"/>
              </a:rPr>
              <a:t>Finally, we address missing values by applying appropriate imputation techniques, such as mean imputation or using a machine learning algorithm to predict the missing values.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913924"/>
            <a:ext cx="8294013"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The Art of Feature Engineering</a:t>
            </a:r>
            <a:endParaRPr lang="en-US" sz="4450" dirty="0"/>
          </a:p>
        </p:txBody>
      </p:sp>
      <p:sp>
        <p:nvSpPr>
          <p:cNvPr id="3" name="Text 1"/>
          <p:cNvSpPr/>
          <p:nvPr/>
        </p:nvSpPr>
        <p:spPr>
          <a:xfrm>
            <a:off x="793790" y="2076331"/>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Feature engineering is a crucial step in machine learning, where we transform raw data into meaningful features that can be used to train our model. For credit card fraud detection, this involves extracting relevant information from transaction data, such as the transaction amount, time of day, location, and other factors.</a:t>
            </a:r>
            <a:endParaRPr lang="en-US" sz="1750" dirty="0"/>
          </a:p>
        </p:txBody>
      </p:sp>
      <p:sp>
        <p:nvSpPr>
          <p:cNvPr id="4" name="Shape 2"/>
          <p:cNvSpPr/>
          <p:nvPr/>
        </p:nvSpPr>
        <p:spPr>
          <a:xfrm>
            <a:off x="793790" y="3675340"/>
            <a:ext cx="510302" cy="510302"/>
          </a:xfrm>
          <a:prstGeom prst="roundRect">
            <a:avLst>
              <a:gd name="adj" fmla="val 6667"/>
            </a:avLst>
          </a:prstGeom>
          <a:solidFill>
            <a:srgbClr val="3F4652"/>
          </a:solidFill>
          <a:ln/>
        </p:spPr>
      </p:sp>
      <p:sp>
        <p:nvSpPr>
          <p:cNvPr id="5" name="Text 3"/>
          <p:cNvSpPr/>
          <p:nvPr/>
        </p:nvSpPr>
        <p:spPr>
          <a:xfrm>
            <a:off x="978813" y="3760351"/>
            <a:ext cx="140256" cy="340281"/>
          </a:xfrm>
          <a:prstGeom prst="rect">
            <a:avLst/>
          </a:prstGeom>
          <a:noFill/>
          <a:ln/>
        </p:spPr>
        <p:txBody>
          <a:bodyPr wrap="none" lIns="0" tIns="0" rIns="0" bIns="0" rtlCol="0" anchor="t"/>
          <a:lstStyle/>
          <a:p>
            <a:pPr algn="ctr" indent="0" marL="0">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6" name="Text 4"/>
          <p:cNvSpPr/>
          <p:nvPr/>
        </p:nvSpPr>
        <p:spPr>
          <a:xfrm>
            <a:off x="1530906" y="367534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Transaction Amount</a:t>
            </a:r>
            <a:endParaRPr lang="en-US" sz="2200" dirty="0"/>
          </a:p>
        </p:txBody>
      </p:sp>
      <p:sp>
        <p:nvSpPr>
          <p:cNvPr id="7" name="Text 5"/>
          <p:cNvSpPr/>
          <p:nvPr/>
        </p:nvSpPr>
        <p:spPr>
          <a:xfrm>
            <a:off x="1530906" y="4165759"/>
            <a:ext cx="5670947"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Large transaction amounts, especially outside a user's typical spending habits, can be a red flag.</a:t>
            </a:r>
            <a:endParaRPr lang="en-US" sz="1750" dirty="0"/>
          </a:p>
        </p:txBody>
      </p:sp>
      <p:sp>
        <p:nvSpPr>
          <p:cNvPr id="8" name="Shape 6"/>
          <p:cNvSpPr/>
          <p:nvPr/>
        </p:nvSpPr>
        <p:spPr>
          <a:xfrm>
            <a:off x="7428667" y="3675340"/>
            <a:ext cx="510302" cy="510302"/>
          </a:xfrm>
          <a:prstGeom prst="roundRect">
            <a:avLst>
              <a:gd name="adj" fmla="val 6667"/>
            </a:avLst>
          </a:prstGeom>
          <a:solidFill>
            <a:srgbClr val="3F4652"/>
          </a:solidFill>
          <a:ln/>
        </p:spPr>
      </p:sp>
      <p:sp>
        <p:nvSpPr>
          <p:cNvPr id="9" name="Text 7"/>
          <p:cNvSpPr/>
          <p:nvPr/>
        </p:nvSpPr>
        <p:spPr>
          <a:xfrm>
            <a:off x="7589877" y="3760351"/>
            <a:ext cx="187881" cy="340281"/>
          </a:xfrm>
          <a:prstGeom prst="rect">
            <a:avLst/>
          </a:prstGeom>
          <a:noFill/>
          <a:ln/>
        </p:spPr>
        <p:txBody>
          <a:bodyPr wrap="none" lIns="0" tIns="0" rIns="0" bIns="0" rtlCol="0" anchor="t"/>
          <a:lstStyle/>
          <a:p>
            <a:pPr algn="ctr" indent="0" marL="0">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10" name="Text 8"/>
          <p:cNvSpPr/>
          <p:nvPr/>
        </p:nvSpPr>
        <p:spPr>
          <a:xfrm>
            <a:off x="8165783" y="367534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Time of Day</a:t>
            </a:r>
            <a:endParaRPr lang="en-US" sz="2200" dirty="0"/>
          </a:p>
        </p:txBody>
      </p:sp>
      <p:sp>
        <p:nvSpPr>
          <p:cNvPr id="11" name="Text 9"/>
          <p:cNvSpPr/>
          <p:nvPr/>
        </p:nvSpPr>
        <p:spPr>
          <a:xfrm>
            <a:off x="8165783" y="4165759"/>
            <a:ext cx="5670947" cy="1088708"/>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Unusual transaction times, like transactions happening late at night or very early in the morning, could indicate fraudulent activity.</a:t>
            </a:r>
            <a:endParaRPr lang="en-US" sz="1750" dirty="0"/>
          </a:p>
        </p:txBody>
      </p:sp>
      <p:sp>
        <p:nvSpPr>
          <p:cNvPr id="12" name="Shape 10"/>
          <p:cNvSpPr/>
          <p:nvPr/>
        </p:nvSpPr>
        <p:spPr>
          <a:xfrm>
            <a:off x="793790" y="5736431"/>
            <a:ext cx="510302" cy="510302"/>
          </a:xfrm>
          <a:prstGeom prst="roundRect">
            <a:avLst>
              <a:gd name="adj" fmla="val 6667"/>
            </a:avLst>
          </a:prstGeom>
          <a:solidFill>
            <a:srgbClr val="3F4652"/>
          </a:solidFill>
          <a:ln/>
        </p:spPr>
      </p:sp>
      <p:sp>
        <p:nvSpPr>
          <p:cNvPr id="13" name="Text 11"/>
          <p:cNvSpPr/>
          <p:nvPr/>
        </p:nvSpPr>
        <p:spPr>
          <a:xfrm>
            <a:off x="957024" y="5821442"/>
            <a:ext cx="183713" cy="340281"/>
          </a:xfrm>
          <a:prstGeom prst="rect">
            <a:avLst/>
          </a:prstGeom>
          <a:noFill/>
          <a:ln/>
        </p:spPr>
        <p:txBody>
          <a:bodyPr wrap="none" lIns="0" tIns="0" rIns="0" bIns="0" rtlCol="0" anchor="t"/>
          <a:lstStyle/>
          <a:p>
            <a:pPr algn="ctr" indent="0" marL="0">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14" name="Text 12"/>
          <p:cNvSpPr/>
          <p:nvPr/>
        </p:nvSpPr>
        <p:spPr>
          <a:xfrm>
            <a:off x="1530906" y="5736431"/>
            <a:ext cx="2835235" cy="354330"/>
          </a:xfrm>
          <a:prstGeom prst="rect">
            <a:avLst/>
          </a:prstGeom>
          <a:noFill/>
          <a:ln/>
        </p:spPr>
        <p:txBody>
          <a:bodyPr wrap="none" lIns="0" tIns="0" rIns="0" bIns="0" rtlCol="0" anchor="t"/>
          <a:lstStyle/>
          <a:p>
            <a:pPr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Location</a:t>
            </a:r>
            <a:endParaRPr lang="en-US" sz="2200" dirty="0"/>
          </a:p>
        </p:txBody>
      </p:sp>
      <p:sp>
        <p:nvSpPr>
          <p:cNvPr id="15" name="Text 13"/>
          <p:cNvSpPr/>
          <p:nvPr/>
        </p:nvSpPr>
        <p:spPr>
          <a:xfrm>
            <a:off x="1530906" y="6226850"/>
            <a:ext cx="5670947"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Transactions occurring in unexpected locations, far from the user's usual whereabouts, can raise suspicion.</a:t>
            </a:r>
            <a:endParaRPr lang="en-US" sz="1750" dirty="0"/>
          </a:p>
        </p:txBody>
      </p:sp>
      <p:sp>
        <p:nvSpPr>
          <p:cNvPr id="16" name="Shape 14"/>
          <p:cNvSpPr/>
          <p:nvPr/>
        </p:nvSpPr>
        <p:spPr>
          <a:xfrm>
            <a:off x="7428667" y="5736431"/>
            <a:ext cx="510302" cy="510302"/>
          </a:xfrm>
          <a:prstGeom prst="roundRect">
            <a:avLst>
              <a:gd name="adj" fmla="val 6667"/>
            </a:avLst>
          </a:prstGeom>
          <a:solidFill>
            <a:srgbClr val="3F4652"/>
          </a:solidFill>
          <a:ln/>
        </p:spPr>
      </p:sp>
      <p:sp>
        <p:nvSpPr>
          <p:cNvPr id="17" name="Text 15"/>
          <p:cNvSpPr/>
          <p:nvPr/>
        </p:nvSpPr>
        <p:spPr>
          <a:xfrm>
            <a:off x="7585234" y="5821442"/>
            <a:ext cx="197168" cy="340281"/>
          </a:xfrm>
          <a:prstGeom prst="rect">
            <a:avLst/>
          </a:prstGeom>
          <a:noFill/>
          <a:ln/>
        </p:spPr>
        <p:txBody>
          <a:bodyPr wrap="none" lIns="0" tIns="0" rIns="0" bIns="0" rtlCol="0" anchor="t"/>
          <a:lstStyle/>
          <a:p>
            <a:pPr algn="ctr" indent="0" marL="0">
              <a:lnSpc>
                <a:spcPts val="2650"/>
              </a:lnSpc>
              <a:buNone/>
            </a:pPr>
            <a:r>
              <a:rPr lang="en-US" sz="2650" dirty="0">
                <a:solidFill>
                  <a:srgbClr val="D6E5EF"/>
                </a:solidFill>
                <a:latin typeface="Roboto Slab" pitchFamily="34" charset="0"/>
                <a:ea typeface="Roboto Slab" pitchFamily="34" charset="-122"/>
                <a:cs typeface="Roboto Slab" pitchFamily="34" charset="-120"/>
              </a:rPr>
              <a:t>4</a:t>
            </a:r>
            <a:endParaRPr lang="en-US" sz="2650" dirty="0"/>
          </a:p>
        </p:txBody>
      </p:sp>
      <p:sp>
        <p:nvSpPr>
          <p:cNvPr id="18" name="Text 16"/>
          <p:cNvSpPr/>
          <p:nvPr/>
        </p:nvSpPr>
        <p:spPr>
          <a:xfrm>
            <a:off x="8165783" y="5736431"/>
            <a:ext cx="3104555" cy="354330"/>
          </a:xfrm>
          <a:prstGeom prst="rect">
            <a:avLst/>
          </a:prstGeom>
          <a:noFill/>
          <a:ln/>
        </p:spPr>
        <p:txBody>
          <a:bodyPr wrap="none" lIns="0" tIns="0" rIns="0" bIns="0" rtlCol="0" anchor="t"/>
          <a:lstStyle/>
          <a:p>
            <a:pPr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Transaction Frequency</a:t>
            </a:r>
            <a:endParaRPr lang="en-US" sz="2200" dirty="0"/>
          </a:p>
        </p:txBody>
      </p:sp>
      <p:sp>
        <p:nvSpPr>
          <p:cNvPr id="19" name="Text 17"/>
          <p:cNvSpPr/>
          <p:nvPr/>
        </p:nvSpPr>
        <p:spPr>
          <a:xfrm>
            <a:off x="8165783" y="6226850"/>
            <a:ext cx="5670947" cy="1088708"/>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Sudden spikes in transaction frequency, especially for a user who typically makes infrequent purchases, could indicate fraud.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48395"/>
            <a:ext cx="8837414"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Visualizing Transaction Patterns</a:t>
            </a:r>
            <a:endParaRPr lang="en-US" sz="4450" dirty="0"/>
          </a:p>
        </p:txBody>
      </p:sp>
      <p:sp>
        <p:nvSpPr>
          <p:cNvPr id="3" name="Text 1"/>
          <p:cNvSpPr/>
          <p:nvPr/>
        </p:nvSpPr>
        <p:spPr>
          <a:xfrm>
            <a:off x="793790" y="2610803"/>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Visualization is a powerful tool in data analysis, enabling us to gain insights into transaction patterns and spot potential anomalies. We'll explore various visualization techniques, like scatter plots, histograms, and time series plots, to identify trends and outliers that might suggest fraud.</a:t>
            </a:r>
            <a:endParaRPr lang="en-US" sz="1750" dirty="0"/>
          </a:p>
        </p:txBody>
      </p:sp>
      <p:sp>
        <p:nvSpPr>
          <p:cNvPr id="4" name="Text 2"/>
          <p:cNvSpPr/>
          <p:nvPr/>
        </p:nvSpPr>
        <p:spPr>
          <a:xfrm>
            <a:off x="793790" y="418147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Scatter Plots</a:t>
            </a:r>
            <a:endParaRPr lang="en-US" sz="2200" dirty="0"/>
          </a:p>
        </p:txBody>
      </p:sp>
      <p:sp>
        <p:nvSpPr>
          <p:cNvPr id="5" name="Text 3"/>
          <p:cNvSpPr/>
          <p:nvPr/>
        </p:nvSpPr>
        <p:spPr>
          <a:xfrm>
            <a:off x="793790" y="4762619"/>
            <a:ext cx="3978116" cy="1814513"/>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Scatter plots are excellent for visualizing relationships between variables. For example, we can plot transaction amount against time of day to see if there are any unusual patterns.</a:t>
            </a:r>
            <a:endParaRPr lang="en-US" sz="1750" dirty="0"/>
          </a:p>
        </p:txBody>
      </p:sp>
      <p:sp>
        <p:nvSpPr>
          <p:cNvPr id="6" name="Text 4"/>
          <p:cNvSpPr/>
          <p:nvPr/>
        </p:nvSpPr>
        <p:spPr>
          <a:xfrm>
            <a:off x="5332928" y="418147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Histograms</a:t>
            </a:r>
            <a:endParaRPr lang="en-US" sz="2200" dirty="0"/>
          </a:p>
        </p:txBody>
      </p:sp>
      <p:sp>
        <p:nvSpPr>
          <p:cNvPr id="7" name="Text 5"/>
          <p:cNvSpPr/>
          <p:nvPr/>
        </p:nvSpPr>
        <p:spPr>
          <a:xfrm>
            <a:off x="5332928" y="4762619"/>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Histograms show the distribution of data. We can use histograms to see how frequently different transaction amounts or times of day occur.</a:t>
            </a:r>
            <a:endParaRPr lang="en-US" sz="1750" dirty="0"/>
          </a:p>
        </p:txBody>
      </p:sp>
      <p:sp>
        <p:nvSpPr>
          <p:cNvPr id="8" name="Text 6"/>
          <p:cNvSpPr/>
          <p:nvPr/>
        </p:nvSpPr>
        <p:spPr>
          <a:xfrm>
            <a:off x="9872067" y="418147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Time Series Plots</a:t>
            </a:r>
            <a:endParaRPr lang="en-US" sz="2200" dirty="0"/>
          </a:p>
        </p:txBody>
      </p:sp>
      <p:sp>
        <p:nvSpPr>
          <p:cNvPr id="9" name="Text 7"/>
          <p:cNvSpPr/>
          <p:nvPr/>
        </p:nvSpPr>
        <p:spPr>
          <a:xfrm>
            <a:off x="9872067" y="4762619"/>
            <a:ext cx="3978116" cy="1814513"/>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Time series plots show how data changes over time. We can use time series plots to identify sudden spikes or dips in transaction activity, which could indicate fraud.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972026"/>
            <a:ext cx="11488817"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Building a Powerful Fraud Detection Model</a:t>
            </a:r>
            <a:endParaRPr lang="en-US" sz="4450" dirty="0"/>
          </a:p>
        </p:txBody>
      </p:sp>
      <p:sp>
        <p:nvSpPr>
          <p:cNvPr id="3" name="Text 1"/>
          <p:cNvSpPr/>
          <p:nvPr/>
        </p:nvSpPr>
        <p:spPr>
          <a:xfrm>
            <a:off x="793790" y="2134433"/>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Now, let's put all our knowledge together and build a robust fraud detection model. We'll train our logistic regression model using the cleaned and preprocessed data, including the carefully engineered features.</a:t>
            </a:r>
            <a:endParaRPr lang="en-US" sz="1750" dirty="0"/>
          </a:p>
        </p:txBody>
      </p:sp>
      <p:pic>
        <p:nvPicPr>
          <p:cNvPr id="4" name="Image 0" descr="preencoded.png">    </p:cNvPr>
          <p:cNvPicPr>
            <a:picLocks noChangeAspect="1"/>
          </p:cNvPicPr>
          <p:nvPr/>
        </p:nvPicPr>
        <p:blipFill>
          <a:blip r:embed="rId1"/>
          <a:stretch>
            <a:fillRect/>
          </a:stretch>
        </p:blipFill>
        <p:spPr>
          <a:xfrm>
            <a:off x="793790" y="3115389"/>
            <a:ext cx="3260646" cy="907256"/>
          </a:xfrm>
          <a:prstGeom prst="rect">
            <a:avLst/>
          </a:prstGeom>
        </p:spPr>
      </p:pic>
      <p:sp>
        <p:nvSpPr>
          <p:cNvPr id="5" name="Text 2"/>
          <p:cNvSpPr/>
          <p:nvPr/>
        </p:nvSpPr>
        <p:spPr>
          <a:xfrm>
            <a:off x="1020604" y="4362807"/>
            <a:ext cx="2807018"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Data Preparation</a:t>
            </a:r>
            <a:endParaRPr lang="en-US" sz="2200" dirty="0"/>
          </a:p>
        </p:txBody>
      </p:sp>
      <p:sp>
        <p:nvSpPr>
          <p:cNvPr id="6" name="Text 3"/>
          <p:cNvSpPr/>
          <p:nvPr/>
        </p:nvSpPr>
        <p:spPr>
          <a:xfrm>
            <a:off x="1020604" y="4853226"/>
            <a:ext cx="2807018" cy="1814513"/>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We begin by cleaning the data set, handling missing values, and selecting relevant features for our model.</a:t>
            </a:r>
            <a:endParaRPr lang="en-US" sz="1750" dirty="0"/>
          </a:p>
        </p:txBody>
      </p:sp>
      <p:pic>
        <p:nvPicPr>
          <p:cNvPr id="7" name="Image 1" descr="preencoded.png">    </p:cNvPr>
          <p:cNvPicPr>
            <a:picLocks noChangeAspect="1"/>
          </p:cNvPicPr>
          <p:nvPr/>
        </p:nvPicPr>
        <p:blipFill>
          <a:blip r:embed="rId2"/>
          <a:stretch>
            <a:fillRect/>
          </a:stretch>
        </p:blipFill>
        <p:spPr>
          <a:xfrm>
            <a:off x="4054435" y="3115389"/>
            <a:ext cx="3260765" cy="907256"/>
          </a:xfrm>
          <a:prstGeom prst="rect">
            <a:avLst/>
          </a:prstGeom>
        </p:spPr>
      </p:pic>
      <p:sp>
        <p:nvSpPr>
          <p:cNvPr id="8" name="Text 4"/>
          <p:cNvSpPr/>
          <p:nvPr/>
        </p:nvSpPr>
        <p:spPr>
          <a:xfrm>
            <a:off x="4281249" y="4362807"/>
            <a:ext cx="2807137"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Model Training</a:t>
            </a:r>
            <a:endParaRPr lang="en-US" sz="2200" dirty="0"/>
          </a:p>
        </p:txBody>
      </p:sp>
      <p:sp>
        <p:nvSpPr>
          <p:cNvPr id="9" name="Text 5"/>
          <p:cNvSpPr/>
          <p:nvPr/>
        </p:nvSpPr>
        <p:spPr>
          <a:xfrm>
            <a:off x="4281249" y="4853226"/>
            <a:ext cx="2807137" cy="1814513"/>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Next, we train our logistic regression model using the prepared data. We'll use the scikit-learn library in Python to perform this step.</a:t>
            </a:r>
            <a:endParaRPr lang="en-US" sz="1750" dirty="0"/>
          </a:p>
        </p:txBody>
      </p:sp>
      <p:pic>
        <p:nvPicPr>
          <p:cNvPr id="10" name="Image 2" descr="preencoded.png">    </p:cNvPr>
          <p:cNvPicPr>
            <a:picLocks noChangeAspect="1"/>
          </p:cNvPicPr>
          <p:nvPr/>
        </p:nvPicPr>
        <p:blipFill>
          <a:blip r:embed="rId3"/>
          <a:stretch>
            <a:fillRect/>
          </a:stretch>
        </p:blipFill>
        <p:spPr>
          <a:xfrm>
            <a:off x="7315200" y="3115389"/>
            <a:ext cx="3260646" cy="907256"/>
          </a:xfrm>
          <a:prstGeom prst="rect">
            <a:avLst/>
          </a:prstGeom>
        </p:spPr>
      </p:pic>
      <p:sp>
        <p:nvSpPr>
          <p:cNvPr id="11" name="Text 6"/>
          <p:cNvSpPr/>
          <p:nvPr/>
        </p:nvSpPr>
        <p:spPr>
          <a:xfrm>
            <a:off x="7542014" y="4362807"/>
            <a:ext cx="2807018"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Model Evaluation</a:t>
            </a:r>
            <a:endParaRPr lang="en-US" sz="2200" dirty="0"/>
          </a:p>
        </p:txBody>
      </p:sp>
      <p:sp>
        <p:nvSpPr>
          <p:cNvPr id="12" name="Text 7"/>
          <p:cNvSpPr/>
          <p:nvPr/>
        </p:nvSpPr>
        <p:spPr>
          <a:xfrm>
            <a:off x="7542014" y="4853226"/>
            <a:ext cx="2807018" cy="2177415"/>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We evaluate our model's performance using metrics like accuracy, precision, and recall. This helps us determine how well our model is detecting fraud.</a:t>
            </a:r>
            <a:endParaRPr lang="en-US" sz="1750" dirty="0"/>
          </a:p>
        </p:txBody>
      </p:sp>
      <p:pic>
        <p:nvPicPr>
          <p:cNvPr id="13" name="Image 3" descr="preencoded.png">    </p:cNvPr>
          <p:cNvPicPr>
            <a:picLocks noChangeAspect="1"/>
          </p:cNvPicPr>
          <p:nvPr/>
        </p:nvPicPr>
        <p:blipFill>
          <a:blip r:embed="rId4"/>
          <a:stretch>
            <a:fillRect/>
          </a:stretch>
        </p:blipFill>
        <p:spPr>
          <a:xfrm>
            <a:off x="10575846" y="3115389"/>
            <a:ext cx="3260765" cy="907256"/>
          </a:xfrm>
          <a:prstGeom prst="rect">
            <a:avLst/>
          </a:prstGeom>
        </p:spPr>
      </p:pic>
      <p:sp>
        <p:nvSpPr>
          <p:cNvPr id="14" name="Text 8"/>
          <p:cNvSpPr/>
          <p:nvPr/>
        </p:nvSpPr>
        <p:spPr>
          <a:xfrm>
            <a:off x="10802660" y="4362807"/>
            <a:ext cx="2807137"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Model Deployment</a:t>
            </a:r>
            <a:endParaRPr lang="en-US" sz="2200" dirty="0"/>
          </a:p>
        </p:txBody>
      </p:sp>
      <p:sp>
        <p:nvSpPr>
          <p:cNvPr id="15" name="Text 9"/>
          <p:cNvSpPr/>
          <p:nvPr/>
        </p:nvSpPr>
        <p:spPr>
          <a:xfrm>
            <a:off x="10802660" y="4853226"/>
            <a:ext cx="2807137" cy="2177415"/>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Finally, we deploy our model to real-world scenarios, allowing it to identify potentially fraudulent transactions in real-time.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130856"/>
            <a:ext cx="11617285"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Unlocking the Secrets of Machine Learning</a:t>
            </a:r>
            <a:endParaRPr lang="en-US" sz="4450" dirty="0"/>
          </a:p>
        </p:txBody>
      </p:sp>
      <p:sp>
        <p:nvSpPr>
          <p:cNvPr id="3" name="Text 1"/>
          <p:cNvSpPr/>
          <p:nvPr/>
        </p:nvSpPr>
        <p:spPr>
          <a:xfrm>
            <a:off x="793790" y="2293263"/>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This video series is your gateway to the fascinating world of machine learning. We'll cover the fundamentals of logistic regression, data preprocessing, feature engineering, and model building.</a:t>
            </a:r>
            <a:endParaRPr lang="en-US" sz="1750" dirty="0"/>
          </a:p>
        </p:txBody>
      </p:sp>
      <p:pic>
        <p:nvPicPr>
          <p:cNvPr id="4" name="Image 0" descr="preencoded.png">    </p:cNvPr>
          <p:cNvPicPr>
            <a:picLocks noChangeAspect="1"/>
          </p:cNvPicPr>
          <p:nvPr/>
        </p:nvPicPr>
        <p:blipFill>
          <a:blip r:embed="rId1"/>
          <a:stretch>
            <a:fillRect/>
          </a:stretch>
        </p:blipFill>
        <p:spPr>
          <a:xfrm>
            <a:off x="793790" y="3274219"/>
            <a:ext cx="566976" cy="566976"/>
          </a:xfrm>
          <a:prstGeom prst="rect">
            <a:avLst/>
          </a:prstGeom>
        </p:spPr>
      </p:pic>
      <p:sp>
        <p:nvSpPr>
          <p:cNvPr id="5" name="Text 2"/>
          <p:cNvSpPr/>
          <p:nvPr/>
        </p:nvSpPr>
        <p:spPr>
          <a:xfrm>
            <a:off x="793790" y="406800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Interactive Coding</a:t>
            </a:r>
            <a:endParaRPr lang="en-US" sz="2200" dirty="0"/>
          </a:p>
        </p:txBody>
      </p:sp>
      <p:sp>
        <p:nvSpPr>
          <p:cNvPr id="6" name="Text 3"/>
          <p:cNvSpPr/>
          <p:nvPr/>
        </p:nvSpPr>
        <p:spPr>
          <a:xfrm>
            <a:off x="793790" y="4558427"/>
            <a:ext cx="3005495" cy="1814513"/>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Get hands-on with Python coding! I'll guide you through every step, making sure you understand the code behind the model.</a:t>
            </a:r>
            <a:endParaRPr lang="en-US" sz="1750" dirty="0"/>
          </a:p>
        </p:txBody>
      </p:sp>
      <p:pic>
        <p:nvPicPr>
          <p:cNvPr id="7" name="Image 1" descr="preencoded.png">    </p:cNvPr>
          <p:cNvPicPr>
            <a:picLocks noChangeAspect="1"/>
          </p:cNvPicPr>
          <p:nvPr/>
        </p:nvPicPr>
        <p:blipFill>
          <a:blip r:embed="rId2"/>
          <a:stretch>
            <a:fillRect/>
          </a:stretch>
        </p:blipFill>
        <p:spPr>
          <a:xfrm>
            <a:off x="4139446" y="3274219"/>
            <a:ext cx="566976" cy="566976"/>
          </a:xfrm>
          <a:prstGeom prst="rect">
            <a:avLst/>
          </a:prstGeom>
        </p:spPr>
      </p:pic>
      <p:sp>
        <p:nvSpPr>
          <p:cNvPr id="8" name="Text 4"/>
          <p:cNvSpPr/>
          <p:nvPr/>
        </p:nvSpPr>
        <p:spPr>
          <a:xfrm>
            <a:off x="4139446" y="4068008"/>
            <a:ext cx="3005614" cy="708660"/>
          </a:xfrm>
          <a:prstGeom prst="rect">
            <a:avLst/>
          </a:prstGeom>
          <a:noFill/>
          <a:ln/>
        </p:spPr>
        <p:txBody>
          <a:bodyPr wrap="squar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Visualization Techniques</a:t>
            </a:r>
            <a:endParaRPr lang="en-US" sz="2200" dirty="0"/>
          </a:p>
        </p:txBody>
      </p:sp>
      <p:sp>
        <p:nvSpPr>
          <p:cNvPr id="9" name="Text 5"/>
          <p:cNvSpPr/>
          <p:nvPr/>
        </p:nvSpPr>
        <p:spPr>
          <a:xfrm>
            <a:off x="4139446" y="4912757"/>
            <a:ext cx="3005614" cy="2177415"/>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Learn how to use visualization to analyze data, identify trends, and spot potential anomalies. This will help you understand your data better.</a:t>
            </a:r>
            <a:endParaRPr lang="en-US" sz="1750" dirty="0"/>
          </a:p>
        </p:txBody>
      </p:sp>
      <p:pic>
        <p:nvPicPr>
          <p:cNvPr id="10" name="Image 2" descr="preencoded.png">    </p:cNvPr>
          <p:cNvPicPr>
            <a:picLocks noChangeAspect="1"/>
          </p:cNvPicPr>
          <p:nvPr/>
        </p:nvPicPr>
        <p:blipFill>
          <a:blip r:embed="rId3"/>
          <a:stretch>
            <a:fillRect/>
          </a:stretch>
        </p:blipFill>
        <p:spPr>
          <a:xfrm>
            <a:off x="7485221" y="3274219"/>
            <a:ext cx="566976" cy="566976"/>
          </a:xfrm>
          <a:prstGeom prst="rect">
            <a:avLst/>
          </a:prstGeom>
        </p:spPr>
      </p:pic>
      <p:sp>
        <p:nvSpPr>
          <p:cNvPr id="11" name="Text 6"/>
          <p:cNvSpPr/>
          <p:nvPr/>
        </p:nvSpPr>
        <p:spPr>
          <a:xfrm>
            <a:off x="7485221" y="406800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Active Community</a:t>
            </a:r>
            <a:endParaRPr lang="en-US" sz="2200" dirty="0"/>
          </a:p>
        </p:txBody>
      </p:sp>
      <p:sp>
        <p:nvSpPr>
          <p:cNvPr id="12" name="Text 7"/>
          <p:cNvSpPr/>
          <p:nvPr/>
        </p:nvSpPr>
        <p:spPr>
          <a:xfrm>
            <a:off x="7485221" y="4558427"/>
            <a:ext cx="3005614" cy="2540318"/>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Join our growing community of learners! Ask questions, share your progress, and learn from others' experiences. This will help you stay motivated and learn from each other.</a:t>
            </a:r>
            <a:endParaRPr lang="en-US" sz="1750" dirty="0"/>
          </a:p>
        </p:txBody>
      </p:sp>
      <p:pic>
        <p:nvPicPr>
          <p:cNvPr id="13" name="Image 3" descr="preencoded.png">    </p:cNvPr>
          <p:cNvPicPr>
            <a:picLocks noChangeAspect="1"/>
          </p:cNvPicPr>
          <p:nvPr/>
        </p:nvPicPr>
        <p:blipFill>
          <a:blip r:embed="rId4"/>
          <a:stretch>
            <a:fillRect/>
          </a:stretch>
        </p:blipFill>
        <p:spPr>
          <a:xfrm>
            <a:off x="10830997" y="3274219"/>
            <a:ext cx="566976" cy="566976"/>
          </a:xfrm>
          <a:prstGeom prst="rect">
            <a:avLst/>
          </a:prstGeom>
        </p:spPr>
      </p:pic>
      <p:sp>
        <p:nvSpPr>
          <p:cNvPr id="14" name="Text 8"/>
          <p:cNvSpPr/>
          <p:nvPr/>
        </p:nvSpPr>
        <p:spPr>
          <a:xfrm>
            <a:off x="10830997" y="406800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Stay Updated</a:t>
            </a:r>
            <a:endParaRPr lang="en-US" sz="2200" dirty="0"/>
          </a:p>
        </p:txBody>
      </p:sp>
      <p:sp>
        <p:nvSpPr>
          <p:cNvPr id="15" name="Text 9"/>
          <p:cNvSpPr/>
          <p:nvPr/>
        </p:nvSpPr>
        <p:spPr>
          <a:xfrm>
            <a:off x="10830997" y="4558427"/>
            <a:ext cx="3005614" cy="2540318"/>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Subscribe to the channel to be notified about new projects and exciting updates! You'll be the first to know about the latest advancements in machine learning.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51245" y="680561"/>
            <a:ext cx="7814310" cy="1187291"/>
          </a:xfrm>
          <a:prstGeom prst="rect">
            <a:avLst/>
          </a:prstGeom>
          <a:noFill/>
          <a:ln/>
        </p:spPr>
        <p:txBody>
          <a:bodyPr wrap="square" lIns="0" tIns="0" rIns="0" bIns="0" rtlCol="0" anchor="t"/>
          <a:lstStyle/>
          <a:p>
            <a:pPr indent="0" marL="0">
              <a:lnSpc>
                <a:spcPts val="4650"/>
              </a:lnSpc>
              <a:buNone/>
            </a:pPr>
            <a:r>
              <a:rPr lang="en-US" sz="3700" dirty="0">
                <a:solidFill>
                  <a:srgbClr val="76B9FF"/>
                </a:solidFill>
                <a:latin typeface="Roboto Slab" pitchFamily="34" charset="0"/>
                <a:ea typeface="Roboto Slab" pitchFamily="34" charset="-122"/>
                <a:cs typeface="Roboto Slab" pitchFamily="34" charset="-120"/>
              </a:rPr>
              <a:t>Empowering You with Fraud Detection Skills</a:t>
            </a:r>
            <a:endParaRPr lang="en-US" sz="3700" dirty="0"/>
          </a:p>
        </p:txBody>
      </p:sp>
      <p:sp>
        <p:nvSpPr>
          <p:cNvPr id="4" name="Text 1"/>
          <p:cNvSpPr/>
          <p:nvPr/>
        </p:nvSpPr>
        <p:spPr>
          <a:xfrm>
            <a:off x="6151245" y="2152769"/>
            <a:ext cx="7814310" cy="911900"/>
          </a:xfrm>
          <a:prstGeom prst="rect">
            <a:avLst/>
          </a:prstGeom>
          <a:noFill/>
          <a:ln/>
        </p:spPr>
        <p:txBody>
          <a:bodyPr wrap="squar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By the end of this, we'll gain valuable skills in building fraud detection models using machine learning. we'll be able to analyze credit card transaction data, identify fraudulent patterns, and contribute to the fight against financial crime.</a:t>
            </a:r>
            <a:endParaRPr lang="en-US" sz="1450" dirty="0"/>
          </a:p>
        </p:txBody>
      </p:sp>
      <p:sp>
        <p:nvSpPr>
          <p:cNvPr id="5" name="Shape 2"/>
          <p:cNvSpPr/>
          <p:nvPr/>
        </p:nvSpPr>
        <p:spPr>
          <a:xfrm>
            <a:off x="6151245" y="3278386"/>
            <a:ext cx="7814310" cy="4270534"/>
          </a:xfrm>
          <a:prstGeom prst="roundRect">
            <a:avLst>
              <a:gd name="adj" fmla="val 667"/>
            </a:avLst>
          </a:prstGeom>
          <a:noFill/>
          <a:ln w="7620">
            <a:solidFill>
              <a:srgbClr val="FFFFFF">
                <a:alpha val="24000"/>
              </a:srgbClr>
            </a:solidFill>
            <a:prstDash val="solid"/>
          </a:ln>
        </p:spPr>
      </p:sp>
      <p:sp>
        <p:nvSpPr>
          <p:cNvPr id="6" name="Shape 3"/>
          <p:cNvSpPr/>
          <p:nvPr/>
        </p:nvSpPr>
        <p:spPr>
          <a:xfrm>
            <a:off x="6158865" y="3286006"/>
            <a:ext cx="7799070" cy="547092"/>
          </a:xfrm>
          <a:prstGeom prst="rect">
            <a:avLst/>
          </a:prstGeom>
          <a:solidFill>
            <a:srgbClr val="FFFFFF">
              <a:alpha val="4000"/>
            </a:srgbClr>
          </a:solidFill>
          <a:ln/>
        </p:spPr>
      </p:sp>
      <p:sp>
        <p:nvSpPr>
          <p:cNvPr id="7" name="Text 4"/>
          <p:cNvSpPr/>
          <p:nvPr/>
        </p:nvSpPr>
        <p:spPr>
          <a:xfrm>
            <a:off x="6348770" y="3407569"/>
            <a:ext cx="3515916" cy="303967"/>
          </a:xfrm>
          <a:prstGeom prst="rect">
            <a:avLst/>
          </a:prstGeom>
          <a:noFill/>
          <a:ln/>
        </p:spPr>
        <p:txBody>
          <a:bodyPr wrap="non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Skill</a:t>
            </a:r>
            <a:endParaRPr lang="en-US" sz="1450" dirty="0"/>
          </a:p>
        </p:txBody>
      </p:sp>
      <p:sp>
        <p:nvSpPr>
          <p:cNvPr id="8" name="Text 5"/>
          <p:cNvSpPr/>
          <p:nvPr/>
        </p:nvSpPr>
        <p:spPr>
          <a:xfrm>
            <a:off x="10252115" y="3407569"/>
            <a:ext cx="3515916" cy="303967"/>
          </a:xfrm>
          <a:prstGeom prst="rect">
            <a:avLst/>
          </a:prstGeom>
          <a:noFill/>
          <a:ln/>
        </p:spPr>
        <p:txBody>
          <a:bodyPr wrap="non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Benefit</a:t>
            </a:r>
            <a:endParaRPr lang="en-US" sz="1450" dirty="0"/>
          </a:p>
        </p:txBody>
      </p:sp>
      <p:sp>
        <p:nvSpPr>
          <p:cNvPr id="9" name="Shape 6"/>
          <p:cNvSpPr/>
          <p:nvPr/>
        </p:nvSpPr>
        <p:spPr>
          <a:xfrm>
            <a:off x="6158865" y="3833098"/>
            <a:ext cx="7799070" cy="851059"/>
          </a:xfrm>
          <a:prstGeom prst="rect">
            <a:avLst/>
          </a:prstGeom>
          <a:solidFill>
            <a:srgbClr val="000000">
              <a:alpha val="4000"/>
            </a:srgbClr>
          </a:solidFill>
          <a:ln/>
        </p:spPr>
      </p:sp>
      <p:sp>
        <p:nvSpPr>
          <p:cNvPr id="10" name="Text 7"/>
          <p:cNvSpPr/>
          <p:nvPr/>
        </p:nvSpPr>
        <p:spPr>
          <a:xfrm>
            <a:off x="6348770" y="3954661"/>
            <a:ext cx="3515916" cy="303967"/>
          </a:xfrm>
          <a:prstGeom prst="rect">
            <a:avLst/>
          </a:prstGeom>
          <a:noFill/>
          <a:ln/>
        </p:spPr>
        <p:txBody>
          <a:bodyPr wrap="non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Data Cleaning &amp; Preprocessing</a:t>
            </a:r>
            <a:endParaRPr lang="en-US" sz="1450" dirty="0"/>
          </a:p>
        </p:txBody>
      </p:sp>
      <p:sp>
        <p:nvSpPr>
          <p:cNvPr id="11" name="Text 8"/>
          <p:cNvSpPr/>
          <p:nvPr/>
        </p:nvSpPr>
        <p:spPr>
          <a:xfrm>
            <a:off x="10252115" y="3954661"/>
            <a:ext cx="3515916" cy="607933"/>
          </a:xfrm>
          <a:prstGeom prst="rect">
            <a:avLst/>
          </a:prstGeom>
          <a:noFill/>
          <a:ln/>
        </p:spPr>
        <p:txBody>
          <a:bodyPr wrap="squar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Ensures accurate model training and reliable results.</a:t>
            </a:r>
            <a:endParaRPr lang="en-US" sz="1450" dirty="0"/>
          </a:p>
        </p:txBody>
      </p:sp>
      <p:sp>
        <p:nvSpPr>
          <p:cNvPr id="12" name="Shape 9"/>
          <p:cNvSpPr/>
          <p:nvPr/>
        </p:nvSpPr>
        <p:spPr>
          <a:xfrm>
            <a:off x="6158865" y="4684157"/>
            <a:ext cx="7799070" cy="851059"/>
          </a:xfrm>
          <a:prstGeom prst="rect">
            <a:avLst/>
          </a:prstGeom>
          <a:solidFill>
            <a:srgbClr val="FFFFFF">
              <a:alpha val="4000"/>
            </a:srgbClr>
          </a:solidFill>
          <a:ln/>
        </p:spPr>
      </p:sp>
      <p:sp>
        <p:nvSpPr>
          <p:cNvPr id="13" name="Text 10"/>
          <p:cNvSpPr/>
          <p:nvPr/>
        </p:nvSpPr>
        <p:spPr>
          <a:xfrm>
            <a:off x="6348770" y="4805720"/>
            <a:ext cx="3515916" cy="303967"/>
          </a:xfrm>
          <a:prstGeom prst="rect">
            <a:avLst/>
          </a:prstGeom>
          <a:noFill/>
          <a:ln/>
        </p:spPr>
        <p:txBody>
          <a:bodyPr wrap="non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Feature Engineering</a:t>
            </a:r>
            <a:endParaRPr lang="en-US" sz="1450" dirty="0"/>
          </a:p>
        </p:txBody>
      </p:sp>
      <p:sp>
        <p:nvSpPr>
          <p:cNvPr id="14" name="Text 11"/>
          <p:cNvSpPr/>
          <p:nvPr/>
        </p:nvSpPr>
        <p:spPr>
          <a:xfrm>
            <a:off x="10252115" y="4805720"/>
            <a:ext cx="3515916" cy="607933"/>
          </a:xfrm>
          <a:prstGeom prst="rect">
            <a:avLst/>
          </a:prstGeom>
          <a:noFill/>
          <a:ln/>
        </p:spPr>
        <p:txBody>
          <a:bodyPr wrap="squar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Improves model accuracy by extracting relevant features from transaction data.</a:t>
            </a:r>
            <a:endParaRPr lang="en-US" sz="1450" dirty="0"/>
          </a:p>
        </p:txBody>
      </p:sp>
      <p:sp>
        <p:nvSpPr>
          <p:cNvPr id="15" name="Shape 12"/>
          <p:cNvSpPr/>
          <p:nvPr/>
        </p:nvSpPr>
        <p:spPr>
          <a:xfrm>
            <a:off x="6158865" y="5535216"/>
            <a:ext cx="7799070" cy="1155025"/>
          </a:xfrm>
          <a:prstGeom prst="rect">
            <a:avLst/>
          </a:prstGeom>
          <a:solidFill>
            <a:srgbClr val="000000">
              <a:alpha val="4000"/>
            </a:srgbClr>
          </a:solidFill>
          <a:ln/>
        </p:spPr>
      </p:sp>
      <p:sp>
        <p:nvSpPr>
          <p:cNvPr id="16" name="Text 13"/>
          <p:cNvSpPr/>
          <p:nvPr/>
        </p:nvSpPr>
        <p:spPr>
          <a:xfrm>
            <a:off x="6348770" y="5656778"/>
            <a:ext cx="3515916" cy="303967"/>
          </a:xfrm>
          <a:prstGeom prst="rect">
            <a:avLst/>
          </a:prstGeom>
          <a:noFill/>
          <a:ln/>
        </p:spPr>
        <p:txBody>
          <a:bodyPr wrap="non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Logistic Regression</a:t>
            </a:r>
            <a:endParaRPr lang="en-US" sz="1450" dirty="0"/>
          </a:p>
        </p:txBody>
      </p:sp>
      <p:sp>
        <p:nvSpPr>
          <p:cNvPr id="17" name="Text 14"/>
          <p:cNvSpPr/>
          <p:nvPr/>
        </p:nvSpPr>
        <p:spPr>
          <a:xfrm>
            <a:off x="10252115" y="5656778"/>
            <a:ext cx="3515916" cy="911900"/>
          </a:xfrm>
          <a:prstGeom prst="rect">
            <a:avLst/>
          </a:prstGeom>
          <a:noFill/>
          <a:ln/>
        </p:spPr>
        <p:txBody>
          <a:bodyPr wrap="squar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Provides a powerful and interpretable model for classifying fraudulent transactions.</a:t>
            </a:r>
            <a:endParaRPr lang="en-US" sz="1450" dirty="0"/>
          </a:p>
        </p:txBody>
      </p:sp>
      <p:sp>
        <p:nvSpPr>
          <p:cNvPr id="18" name="Shape 15"/>
          <p:cNvSpPr/>
          <p:nvPr/>
        </p:nvSpPr>
        <p:spPr>
          <a:xfrm>
            <a:off x="6158865" y="6690241"/>
            <a:ext cx="7799070" cy="851059"/>
          </a:xfrm>
          <a:prstGeom prst="rect">
            <a:avLst/>
          </a:prstGeom>
          <a:solidFill>
            <a:srgbClr val="FFFFFF">
              <a:alpha val="4000"/>
            </a:srgbClr>
          </a:solidFill>
          <a:ln/>
        </p:spPr>
      </p:sp>
      <p:sp>
        <p:nvSpPr>
          <p:cNvPr id="19" name="Text 16"/>
          <p:cNvSpPr/>
          <p:nvPr/>
        </p:nvSpPr>
        <p:spPr>
          <a:xfrm>
            <a:off x="6348770" y="6811804"/>
            <a:ext cx="3515916" cy="303967"/>
          </a:xfrm>
          <a:prstGeom prst="rect">
            <a:avLst/>
          </a:prstGeom>
          <a:noFill/>
          <a:ln/>
        </p:spPr>
        <p:txBody>
          <a:bodyPr wrap="non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Model Evaluation &amp; Optimization</a:t>
            </a:r>
            <a:endParaRPr lang="en-US" sz="1450" dirty="0"/>
          </a:p>
        </p:txBody>
      </p:sp>
      <p:sp>
        <p:nvSpPr>
          <p:cNvPr id="20" name="Text 17"/>
          <p:cNvSpPr/>
          <p:nvPr/>
        </p:nvSpPr>
        <p:spPr>
          <a:xfrm>
            <a:off x="10252115" y="6811804"/>
            <a:ext cx="3515916" cy="607933"/>
          </a:xfrm>
          <a:prstGeom prst="rect">
            <a:avLst/>
          </a:prstGeom>
          <a:noFill/>
          <a:ln/>
        </p:spPr>
        <p:txBody>
          <a:bodyPr wrap="square" lIns="0" tIns="0" rIns="0" bIns="0" rtlCol="0" anchor="t"/>
          <a:lstStyle/>
          <a:p>
            <a:pPr indent="0" marL="0">
              <a:lnSpc>
                <a:spcPts val="2350"/>
              </a:lnSpc>
              <a:buNone/>
            </a:pPr>
            <a:r>
              <a:rPr lang="en-US" sz="1450" dirty="0">
                <a:solidFill>
                  <a:srgbClr val="D6E5EF"/>
                </a:solidFill>
                <a:latin typeface="Roboto" pitchFamily="34" charset="0"/>
                <a:ea typeface="Roboto" pitchFamily="34" charset="-122"/>
                <a:cs typeface="Roboto" pitchFamily="34" charset="-120"/>
              </a:rPr>
              <a:t>Helps fine-tune the model for optimal performance and accuracy.</a:t>
            </a:r>
            <a:endParaRPr lang="en-US"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3227427"/>
            <a:ext cx="5670590"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Thank You</a:t>
            </a:r>
            <a:endParaRPr lang="en-US" sz="4450" dirty="0"/>
          </a:p>
        </p:txBody>
      </p:sp>
      <p:sp>
        <p:nvSpPr>
          <p:cNvPr id="4" name="Text 1"/>
          <p:cNvSpPr/>
          <p:nvPr/>
        </p:nvSpPr>
        <p:spPr>
          <a:xfrm>
            <a:off x="793790" y="4276368"/>
            <a:ext cx="7556421"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We've covered a lot of ground in this project, on credit card fraud detection with machine learning. Thank you for joining us on this exciting journey.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2024-11-13T18:41:57Z</dcterms:created>
  <dcterms:modified xsi:type="dcterms:W3CDTF">2024-11-13T18:41:57Z</dcterms:modified>
</cp:coreProperties>
</file>