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embeddedFontLst>
    <p:embeddedFont>
      <p:font typeface="Roboto" panose="02000000000000000000" pitchFamily="2" charset="0"/>
      <p:regular r:id="rId16"/>
      <p:bold r:id="rId17"/>
    </p:embeddedFont>
    <p:embeddedFont>
      <p:font typeface="Roboto Slab" pitchFamily="2"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7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6" d="100"/>
          <a:sy n="76" d="100"/>
        </p:scale>
        <p:origin x="33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12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mlg-ulb/creditcardfraud"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641158"/>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Credit Card Fraud Detection Using Machine Learning</a:t>
            </a:r>
            <a:endParaRPr lang="en-US" sz="4450" dirty="0"/>
          </a:p>
        </p:txBody>
      </p:sp>
      <p:sp>
        <p:nvSpPr>
          <p:cNvPr id="3" name="Text 1"/>
          <p:cNvSpPr/>
          <p:nvPr/>
        </p:nvSpPr>
        <p:spPr>
          <a:xfrm>
            <a:off x="793790" y="3625691"/>
            <a:ext cx="2835235" cy="354330"/>
          </a:xfrm>
          <a:prstGeom prst="rect">
            <a:avLst/>
          </a:prstGeom>
          <a:noFill/>
          <a:ln/>
        </p:spPr>
        <p:txBody>
          <a:bodyPr wrap="none" lIns="0" tIns="0" rIns="0" bIns="0" rtlCol="0" anchor="t"/>
          <a:lstStyle/>
          <a:p>
            <a:pPr marL="0" indent="0">
              <a:lnSpc>
                <a:spcPts val="2750"/>
              </a:lnSpc>
              <a:buNone/>
            </a:pPr>
            <a:endParaRPr lang="en-US" sz="2200" dirty="0"/>
          </a:p>
        </p:txBody>
      </p:sp>
      <p:sp>
        <p:nvSpPr>
          <p:cNvPr id="4" name="Text 2"/>
          <p:cNvSpPr/>
          <p:nvPr/>
        </p:nvSpPr>
        <p:spPr>
          <a:xfrm>
            <a:off x="793790" y="4206835"/>
            <a:ext cx="9779675" cy="217741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In this project, our group aims to develop a credit card fraud detection system using machine learning techniques. We will explore various algorithms such as logistic regression, random forests, and gradient boosting to train our model on a labeled dataset of credit card transactions. Our objective is to build a highly accurate and efficient system that can effectively distinguish fraudulent transactions from legitimate ones, ultimately helping to reduce financial losses and ensure the security of credit card users.</a:t>
            </a:r>
            <a:endParaRPr lang="en-US" sz="1750" dirty="0"/>
          </a:p>
        </p:txBody>
      </p:sp>
      <p:sp>
        <p:nvSpPr>
          <p:cNvPr id="5" name="Text 3"/>
          <p:cNvSpPr/>
          <p:nvPr/>
        </p:nvSpPr>
        <p:spPr>
          <a:xfrm>
            <a:off x="11134487" y="3625691"/>
            <a:ext cx="2709624" cy="354330"/>
          </a:xfrm>
          <a:prstGeom prst="rect">
            <a:avLst/>
          </a:prstGeom>
          <a:noFill/>
          <a:ln/>
        </p:spPr>
        <p:txBody>
          <a:bodyPr wrap="non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Group: 50</a:t>
            </a:r>
            <a:endParaRPr lang="en-US" sz="2200" dirty="0"/>
          </a:p>
        </p:txBody>
      </p:sp>
      <p:sp>
        <p:nvSpPr>
          <p:cNvPr id="6" name="Text 4"/>
          <p:cNvSpPr/>
          <p:nvPr/>
        </p:nvSpPr>
        <p:spPr>
          <a:xfrm>
            <a:off x="11134487" y="4206835"/>
            <a:ext cx="2709624"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Kunal Saini: 2821172</a:t>
            </a:r>
            <a:endParaRPr lang="en-US" sz="1750" dirty="0"/>
          </a:p>
        </p:txBody>
      </p:sp>
      <p:sp>
        <p:nvSpPr>
          <p:cNvPr id="7" name="Text 5"/>
          <p:cNvSpPr/>
          <p:nvPr/>
        </p:nvSpPr>
        <p:spPr>
          <a:xfrm>
            <a:off x="11134487" y="4773811"/>
            <a:ext cx="2709624"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Sunidhi Mittal: 2821122</a:t>
            </a:r>
            <a:endParaRPr lang="en-US" sz="1750" dirty="0"/>
          </a:p>
        </p:txBody>
      </p:sp>
      <p:sp>
        <p:nvSpPr>
          <p:cNvPr id="8" name="Text 6"/>
          <p:cNvSpPr/>
          <p:nvPr/>
        </p:nvSpPr>
        <p:spPr>
          <a:xfrm>
            <a:off x="11134487" y="5340787"/>
            <a:ext cx="2709624"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9" name="Rectangle 8">
            <a:extLst>
              <a:ext uri="{FF2B5EF4-FFF2-40B4-BE49-F238E27FC236}">
                <a16:creationId xmlns:a16="http://schemas.microsoft.com/office/drawing/2014/main" id="{52D5F7A0-D101-4153-094F-EE95D3C3C573}"/>
              </a:ext>
            </a:extLst>
          </p:cNvPr>
          <p:cNvSpPr/>
          <p:nvPr/>
        </p:nvSpPr>
        <p:spPr>
          <a:xfrm>
            <a:off x="12299182" y="7556360"/>
            <a:ext cx="2260880" cy="602902"/>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0020151-8566-D185-992C-EA57CA39FB97}"/>
              </a:ext>
            </a:extLst>
          </p:cNvPr>
          <p:cNvSpPr/>
          <p:nvPr/>
        </p:nvSpPr>
        <p:spPr>
          <a:xfrm>
            <a:off x="12299182" y="7543175"/>
            <a:ext cx="2260880" cy="602902"/>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42236" y="583883"/>
            <a:ext cx="5302448" cy="662821"/>
          </a:xfrm>
          <a:prstGeom prst="rect">
            <a:avLst/>
          </a:prstGeom>
          <a:noFill/>
          <a:ln/>
        </p:spPr>
        <p:txBody>
          <a:bodyPr wrap="none" lIns="0" tIns="0" rIns="0" bIns="0" rtlCol="0" anchor="t"/>
          <a:lstStyle/>
          <a:p>
            <a:pPr marL="0" indent="0">
              <a:lnSpc>
                <a:spcPts val="5200"/>
              </a:lnSpc>
              <a:buNone/>
            </a:pPr>
            <a:r>
              <a:rPr lang="en-US" sz="4150" dirty="0">
                <a:solidFill>
                  <a:srgbClr val="76B9FF"/>
                </a:solidFill>
                <a:latin typeface="Roboto Slab" pitchFamily="34" charset="0"/>
                <a:ea typeface="Roboto Slab" pitchFamily="34" charset="-122"/>
                <a:cs typeface="Roboto Slab" pitchFamily="34" charset="-120"/>
              </a:rPr>
              <a:t>Continue</a:t>
            </a:r>
            <a:endParaRPr lang="en-US" sz="4150" dirty="0"/>
          </a:p>
        </p:txBody>
      </p:sp>
      <p:sp>
        <p:nvSpPr>
          <p:cNvPr id="3" name="Text 1"/>
          <p:cNvSpPr/>
          <p:nvPr/>
        </p:nvSpPr>
        <p:spPr>
          <a:xfrm>
            <a:off x="742236" y="1564838"/>
            <a:ext cx="6723578" cy="530185"/>
          </a:xfrm>
          <a:prstGeom prst="rect">
            <a:avLst/>
          </a:prstGeom>
          <a:noFill/>
          <a:ln/>
        </p:spPr>
        <p:txBody>
          <a:bodyPr wrap="none" lIns="0" tIns="0" rIns="0" bIns="0" rtlCol="0" anchor="t"/>
          <a:lstStyle/>
          <a:p>
            <a:pPr marL="0" indent="0">
              <a:lnSpc>
                <a:spcPts val="4150"/>
              </a:lnSpc>
              <a:buNone/>
            </a:pPr>
            <a:r>
              <a:rPr lang="en-US" sz="3300" dirty="0">
                <a:solidFill>
                  <a:srgbClr val="76B9FF"/>
                </a:solidFill>
                <a:latin typeface="Roboto Slab" pitchFamily="34" charset="0"/>
                <a:ea typeface="Roboto Slab" pitchFamily="34" charset="-122"/>
                <a:cs typeface="Roboto Slab" pitchFamily="34" charset="-120"/>
              </a:rPr>
              <a:t>3. Support Vector Machine (SVM):</a:t>
            </a:r>
            <a:endParaRPr lang="en-US" sz="3300" dirty="0"/>
          </a:p>
        </p:txBody>
      </p:sp>
      <p:sp>
        <p:nvSpPr>
          <p:cNvPr id="4" name="Text 2"/>
          <p:cNvSpPr/>
          <p:nvPr/>
        </p:nvSpPr>
        <p:spPr>
          <a:xfrm>
            <a:off x="742236" y="2413159"/>
            <a:ext cx="13145929" cy="339209"/>
          </a:xfrm>
          <a:prstGeom prst="rect">
            <a:avLst/>
          </a:prstGeom>
          <a:noFill/>
          <a:ln/>
        </p:spPr>
        <p:txBody>
          <a:bodyPr wrap="none" lIns="0" tIns="0" rIns="0" bIns="0" rtlCol="0" anchor="t"/>
          <a:lstStyle/>
          <a:p>
            <a:pPr marL="0" indent="0">
              <a:lnSpc>
                <a:spcPts val="2650"/>
              </a:lnSpc>
              <a:buNone/>
            </a:pPr>
            <a:r>
              <a:rPr lang="en-US" sz="1650" dirty="0">
                <a:solidFill>
                  <a:srgbClr val="D6E5EF"/>
                </a:solidFill>
                <a:latin typeface="Roboto" pitchFamily="34" charset="0"/>
                <a:ea typeface="Roboto" pitchFamily="34" charset="-122"/>
                <a:cs typeface="Roboto" pitchFamily="34" charset="-120"/>
              </a:rPr>
              <a:t>The model Support Vector Machine, as shown in below Figure, scored 97.59% for the Accuracy.</a:t>
            </a:r>
            <a:endParaRPr lang="en-US" sz="1650" dirty="0"/>
          </a:p>
        </p:txBody>
      </p:sp>
      <p:pic>
        <p:nvPicPr>
          <p:cNvPr id="5" name="Image 0" descr="preencoded.png"/>
          <p:cNvPicPr>
            <a:picLocks noChangeAspect="1"/>
          </p:cNvPicPr>
          <p:nvPr/>
        </p:nvPicPr>
        <p:blipFill>
          <a:blip r:embed="rId3"/>
          <a:stretch>
            <a:fillRect/>
          </a:stretch>
        </p:blipFill>
        <p:spPr>
          <a:xfrm>
            <a:off x="742236" y="3229570"/>
            <a:ext cx="4228624" cy="3277076"/>
          </a:xfrm>
          <a:prstGeom prst="rect">
            <a:avLst/>
          </a:prstGeom>
        </p:spPr>
      </p:pic>
      <p:sp>
        <p:nvSpPr>
          <p:cNvPr id="6" name="Text 3"/>
          <p:cNvSpPr/>
          <p:nvPr/>
        </p:nvSpPr>
        <p:spPr>
          <a:xfrm>
            <a:off x="742236" y="6745248"/>
            <a:ext cx="2864525" cy="331351"/>
          </a:xfrm>
          <a:prstGeom prst="rect">
            <a:avLst/>
          </a:prstGeom>
          <a:noFill/>
          <a:ln/>
        </p:spPr>
        <p:txBody>
          <a:bodyPr wrap="none" lIns="0" tIns="0" rIns="0" bIns="0" rtlCol="0" anchor="t"/>
          <a:lstStyle/>
          <a:p>
            <a:pPr marL="0" indent="0">
              <a:lnSpc>
                <a:spcPts val="2600"/>
              </a:lnSpc>
              <a:buNone/>
            </a:pPr>
            <a:r>
              <a:rPr lang="en-US" sz="2050" dirty="0">
                <a:solidFill>
                  <a:srgbClr val="76B9FF"/>
                </a:solidFill>
                <a:latin typeface="Roboto Slab" pitchFamily="34" charset="0"/>
                <a:ea typeface="Roboto Slab" pitchFamily="34" charset="-122"/>
                <a:cs typeface="Roboto Slab" pitchFamily="34" charset="-120"/>
              </a:rPr>
              <a:t>SVM Confusion Matrix</a:t>
            </a:r>
            <a:endParaRPr lang="en-US" sz="2050" dirty="0"/>
          </a:p>
        </p:txBody>
      </p:sp>
      <p:pic>
        <p:nvPicPr>
          <p:cNvPr id="7" name="Image 1" descr="preencoded.png"/>
          <p:cNvPicPr>
            <a:picLocks noChangeAspect="1"/>
          </p:cNvPicPr>
          <p:nvPr/>
        </p:nvPicPr>
        <p:blipFill>
          <a:blip r:embed="rId4"/>
          <a:stretch>
            <a:fillRect/>
          </a:stretch>
        </p:blipFill>
        <p:spPr>
          <a:xfrm>
            <a:off x="7581543" y="3229570"/>
            <a:ext cx="4851678" cy="3634026"/>
          </a:xfrm>
          <a:prstGeom prst="rect">
            <a:avLst/>
          </a:prstGeom>
        </p:spPr>
      </p:pic>
      <p:sp>
        <p:nvSpPr>
          <p:cNvPr id="8" name="Text 4"/>
          <p:cNvSpPr/>
          <p:nvPr/>
        </p:nvSpPr>
        <p:spPr>
          <a:xfrm>
            <a:off x="7581543" y="7102197"/>
            <a:ext cx="2651165" cy="331351"/>
          </a:xfrm>
          <a:prstGeom prst="rect">
            <a:avLst/>
          </a:prstGeom>
          <a:noFill/>
          <a:ln/>
        </p:spPr>
        <p:txBody>
          <a:bodyPr wrap="none" lIns="0" tIns="0" rIns="0" bIns="0" rtlCol="0" anchor="t"/>
          <a:lstStyle/>
          <a:p>
            <a:pPr marL="0" indent="0">
              <a:lnSpc>
                <a:spcPts val="2600"/>
              </a:lnSpc>
              <a:buNone/>
            </a:pPr>
            <a:r>
              <a:rPr lang="en-US" sz="2050" dirty="0">
                <a:solidFill>
                  <a:srgbClr val="76B9FF"/>
                </a:solidFill>
                <a:latin typeface="Roboto Slab" pitchFamily="34" charset="0"/>
                <a:ea typeface="Roboto Slab" pitchFamily="34" charset="-122"/>
                <a:cs typeface="Roboto Slab" pitchFamily="34" charset="-120"/>
              </a:rPr>
              <a:t>SVM ROC curve</a:t>
            </a:r>
            <a:endParaRPr lang="en-US" sz="2050" dirty="0"/>
          </a:p>
        </p:txBody>
      </p:sp>
      <p:sp>
        <p:nvSpPr>
          <p:cNvPr id="9" name="Rectangle 8">
            <a:extLst>
              <a:ext uri="{FF2B5EF4-FFF2-40B4-BE49-F238E27FC236}">
                <a16:creationId xmlns:a16="http://schemas.microsoft.com/office/drawing/2014/main" id="{02333E12-F576-5FC2-FB2F-720A3B2D9D8F}"/>
              </a:ext>
            </a:extLst>
          </p:cNvPr>
          <p:cNvSpPr/>
          <p:nvPr/>
        </p:nvSpPr>
        <p:spPr>
          <a:xfrm>
            <a:off x="12299182" y="7556360"/>
            <a:ext cx="2260880" cy="602902"/>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F4118E7-F830-5ED8-2CBE-B7D1251EB687}"/>
              </a:ext>
            </a:extLst>
          </p:cNvPr>
          <p:cNvSpPr/>
          <p:nvPr/>
        </p:nvSpPr>
        <p:spPr>
          <a:xfrm>
            <a:off x="12299182" y="7556360"/>
            <a:ext cx="2260880" cy="602902"/>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52713" y="591741"/>
            <a:ext cx="5376863" cy="672108"/>
          </a:xfrm>
          <a:prstGeom prst="rect">
            <a:avLst/>
          </a:prstGeom>
          <a:noFill/>
          <a:ln/>
        </p:spPr>
        <p:txBody>
          <a:bodyPr wrap="none" lIns="0" tIns="0" rIns="0" bIns="0" rtlCol="0" anchor="t"/>
          <a:lstStyle/>
          <a:p>
            <a:pPr marL="0" indent="0">
              <a:lnSpc>
                <a:spcPts val="5250"/>
              </a:lnSpc>
              <a:buNone/>
            </a:pPr>
            <a:r>
              <a:rPr lang="en-US" sz="4200" dirty="0">
                <a:solidFill>
                  <a:srgbClr val="76B9FF"/>
                </a:solidFill>
                <a:latin typeface="Roboto Slab" pitchFamily="34" charset="0"/>
                <a:ea typeface="Roboto Slab" pitchFamily="34" charset="-122"/>
                <a:cs typeface="Roboto Slab" pitchFamily="34" charset="-120"/>
              </a:rPr>
              <a:t>Continue</a:t>
            </a:r>
            <a:endParaRPr lang="en-US" sz="4200" dirty="0"/>
          </a:p>
        </p:txBody>
      </p:sp>
      <p:sp>
        <p:nvSpPr>
          <p:cNvPr id="3" name="Text 1"/>
          <p:cNvSpPr/>
          <p:nvPr/>
        </p:nvSpPr>
        <p:spPr>
          <a:xfrm>
            <a:off x="752713" y="1586389"/>
            <a:ext cx="4409361" cy="537686"/>
          </a:xfrm>
          <a:prstGeom prst="rect">
            <a:avLst/>
          </a:prstGeom>
          <a:noFill/>
          <a:ln/>
        </p:spPr>
        <p:txBody>
          <a:bodyPr wrap="none" lIns="0" tIns="0" rIns="0" bIns="0" rtlCol="0" anchor="t"/>
          <a:lstStyle/>
          <a:p>
            <a:pPr marL="0" indent="0">
              <a:lnSpc>
                <a:spcPts val="4200"/>
              </a:lnSpc>
              <a:buNone/>
            </a:pPr>
            <a:r>
              <a:rPr lang="en-US" sz="3350" dirty="0">
                <a:solidFill>
                  <a:srgbClr val="76B9FF"/>
                </a:solidFill>
                <a:latin typeface="Roboto Slab" pitchFamily="34" charset="0"/>
                <a:ea typeface="Roboto Slab" pitchFamily="34" charset="-122"/>
                <a:cs typeface="Roboto Slab" pitchFamily="34" charset="-120"/>
              </a:rPr>
              <a:t>4. Decision Tree (D.T.):</a:t>
            </a:r>
            <a:endParaRPr lang="en-US" sz="3350" dirty="0"/>
          </a:p>
        </p:txBody>
      </p:sp>
      <p:pic>
        <p:nvPicPr>
          <p:cNvPr id="4" name="Image 0" descr="preencoded.png"/>
          <p:cNvPicPr>
            <a:picLocks noChangeAspect="1"/>
          </p:cNvPicPr>
          <p:nvPr/>
        </p:nvPicPr>
        <p:blipFill>
          <a:blip r:embed="rId3"/>
          <a:stretch>
            <a:fillRect/>
          </a:stretch>
        </p:blipFill>
        <p:spPr>
          <a:xfrm>
            <a:off x="752713" y="2446615"/>
            <a:ext cx="4707731" cy="5191244"/>
          </a:xfrm>
          <a:prstGeom prst="rect">
            <a:avLst/>
          </a:prstGeom>
        </p:spPr>
      </p:pic>
      <p:sp>
        <p:nvSpPr>
          <p:cNvPr id="5" name="Rectangle 4">
            <a:extLst>
              <a:ext uri="{FF2B5EF4-FFF2-40B4-BE49-F238E27FC236}">
                <a16:creationId xmlns:a16="http://schemas.microsoft.com/office/drawing/2014/main" id="{C7F567C6-6E5A-63A2-4B3F-10B7795464D3}"/>
              </a:ext>
            </a:extLst>
          </p:cNvPr>
          <p:cNvSpPr/>
          <p:nvPr/>
        </p:nvSpPr>
        <p:spPr>
          <a:xfrm>
            <a:off x="12299182" y="7556360"/>
            <a:ext cx="2260880" cy="602902"/>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E07B133-FC1F-D905-44A9-AB32E98A26E6}"/>
              </a:ext>
            </a:extLst>
          </p:cNvPr>
          <p:cNvSpPr/>
          <p:nvPr/>
        </p:nvSpPr>
        <p:spPr>
          <a:xfrm>
            <a:off x="12299182" y="7556360"/>
            <a:ext cx="2260880" cy="602902"/>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973455"/>
            <a:ext cx="4536519" cy="566976"/>
          </a:xfrm>
          <a:prstGeom prst="rect">
            <a:avLst/>
          </a:prstGeom>
          <a:noFill/>
          <a:ln/>
        </p:spPr>
        <p:txBody>
          <a:bodyPr wrap="none" lIns="0" tIns="0" rIns="0" bIns="0" rtlCol="0" anchor="t"/>
          <a:lstStyle/>
          <a:p>
            <a:pPr marL="0" indent="0">
              <a:lnSpc>
                <a:spcPts val="4450"/>
              </a:lnSpc>
              <a:buNone/>
            </a:pPr>
            <a:r>
              <a:rPr lang="en-US" sz="3550" dirty="0">
                <a:solidFill>
                  <a:srgbClr val="76B9FF"/>
                </a:solidFill>
                <a:latin typeface="Roboto Slab" pitchFamily="34" charset="0"/>
                <a:ea typeface="Roboto Slab" pitchFamily="34" charset="-122"/>
                <a:cs typeface="Roboto Slab" pitchFamily="34" charset="-120"/>
              </a:rPr>
              <a:t>Table of Accuracy</a:t>
            </a:r>
            <a:endParaRPr lang="en-US" sz="3550" dirty="0"/>
          </a:p>
        </p:txBody>
      </p:sp>
      <p:sp>
        <p:nvSpPr>
          <p:cNvPr id="3" name="Shape 1"/>
          <p:cNvSpPr/>
          <p:nvPr/>
        </p:nvSpPr>
        <p:spPr>
          <a:xfrm>
            <a:off x="793790" y="1994059"/>
            <a:ext cx="13042821" cy="3232844"/>
          </a:xfrm>
          <a:prstGeom prst="roundRect">
            <a:avLst>
              <a:gd name="adj" fmla="val 745"/>
            </a:avLst>
          </a:prstGeom>
          <a:noFill/>
          <a:ln w="7620">
            <a:solidFill>
              <a:srgbClr val="FFFFFF">
                <a:alpha val="24000"/>
              </a:srgbClr>
            </a:solidFill>
            <a:prstDash val="solid"/>
          </a:ln>
        </p:spPr>
      </p:sp>
      <p:sp>
        <p:nvSpPr>
          <p:cNvPr id="4" name="Shape 2"/>
          <p:cNvSpPr/>
          <p:nvPr/>
        </p:nvSpPr>
        <p:spPr>
          <a:xfrm>
            <a:off x="801410" y="2001679"/>
            <a:ext cx="13027581" cy="650319"/>
          </a:xfrm>
          <a:prstGeom prst="rect">
            <a:avLst/>
          </a:prstGeom>
          <a:solidFill>
            <a:srgbClr val="FFFFFF">
              <a:alpha val="4000"/>
            </a:srgbClr>
          </a:solidFill>
          <a:ln/>
        </p:spPr>
      </p:sp>
      <p:sp>
        <p:nvSpPr>
          <p:cNvPr id="5" name="Text 3"/>
          <p:cNvSpPr/>
          <p:nvPr/>
        </p:nvSpPr>
        <p:spPr>
          <a:xfrm>
            <a:off x="1028224" y="2145387"/>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Model</a:t>
            </a:r>
            <a:endParaRPr lang="en-US" sz="1750" dirty="0"/>
          </a:p>
        </p:txBody>
      </p:sp>
      <p:sp>
        <p:nvSpPr>
          <p:cNvPr id="6" name="Text 4"/>
          <p:cNvSpPr/>
          <p:nvPr/>
        </p:nvSpPr>
        <p:spPr>
          <a:xfrm>
            <a:off x="7545824" y="2145387"/>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Accuracy</a:t>
            </a:r>
            <a:endParaRPr lang="en-US" sz="1750" dirty="0"/>
          </a:p>
        </p:txBody>
      </p:sp>
      <p:sp>
        <p:nvSpPr>
          <p:cNvPr id="10" name="Shape 8"/>
          <p:cNvSpPr/>
          <p:nvPr/>
        </p:nvSpPr>
        <p:spPr>
          <a:xfrm>
            <a:off x="801410" y="3302318"/>
            <a:ext cx="13027581" cy="650319"/>
          </a:xfrm>
          <a:prstGeom prst="rect">
            <a:avLst/>
          </a:prstGeom>
          <a:solidFill>
            <a:srgbClr val="FFFFFF">
              <a:alpha val="4000"/>
            </a:srgbClr>
          </a:solidFill>
          <a:ln/>
        </p:spPr>
      </p:sp>
      <p:sp>
        <p:nvSpPr>
          <p:cNvPr id="11" name="Text 9"/>
          <p:cNvSpPr/>
          <p:nvPr/>
        </p:nvSpPr>
        <p:spPr>
          <a:xfrm>
            <a:off x="1028224" y="3446026"/>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KNN</a:t>
            </a:r>
            <a:endParaRPr lang="en-US" sz="1750" dirty="0"/>
          </a:p>
        </p:txBody>
      </p:sp>
      <p:sp>
        <p:nvSpPr>
          <p:cNvPr id="12" name="Text 10"/>
          <p:cNvSpPr/>
          <p:nvPr/>
        </p:nvSpPr>
        <p:spPr>
          <a:xfrm>
            <a:off x="7545824" y="3446026"/>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100%</a:t>
            </a:r>
            <a:endParaRPr lang="en-US" sz="1750" dirty="0"/>
          </a:p>
        </p:txBody>
      </p:sp>
      <p:sp>
        <p:nvSpPr>
          <p:cNvPr id="13" name="Shape 11"/>
          <p:cNvSpPr/>
          <p:nvPr/>
        </p:nvSpPr>
        <p:spPr>
          <a:xfrm>
            <a:off x="786170" y="2625626"/>
            <a:ext cx="13027581" cy="650319"/>
          </a:xfrm>
          <a:prstGeom prst="rect">
            <a:avLst/>
          </a:prstGeom>
          <a:solidFill>
            <a:srgbClr val="000000">
              <a:alpha val="4000"/>
            </a:srgbClr>
          </a:solidFill>
          <a:ln/>
        </p:spPr>
      </p:sp>
      <p:sp>
        <p:nvSpPr>
          <p:cNvPr id="14" name="Text 12"/>
          <p:cNvSpPr/>
          <p:nvPr/>
        </p:nvSpPr>
        <p:spPr>
          <a:xfrm>
            <a:off x="1012984" y="2769334"/>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Logistic Regression</a:t>
            </a:r>
            <a:endParaRPr lang="en-US" sz="1750" dirty="0"/>
          </a:p>
        </p:txBody>
      </p:sp>
      <p:sp>
        <p:nvSpPr>
          <p:cNvPr id="15" name="Text 13"/>
          <p:cNvSpPr/>
          <p:nvPr/>
        </p:nvSpPr>
        <p:spPr>
          <a:xfrm>
            <a:off x="7530584" y="2769334"/>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93.51%</a:t>
            </a:r>
            <a:endParaRPr lang="en-US" sz="1750" dirty="0"/>
          </a:p>
        </p:txBody>
      </p:sp>
      <p:sp>
        <p:nvSpPr>
          <p:cNvPr id="19" name="Shape 17"/>
          <p:cNvSpPr/>
          <p:nvPr/>
        </p:nvSpPr>
        <p:spPr>
          <a:xfrm>
            <a:off x="816650" y="3952637"/>
            <a:ext cx="13027581" cy="650319"/>
          </a:xfrm>
          <a:prstGeom prst="rect">
            <a:avLst/>
          </a:prstGeom>
          <a:solidFill>
            <a:srgbClr val="000000">
              <a:alpha val="4000"/>
            </a:srgbClr>
          </a:solidFill>
          <a:ln/>
        </p:spPr>
      </p:sp>
      <p:sp>
        <p:nvSpPr>
          <p:cNvPr id="20" name="Text 18"/>
          <p:cNvSpPr/>
          <p:nvPr/>
        </p:nvSpPr>
        <p:spPr>
          <a:xfrm>
            <a:off x="1043464" y="4096345"/>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Support Vector Machine</a:t>
            </a:r>
            <a:endParaRPr lang="en-US" sz="1750" dirty="0"/>
          </a:p>
        </p:txBody>
      </p:sp>
      <p:sp>
        <p:nvSpPr>
          <p:cNvPr id="21" name="Text 19"/>
          <p:cNvSpPr/>
          <p:nvPr/>
        </p:nvSpPr>
        <p:spPr>
          <a:xfrm>
            <a:off x="7561064" y="4096345"/>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97.59%</a:t>
            </a:r>
            <a:endParaRPr lang="en-US" sz="1750" dirty="0"/>
          </a:p>
        </p:txBody>
      </p:sp>
      <p:sp>
        <p:nvSpPr>
          <p:cNvPr id="22" name="Shape 20"/>
          <p:cNvSpPr/>
          <p:nvPr/>
        </p:nvSpPr>
        <p:spPr>
          <a:xfrm>
            <a:off x="793789" y="4576584"/>
            <a:ext cx="13027581" cy="650319"/>
          </a:xfrm>
          <a:prstGeom prst="rect">
            <a:avLst/>
          </a:prstGeom>
          <a:solidFill>
            <a:srgbClr val="FFFFFF">
              <a:alpha val="4000"/>
            </a:srgbClr>
          </a:solidFill>
          <a:ln/>
        </p:spPr>
      </p:sp>
      <p:sp>
        <p:nvSpPr>
          <p:cNvPr id="23" name="Text 21"/>
          <p:cNvSpPr/>
          <p:nvPr/>
        </p:nvSpPr>
        <p:spPr>
          <a:xfrm>
            <a:off x="1020603" y="4720292"/>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Decision Tree</a:t>
            </a:r>
            <a:endParaRPr lang="en-US" sz="1750" dirty="0"/>
          </a:p>
        </p:txBody>
      </p:sp>
      <p:sp>
        <p:nvSpPr>
          <p:cNvPr id="24" name="Text 22"/>
          <p:cNvSpPr/>
          <p:nvPr/>
        </p:nvSpPr>
        <p:spPr>
          <a:xfrm>
            <a:off x="7538203" y="4720292"/>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100%</a:t>
            </a:r>
            <a:endParaRPr lang="en-US" sz="1750" dirty="0"/>
          </a:p>
        </p:txBody>
      </p:sp>
      <p:sp>
        <p:nvSpPr>
          <p:cNvPr id="25" name="Text 23"/>
          <p:cNvSpPr/>
          <p:nvPr/>
        </p:nvSpPr>
        <p:spPr>
          <a:xfrm>
            <a:off x="793790" y="6901696"/>
            <a:ext cx="2835235" cy="354330"/>
          </a:xfrm>
          <a:prstGeom prst="rect">
            <a:avLst/>
          </a:prstGeom>
          <a:noFill/>
          <a:ln/>
        </p:spPr>
        <p:txBody>
          <a:bodyPr wrap="none" lIns="0" tIns="0" rIns="0" bIns="0" rtlCol="0" anchor="t"/>
          <a:lstStyle/>
          <a:p>
            <a:pPr marL="0" indent="0">
              <a:lnSpc>
                <a:spcPts val="2750"/>
              </a:lnSpc>
              <a:buNone/>
            </a:pPr>
            <a:endParaRPr lang="en-US" sz="2200" dirty="0"/>
          </a:p>
        </p:txBody>
      </p:sp>
      <p:sp>
        <p:nvSpPr>
          <p:cNvPr id="26" name="Rectangle 25">
            <a:extLst>
              <a:ext uri="{FF2B5EF4-FFF2-40B4-BE49-F238E27FC236}">
                <a16:creationId xmlns:a16="http://schemas.microsoft.com/office/drawing/2014/main" id="{A19E2E23-31BE-45D4-3EA3-DC7A350EC633}"/>
              </a:ext>
            </a:extLst>
          </p:cNvPr>
          <p:cNvSpPr/>
          <p:nvPr/>
        </p:nvSpPr>
        <p:spPr>
          <a:xfrm>
            <a:off x="12299182" y="7556360"/>
            <a:ext cx="2260880" cy="602902"/>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561F89EA-BA52-3EDB-3557-8BEB966FBCBD}"/>
              </a:ext>
            </a:extLst>
          </p:cNvPr>
          <p:cNvSpPr/>
          <p:nvPr/>
        </p:nvSpPr>
        <p:spPr>
          <a:xfrm>
            <a:off x="12299182" y="7556360"/>
            <a:ext cx="2260880" cy="602902"/>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218648" y="3634288"/>
            <a:ext cx="5670590" cy="708779"/>
          </a:xfrm>
          <a:prstGeom prst="rect">
            <a:avLst/>
          </a:prstGeom>
          <a:noFill/>
          <a:ln/>
        </p:spPr>
        <p:txBody>
          <a:bodyPr wrap="none" lIns="0" tIns="0" rIns="0" bIns="0" rtlCol="0" anchor="t"/>
          <a:lstStyle/>
          <a:p>
            <a:pPr marL="0" indent="0" algn="ctr">
              <a:lnSpc>
                <a:spcPts val="5550"/>
              </a:lnSpc>
              <a:buNone/>
            </a:pPr>
            <a:r>
              <a:rPr lang="en-US" sz="8800" dirty="0">
                <a:solidFill>
                  <a:srgbClr val="76B9FF"/>
                </a:solidFill>
                <a:latin typeface="Roboto Slab" pitchFamily="34" charset="0"/>
                <a:ea typeface="Roboto Slab" pitchFamily="34" charset="-122"/>
                <a:cs typeface="Roboto Slab" pitchFamily="34" charset="-120"/>
              </a:rPr>
              <a:t>Thank You</a:t>
            </a:r>
            <a:endParaRPr lang="en-US" sz="8800" dirty="0"/>
          </a:p>
        </p:txBody>
      </p:sp>
      <p:sp>
        <p:nvSpPr>
          <p:cNvPr id="5" name="Text 3"/>
          <p:cNvSpPr/>
          <p:nvPr/>
        </p:nvSpPr>
        <p:spPr>
          <a:xfrm>
            <a:off x="793790" y="4917043"/>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endParaRPr lang="en-US" sz="1750" dirty="0"/>
          </a:p>
        </p:txBody>
      </p:sp>
      <p:sp>
        <p:nvSpPr>
          <p:cNvPr id="6" name="Text 4"/>
          <p:cNvSpPr/>
          <p:nvPr/>
        </p:nvSpPr>
        <p:spPr>
          <a:xfrm>
            <a:off x="793790" y="5359241"/>
            <a:ext cx="13042821" cy="725805"/>
          </a:xfrm>
          <a:prstGeom prst="rect">
            <a:avLst/>
          </a:prstGeom>
          <a:noFill/>
          <a:ln/>
        </p:spPr>
        <p:txBody>
          <a:bodyPr wrap="square" lIns="0" tIns="0" rIns="0" bIns="0" rtlCol="0" anchor="t"/>
          <a:lstStyle/>
          <a:p>
            <a:pPr marL="342900" indent="-342900" algn="l">
              <a:lnSpc>
                <a:spcPts val="2850"/>
              </a:lnSpc>
              <a:buSzPct val="100000"/>
              <a:buFont typeface="+mj-lt"/>
              <a:buAutoNum type="arabicPeriod" startAt="4"/>
            </a:pPr>
            <a:endParaRPr lang="en-US" sz="1750" dirty="0"/>
          </a:p>
        </p:txBody>
      </p:sp>
      <p:sp>
        <p:nvSpPr>
          <p:cNvPr id="7" name="Rectangle 6">
            <a:extLst>
              <a:ext uri="{FF2B5EF4-FFF2-40B4-BE49-F238E27FC236}">
                <a16:creationId xmlns:a16="http://schemas.microsoft.com/office/drawing/2014/main" id="{5D8AC340-8E4A-9731-76F4-9F93ADFE63A7}"/>
              </a:ext>
            </a:extLst>
          </p:cNvPr>
          <p:cNvSpPr/>
          <p:nvPr/>
        </p:nvSpPr>
        <p:spPr>
          <a:xfrm>
            <a:off x="12299182" y="7556360"/>
            <a:ext cx="2260880" cy="602902"/>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80069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Overview</a:t>
            </a:r>
            <a:endParaRPr lang="en-US" sz="4450" dirty="0"/>
          </a:p>
        </p:txBody>
      </p:sp>
      <p:sp>
        <p:nvSpPr>
          <p:cNvPr id="3" name="Text 1"/>
          <p:cNvSpPr/>
          <p:nvPr/>
        </p:nvSpPr>
        <p:spPr>
          <a:xfrm>
            <a:off x="793790" y="1849636"/>
            <a:ext cx="4536519" cy="566976"/>
          </a:xfrm>
          <a:prstGeom prst="rect">
            <a:avLst/>
          </a:prstGeom>
          <a:noFill/>
          <a:ln/>
        </p:spPr>
        <p:txBody>
          <a:bodyPr wrap="none" lIns="0" tIns="0" rIns="0" bIns="0" rtlCol="0" anchor="t"/>
          <a:lstStyle/>
          <a:p>
            <a:pPr marL="0" indent="0">
              <a:lnSpc>
                <a:spcPts val="4450"/>
              </a:lnSpc>
              <a:buNone/>
            </a:pPr>
            <a:r>
              <a:rPr lang="en-US" sz="3550" dirty="0">
                <a:solidFill>
                  <a:srgbClr val="76B9FF"/>
                </a:solidFill>
                <a:latin typeface="Roboto Slab" pitchFamily="34" charset="0"/>
                <a:ea typeface="Roboto Slab" pitchFamily="34" charset="-122"/>
                <a:cs typeface="Roboto Slab" pitchFamily="34" charset="-120"/>
              </a:rPr>
              <a:t>Problem statement:</a:t>
            </a:r>
            <a:endParaRPr lang="en-US" sz="3550" dirty="0"/>
          </a:p>
        </p:txBody>
      </p:sp>
      <p:sp>
        <p:nvSpPr>
          <p:cNvPr id="4" name="Text 2"/>
          <p:cNvSpPr/>
          <p:nvPr/>
        </p:nvSpPr>
        <p:spPr>
          <a:xfrm>
            <a:off x="793790" y="2756773"/>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endParaRPr lang="en-US" sz="1750" dirty="0"/>
          </a:p>
        </p:txBody>
      </p:sp>
      <p:sp>
        <p:nvSpPr>
          <p:cNvPr id="5" name="Text 3"/>
          <p:cNvSpPr/>
          <p:nvPr/>
        </p:nvSpPr>
        <p:spPr>
          <a:xfrm>
            <a:off x="793790" y="4185642"/>
            <a:ext cx="4536519" cy="566976"/>
          </a:xfrm>
          <a:prstGeom prst="rect">
            <a:avLst/>
          </a:prstGeom>
          <a:noFill/>
          <a:ln/>
        </p:spPr>
        <p:txBody>
          <a:bodyPr wrap="none" lIns="0" tIns="0" rIns="0" bIns="0" rtlCol="0" anchor="t"/>
          <a:lstStyle/>
          <a:p>
            <a:pPr marL="0" indent="0">
              <a:lnSpc>
                <a:spcPts val="4450"/>
              </a:lnSpc>
              <a:buNone/>
            </a:pPr>
            <a:r>
              <a:rPr lang="en-US" sz="3550" dirty="0">
                <a:solidFill>
                  <a:srgbClr val="76B9FF"/>
                </a:solidFill>
                <a:latin typeface="Roboto Slab" pitchFamily="34" charset="0"/>
                <a:ea typeface="Roboto Slab" pitchFamily="34" charset="-122"/>
                <a:cs typeface="Roboto Slab" pitchFamily="34" charset="-120"/>
              </a:rPr>
              <a:t>Project Goal:</a:t>
            </a:r>
            <a:endParaRPr lang="en-US" sz="3550" dirty="0"/>
          </a:p>
        </p:txBody>
      </p:sp>
      <p:sp>
        <p:nvSpPr>
          <p:cNvPr id="6" name="Text 4"/>
          <p:cNvSpPr/>
          <p:nvPr/>
        </p:nvSpPr>
        <p:spPr>
          <a:xfrm>
            <a:off x="793790" y="5092779"/>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The main aim of this project is the detection of fraudulent credit card transactions, as it is essential to figure out the fraudulent transactions so that customers do not get charged for the purchase of products that they did not buy.</a:t>
            </a:r>
            <a:endParaRPr lang="en-US" sz="1750" dirty="0"/>
          </a:p>
        </p:txBody>
      </p:sp>
      <p:sp>
        <p:nvSpPr>
          <p:cNvPr id="7" name="Text 5"/>
          <p:cNvSpPr/>
          <p:nvPr/>
        </p:nvSpPr>
        <p:spPr>
          <a:xfrm>
            <a:off x="793790" y="6158746"/>
            <a:ext cx="4536519" cy="566976"/>
          </a:xfrm>
          <a:prstGeom prst="rect">
            <a:avLst/>
          </a:prstGeom>
          <a:noFill/>
          <a:ln/>
        </p:spPr>
        <p:txBody>
          <a:bodyPr wrap="none" lIns="0" tIns="0" rIns="0" bIns="0" rtlCol="0" anchor="t"/>
          <a:lstStyle/>
          <a:p>
            <a:pPr marL="0" indent="0">
              <a:lnSpc>
                <a:spcPts val="4450"/>
              </a:lnSpc>
              <a:buNone/>
            </a:pPr>
            <a:r>
              <a:rPr lang="en-US" sz="3550" dirty="0">
                <a:solidFill>
                  <a:srgbClr val="76B9FF"/>
                </a:solidFill>
                <a:latin typeface="Roboto Slab" pitchFamily="34" charset="0"/>
                <a:ea typeface="Roboto Slab" pitchFamily="34" charset="-122"/>
                <a:cs typeface="Roboto Slab" pitchFamily="34" charset="-120"/>
              </a:rPr>
              <a:t>Research question:</a:t>
            </a:r>
            <a:endParaRPr lang="en-US" sz="3550" dirty="0"/>
          </a:p>
        </p:txBody>
      </p:sp>
      <p:sp>
        <p:nvSpPr>
          <p:cNvPr id="8" name="Text 6"/>
          <p:cNvSpPr/>
          <p:nvPr/>
        </p:nvSpPr>
        <p:spPr>
          <a:xfrm>
            <a:off x="793790" y="7065883"/>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What machine learning model is most suited for detecting fraudulent credit card transactions?</a:t>
            </a:r>
            <a:endParaRPr lang="en-US" sz="1750" dirty="0"/>
          </a:p>
        </p:txBody>
      </p:sp>
      <p:sp>
        <p:nvSpPr>
          <p:cNvPr id="9" name="Rectangle 8">
            <a:extLst>
              <a:ext uri="{FF2B5EF4-FFF2-40B4-BE49-F238E27FC236}">
                <a16:creationId xmlns:a16="http://schemas.microsoft.com/office/drawing/2014/main" id="{0D7EC092-AB81-7165-C43D-09343AC44238}"/>
              </a:ext>
            </a:extLst>
          </p:cNvPr>
          <p:cNvSpPr/>
          <p:nvPr/>
        </p:nvSpPr>
        <p:spPr>
          <a:xfrm>
            <a:off x="12299182" y="7556360"/>
            <a:ext cx="2260880" cy="602902"/>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A6481FC-2508-A49B-2C5F-2D88279D2E7D}"/>
              </a:ext>
            </a:extLst>
          </p:cNvPr>
          <p:cNvSpPr/>
          <p:nvPr/>
        </p:nvSpPr>
        <p:spPr>
          <a:xfrm>
            <a:off x="12299182" y="7556360"/>
            <a:ext cx="2260880" cy="602902"/>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23717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Literature Review</a:t>
            </a:r>
            <a:endParaRPr lang="en-US" sz="4450" dirty="0"/>
          </a:p>
        </p:txBody>
      </p:sp>
      <p:sp>
        <p:nvSpPr>
          <p:cNvPr id="3" name="Text 1"/>
          <p:cNvSpPr/>
          <p:nvPr/>
        </p:nvSpPr>
        <p:spPr>
          <a:xfrm>
            <a:off x="793790" y="2399586"/>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The model used by Alenzi and Aljehane to detect Fraud in credit cards was Logistic Regression. Their model scored 97.2% in Accuracy, 97% sensitivity and 2.8% Error Rate.[1]</a:t>
            </a:r>
            <a:endParaRPr lang="en-US" sz="1750" dirty="0"/>
          </a:p>
        </p:txBody>
      </p:sp>
      <p:sp>
        <p:nvSpPr>
          <p:cNvPr id="4" name="Text 2"/>
          <p:cNvSpPr/>
          <p:nvPr/>
        </p:nvSpPr>
        <p:spPr>
          <a:xfrm>
            <a:off x="793790" y="3204686"/>
            <a:ext cx="13042821" cy="1451610"/>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Dighe and his team used KNN, Logistic Regression and Neural Networks, multi-layer perceptron and Decision Tree in their work, then evaluated the results regarding numerous accuracy metrics. Of all the models created, the best performing one is KNN, which scored 99.13%, then in second place performing model at 96.40% and in last place is logistic Regression with 96.27%.[2]</a:t>
            </a:r>
            <a:endParaRPr lang="en-US" sz="1750" dirty="0"/>
          </a:p>
        </p:txBody>
      </p:sp>
      <p:sp>
        <p:nvSpPr>
          <p:cNvPr id="5" name="Text 3"/>
          <p:cNvSpPr/>
          <p:nvPr/>
        </p:nvSpPr>
        <p:spPr>
          <a:xfrm>
            <a:off x="793790" y="4735592"/>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Sahin and Duman used four Support Vector Machine methods in detecting credit card fraud. (SVM) Support Vector Machine with RBF, Polynomial, Sigmoid, and Linear Kernel, all models scored 99.87% in the training model and 83.02% in the testing part of the model.[3]</a:t>
            </a:r>
            <a:endParaRPr lang="en-US" sz="1750" dirty="0"/>
          </a:p>
        </p:txBody>
      </p:sp>
      <p:sp>
        <p:nvSpPr>
          <p:cNvPr id="6" name="Text 4"/>
          <p:cNvSpPr/>
          <p:nvPr/>
        </p:nvSpPr>
        <p:spPr>
          <a:xfrm>
            <a:off x="793790" y="5903595"/>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Maniraj's team built a model to recognize if any new transaction is Fraud or non-fraud. Their goal was to get 100% in detecting fraudulent transactions and try to minimize the incorrectly classified fraud instances. Their model has performed well as they got 99.7% of the fraudulent transactions.[4]</a:t>
            </a:r>
            <a:endParaRPr lang="en-US" sz="1750" dirty="0"/>
          </a:p>
        </p:txBody>
      </p:sp>
      <p:sp>
        <p:nvSpPr>
          <p:cNvPr id="7" name="Rectangle 6">
            <a:extLst>
              <a:ext uri="{FF2B5EF4-FFF2-40B4-BE49-F238E27FC236}">
                <a16:creationId xmlns:a16="http://schemas.microsoft.com/office/drawing/2014/main" id="{D9CB7BA7-CD9A-7AE1-9998-577B73630232}"/>
              </a:ext>
            </a:extLst>
          </p:cNvPr>
          <p:cNvSpPr/>
          <p:nvPr/>
        </p:nvSpPr>
        <p:spPr>
          <a:xfrm>
            <a:off x="12299182" y="7556360"/>
            <a:ext cx="2260880" cy="602902"/>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E284D46-FB7E-9BEB-EB94-C59331FBAD57}"/>
              </a:ext>
            </a:extLst>
          </p:cNvPr>
          <p:cNvSpPr/>
          <p:nvPr/>
        </p:nvSpPr>
        <p:spPr>
          <a:xfrm>
            <a:off x="12299182" y="7566409"/>
            <a:ext cx="2260880" cy="602902"/>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88368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Data Description</a:t>
            </a:r>
            <a:endParaRPr lang="en-US" sz="4450" dirty="0"/>
          </a:p>
        </p:txBody>
      </p:sp>
      <p:sp>
        <p:nvSpPr>
          <p:cNvPr id="3" name="Text 1"/>
          <p:cNvSpPr/>
          <p:nvPr/>
        </p:nvSpPr>
        <p:spPr>
          <a:xfrm>
            <a:off x="793790" y="3046095"/>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Data Description:</a:t>
            </a:r>
            <a:r>
              <a:rPr lang="en-US" sz="1750" dirty="0">
                <a:solidFill>
                  <a:srgbClr val="D6E5EF"/>
                </a:solidFill>
                <a:latin typeface="Roboto" pitchFamily="34" charset="0"/>
                <a:ea typeface="Roboto" pitchFamily="34" charset="-122"/>
                <a:cs typeface="Roboto" pitchFamily="34" charset="-120"/>
              </a:rPr>
              <a:t> The dataset was retrieved from an open-source website, Kaggle.com. It contains data on transactions made in 2013 by European credit card users in two days only. The dataset consists of 31 attributes and 284,808 rows.</a:t>
            </a:r>
            <a:endParaRPr lang="en-US" sz="1750" dirty="0"/>
          </a:p>
        </p:txBody>
      </p:sp>
      <p:sp>
        <p:nvSpPr>
          <p:cNvPr id="4" name="Text 2"/>
          <p:cNvSpPr/>
          <p:nvPr/>
        </p:nvSpPr>
        <p:spPr>
          <a:xfrm>
            <a:off x="793790" y="3851196"/>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Twenty-eight attributes are numeric variables that, due to the confidentiality and privacy of the customers.</a:t>
            </a:r>
            <a:endParaRPr lang="en-US" sz="1750" dirty="0"/>
          </a:p>
        </p:txBody>
      </p:sp>
      <p:sp>
        <p:nvSpPr>
          <p:cNvPr id="5" name="Text 3"/>
          <p:cNvSpPr/>
          <p:nvPr/>
        </p:nvSpPr>
        <p:spPr>
          <a:xfrm>
            <a:off x="793790" y="4293394"/>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Time: which contains the elapsed seconds between the first and other transactions of each Attribute.</a:t>
            </a:r>
            <a:endParaRPr lang="en-US" sz="1750" dirty="0"/>
          </a:p>
        </p:txBody>
      </p:sp>
      <p:sp>
        <p:nvSpPr>
          <p:cNvPr id="6" name="Text 4"/>
          <p:cNvSpPr/>
          <p:nvPr/>
        </p:nvSpPr>
        <p:spPr>
          <a:xfrm>
            <a:off x="793790" y="4735592"/>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Amount: Which is the amount of each transaction</a:t>
            </a:r>
            <a:endParaRPr lang="en-US" sz="1750" dirty="0"/>
          </a:p>
        </p:txBody>
      </p:sp>
      <p:sp>
        <p:nvSpPr>
          <p:cNvPr id="7" name="Text 5"/>
          <p:cNvSpPr/>
          <p:nvPr/>
        </p:nvSpPr>
        <p:spPr>
          <a:xfrm>
            <a:off x="793790" y="5177790"/>
            <a:ext cx="13042821" cy="725805"/>
          </a:xfrm>
          <a:prstGeom prst="rect">
            <a:avLst/>
          </a:prstGeom>
          <a:noFill/>
          <a:ln/>
        </p:spPr>
        <p:txBody>
          <a:bodyPr wrap="square" lIns="0" tIns="0" rIns="0" bIns="0" rtlCol="0" anchor="t"/>
          <a:lstStyle/>
          <a:p>
            <a:pPr marL="685800" lvl="1"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Class: which contains binary variables where 1 is a case of fraudulent transaction, and 0 is not a case of fraudulent transaction.</a:t>
            </a:r>
            <a:endParaRPr lang="en-US" sz="1750" dirty="0"/>
          </a:p>
        </p:txBody>
      </p:sp>
      <p:sp>
        <p:nvSpPr>
          <p:cNvPr id="8" name="Text 6"/>
          <p:cNvSpPr/>
          <p:nvPr/>
        </p:nvSpPr>
        <p:spPr>
          <a:xfrm>
            <a:off x="793790" y="598289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Dataset:</a:t>
            </a:r>
            <a:r>
              <a:rPr lang="en-US" sz="1750" dirty="0">
                <a:solidFill>
                  <a:srgbClr val="D6E5EF"/>
                </a:solidFill>
                <a:latin typeface="Roboto" pitchFamily="34" charset="0"/>
                <a:ea typeface="Roboto" pitchFamily="34" charset="-122"/>
                <a:cs typeface="Roboto" pitchFamily="34" charset="-120"/>
              </a:rPr>
              <a:t> </a:t>
            </a:r>
            <a:r>
              <a:rPr lang="en-US" sz="1750" u="sng" dirty="0">
                <a:solidFill>
                  <a:srgbClr val="66A8EE"/>
                </a:solidFill>
                <a:latin typeface="Roboto" pitchFamily="34" charset="0"/>
                <a:ea typeface="Roboto" pitchFamily="34" charset="-122"/>
                <a:cs typeface="Roboto" pitchFamily="34" charset="-120"/>
                <a:hlinkClick r:id="rId3">
                  <a:extLst>
                    <a:ext uri="{A12FA001-AC4F-418D-AE19-62706E023703}">
                      <ahyp:hlinkClr xmlns:ahyp="http://schemas.microsoft.com/office/drawing/2018/hyperlinkcolor" val="tx"/>
                    </a:ext>
                  </a:extLst>
                </a:hlinkClick>
              </a:rPr>
              <a:t>https://www.kaggle.com/datasets/mlg-ulb/creditcardfraud</a:t>
            </a:r>
            <a:endParaRPr lang="en-US" sz="1750" dirty="0"/>
          </a:p>
        </p:txBody>
      </p:sp>
      <p:sp>
        <p:nvSpPr>
          <p:cNvPr id="9" name="Rectangle 8">
            <a:extLst>
              <a:ext uri="{FF2B5EF4-FFF2-40B4-BE49-F238E27FC236}">
                <a16:creationId xmlns:a16="http://schemas.microsoft.com/office/drawing/2014/main" id="{F5BF7783-8430-FA2C-5773-51D2149747BC}"/>
              </a:ext>
            </a:extLst>
          </p:cNvPr>
          <p:cNvSpPr/>
          <p:nvPr/>
        </p:nvSpPr>
        <p:spPr>
          <a:xfrm>
            <a:off x="12299182" y="7556360"/>
            <a:ext cx="2260880" cy="602902"/>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073F878-4243-11B3-4BD3-E5F627DB1BDA}"/>
              </a:ext>
            </a:extLst>
          </p:cNvPr>
          <p:cNvSpPr/>
          <p:nvPr/>
        </p:nvSpPr>
        <p:spPr>
          <a:xfrm>
            <a:off x="12299182" y="7556360"/>
            <a:ext cx="2260880" cy="602902"/>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715804"/>
            <a:ext cx="5670590"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Data Analysis</a:t>
            </a:r>
            <a:endParaRPr lang="en-US" sz="4450" dirty="0"/>
          </a:p>
        </p:txBody>
      </p:sp>
      <p:pic>
        <p:nvPicPr>
          <p:cNvPr id="3" name="Image 0" descr="preencoded.png"/>
          <p:cNvPicPr>
            <a:picLocks noChangeAspect="1"/>
          </p:cNvPicPr>
          <p:nvPr/>
        </p:nvPicPr>
        <p:blipFill>
          <a:blip r:embed="rId3"/>
          <a:stretch>
            <a:fillRect/>
          </a:stretch>
        </p:blipFill>
        <p:spPr>
          <a:xfrm>
            <a:off x="793790" y="2019895"/>
            <a:ext cx="5202793" cy="4617720"/>
          </a:xfrm>
          <a:prstGeom prst="rect">
            <a:avLst/>
          </a:prstGeom>
        </p:spPr>
      </p:pic>
      <p:sp>
        <p:nvSpPr>
          <p:cNvPr id="4" name="Text 1"/>
          <p:cNvSpPr/>
          <p:nvPr/>
        </p:nvSpPr>
        <p:spPr>
          <a:xfrm>
            <a:off x="793790" y="689276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Check Null Data</a:t>
            </a:r>
            <a:endParaRPr lang="en-US" sz="2200" dirty="0"/>
          </a:p>
        </p:txBody>
      </p:sp>
      <p:pic>
        <p:nvPicPr>
          <p:cNvPr id="5" name="Image 1" descr="preencoded.png"/>
          <p:cNvPicPr>
            <a:picLocks noChangeAspect="1"/>
          </p:cNvPicPr>
          <p:nvPr/>
        </p:nvPicPr>
        <p:blipFill>
          <a:blip r:embed="rId4"/>
          <a:stretch>
            <a:fillRect/>
          </a:stretch>
        </p:blipFill>
        <p:spPr>
          <a:xfrm>
            <a:off x="7599521" y="2019895"/>
            <a:ext cx="6244709" cy="4657487"/>
          </a:xfrm>
          <a:prstGeom prst="rect">
            <a:avLst/>
          </a:prstGeom>
        </p:spPr>
      </p:pic>
      <p:sp>
        <p:nvSpPr>
          <p:cNvPr id="6" name="Text 2"/>
          <p:cNvSpPr/>
          <p:nvPr/>
        </p:nvSpPr>
        <p:spPr>
          <a:xfrm>
            <a:off x="7599521" y="693253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6B9FF"/>
                </a:solidFill>
                <a:latin typeface="Roboto Slab" pitchFamily="34" charset="0"/>
                <a:ea typeface="Roboto Slab" pitchFamily="34" charset="-122"/>
                <a:cs typeface="Roboto Slab" pitchFamily="34" charset="-120"/>
              </a:rPr>
              <a:t>Data Correlation</a:t>
            </a:r>
            <a:endParaRPr lang="en-US" sz="2200" dirty="0"/>
          </a:p>
        </p:txBody>
      </p:sp>
      <p:sp>
        <p:nvSpPr>
          <p:cNvPr id="7" name="Rectangle 6">
            <a:extLst>
              <a:ext uri="{FF2B5EF4-FFF2-40B4-BE49-F238E27FC236}">
                <a16:creationId xmlns:a16="http://schemas.microsoft.com/office/drawing/2014/main" id="{86161D17-527B-69A0-1B4B-544CC6C1A0DF}"/>
              </a:ext>
            </a:extLst>
          </p:cNvPr>
          <p:cNvSpPr/>
          <p:nvPr/>
        </p:nvSpPr>
        <p:spPr>
          <a:xfrm>
            <a:off x="12299182" y="7556360"/>
            <a:ext cx="2260880" cy="602902"/>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173ABA3-91EB-B223-0781-9D104B843295}"/>
              </a:ext>
            </a:extLst>
          </p:cNvPr>
          <p:cNvSpPr/>
          <p:nvPr/>
        </p:nvSpPr>
        <p:spPr>
          <a:xfrm>
            <a:off x="12299182" y="7556360"/>
            <a:ext cx="2260880" cy="602902"/>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20741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Continue</a:t>
            </a:r>
            <a:endParaRPr lang="en-US" sz="4450" dirty="0"/>
          </a:p>
        </p:txBody>
      </p:sp>
      <p:pic>
        <p:nvPicPr>
          <p:cNvPr id="3" name="Image 0" descr="preencoded.png"/>
          <p:cNvPicPr>
            <a:picLocks noChangeAspect="1"/>
          </p:cNvPicPr>
          <p:nvPr/>
        </p:nvPicPr>
        <p:blipFill>
          <a:blip r:embed="rId3"/>
          <a:stretch>
            <a:fillRect/>
          </a:stretch>
        </p:blipFill>
        <p:spPr>
          <a:xfrm>
            <a:off x="793790" y="2369820"/>
            <a:ext cx="10731698" cy="4652367"/>
          </a:xfrm>
          <a:prstGeom prst="rect">
            <a:avLst/>
          </a:prstGeom>
        </p:spPr>
      </p:pic>
      <p:sp>
        <p:nvSpPr>
          <p:cNvPr id="4" name="Rectangle 3">
            <a:extLst>
              <a:ext uri="{FF2B5EF4-FFF2-40B4-BE49-F238E27FC236}">
                <a16:creationId xmlns:a16="http://schemas.microsoft.com/office/drawing/2014/main" id="{6770FF67-6652-1818-E981-797E93B7BF8D}"/>
              </a:ext>
            </a:extLst>
          </p:cNvPr>
          <p:cNvSpPr/>
          <p:nvPr/>
        </p:nvSpPr>
        <p:spPr>
          <a:xfrm>
            <a:off x="12299182" y="7556360"/>
            <a:ext cx="2260880" cy="602902"/>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CD435FB-0411-ABC6-F48C-19C314016F9F}"/>
              </a:ext>
            </a:extLst>
          </p:cNvPr>
          <p:cNvSpPr/>
          <p:nvPr/>
        </p:nvSpPr>
        <p:spPr>
          <a:xfrm>
            <a:off x="12200373" y="7556360"/>
            <a:ext cx="2260880" cy="602902"/>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38163" y="790694"/>
            <a:ext cx="3844171" cy="480536"/>
          </a:xfrm>
          <a:prstGeom prst="rect">
            <a:avLst/>
          </a:prstGeom>
          <a:noFill/>
          <a:ln/>
        </p:spPr>
        <p:txBody>
          <a:bodyPr wrap="none" lIns="0" tIns="0" rIns="0" bIns="0" rtlCol="0" anchor="t"/>
          <a:lstStyle/>
          <a:p>
            <a:pPr marL="0" indent="0">
              <a:lnSpc>
                <a:spcPts val="3750"/>
              </a:lnSpc>
              <a:buNone/>
            </a:pPr>
            <a:r>
              <a:rPr lang="en-US" sz="3000" dirty="0">
                <a:solidFill>
                  <a:srgbClr val="76B9FF"/>
                </a:solidFill>
                <a:latin typeface="Roboto Slab" pitchFamily="34" charset="0"/>
                <a:ea typeface="Roboto Slab" pitchFamily="34" charset="-122"/>
                <a:cs typeface="Roboto Slab" pitchFamily="34" charset="-120"/>
              </a:rPr>
              <a:t>Methodology</a:t>
            </a:r>
            <a:endParaRPr lang="en-US" sz="3000" dirty="0"/>
          </a:p>
        </p:txBody>
      </p:sp>
      <p:sp>
        <p:nvSpPr>
          <p:cNvPr id="3" name="Text 1"/>
          <p:cNvSpPr/>
          <p:nvPr/>
        </p:nvSpPr>
        <p:spPr>
          <a:xfrm>
            <a:off x="538163" y="1655564"/>
            <a:ext cx="1922026" cy="240149"/>
          </a:xfrm>
          <a:prstGeom prst="rect">
            <a:avLst/>
          </a:prstGeom>
          <a:noFill/>
          <a:ln/>
        </p:spPr>
        <p:txBody>
          <a:bodyPr wrap="none" lIns="0" tIns="0" rIns="0" bIns="0" rtlCol="0" anchor="t"/>
          <a:lstStyle/>
          <a:p>
            <a:pPr marL="0" indent="0">
              <a:lnSpc>
                <a:spcPts val="1850"/>
              </a:lnSpc>
              <a:buNone/>
            </a:pPr>
            <a:r>
              <a:rPr lang="en-US" sz="1500" dirty="0">
                <a:solidFill>
                  <a:srgbClr val="76B9FF"/>
                </a:solidFill>
                <a:latin typeface="Roboto Slab" pitchFamily="34" charset="0"/>
                <a:ea typeface="Roboto Slab" pitchFamily="34" charset="-122"/>
                <a:cs typeface="Roboto Slab" pitchFamily="34" charset="-120"/>
              </a:rPr>
              <a:t>Data collection:</a:t>
            </a:r>
            <a:endParaRPr lang="en-US" sz="1500" dirty="0"/>
          </a:p>
        </p:txBody>
      </p:sp>
      <p:sp>
        <p:nvSpPr>
          <p:cNvPr id="4" name="Text 2"/>
          <p:cNvSpPr/>
          <p:nvPr/>
        </p:nvSpPr>
        <p:spPr>
          <a:xfrm>
            <a:off x="538163" y="2049423"/>
            <a:ext cx="6589514" cy="492204"/>
          </a:xfrm>
          <a:prstGeom prst="rect">
            <a:avLst/>
          </a:prstGeom>
          <a:noFill/>
          <a:ln/>
        </p:spPr>
        <p:txBody>
          <a:bodyPr wrap="square" lIns="0" tIns="0" rIns="0" bIns="0" rtlCol="0" anchor="t"/>
          <a:lstStyle/>
          <a:p>
            <a:pPr marL="0" indent="0">
              <a:lnSpc>
                <a:spcPts val="1900"/>
              </a:lnSpc>
              <a:buNone/>
            </a:pPr>
            <a:r>
              <a:rPr lang="en-US" sz="1200" dirty="0">
                <a:solidFill>
                  <a:srgbClr val="D6E5EF"/>
                </a:solidFill>
                <a:latin typeface="Roboto" pitchFamily="34" charset="0"/>
                <a:ea typeface="Roboto" pitchFamily="34" charset="-122"/>
                <a:cs typeface="Roboto" pitchFamily="34" charset="-120"/>
              </a:rPr>
              <a:t>The first phase will involve collecting a dataset of historical credit card transactions. The data will be collected from various sources, including banks, credit card companies, and merchants.</a:t>
            </a:r>
            <a:endParaRPr lang="en-US" sz="1200" dirty="0"/>
          </a:p>
        </p:txBody>
      </p:sp>
      <p:sp>
        <p:nvSpPr>
          <p:cNvPr id="5" name="Text 3"/>
          <p:cNvSpPr/>
          <p:nvPr/>
        </p:nvSpPr>
        <p:spPr>
          <a:xfrm>
            <a:off x="538163" y="2695337"/>
            <a:ext cx="1922026" cy="240149"/>
          </a:xfrm>
          <a:prstGeom prst="rect">
            <a:avLst/>
          </a:prstGeom>
          <a:noFill/>
          <a:ln/>
        </p:spPr>
        <p:txBody>
          <a:bodyPr wrap="none" lIns="0" tIns="0" rIns="0" bIns="0" rtlCol="0" anchor="t"/>
          <a:lstStyle/>
          <a:p>
            <a:pPr marL="0" indent="0">
              <a:lnSpc>
                <a:spcPts val="1850"/>
              </a:lnSpc>
              <a:buNone/>
            </a:pPr>
            <a:r>
              <a:rPr lang="en-US" sz="1500" dirty="0">
                <a:solidFill>
                  <a:srgbClr val="76B9FF"/>
                </a:solidFill>
                <a:latin typeface="Roboto Slab" pitchFamily="34" charset="0"/>
                <a:ea typeface="Roboto Slab" pitchFamily="34" charset="-122"/>
                <a:cs typeface="Roboto Slab" pitchFamily="34" charset="-120"/>
              </a:rPr>
              <a:t>Data Cleaning:</a:t>
            </a:r>
            <a:endParaRPr lang="en-US" sz="1500" dirty="0"/>
          </a:p>
        </p:txBody>
      </p:sp>
      <p:sp>
        <p:nvSpPr>
          <p:cNvPr id="6" name="Text 4"/>
          <p:cNvSpPr/>
          <p:nvPr/>
        </p:nvSpPr>
        <p:spPr>
          <a:xfrm>
            <a:off x="538163" y="3089196"/>
            <a:ext cx="6589514" cy="246102"/>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D6E5EF"/>
                </a:solidFill>
                <a:latin typeface="Roboto" pitchFamily="34" charset="0"/>
                <a:ea typeface="Roboto" pitchFamily="34" charset="-122"/>
                <a:cs typeface="Roboto" pitchFamily="34" charset="-120"/>
              </a:rPr>
              <a:t>Impute the missing values with the column's mean, median, or mode.</a:t>
            </a:r>
            <a:endParaRPr lang="en-US" sz="1200" dirty="0"/>
          </a:p>
        </p:txBody>
      </p:sp>
      <p:sp>
        <p:nvSpPr>
          <p:cNvPr id="7" name="Text 5"/>
          <p:cNvSpPr/>
          <p:nvPr/>
        </p:nvSpPr>
        <p:spPr>
          <a:xfrm>
            <a:off x="538163" y="3389114"/>
            <a:ext cx="6589514" cy="246102"/>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D6E5EF"/>
                </a:solidFill>
                <a:latin typeface="Roboto" pitchFamily="34" charset="0"/>
                <a:ea typeface="Roboto" pitchFamily="34" charset="-122"/>
                <a:cs typeface="Roboto" pitchFamily="34" charset="-120"/>
              </a:rPr>
              <a:t>Drop the rows with missing values.</a:t>
            </a:r>
            <a:endParaRPr lang="en-US" sz="1200" dirty="0"/>
          </a:p>
        </p:txBody>
      </p:sp>
      <p:sp>
        <p:nvSpPr>
          <p:cNvPr id="8" name="Text 6"/>
          <p:cNvSpPr/>
          <p:nvPr/>
        </p:nvSpPr>
        <p:spPr>
          <a:xfrm>
            <a:off x="538163" y="3689032"/>
            <a:ext cx="6589514" cy="246102"/>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D6E5EF"/>
                </a:solidFill>
                <a:latin typeface="Roboto" pitchFamily="34" charset="0"/>
                <a:ea typeface="Roboto" pitchFamily="34" charset="-122"/>
                <a:cs typeface="Roboto" pitchFamily="34" charset="-120"/>
              </a:rPr>
              <a:t>Use a machine learning model to predict the missing values like isnull() and heatmap().</a:t>
            </a:r>
            <a:endParaRPr lang="en-US" sz="1200" dirty="0"/>
          </a:p>
        </p:txBody>
      </p:sp>
      <p:sp>
        <p:nvSpPr>
          <p:cNvPr id="9" name="Text 7"/>
          <p:cNvSpPr/>
          <p:nvPr/>
        </p:nvSpPr>
        <p:spPr>
          <a:xfrm>
            <a:off x="538163" y="4088844"/>
            <a:ext cx="1922026" cy="240149"/>
          </a:xfrm>
          <a:prstGeom prst="rect">
            <a:avLst/>
          </a:prstGeom>
          <a:noFill/>
          <a:ln/>
        </p:spPr>
        <p:txBody>
          <a:bodyPr wrap="none" lIns="0" tIns="0" rIns="0" bIns="0" rtlCol="0" anchor="t"/>
          <a:lstStyle/>
          <a:p>
            <a:pPr marL="0" indent="0">
              <a:lnSpc>
                <a:spcPts val="1850"/>
              </a:lnSpc>
              <a:buNone/>
            </a:pPr>
            <a:r>
              <a:rPr lang="en-US" sz="1500" dirty="0">
                <a:solidFill>
                  <a:srgbClr val="76B9FF"/>
                </a:solidFill>
                <a:latin typeface="Roboto Slab" pitchFamily="34" charset="0"/>
                <a:ea typeface="Roboto Slab" pitchFamily="34" charset="-122"/>
                <a:cs typeface="Roboto Slab" pitchFamily="34" charset="-120"/>
              </a:rPr>
              <a:t>Normalize the data:</a:t>
            </a:r>
            <a:endParaRPr lang="en-US" sz="1500" dirty="0"/>
          </a:p>
        </p:txBody>
      </p:sp>
      <p:sp>
        <p:nvSpPr>
          <p:cNvPr id="10" name="Text 8"/>
          <p:cNvSpPr/>
          <p:nvPr/>
        </p:nvSpPr>
        <p:spPr>
          <a:xfrm>
            <a:off x="538163" y="4482703"/>
            <a:ext cx="6589514" cy="492204"/>
          </a:xfrm>
          <a:prstGeom prst="rect">
            <a:avLst/>
          </a:prstGeom>
          <a:noFill/>
          <a:ln/>
        </p:spPr>
        <p:txBody>
          <a:bodyPr wrap="square" lIns="0" tIns="0" rIns="0" bIns="0" rtlCol="0" anchor="t"/>
          <a:lstStyle/>
          <a:p>
            <a:pPr marL="0" indent="0">
              <a:lnSpc>
                <a:spcPts val="1900"/>
              </a:lnSpc>
              <a:buNone/>
            </a:pPr>
            <a:r>
              <a:rPr lang="en-US" sz="1200" dirty="0">
                <a:solidFill>
                  <a:srgbClr val="D6E5EF"/>
                </a:solidFill>
                <a:latin typeface="Roboto" pitchFamily="34" charset="0"/>
                <a:ea typeface="Roboto" pitchFamily="34" charset="-122"/>
                <a:cs typeface="Roboto" pitchFamily="34" charset="-120"/>
              </a:rPr>
              <a:t>Normalization is scaling the data so that all features have similar values. This can improve the performance of machine learning models by making the parts more comparable.</a:t>
            </a:r>
            <a:endParaRPr lang="en-US" sz="1200" dirty="0"/>
          </a:p>
        </p:txBody>
      </p:sp>
      <p:sp>
        <p:nvSpPr>
          <p:cNvPr id="11" name="Text 9"/>
          <p:cNvSpPr/>
          <p:nvPr/>
        </p:nvSpPr>
        <p:spPr>
          <a:xfrm>
            <a:off x="538163" y="5128617"/>
            <a:ext cx="1922026" cy="240149"/>
          </a:xfrm>
          <a:prstGeom prst="rect">
            <a:avLst/>
          </a:prstGeom>
          <a:noFill/>
          <a:ln/>
        </p:spPr>
        <p:txBody>
          <a:bodyPr wrap="none" lIns="0" tIns="0" rIns="0" bIns="0" rtlCol="0" anchor="t"/>
          <a:lstStyle/>
          <a:p>
            <a:pPr marL="0" indent="0">
              <a:lnSpc>
                <a:spcPts val="1850"/>
              </a:lnSpc>
              <a:buNone/>
            </a:pPr>
            <a:r>
              <a:rPr lang="en-US" sz="1500" dirty="0">
                <a:solidFill>
                  <a:srgbClr val="76B9FF"/>
                </a:solidFill>
                <a:latin typeface="Roboto Slab" pitchFamily="34" charset="0"/>
                <a:ea typeface="Roboto Slab" pitchFamily="34" charset="-122"/>
                <a:cs typeface="Roboto Slab" pitchFamily="34" charset="-120"/>
              </a:rPr>
              <a:t>Model training:</a:t>
            </a:r>
            <a:endParaRPr lang="en-US" sz="1500" dirty="0"/>
          </a:p>
        </p:txBody>
      </p:sp>
      <p:sp>
        <p:nvSpPr>
          <p:cNvPr id="12" name="Text 10"/>
          <p:cNvSpPr/>
          <p:nvPr/>
        </p:nvSpPr>
        <p:spPr>
          <a:xfrm>
            <a:off x="538163" y="5522476"/>
            <a:ext cx="6589514" cy="492204"/>
          </a:xfrm>
          <a:prstGeom prst="rect">
            <a:avLst/>
          </a:prstGeom>
          <a:noFill/>
          <a:ln/>
        </p:spPr>
        <p:txBody>
          <a:bodyPr wrap="square" lIns="0" tIns="0" rIns="0" bIns="0" rtlCol="0" anchor="t"/>
          <a:lstStyle/>
          <a:p>
            <a:pPr marL="0" indent="0">
              <a:lnSpc>
                <a:spcPts val="1900"/>
              </a:lnSpc>
              <a:buNone/>
            </a:pPr>
            <a:r>
              <a:rPr lang="en-US" sz="1200" dirty="0">
                <a:solidFill>
                  <a:srgbClr val="D6E5EF"/>
                </a:solidFill>
                <a:latin typeface="Roboto" pitchFamily="34" charset="0"/>
                <a:ea typeface="Roboto" pitchFamily="34" charset="-122"/>
                <a:cs typeface="Roboto" pitchFamily="34" charset="-120"/>
              </a:rPr>
              <a:t>The second phase will involve training the machine learning model on the collected data. The model will be prepared using a supervised learning algorithm like SVM.</a:t>
            </a:r>
            <a:endParaRPr lang="en-US" sz="1200" dirty="0"/>
          </a:p>
        </p:txBody>
      </p:sp>
      <p:sp>
        <p:nvSpPr>
          <p:cNvPr id="13" name="Text 11"/>
          <p:cNvSpPr/>
          <p:nvPr/>
        </p:nvSpPr>
        <p:spPr>
          <a:xfrm>
            <a:off x="538163" y="6168390"/>
            <a:ext cx="1922026" cy="240149"/>
          </a:xfrm>
          <a:prstGeom prst="rect">
            <a:avLst/>
          </a:prstGeom>
          <a:noFill/>
          <a:ln/>
        </p:spPr>
        <p:txBody>
          <a:bodyPr wrap="none" lIns="0" tIns="0" rIns="0" bIns="0" rtlCol="0" anchor="t"/>
          <a:lstStyle/>
          <a:p>
            <a:pPr marL="0" indent="0">
              <a:lnSpc>
                <a:spcPts val="1850"/>
              </a:lnSpc>
              <a:buNone/>
            </a:pPr>
            <a:r>
              <a:rPr lang="en-US" sz="1500" dirty="0">
                <a:solidFill>
                  <a:srgbClr val="76B9FF"/>
                </a:solidFill>
                <a:latin typeface="Roboto Slab" pitchFamily="34" charset="0"/>
                <a:ea typeface="Roboto Slab" pitchFamily="34" charset="-122"/>
                <a:cs typeface="Roboto Slab" pitchFamily="34" charset="-120"/>
              </a:rPr>
              <a:t>Model evaluation:</a:t>
            </a:r>
            <a:endParaRPr lang="en-US" sz="1500" dirty="0"/>
          </a:p>
        </p:txBody>
      </p:sp>
      <p:sp>
        <p:nvSpPr>
          <p:cNvPr id="14" name="Text 12"/>
          <p:cNvSpPr/>
          <p:nvPr/>
        </p:nvSpPr>
        <p:spPr>
          <a:xfrm>
            <a:off x="538163" y="6562249"/>
            <a:ext cx="6589514" cy="738307"/>
          </a:xfrm>
          <a:prstGeom prst="rect">
            <a:avLst/>
          </a:prstGeom>
          <a:noFill/>
          <a:ln/>
        </p:spPr>
        <p:txBody>
          <a:bodyPr wrap="square" lIns="0" tIns="0" rIns="0" bIns="0" rtlCol="0" anchor="t"/>
          <a:lstStyle/>
          <a:p>
            <a:pPr marL="0" indent="0">
              <a:lnSpc>
                <a:spcPts val="1900"/>
              </a:lnSpc>
              <a:buNone/>
            </a:pPr>
            <a:r>
              <a:rPr lang="en-US" sz="1200" dirty="0">
                <a:solidFill>
                  <a:srgbClr val="D6E5EF"/>
                </a:solidFill>
                <a:latin typeface="Roboto" pitchFamily="34" charset="0"/>
                <a:ea typeface="Roboto" pitchFamily="34" charset="-122"/>
                <a:cs typeface="Roboto" pitchFamily="34" charset="-120"/>
              </a:rPr>
              <a:t>The third phase will involve evaluating the machine learning model's performance on a holdout dataset of unseen transactions. The model's performance will be evaluated using accuracy, precision, and recall metrics.</a:t>
            </a:r>
            <a:endParaRPr lang="en-US" sz="1200" dirty="0"/>
          </a:p>
        </p:txBody>
      </p:sp>
      <p:pic>
        <p:nvPicPr>
          <p:cNvPr id="15" name="Image 0" descr="preencoded.png"/>
          <p:cNvPicPr>
            <a:picLocks noChangeAspect="1"/>
          </p:cNvPicPr>
          <p:nvPr/>
        </p:nvPicPr>
        <p:blipFill>
          <a:blip r:embed="rId3"/>
          <a:stretch>
            <a:fillRect/>
          </a:stretch>
        </p:blipFill>
        <p:spPr>
          <a:xfrm>
            <a:off x="7510343" y="1674733"/>
            <a:ext cx="3834646" cy="2655689"/>
          </a:xfrm>
          <a:prstGeom prst="rect">
            <a:avLst/>
          </a:prstGeom>
        </p:spPr>
      </p:pic>
      <p:sp>
        <p:nvSpPr>
          <p:cNvPr id="16" name="Rectangle 15">
            <a:extLst>
              <a:ext uri="{FF2B5EF4-FFF2-40B4-BE49-F238E27FC236}">
                <a16:creationId xmlns:a16="http://schemas.microsoft.com/office/drawing/2014/main" id="{FD20251D-56BE-FCF3-4564-27CCAB1240BC}"/>
              </a:ext>
            </a:extLst>
          </p:cNvPr>
          <p:cNvSpPr/>
          <p:nvPr/>
        </p:nvSpPr>
        <p:spPr>
          <a:xfrm>
            <a:off x="12299182" y="7556360"/>
            <a:ext cx="2260880" cy="602902"/>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91E4ADB6-2DE6-EE43-44E7-E9476D93F4D8}"/>
              </a:ext>
            </a:extLst>
          </p:cNvPr>
          <p:cNvSpPr/>
          <p:nvPr/>
        </p:nvSpPr>
        <p:spPr>
          <a:xfrm>
            <a:off x="12299182" y="7556360"/>
            <a:ext cx="2260880" cy="602902"/>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09230" y="400050"/>
            <a:ext cx="3637478" cy="454581"/>
          </a:xfrm>
          <a:prstGeom prst="rect">
            <a:avLst/>
          </a:prstGeom>
          <a:noFill/>
          <a:ln/>
        </p:spPr>
        <p:txBody>
          <a:bodyPr wrap="none" lIns="0" tIns="0" rIns="0" bIns="0" rtlCol="0" anchor="t"/>
          <a:lstStyle/>
          <a:p>
            <a:pPr marL="0" indent="0">
              <a:lnSpc>
                <a:spcPts val="3550"/>
              </a:lnSpc>
              <a:buNone/>
            </a:pPr>
            <a:r>
              <a:rPr lang="en-US" sz="2850" dirty="0">
                <a:solidFill>
                  <a:srgbClr val="76B9FF"/>
                </a:solidFill>
                <a:latin typeface="Roboto Slab" pitchFamily="34" charset="0"/>
                <a:ea typeface="Roboto Slab" pitchFamily="34" charset="-122"/>
                <a:cs typeface="Roboto Slab" pitchFamily="34" charset="-120"/>
              </a:rPr>
              <a:t>Results</a:t>
            </a:r>
            <a:endParaRPr lang="en-US" sz="2850" dirty="0"/>
          </a:p>
        </p:txBody>
      </p:sp>
      <p:sp>
        <p:nvSpPr>
          <p:cNvPr id="3" name="Text 1"/>
          <p:cNvSpPr/>
          <p:nvPr/>
        </p:nvSpPr>
        <p:spPr>
          <a:xfrm>
            <a:off x="509230" y="1072872"/>
            <a:ext cx="3963114" cy="363736"/>
          </a:xfrm>
          <a:prstGeom prst="rect">
            <a:avLst/>
          </a:prstGeom>
          <a:noFill/>
          <a:ln/>
        </p:spPr>
        <p:txBody>
          <a:bodyPr wrap="none" lIns="0" tIns="0" rIns="0" bIns="0" rtlCol="0" anchor="t"/>
          <a:lstStyle/>
          <a:p>
            <a:pPr marL="0" indent="0">
              <a:lnSpc>
                <a:spcPts val="2850"/>
              </a:lnSpc>
              <a:buNone/>
            </a:pPr>
            <a:r>
              <a:rPr lang="en-US" sz="2250" dirty="0">
                <a:solidFill>
                  <a:srgbClr val="76B9FF"/>
                </a:solidFill>
                <a:latin typeface="Roboto Slab" pitchFamily="34" charset="0"/>
                <a:ea typeface="Roboto Slab" pitchFamily="34" charset="-122"/>
                <a:cs typeface="Roboto Slab" pitchFamily="34" charset="-120"/>
              </a:rPr>
              <a:t>1. K-Nearest Neighbor (KNN):</a:t>
            </a:r>
            <a:endParaRPr lang="en-US" sz="2250" dirty="0"/>
          </a:p>
        </p:txBody>
      </p:sp>
      <p:sp>
        <p:nvSpPr>
          <p:cNvPr id="4" name="Text 2"/>
          <p:cNvSpPr/>
          <p:nvPr/>
        </p:nvSpPr>
        <p:spPr>
          <a:xfrm>
            <a:off x="509230" y="1654850"/>
            <a:ext cx="13611939" cy="232767"/>
          </a:xfrm>
          <a:prstGeom prst="rect">
            <a:avLst/>
          </a:prstGeom>
          <a:noFill/>
          <a:ln/>
        </p:spPr>
        <p:txBody>
          <a:bodyPr wrap="none" lIns="0" tIns="0" rIns="0" bIns="0" rtlCol="0" anchor="t"/>
          <a:lstStyle/>
          <a:p>
            <a:pPr marL="0" indent="0">
              <a:lnSpc>
                <a:spcPts val="1800"/>
              </a:lnSpc>
              <a:buNone/>
            </a:pPr>
            <a:r>
              <a:rPr lang="en-US" sz="1100" dirty="0">
                <a:solidFill>
                  <a:srgbClr val="D6E5EF"/>
                </a:solidFill>
                <a:latin typeface="Roboto" pitchFamily="34" charset="0"/>
                <a:ea typeface="Roboto" pitchFamily="34" charset="-122"/>
                <a:cs typeface="Roboto" pitchFamily="34" charset="-120"/>
              </a:rPr>
              <a:t>Two Ks were used to determine the best KNN model, K=3 and K=7.</a:t>
            </a:r>
            <a:endParaRPr lang="en-US" sz="1100" dirty="0"/>
          </a:p>
        </p:txBody>
      </p:sp>
      <p:sp>
        <p:nvSpPr>
          <p:cNvPr id="5" name="Text 3"/>
          <p:cNvSpPr/>
          <p:nvPr/>
        </p:nvSpPr>
        <p:spPr>
          <a:xfrm>
            <a:off x="509230" y="2051209"/>
            <a:ext cx="13611939" cy="232767"/>
          </a:xfrm>
          <a:prstGeom prst="rect">
            <a:avLst/>
          </a:prstGeom>
          <a:noFill/>
          <a:ln/>
        </p:spPr>
        <p:txBody>
          <a:bodyPr wrap="none" lIns="0" tIns="0" rIns="0" bIns="0" rtlCol="0" anchor="t"/>
          <a:lstStyle/>
          <a:p>
            <a:pPr marL="342900" indent="-342900" algn="l">
              <a:lnSpc>
                <a:spcPts val="1800"/>
              </a:lnSpc>
              <a:buSzPct val="100000"/>
              <a:buChar char="•"/>
            </a:pPr>
            <a:r>
              <a:rPr lang="en-US" sz="1100" dirty="0">
                <a:solidFill>
                  <a:srgbClr val="D6E5EF"/>
                </a:solidFill>
                <a:latin typeface="Roboto" pitchFamily="34" charset="0"/>
                <a:ea typeface="Roboto" pitchFamily="34" charset="-122"/>
                <a:cs typeface="Roboto" pitchFamily="34" charset="-120"/>
              </a:rPr>
              <a:t>K = 3 While making the KNN model, We created two models: K =3 and K =7.</a:t>
            </a:r>
            <a:endParaRPr lang="en-US" sz="1100" dirty="0"/>
          </a:p>
        </p:txBody>
      </p:sp>
      <p:sp>
        <p:nvSpPr>
          <p:cNvPr id="6" name="Text 4"/>
          <p:cNvSpPr/>
          <p:nvPr/>
        </p:nvSpPr>
        <p:spPr>
          <a:xfrm>
            <a:off x="509230" y="2447568"/>
            <a:ext cx="13611939" cy="232767"/>
          </a:xfrm>
          <a:prstGeom prst="rect">
            <a:avLst/>
          </a:prstGeom>
          <a:noFill/>
          <a:ln/>
        </p:spPr>
        <p:txBody>
          <a:bodyPr wrap="none" lIns="0" tIns="0" rIns="0" bIns="0" rtlCol="0" anchor="t"/>
          <a:lstStyle/>
          <a:p>
            <a:pPr marL="0" indent="0">
              <a:lnSpc>
                <a:spcPts val="1800"/>
              </a:lnSpc>
              <a:buNone/>
            </a:pPr>
            <a:r>
              <a:rPr lang="en-US" sz="1100" dirty="0">
                <a:solidFill>
                  <a:srgbClr val="D6E5EF"/>
                </a:solidFill>
                <a:latin typeface="Roboto" pitchFamily="34" charset="0"/>
                <a:ea typeface="Roboto" pitchFamily="34" charset="-122"/>
                <a:cs typeface="Roboto" pitchFamily="34" charset="-120"/>
              </a:rPr>
              <a:t>Figure 5 shows the model created in Jupiter Notebook; the model scored an accuracy of 100% and identified 85,443 transactions correctly and missed 31.</a:t>
            </a:r>
            <a:endParaRPr lang="en-US" sz="1100" dirty="0"/>
          </a:p>
        </p:txBody>
      </p:sp>
      <p:sp>
        <p:nvSpPr>
          <p:cNvPr id="7" name="Text 5"/>
          <p:cNvSpPr/>
          <p:nvPr/>
        </p:nvSpPr>
        <p:spPr>
          <a:xfrm>
            <a:off x="509230" y="2843927"/>
            <a:ext cx="13611939" cy="232767"/>
          </a:xfrm>
          <a:prstGeom prst="rect">
            <a:avLst/>
          </a:prstGeom>
          <a:noFill/>
          <a:ln/>
        </p:spPr>
        <p:txBody>
          <a:bodyPr wrap="none" lIns="0" tIns="0" rIns="0" bIns="0" rtlCol="0" anchor="t"/>
          <a:lstStyle/>
          <a:p>
            <a:pPr marL="0" indent="0">
              <a:lnSpc>
                <a:spcPts val="1800"/>
              </a:lnSpc>
              <a:buNone/>
            </a:pPr>
            <a:r>
              <a:rPr lang="en-US" sz="1100" dirty="0">
                <a:solidFill>
                  <a:srgbClr val="D6E5EF"/>
                </a:solidFill>
                <a:latin typeface="Roboto" pitchFamily="34" charset="0"/>
                <a:ea typeface="Roboto" pitchFamily="34" charset="-122"/>
                <a:cs typeface="Roboto" pitchFamily="34" charset="-120"/>
              </a:rPr>
              <a:t>• K=7</a:t>
            </a:r>
            <a:endParaRPr lang="en-US" sz="1100" dirty="0"/>
          </a:p>
        </p:txBody>
      </p:sp>
      <p:sp>
        <p:nvSpPr>
          <p:cNvPr id="8" name="Text 6"/>
          <p:cNvSpPr/>
          <p:nvPr/>
        </p:nvSpPr>
        <p:spPr>
          <a:xfrm>
            <a:off x="509230" y="3240286"/>
            <a:ext cx="13611939" cy="465534"/>
          </a:xfrm>
          <a:prstGeom prst="rect">
            <a:avLst/>
          </a:prstGeom>
          <a:noFill/>
          <a:ln/>
        </p:spPr>
        <p:txBody>
          <a:bodyPr wrap="square" lIns="0" tIns="0" rIns="0" bIns="0" rtlCol="0" anchor="t"/>
          <a:lstStyle/>
          <a:p>
            <a:pPr marL="0" indent="0">
              <a:lnSpc>
                <a:spcPts val="1800"/>
              </a:lnSpc>
              <a:buNone/>
            </a:pPr>
            <a:r>
              <a:rPr lang="en-US" sz="1100" dirty="0">
                <a:solidFill>
                  <a:srgbClr val="D6E5EF"/>
                </a:solidFill>
                <a:latin typeface="Roboto" pitchFamily="34" charset="0"/>
                <a:ea typeface="Roboto" pitchFamily="34" charset="-122"/>
                <a:cs typeface="Roboto" pitchFamily="34" charset="-120"/>
              </a:rPr>
              <a:t>There was a slight decrease in the Accuracy of the model created in Jupiter Note-book as it scored 100% when K is 7, and the model miss classified 131 fraudulent transactions as no fraudulent. As for the Accuracy is the same as K=3 100% with 52 misclassified transactions.</a:t>
            </a:r>
            <a:endParaRPr lang="en-US" sz="1100" dirty="0"/>
          </a:p>
        </p:txBody>
      </p:sp>
      <p:pic>
        <p:nvPicPr>
          <p:cNvPr id="9" name="Image 0" descr="preencoded.png"/>
          <p:cNvPicPr>
            <a:picLocks noChangeAspect="1"/>
          </p:cNvPicPr>
          <p:nvPr/>
        </p:nvPicPr>
        <p:blipFill>
          <a:blip r:embed="rId3"/>
          <a:stretch>
            <a:fillRect/>
          </a:stretch>
        </p:blipFill>
        <p:spPr>
          <a:xfrm>
            <a:off x="4329589" y="3965853"/>
            <a:ext cx="2922389" cy="1745933"/>
          </a:xfrm>
          <a:prstGeom prst="rect">
            <a:avLst/>
          </a:prstGeom>
        </p:spPr>
      </p:pic>
      <p:pic>
        <p:nvPicPr>
          <p:cNvPr id="10" name="Image 1" descr="preencoded.png"/>
          <p:cNvPicPr>
            <a:picLocks noChangeAspect="1"/>
          </p:cNvPicPr>
          <p:nvPr/>
        </p:nvPicPr>
        <p:blipFill>
          <a:blip r:embed="rId4"/>
          <a:stretch>
            <a:fillRect/>
          </a:stretch>
        </p:blipFill>
        <p:spPr>
          <a:xfrm>
            <a:off x="7368302" y="3965853"/>
            <a:ext cx="2932509" cy="1745933"/>
          </a:xfrm>
          <a:prstGeom prst="rect">
            <a:avLst/>
          </a:prstGeom>
        </p:spPr>
      </p:pic>
      <p:pic>
        <p:nvPicPr>
          <p:cNvPr id="11" name="Image 2" descr="preencoded.png"/>
          <p:cNvPicPr>
            <a:picLocks noChangeAspect="1"/>
          </p:cNvPicPr>
          <p:nvPr/>
        </p:nvPicPr>
        <p:blipFill>
          <a:blip r:embed="rId5"/>
          <a:stretch>
            <a:fillRect/>
          </a:stretch>
        </p:blipFill>
        <p:spPr>
          <a:xfrm>
            <a:off x="5933361" y="5948958"/>
            <a:ext cx="2763560" cy="1745933"/>
          </a:xfrm>
          <a:prstGeom prst="rect">
            <a:avLst/>
          </a:prstGeom>
        </p:spPr>
      </p:pic>
      <p:sp>
        <p:nvSpPr>
          <p:cNvPr id="12" name="Rectangle 11">
            <a:extLst>
              <a:ext uri="{FF2B5EF4-FFF2-40B4-BE49-F238E27FC236}">
                <a16:creationId xmlns:a16="http://schemas.microsoft.com/office/drawing/2014/main" id="{1E355A45-26ED-2470-ED1C-676CBCBC1117}"/>
              </a:ext>
            </a:extLst>
          </p:cNvPr>
          <p:cNvSpPr/>
          <p:nvPr/>
        </p:nvSpPr>
        <p:spPr>
          <a:xfrm>
            <a:off x="12299182" y="7556360"/>
            <a:ext cx="2260880" cy="602902"/>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23213E2-6093-543A-C0D2-ED0E62979C85}"/>
              </a:ext>
            </a:extLst>
          </p:cNvPr>
          <p:cNvSpPr/>
          <p:nvPr/>
        </p:nvSpPr>
        <p:spPr>
          <a:xfrm>
            <a:off x="12210421" y="7556360"/>
            <a:ext cx="2260880" cy="602902"/>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294090"/>
            <a:ext cx="5670590" cy="708779"/>
          </a:xfrm>
          <a:prstGeom prst="rect">
            <a:avLst/>
          </a:prstGeom>
          <a:noFill/>
          <a:ln/>
        </p:spPr>
        <p:txBody>
          <a:bodyPr wrap="none" lIns="0" tIns="0" rIns="0" bIns="0" rtlCol="0" anchor="t"/>
          <a:lstStyle/>
          <a:p>
            <a:pPr marL="0" indent="0">
              <a:lnSpc>
                <a:spcPts val="5550"/>
              </a:lnSpc>
              <a:buNone/>
            </a:pPr>
            <a:r>
              <a:rPr lang="en-US" sz="4450" dirty="0">
                <a:solidFill>
                  <a:srgbClr val="76B9FF"/>
                </a:solidFill>
                <a:latin typeface="Roboto Slab" pitchFamily="34" charset="0"/>
                <a:ea typeface="Roboto Slab" pitchFamily="34" charset="-122"/>
                <a:cs typeface="Roboto Slab" pitchFamily="34" charset="-120"/>
              </a:rPr>
              <a:t>Continue</a:t>
            </a:r>
            <a:endParaRPr lang="en-US" sz="4450" dirty="0"/>
          </a:p>
        </p:txBody>
      </p:sp>
      <p:sp>
        <p:nvSpPr>
          <p:cNvPr id="3" name="Text 1"/>
          <p:cNvSpPr/>
          <p:nvPr/>
        </p:nvSpPr>
        <p:spPr>
          <a:xfrm>
            <a:off x="793790" y="2343031"/>
            <a:ext cx="4457700" cy="425291"/>
          </a:xfrm>
          <a:prstGeom prst="rect">
            <a:avLst/>
          </a:prstGeom>
          <a:noFill/>
          <a:ln/>
        </p:spPr>
        <p:txBody>
          <a:bodyPr wrap="none" lIns="0" tIns="0" rIns="0" bIns="0" rtlCol="0" anchor="t"/>
          <a:lstStyle/>
          <a:p>
            <a:pPr marL="0" indent="0">
              <a:lnSpc>
                <a:spcPts val="3300"/>
              </a:lnSpc>
              <a:buNone/>
            </a:pPr>
            <a:r>
              <a:rPr lang="en-US" sz="2650" dirty="0">
                <a:solidFill>
                  <a:srgbClr val="76B9FF"/>
                </a:solidFill>
                <a:latin typeface="Roboto Slab" pitchFamily="34" charset="0"/>
                <a:ea typeface="Roboto Slab" pitchFamily="34" charset="-122"/>
                <a:cs typeface="Roboto Slab" pitchFamily="34" charset="-120"/>
              </a:rPr>
              <a:t>2. Logistic Regression (L.R.):</a:t>
            </a:r>
            <a:endParaRPr lang="en-US" sz="2650" dirty="0"/>
          </a:p>
        </p:txBody>
      </p:sp>
      <p:sp>
        <p:nvSpPr>
          <p:cNvPr id="4" name="Text 2"/>
          <p:cNvSpPr/>
          <p:nvPr/>
        </p:nvSpPr>
        <p:spPr>
          <a:xfrm>
            <a:off x="793790" y="3108484"/>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Roboto" pitchFamily="34" charset="0"/>
                <a:ea typeface="Roboto" pitchFamily="34" charset="-122"/>
                <a:cs typeface="Roboto" pitchFamily="34" charset="-120"/>
              </a:rPr>
              <a:t>The last model created using Jupiter Notebook is Logistic Regression; the model managed to score an Accuracy on Training data of 93.51%, while it scored an Accuracy score on Test Data of 91.88%, as presented below.</a:t>
            </a:r>
            <a:endParaRPr lang="en-US" sz="1750" dirty="0"/>
          </a:p>
        </p:txBody>
      </p:sp>
      <p:pic>
        <p:nvPicPr>
          <p:cNvPr id="5" name="Image 0" descr="preencoded.png"/>
          <p:cNvPicPr>
            <a:picLocks noChangeAspect="1"/>
          </p:cNvPicPr>
          <p:nvPr/>
        </p:nvPicPr>
        <p:blipFill>
          <a:blip r:embed="rId3"/>
          <a:stretch>
            <a:fillRect/>
          </a:stretch>
        </p:blipFill>
        <p:spPr>
          <a:xfrm>
            <a:off x="793790" y="4089440"/>
            <a:ext cx="7201733" cy="1264206"/>
          </a:xfrm>
          <a:prstGeom prst="rect">
            <a:avLst/>
          </a:prstGeom>
        </p:spPr>
      </p:pic>
      <p:pic>
        <p:nvPicPr>
          <p:cNvPr id="6" name="Image 1" descr="preencoded.png"/>
          <p:cNvPicPr>
            <a:picLocks noChangeAspect="1"/>
          </p:cNvPicPr>
          <p:nvPr/>
        </p:nvPicPr>
        <p:blipFill>
          <a:blip r:embed="rId4"/>
          <a:stretch>
            <a:fillRect/>
          </a:stretch>
        </p:blipFill>
        <p:spPr>
          <a:xfrm>
            <a:off x="793790" y="5608796"/>
            <a:ext cx="7811333" cy="1326594"/>
          </a:xfrm>
          <a:prstGeom prst="rect">
            <a:avLst/>
          </a:prstGeom>
        </p:spPr>
      </p:pic>
      <p:sp>
        <p:nvSpPr>
          <p:cNvPr id="7" name="Rectangle 6">
            <a:extLst>
              <a:ext uri="{FF2B5EF4-FFF2-40B4-BE49-F238E27FC236}">
                <a16:creationId xmlns:a16="http://schemas.microsoft.com/office/drawing/2014/main" id="{FD41DAEF-0E37-8264-B199-1F6DAE2F4D99}"/>
              </a:ext>
            </a:extLst>
          </p:cNvPr>
          <p:cNvSpPr/>
          <p:nvPr/>
        </p:nvSpPr>
        <p:spPr>
          <a:xfrm>
            <a:off x="12299182" y="7556360"/>
            <a:ext cx="2260880" cy="602902"/>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13661BC5-F8B1-D1E9-A71D-D295F4A48F0C}"/>
              </a:ext>
            </a:extLst>
          </p:cNvPr>
          <p:cNvSpPr/>
          <p:nvPr/>
        </p:nvSpPr>
        <p:spPr>
          <a:xfrm>
            <a:off x="12190324" y="7556360"/>
            <a:ext cx="2260880" cy="602902"/>
          </a:xfrm>
          <a:prstGeom prst="rect">
            <a:avLst/>
          </a:prstGeom>
          <a:solidFill>
            <a:srgbClr val="2027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1024</Words>
  <Application>Microsoft Office PowerPoint</Application>
  <PresentationFormat>Custom</PresentationFormat>
  <Paragraphs>83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Roboto Slab</vt:lpstr>
      <vt:lpstr>Roboto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Kunal Saini</cp:lastModifiedBy>
  <cp:revision>2</cp:revision>
  <dcterms:created xsi:type="dcterms:W3CDTF">2024-12-04T21:20:41Z</dcterms:created>
  <dcterms:modified xsi:type="dcterms:W3CDTF">2024-12-04T22:14:24Z</dcterms:modified>
</cp:coreProperties>
</file>