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7" r:id="rId2"/>
    <p:sldId id="258" r:id="rId3"/>
    <p:sldId id="256" r:id="rId4"/>
    <p:sldId id="259" r:id="rId5"/>
    <p:sldId id="260" r:id="rId6"/>
    <p:sldId id="268" r:id="rId7"/>
    <p:sldId id="265" r:id="rId8"/>
    <p:sldId id="266" r:id="rId9"/>
    <p:sldId id="267" r:id="rId10"/>
    <p:sldId id="263" r:id="rId11"/>
    <p:sldId id="264" r:id="rId12"/>
    <p:sldId id="261"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79" d="100"/>
          <a:sy n="79" d="100"/>
        </p:scale>
        <p:origin x="85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11/11/2021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11/11/2021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11/11/2021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11/11/2021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A351-8CE1-44EE-8338-13DBE501A55C}"/>
              </a:ext>
            </a:extLst>
          </p:cNvPr>
          <p:cNvSpPr txBox="1">
            <a:spLocks/>
          </p:cNvSpPr>
          <p:nvPr/>
        </p:nvSpPr>
        <p:spPr>
          <a:xfrm>
            <a:off x="1600200" y="417985"/>
            <a:ext cx="8991600" cy="1645920"/>
          </a:xfrm>
          <a:prstGeom prst="rect">
            <a:avLst/>
          </a:prstGeom>
        </p:spPr>
        <p:txBody>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dirty="0"/>
              <a:t>BHAGWAN PARSHURAM INSTITUTE OF TECHNOLOGY</a:t>
            </a:r>
          </a:p>
        </p:txBody>
      </p:sp>
      <p:pic>
        <p:nvPicPr>
          <p:cNvPr id="1026" name="Picture 2" descr="Bhagwan Parshuram Institute of Technology (BPIT), New Delhi - 2021  Admissions, Courses, Fees, Ranking">
            <a:extLst>
              <a:ext uri="{FF2B5EF4-FFF2-40B4-BE49-F238E27FC236}">
                <a16:creationId xmlns:a16="http://schemas.microsoft.com/office/drawing/2014/main" id="{CDE7FA63-9ADB-4688-8524-6491B59513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278" b="35278"/>
          <a:stretch/>
        </p:blipFill>
        <p:spPr bwMode="auto">
          <a:xfrm>
            <a:off x="4714875" y="1815210"/>
            <a:ext cx="2762250" cy="813329"/>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09F55221-89EC-450B-B11A-720D369C31E2}"/>
              </a:ext>
            </a:extLst>
          </p:cNvPr>
          <p:cNvSpPr txBox="1">
            <a:spLocks/>
          </p:cNvSpPr>
          <p:nvPr/>
        </p:nvSpPr>
        <p:spPr>
          <a:xfrm>
            <a:off x="8333986" y="4660482"/>
            <a:ext cx="3134106" cy="1645920"/>
          </a:xfrm>
          <a:prstGeom prst="rect">
            <a:avLst/>
          </a:prstGeom>
        </p:spPr>
        <p:txBody>
          <a:bodyPr>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IN" dirty="0"/>
              <a:t>Group Members :-</a:t>
            </a:r>
          </a:p>
          <a:p>
            <a:pPr marL="0" indent="0">
              <a:buNone/>
            </a:pPr>
            <a:r>
              <a:rPr lang="en-IN" dirty="0"/>
              <a:t>Vaishali Garg(CSE-B-79)</a:t>
            </a:r>
          </a:p>
          <a:p>
            <a:pPr marL="0" indent="0">
              <a:buNone/>
            </a:pPr>
            <a:r>
              <a:rPr lang="en-IN" dirty="0"/>
              <a:t>Kritika Sharma(CSE-B-112)</a:t>
            </a:r>
          </a:p>
          <a:p>
            <a:pPr marL="0" indent="0">
              <a:buNone/>
            </a:pPr>
            <a:r>
              <a:rPr lang="en-IN" dirty="0"/>
              <a:t>Kunal Sharma(CSE-B-120)</a:t>
            </a:r>
          </a:p>
          <a:p>
            <a:pPr marL="0" indent="0">
              <a:buNone/>
            </a:pPr>
            <a:r>
              <a:rPr lang="en-IN" dirty="0"/>
              <a:t>Urvashi </a:t>
            </a:r>
            <a:r>
              <a:rPr lang="en-IN" dirty="0" err="1"/>
              <a:t>Dhangar</a:t>
            </a:r>
            <a:r>
              <a:rPr lang="en-IN" dirty="0"/>
              <a:t>(CSE-B-136)</a:t>
            </a:r>
          </a:p>
        </p:txBody>
      </p:sp>
      <p:sp>
        <p:nvSpPr>
          <p:cNvPr id="5" name="Title 1">
            <a:extLst>
              <a:ext uri="{FF2B5EF4-FFF2-40B4-BE49-F238E27FC236}">
                <a16:creationId xmlns:a16="http://schemas.microsoft.com/office/drawing/2014/main" id="{9A4F6017-EC95-4950-A18B-D0AE46F06F02}"/>
              </a:ext>
            </a:extLst>
          </p:cNvPr>
          <p:cNvSpPr txBox="1">
            <a:spLocks/>
          </p:cNvSpPr>
          <p:nvPr/>
        </p:nvSpPr>
        <p:spPr>
          <a:xfrm>
            <a:off x="1600200" y="3127861"/>
            <a:ext cx="8991600" cy="1033299"/>
          </a:xfrm>
          <a:prstGeom prst="rect">
            <a:avLst/>
          </a:prstGeom>
        </p:spPr>
        <p:txBody>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sz="2400" dirty="0"/>
              <a:t>REAL-TIME SPEED ANALYZER</a:t>
            </a:r>
          </a:p>
          <a:p>
            <a:r>
              <a:rPr lang="en-IN" sz="2400" dirty="0"/>
              <a:t>Minor PROJECT(2021-2022)</a:t>
            </a:r>
          </a:p>
          <a:p>
            <a:r>
              <a:rPr lang="en-IN" sz="2400" dirty="0"/>
              <a:t>GROUP NO.-37</a:t>
            </a:r>
          </a:p>
        </p:txBody>
      </p:sp>
      <p:sp>
        <p:nvSpPr>
          <p:cNvPr id="6" name="Subtitle 2">
            <a:extLst>
              <a:ext uri="{FF2B5EF4-FFF2-40B4-BE49-F238E27FC236}">
                <a16:creationId xmlns:a16="http://schemas.microsoft.com/office/drawing/2014/main" id="{0750887D-7F3F-489F-BD36-7A6224449FC8}"/>
              </a:ext>
            </a:extLst>
          </p:cNvPr>
          <p:cNvSpPr txBox="1">
            <a:spLocks/>
          </p:cNvSpPr>
          <p:nvPr/>
        </p:nvSpPr>
        <p:spPr>
          <a:xfrm>
            <a:off x="1371600" y="4660482"/>
            <a:ext cx="3134106" cy="1636289"/>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IN" dirty="0"/>
              <a:t>Group Mentor :-</a:t>
            </a:r>
          </a:p>
          <a:p>
            <a:pPr marL="0" indent="0">
              <a:buNone/>
            </a:pPr>
            <a:r>
              <a:rPr lang="en-IN" dirty="0"/>
              <a:t>Ms. Richa Sharma </a:t>
            </a:r>
          </a:p>
        </p:txBody>
      </p:sp>
    </p:spTree>
    <p:extLst>
      <p:ext uri="{BB962C8B-B14F-4D97-AF65-F5344CB8AC3E}">
        <p14:creationId xmlns:p14="http://schemas.microsoft.com/office/powerpoint/2010/main" val="94260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0E41-49A7-4DE1-85C3-AF0E642C340C}"/>
              </a:ext>
            </a:extLst>
          </p:cNvPr>
          <p:cNvSpPr>
            <a:spLocks noGrp="1"/>
          </p:cNvSpPr>
          <p:nvPr>
            <p:ph type="ctrTitle"/>
          </p:nvPr>
        </p:nvSpPr>
        <p:spPr>
          <a:xfrm>
            <a:off x="1600200" y="442602"/>
            <a:ext cx="8991600" cy="1645920"/>
          </a:xfrm>
        </p:spPr>
        <p:txBody>
          <a:bodyPr/>
          <a:lstStyle/>
          <a:p>
            <a:r>
              <a:rPr lang="en-IN" dirty="0"/>
              <a:t>FUTURE SCOPE</a:t>
            </a:r>
          </a:p>
        </p:txBody>
      </p:sp>
      <p:sp>
        <p:nvSpPr>
          <p:cNvPr id="3" name="Subtitle 2">
            <a:extLst>
              <a:ext uri="{FF2B5EF4-FFF2-40B4-BE49-F238E27FC236}">
                <a16:creationId xmlns:a16="http://schemas.microsoft.com/office/drawing/2014/main" id="{41BD6DE7-4D4E-435E-B78F-59AE29661C0C}"/>
              </a:ext>
            </a:extLst>
          </p:cNvPr>
          <p:cNvSpPr>
            <a:spLocks noGrp="1"/>
          </p:cNvSpPr>
          <p:nvPr>
            <p:ph type="subTitle" idx="1"/>
          </p:nvPr>
        </p:nvSpPr>
        <p:spPr>
          <a:xfrm>
            <a:off x="1600200" y="2855167"/>
            <a:ext cx="7896606" cy="3200400"/>
          </a:xfrm>
        </p:spPr>
        <p:txBody>
          <a:bodyPr>
            <a:normAutofit/>
          </a:bodyPr>
          <a:lstStyle/>
          <a:p>
            <a:pPr marL="342900" lvl="0" indent="-342900" algn="l">
              <a:lnSpc>
                <a:spcPct val="107000"/>
              </a:lnSpc>
              <a:buClr>
                <a:schemeClr val="tx1"/>
              </a:buClr>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Dynamic alert voice messages at limits(defined by google maps at that area) exceed(tracking using Google maps)</a:t>
            </a:r>
          </a:p>
          <a:p>
            <a:pPr marL="342900" lvl="0" indent="-342900" algn="l">
              <a:lnSpc>
                <a:spcPct val="107000"/>
              </a:lnSpc>
              <a:buClr>
                <a:schemeClr val="tx1"/>
              </a:buClr>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Applying  ICP(Iterative Closest Point) map-matching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Clr>
                <a:schemeClr val="tx1"/>
              </a:buClr>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Taking application offline(optional)</a:t>
            </a:r>
          </a:p>
          <a:p>
            <a:pPr marL="342900" indent="-342900" algn="l">
              <a:lnSpc>
                <a:spcPct val="107000"/>
              </a:lnSpc>
              <a:spcAft>
                <a:spcPts val="800"/>
              </a:spcAft>
              <a:buClr>
                <a:schemeClr val="tx1"/>
              </a:buClr>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Making appl</a:t>
            </a:r>
            <a:r>
              <a:rPr lang="en-IN" sz="1800" dirty="0">
                <a:latin typeface="Calibri" panose="020F0502020204030204" pitchFamily="34" charset="0"/>
                <a:ea typeface="Calibri" panose="020F0502020204030204" pitchFamily="34" charset="0"/>
                <a:cs typeface="Times New Roman" panose="02020603050405020304" pitchFamily="18" charset="0"/>
              </a:rPr>
              <a:t>ication platform independent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644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E37-02AF-4E30-9DA3-9E74587E8C6F}"/>
              </a:ext>
            </a:extLst>
          </p:cNvPr>
          <p:cNvSpPr>
            <a:spLocks noGrp="1"/>
          </p:cNvSpPr>
          <p:nvPr>
            <p:ph type="ctrTitle"/>
          </p:nvPr>
        </p:nvSpPr>
        <p:spPr>
          <a:xfrm>
            <a:off x="1600200" y="371332"/>
            <a:ext cx="8991600" cy="1645920"/>
          </a:xfrm>
        </p:spPr>
        <p:txBody>
          <a:bodyPr/>
          <a:lstStyle/>
          <a:p>
            <a:r>
              <a:rPr lang="en-IN" dirty="0"/>
              <a:t>CONCLUSION</a:t>
            </a:r>
          </a:p>
        </p:txBody>
      </p:sp>
      <p:sp>
        <p:nvSpPr>
          <p:cNvPr id="3" name="Subtitle 2">
            <a:extLst>
              <a:ext uri="{FF2B5EF4-FFF2-40B4-BE49-F238E27FC236}">
                <a16:creationId xmlns:a16="http://schemas.microsoft.com/office/drawing/2014/main" id="{917E3514-A5DE-4E19-990B-B175ACE75D75}"/>
              </a:ext>
            </a:extLst>
          </p:cNvPr>
          <p:cNvSpPr>
            <a:spLocks noGrp="1"/>
          </p:cNvSpPr>
          <p:nvPr>
            <p:ph type="subTitle" idx="1"/>
          </p:nvPr>
        </p:nvSpPr>
        <p:spPr>
          <a:xfrm>
            <a:off x="1600200" y="2873829"/>
            <a:ext cx="8991600" cy="2718609"/>
          </a:xfrm>
        </p:spPr>
        <p:txBody>
          <a:bodyPr>
            <a:normAutofit/>
          </a:bodyPr>
          <a:lstStyle/>
          <a:p>
            <a:pPr algn="l"/>
            <a:r>
              <a:rPr lang="en-US" dirty="0"/>
              <a:t>This project is all about predicting vehicle speed using smartphone GPS, and alert users at various speed levels. The idea of alert is followed by dynamic voice message at reaching a speed limit at regular intervals of time till the user reduces the speed. Here, in this project we also used GPS to calculate the speed and also tackle the error of finding position of user through Kalman Filter. This project can be further enhanced by including dynamic alert voice messages at limits and applying ICP(Iterative Closest Point) map-matching algorithm by which we can make our application more efficient.</a:t>
            </a:r>
            <a:endParaRPr lang="en-IN" dirty="0"/>
          </a:p>
        </p:txBody>
      </p:sp>
    </p:spTree>
    <p:extLst>
      <p:ext uri="{BB962C8B-B14F-4D97-AF65-F5344CB8AC3E}">
        <p14:creationId xmlns:p14="http://schemas.microsoft.com/office/powerpoint/2010/main" val="214824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02EE-09CE-4ACF-A3EA-1BEF4AF8AFD2}"/>
              </a:ext>
            </a:extLst>
          </p:cNvPr>
          <p:cNvSpPr>
            <a:spLocks noGrp="1"/>
          </p:cNvSpPr>
          <p:nvPr>
            <p:ph type="ctrTitle"/>
          </p:nvPr>
        </p:nvSpPr>
        <p:spPr>
          <a:xfrm>
            <a:off x="1600200" y="442602"/>
            <a:ext cx="8991600" cy="1645920"/>
          </a:xfrm>
        </p:spPr>
        <p:txBody>
          <a:bodyPr/>
          <a:lstStyle/>
          <a:p>
            <a:r>
              <a:rPr lang="en-IN" dirty="0"/>
              <a:t>REFERENCES</a:t>
            </a:r>
          </a:p>
        </p:txBody>
      </p:sp>
      <p:sp>
        <p:nvSpPr>
          <p:cNvPr id="3" name="Subtitle 2">
            <a:extLst>
              <a:ext uri="{FF2B5EF4-FFF2-40B4-BE49-F238E27FC236}">
                <a16:creationId xmlns:a16="http://schemas.microsoft.com/office/drawing/2014/main" id="{B622761F-24E8-4C2E-B14C-5AEB8277EC21}"/>
              </a:ext>
            </a:extLst>
          </p:cNvPr>
          <p:cNvSpPr>
            <a:spLocks noGrp="1"/>
          </p:cNvSpPr>
          <p:nvPr>
            <p:ph type="subTitle" idx="1"/>
          </p:nvPr>
        </p:nvSpPr>
        <p:spPr>
          <a:xfrm>
            <a:off x="1530220" y="2351314"/>
            <a:ext cx="9061580" cy="4254759"/>
          </a:xfrm>
        </p:spPr>
        <p:txBody>
          <a:bodyPr>
            <a:normAutofit fontScale="85000" lnSpcReduction="10000"/>
          </a:bodyPr>
          <a:lstStyle/>
          <a:p>
            <a:pPr marL="457200" indent="-457200" algn="l">
              <a:buClr>
                <a:schemeClr val="tx1"/>
              </a:buClr>
              <a:buFont typeface="+mj-lt"/>
              <a:buAutoNum type="arabicPeriod"/>
            </a:pPr>
            <a:r>
              <a:rPr lang="en-IN" dirty="0"/>
              <a:t>https://www.policybazaar.com/motor-insurance/two-wheeler-insurance/articles/new-traffic-rules-hefty-traffic-violation-fines-to-be-imposed/</a:t>
            </a:r>
          </a:p>
          <a:p>
            <a:pPr marL="457200" indent="-457200" algn="l">
              <a:buClr>
                <a:schemeClr val="tx1"/>
              </a:buClr>
              <a:buFont typeface="+mj-lt"/>
              <a:buAutoNum type="arabicPeriod"/>
            </a:pPr>
            <a:r>
              <a:rPr lang="en-IN" dirty="0"/>
              <a:t>https://ieeexplore.ieee.org/document/6974444</a:t>
            </a:r>
          </a:p>
          <a:p>
            <a:pPr algn="l">
              <a:buClr>
                <a:schemeClr val="tx1"/>
              </a:buClr>
            </a:pPr>
            <a:r>
              <a:rPr lang="en-IN" dirty="0"/>
              <a:t>CITATIONS</a:t>
            </a:r>
          </a:p>
          <a:p>
            <a:pPr marL="457200" indent="-457200" algn="l">
              <a:buClr>
                <a:schemeClr val="tx1"/>
              </a:buClr>
              <a:buFont typeface="+mj-lt"/>
              <a:buAutoNum type="arabicPeriod"/>
            </a:pPr>
            <a:r>
              <a:rPr lang="en-IN" sz="1800" dirty="0">
                <a:solidFill>
                  <a:schemeClr val="tx1"/>
                </a:solidFill>
                <a:effectLst/>
                <a:latin typeface="Times New Roman" panose="02020603050405020304" pitchFamily="18" charset="0"/>
                <a:ea typeface="Calibri" panose="020F0502020204030204" pitchFamily="34" charset="0"/>
              </a:rPr>
              <a:t>Aziz, T., Faisal, T. M., Ryu, H. G., &amp; Hossain, M. N. (2021). Vehicle Speed Control and Security System. In </a:t>
            </a:r>
            <a:r>
              <a:rPr lang="en-IN" sz="1800" i="1" dirty="0">
                <a:solidFill>
                  <a:schemeClr val="tx1"/>
                </a:solidFill>
                <a:effectLst/>
                <a:latin typeface="Times New Roman" panose="02020603050405020304" pitchFamily="18" charset="0"/>
                <a:ea typeface="Calibri" panose="020F0502020204030204" pitchFamily="34" charset="0"/>
              </a:rPr>
              <a:t>2021 International Conference on Electronics, Information, and Communication (ICEIC)</a:t>
            </a:r>
            <a:r>
              <a:rPr lang="en-IN" sz="1800" dirty="0">
                <a:solidFill>
                  <a:schemeClr val="tx1"/>
                </a:solidFill>
                <a:effectLst/>
                <a:latin typeface="Times New Roman" panose="02020603050405020304" pitchFamily="18" charset="0"/>
                <a:ea typeface="Calibri" panose="020F0502020204030204" pitchFamily="34" charset="0"/>
              </a:rPr>
              <a:t> (pp. 1-4). IEEE.</a:t>
            </a:r>
          </a:p>
          <a:p>
            <a:pPr marL="457200" indent="-457200" algn="l">
              <a:buClr>
                <a:schemeClr val="tx1"/>
              </a:buClr>
              <a:buFont typeface="+mj-lt"/>
              <a:buAutoNum type="arabicPeriod"/>
            </a:pPr>
            <a:r>
              <a:rPr lang="en-IN" sz="1800" dirty="0" err="1">
                <a:solidFill>
                  <a:schemeClr val="tx1"/>
                </a:solidFill>
                <a:effectLst/>
                <a:latin typeface="Times New Roman" panose="02020603050405020304" pitchFamily="18" charset="0"/>
                <a:ea typeface="Calibri" panose="020F0502020204030204" pitchFamily="34" charset="0"/>
              </a:rPr>
              <a:t>Lattanzi</a:t>
            </a:r>
            <a:r>
              <a:rPr lang="en-IN" sz="1800" dirty="0">
                <a:solidFill>
                  <a:schemeClr val="tx1"/>
                </a:solidFill>
                <a:effectLst/>
                <a:latin typeface="Times New Roman" panose="02020603050405020304" pitchFamily="18" charset="0"/>
                <a:ea typeface="Calibri" panose="020F0502020204030204" pitchFamily="34" charset="0"/>
              </a:rPr>
              <a:t>, E., &amp; Freschi, V. (2021). Machine Learning Techniques to Identify Unsafe Driving </a:t>
            </a:r>
            <a:r>
              <a:rPr lang="en-IN" sz="1800" dirty="0" err="1">
                <a:solidFill>
                  <a:schemeClr val="tx1"/>
                </a:solidFill>
                <a:effectLst/>
                <a:latin typeface="Times New Roman" panose="02020603050405020304" pitchFamily="18" charset="0"/>
                <a:ea typeface="Calibri" panose="020F0502020204030204" pitchFamily="34" charset="0"/>
              </a:rPr>
              <a:t>Behavior</a:t>
            </a:r>
            <a:r>
              <a:rPr lang="en-IN" sz="1800" dirty="0">
                <a:solidFill>
                  <a:schemeClr val="tx1"/>
                </a:solidFill>
                <a:effectLst/>
                <a:latin typeface="Times New Roman" panose="02020603050405020304" pitchFamily="18" charset="0"/>
                <a:ea typeface="Calibri" panose="020F0502020204030204" pitchFamily="34" charset="0"/>
              </a:rPr>
              <a:t> by Means of In-Vehicle Sensor Data. Expert Systems with Applications, 176, 114818.</a:t>
            </a:r>
          </a:p>
          <a:p>
            <a:pPr marL="457200" indent="-457200" algn="l">
              <a:buClr>
                <a:schemeClr val="tx1"/>
              </a:buClr>
              <a:buFont typeface="+mj-lt"/>
              <a:buAutoNum type="arabicPeriod"/>
            </a:pPr>
            <a:r>
              <a:rPr lang="en-IN" sz="1800" dirty="0">
                <a:solidFill>
                  <a:schemeClr val="tx1"/>
                </a:solidFill>
                <a:effectLst/>
                <a:latin typeface="Arial" panose="020B0604020202020204" pitchFamily="34" charset="0"/>
                <a:ea typeface="Calibri" panose="020F0502020204030204" pitchFamily="34" charset="0"/>
              </a:rPr>
              <a:t>Kang JM, Kim HS, Park JB, Choi YH. An Enhanced Map-Matching Algorithm for Real-Time Position Accuracy Improvement with a Low-Cost GPS Receiver. </a:t>
            </a:r>
            <a:r>
              <a:rPr lang="en-IN" sz="1800" i="1" dirty="0">
                <a:solidFill>
                  <a:schemeClr val="tx1"/>
                </a:solidFill>
                <a:effectLst/>
                <a:latin typeface="Arial" panose="020B0604020202020204" pitchFamily="34" charset="0"/>
                <a:ea typeface="Calibri" panose="020F0502020204030204" pitchFamily="34" charset="0"/>
              </a:rPr>
              <a:t>Sensors</a:t>
            </a:r>
            <a:r>
              <a:rPr lang="en-IN" sz="1800" dirty="0">
                <a:solidFill>
                  <a:schemeClr val="tx1"/>
                </a:solidFill>
                <a:effectLst/>
                <a:latin typeface="Arial" panose="020B0604020202020204" pitchFamily="34" charset="0"/>
                <a:ea typeface="Calibri" panose="020F0502020204030204" pitchFamily="34" charset="0"/>
              </a:rPr>
              <a:t>. 2018; 18(11):3836. </a:t>
            </a:r>
            <a:r>
              <a:rPr lang="en-IN" sz="1800" dirty="0">
                <a:solidFill>
                  <a:schemeClr val="tx1"/>
                </a:solidFill>
                <a:latin typeface="Arial" panose="020B0604020202020204" pitchFamily="34" charset="0"/>
                <a:ea typeface="Calibri" panose="020F0502020204030204" pitchFamily="34" charset="0"/>
              </a:rPr>
              <a:t>https://doi.org/10.3390/s18113836</a:t>
            </a:r>
            <a:endParaRPr lang="en-IN" sz="1800" dirty="0">
              <a:solidFill>
                <a:schemeClr val="tx1"/>
              </a:solidFill>
              <a:effectLst/>
              <a:latin typeface="Arial" panose="020B0604020202020204" pitchFamily="34" charset="0"/>
              <a:ea typeface="Calibri" panose="020F0502020204030204" pitchFamily="34" charset="0"/>
            </a:endParaRPr>
          </a:p>
          <a:p>
            <a:pPr marL="457200" indent="-457200" algn="l">
              <a:buClr>
                <a:schemeClr val="tx1"/>
              </a:buClr>
              <a:buFont typeface="+mj-lt"/>
              <a:buAutoNum type="arabicPeriod"/>
            </a:pPr>
            <a:r>
              <a:rPr lang="en-IN" sz="1800" dirty="0">
                <a:solidFill>
                  <a:schemeClr val="tx1"/>
                </a:solidFill>
                <a:effectLst/>
                <a:latin typeface="Arial" panose="020B0604020202020204" pitchFamily="34" charset="0"/>
                <a:ea typeface="Calibri" panose="020F0502020204030204" pitchFamily="34" charset="0"/>
              </a:rPr>
              <a:t>Merry, K., &amp; </a:t>
            </a:r>
            <a:r>
              <a:rPr lang="en-IN" sz="1800" dirty="0" err="1">
                <a:solidFill>
                  <a:schemeClr val="tx1"/>
                </a:solidFill>
                <a:effectLst/>
                <a:latin typeface="Arial" panose="020B0604020202020204" pitchFamily="34" charset="0"/>
                <a:ea typeface="Calibri" panose="020F0502020204030204" pitchFamily="34" charset="0"/>
              </a:rPr>
              <a:t>Bettinger</a:t>
            </a:r>
            <a:r>
              <a:rPr lang="en-IN" sz="1800" dirty="0">
                <a:solidFill>
                  <a:schemeClr val="tx1"/>
                </a:solidFill>
                <a:effectLst/>
                <a:latin typeface="Arial" panose="020B0604020202020204" pitchFamily="34" charset="0"/>
                <a:ea typeface="Calibri" panose="020F0502020204030204" pitchFamily="34" charset="0"/>
              </a:rPr>
              <a:t>, P. (2019). Smartphone GPS accuracy study in an urban environment. </a:t>
            </a:r>
            <a:r>
              <a:rPr lang="en-IN" sz="1800" i="1" dirty="0" err="1">
                <a:solidFill>
                  <a:schemeClr val="tx1"/>
                </a:solidFill>
                <a:effectLst/>
                <a:latin typeface="Arial" panose="020B0604020202020204" pitchFamily="34" charset="0"/>
                <a:ea typeface="Calibri" panose="020F0502020204030204" pitchFamily="34" charset="0"/>
              </a:rPr>
              <a:t>PloS</a:t>
            </a:r>
            <a:r>
              <a:rPr lang="en-IN" sz="1800" i="1" dirty="0">
                <a:solidFill>
                  <a:schemeClr val="tx1"/>
                </a:solidFill>
                <a:effectLst/>
                <a:latin typeface="Arial" panose="020B0604020202020204" pitchFamily="34" charset="0"/>
                <a:ea typeface="Calibri" panose="020F0502020204030204" pitchFamily="34" charset="0"/>
              </a:rPr>
              <a:t> one</a:t>
            </a:r>
            <a:r>
              <a:rPr lang="en-IN" sz="1800" dirty="0">
                <a:solidFill>
                  <a:schemeClr val="tx1"/>
                </a:solidFill>
                <a:effectLst/>
                <a:latin typeface="Arial" panose="020B0604020202020204" pitchFamily="34" charset="0"/>
                <a:ea typeface="Calibri" panose="020F0502020204030204" pitchFamily="34" charset="0"/>
              </a:rPr>
              <a:t>, </a:t>
            </a:r>
            <a:r>
              <a:rPr lang="en-IN" sz="1800" i="1" dirty="0">
                <a:solidFill>
                  <a:schemeClr val="tx1"/>
                </a:solidFill>
                <a:effectLst/>
                <a:latin typeface="Arial" panose="020B0604020202020204" pitchFamily="34" charset="0"/>
                <a:ea typeface="Calibri" panose="020F0502020204030204" pitchFamily="34" charset="0"/>
              </a:rPr>
              <a:t>14</a:t>
            </a:r>
            <a:r>
              <a:rPr lang="en-IN" sz="1800" dirty="0">
                <a:solidFill>
                  <a:schemeClr val="tx1"/>
                </a:solidFill>
                <a:effectLst/>
                <a:latin typeface="Arial" panose="020B0604020202020204" pitchFamily="34" charset="0"/>
                <a:ea typeface="Calibri" panose="020F0502020204030204" pitchFamily="34" charset="0"/>
              </a:rPr>
              <a:t>(7), e0219890.</a:t>
            </a:r>
            <a:endParaRPr lang="en-IN" dirty="0">
              <a:solidFill>
                <a:schemeClr val="tx1"/>
              </a:solidFill>
            </a:endParaRPr>
          </a:p>
          <a:p>
            <a:pPr marL="457200" indent="-457200" algn="l">
              <a:buClr>
                <a:schemeClr val="tx1"/>
              </a:buClr>
              <a:buFont typeface="+mj-lt"/>
              <a:buAutoNum type="arabicPeriod"/>
            </a:pPr>
            <a:r>
              <a:rPr lang="en-IN" sz="1800" dirty="0">
                <a:solidFill>
                  <a:schemeClr val="tx1"/>
                </a:solidFill>
                <a:effectLst/>
                <a:latin typeface="Arial" panose="020B0604020202020204" pitchFamily="34" charset="0"/>
                <a:ea typeface="Calibri" panose="020F0502020204030204" pitchFamily="34" charset="0"/>
              </a:rPr>
              <a:t>Feng, K., Li, J., Zhang, X., Zhang, X., Shen, C., Cao, H., ... &amp; Liu, J. (2018). An improved strong tracking cubature Kalman filter for GPS/INS integrated navigation systems. </a:t>
            </a:r>
            <a:r>
              <a:rPr lang="en-IN" sz="1800" i="1" dirty="0">
                <a:solidFill>
                  <a:schemeClr val="tx1"/>
                </a:solidFill>
                <a:effectLst/>
                <a:latin typeface="Arial" panose="020B0604020202020204" pitchFamily="34" charset="0"/>
                <a:ea typeface="Calibri" panose="020F0502020204030204" pitchFamily="34" charset="0"/>
              </a:rPr>
              <a:t>Sensors</a:t>
            </a:r>
            <a:r>
              <a:rPr lang="en-IN" sz="1800" dirty="0">
                <a:solidFill>
                  <a:schemeClr val="tx1"/>
                </a:solidFill>
                <a:effectLst/>
                <a:latin typeface="Arial" panose="020B0604020202020204" pitchFamily="34" charset="0"/>
                <a:ea typeface="Calibri" panose="020F0502020204030204" pitchFamily="34" charset="0"/>
              </a:rPr>
              <a:t>, </a:t>
            </a:r>
            <a:r>
              <a:rPr lang="en-IN" sz="1800" i="1" dirty="0">
                <a:solidFill>
                  <a:schemeClr val="tx1"/>
                </a:solidFill>
                <a:effectLst/>
                <a:latin typeface="Arial" panose="020B0604020202020204" pitchFamily="34" charset="0"/>
                <a:ea typeface="Calibri" panose="020F0502020204030204" pitchFamily="34" charset="0"/>
              </a:rPr>
              <a:t>18</a:t>
            </a:r>
            <a:r>
              <a:rPr lang="en-IN" sz="1800" dirty="0">
                <a:solidFill>
                  <a:schemeClr val="tx1"/>
                </a:solidFill>
                <a:effectLst/>
                <a:latin typeface="Arial" panose="020B0604020202020204" pitchFamily="34" charset="0"/>
                <a:ea typeface="Calibri" panose="020F0502020204030204" pitchFamily="34" charset="0"/>
              </a:rPr>
              <a:t>(6), 1919.</a:t>
            </a:r>
            <a:endParaRPr lang="en-IN" dirty="0">
              <a:solidFill>
                <a:schemeClr val="tx1"/>
              </a:solidFill>
            </a:endParaRPr>
          </a:p>
        </p:txBody>
      </p:sp>
    </p:spTree>
    <p:extLst>
      <p:ext uri="{BB962C8B-B14F-4D97-AF65-F5344CB8AC3E}">
        <p14:creationId xmlns:p14="http://schemas.microsoft.com/office/powerpoint/2010/main" val="150875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EB0D-CD95-48DC-A8F7-01544E0000D3}"/>
              </a:ext>
            </a:extLst>
          </p:cNvPr>
          <p:cNvSpPr>
            <a:spLocks noGrp="1"/>
          </p:cNvSpPr>
          <p:nvPr>
            <p:ph type="ctrTitle"/>
          </p:nvPr>
        </p:nvSpPr>
        <p:spPr>
          <a:xfrm>
            <a:off x="1600200" y="278026"/>
            <a:ext cx="8991600" cy="1645920"/>
          </a:xfrm>
        </p:spPr>
        <p:txBody>
          <a:bodyPr/>
          <a:lstStyle/>
          <a:p>
            <a:r>
              <a:rPr lang="en-US" dirty="0"/>
              <a:t>Citations cont.</a:t>
            </a:r>
            <a:endParaRPr lang="en-IN" dirty="0"/>
          </a:p>
        </p:txBody>
      </p:sp>
      <p:sp>
        <p:nvSpPr>
          <p:cNvPr id="3" name="Subtitle 2">
            <a:extLst>
              <a:ext uri="{FF2B5EF4-FFF2-40B4-BE49-F238E27FC236}">
                <a16:creationId xmlns:a16="http://schemas.microsoft.com/office/drawing/2014/main" id="{C53CE92F-8578-4C97-94FE-195BF5610405}"/>
              </a:ext>
            </a:extLst>
          </p:cNvPr>
          <p:cNvSpPr>
            <a:spLocks noGrp="1"/>
          </p:cNvSpPr>
          <p:nvPr>
            <p:ph type="subTitle" idx="1"/>
          </p:nvPr>
        </p:nvSpPr>
        <p:spPr>
          <a:xfrm>
            <a:off x="1600200" y="2239347"/>
            <a:ext cx="8991600" cy="4321966"/>
          </a:xfrm>
        </p:spPr>
        <p:txBody>
          <a:bodyPr>
            <a:normAutofit lnSpcReduction="10000"/>
          </a:bodyPr>
          <a:lstStyle/>
          <a:p>
            <a:pPr marL="457200" indent="-457200" algn="l">
              <a:buClr>
                <a:schemeClr val="tx1"/>
              </a:buClr>
              <a:buFont typeface="+mj-lt"/>
              <a:buAutoNum type="arabicPeriod" startAt="6"/>
            </a:pPr>
            <a:r>
              <a:rPr lang="en-IN" dirty="0"/>
              <a:t>Lohrer, J., &amp; </a:t>
            </a:r>
            <a:r>
              <a:rPr lang="en-IN" dirty="0" err="1"/>
              <a:t>Lienkamp</a:t>
            </a:r>
            <a:r>
              <a:rPr lang="en-IN" dirty="0"/>
              <a:t>, M. (2016). An approach for predicting vehicle velocity in combination with driver turns. Automotive and Engine Technology, 1(1), 27-33</a:t>
            </a:r>
          </a:p>
          <a:p>
            <a:pPr marL="457200" indent="-457200" algn="l">
              <a:buClr>
                <a:schemeClr val="tx1"/>
              </a:buClr>
              <a:buFont typeface="+mj-lt"/>
              <a:buAutoNum type="arabicPeriod" startAt="6"/>
            </a:pPr>
            <a:r>
              <a:rPr lang="en-IN" dirty="0"/>
              <a:t>Reddy, N. R., &amp; </a:t>
            </a:r>
            <a:r>
              <a:rPr lang="en-IN" dirty="0" err="1"/>
              <a:t>Subhani</a:t>
            </a:r>
            <a:r>
              <a:rPr lang="en-IN" dirty="0"/>
              <a:t>, S. (2019). Monitoring Vehicle Speed using GPS and Categorizing Driver.</a:t>
            </a:r>
          </a:p>
          <a:p>
            <a:pPr marL="457200" indent="-457200" algn="l">
              <a:buClr>
                <a:schemeClr val="tx1"/>
              </a:buClr>
              <a:buFont typeface="+mj-lt"/>
              <a:buAutoNum type="arabicPeriod" startAt="6"/>
            </a:pPr>
            <a:r>
              <a:rPr lang="en-IN" dirty="0"/>
              <a:t>Hua, S., Kapoor, M., &amp; </a:t>
            </a:r>
            <a:r>
              <a:rPr lang="en-IN" dirty="0" err="1"/>
              <a:t>Anastasiu</a:t>
            </a:r>
            <a:r>
              <a:rPr lang="en-IN" dirty="0"/>
              <a:t>, D. C. (2018). Vehicle tracking and speed estimation from traffic videos. In Proceedings of the IEEE Conference on Computer Vision and Pattern Recognition Workshops (pp. 153-160).</a:t>
            </a:r>
          </a:p>
          <a:p>
            <a:pPr marL="457200" indent="-457200" algn="l">
              <a:buClr>
                <a:schemeClr val="tx1"/>
              </a:buClr>
              <a:buFont typeface="+mj-lt"/>
              <a:buAutoNum type="arabicPeriod" startAt="6"/>
            </a:pPr>
            <a:r>
              <a:rPr lang="en-IN" dirty="0"/>
              <a:t>Shukla, D., &amp; Patel, E. (2013). Speed determination of moving vehicles using Lucas-</a:t>
            </a:r>
            <a:r>
              <a:rPr lang="en-IN" dirty="0" err="1"/>
              <a:t>Kanade</a:t>
            </a:r>
            <a:r>
              <a:rPr lang="en-IN" dirty="0"/>
              <a:t> Algorithm. International Journal of Computer Applications Technology and Research, 2(1), 32-36.</a:t>
            </a:r>
          </a:p>
          <a:p>
            <a:pPr marL="457200" indent="-457200" algn="l">
              <a:buClr>
                <a:schemeClr val="tx1"/>
              </a:buClr>
              <a:buFont typeface="+mj-lt"/>
              <a:buAutoNum type="arabicPeriod" startAt="6"/>
            </a:pPr>
            <a:r>
              <a:rPr lang="en-IN" dirty="0"/>
              <a:t>Yu, J., Zhu, H., Han, H., Chen, Y. J., Yang, J., Zhu, Y., ... &amp; Li, M. (2015). </a:t>
            </a:r>
            <a:r>
              <a:rPr lang="en-IN" dirty="0" err="1"/>
              <a:t>Senspeed</a:t>
            </a:r>
            <a:r>
              <a:rPr lang="en-IN" dirty="0"/>
              <a:t>: Sensing driving conditions to estimate vehicle speed in urban environments. IEEE Transactions on Mobile Computing, 15(1), 202-216.</a:t>
            </a:r>
          </a:p>
          <a:p>
            <a:pPr marL="457200" indent="-457200" algn="l">
              <a:buClr>
                <a:schemeClr val="tx1"/>
              </a:buClr>
              <a:buFont typeface="+mj-lt"/>
              <a:buAutoNum type="arabicPeriod" startAt="6"/>
            </a:pPr>
            <a:endParaRPr lang="en-IN" dirty="0"/>
          </a:p>
          <a:p>
            <a:pPr marL="457200" indent="-457200" algn="l">
              <a:buClr>
                <a:schemeClr val="tx1"/>
              </a:buClr>
              <a:buFont typeface="+mj-lt"/>
              <a:buAutoNum type="arabicPeriod" startAt="6"/>
            </a:pPr>
            <a:endParaRPr lang="en-IN" dirty="0"/>
          </a:p>
          <a:p>
            <a:pPr marL="457200" indent="-457200" algn="l">
              <a:buClr>
                <a:schemeClr val="tx1"/>
              </a:buClr>
              <a:buFont typeface="+mj-lt"/>
              <a:buAutoNum type="arabicPeriod" startAt="6"/>
            </a:pPr>
            <a:endParaRPr lang="en-IN" dirty="0"/>
          </a:p>
        </p:txBody>
      </p:sp>
    </p:spTree>
    <p:extLst>
      <p:ext uri="{BB962C8B-B14F-4D97-AF65-F5344CB8AC3E}">
        <p14:creationId xmlns:p14="http://schemas.microsoft.com/office/powerpoint/2010/main" val="18901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FB71F5-C8EA-4F1A-AC7D-9C367F451B57}"/>
              </a:ext>
            </a:extLst>
          </p:cNvPr>
          <p:cNvSpPr>
            <a:spLocks noGrp="1"/>
          </p:cNvSpPr>
          <p:nvPr>
            <p:ph type="ctrTitle"/>
          </p:nvPr>
        </p:nvSpPr>
        <p:spPr>
          <a:xfrm>
            <a:off x="1600200" y="259365"/>
            <a:ext cx="8991600" cy="1645920"/>
          </a:xfrm>
        </p:spPr>
        <p:txBody>
          <a:bodyPr/>
          <a:lstStyle/>
          <a:p>
            <a:r>
              <a:rPr lang="en-US" dirty="0"/>
              <a:t>Citations cont.</a:t>
            </a:r>
            <a:endParaRPr lang="en-IN" dirty="0"/>
          </a:p>
        </p:txBody>
      </p:sp>
      <p:sp>
        <p:nvSpPr>
          <p:cNvPr id="5" name="Subtitle 2">
            <a:extLst>
              <a:ext uri="{FF2B5EF4-FFF2-40B4-BE49-F238E27FC236}">
                <a16:creationId xmlns:a16="http://schemas.microsoft.com/office/drawing/2014/main" id="{1B3224FD-D2AC-4C17-BE8F-2E4D42BE0087}"/>
              </a:ext>
            </a:extLst>
          </p:cNvPr>
          <p:cNvSpPr>
            <a:spLocks noGrp="1"/>
          </p:cNvSpPr>
          <p:nvPr>
            <p:ph type="subTitle" idx="1"/>
          </p:nvPr>
        </p:nvSpPr>
        <p:spPr>
          <a:xfrm>
            <a:off x="1600200" y="2239347"/>
            <a:ext cx="8991600" cy="4321966"/>
          </a:xfrm>
        </p:spPr>
        <p:txBody>
          <a:bodyPr>
            <a:normAutofit fontScale="92500" lnSpcReduction="10000"/>
          </a:bodyPr>
          <a:lstStyle/>
          <a:p>
            <a:pPr marL="457200" indent="-457200" algn="l">
              <a:buClr>
                <a:schemeClr val="tx1"/>
              </a:buClr>
              <a:buFont typeface="+mj-lt"/>
              <a:buAutoNum type="arabicPeriod" startAt="11"/>
            </a:pPr>
            <a:r>
              <a:rPr lang="en-IN" dirty="0"/>
              <a:t>Chowdhury, A., Chakravarty, T., &amp; </a:t>
            </a:r>
            <a:r>
              <a:rPr lang="en-IN" dirty="0" err="1"/>
              <a:t>Balamuralidhar</a:t>
            </a:r>
            <a:r>
              <a:rPr lang="en-IN" dirty="0"/>
              <a:t>, P. (2014, October). Estimating true speed of moving vehicle using smartphone-based GPS measurement. In 2014 IEEE International Conference on Systems, Man, and Cybernetics (SMC) (pp. 3348-3353). IEEE.</a:t>
            </a:r>
          </a:p>
          <a:p>
            <a:pPr marL="457200" indent="-457200" algn="l">
              <a:buClr>
                <a:schemeClr val="tx1"/>
              </a:buClr>
              <a:buFont typeface="+mj-lt"/>
              <a:buAutoNum type="arabicPeriod" startAt="11"/>
            </a:pPr>
            <a:r>
              <a:rPr lang="en-IN" dirty="0"/>
              <a:t>Laghari, S. M. N. U. Z., &amp; Farrukh, M. A. M. GPS Estimation using Kalman Filter.</a:t>
            </a:r>
          </a:p>
          <a:p>
            <a:pPr marL="457200" indent="-457200" algn="l">
              <a:buClr>
                <a:schemeClr val="tx1"/>
              </a:buClr>
              <a:buFont typeface="+mj-lt"/>
              <a:buAutoNum type="arabicPeriod" startAt="11"/>
            </a:pPr>
            <a:r>
              <a:rPr lang="en-IN" dirty="0" err="1"/>
              <a:t>Ustun</a:t>
            </a:r>
            <a:r>
              <a:rPr lang="en-IN" dirty="0"/>
              <a:t>, I., &amp; Cetin, M. (2019). Speed estimation using smartphone accelerometer data. Transportation research record, 2673(3), 65-73. </a:t>
            </a:r>
          </a:p>
          <a:p>
            <a:pPr marL="457200" indent="-457200" algn="l">
              <a:buClr>
                <a:schemeClr val="tx1"/>
              </a:buClr>
              <a:buFont typeface="+mj-lt"/>
              <a:buAutoNum type="arabicPeriod" startAt="11"/>
            </a:pPr>
            <a:r>
              <a:rPr lang="en-IN" dirty="0"/>
              <a:t>Yu, J., Zhu, H., Han, H., Chen, Y. J., Yang, J., Zhu, Y., ... &amp; Li, M. (2015). </a:t>
            </a:r>
            <a:r>
              <a:rPr lang="en-IN" dirty="0" err="1"/>
              <a:t>Senspeed</a:t>
            </a:r>
            <a:r>
              <a:rPr lang="en-IN" dirty="0"/>
              <a:t>: Sensing driving conditions to estimate vehicle speed in urban environments. IEEE Transactions on Mobile Computing, 15(1), 202-216. </a:t>
            </a:r>
          </a:p>
          <a:p>
            <a:pPr marL="457200" indent="-457200" algn="l">
              <a:buClr>
                <a:schemeClr val="tx1"/>
              </a:buClr>
              <a:buFont typeface="+mj-lt"/>
              <a:buAutoNum type="arabicPeriod" startAt="11"/>
            </a:pPr>
            <a:r>
              <a:rPr lang="en-IN" dirty="0" err="1"/>
              <a:t>Tamilselvan</a:t>
            </a:r>
            <a:r>
              <a:rPr lang="en-IN" dirty="0"/>
              <a:t>, K., Murugesan, G., &amp; </a:t>
            </a:r>
            <a:r>
              <a:rPr lang="en-IN" dirty="0" err="1"/>
              <a:t>Suthagar</a:t>
            </a:r>
            <a:r>
              <a:rPr lang="en-IN" dirty="0"/>
              <a:t>, S. (2018). Android Based Vehicle Speed Control System In Critical Zones Using GPS Technology. International Journal of Advanced Research in Electronics and Communication Engineering (IJARECE), 1(6).</a:t>
            </a:r>
          </a:p>
          <a:p>
            <a:pPr marL="457200" indent="-457200" algn="l">
              <a:buClr>
                <a:schemeClr val="tx1"/>
              </a:buClr>
              <a:buFont typeface="+mj-lt"/>
              <a:buAutoNum type="arabicPeriod" startAt="6"/>
            </a:pPr>
            <a:endParaRPr lang="en-IN" dirty="0"/>
          </a:p>
          <a:p>
            <a:pPr marL="457200" indent="-457200" algn="l">
              <a:buClr>
                <a:schemeClr val="tx1"/>
              </a:buClr>
              <a:buFont typeface="+mj-lt"/>
              <a:buAutoNum type="arabicPeriod" startAt="6"/>
            </a:pPr>
            <a:endParaRPr lang="en-IN" dirty="0"/>
          </a:p>
        </p:txBody>
      </p:sp>
    </p:spTree>
    <p:extLst>
      <p:ext uri="{BB962C8B-B14F-4D97-AF65-F5344CB8AC3E}">
        <p14:creationId xmlns:p14="http://schemas.microsoft.com/office/powerpoint/2010/main" val="367545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7EDC23-07D8-4D7B-B5CF-BF0FA1DB2F3D}"/>
              </a:ext>
            </a:extLst>
          </p:cNvPr>
          <p:cNvSpPr>
            <a:spLocks noGrp="1"/>
          </p:cNvSpPr>
          <p:nvPr>
            <p:ph type="ctrTitle"/>
          </p:nvPr>
        </p:nvSpPr>
        <p:spPr>
          <a:xfrm>
            <a:off x="1600200" y="351940"/>
            <a:ext cx="8991600" cy="1646237"/>
          </a:xfrm>
        </p:spPr>
        <p:txBody>
          <a:bodyPr/>
          <a:lstStyle/>
          <a:p>
            <a:r>
              <a:rPr lang="en-US" dirty="0"/>
              <a:t>Citations cont.</a:t>
            </a:r>
            <a:endParaRPr lang="en-IN" dirty="0"/>
          </a:p>
        </p:txBody>
      </p:sp>
      <p:sp>
        <p:nvSpPr>
          <p:cNvPr id="6" name="Subtitle 2">
            <a:extLst>
              <a:ext uri="{FF2B5EF4-FFF2-40B4-BE49-F238E27FC236}">
                <a16:creationId xmlns:a16="http://schemas.microsoft.com/office/drawing/2014/main" id="{C5059E35-EF5E-4366-94AC-2670FD5D3530}"/>
              </a:ext>
            </a:extLst>
          </p:cNvPr>
          <p:cNvSpPr>
            <a:spLocks noGrp="1"/>
          </p:cNvSpPr>
          <p:nvPr>
            <p:ph type="subTitle" idx="1"/>
          </p:nvPr>
        </p:nvSpPr>
        <p:spPr>
          <a:xfrm>
            <a:off x="1600200" y="2239347"/>
            <a:ext cx="8991600" cy="4321966"/>
          </a:xfrm>
        </p:spPr>
        <p:txBody>
          <a:bodyPr>
            <a:normAutofit fontScale="92500" lnSpcReduction="20000"/>
          </a:bodyPr>
          <a:lstStyle/>
          <a:p>
            <a:pPr marL="457200" indent="-457200" algn="l">
              <a:buClr>
                <a:schemeClr val="tx1"/>
              </a:buClr>
              <a:buFont typeface="+mj-lt"/>
              <a:buAutoNum type="arabicPeriod" startAt="16"/>
            </a:pPr>
            <a:r>
              <a:rPr lang="en-IN" dirty="0"/>
              <a:t>ÖZDEMİR, Z., &amp; TUĞRUL, B. (2019, October). Geofencing on the Real-Time GPS Tracking System and Improving GPS Accuracy with Moving Average, Kalman Filter and Logistic Regression Analysis. In 2019 3rd International Symposium on Multidisciplinary Studies and Innovative Technologies (ISMSIT) (pp. 1-6). IEEE</a:t>
            </a:r>
          </a:p>
          <a:p>
            <a:pPr marL="457200" indent="-457200" algn="l">
              <a:buClr>
                <a:schemeClr val="tx1"/>
              </a:buClr>
              <a:buFont typeface="+mj-lt"/>
              <a:buAutoNum type="arabicPeriod" startAt="16"/>
            </a:pPr>
            <a:r>
              <a:rPr lang="en-US" dirty="0"/>
              <a:t>Li, Z., Wang, R., Gao, J., &amp; Wang, J. (2018). An approach to improve the positioning performance of GPS/INS/UWB integrated system with two-step filter. Remote Sensing, 10(1), 19.</a:t>
            </a:r>
            <a:endParaRPr lang="en-IN" dirty="0"/>
          </a:p>
          <a:p>
            <a:pPr marL="457200" indent="-457200" algn="l">
              <a:buClr>
                <a:schemeClr val="tx1"/>
              </a:buClr>
              <a:buFont typeface="+mj-lt"/>
              <a:buAutoNum type="arabicPeriod" startAt="16"/>
            </a:pPr>
            <a:r>
              <a:rPr lang="en-US" dirty="0"/>
              <a:t>Verma, P., &amp; Bhatia, J. S. (2013). Design and development of GPS-GSM based tracking system with Google map based monitoring. International Journal of Computer Science, Engineering and Applications (IJCSEA), 3(3), 33-40.</a:t>
            </a:r>
            <a:endParaRPr lang="en-IN" dirty="0"/>
          </a:p>
          <a:p>
            <a:pPr marL="457200" indent="-457200" algn="l">
              <a:buClr>
                <a:schemeClr val="tx1"/>
              </a:buClr>
              <a:buFont typeface="+mj-lt"/>
              <a:buAutoNum type="arabicPeriod" startAt="16"/>
            </a:pPr>
            <a:r>
              <a:rPr lang="en-US" dirty="0"/>
              <a:t>Singhal, M., &amp; Shukla, A. (2012). Implementation of location based services in android using GPS and web services. International Journal of Computer Science Issues (IJCSI), 9(1), 237.</a:t>
            </a:r>
          </a:p>
          <a:p>
            <a:pPr marL="457200" indent="-457200" algn="l">
              <a:buClr>
                <a:schemeClr val="tx1"/>
              </a:buClr>
              <a:buFont typeface="+mj-lt"/>
              <a:buAutoNum type="arabicPeriod" startAt="16"/>
            </a:pPr>
            <a:r>
              <a:rPr lang="en-US" dirty="0"/>
              <a:t>Liu, W., Yamazaki, F., &amp; Vu, T. T. (2010). Automated vehicle extraction and speed determination from </a:t>
            </a:r>
            <a:r>
              <a:rPr lang="en-US" dirty="0" err="1"/>
              <a:t>QuickBird</a:t>
            </a:r>
            <a:r>
              <a:rPr lang="en-US" dirty="0"/>
              <a:t> satellite images. IEEE Journal of Selected Topics in Applied Earth Observations and Remote Sensing, 4(1), 75-82.</a:t>
            </a:r>
            <a:endParaRPr lang="en-IN" dirty="0"/>
          </a:p>
        </p:txBody>
      </p:sp>
    </p:spTree>
    <p:extLst>
      <p:ext uri="{BB962C8B-B14F-4D97-AF65-F5344CB8AC3E}">
        <p14:creationId xmlns:p14="http://schemas.microsoft.com/office/powerpoint/2010/main" val="61753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C446-C912-4BAB-8C7A-28B5AEF8DE9B}"/>
              </a:ext>
            </a:extLst>
          </p:cNvPr>
          <p:cNvSpPr>
            <a:spLocks noGrp="1"/>
          </p:cNvSpPr>
          <p:nvPr>
            <p:ph type="title"/>
          </p:nvPr>
        </p:nvSpPr>
        <p:spPr>
          <a:xfrm>
            <a:off x="2231136" y="523613"/>
            <a:ext cx="7729728" cy="1188720"/>
          </a:xfrm>
        </p:spPr>
        <p:txBody>
          <a:bodyPr/>
          <a:lstStyle/>
          <a:p>
            <a:r>
              <a:rPr lang="en-IN" dirty="0"/>
              <a:t>CONTENTS</a:t>
            </a:r>
          </a:p>
        </p:txBody>
      </p:sp>
      <p:sp>
        <p:nvSpPr>
          <p:cNvPr id="3" name="Content Placeholder 2">
            <a:extLst>
              <a:ext uri="{FF2B5EF4-FFF2-40B4-BE49-F238E27FC236}">
                <a16:creationId xmlns:a16="http://schemas.microsoft.com/office/drawing/2014/main" id="{7781843D-D670-4EB6-A929-3EA1BC94D334}"/>
              </a:ext>
            </a:extLst>
          </p:cNvPr>
          <p:cNvSpPr>
            <a:spLocks noGrp="1"/>
          </p:cNvSpPr>
          <p:nvPr>
            <p:ph idx="1"/>
          </p:nvPr>
        </p:nvSpPr>
        <p:spPr>
          <a:xfrm>
            <a:off x="1268963" y="2071395"/>
            <a:ext cx="7730848" cy="4469363"/>
          </a:xfrm>
        </p:spPr>
        <p:txBody>
          <a:bodyPr>
            <a:normAutofit/>
          </a:bodyPr>
          <a:lstStyle/>
          <a:p>
            <a:r>
              <a:rPr lang="en-IN" dirty="0"/>
              <a:t>INTRODUCTION</a:t>
            </a:r>
          </a:p>
          <a:p>
            <a:r>
              <a:rPr lang="en-IN" dirty="0"/>
              <a:t>PROBLEM STATEMENT</a:t>
            </a:r>
          </a:p>
          <a:p>
            <a:r>
              <a:rPr lang="en-IN" dirty="0"/>
              <a:t>FEASIBILITY STUDY</a:t>
            </a:r>
          </a:p>
          <a:p>
            <a:r>
              <a:rPr lang="en-IN" dirty="0"/>
              <a:t>OBJECTIVES</a:t>
            </a:r>
          </a:p>
          <a:p>
            <a:r>
              <a:rPr lang="en-IN" dirty="0"/>
              <a:t>PROPOSED ARCHITECTURE</a:t>
            </a:r>
          </a:p>
          <a:p>
            <a:r>
              <a:rPr lang="en-IN" dirty="0"/>
              <a:t>DFD 0</a:t>
            </a:r>
          </a:p>
          <a:p>
            <a:r>
              <a:rPr lang="en-IN" dirty="0"/>
              <a:t>DFD 1</a:t>
            </a:r>
          </a:p>
          <a:p>
            <a:r>
              <a:rPr lang="en-IN" dirty="0"/>
              <a:t>FUTURE SCOPE</a:t>
            </a:r>
          </a:p>
          <a:p>
            <a:r>
              <a:rPr lang="en-IN" dirty="0"/>
              <a:t>CONCLUSION</a:t>
            </a:r>
          </a:p>
          <a:p>
            <a:r>
              <a:rPr lang="en-IN" dirty="0"/>
              <a:t>REFERENCES</a:t>
            </a:r>
          </a:p>
        </p:txBody>
      </p:sp>
    </p:spTree>
    <p:extLst>
      <p:ext uri="{BB962C8B-B14F-4D97-AF65-F5344CB8AC3E}">
        <p14:creationId xmlns:p14="http://schemas.microsoft.com/office/powerpoint/2010/main" val="2065030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A98B-CE1B-47E4-9DC9-D182CE48AD84}"/>
              </a:ext>
            </a:extLst>
          </p:cNvPr>
          <p:cNvSpPr>
            <a:spLocks noGrp="1"/>
          </p:cNvSpPr>
          <p:nvPr>
            <p:ph type="ctrTitle"/>
          </p:nvPr>
        </p:nvSpPr>
        <p:spPr>
          <a:xfrm>
            <a:off x="1600200" y="417985"/>
            <a:ext cx="8991600" cy="1645920"/>
          </a:xfrm>
        </p:spPr>
        <p:txBody>
          <a:bodyPr/>
          <a:lstStyle/>
          <a:p>
            <a:r>
              <a:rPr lang="en-IN" dirty="0"/>
              <a:t>INTRODUCTION</a:t>
            </a:r>
          </a:p>
        </p:txBody>
      </p:sp>
      <p:sp>
        <p:nvSpPr>
          <p:cNvPr id="3" name="Subtitle 2">
            <a:extLst>
              <a:ext uri="{FF2B5EF4-FFF2-40B4-BE49-F238E27FC236}">
                <a16:creationId xmlns:a16="http://schemas.microsoft.com/office/drawing/2014/main" id="{FE74ACFA-4265-4522-BAB5-040026B5C9E5}"/>
              </a:ext>
            </a:extLst>
          </p:cNvPr>
          <p:cNvSpPr>
            <a:spLocks noGrp="1"/>
          </p:cNvSpPr>
          <p:nvPr>
            <p:ph type="subTitle" idx="1"/>
          </p:nvPr>
        </p:nvSpPr>
        <p:spPr>
          <a:xfrm>
            <a:off x="1600199" y="2463282"/>
            <a:ext cx="8991599" cy="3535182"/>
          </a:xfrm>
        </p:spPr>
        <p:txBody>
          <a:bodyPr>
            <a:normAutofit/>
          </a:bodyPr>
          <a:lstStyle/>
          <a:p>
            <a:pPr algn="l"/>
            <a:r>
              <a:rPr lang="en-US" dirty="0"/>
              <a:t>Recently aggressive driving has been a great subject for study and research as it is directly correlated to accidents. It includes excessive speeding, sudden lane changes, and hard breaks. The high-speed limits are often the cause of accidents leading to serious injuries and death. The speed limit should be in control so that we can avoid accidents caused by high-speed driving. Speed thrills but kills. The old traffic fine for speeding was Rs.400 but as per new traffic rules, the fine for speeding is Rs.1000 for LMV and Rs.2000 for Medium Passenger Vehicle[1]. In order to avoid violation of max speed and speed tickets, we propose to create an application that addresses the problem of speed detection using the GPS measurements (distance and time elapse) owned by the users/drivers in the vehicles and will generate voice messages for speed alerts.[2]</a:t>
            </a:r>
            <a:endParaRPr lang="en-IN" dirty="0"/>
          </a:p>
        </p:txBody>
      </p:sp>
    </p:spTree>
    <p:extLst>
      <p:ext uri="{BB962C8B-B14F-4D97-AF65-F5344CB8AC3E}">
        <p14:creationId xmlns:p14="http://schemas.microsoft.com/office/powerpoint/2010/main" val="33235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EA11-CE62-4ED1-B27E-BA04B9493FF6}"/>
              </a:ext>
            </a:extLst>
          </p:cNvPr>
          <p:cNvSpPr>
            <a:spLocks noGrp="1"/>
          </p:cNvSpPr>
          <p:nvPr>
            <p:ph type="ctrTitle"/>
          </p:nvPr>
        </p:nvSpPr>
        <p:spPr>
          <a:xfrm>
            <a:off x="1600200" y="268695"/>
            <a:ext cx="8991600" cy="1645920"/>
          </a:xfrm>
        </p:spPr>
        <p:txBody>
          <a:bodyPr/>
          <a:lstStyle/>
          <a:p>
            <a:r>
              <a:rPr lang="en-IN" dirty="0"/>
              <a:t>Problem Statement</a:t>
            </a:r>
          </a:p>
        </p:txBody>
      </p:sp>
      <p:sp>
        <p:nvSpPr>
          <p:cNvPr id="3" name="Subtitle 2">
            <a:extLst>
              <a:ext uri="{FF2B5EF4-FFF2-40B4-BE49-F238E27FC236}">
                <a16:creationId xmlns:a16="http://schemas.microsoft.com/office/drawing/2014/main" id="{2D82EB44-66B0-4275-A80C-D383F8E9E2E8}"/>
              </a:ext>
            </a:extLst>
          </p:cNvPr>
          <p:cNvSpPr>
            <a:spLocks noGrp="1"/>
          </p:cNvSpPr>
          <p:nvPr>
            <p:ph type="subTitle" idx="1"/>
          </p:nvPr>
        </p:nvSpPr>
        <p:spPr>
          <a:xfrm>
            <a:off x="1600200" y="2547257"/>
            <a:ext cx="8991600" cy="3045181"/>
          </a:xfrm>
        </p:spPr>
        <p:txBody>
          <a:bodyPr>
            <a:normAutofit/>
          </a:bodyPr>
          <a:lstStyle/>
          <a:p>
            <a:pPr algn="l"/>
            <a:r>
              <a:rPr lang="en-US" dirty="0"/>
              <a:t>The aim of our project is to predict vehicle speed using smartphone GPS, and alert users at various speed levels set by them. The alert of the speed limit will be given using a dynamic voice message at a regular interval of time till the user reduces/decreases the speed. The major problem in this approach is that we will be using smartphone GPS which is less efficient as compared to professional GPS. Apart from this, we will be adding weather conditions and temperature specifications as per the user’s current location. </a:t>
            </a:r>
            <a:endParaRPr lang="en-IN" dirty="0"/>
          </a:p>
        </p:txBody>
      </p:sp>
    </p:spTree>
    <p:extLst>
      <p:ext uri="{BB962C8B-B14F-4D97-AF65-F5344CB8AC3E}">
        <p14:creationId xmlns:p14="http://schemas.microsoft.com/office/powerpoint/2010/main" val="3145591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3097-E3BF-490A-ABD2-ED364C121A99}"/>
              </a:ext>
            </a:extLst>
          </p:cNvPr>
          <p:cNvSpPr>
            <a:spLocks noGrp="1"/>
          </p:cNvSpPr>
          <p:nvPr>
            <p:ph type="ctrTitle"/>
          </p:nvPr>
        </p:nvSpPr>
        <p:spPr>
          <a:xfrm>
            <a:off x="1525555" y="442602"/>
            <a:ext cx="8991600" cy="1645920"/>
          </a:xfrm>
        </p:spPr>
        <p:txBody>
          <a:bodyPr/>
          <a:lstStyle/>
          <a:p>
            <a:r>
              <a:rPr lang="en-IN" dirty="0"/>
              <a:t>objectives</a:t>
            </a:r>
          </a:p>
        </p:txBody>
      </p:sp>
      <p:sp>
        <p:nvSpPr>
          <p:cNvPr id="3" name="Subtitle 2">
            <a:extLst>
              <a:ext uri="{FF2B5EF4-FFF2-40B4-BE49-F238E27FC236}">
                <a16:creationId xmlns:a16="http://schemas.microsoft.com/office/drawing/2014/main" id="{4496C06F-5AA7-41B0-ABF2-99EC93F43F80}"/>
              </a:ext>
            </a:extLst>
          </p:cNvPr>
          <p:cNvSpPr>
            <a:spLocks noGrp="1"/>
          </p:cNvSpPr>
          <p:nvPr>
            <p:ph type="subTitle" idx="1"/>
          </p:nvPr>
        </p:nvSpPr>
        <p:spPr>
          <a:xfrm>
            <a:off x="1525556" y="2780521"/>
            <a:ext cx="7665098" cy="3144417"/>
          </a:xfrm>
        </p:spPr>
        <p:txBody>
          <a:bodyPr>
            <a:normAutofit/>
          </a:bodyPr>
          <a:lstStyle/>
          <a:p>
            <a:pPr marL="342900" indent="-342900" algn="l">
              <a:buClr>
                <a:schemeClr val="tx1"/>
              </a:buClr>
              <a:buFont typeface="Arial" panose="020B0604020202020204" pitchFamily="34" charset="0"/>
              <a:buChar char="•"/>
            </a:pPr>
            <a:r>
              <a:rPr lang="en-US" dirty="0"/>
              <a:t>Using smartphone GPS for calculation of real-time speed of user’s vehicle</a:t>
            </a:r>
          </a:p>
          <a:p>
            <a:pPr marL="342900" indent="-342900" algn="l">
              <a:buClr>
                <a:schemeClr val="tx1"/>
              </a:buClr>
              <a:buFont typeface="Arial" panose="020B0604020202020204" pitchFamily="34" charset="0"/>
              <a:buChar char="•"/>
            </a:pPr>
            <a:r>
              <a:rPr lang="en-US" dirty="0"/>
              <a:t>Implementation of audio alert system </a:t>
            </a:r>
          </a:p>
          <a:p>
            <a:pPr marL="342900" indent="-342900" algn="l">
              <a:buClr>
                <a:schemeClr val="tx1"/>
              </a:buClr>
              <a:buFont typeface="Arial" panose="020B0604020202020204" pitchFamily="34" charset="0"/>
              <a:buChar char="•"/>
            </a:pPr>
            <a:r>
              <a:rPr lang="en-US" dirty="0"/>
              <a:t>Applying dynamic audio alert system in order to inform the user of current speed</a:t>
            </a:r>
          </a:p>
          <a:p>
            <a:pPr marL="342900" indent="-342900" algn="l">
              <a:buClr>
                <a:schemeClr val="tx1"/>
              </a:buClr>
              <a:buFont typeface="Arial" panose="020B0604020202020204" pitchFamily="34" charset="0"/>
              <a:buChar char="•"/>
            </a:pPr>
            <a:r>
              <a:rPr lang="en-US" dirty="0"/>
              <a:t>Creating an interface to display speed and weather details to the user</a:t>
            </a:r>
          </a:p>
          <a:p>
            <a:pPr marL="342900" indent="-342900" algn="l">
              <a:buClr>
                <a:schemeClr val="tx1"/>
              </a:buClr>
              <a:buFont typeface="Arial" panose="020B0604020202020204" pitchFamily="34" charset="0"/>
              <a:buChar char="•"/>
            </a:pPr>
            <a:r>
              <a:rPr lang="en-US" dirty="0"/>
              <a:t>Creating a user-friendly application</a:t>
            </a:r>
            <a:endParaRPr lang="en-IN" dirty="0"/>
          </a:p>
        </p:txBody>
      </p:sp>
    </p:spTree>
    <p:extLst>
      <p:ext uri="{BB962C8B-B14F-4D97-AF65-F5344CB8AC3E}">
        <p14:creationId xmlns:p14="http://schemas.microsoft.com/office/powerpoint/2010/main" val="83714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A1FD-F4A1-49B1-939C-D73159835EE2}"/>
              </a:ext>
            </a:extLst>
          </p:cNvPr>
          <p:cNvSpPr>
            <a:spLocks noGrp="1"/>
          </p:cNvSpPr>
          <p:nvPr>
            <p:ph type="ctrTitle"/>
          </p:nvPr>
        </p:nvSpPr>
        <p:spPr>
          <a:xfrm>
            <a:off x="1600200" y="520621"/>
            <a:ext cx="8991600" cy="1645920"/>
          </a:xfrm>
        </p:spPr>
        <p:txBody>
          <a:bodyPr/>
          <a:lstStyle/>
          <a:p>
            <a:r>
              <a:rPr lang="en-IN" dirty="0"/>
              <a:t>Feasibility study</a:t>
            </a:r>
          </a:p>
        </p:txBody>
      </p:sp>
      <p:sp>
        <p:nvSpPr>
          <p:cNvPr id="3" name="Subtitle 2">
            <a:extLst>
              <a:ext uri="{FF2B5EF4-FFF2-40B4-BE49-F238E27FC236}">
                <a16:creationId xmlns:a16="http://schemas.microsoft.com/office/drawing/2014/main" id="{C58BF640-149D-4BC2-A214-CD5632D90112}"/>
              </a:ext>
            </a:extLst>
          </p:cNvPr>
          <p:cNvSpPr>
            <a:spLocks noGrp="1"/>
          </p:cNvSpPr>
          <p:nvPr>
            <p:ph type="subTitle" idx="1"/>
          </p:nvPr>
        </p:nvSpPr>
        <p:spPr>
          <a:xfrm>
            <a:off x="1600199" y="2593909"/>
            <a:ext cx="8991599" cy="3573625"/>
          </a:xfrm>
        </p:spPr>
        <p:txBody>
          <a:bodyPr>
            <a:normAutofit/>
          </a:bodyPr>
          <a:lstStyle/>
          <a:p>
            <a:pPr algn="l"/>
            <a:r>
              <a:rPr lang="en-US" dirty="0"/>
              <a:t>The major challenges we face when we came across this idea were finding the best suitable way both in terms of efficiency and cost. The approaches we looked for:</a:t>
            </a:r>
          </a:p>
          <a:p>
            <a:pPr marL="342900" indent="-342900" algn="l">
              <a:buClr>
                <a:schemeClr val="tx1"/>
              </a:buClr>
              <a:buFont typeface="Arial" panose="020B0604020202020204" pitchFamily="34" charset="0"/>
              <a:buChar char="•"/>
            </a:pPr>
            <a:r>
              <a:rPr lang="en-US" dirty="0"/>
              <a:t>Hardware components like IoT, Arduino, etc.</a:t>
            </a:r>
          </a:p>
          <a:p>
            <a:pPr marL="342900" indent="-342900" algn="l">
              <a:buClr>
                <a:schemeClr val="tx1"/>
              </a:buClr>
              <a:buFont typeface="Arial" panose="020B0604020202020204" pitchFamily="34" charset="0"/>
              <a:buChar char="•"/>
            </a:pPr>
            <a:r>
              <a:rPr lang="en-US" dirty="0"/>
              <a:t>Dashboard Camera(processing video frame by frame)</a:t>
            </a:r>
          </a:p>
          <a:p>
            <a:pPr marL="342900" indent="-342900" algn="l">
              <a:buClr>
                <a:schemeClr val="tx1"/>
              </a:buClr>
              <a:buFont typeface="Arial" panose="020B0604020202020204" pitchFamily="34" charset="0"/>
              <a:buChar char="•"/>
            </a:pPr>
            <a:r>
              <a:rPr lang="en-US" dirty="0"/>
              <a:t>Optical Flow(extraction from live video footage)</a:t>
            </a:r>
          </a:p>
        </p:txBody>
      </p:sp>
    </p:spTree>
    <p:extLst>
      <p:ext uri="{BB962C8B-B14F-4D97-AF65-F5344CB8AC3E}">
        <p14:creationId xmlns:p14="http://schemas.microsoft.com/office/powerpoint/2010/main" val="395007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1BB9-7AA4-4E81-9AF2-DFE96D58A897}"/>
              </a:ext>
            </a:extLst>
          </p:cNvPr>
          <p:cNvSpPr>
            <a:spLocks noGrp="1"/>
          </p:cNvSpPr>
          <p:nvPr>
            <p:ph type="title"/>
          </p:nvPr>
        </p:nvSpPr>
        <p:spPr>
          <a:xfrm>
            <a:off x="2135886" y="155067"/>
            <a:ext cx="7729728" cy="1188720"/>
          </a:xfrm>
        </p:spPr>
        <p:txBody>
          <a:bodyPr/>
          <a:lstStyle/>
          <a:p>
            <a:r>
              <a:rPr lang="en-IN" dirty="0"/>
              <a:t>Proposed architecture</a:t>
            </a:r>
          </a:p>
        </p:txBody>
      </p:sp>
      <p:pic>
        <p:nvPicPr>
          <p:cNvPr id="3" name="Picture 2" descr="Graphical user interface, Teams&#10;&#10;Description automatically generated">
            <a:extLst>
              <a:ext uri="{FF2B5EF4-FFF2-40B4-BE49-F238E27FC236}">
                <a16:creationId xmlns:a16="http://schemas.microsoft.com/office/drawing/2014/main" id="{DD5E9355-7948-45F0-81A0-3FAFCB6467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4959" t="16672"/>
          <a:stretch/>
        </p:blipFill>
        <p:spPr bwMode="auto">
          <a:xfrm>
            <a:off x="2324100" y="1429512"/>
            <a:ext cx="7345771" cy="51332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184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3E53-D60D-437A-94CF-03A6D0AEA1BA}"/>
              </a:ext>
            </a:extLst>
          </p:cNvPr>
          <p:cNvSpPr>
            <a:spLocks noGrp="1"/>
          </p:cNvSpPr>
          <p:nvPr>
            <p:ph type="title"/>
          </p:nvPr>
        </p:nvSpPr>
        <p:spPr>
          <a:xfrm>
            <a:off x="2231136" y="340654"/>
            <a:ext cx="7729728" cy="1188720"/>
          </a:xfrm>
        </p:spPr>
        <p:txBody>
          <a:bodyPr/>
          <a:lstStyle/>
          <a:p>
            <a:r>
              <a:rPr lang="en-IN" dirty="0" err="1"/>
              <a:t>Dfd</a:t>
            </a:r>
            <a:r>
              <a:rPr lang="en-IN" dirty="0"/>
              <a:t> 0</a:t>
            </a:r>
          </a:p>
        </p:txBody>
      </p:sp>
      <p:pic>
        <p:nvPicPr>
          <p:cNvPr id="3" name="Picture 2" descr="Diagram, schematic&#10;&#10;Description automatically generated">
            <a:extLst>
              <a:ext uri="{FF2B5EF4-FFF2-40B4-BE49-F238E27FC236}">
                <a16:creationId xmlns:a16="http://schemas.microsoft.com/office/drawing/2014/main" id="{897C4DE8-4508-4337-B92A-68FC9D2BDAE0}"/>
              </a:ext>
            </a:extLst>
          </p:cNvPr>
          <p:cNvPicPr>
            <a:picLocks noChangeAspect="1"/>
          </p:cNvPicPr>
          <p:nvPr/>
        </p:nvPicPr>
        <p:blipFill rotWithShape="1">
          <a:blip r:embed="rId2">
            <a:extLst>
              <a:ext uri="{28A0092B-C50C-407E-A947-70E740481C1C}">
                <a14:useLocalDpi xmlns:a14="http://schemas.microsoft.com/office/drawing/2010/main" val="0"/>
              </a:ext>
            </a:extLst>
          </a:blip>
          <a:srcRect l="1194" t="9598" r="6390" b="24406"/>
          <a:stretch/>
        </p:blipFill>
        <p:spPr bwMode="auto">
          <a:xfrm>
            <a:off x="1438027" y="1702340"/>
            <a:ext cx="9595105" cy="46982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7827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32D1-8332-4EC2-BB62-589D5A90CDD0}"/>
              </a:ext>
            </a:extLst>
          </p:cNvPr>
          <p:cNvSpPr>
            <a:spLocks noGrp="1"/>
          </p:cNvSpPr>
          <p:nvPr>
            <p:ph type="title"/>
          </p:nvPr>
        </p:nvSpPr>
        <p:spPr>
          <a:xfrm>
            <a:off x="240808" y="237930"/>
            <a:ext cx="1880553" cy="1188720"/>
          </a:xfrm>
        </p:spPr>
        <p:txBody>
          <a:bodyPr/>
          <a:lstStyle/>
          <a:p>
            <a:r>
              <a:rPr lang="en-IN" dirty="0" err="1"/>
              <a:t>Dfd</a:t>
            </a:r>
            <a:r>
              <a:rPr lang="en-IN" dirty="0"/>
              <a:t> 1</a:t>
            </a:r>
          </a:p>
        </p:txBody>
      </p:sp>
      <p:pic>
        <p:nvPicPr>
          <p:cNvPr id="5" name="Picture 4" descr="Diagram, schematic&#10;&#10;Description automatically generated">
            <a:extLst>
              <a:ext uri="{FF2B5EF4-FFF2-40B4-BE49-F238E27FC236}">
                <a16:creationId xmlns:a16="http://schemas.microsoft.com/office/drawing/2014/main" id="{A7A41885-0B34-418F-B9DB-CE42D52AA64E}"/>
              </a:ext>
            </a:extLst>
          </p:cNvPr>
          <p:cNvPicPr>
            <a:picLocks noChangeAspect="1"/>
          </p:cNvPicPr>
          <p:nvPr/>
        </p:nvPicPr>
        <p:blipFill rotWithShape="1">
          <a:blip r:embed="rId2"/>
          <a:srcRect l="9738" t="1361" r="9523" b="8299"/>
          <a:stretch/>
        </p:blipFill>
        <p:spPr>
          <a:xfrm>
            <a:off x="2324911" y="237930"/>
            <a:ext cx="9626281" cy="6470889"/>
          </a:xfrm>
          <a:prstGeom prst="rect">
            <a:avLst/>
          </a:prstGeom>
        </p:spPr>
      </p:pic>
    </p:spTree>
    <p:extLst>
      <p:ext uri="{BB962C8B-B14F-4D97-AF65-F5344CB8AC3E}">
        <p14:creationId xmlns:p14="http://schemas.microsoft.com/office/powerpoint/2010/main" val="349251728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304</TotalTime>
  <Words>1478</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Times New Roman</vt:lpstr>
      <vt:lpstr>Parcel</vt:lpstr>
      <vt:lpstr>PowerPoint Presentation</vt:lpstr>
      <vt:lpstr>CONTENTS</vt:lpstr>
      <vt:lpstr>INTRODUCTION</vt:lpstr>
      <vt:lpstr>Problem Statement</vt:lpstr>
      <vt:lpstr>objectives</vt:lpstr>
      <vt:lpstr>Feasibility study</vt:lpstr>
      <vt:lpstr>Proposed architecture</vt:lpstr>
      <vt:lpstr>Dfd 0</vt:lpstr>
      <vt:lpstr>Dfd 1</vt:lpstr>
      <vt:lpstr>FUTURE SCOPE</vt:lpstr>
      <vt:lpstr>CONCLUSION</vt:lpstr>
      <vt:lpstr>REFERENCES</vt:lpstr>
      <vt:lpstr>Citations cont.</vt:lpstr>
      <vt:lpstr>Citations cont.</vt:lpstr>
      <vt:lpstr>Citations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KRITIKA112CSEB18</dc:creator>
  <cp:lastModifiedBy>KRITIKA112CSEB18</cp:lastModifiedBy>
  <cp:revision>4</cp:revision>
  <dcterms:created xsi:type="dcterms:W3CDTF">2021-11-10T15:48:38Z</dcterms:created>
  <dcterms:modified xsi:type="dcterms:W3CDTF">2021-11-11T07:49:53Z</dcterms:modified>
</cp:coreProperties>
</file>