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77" d="100"/>
          <a:sy n="77" d="100"/>
        </p:scale>
        <p:origin x="9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2T10:52:57.727"/>
    </inkml:context>
    <inkml:brush xml:id="br0">
      <inkml:brushProperty name="width" value="0.035" units="cm"/>
      <inkml:brushProperty name="height" value="0.035" units="cm"/>
    </inkml:brush>
  </inkml:definitions>
  <inkml:trace contextRef="#ctx0" brushRef="#br0">0 0 96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CF6-384C-E73D-2F9F-3801797A8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AFEDBB-A454-3B75-1EA7-29AE2B14B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929F7-3740-AED4-6DEA-08C50C57BA2B}"/>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ABDF5733-7814-A403-AAC3-CD759825F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00567-17F5-4E13-F342-1F85A760D20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52115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D44E-A4E4-86C5-87C7-8EC38C30B5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48026F-791B-4A07-EADB-CB4F1178B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C2B46-5BFA-845D-C555-AB2D94482EA3}"/>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0912A596-E620-1446-8806-29C7DA214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A6B37-8EEA-72B1-FDEB-0E20297CEF34}"/>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36163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58E03-4FE0-F0EF-8E83-42D90A4B4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F8E341-FD7C-4199-3636-662E45298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E84B2-AA51-F765-C78A-D9D54AD7A297}"/>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6DEF1760-34F0-FBEE-2F47-2C98A6C4B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62B3C-3DCC-74F1-CFC4-C78EA81A3A7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95779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781-C2C7-F365-3CCA-39D569AAB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03E64-6661-210D-8E48-5E46F99CE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5FBA8-5590-E699-D47E-6C404509BF98}"/>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ABBB074E-A797-7EF3-E255-55210EBB49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A9B00-29B8-D250-3D6F-8D0EAE8A509D}"/>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25671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3CA-647B-E706-F135-583565E1D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84225-8BDF-BCB8-E8A3-2FB590108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57B82C-A390-ED0B-180B-3402834D87E2}"/>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1AF8DA9D-EDF8-7EFD-59CD-8A971800B9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476C1-484A-0049-A395-623AA6C22B9C}"/>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01628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DD87-B96F-E474-EA10-015BFDFB4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6754B-320A-AE99-0A14-C28E65D0F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0A8BCA-DC61-66F4-8622-EB42C475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30058-2653-A534-1E6D-52069E33AE8A}"/>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6" name="Footer Placeholder 5">
            <a:extLst>
              <a:ext uri="{FF2B5EF4-FFF2-40B4-BE49-F238E27FC236}">
                <a16:creationId xmlns:a16="http://schemas.microsoft.com/office/drawing/2014/main" id="{756CA396-0E6C-401B-3254-B8C354812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BAB460-D31E-9B91-878F-7D628B1D52E4}"/>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32291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D094-CE13-9D6C-2E9D-31F00EB931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C3F435-E6C8-88C7-9735-9CBB168C4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2B6BD-CCC6-0354-8782-89F144FAC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268A80-31D8-BDD8-ED2C-C7DD959BF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0F629-E651-966B-CCB2-2809218E0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F7ECCB-5B26-8B4F-2B5C-58BBBFAA10A8}"/>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8" name="Footer Placeholder 7">
            <a:extLst>
              <a:ext uri="{FF2B5EF4-FFF2-40B4-BE49-F238E27FC236}">
                <a16:creationId xmlns:a16="http://schemas.microsoft.com/office/drawing/2014/main" id="{2C5C7A0C-5EE8-DD62-58DB-A8DFDD58FB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3F363E-8156-17A1-B4EB-4F18AB4F6520}"/>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85968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D1E-91A5-AADB-ECFE-C423BAACC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38004E-1E3A-AE4F-FDB2-21459A5DDDE6}"/>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4" name="Footer Placeholder 3">
            <a:extLst>
              <a:ext uri="{FF2B5EF4-FFF2-40B4-BE49-F238E27FC236}">
                <a16:creationId xmlns:a16="http://schemas.microsoft.com/office/drawing/2014/main" id="{02C5486D-D759-0E3C-8211-C51DE2DA65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43873C-AFD7-B632-1DEB-D7E683A3FF5F}"/>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37804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9AF02-24B2-FC4D-661D-B0405DAD315B}"/>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3" name="Footer Placeholder 2">
            <a:extLst>
              <a:ext uri="{FF2B5EF4-FFF2-40B4-BE49-F238E27FC236}">
                <a16:creationId xmlns:a16="http://schemas.microsoft.com/office/drawing/2014/main" id="{FB95AA60-D24E-E3DC-461E-14C9AF16E9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1B84F0-EE26-1AEA-21C2-8CA5C207FAE9}"/>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343891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CAA-6528-2306-99AF-B9002DD87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ACA4A4-547B-4AB4-CEDC-94A39C087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C257CC-2A69-F151-5CEF-7E406F9DA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50C24-FEAA-B131-928E-C54E554B9059}"/>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6" name="Footer Placeholder 5">
            <a:extLst>
              <a:ext uri="{FF2B5EF4-FFF2-40B4-BE49-F238E27FC236}">
                <a16:creationId xmlns:a16="http://schemas.microsoft.com/office/drawing/2014/main" id="{34D70A41-E81B-75F4-F3F2-63223B83B1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5FE09-6367-7762-FE66-2FCF50CF6E0F}"/>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03156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1E50-A455-8CBB-02B1-E6F30556D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11F336-8375-6624-7F4C-6687A05BA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0E506A-1D5F-3CA9-9F47-4478707B4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79DEF-064C-6A4F-94BD-2401593BFDB0}"/>
              </a:ext>
            </a:extLst>
          </p:cNvPr>
          <p:cNvSpPr>
            <a:spLocks noGrp="1"/>
          </p:cNvSpPr>
          <p:nvPr>
            <p:ph type="dt" sz="half" idx="10"/>
          </p:nvPr>
        </p:nvSpPr>
        <p:spPr/>
        <p:txBody>
          <a:bodyPr/>
          <a:lstStyle/>
          <a:p>
            <a:fld id="{DD5B6653-64C4-4A6D-A65C-C26E89A72BA0}" type="datetimeFigureOut">
              <a:rPr lang="en-IN" smtClean="0"/>
              <a:t>27-10-2024</a:t>
            </a:fld>
            <a:endParaRPr lang="en-IN"/>
          </a:p>
        </p:txBody>
      </p:sp>
      <p:sp>
        <p:nvSpPr>
          <p:cNvPr id="6" name="Footer Placeholder 5">
            <a:extLst>
              <a:ext uri="{FF2B5EF4-FFF2-40B4-BE49-F238E27FC236}">
                <a16:creationId xmlns:a16="http://schemas.microsoft.com/office/drawing/2014/main" id="{A7B09EE1-7DBA-A0B9-C4F2-57DCBF6C8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DA318-3446-4916-0D65-E076AB99960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64377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62600-3D6C-C4DA-179E-53758C99D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CEB1C9-F61C-3612-C0E9-4974D696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E8088-3702-BEA2-D7B6-25DD9F5EF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5B6653-64C4-4A6D-A65C-C26E89A72BA0}" type="datetimeFigureOut">
              <a:rPr lang="en-IN" smtClean="0"/>
              <a:t>27-10-2024</a:t>
            </a:fld>
            <a:endParaRPr lang="en-IN"/>
          </a:p>
        </p:txBody>
      </p:sp>
      <p:sp>
        <p:nvSpPr>
          <p:cNvPr id="5" name="Footer Placeholder 4">
            <a:extLst>
              <a:ext uri="{FF2B5EF4-FFF2-40B4-BE49-F238E27FC236}">
                <a16:creationId xmlns:a16="http://schemas.microsoft.com/office/drawing/2014/main" id="{312FA3E8-F187-9643-2657-3CE1108BA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6E0F725-7483-81A5-6808-E086D40B3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09F322-611F-4486-AA2E-3F5805CE67BB}" type="slidenum">
              <a:rPr lang="en-IN" smtClean="0"/>
              <a:t>‹#›</a:t>
            </a:fld>
            <a:endParaRPr lang="en-IN"/>
          </a:p>
        </p:txBody>
      </p:sp>
    </p:spTree>
    <p:extLst>
      <p:ext uri="{BB962C8B-B14F-4D97-AF65-F5344CB8AC3E}">
        <p14:creationId xmlns:p14="http://schemas.microsoft.com/office/powerpoint/2010/main" val="38325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customXml" Target="../ink/ink1.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7893B8-E3A0-6BD7-31FE-99F9DDAF1702}"/>
              </a:ext>
            </a:extLst>
          </p:cNvPr>
          <p:cNvSpPr txBox="1"/>
          <p:nvPr/>
        </p:nvSpPr>
        <p:spPr>
          <a:xfrm>
            <a:off x="715316" y="43295"/>
            <a:ext cx="10910971" cy="590931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 </a:t>
            </a:r>
          </a:p>
          <a:p>
            <a:pPr algn="ctr"/>
            <a:r>
              <a:rPr lang="en-US" b="1" dirty="0">
                <a:latin typeface="Times New Roman" panose="02020603050405020304" pitchFamily="18" charset="0"/>
                <a:cs typeface="Times New Roman" panose="02020603050405020304" pitchFamily="18" charset="0"/>
              </a:rPr>
              <a:t>Project Report </a:t>
            </a:r>
          </a:p>
          <a:p>
            <a:pPr algn="ctr"/>
            <a:r>
              <a:rPr lang="en-US" b="1" dirty="0">
                <a:latin typeface="Times New Roman" panose="02020603050405020304" pitchFamily="18" charset="0"/>
                <a:cs typeface="Times New Roman" panose="02020603050405020304" pitchFamily="18" charset="0"/>
              </a:rPr>
              <a:t>On</a:t>
            </a:r>
          </a:p>
          <a:p>
            <a:pPr algn="ctr"/>
            <a:r>
              <a:rPr lang="en-US" sz="2400" b="1" dirty="0">
                <a:latin typeface="Times New Roman" panose="02020603050405020304" pitchFamily="18" charset="0"/>
                <a:cs typeface="Times New Roman" panose="02020603050405020304" pitchFamily="18" charset="0"/>
              </a:rPr>
              <a:t>“CLOTH STORE MANAGEMENT SYSTEM”</a:t>
            </a:r>
          </a:p>
          <a:p>
            <a:pPr algn="ctr"/>
            <a:r>
              <a:rPr lang="en-US" u="sng" dirty="0">
                <a:latin typeface="Times New Roman" panose="02020603050405020304" pitchFamily="18" charset="0"/>
                <a:cs typeface="Times New Roman" panose="02020603050405020304" pitchFamily="18" charset="0"/>
              </a:rPr>
              <a:t>SUBMITED BY:</a:t>
            </a:r>
          </a:p>
          <a:p>
            <a:pPr algn="ctr"/>
            <a:endParaRPr lang="en-US" u="sng"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Mr. KUNAL SHINDE(2124UCEM1109).</a:t>
            </a:r>
          </a:p>
          <a:p>
            <a:pPr algn="ctr"/>
            <a:endParaRPr lang="en-US" u="sng" dirty="0">
              <a:latin typeface="Times New Roman" panose="02020603050405020304" pitchFamily="18" charset="0"/>
              <a:cs typeface="Times New Roman" panose="02020603050405020304" pitchFamily="18" charset="0"/>
            </a:endParaRPr>
          </a:p>
          <a:p>
            <a:pPr algn="ctr"/>
            <a:r>
              <a:rPr lang="en-US" u="sng" dirty="0">
                <a:latin typeface="Times New Roman" panose="02020603050405020304" pitchFamily="18" charset="0"/>
                <a:cs typeface="Times New Roman" panose="02020603050405020304" pitchFamily="18" charset="0"/>
              </a:rPr>
              <a:t>SUBJECT:</a:t>
            </a:r>
          </a:p>
          <a:p>
            <a:pPr algn="ctr"/>
            <a:r>
              <a:rPr lang="en-US" sz="2000" b="1" dirty="0">
                <a:latin typeface="Times New Roman" panose="02020603050405020304" pitchFamily="18" charset="0"/>
                <a:cs typeface="Times New Roman" panose="02020603050405020304" pitchFamily="18" charset="0"/>
              </a:rPr>
              <a:t>PROGRAMING AND PRACTICE </a:t>
            </a:r>
          </a:p>
          <a:p>
            <a:pPr algn="ctr"/>
            <a:r>
              <a:rPr lang="en-US" sz="2000" b="1" dirty="0">
                <a:latin typeface="Times New Roman" panose="02020603050405020304" pitchFamily="18" charset="0"/>
                <a:cs typeface="Times New Roman" panose="02020603050405020304" pitchFamily="18" charset="0"/>
              </a:rPr>
              <a:t>SOLVING USING C++</a:t>
            </a:r>
          </a:p>
          <a:p>
            <a:pPr algn="ctr"/>
            <a:endParaRPr lang="en-US" u="sng" dirty="0">
              <a:latin typeface="Times New Roman" panose="02020603050405020304" pitchFamily="18" charset="0"/>
              <a:cs typeface="Times New Roman" panose="02020603050405020304" pitchFamily="18" charset="0"/>
            </a:endParaRPr>
          </a:p>
          <a:p>
            <a:pPr algn="ctr"/>
            <a:r>
              <a:rPr lang="en-US" u="sng" dirty="0">
                <a:latin typeface="Times New Roman" panose="02020603050405020304" pitchFamily="18" charset="0"/>
                <a:cs typeface="Times New Roman" panose="02020603050405020304" pitchFamily="18" charset="0"/>
              </a:rPr>
              <a:t>Under the Guidance of </a:t>
            </a:r>
          </a:p>
          <a:p>
            <a:pPr algn="ctr"/>
            <a:r>
              <a:rPr lang="en-US" sz="2000" b="1" dirty="0">
                <a:latin typeface="Times New Roman" panose="02020603050405020304" pitchFamily="18" charset="0"/>
                <a:cs typeface="Times New Roman" panose="02020603050405020304" pitchFamily="18" charset="0"/>
              </a:rPr>
              <a:t>Miss. ISHWARI TIRSE.</a:t>
            </a:r>
          </a:p>
          <a:p>
            <a:pPr algn="ctr"/>
            <a:endParaRPr lang="en-US"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Computer Science and Engineering</a:t>
            </a:r>
          </a:p>
          <a:p>
            <a:pPr algn="ctr"/>
            <a:r>
              <a:rPr lang="en-US" dirty="0">
                <a:latin typeface="Times New Roman" panose="02020603050405020304" pitchFamily="18" charset="0"/>
                <a:cs typeface="Times New Roman" panose="02020603050405020304" pitchFamily="18" charset="0"/>
              </a:rPr>
              <a:t>Sanjivani Rural Education Society’s</a:t>
            </a:r>
          </a:p>
          <a:p>
            <a:pPr algn="ctr"/>
            <a:r>
              <a:rPr lang="en-US" sz="2000" b="1" dirty="0">
                <a:latin typeface="Times New Roman" panose="02020603050405020304" pitchFamily="18" charset="0"/>
                <a:cs typeface="Times New Roman" panose="02020603050405020304" pitchFamily="18" charset="0"/>
              </a:rPr>
              <a:t>SANJIVANI UNIVERSITY</a:t>
            </a:r>
          </a:p>
          <a:p>
            <a:pPr algn="ctr"/>
            <a:r>
              <a:rPr lang="en-US" dirty="0">
                <a:latin typeface="Times New Roman" panose="02020603050405020304" pitchFamily="18" charset="0"/>
                <a:cs typeface="Times New Roman" panose="02020603050405020304" pitchFamily="18" charset="0"/>
              </a:rPr>
              <a:t>KOPARGAON – 423603, DIST : AHMEDNAGAR </a:t>
            </a:r>
          </a:p>
          <a:p>
            <a:pPr algn="ctr"/>
            <a:r>
              <a:rPr lang="en-US" dirty="0">
                <a:latin typeface="Times New Roman" panose="02020603050405020304" pitchFamily="18" charset="0"/>
                <a:cs typeface="Times New Roman" panose="02020603050405020304" pitchFamily="18" charset="0"/>
              </a:rPr>
              <a:t>2024-2025</a:t>
            </a:r>
          </a:p>
        </p:txBody>
      </p:sp>
      <p:pic>
        <p:nvPicPr>
          <p:cNvPr id="10" name="Picture 9" descr="A logo with horses and a shield&#10;&#10;Description automatically generated">
            <a:extLst>
              <a:ext uri="{FF2B5EF4-FFF2-40B4-BE49-F238E27FC236}">
                <a16:creationId xmlns:a16="http://schemas.microsoft.com/office/drawing/2014/main" id="{909675F6-93DB-7C20-3363-75C0F562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148" y="143971"/>
            <a:ext cx="1620139" cy="1353808"/>
          </a:xfrm>
          <a:prstGeom prst="rect">
            <a:avLst/>
          </a:prstGeom>
        </p:spPr>
      </p:pic>
    </p:spTree>
    <p:extLst>
      <p:ext uri="{BB962C8B-B14F-4D97-AF65-F5344CB8AC3E}">
        <p14:creationId xmlns:p14="http://schemas.microsoft.com/office/powerpoint/2010/main" val="14393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2AE54-7D0B-9A49-E194-3E3035991E18}"/>
              </a:ext>
            </a:extLst>
          </p:cNvPr>
          <p:cNvSpPr txBox="1"/>
          <p:nvPr/>
        </p:nvSpPr>
        <p:spPr>
          <a:xfrm>
            <a:off x="1729785" y="2274838"/>
            <a:ext cx="8593281" cy="3416320"/>
          </a:xfrm>
          <a:prstGeom prst="rect">
            <a:avLst/>
          </a:prstGeom>
          <a:noFill/>
        </p:spPr>
        <p:txBody>
          <a:bodyPr wrap="square">
            <a:spAutoFit/>
          </a:bodyPr>
          <a:lstStyle/>
          <a:p>
            <a:pPr algn="ctr"/>
            <a:r>
              <a:rPr lang="en-US" sz="3600" b="1" i="0" dirty="0">
                <a:solidFill>
                  <a:srgbClr val="000000"/>
                </a:solidFill>
                <a:effectLst/>
                <a:latin typeface="Open Sans" panose="020F0502020204030204" pitchFamily="34" charset="0"/>
              </a:rPr>
              <a:t>CONCLUSION :</a:t>
            </a:r>
            <a:endParaRPr lang="en-US" b="0" i="0" dirty="0">
              <a:solidFill>
                <a:srgbClr val="000000"/>
              </a:solidFill>
              <a:effectLst/>
              <a:latin typeface="Open Sans" panose="020F0502020204030204" pitchFamily="34" charset="0"/>
            </a:endParaRPr>
          </a:p>
          <a:p>
            <a:pPr algn="ctr"/>
            <a:endParaRPr lang="en-US" dirty="0">
              <a:solidFill>
                <a:srgbClr val="000000"/>
              </a:solidFill>
              <a:latin typeface="Open Sans" panose="020F0502020204030204" pitchFamily="34" charset="0"/>
            </a:endParaRPr>
          </a:p>
          <a:p>
            <a:pPr algn="ctr"/>
            <a:r>
              <a:rPr lang="en-US" b="0" i="0" dirty="0">
                <a:solidFill>
                  <a:srgbClr val="000000"/>
                </a:solidFill>
                <a:effectLst/>
                <a:latin typeface="Open Sans" panose="020F0502020204030204" pitchFamily="34" charset="0"/>
              </a:rPr>
              <a:t>The system for a cloth store is considered to be an integrated design to ensure that the workflow is smooth, customers' experiences are bettered, and inventory management is enhanced. The system works together towards giving better efficiency with real-time inventory monitoring and easy interfaces, thereby supporting informed decisions. There may be increased sales as well as satisfaction from customers when a competitive edge would be explored in a strong position among others in the market. Probably, as retail continues to evolve, the acceptance of innovative technologies will be very key for growth and survival for cloth stores.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53023-CB29-5B58-CF2E-8A9EADA7F481}"/>
              </a:ext>
            </a:extLst>
          </p:cNvPr>
          <p:cNvSpPr txBox="1"/>
          <p:nvPr/>
        </p:nvSpPr>
        <p:spPr>
          <a:xfrm>
            <a:off x="3048866" y="168625"/>
            <a:ext cx="6094268" cy="707886"/>
          </a:xfrm>
          <a:prstGeom prst="rect">
            <a:avLst/>
          </a:prstGeom>
          <a:noFill/>
        </p:spPr>
        <p:txBody>
          <a:bodyPr wrap="square">
            <a:spAutoFit/>
          </a:bodyPr>
          <a:lstStyle/>
          <a:p>
            <a:pPr algn="ctr"/>
            <a:r>
              <a:rPr lang="en-IN" sz="4000" b="1" spc="-10" dirty="0">
                <a:latin typeface="Times New Roman"/>
                <a:cs typeface="Times New Roman"/>
              </a:rPr>
              <a:t>INDEX</a:t>
            </a:r>
            <a:endParaRPr lang="en-IN" sz="4000" dirty="0"/>
          </a:p>
        </p:txBody>
      </p:sp>
      <p:graphicFrame>
        <p:nvGraphicFramePr>
          <p:cNvPr id="5" name="Table 4">
            <a:extLst>
              <a:ext uri="{FF2B5EF4-FFF2-40B4-BE49-F238E27FC236}">
                <a16:creationId xmlns:a16="http://schemas.microsoft.com/office/drawing/2014/main" id="{7691752C-6F40-95AA-8F33-92A25C63959C}"/>
              </a:ext>
            </a:extLst>
          </p:cNvPr>
          <p:cNvGraphicFramePr>
            <a:graphicFrameLocks noGrp="1"/>
          </p:cNvGraphicFramePr>
          <p:nvPr>
            <p:extLst>
              <p:ext uri="{D42A27DB-BD31-4B8C-83A1-F6EECF244321}">
                <p14:modId xmlns:p14="http://schemas.microsoft.com/office/powerpoint/2010/main" val="4129250778"/>
              </p:ext>
            </p:extLst>
          </p:nvPr>
        </p:nvGraphicFramePr>
        <p:xfrm>
          <a:off x="2519218" y="1194956"/>
          <a:ext cx="7153564" cy="4935680"/>
        </p:xfrm>
        <a:graphic>
          <a:graphicData uri="http://schemas.openxmlformats.org/drawingml/2006/table">
            <a:tbl>
              <a:tblPr firstRow="1" bandRow="1">
                <a:tableStyleId>{5C22544A-7EE6-4342-B048-85BDC9FD1C3A}</a:tableStyleId>
              </a:tblPr>
              <a:tblGrid>
                <a:gridCol w="835891">
                  <a:extLst>
                    <a:ext uri="{9D8B030D-6E8A-4147-A177-3AD203B41FA5}">
                      <a16:colId xmlns:a16="http://schemas.microsoft.com/office/drawing/2014/main" val="2169760905"/>
                    </a:ext>
                  </a:extLst>
                </a:gridCol>
                <a:gridCol w="4384964">
                  <a:extLst>
                    <a:ext uri="{9D8B030D-6E8A-4147-A177-3AD203B41FA5}">
                      <a16:colId xmlns:a16="http://schemas.microsoft.com/office/drawing/2014/main" val="4011163997"/>
                    </a:ext>
                  </a:extLst>
                </a:gridCol>
                <a:gridCol w="1932709">
                  <a:extLst>
                    <a:ext uri="{9D8B030D-6E8A-4147-A177-3AD203B41FA5}">
                      <a16:colId xmlns:a16="http://schemas.microsoft.com/office/drawing/2014/main" val="1273835405"/>
                    </a:ext>
                  </a:extLst>
                </a:gridCol>
              </a:tblGrid>
              <a:tr h="987136">
                <a:tc>
                  <a:txBody>
                    <a:bodyPr/>
                    <a:lstStyle/>
                    <a:p>
                      <a:r>
                        <a:rPr lang="en-US" dirty="0">
                          <a:solidFill>
                            <a:schemeClr val="tx1"/>
                          </a:solidFill>
                          <a:latin typeface="Times New Roman" panose="02020603050405020304" pitchFamily="18" charset="0"/>
                          <a:cs typeface="Times New Roman" panose="02020603050405020304" pitchFamily="18" charset="0"/>
                        </a:rPr>
                        <a:t>SR. </a:t>
                      </a:r>
                    </a:p>
                    <a:p>
                      <a:r>
                        <a:rPr lang="en-US" dirty="0">
                          <a:solidFill>
                            <a:schemeClr val="tx1"/>
                          </a:solidFill>
                          <a:latin typeface="Times New Roman" panose="02020603050405020304" pitchFamily="18" charset="0"/>
                          <a:cs typeface="Times New Roman" panose="02020603050405020304" pitchFamily="18" charset="0"/>
                        </a:rPr>
                        <a:t>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PAGE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895216"/>
                  </a:ext>
                </a:extLst>
              </a:tr>
              <a:tr h="987136">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4255584"/>
                  </a:ext>
                </a:extLst>
              </a:tr>
              <a:tr h="987136">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0952430"/>
                  </a:ext>
                </a:extLst>
              </a:tr>
              <a:tr h="9871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5030019"/>
                  </a:ext>
                </a:extLst>
              </a:tr>
              <a:tr h="9871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4453640"/>
                  </a:ext>
                </a:extLst>
              </a:tr>
            </a:tbl>
          </a:graphicData>
        </a:graphic>
      </p:graphicFrame>
    </p:spTree>
    <p:extLst>
      <p:ext uri="{BB962C8B-B14F-4D97-AF65-F5344CB8AC3E}">
        <p14:creationId xmlns:p14="http://schemas.microsoft.com/office/powerpoint/2010/main" val="15197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5718E-217A-96FB-AA8F-B60607AB6048}"/>
              </a:ext>
            </a:extLst>
          </p:cNvPr>
          <p:cNvSpPr txBox="1"/>
          <p:nvPr/>
        </p:nvSpPr>
        <p:spPr>
          <a:xfrm>
            <a:off x="1695751" y="426932"/>
            <a:ext cx="8939645" cy="381642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a:t>
            </a:r>
          </a:p>
          <a:p>
            <a:pPr algn="ctr"/>
            <a:endParaRPr lang="en-US" sz="4000" dirty="0">
              <a:latin typeface="Times New Roman" panose="02020603050405020304" pitchFamily="18" charset="0"/>
              <a:cs typeface="Times New Roman" panose="02020603050405020304" pitchFamily="18" charset="0"/>
            </a:endParaRPr>
          </a:p>
          <a:p>
            <a:pPr algn="ctr"/>
            <a:r>
              <a:rPr lang="en-US" b="1" dirty="0">
                <a:effectLst/>
                <a:latin typeface="Times New Roman" panose="02020603050405020304" pitchFamily="18" charset="0"/>
                <a:ea typeface="Times New Roman" panose="02020603050405020304" pitchFamily="18" charset="0"/>
              </a:rPr>
              <a:t>The Cloth Store Management System is a C++ program designed to assist in the coordination of a clothing retailing store. Its main function is to increase efficiency in the management of inventory, sales tracking, and customer records. Through an interactive interface, it allows store managers to add or delete stock easily, track the stock levels, and process sales transactions. Besides, it supports the functionality of producing informative sales performance and customer behavior reports. Being developed using object-oriented programming, it's a project not only simplifying the routine work of store management but also working as a good demonstration of the application of C++ to real situations for developers, giving them high experience in software development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460418F-93B1-3267-262E-F4B3E7ABFF86}"/>
                  </a:ext>
                </a:extLst>
              </p14:cNvPr>
              <p14:cNvContentPartPr/>
              <p14:nvPr/>
            </p14:nvContentPartPr>
            <p14:xfrm>
              <a:off x="-1122511" y="3733075"/>
              <a:ext cx="360" cy="360"/>
            </p14:xfrm>
          </p:contentPart>
        </mc:Choice>
        <mc:Fallback xmlns="">
          <p:pic>
            <p:nvPicPr>
              <p:cNvPr id="3" name="Ink 2">
                <a:extLst>
                  <a:ext uri="{FF2B5EF4-FFF2-40B4-BE49-F238E27FC236}">
                    <a16:creationId xmlns:a16="http://schemas.microsoft.com/office/drawing/2014/main" id="{B460418F-93B1-3267-262E-F4B3E7ABFF86}"/>
                  </a:ext>
                </a:extLst>
              </p:cNvPr>
              <p:cNvPicPr/>
              <p:nvPr/>
            </p:nvPicPr>
            <p:blipFill>
              <a:blip r:embed="rId3"/>
              <a:stretch>
                <a:fillRect/>
              </a:stretch>
            </p:blipFill>
            <p:spPr>
              <a:xfrm>
                <a:off x="-1128631" y="3726955"/>
                <a:ext cx="12600" cy="12600"/>
              </a:xfrm>
              <a:prstGeom prst="rect">
                <a:avLst/>
              </a:prstGeom>
            </p:spPr>
          </p:pic>
        </mc:Fallback>
      </mc:AlternateContent>
    </p:spTree>
    <p:extLst>
      <p:ext uri="{BB962C8B-B14F-4D97-AF65-F5344CB8AC3E}">
        <p14:creationId xmlns:p14="http://schemas.microsoft.com/office/powerpoint/2010/main" val="144521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2401A-89E3-FDBD-D36F-B354050C4BF9}"/>
              </a:ext>
            </a:extLst>
          </p:cNvPr>
          <p:cNvSpPr txBox="1"/>
          <p:nvPr/>
        </p:nvSpPr>
        <p:spPr>
          <a:xfrm>
            <a:off x="193964" y="155862"/>
            <a:ext cx="11804072" cy="101566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a:t>
            </a:r>
            <a:r>
              <a:rPr lang="en-IN" sz="2400" b="1" dirty="0">
                <a:latin typeface="Times New Roman" panose="02020603050405020304" pitchFamily="18" charset="0"/>
                <a:cs typeface="Times New Roman" panose="02020603050405020304" pitchFamily="18" charset="0"/>
              </a:rPr>
              <a:t>ODE</a:t>
            </a:r>
          </a:p>
          <a:p>
            <a:endParaRPr lang="en-IN"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DBED8329-0104-172E-E339-5D29AE231612}"/>
              </a:ext>
            </a:extLst>
          </p:cNvPr>
          <p:cNvSpPr txBox="1"/>
          <p:nvPr/>
        </p:nvSpPr>
        <p:spPr>
          <a:xfrm>
            <a:off x="853440" y="802640"/>
            <a:ext cx="8290560" cy="5078313"/>
          </a:xfrm>
          <a:prstGeom prst="rect">
            <a:avLst/>
          </a:prstGeom>
          <a:noFill/>
        </p:spPr>
        <p:txBody>
          <a:bodyPr wrap="square">
            <a:spAutoFit/>
          </a:bodyPr>
          <a:lstStyle/>
          <a:p>
            <a:r>
              <a:rPr lang="en-IN" dirty="0"/>
              <a:t>#include &lt;iostream&gt;</a:t>
            </a:r>
          </a:p>
          <a:p>
            <a:r>
              <a:rPr lang="en-IN" dirty="0"/>
              <a:t>#include &lt;vector&gt;</a:t>
            </a:r>
          </a:p>
          <a:p>
            <a:r>
              <a:rPr lang="en-IN" dirty="0"/>
              <a:t>#include &lt;string&gt;</a:t>
            </a:r>
          </a:p>
          <a:p>
            <a:r>
              <a:rPr lang="en-IN" dirty="0"/>
              <a:t>~</a:t>
            </a:r>
          </a:p>
          <a:p>
            <a:r>
              <a:rPr lang="en-IN" dirty="0"/>
              <a:t>using namespace std;</a:t>
            </a:r>
          </a:p>
          <a:p>
            <a:endParaRPr lang="en-IN" dirty="0"/>
          </a:p>
          <a:p>
            <a:r>
              <a:rPr lang="en-IN" dirty="0"/>
              <a:t>class </a:t>
            </a:r>
            <a:r>
              <a:rPr lang="en-IN" dirty="0" err="1"/>
              <a:t>ClothingItem</a:t>
            </a:r>
            <a:r>
              <a:rPr lang="en-IN" dirty="0"/>
              <a:t> {</a:t>
            </a:r>
          </a:p>
          <a:p>
            <a:r>
              <a:rPr lang="en-IN" dirty="0"/>
              <a:t>public:</a:t>
            </a:r>
          </a:p>
          <a:p>
            <a:r>
              <a:rPr lang="en-IN" dirty="0"/>
              <a:t>    string name;</a:t>
            </a:r>
          </a:p>
          <a:p>
            <a:r>
              <a:rPr lang="en-IN" dirty="0"/>
              <a:t>    double price;</a:t>
            </a:r>
          </a:p>
          <a:p>
            <a:r>
              <a:rPr lang="en-IN" dirty="0"/>
              <a:t>    int quantity;</a:t>
            </a:r>
          </a:p>
          <a:p>
            <a:endParaRPr lang="en-IN" dirty="0"/>
          </a:p>
          <a:p>
            <a:r>
              <a:rPr lang="en-IN" dirty="0"/>
              <a:t>    </a:t>
            </a:r>
            <a:r>
              <a:rPr lang="en-IN" dirty="0" err="1"/>
              <a:t>ClothingItem</a:t>
            </a:r>
            <a:r>
              <a:rPr lang="en-IN" dirty="0"/>
              <a:t>(string n, double p, int q) : name(n), price(p), quantity(q) {}</a:t>
            </a:r>
          </a:p>
          <a:p>
            <a:r>
              <a:rPr lang="en-IN" dirty="0"/>
              <a:t>};</a:t>
            </a:r>
          </a:p>
          <a:p>
            <a:endParaRPr lang="en-IN" dirty="0"/>
          </a:p>
          <a:p>
            <a:r>
              <a:rPr lang="en-IN" dirty="0"/>
              <a:t>class Store {</a:t>
            </a:r>
          </a:p>
          <a:p>
            <a:r>
              <a:rPr lang="en-IN" dirty="0"/>
              <a:t>private:</a:t>
            </a:r>
          </a:p>
          <a:p>
            <a:r>
              <a:rPr lang="en-IN" dirty="0"/>
              <a:t>    vector&lt;</a:t>
            </a:r>
            <a:r>
              <a:rPr lang="en-IN" dirty="0" err="1"/>
              <a:t>ClothingItem</a:t>
            </a:r>
            <a:r>
              <a:rPr lang="en-IN" dirty="0"/>
              <a:t>&gt; inventory;</a:t>
            </a:r>
          </a:p>
        </p:txBody>
      </p:sp>
    </p:spTree>
    <p:extLst>
      <p:ext uri="{BB962C8B-B14F-4D97-AF65-F5344CB8AC3E}">
        <p14:creationId xmlns:p14="http://schemas.microsoft.com/office/powerpoint/2010/main" val="26172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FD503-4BBD-99DE-BB95-751B8EED07DF}"/>
              </a:ext>
            </a:extLst>
          </p:cNvPr>
          <p:cNvSpPr txBox="1"/>
          <p:nvPr/>
        </p:nvSpPr>
        <p:spPr>
          <a:xfrm>
            <a:off x="1097280" y="223520"/>
            <a:ext cx="8575040" cy="5355312"/>
          </a:xfrm>
          <a:prstGeom prst="rect">
            <a:avLst/>
          </a:prstGeom>
          <a:noFill/>
        </p:spPr>
        <p:txBody>
          <a:bodyPr wrap="square">
            <a:spAutoFit/>
          </a:bodyPr>
          <a:lstStyle/>
          <a:p>
            <a:r>
              <a:rPr lang="en-IN" dirty="0"/>
              <a:t>public:</a:t>
            </a:r>
          </a:p>
          <a:p>
            <a:r>
              <a:rPr lang="en-IN" dirty="0"/>
              <a:t>    void </a:t>
            </a:r>
            <a:r>
              <a:rPr lang="en-IN" dirty="0" err="1"/>
              <a:t>addItem</a:t>
            </a:r>
            <a:r>
              <a:rPr lang="en-IN" dirty="0"/>
              <a:t>(</a:t>
            </a:r>
            <a:r>
              <a:rPr lang="en-IN" dirty="0" err="1"/>
              <a:t>const</a:t>
            </a:r>
            <a:r>
              <a:rPr lang="en-IN" dirty="0"/>
              <a:t> </a:t>
            </a:r>
            <a:r>
              <a:rPr lang="en-IN" dirty="0" err="1"/>
              <a:t>ClothingItem</a:t>
            </a:r>
            <a:r>
              <a:rPr lang="en-IN" dirty="0"/>
              <a:t>&amp; item) {</a:t>
            </a:r>
          </a:p>
          <a:p>
            <a:r>
              <a:rPr lang="en-IN" dirty="0"/>
              <a:t>        </a:t>
            </a:r>
            <a:r>
              <a:rPr lang="en-IN" dirty="0" err="1"/>
              <a:t>inventory.push_back</a:t>
            </a:r>
            <a:r>
              <a:rPr lang="en-IN" dirty="0"/>
              <a:t>(item);</a:t>
            </a:r>
          </a:p>
          <a:p>
            <a:r>
              <a:rPr lang="en-IN" dirty="0"/>
              <a:t>        </a:t>
            </a:r>
            <a:r>
              <a:rPr lang="en-IN" dirty="0" err="1"/>
              <a:t>cout</a:t>
            </a:r>
            <a:r>
              <a:rPr lang="en-IN" dirty="0"/>
              <a:t> &lt;&lt; "Item added: " &lt;&lt; item.name &lt;&lt; </a:t>
            </a:r>
            <a:r>
              <a:rPr lang="en-IN" dirty="0" err="1"/>
              <a:t>endl</a:t>
            </a:r>
            <a:r>
              <a:rPr lang="en-IN" dirty="0"/>
              <a:t>;</a:t>
            </a:r>
          </a:p>
          <a:p>
            <a:r>
              <a:rPr lang="en-IN" dirty="0"/>
              <a:t>    }</a:t>
            </a:r>
          </a:p>
          <a:p>
            <a:endParaRPr lang="en-IN" dirty="0"/>
          </a:p>
          <a:p>
            <a:r>
              <a:rPr lang="en-IN" dirty="0"/>
              <a:t>    void </a:t>
            </a:r>
            <a:r>
              <a:rPr lang="en-IN" dirty="0" err="1"/>
              <a:t>displayItems</a:t>
            </a:r>
            <a:r>
              <a:rPr lang="en-IN" dirty="0"/>
              <a:t>() {</a:t>
            </a:r>
          </a:p>
          <a:p>
            <a:r>
              <a:rPr lang="en-IN" dirty="0"/>
              <a:t>        </a:t>
            </a:r>
            <a:r>
              <a:rPr lang="en-IN" dirty="0" err="1"/>
              <a:t>cout</a:t>
            </a:r>
            <a:r>
              <a:rPr lang="en-IN" dirty="0"/>
              <a:t> &lt;&lt; "Available Clothing Items:\n";</a:t>
            </a:r>
          </a:p>
          <a:p>
            <a:r>
              <a:rPr lang="en-IN" dirty="0"/>
              <a:t>        if (</a:t>
            </a:r>
            <a:r>
              <a:rPr lang="en-IN" dirty="0" err="1"/>
              <a:t>inventory.empty</a:t>
            </a:r>
            <a:r>
              <a:rPr lang="en-IN" dirty="0"/>
              <a:t>()) {</a:t>
            </a:r>
          </a:p>
          <a:p>
            <a:r>
              <a:rPr lang="en-IN" dirty="0"/>
              <a:t>            </a:t>
            </a:r>
            <a:r>
              <a:rPr lang="en-IN" dirty="0" err="1"/>
              <a:t>cout</a:t>
            </a:r>
            <a:r>
              <a:rPr lang="en-IN" dirty="0"/>
              <a:t> &lt;&lt; "No items available.\n";</a:t>
            </a:r>
          </a:p>
          <a:p>
            <a:r>
              <a:rPr lang="en-IN" dirty="0"/>
              <a:t>            return;</a:t>
            </a:r>
          </a:p>
          <a:p>
            <a:r>
              <a:rPr lang="en-IN" dirty="0"/>
              <a:t>        }</a:t>
            </a:r>
          </a:p>
          <a:p>
            <a:r>
              <a:rPr lang="en-IN" dirty="0"/>
              <a:t>        for (</a:t>
            </a:r>
            <a:r>
              <a:rPr lang="en-IN" dirty="0" err="1"/>
              <a:t>const</a:t>
            </a:r>
            <a:r>
              <a:rPr lang="en-IN" dirty="0"/>
              <a:t> auto&amp; item : inventory) {</a:t>
            </a:r>
          </a:p>
          <a:p>
            <a:r>
              <a:rPr lang="en-IN" dirty="0"/>
              <a:t>            </a:t>
            </a:r>
            <a:r>
              <a:rPr lang="en-IN" dirty="0" err="1"/>
              <a:t>cout</a:t>
            </a:r>
            <a:r>
              <a:rPr lang="en-IN" dirty="0"/>
              <a:t> &lt;&lt; "Name: " &lt;&lt; item.name</a:t>
            </a:r>
          </a:p>
          <a:p>
            <a:r>
              <a:rPr lang="en-IN" dirty="0"/>
              <a:t>                 &lt;&lt; ", Price: $" &lt;&lt; </a:t>
            </a:r>
            <a:r>
              <a:rPr lang="en-IN" dirty="0" err="1"/>
              <a:t>item.price</a:t>
            </a:r>
            <a:endParaRPr lang="en-IN" dirty="0"/>
          </a:p>
          <a:p>
            <a:r>
              <a:rPr lang="en-IN" dirty="0"/>
              <a:t>                 &lt;&lt; ", Quantity: " &lt;&lt; </a:t>
            </a:r>
            <a:r>
              <a:rPr lang="en-IN" dirty="0" err="1"/>
              <a:t>item.quantity</a:t>
            </a:r>
            <a:r>
              <a:rPr lang="en-IN" dirty="0"/>
              <a:t> &lt;&lt; </a:t>
            </a:r>
            <a:r>
              <a:rPr lang="en-IN" dirty="0" err="1"/>
              <a:t>endl</a:t>
            </a:r>
            <a:r>
              <a:rPr lang="en-IN" dirty="0"/>
              <a:t>;</a:t>
            </a:r>
          </a:p>
          <a:p>
            <a:r>
              <a:rPr lang="en-IN" dirty="0"/>
              <a:t>        }</a:t>
            </a:r>
          </a:p>
          <a:p>
            <a:r>
              <a:rPr lang="en-IN" dirty="0"/>
              <a:t>    }</a:t>
            </a:r>
          </a:p>
          <a:p>
            <a:endParaRPr lang="en-IN" dirty="0"/>
          </a:p>
        </p:txBody>
      </p:sp>
    </p:spTree>
    <p:extLst>
      <p:ext uri="{BB962C8B-B14F-4D97-AF65-F5344CB8AC3E}">
        <p14:creationId xmlns:p14="http://schemas.microsoft.com/office/powerpoint/2010/main" val="356988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E4BEB-E8CB-F1A1-D822-30ABC24BC8CC}"/>
              </a:ext>
            </a:extLst>
          </p:cNvPr>
          <p:cNvSpPr txBox="1"/>
          <p:nvPr/>
        </p:nvSpPr>
        <p:spPr>
          <a:xfrm>
            <a:off x="873760" y="152400"/>
            <a:ext cx="8158480" cy="5632311"/>
          </a:xfrm>
          <a:prstGeom prst="rect">
            <a:avLst/>
          </a:prstGeom>
          <a:noFill/>
        </p:spPr>
        <p:txBody>
          <a:bodyPr wrap="square">
            <a:spAutoFit/>
          </a:bodyPr>
          <a:lstStyle/>
          <a:p>
            <a:r>
              <a:rPr lang="en-IN" dirty="0"/>
              <a:t>void </a:t>
            </a:r>
            <a:r>
              <a:rPr lang="en-IN" dirty="0" err="1"/>
              <a:t>sellItem</a:t>
            </a:r>
            <a:r>
              <a:rPr lang="en-IN" dirty="0"/>
              <a:t>(</a:t>
            </a:r>
            <a:r>
              <a:rPr lang="en-IN" dirty="0" err="1"/>
              <a:t>const</a:t>
            </a:r>
            <a:r>
              <a:rPr lang="en-IN" dirty="0"/>
              <a:t> string&amp; </a:t>
            </a:r>
            <a:r>
              <a:rPr lang="en-IN" dirty="0" err="1"/>
              <a:t>itemName</a:t>
            </a:r>
            <a:r>
              <a:rPr lang="en-IN" dirty="0"/>
              <a:t>, int quantity) {</a:t>
            </a:r>
          </a:p>
          <a:p>
            <a:r>
              <a:rPr lang="en-IN" dirty="0"/>
              <a:t>        for (auto&amp; item : inventory) {</a:t>
            </a:r>
          </a:p>
          <a:p>
            <a:r>
              <a:rPr lang="en-IN" dirty="0"/>
              <a:t>            if (item.name == </a:t>
            </a:r>
            <a:r>
              <a:rPr lang="en-IN" dirty="0" err="1"/>
              <a:t>itemName</a:t>
            </a:r>
            <a:r>
              <a:rPr lang="en-IN" dirty="0"/>
              <a:t>) {</a:t>
            </a:r>
          </a:p>
          <a:p>
            <a:r>
              <a:rPr lang="en-IN" dirty="0"/>
              <a:t>                if (</a:t>
            </a:r>
            <a:r>
              <a:rPr lang="en-IN" dirty="0" err="1"/>
              <a:t>item.quantity</a:t>
            </a:r>
            <a:r>
              <a:rPr lang="en-IN" dirty="0"/>
              <a:t> &gt;= quantity) {</a:t>
            </a:r>
          </a:p>
          <a:p>
            <a:r>
              <a:rPr lang="en-IN" dirty="0"/>
              <a:t>                    </a:t>
            </a:r>
            <a:r>
              <a:rPr lang="en-IN" dirty="0" err="1"/>
              <a:t>item.quantity</a:t>
            </a:r>
            <a:r>
              <a:rPr lang="en-IN" dirty="0"/>
              <a:t> -= quantity;</a:t>
            </a:r>
          </a:p>
          <a:p>
            <a:r>
              <a:rPr lang="en-IN" dirty="0"/>
              <a:t>                    </a:t>
            </a:r>
            <a:r>
              <a:rPr lang="en-IN" dirty="0" err="1"/>
              <a:t>cout</a:t>
            </a:r>
            <a:r>
              <a:rPr lang="en-IN" dirty="0"/>
              <a:t> &lt;&lt; "Sold " &lt;&lt; quantity &lt;&lt; " of " &lt;&lt; item.name &lt;&lt; </a:t>
            </a:r>
            <a:r>
              <a:rPr lang="en-IN" dirty="0" err="1"/>
              <a:t>endl</a:t>
            </a:r>
            <a:r>
              <a:rPr lang="en-IN" dirty="0"/>
              <a:t>;</a:t>
            </a:r>
          </a:p>
          <a:p>
            <a:r>
              <a:rPr lang="en-IN" dirty="0"/>
              <a:t>                    return;</a:t>
            </a:r>
          </a:p>
          <a:p>
            <a:r>
              <a:rPr lang="en-IN" dirty="0"/>
              <a:t>                } else {</a:t>
            </a:r>
          </a:p>
          <a:p>
            <a:r>
              <a:rPr lang="en-IN" dirty="0"/>
              <a:t>                    </a:t>
            </a:r>
            <a:r>
              <a:rPr lang="en-IN" dirty="0" err="1"/>
              <a:t>cout</a:t>
            </a:r>
            <a:r>
              <a:rPr lang="en-IN" dirty="0"/>
              <a:t> &lt;&lt; "Not enough quantity available!" &lt;&lt; </a:t>
            </a:r>
            <a:r>
              <a:rPr lang="en-IN" dirty="0" err="1"/>
              <a:t>endl</a:t>
            </a:r>
            <a:r>
              <a:rPr lang="en-IN" dirty="0"/>
              <a:t>;</a:t>
            </a:r>
          </a:p>
          <a:p>
            <a:r>
              <a:rPr lang="en-IN" dirty="0"/>
              <a:t>                    return;</a:t>
            </a:r>
          </a:p>
          <a:p>
            <a:r>
              <a:rPr lang="en-IN" dirty="0"/>
              <a:t>                }</a:t>
            </a:r>
          </a:p>
          <a:p>
            <a:r>
              <a:rPr lang="en-IN" dirty="0"/>
              <a:t>            }</a:t>
            </a:r>
          </a:p>
          <a:p>
            <a:r>
              <a:rPr lang="en-IN" dirty="0"/>
              <a:t>        }</a:t>
            </a:r>
          </a:p>
          <a:p>
            <a:r>
              <a:rPr lang="en-IN" dirty="0"/>
              <a:t>        </a:t>
            </a:r>
            <a:r>
              <a:rPr lang="en-IN" dirty="0" err="1"/>
              <a:t>cout</a:t>
            </a:r>
            <a:r>
              <a:rPr lang="en-IN" dirty="0"/>
              <a:t> &lt;&lt; "Item not found!" &lt;&lt; </a:t>
            </a:r>
            <a:r>
              <a:rPr lang="en-IN" dirty="0" err="1"/>
              <a:t>endl</a:t>
            </a:r>
            <a:r>
              <a:rPr lang="en-IN" dirty="0"/>
              <a:t>;</a:t>
            </a:r>
          </a:p>
          <a:p>
            <a:r>
              <a:rPr lang="en-IN" dirty="0"/>
              <a:t>    }</a:t>
            </a:r>
          </a:p>
          <a:p>
            <a:r>
              <a:rPr lang="en-IN" dirty="0"/>
              <a:t>};</a:t>
            </a:r>
          </a:p>
          <a:p>
            <a:endParaRPr lang="en-IN" dirty="0"/>
          </a:p>
          <a:p>
            <a:r>
              <a:rPr lang="en-IN" dirty="0"/>
              <a:t>int main() {</a:t>
            </a:r>
          </a:p>
          <a:p>
            <a:r>
              <a:rPr lang="en-IN" dirty="0"/>
              <a:t>    Store </a:t>
            </a:r>
            <a:r>
              <a:rPr lang="en-IN" dirty="0" err="1"/>
              <a:t>myStore</a:t>
            </a:r>
            <a:r>
              <a:rPr lang="en-IN" dirty="0"/>
              <a:t>;</a:t>
            </a:r>
          </a:p>
          <a:p>
            <a:r>
              <a:rPr lang="en-IN" dirty="0"/>
              <a:t>    int choice;</a:t>
            </a:r>
          </a:p>
        </p:txBody>
      </p:sp>
    </p:spTree>
    <p:extLst>
      <p:ext uri="{BB962C8B-B14F-4D97-AF65-F5344CB8AC3E}">
        <p14:creationId xmlns:p14="http://schemas.microsoft.com/office/powerpoint/2010/main" val="415021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DFC9B1-165B-70B3-AFAF-6A2CEE7152FD}"/>
              </a:ext>
            </a:extLst>
          </p:cNvPr>
          <p:cNvSpPr txBox="1"/>
          <p:nvPr/>
        </p:nvSpPr>
        <p:spPr>
          <a:xfrm>
            <a:off x="731520" y="345441"/>
            <a:ext cx="8412480" cy="5078313"/>
          </a:xfrm>
          <a:prstGeom prst="rect">
            <a:avLst/>
          </a:prstGeom>
          <a:noFill/>
        </p:spPr>
        <p:txBody>
          <a:bodyPr wrap="square">
            <a:spAutoFit/>
          </a:bodyPr>
          <a:lstStyle/>
          <a:p>
            <a:r>
              <a:rPr lang="en-IN" dirty="0"/>
              <a:t>do {</a:t>
            </a:r>
          </a:p>
          <a:p>
            <a:r>
              <a:rPr lang="en-IN" dirty="0"/>
              <a:t>        </a:t>
            </a:r>
            <a:r>
              <a:rPr lang="en-IN" dirty="0" err="1"/>
              <a:t>cout</a:t>
            </a:r>
            <a:r>
              <a:rPr lang="en-IN" dirty="0"/>
              <a:t> &lt;&lt; "\n1. Add Item\n2. Display Items\n3. Sell Item\n4. Exit\n";</a:t>
            </a:r>
          </a:p>
          <a:p>
            <a:r>
              <a:rPr lang="en-IN" dirty="0"/>
              <a:t>        </a:t>
            </a:r>
            <a:r>
              <a:rPr lang="en-IN" dirty="0" err="1"/>
              <a:t>cout</a:t>
            </a:r>
            <a:r>
              <a:rPr lang="en-IN" dirty="0"/>
              <a:t> &lt;&lt; "Enter your choice: ";</a:t>
            </a:r>
          </a:p>
          <a:p>
            <a:r>
              <a:rPr lang="en-IN" dirty="0"/>
              <a:t>        </a:t>
            </a:r>
            <a:r>
              <a:rPr lang="en-IN" dirty="0" err="1"/>
              <a:t>cin</a:t>
            </a:r>
            <a:r>
              <a:rPr lang="en-IN" dirty="0"/>
              <a:t> &gt;&gt; choice;</a:t>
            </a:r>
          </a:p>
          <a:p>
            <a:endParaRPr lang="en-IN" dirty="0"/>
          </a:p>
          <a:p>
            <a:r>
              <a:rPr lang="en-IN" dirty="0"/>
              <a:t>        if (choice == 1) {</a:t>
            </a:r>
          </a:p>
          <a:p>
            <a:r>
              <a:rPr lang="en-IN" dirty="0"/>
              <a:t>            string name;</a:t>
            </a:r>
          </a:p>
          <a:p>
            <a:r>
              <a:rPr lang="en-IN" dirty="0"/>
              <a:t>            double price;</a:t>
            </a:r>
          </a:p>
          <a:p>
            <a:r>
              <a:rPr lang="en-IN" dirty="0"/>
              <a:t>            int quantity;</a:t>
            </a:r>
          </a:p>
          <a:p>
            <a:endParaRPr lang="en-IN" dirty="0"/>
          </a:p>
          <a:p>
            <a:r>
              <a:rPr lang="en-IN" dirty="0"/>
              <a:t>            </a:t>
            </a:r>
            <a:r>
              <a:rPr lang="en-IN" dirty="0" err="1"/>
              <a:t>cout</a:t>
            </a:r>
            <a:r>
              <a:rPr lang="en-IN" dirty="0"/>
              <a:t> &lt;&lt; "Enter item name: ";</a:t>
            </a:r>
          </a:p>
          <a:p>
            <a:r>
              <a:rPr lang="en-IN" dirty="0"/>
              <a:t>            </a:t>
            </a:r>
            <a:r>
              <a:rPr lang="en-IN" dirty="0" err="1"/>
              <a:t>cin</a:t>
            </a:r>
            <a:r>
              <a:rPr lang="en-IN" dirty="0"/>
              <a:t> &gt;&gt; name;</a:t>
            </a:r>
          </a:p>
          <a:p>
            <a:r>
              <a:rPr lang="en-IN" dirty="0"/>
              <a:t>            </a:t>
            </a:r>
            <a:r>
              <a:rPr lang="en-IN" dirty="0" err="1"/>
              <a:t>cout</a:t>
            </a:r>
            <a:r>
              <a:rPr lang="en-IN" dirty="0"/>
              <a:t> &lt;&lt; "Enter item price: ";</a:t>
            </a:r>
          </a:p>
          <a:p>
            <a:r>
              <a:rPr lang="en-IN" dirty="0"/>
              <a:t>            </a:t>
            </a:r>
            <a:r>
              <a:rPr lang="en-IN" dirty="0" err="1"/>
              <a:t>cin</a:t>
            </a:r>
            <a:r>
              <a:rPr lang="en-IN" dirty="0"/>
              <a:t> &gt;&gt; price;</a:t>
            </a:r>
          </a:p>
          <a:p>
            <a:r>
              <a:rPr lang="en-IN" dirty="0"/>
              <a:t>            </a:t>
            </a:r>
            <a:r>
              <a:rPr lang="en-IN" dirty="0" err="1"/>
              <a:t>cout</a:t>
            </a:r>
            <a:r>
              <a:rPr lang="en-IN" dirty="0"/>
              <a:t> &lt;&lt; "Enter item quantity: ";</a:t>
            </a:r>
          </a:p>
          <a:p>
            <a:r>
              <a:rPr lang="en-IN" dirty="0"/>
              <a:t>            </a:t>
            </a:r>
            <a:r>
              <a:rPr lang="en-IN" dirty="0" err="1"/>
              <a:t>cin</a:t>
            </a:r>
            <a:r>
              <a:rPr lang="en-IN" dirty="0"/>
              <a:t> &gt;&gt; quantity;</a:t>
            </a:r>
          </a:p>
          <a:p>
            <a:endParaRPr lang="en-IN" dirty="0"/>
          </a:p>
          <a:p>
            <a:r>
              <a:rPr lang="en-IN" dirty="0"/>
              <a:t>            </a:t>
            </a:r>
            <a:r>
              <a:rPr lang="en-IN" dirty="0" err="1"/>
              <a:t>myStore.addItem</a:t>
            </a:r>
            <a:r>
              <a:rPr lang="en-IN" dirty="0"/>
              <a:t>(</a:t>
            </a:r>
            <a:r>
              <a:rPr lang="en-IN" dirty="0" err="1"/>
              <a:t>ClothingItem</a:t>
            </a:r>
            <a:r>
              <a:rPr lang="en-IN" dirty="0"/>
              <a:t>(name, price, quantity));</a:t>
            </a:r>
          </a:p>
        </p:txBody>
      </p:sp>
    </p:spTree>
    <p:extLst>
      <p:ext uri="{BB962C8B-B14F-4D97-AF65-F5344CB8AC3E}">
        <p14:creationId xmlns:p14="http://schemas.microsoft.com/office/powerpoint/2010/main" val="29737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B989A-5503-3385-DE31-1D03C750D0AA}"/>
              </a:ext>
            </a:extLst>
          </p:cNvPr>
          <p:cNvSpPr txBox="1"/>
          <p:nvPr/>
        </p:nvSpPr>
        <p:spPr>
          <a:xfrm>
            <a:off x="975360" y="345441"/>
            <a:ext cx="8168640" cy="5632311"/>
          </a:xfrm>
          <a:prstGeom prst="rect">
            <a:avLst/>
          </a:prstGeom>
          <a:noFill/>
        </p:spPr>
        <p:txBody>
          <a:bodyPr wrap="square">
            <a:spAutoFit/>
          </a:bodyPr>
          <a:lstStyle/>
          <a:p>
            <a:r>
              <a:rPr lang="en-IN" dirty="0"/>
              <a:t>} else if (choice == 2) {</a:t>
            </a:r>
          </a:p>
          <a:p>
            <a:r>
              <a:rPr lang="en-IN" dirty="0"/>
              <a:t>            </a:t>
            </a:r>
            <a:r>
              <a:rPr lang="en-IN" dirty="0" err="1"/>
              <a:t>myStore.displayItems</a:t>
            </a:r>
            <a:r>
              <a:rPr lang="en-IN" dirty="0"/>
              <a:t>();</a:t>
            </a:r>
          </a:p>
          <a:p>
            <a:endParaRPr lang="en-IN" dirty="0"/>
          </a:p>
          <a:p>
            <a:r>
              <a:rPr lang="en-IN" dirty="0"/>
              <a:t>        } else if (choice == 3) {</a:t>
            </a:r>
          </a:p>
          <a:p>
            <a:r>
              <a:rPr lang="en-IN" dirty="0"/>
              <a:t>            string name;</a:t>
            </a:r>
          </a:p>
          <a:p>
            <a:r>
              <a:rPr lang="en-IN" dirty="0"/>
              <a:t>            int quantity;</a:t>
            </a:r>
          </a:p>
          <a:p>
            <a:endParaRPr lang="en-IN" dirty="0"/>
          </a:p>
          <a:p>
            <a:r>
              <a:rPr lang="en-IN" dirty="0"/>
              <a:t>            </a:t>
            </a:r>
            <a:r>
              <a:rPr lang="en-IN" dirty="0" err="1"/>
              <a:t>cout</a:t>
            </a:r>
            <a:r>
              <a:rPr lang="en-IN" dirty="0"/>
              <a:t> &lt;&lt; "Enter item name to sell: ";</a:t>
            </a:r>
          </a:p>
          <a:p>
            <a:r>
              <a:rPr lang="en-IN" dirty="0"/>
              <a:t>            </a:t>
            </a:r>
            <a:r>
              <a:rPr lang="en-IN" dirty="0" err="1"/>
              <a:t>cin</a:t>
            </a:r>
            <a:r>
              <a:rPr lang="en-IN" dirty="0"/>
              <a:t> &gt;&gt; name;</a:t>
            </a:r>
          </a:p>
          <a:p>
            <a:r>
              <a:rPr lang="en-IN" dirty="0"/>
              <a:t>            </a:t>
            </a:r>
            <a:r>
              <a:rPr lang="en-IN" dirty="0" err="1"/>
              <a:t>cout</a:t>
            </a:r>
            <a:r>
              <a:rPr lang="en-IN" dirty="0"/>
              <a:t> &lt;&lt; "Enter quantity to sell: ";</a:t>
            </a:r>
          </a:p>
          <a:p>
            <a:r>
              <a:rPr lang="en-IN" dirty="0"/>
              <a:t>            </a:t>
            </a:r>
            <a:r>
              <a:rPr lang="en-IN" dirty="0" err="1"/>
              <a:t>cin</a:t>
            </a:r>
            <a:r>
              <a:rPr lang="en-IN" dirty="0"/>
              <a:t> &gt;&gt; quantity;</a:t>
            </a:r>
          </a:p>
          <a:p>
            <a:endParaRPr lang="en-IN" dirty="0"/>
          </a:p>
          <a:p>
            <a:r>
              <a:rPr lang="en-IN" dirty="0"/>
              <a:t>            </a:t>
            </a:r>
            <a:r>
              <a:rPr lang="en-IN" dirty="0" err="1"/>
              <a:t>myStore.sellItem</a:t>
            </a:r>
            <a:r>
              <a:rPr lang="en-IN" dirty="0"/>
              <a:t>(name, quantity);</a:t>
            </a:r>
          </a:p>
          <a:p>
            <a:r>
              <a:rPr lang="en-IN" dirty="0"/>
              <a:t>        }</a:t>
            </a:r>
          </a:p>
          <a:p>
            <a:endParaRPr lang="en-IN" dirty="0"/>
          </a:p>
          <a:p>
            <a:r>
              <a:rPr lang="en-IN" dirty="0"/>
              <a:t>    } while (choice != 4);</a:t>
            </a:r>
          </a:p>
          <a:p>
            <a:endParaRPr lang="en-IN" dirty="0"/>
          </a:p>
          <a:p>
            <a:r>
              <a:rPr lang="en-IN" dirty="0"/>
              <a:t>    </a:t>
            </a:r>
            <a:r>
              <a:rPr lang="en-IN" dirty="0" err="1"/>
              <a:t>cout</a:t>
            </a:r>
            <a:r>
              <a:rPr lang="en-IN" dirty="0"/>
              <a:t> &lt;&lt; "Exiting the program." &lt;&lt; </a:t>
            </a:r>
            <a:r>
              <a:rPr lang="en-IN" dirty="0" err="1"/>
              <a:t>endl</a:t>
            </a:r>
            <a:r>
              <a:rPr lang="en-IN" dirty="0"/>
              <a:t>;</a:t>
            </a:r>
          </a:p>
          <a:p>
            <a:r>
              <a:rPr lang="en-IN" dirty="0"/>
              <a:t>    return 0;</a:t>
            </a:r>
          </a:p>
          <a:p>
            <a:r>
              <a:rPr lang="en-IN" dirty="0"/>
              <a:t>}</a:t>
            </a:r>
          </a:p>
        </p:txBody>
      </p:sp>
    </p:spTree>
    <p:extLst>
      <p:ext uri="{BB962C8B-B14F-4D97-AF65-F5344CB8AC3E}">
        <p14:creationId xmlns:p14="http://schemas.microsoft.com/office/powerpoint/2010/main" val="16421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E2AC475-C910-6340-DFAB-D6CABC0E2F4A}"/>
              </a:ext>
            </a:extLst>
          </p:cNvPr>
          <p:cNvSpPr txBox="1"/>
          <p:nvPr/>
        </p:nvSpPr>
        <p:spPr>
          <a:xfrm>
            <a:off x="2103120" y="907157"/>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latin typeface="Times New Roman" panose="02020603050405020304" pitchFamily="18" charset="0"/>
                <a:ea typeface="+mj-ea"/>
                <a:cs typeface="Times New Roman" panose="02020603050405020304" pitchFamily="18" charset="0"/>
              </a:rPr>
              <a:t>OUTPUT:</a:t>
            </a:r>
          </a:p>
          <a:p>
            <a:pPr algn="ctr">
              <a:lnSpc>
                <a:spcPct val="90000"/>
              </a:lnSpc>
              <a:spcBef>
                <a:spcPct val="0"/>
              </a:spcBef>
              <a:spcAft>
                <a:spcPts val="600"/>
              </a:spcAft>
            </a:pPr>
            <a:endParaRPr lang="en-US" sz="4000" dirty="0">
              <a:latin typeface="+mj-lt"/>
              <a:ea typeface="+mj-ea"/>
              <a:cs typeface="+mj-cs"/>
            </a:endParaRPr>
          </a:p>
          <a:p>
            <a:pPr algn="ctr">
              <a:lnSpc>
                <a:spcPct val="90000"/>
              </a:lnSpc>
              <a:spcBef>
                <a:spcPct val="0"/>
              </a:spcBef>
              <a:spcAft>
                <a:spcPts val="600"/>
              </a:spcAft>
            </a:pPr>
            <a:endParaRPr lang="en-US" sz="4000" dirty="0">
              <a:latin typeface="+mj-lt"/>
              <a:ea typeface="+mj-ea"/>
              <a:cs typeface="+mj-cs"/>
            </a:endParaRP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55A2A059-F7D0-308A-3699-925DD1171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461464"/>
            <a:ext cx="4414555" cy="2852216"/>
          </a:xfrm>
          <a:prstGeom prst="rect">
            <a:avLst/>
          </a:prstGeom>
        </p:spPr>
      </p:pic>
      <p:pic>
        <p:nvPicPr>
          <p:cNvPr id="6" name="Picture 5">
            <a:extLst>
              <a:ext uri="{FF2B5EF4-FFF2-40B4-BE49-F238E27FC236}">
                <a16:creationId xmlns:a16="http://schemas.microsoft.com/office/drawing/2014/main" id="{FD1AE2BB-9B93-9505-8727-6E01300A06F5}"/>
              </a:ext>
            </a:extLst>
          </p:cNvPr>
          <p:cNvPicPr>
            <a:picLocks noChangeAspect="1"/>
          </p:cNvPicPr>
          <p:nvPr/>
        </p:nvPicPr>
        <p:blipFill>
          <a:blip r:embed="rId3">
            <a:extLst>
              <a:ext uri="{28A0092B-C50C-407E-A947-70E740481C1C}">
                <a14:useLocalDpi xmlns:a14="http://schemas.microsoft.com/office/drawing/2010/main" val="0"/>
              </a:ext>
            </a:extLst>
          </a:blip>
          <a:srcRect r="-4299" b="12521"/>
          <a:stretch/>
        </p:blipFill>
        <p:spPr>
          <a:xfrm>
            <a:off x="6569762" y="2321071"/>
            <a:ext cx="3385872" cy="3988289"/>
          </a:xfrm>
          <a:prstGeom prst="rect">
            <a:avLst/>
          </a:prstGeom>
        </p:spPr>
      </p:pic>
    </p:spTree>
    <p:extLst>
      <p:ext uri="{BB962C8B-B14F-4D97-AF65-F5344CB8AC3E}">
        <p14:creationId xmlns:p14="http://schemas.microsoft.com/office/powerpoint/2010/main" val="35876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862</Words>
  <Application>Microsoft Office PowerPoint</Application>
  <PresentationFormat>Widescreen</PresentationFormat>
  <Paragraphs>153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Prathamesh Shinde</dc:creator>
  <cp:lastModifiedBy>akashpingale32@gmail.com</cp:lastModifiedBy>
  <cp:revision>5</cp:revision>
  <dcterms:created xsi:type="dcterms:W3CDTF">2024-10-21T13:14:19Z</dcterms:created>
  <dcterms:modified xsi:type="dcterms:W3CDTF">2024-10-27T14:55:06Z</dcterms:modified>
</cp:coreProperties>
</file>