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73" r:id="rId2"/>
    <p:sldId id="256" r:id="rId3"/>
    <p:sldId id="259" r:id="rId4"/>
    <p:sldId id="257" r:id="rId5"/>
    <p:sldId id="258" r:id="rId6"/>
    <p:sldId id="260" r:id="rId7"/>
    <p:sldId id="261" r:id="rId8"/>
    <p:sldId id="280" r:id="rId9"/>
    <p:sldId id="263" r:id="rId10"/>
    <p:sldId id="264" r:id="rId11"/>
    <p:sldId id="265" r:id="rId12"/>
    <p:sldId id="266" r:id="rId13"/>
    <p:sldId id="274" r:id="rId14"/>
    <p:sldId id="279" r:id="rId15"/>
    <p:sldId id="267" r:id="rId16"/>
    <p:sldId id="268" r:id="rId17"/>
    <p:sldId id="269" r:id="rId18"/>
    <p:sldId id="270" r:id="rId19"/>
    <p:sldId id="271" r:id="rId20"/>
    <p:sldId id="272" r:id="rId21"/>
    <p:sldId id="275" r:id="rId22"/>
    <p:sldId id="277" r:id="rId23"/>
    <p:sldId id="282" r:id="rId24"/>
    <p:sldId id="278" r:id="rId25"/>
    <p:sldId id="2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35"/>
    <p:restoredTop sz="96296"/>
  </p:normalViewPr>
  <p:slideViewPr>
    <p:cSldViewPr snapToGrid="0" snapToObjects="1">
      <p:cViewPr varScale="1">
        <p:scale>
          <a:sx n="84" d="100"/>
          <a:sy n="84" d="100"/>
        </p:scale>
        <p:origin x="200" y="1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6T06:55:15.447"/>
    </inkml:context>
    <inkml:brush xml:id="br0">
      <inkml:brushProperty name="width" value="0.35" units="cm"/>
      <inkml:brushProperty name="height" value="0.35" units="cm"/>
      <inkml:brushProperty name="color" value="#FFFFFF"/>
    </inkml:brush>
  </inkml:definitions>
  <inkml:trace contextRef="#ctx0" brushRef="#br0">4556 2777 24575,'24'38'0,"3"13"0,-7-22 0,6 11 0,-18-22 0,8 5 0,-10-6 0,0 1 0,-1-13 0,-5-32 0,0 3 0,0-28 0,0 18 0,0-7 0,0 7 0,0-5 0,0 12 0,0-21 0,0 12 0,5-7 0,8 11 0,7 0 0,-1 6 0,-1 0 0,-1 9 0,-4 6 0,3 0 0,-5 0 0,-1 5 0,1 1 0,-5 0 0,3 4 0,-3-8 0,4 8 0,1-4 0,-1 5 0,1 0 0,0 0 0,5 0 0,-4-5 0,11 4 0,-11-4 0,11 5 0,-11 0 0,4 0 0,-5 0 0,-1 0 0,1 0 0,-1 0 0,-4 9 0,-1-2 0,-5 15 0,0-4 0,0 6 0,0 0 0,0 0 0,0-5 0,0-3 0,0-5 0,-5-1 0,4 1 0,-4-1 0,1 1 0,-2-5 0,-5-2 0,0-4 0,5 5 0,-9 2 0,7 3 0,-9 2 0,7-2 0,-1 1 0,-6 5 0,-2 10 0,-1 0 0,-4 6 0,-5 2 0,2-8 0,-1 8 0,5-15 0,9 4 0,-3-10 0,11 3 0,-4-5 0,9-1 0,-9-4 0,4 4 0,-4-5 0,-1 6 0,0-1 0,1 1 0,-1 0 0,0-1 0,1 1 0,4-1 0,-4-4 0,4 3 0,-5-3 0,1 5 0,-1-1 0,0 1 0,1-5 0,-1 3 0,0-3 0,1 5 0,-1-1 0,0-4 0,0 3 0,-5-2 0,3 4 0,-9 0 0,9 0 0,-3 0 0,5 0 0,0-5 0,5 3 0,-3-8 0,27-26 0,1 5 0,23-25 0,-1 18 0,2-9 0,22-15 0,-23 17 0,32-23 0,-36 26 0,16-10 0,-18 7 0,-5 8 0,-6 2 0,-7 6 0,-2 1 0,-5 6 0,-1 5 0,1-3 0,0 3 0,-6-5 0,5 5 0,-9-3 0,4 3 0,-1-5 0,3-6 0,4 5 0,1-11 0,-1 5 0,1-6 0,5-1 0,4-7 0,5-1 0,9-11 0,-5 2 0,4 6 0,-7-3 0,-8 12 0,6-5 0,-13 14 0,6-5 0,-8 11 0,2-5 0,-2 7 0,1-1 0,-1 5 0,1-3 0,-5 3 0,-2-5 0,-11 39 0,-1-6 0,-7 34 0,-16 5 0,13-15 0,-20 24 0,14-8 0,-7 2 0,6-1 0,-4-4 0,14-23 0,-12 12 0,12-14 0,-4 0 0,6-9 0,1-2 0,6-11 0,-4 5 0,4-7 0,-5 7 0,5-5 0,-5 5 0,6-7 0,-6 1 0,-1 5 0,2-4 0,-2 5 0,1-7 0,1 1 0,4 0 0,-4-1 0,9 1 0,-14 0 0,7 0 0,-9 6 0,0-4 0,4 3 0,-4-4 0,6-2 0,1 1 0,-1-1 0,0 5 0,1-3 0,-1 3 0,0-4 0,0-1 0,1 1 0,-7 0 0,5 0 0,-5 0 0,6 0 0,1-1 0,-1 1 0,0-5 0,1-2 0,4 1 0,-4-4 0,4 9 0,6-36 0,2 6 0,19-38 0,2 5 0,17-19 0,-13 21 0,4-2-492,6 0 0,3-3 62,3-22 1,2-2-63,6 10 0,1-1 164,-17 13 0,-1-2 0,0 0 47,16-23 1,0 0 280,-16 22 0,1 0 0,-4 3-478,1-5 1,-2 2 477,4-7 0,-1 2 0,11-23-288,1-1 288,-5 16 0,-17 23 983,-4 18-496,-6 1 496,-2 13 0,-4 3 0,-3 5-177,1 5-416,-4-4-390,9 0 0,-9-2 0,8 1 0,-8 2 0,9 3 0,-4-11 0,6-1 0,0-14 0,18-14 0,-5-7 0,12 5 0,-7-9 0,-2 12 0,1-8 0,0 3 0,-8 16 0,-3 2 0,-5 8 0,-2 5 0,0 3 0,-5 5 0,-1 0 0,-5-6 0,0-17 0,0-11 0,0-17 0,0 0 0,0-9 0,0-4 0,0 1 0,0-9 0,0 19 0,0 1 0,0 13 0,0 22 0,0-2 0,0 12 0,0-1 0,-5 7 0,-1 36 0,0-13 0,1 29 0,5-21 0,0 5 0,0 0 0,0 8 0,0 1 0,0 9 0,0-9 0,-5-1 0,3-8 0,-3-6 0,5-1 0,0-7 0,-5 1 0,4 0 0,-9 5 0,3 2 0,-6 14 0,0 2 0,0-1 0,-1 7 0,1-7 0,0 1 0,0-2 0,6-8 0,-3-6 0,9-1 0,-9-7 0,9 1 0,-8-1 0,8 1 0,-4-1 0,0-4 0,4 4 0,-9-5 0,9 6 0,-8 0 0,8-1 0,-9 1 0,9-1 0,-9 1 0,4 5 0,-6 2 0,0 7 0,-6-1 0,5 0 0,-5 0 0,6 0 0,0 1 0,-1-1 0,2-6 0,4 5 0,-2-11 0,7 4 0,-7-10 0,8-32 0,-4 13 0,5-30 0,0 31 0,0-11 0,0 5 0,0-7 0,0-26 0,0 12 0,7-30 0,-6 16 0,6-8 0,0-1 0,-5 9 0,5 3 0,-2 16 0,-4 2 0,5 14 0,-6 1 0,0 7 0,0-1 0,0 0 0,0 1 0,0-1 0,4 0 0,-2-6 0,8-8 0,-8-2 0,4-5 0,-6 8 0,5 6 0,-4-5 0,3 11 0,-4-5 0,0 6 0,0 1 0,5-1 0,-4 0 0,4 53 0,-14 27 0,1-15 0,-3 5-492,-5 24 0,-2 3 0,3-12 0,-1 2 164,1-10 0,-1 4 0,3 0 0,3 0 0,3 1 0,-2 0 52,-5 0 1,-2 0 0,1 2 275,3 8 0,0 2 0,-2-2 0,-4-8 0,-3-3 0,2 2 0,2 4 0,1 1 0,-2-2 0,-3-4 0,-2-1 0,0-1 0,0-3 0,1-2 0,-1 1-328,1-1 0,-1 0 0,-2-2-116,-16 21 0,-2-2 444,4 1 0,0-2 0,-2-9 0,-2-3-492,1 0 0,0-1 407,1-5 1,1-3 493,8-15 0,-1-1-409,-5 8 0,2-2 0,-16 20 0,22-29 0,-1 0 983,-18 26 0,1-10 0,4-19 0,0-1 0,3-8 0,0-7 0,-10-1-895,-1-12-88,7-1 0,-4-1 0,13 16 0,-8 10 0,-2 14 0,9-10 0,-6 8 0,4 2 0,1 0 0,-11 19 0,11-19 0,-11 10 0,10-3 0,-5-6 0,14-3 0,-6-3 0,12-15 0,-2 6 0,2-8 0,-1 0 0,1 0 0,0 1 0,-1-1 0,1 0 0,6-6 0,-5-1 0,10 0 0,-4-4 0,6 4 0,5-7 0,-4-4 0,9 3 0,-4-33 0,5 12 0,0-27 0,0 21 0,0-5 0,5 11 0,-4-11 0,8 11 0,-3-5 0,5 7 0,-5-1 0,3 0 0,-2-6 0,11-8 0,1-2 0,18-24 0,-9 22 0,17-25 0,-8 18 0,0-8 0,-2 8 0,-10 4 0,-6 8 0,4 5 0,-10 2 0,3 10 0,-5-2 0,-5 3 0,3 0 0,-3-4 0,0 4 0,3 0 0,-38 24 0,4 18 0,-53 27 0,45-24 0,1 1-340,-8-3 0,0 0 340,2 8 0,2 0 0,-23 16 0,25-24 0,0 2 0,-3 2 0,1 0 0,-18 21-32,19-22 1,2-2 31,3 4 0,-6 2 0,3-9 0,10-3 0,-7-7 678,11-6-678,0 4 65,-4-9-65,4 3 0,1-6 0,-5-4 0,11-2 0,-5-5 0,6 0 0,0 0 0,1 0 0,-1 0 0,5-10 0,1 3 0,5-15 0,0 10 0,0-11 0,0 5 0,6-6 0,0-1 0,7-6 0,12 3 0,-2-12 0,19 3 0,-12-5 0,14-4 0,-7 2 0,9-2 0,0 0 0,1-1 0,-11 11 0,-2 2 0,-10 15 0,-6 2 0,5-1 0,-11 11 0,4-9 0,-5 11 0,-1-6 0,1 5 0,0-4 0,-1 4 0,1 0 0,-6-3 0,5 8 0,-4-9 0,4 9 0,-31-4 0,8 5 0,-45 0 0,22 0 0,-14 0 0,9 0 0,-1 6 0,8 1 0,2 6 0,8-1 0,6 0 0,1-1 0,6-5 0,5 3 0,-3-8 0,3 4 0,0 4 0,-3-2 0,7 8 0,-7-9 0,8 4 0,1-35 0,12 17 0,17-40 0,14 24 0,-5-11 0,30-4 0,-30 10 0,32-10 0,-15 0 0,-2 8 0,9-9 0,-19 18 0,0-4 0,-11 12 0,-14 2 0,5 1 0,-11 5 0,4-1 0,-10-2 0,4 7 0,-5-7 0,1 3 0,4 0 0,-5-4 0,1 5 0,-1-6 0,-27 31 0,5-7 0,-35 29 0,16-16 0,-15-3 0,-9 14 0,13-20 0,-22 21 0,16-15 0,-8 8 0,8-2 0,3 0 0,8-2 0,9-1 0,1-5 0,7-4 0,7-5 0,1-1 0,7-1 0,4 1 0,-4-5 0,9 3 0,-9-3 0,4 5 0,-4-1 0,4 1 0,-4-1 0,9 1 0,-8-5 0,3 3 0,0-3 0,-10 5 0,8 6 0,-9-4 0,5 9 0,1-10 0,-1 11 0,1-11 0,0 5 0,5-7 0,-4 1 0,9-1 0,-4 1 0,1-5 0,-8-2 0,-1-4 0,-9-5 0,-4 4 0,-17-5 0,-10 6 0,1 0 0,-8 0 0,17 0 0,0 0 0,4-6 0,12 4 0,-5-4 0,8 6 0,6-4 0,1 2 0,6-2 0,-5 4 0,3 0 0,-3 0 0,5 0 0,-6 0 0,5 0 0,-5 0 0,0 0 0,-1 0 0,-6 0 0,-8 0 0,-2 0 0,0 0 0,-5 6 0,5-5 0,0 11 0,-5-11 0,12 10 0,-5-10 0,1 4 0,10 0 0,-9-4 0,12 4 0,-1 0 0,-3-4 0,3 9 0,-5-9 0,0 10 0,-1-10 0,-7 11 0,-1-11 0,-1 5 0,-6-6 0,6 0 0,-7 0 0,-9 0 0,-3 0 0,-8 0 0,-1 0 0,9 0 0,3 0 0,0 0 0,14 0 0,-13 0 0,23 0 0,-13 6 0,12-4 0,-5 4 0,8-1 0,6-3 0,-5 3 0,11-5 0,-11 5 0,5-3 0,-1 8 0,3-9 0,-1 9 0,5-9 0,-5 5 0,6-2 0,0-2 0,1 2 0,-1 1 0,-6-4 0,5 9 0,-11-9 0,5 9 0,-6-9 0,-1 10 0,7-5 0,-16 6 0,19-6 0,-18 5 0,21-5 0,-5 0 0,11 4 0,-4-9 0,9 13 0,1-7 0,6 3 0,9-5 0,-3-5 0,3 0 0,-4 0 0,5 5 0,2 2 0,7 5 0,6 1 0,3 0 0,0 0 0,5 0 0,-13 0 0,13-6 0,-19-2 0,11-5 0,-19 0 0,4 0 0,-5 0 0,-1 0 0,1 0 0,0 0 0,-1 0 0,1 0 0,-1 0 0,1 0 0,-1 0 0,1 0 0,-1 0 0,7 0 0,1 0 0,14 0 0,-6 0 0,6 0 0,-8 0 0,0 0 0,0 0 0,-6 0 0,5 0 0,-11 0 0,5 0 0,-7 0 0,1 0 0,-1 0 0,1 0 0,5 0 0,3 0 0,-1 0 0,12 0 0,-10 0 0,12 0 0,0 0 0,1 0 0,1 0 0,5 0 0,-13 0 0,6 0 0,-8-5 0,0 4 0,1-5 0,-7 6 0,4 0 0,-10 0 0,5-5 0,-6 4 0,-1-4 0,1 5 0,-1 0 0,1 0 0,-1-4 0,1 3 0,-1-4 0,7 5 0,-5 0 0,11-6 0,-11 5 0,10-4 0,-10 0 0,5 4 0,-2-9 0,-3 9 0,3-4 0,-9 10 0,-40 11 0,6-1 0,-34 8 0,21-9 0,-1-1 0,1 7 0,0-5 0,-1 5 0,1-6 0,7-1 0,2-1 0,0 1 0,6-1 0,-13 2 0,12-2 0,1-4 0,4-3 0,3 0 0,-13-3 0,-1 9 0,-9-9 0,1 4 0,-1 0 0,1-5 0,0 5 0,-1-6 0,1 0 0,-1 0 0,9 0 0,1 0 0,7 0 0,7 0 0,-5 0 0,11 0 0,-5 0 0,7 0 0,-1 0 0,0 0 0,1 0 0,-7 0 0,5 0 0,-11 0 0,4 0 0,-5 0 0,-8 0 0,6 0 0,-6 0 0,8 0 0,-1 0 0,7 0 0,-5 0 0,11 0 0,-5 0 0,7 0 0,4-4 0,27-3 0,-4 1 0,40-13 0,-2 0 0,-9 2 0,7-1-492,26-3 0,6 0 164,-19 2 0,1-1 0,2 2 66,2 4 0,0 2 1,3-2-67,11-9 0,3-3 0,0 3 0,-2 7 0,0 4 0,2-3 82,-15-1 0,1-1 0,1 0 0,1 1 68,2 1 1,1 1 0,0 1 0,-2 0 177,17-1 0,-1 1 0,-6 0 0,12-5 0,-3 2-328,-23 7 0,2 2 0,-9-1 90,-9-1 0,-3 0-55,24-2 0,-1 1 293,-26 1 0,-2 0 983,47-9-112,-31-3-871,15-5 983,-34-3 0,15-1 0,-20 2 0,2-7 0,-1 5 0,-5-12-275,5 5-708,-12-5 0,5-2 0,3-9 0,3-3 0,2-20 0,-3 9 0,-18 20 0,-1 0 0,11-11 0,10-23 0,-20 28 0,7-8 0,-13 8 0,6 3 0,-9 16 0,-1 8 0,-6 9 0,-1 7 0,0-1 0,-4 0 0,3 0 0,-4 1 0,0-1 0,0 0 0,0 1 0,6-7 0,-5-1 0,5-7 0,-1 1 0,-4 0 0,5-1 0,-6-7 0,5 6 0,-4-6 0,5 8 0,-6 0 0,0 5 0,0 2 0,0 7 0,0-1 0,-23 5 0,-21 1 0,-26-2 0,-5-2 0,-19 0-984,5 2 840,20 6 1,-1 2 143,-27-1 0,15 0 0,3 0 0,5 0-342,7 0 1,0 0 341,-11 0-108,-8 0 108,14 0 0,20 6 0,9 1 983,11 0-747,14-1 488,1-2-724,6-3 119,0 4-119,1-5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6T06:55:32.801"/>
    </inkml:context>
    <inkml:brush xml:id="br0">
      <inkml:brushProperty name="width" value="0.35" units="cm"/>
      <inkml:brushProperty name="height" value="0.35" units="cm"/>
      <inkml:brushProperty name="color" value="#FFFFFF"/>
    </inkml:brush>
  </inkml:definitions>
  <inkml:trace contextRef="#ctx0" brushRef="#br0">1102 177 24575,'0'30'0,"0"-4"0,0-16 0,0 1 0,0-1 0,0 1 0,0-1 0,0 1 0,0-1 0,0 1 0,0 0 0,0-1 0,0 7 0,0-5 0,0 4 0,0-5 0,-5-1 0,4 1 0,-4 0 0,5-1 0,-11-35 0,9 4 0,-15-25 0,10 7 0,-6 5 0,-1-8 0,0 1 0,1 7 0,-1-5 0,7 12 0,1-4 0,2 12 0,2 3 0,-2 5 0,4 0 0,0 47 0,0-13 0,0 51 0,0-31 0,6 16 0,2-15 0,7 6 0,-2-16 0,-1-3 0,-5-8 0,-2-5 0,-5-3 0,-12-70 0,4 33 0,-12-60 0,7 56 0,6-6 0,-4 7 0,10 1 0,-5 6 0,6 1 0,0 6 0,0 1 0,0-1 0,0 0 0,0 39 0,0 13 0,0 21 0,0 18 0,0-25 0,0 27 0,0-8 0,0 0 0,0-2 0,0-11 0,0-8 0,-7 6 0,6-15 0,-12-2 0,6-3 0,-14 4 0,6-7 0,-12 12 0,12-14 0,-10 0 0,10 5 0,-8-13 0,8 13 0,-2-13 0,-2 6 0,0-8 0,1-5 0,-5 3 0,5-9 0,0 4 0,-5-5 0,11-2 0,-5 2 0,6-2 0,-6 1 0,5-5 0,-5 0 0,7-6 0,-7-11 0,2-29 0,-3-26 0,1 0 0,4 28 0,-18-17 0,22 132 0,-4-24 0,-1 3 0,-1 8 0,-1-1-670,-18 24 670,15-20 0,-1-2 0,-11 3 0,13-20 0,0 0 0,-14 27 0,6-3 0,-1-20 0,11-9 0,-3-12 0,7-6 0,0-7 670,1-2-670,0-5 0,1-1 0,4 1 0,-4-5 0,4-2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CD795-A57D-CBFE-75CC-F7B059C176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256468-E89F-FEEA-A79F-38C4EB189E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CFCEA5-4F9C-E454-D84C-64537069EF17}"/>
              </a:ext>
            </a:extLst>
          </p:cNvPr>
          <p:cNvSpPr>
            <a:spLocks noGrp="1"/>
          </p:cNvSpPr>
          <p:nvPr>
            <p:ph type="dt" sz="half" idx="10"/>
          </p:nvPr>
        </p:nvSpPr>
        <p:spPr/>
        <p:txBody>
          <a:bodyPr/>
          <a:lstStyle/>
          <a:p>
            <a:fld id="{632E20EE-C722-EC49-97F4-A8AADC0D0624}" type="datetimeFigureOut">
              <a:rPr lang="en-US" smtClean="0"/>
              <a:t>7/8/22</a:t>
            </a:fld>
            <a:endParaRPr lang="en-US"/>
          </a:p>
        </p:txBody>
      </p:sp>
      <p:sp>
        <p:nvSpPr>
          <p:cNvPr id="5" name="Footer Placeholder 4">
            <a:extLst>
              <a:ext uri="{FF2B5EF4-FFF2-40B4-BE49-F238E27FC236}">
                <a16:creationId xmlns:a16="http://schemas.microsoft.com/office/drawing/2014/main" id="{4949FF6D-BC67-E836-7559-A46433AC54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F3404C-0EE3-918E-8613-DA49FC3CEA17}"/>
              </a:ext>
            </a:extLst>
          </p:cNvPr>
          <p:cNvSpPr>
            <a:spLocks noGrp="1"/>
          </p:cNvSpPr>
          <p:nvPr>
            <p:ph type="sldNum" sz="quarter" idx="12"/>
          </p:nvPr>
        </p:nvSpPr>
        <p:spPr/>
        <p:txBody>
          <a:bodyPr/>
          <a:lstStyle/>
          <a:p>
            <a:fld id="{A3C5DE97-7550-5A42-8AA2-22B21D3CB4C8}" type="slidenum">
              <a:rPr lang="en-US" smtClean="0"/>
              <a:t>‹#›</a:t>
            </a:fld>
            <a:endParaRPr lang="en-US"/>
          </a:p>
        </p:txBody>
      </p:sp>
    </p:spTree>
    <p:extLst>
      <p:ext uri="{BB962C8B-B14F-4D97-AF65-F5344CB8AC3E}">
        <p14:creationId xmlns:p14="http://schemas.microsoft.com/office/powerpoint/2010/main" val="3210324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7D4A8-7AD8-1104-1EBD-FBEF695480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5051FE-3097-E146-1EFD-43B27A6544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32F22D-887E-E276-5D03-E89CB5CAFE41}"/>
              </a:ext>
            </a:extLst>
          </p:cNvPr>
          <p:cNvSpPr>
            <a:spLocks noGrp="1"/>
          </p:cNvSpPr>
          <p:nvPr>
            <p:ph type="dt" sz="half" idx="10"/>
          </p:nvPr>
        </p:nvSpPr>
        <p:spPr/>
        <p:txBody>
          <a:bodyPr/>
          <a:lstStyle/>
          <a:p>
            <a:fld id="{632E20EE-C722-EC49-97F4-A8AADC0D0624}" type="datetimeFigureOut">
              <a:rPr lang="en-US" smtClean="0"/>
              <a:t>7/8/22</a:t>
            </a:fld>
            <a:endParaRPr lang="en-US"/>
          </a:p>
        </p:txBody>
      </p:sp>
      <p:sp>
        <p:nvSpPr>
          <p:cNvPr id="5" name="Footer Placeholder 4">
            <a:extLst>
              <a:ext uri="{FF2B5EF4-FFF2-40B4-BE49-F238E27FC236}">
                <a16:creationId xmlns:a16="http://schemas.microsoft.com/office/drawing/2014/main" id="{FBCC7CEE-DE37-4C56-D70C-FC751B6EA4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964D75-B01A-9AA4-EB11-1D0B009B68B3}"/>
              </a:ext>
            </a:extLst>
          </p:cNvPr>
          <p:cNvSpPr>
            <a:spLocks noGrp="1"/>
          </p:cNvSpPr>
          <p:nvPr>
            <p:ph type="sldNum" sz="quarter" idx="12"/>
          </p:nvPr>
        </p:nvSpPr>
        <p:spPr/>
        <p:txBody>
          <a:bodyPr/>
          <a:lstStyle/>
          <a:p>
            <a:fld id="{A3C5DE97-7550-5A42-8AA2-22B21D3CB4C8}" type="slidenum">
              <a:rPr lang="en-US" smtClean="0"/>
              <a:t>‹#›</a:t>
            </a:fld>
            <a:endParaRPr lang="en-US"/>
          </a:p>
        </p:txBody>
      </p:sp>
    </p:spTree>
    <p:extLst>
      <p:ext uri="{BB962C8B-B14F-4D97-AF65-F5344CB8AC3E}">
        <p14:creationId xmlns:p14="http://schemas.microsoft.com/office/powerpoint/2010/main" val="201634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B970C7-30A3-DD25-29A8-38B5AAC3F2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5D1162-662F-C713-C2A4-27C4D94387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A6088-A107-A00F-593B-EF6D7E4681E0}"/>
              </a:ext>
            </a:extLst>
          </p:cNvPr>
          <p:cNvSpPr>
            <a:spLocks noGrp="1"/>
          </p:cNvSpPr>
          <p:nvPr>
            <p:ph type="dt" sz="half" idx="10"/>
          </p:nvPr>
        </p:nvSpPr>
        <p:spPr/>
        <p:txBody>
          <a:bodyPr/>
          <a:lstStyle/>
          <a:p>
            <a:fld id="{632E20EE-C722-EC49-97F4-A8AADC0D0624}" type="datetimeFigureOut">
              <a:rPr lang="en-US" smtClean="0"/>
              <a:t>7/8/22</a:t>
            </a:fld>
            <a:endParaRPr lang="en-US"/>
          </a:p>
        </p:txBody>
      </p:sp>
      <p:sp>
        <p:nvSpPr>
          <p:cNvPr id="5" name="Footer Placeholder 4">
            <a:extLst>
              <a:ext uri="{FF2B5EF4-FFF2-40B4-BE49-F238E27FC236}">
                <a16:creationId xmlns:a16="http://schemas.microsoft.com/office/drawing/2014/main" id="{9846CAFF-4CAC-86FC-9A24-B83596DC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CAB090-37A7-249F-694A-0ADE18D19D6D}"/>
              </a:ext>
            </a:extLst>
          </p:cNvPr>
          <p:cNvSpPr>
            <a:spLocks noGrp="1"/>
          </p:cNvSpPr>
          <p:nvPr>
            <p:ph type="sldNum" sz="quarter" idx="12"/>
          </p:nvPr>
        </p:nvSpPr>
        <p:spPr/>
        <p:txBody>
          <a:bodyPr/>
          <a:lstStyle/>
          <a:p>
            <a:fld id="{A3C5DE97-7550-5A42-8AA2-22B21D3CB4C8}" type="slidenum">
              <a:rPr lang="en-US" smtClean="0"/>
              <a:t>‹#›</a:t>
            </a:fld>
            <a:endParaRPr lang="en-US"/>
          </a:p>
        </p:txBody>
      </p:sp>
    </p:spTree>
    <p:extLst>
      <p:ext uri="{BB962C8B-B14F-4D97-AF65-F5344CB8AC3E}">
        <p14:creationId xmlns:p14="http://schemas.microsoft.com/office/powerpoint/2010/main" val="1481636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C12C9-C500-E2F4-7BF0-418545B5B0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39F48A-9730-4E32-4586-C47A3F10C6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0C3976-00A9-3930-7399-26E3339127B4}"/>
              </a:ext>
            </a:extLst>
          </p:cNvPr>
          <p:cNvSpPr>
            <a:spLocks noGrp="1"/>
          </p:cNvSpPr>
          <p:nvPr>
            <p:ph type="dt" sz="half" idx="10"/>
          </p:nvPr>
        </p:nvSpPr>
        <p:spPr/>
        <p:txBody>
          <a:bodyPr/>
          <a:lstStyle/>
          <a:p>
            <a:fld id="{632E20EE-C722-EC49-97F4-A8AADC0D0624}" type="datetimeFigureOut">
              <a:rPr lang="en-US" smtClean="0"/>
              <a:t>7/8/22</a:t>
            </a:fld>
            <a:endParaRPr lang="en-US"/>
          </a:p>
        </p:txBody>
      </p:sp>
      <p:sp>
        <p:nvSpPr>
          <p:cNvPr id="5" name="Footer Placeholder 4">
            <a:extLst>
              <a:ext uri="{FF2B5EF4-FFF2-40B4-BE49-F238E27FC236}">
                <a16:creationId xmlns:a16="http://schemas.microsoft.com/office/drawing/2014/main" id="{5B3CE420-BDAB-ABE8-3B80-DFC92FC4B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564234-BE35-6337-4DED-0612A43934EE}"/>
              </a:ext>
            </a:extLst>
          </p:cNvPr>
          <p:cNvSpPr>
            <a:spLocks noGrp="1"/>
          </p:cNvSpPr>
          <p:nvPr>
            <p:ph type="sldNum" sz="quarter" idx="12"/>
          </p:nvPr>
        </p:nvSpPr>
        <p:spPr/>
        <p:txBody>
          <a:bodyPr/>
          <a:lstStyle/>
          <a:p>
            <a:fld id="{A3C5DE97-7550-5A42-8AA2-22B21D3CB4C8}" type="slidenum">
              <a:rPr lang="en-US" smtClean="0"/>
              <a:t>‹#›</a:t>
            </a:fld>
            <a:endParaRPr lang="en-US"/>
          </a:p>
        </p:txBody>
      </p:sp>
    </p:spTree>
    <p:extLst>
      <p:ext uri="{BB962C8B-B14F-4D97-AF65-F5344CB8AC3E}">
        <p14:creationId xmlns:p14="http://schemas.microsoft.com/office/powerpoint/2010/main" val="1818698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616E-CAB1-48D3-8770-B8E7751FC5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E5CC0F-8908-3962-62F8-8771872653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EF8ECD-926D-97D8-E2A3-64E9809B5BD7}"/>
              </a:ext>
            </a:extLst>
          </p:cNvPr>
          <p:cNvSpPr>
            <a:spLocks noGrp="1"/>
          </p:cNvSpPr>
          <p:nvPr>
            <p:ph type="dt" sz="half" idx="10"/>
          </p:nvPr>
        </p:nvSpPr>
        <p:spPr/>
        <p:txBody>
          <a:bodyPr/>
          <a:lstStyle/>
          <a:p>
            <a:fld id="{632E20EE-C722-EC49-97F4-A8AADC0D0624}" type="datetimeFigureOut">
              <a:rPr lang="en-US" smtClean="0"/>
              <a:t>7/8/22</a:t>
            </a:fld>
            <a:endParaRPr lang="en-US"/>
          </a:p>
        </p:txBody>
      </p:sp>
      <p:sp>
        <p:nvSpPr>
          <p:cNvPr id="5" name="Footer Placeholder 4">
            <a:extLst>
              <a:ext uri="{FF2B5EF4-FFF2-40B4-BE49-F238E27FC236}">
                <a16:creationId xmlns:a16="http://schemas.microsoft.com/office/drawing/2014/main" id="{5D219BB4-CD3B-735C-510A-8309975EB3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AB0E94-305A-C983-A637-B02C3223472C}"/>
              </a:ext>
            </a:extLst>
          </p:cNvPr>
          <p:cNvSpPr>
            <a:spLocks noGrp="1"/>
          </p:cNvSpPr>
          <p:nvPr>
            <p:ph type="sldNum" sz="quarter" idx="12"/>
          </p:nvPr>
        </p:nvSpPr>
        <p:spPr/>
        <p:txBody>
          <a:bodyPr/>
          <a:lstStyle/>
          <a:p>
            <a:fld id="{A3C5DE97-7550-5A42-8AA2-22B21D3CB4C8}" type="slidenum">
              <a:rPr lang="en-US" smtClean="0"/>
              <a:t>‹#›</a:t>
            </a:fld>
            <a:endParaRPr lang="en-US"/>
          </a:p>
        </p:txBody>
      </p:sp>
    </p:spTree>
    <p:extLst>
      <p:ext uri="{BB962C8B-B14F-4D97-AF65-F5344CB8AC3E}">
        <p14:creationId xmlns:p14="http://schemas.microsoft.com/office/powerpoint/2010/main" val="799603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5F907-FCAD-DBF1-77CB-6136635C6D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161DAC-7AF5-F738-469B-32E8299454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9CE955-0446-7D2D-93E9-6639BE403A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AA21B5-10BD-2A55-B340-CDB424C47207}"/>
              </a:ext>
            </a:extLst>
          </p:cNvPr>
          <p:cNvSpPr>
            <a:spLocks noGrp="1"/>
          </p:cNvSpPr>
          <p:nvPr>
            <p:ph type="dt" sz="half" idx="10"/>
          </p:nvPr>
        </p:nvSpPr>
        <p:spPr/>
        <p:txBody>
          <a:bodyPr/>
          <a:lstStyle/>
          <a:p>
            <a:fld id="{632E20EE-C722-EC49-97F4-A8AADC0D0624}" type="datetimeFigureOut">
              <a:rPr lang="en-US" smtClean="0"/>
              <a:t>7/8/22</a:t>
            </a:fld>
            <a:endParaRPr lang="en-US"/>
          </a:p>
        </p:txBody>
      </p:sp>
      <p:sp>
        <p:nvSpPr>
          <p:cNvPr id="6" name="Footer Placeholder 5">
            <a:extLst>
              <a:ext uri="{FF2B5EF4-FFF2-40B4-BE49-F238E27FC236}">
                <a16:creationId xmlns:a16="http://schemas.microsoft.com/office/drawing/2014/main" id="{1DD20AE7-DF83-CAD2-035D-088F07B6D9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8B4936-4BA1-689F-6D19-FAD8E3B09D6B}"/>
              </a:ext>
            </a:extLst>
          </p:cNvPr>
          <p:cNvSpPr>
            <a:spLocks noGrp="1"/>
          </p:cNvSpPr>
          <p:nvPr>
            <p:ph type="sldNum" sz="quarter" idx="12"/>
          </p:nvPr>
        </p:nvSpPr>
        <p:spPr/>
        <p:txBody>
          <a:bodyPr/>
          <a:lstStyle/>
          <a:p>
            <a:fld id="{A3C5DE97-7550-5A42-8AA2-22B21D3CB4C8}" type="slidenum">
              <a:rPr lang="en-US" smtClean="0"/>
              <a:t>‹#›</a:t>
            </a:fld>
            <a:endParaRPr lang="en-US"/>
          </a:p>
        </p:txBody>
      </p:sp>
    </p:spTree>
    <p:extLst>
      <p:ext uri="{BB962C8B-B14F-4D97-AF65-F5344CB8AC3E}">
        <p14:creationId xmlns:p14="http://schemas.microsoft.com/office/powerpoint/2010/main" val="2684244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3643A-B9BE-D802-3F16-3BEA868DEC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9FD556-CF6F-A158-BC2B-DDF2CFF060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4F4107-AE4D-F6CB-BA1F-DC94D91036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E42D26-D51B-CCD0-7B01-3718411631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ACCB01-A33A-4FB1-48BD-F26B40E740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10F486-DAFA-6C01-9059-C546F53052DF}"/>
              </a:ext>
            </a:extLst>
          </p:cNvPr>
          <p:cNvSpPr>
            <a:spLocks noGrp="1"/>
          </p:cNvSpPr>
          <p:nvPr>
            <p:ph type="dt" sz="half" idx="10"/>
          </p:nvPr>
        </p:nvSpPr>
        <p:spPr/>
        <p:txBody>
          <a:bodyPr/>
          <a:lstStyle/>
          <a:p>
            <a:fld id="{632E20EE-C722-EC49-97F4-A8AADC0D0624}" type="datetimeFigureOut">
              <a:rPr lang="en-US" smtClean="0"/>
              <a:t>7/8/22</a:t>
            </a:fld>
            <a:endParaRPr lang="en-US"/>
          </a:p>
        </p:txBody>
      </p:sp>
      <p:sp>
        <p:nvSpPr>
          <p:cNvPr id="8" name="Footer Placeholder 7">
            <a:extLst>
              <a:ext uri="{FF2B5EF4-FFF2-40B4-BE49-F238E27FC236}">
                <a16:creationId xmlns:a16="http://schemas.microsoft.com/office/drawing/2014/main" id="{52D12387-8156-10C9-BEE4-6040ADD887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93D37E-188D-37FC-459F-772E12CE4679}"/>
              </a:ext>
            </a:extLst>
          </p:cNvPr>
          <p:cNvSpPr>
            <a:spLocks noGrp="1"/>
          </p:cNvSpPr>
          <p:nvPr>
            <p:ph type="sldNum" sz="quarter" idx="12"/>
          </p:nvPr>
        </p:nvSpPr>
        <p:spPr/>
        <p:txBody>
          <a:bodyPr/>
          <a:lstStyle/>
          <a:p>
            <a:fld id="{A3C5DE97-7550-5A42-8AA2-22B21D3CB4C8}" type="slidenum">
              <a:rPr lang="en-US" smtClean="0"/>
              <a:t>‹#›</a:t>
            </a:fld>
            <a:endParaRPr lang="en-US"/>
          </a:p>
        </p:txBody>
      </p:sp>
    </p:spTree>
    <p:extLst>
      <p:ext uri="{BB962C8B-B14F-4D97-AF65-F5344CB8AC3E}">
        <p14:creationId xmlns:p14="http://schemas.microsoft.com/office/powerpoint/2010/main" val="3698892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678E0-B738-21E7-C112-173CE15267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2FA6AA-17FA-4E27-A6F6-5D9063796883}"/>
              </a:ext>
            </a:extLst>
          </p:cNvPr>
          <p:cNvSpPr>
            <a:spLocks noGrp="1"/>
          </p:cNvSpPr>
          <p:nvPr>
            <p:ph type="dt" sz="half" idx="10"/>
          </p:nvPr>
        </p:nvSpPr>
        <p:spPr/>
        <p:txBody>
          <a:bodyPr/>
          <a:lstStyle/>
          <a:p>
            <a:fld id="{632E20EE-C722-EC49-97F4-A8AADC0D0624}" type="datetimeFigureOut">
              <a:rPr lang="en-US" smtClean="0"/>
              <a:t>7/8/22</a:t>
            </a:fld>
            <a:endParaRPr lang="en-US"/>
          </a:p>
        </p:txBody>
      </p:sp>
      <p:sp>
        <p:nvSpPr>
          <p:cNvPr id="4" name="Footer Placeholder 3">
            <a:extLst>
              <a:ext uri="{FF2B5EF4-FFF2-40B4-BE49-F238E27FC236}">
                <a16:creationId xmlns:a16="http://schemas.microsoft.com/office/drawing/2014/main" id="{EC2A197C-3250-2027-23E1-A0E241EC34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717237-D7BE-91EF-827E-2F44002C53E5}"/>
              </a:ext>
            </a:extLst>
          </p:cNvPr>
          <p:cNvSpPr>
            <a:spLocks noGrp="1"/>
          </p:cNvSpPr>
          <p:nvPr>
            <p:ph type="sldNum" sz="quarter" idx="12"/>
          </p:nvPr>
        </p:nvSpPr>
        <p:spPr/>
        <p:txBody>
          <a:bodyPr/>
          <a:lstStyle/>
          <a:p>
            <a:fld id="{A3C5DE97-7550-5A42-8AA2-22B21D3CB4C8}" type="slidenum">
              <a:rPr lang="en-US" smtClean="0"/>
              <a:t>‹#›</a:t>
            </a:fld>
            <a:endParaRPr lang="en-US"/>
          </a:p>
        </p:txBody>
      </p:sp>
    </p:spTree>
    <p:extLst>
      <p:ext uri="{BB962C8B-B14F-4D97-AF65-F5344CB8AC3E}">
        <p14:creationId xmlns:p14="http://schemas.microsoft.com/office/powerpoint/2010/main" val="3565817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ECB217-FE2C-A8D7-70D8-99C9A36E7D4E}"/>
              </a:ext>
            </a:extLst>
          </p:cNvPr>
          <p:cNvSpPr>
            <a:spLocks noGrp="1"/>
          </p:cNvSpPr>
          <p:nvPr>
            <p:ph type="dt" sz="half" idx="10"/>
          </p:nvPr>
        </p:nvSpPr>
        <p:spPr/>
        <p:txBody>
          <a:bodyPr/>
          <a:lstStyle/>
          <a:p>
            <a:fld id="{632E20EE-C722-EC49-97F4-A8AADC0D0624}" type="datetimeFigureOut">
              <a:rPr lang="en-US" smtClean="0"/>
              <a:t>7/8/22</a:t>
            </a:fld>
            <a:endParaRPr lang="en-US"/>
          </a:p>
        </p:txBody>
      </p:sp>
      <p:sp>
        <p:nvSpPr>
          <p:cNvPr id="3" name="Footer Placeholder 2">
            <a:extLst>
              <a:ext uri="{FF2B5EF4-FFF2-40B4-BE49-F238E27FC236}">
                <a16:creationId xmlns:a16="http://schemas.microsoft.com/office/drawing/2014/main" id="{EA667842-5165-6CF6-95C1-36E60F990A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40E64C-D96F-4788-2C80-74FA181AB9E9}"/>
              </a:ext>
            </a:extLst>
          </p:cNvPr>
          <p:cNvSpPr>
            <a:spLocks noGrp="1"/>
          </p:cNvSpPr>
          <p:nvPr>
            <p:ph type="sldNum" sz="quarter" idx="12"/>
          </p:nvPr>
        </p:nvSpPr>
        <p:spPr/>
        <p:txBody>
          <a:bodyPr/>
          <a:lstStyle/>
          <a:p>
            <a:fld id="{A3C5DE97-7550-5A42-8AA2-22B21D3CB4C8}" type="slidenum">
              <a:rPr lang="en-US" smtClean="0"/>
              <a:t>‹#›</a:t>
            </a:fld>
            <a:endParaRPr lang="en-US"/>
          </a:p>
        </p:txBody>
      </p:sp>
    </p:spTree>
    <p:extLst>
      <p:ext uri="{BB962C8B-B14F-4D97-AF65-F5344CB8AC3E}">
        <p14:creationId xmlns:p14="http://schemas.microsoft.com/office/powerpoint/2010/main" val="771771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78798-0B0C-1D1A-4ACD-592C7982D8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772AD3-0EC1-F443-4549-82F72A4756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9BE982-0317-1F09-8A46-F919B7615D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393A93-4485-848F-1010-3B0C9DE33845}"/>
              </a:ext>
            </a:extLst>
          </p:cNvPr>
          <p:cNvSpPr>
            <a:spLocks noGrp="1"/>
          </p:cNvSpPr>
          <p:nvPr>
            <p:ph type="dt" sz="half" idx="10"/>
          </p:nvPr>
        </p:nvSpPr>
        <p:spPr/>
        <p:txBody>
          <a:bodyPr/>
          <a:lstStyle/>
          <a:p>
            <a:fld id="{632E20EE-C722-EC49-97F4-A8AADC0D0624}" type="datetimeFigureOut">
              <a:rPr lang="en-US" smtClean="0"/>
              <a:t>7/8/22</a:t>
            </a:fld>
            <a:endParaRPr lang="en-US"/>
          </a:p>
        </p:txBody>
      </p:sp>
      <p:sp>
        <p:nvSpPr>
          <p:cNvPr id="6" name="Footer Placeholder 5">
            <a:extLst>
              <a:ext uri="{FF2B5EF4-FFF2-40B4-BE49-F238E27FC236}">
                <a16:creationId xmlns:a16="http://schemas.microsoft.com/office/drawing/2014/main" id="{B2F1DEE8-0B7A-EABF-160C-8474A7101C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D8E529-8A6C-BDDA-0E53-1BEDD450DDB6}"/>
              </a:ext>
            </a:extLst>
          </p:cNvPr>
          <p:cNvSpPr>
            <a:spLocks noGrp="1"/>
          </p:cNvSpPr>
          <p:nvPr>
            <p:ph type="sldNum" sz="quarter" idx="12"/>
          </p:nvPr>
        </p:nvSpPr>
        <p:spPr/>
        <p:txBody>
          <a:bodyPr/>
          <a:lstStyle/>
          <a:p>
            <a:fld id="{A3C5DE97-7550-5A42-8AA2-22B21D3CB4C8}" type="slidenum">
              <a:rPr lang="en-US" smtClean="0"/>
              <a:t>‹#›</a:t>
            </a:fld>
            <a:endParaRPr lang="en-US"/>
          </a:p>
        </p:txBody>
      </p:sp>
    </p:spTree>
    <p:extLst>
      <p:ext uri="{BB962C8B-B14F-4D97-AF65-F5344CB8AC3E}">
        <p14:creationId xmlns:p14="http://schemas.microsoft.com/office/powerpoint/2010/main" val="402749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03064-5A11-C2EA-9A96-5731F94B76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E8EA42-035B-9759-8E7E-172FCD0635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31968C-F089-01B5-26E5-018813AED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2AF7EA-AFF3-6CC0-8C7B-5E3C4FB904AA}"/>
              </a:ext>
            </a:extLst>
          </p:cNvPr>
          <p:cNvSpPr>
            <a:spLocks noGrp="1"/>
          </p:cNvSpPr>
          <p:nvPr>
            <p:ph type="dt" sz="half" idx="10"/>
          </p:nvPr>
        </p:nvSpPr>
        <p:spPr/>
        <p:txBody>
          <a:bodyPr/>
          <a:lstStyle/>
          <a:p>
            <a:fld id="{632E20EE-C722-EC49-97F4-A8AADC0D0624}" type="datetimeFigureOut">
              <a:rPr lang="en-US" smtClean="0"/>
              <a:t>7/8/22</a:t>
            </a:fld>
            <a:endParaRPr lang="en-US"/>
          </a:p>
        </p:txBody>
      </p:sp>
      <p:sp>
        <p:nvSpPr>
          <p:cNvPr id="6" name="Footer Placeholder 5">
            <a:extLst>
              <a:ext uri="{FF2B5EF4-FFF2-40B4-BE49-F238E27FC236}">
                <a16:creationId xmlns:a16="http://schemas.microsoft.com/office/drawing/2014/main" id="{AC074663-2E79-FA65-4E3C-70711335AA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3217CD-B6F9-483E-3EC9-435D36AD85EF}"/>
              </a:ext>
            </a:extLst>
          </p:cNvPr>
          <p:cNvSpPr>
            <a:spLocks noGrp="1"/>
          </p:cNvSpPr>
          <p:nvPr>
            <p:ph type="sldNum" sz="quarter" idx="12"/>
          </p:nvPr>
        </p:nvSpPr>
        <p:spPr/>
        <p:txBody>
          <a:bodyPr/>
          <a:lstStyle/>
          <a:p>
            <a:fld id="{A3C5DE97-7550-5A42-8AA2-22B21D3CB4C8}" type="slidenum">
              <a:rPr lang="en-US" smtClean="0"/>
              <a:t>‹#›</a:t>
            </a:fld>
            <a:endParaRPr lang="en-US"/>
          </a:p>
        </p:txBody>
      </p:sp>
    </p:spTree>
    <p:extLst>
      <p:ext uri="{BB962C8B-B14F-4D97-AF65-F5344CB8AC3E}">
        <p14:creationId xmlns:p14="http://schemas.microsoft.com/office/powerpoint/2010/main" val="991479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D3FF6-FCD1-0E43-C71E-91680C21C9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79588E-E85E-F1AE-0872-8505ACD164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2CEDFA-4C32-E87F-D623-F17393EBF7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E20EE-C722-EC49-97F4-A8AADC0D0624}" type="datetimeFigureOut">
              <a:rPr lang="en-US" smtClean="0"/>
              <a:t>7/8/22</a:t>
            </a:fld>
            <a:endParaRPr lang="en-US"/>
          </a:p>
        </p:txBody>
      </p:sp>
      <p:sp>
        <p:nvSpPr>
          <p:cNvPr id="5" name="Footer Placeholder 4">
            <a:extLst>
              <a:ext uri="{FF2B5EF4-FFF2-40B4-BE49-F238E27FC236}">
                <a16:creationId xmlns:a16="http://schemas.microsoft.com/office/drawing/2014/main" id="{26003660-4889-F7E9-3A06-47E25B67DB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B80532-A3B6-B6E9-7C52-ABFC2BEE6B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C5DE97-7550-5A42-8AA2-22B21D3CB4C8}" type="slidenum">
              <a:rPr lang="en-US" smtClean="0"/>
              <a:t>‹#›</a:t>
            </a:fld>
            <a:endParaRPr lang="en-US"/>
          </a:p>
        </p:txBody>
      </p:sp>
    </p:spTree>
    <p:extLst>
      <p:ext uri="{BB962C8B-B14F-4D97-AF65-F5344CB8AC3E}">
        <p14:creationId xmlns:p14="http://schemas.microsoft.com/office/powerpoint/2010/main" val="20787813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0.png"/><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jpeg"/><Relationship Id="rId1" Type="http://schemas.openxmlformats.org/officeDocument/2006/relationships/slideLayout" Target="../slideLayouts/slideLayout1.xml"/><Relationship Id="rId5" Type="http://schemas.openxmlformats.org/officeDocument/2006/relationships/image" Target="https://ietresearch.onlinelibrary.wiley.com/cms/asset/3fd5a571-1013-4e50-8c76-c4726f4a919e/sil2bf00770-fig-0005-m.jpg" TargetMode="Externa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file:////var/folders/pm/lvj98lcx03dd_fztrzhk2sc00000gn/T/com.microsoft.Word/WebArchiveCopyPasteTempFiles/page3image151449792" TargetMode="External"/><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9.png"/><Relationship Id="rId4" Type="http://schemas.openxmlformats.org/officeDocument/2006/relationships/image" Target="../media/image22.png"/><Relationship Id="rId9"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customXml" Target="../ink/ink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217537C-2BEB-BFD8-1598-735A05461B1B}"/>
              </a:ext>
            </a:extLst>
          </p:cNvPr>
          <p:cNvSpPr txBox="1"/>
          <p:nvPr/>
        </p:nvSpPr>
        <p:spPr>
          <a:xfrm>
            <a:off x="1184162" y="263154"/>
            <a:ext cx="9823670" cy="1384995"/>
          </a:xfrm>
          <a:prstGeom prst="rect">
            <a:avLst/>
          </a:prstGeom>
          <a:noFill/>
        </p:spPr>
        <p:txBody>
          <a:bodyPr wrap="square" rtlCol="0">
            <a:spAutoFit/>
          </a:bodyPr>
          <a:lstStyle/>
          <a:p>
            <a:pPr algn="ctr"/>
            <a:r>
              <a:rPr lang="en-US" sz="2800" b="1">
                <a:latin typeface="Times New Roman" panose="02020603050405020304" pitchFamily="18" charset="0"/>
                <a:cs typeface="Times New Roman" panose="02020603050405020304" pitchFamily="18" charset="0"/>
              </a:rPr>
              <a:t>USE OF NEURAL NETWORK ALONG WITH OTHER CLASSIC MACHINE LEARNING ALGORITHMS FOR ECG CLASSIFICATION</a:t>
            </a:r>
            <a:r>
              <a:rPr lang="en-US" sz="2800">
                <a:effectLst/>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F294D83-1D2E-5FFB-A55D-0BBB005BF86B}"/>
              </a:ext>
            </a:extLst>
          </p:cNvPr>
          <p:cNvSpPr txBox="1"/>
          <p:nvPr/>
        </p:nvSpPr>
        <p:spPr>
          <a:xfrm>
            <a:off x="3871670" y="2644170"/>
            <a:ext cx="4448654" cy="1569660"/>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Kunal Tamang</a:t>
            </a:r>
          </a:p>
          <a:p>
            <a:pPr algn="ctr"/>
            <a:r>
              <a:rPr lang="en-US" sz="2400" dirty="0">
                <a:latin typeface="Times New Roman" panose="02020603050405020304" pitchFamily="18" charset="0"/>
                <a:cs typeface="Times New Roman" panose="02020603050405020304" pitchFamily="18" charset="0"/>
              </a:rPr>
              <a:t>Master’s in Data Science</a:t>
            </a:r>
          </a:p>
          <a:p>
            <a:pPr algn="ctr"/>
            <a:r>
              <a:rPr lang="en-US" sz="2400" dirty="0">
                <a:latin typeface="Times New Roman" panose="02020603050405020304" pitchFamily="18" charset="0"/>
                <a:cs typeface="Times New Roman" panose="02020603050405020304" pitchFamily="18" charset="0"/>
              </a:rPr>
              <a:t>Liverpool John </a:t>
            </a:r>
            <a:r>
              <a:rPr lang="en-US" sz="2400" dirty="0" err="1">
                <a:latin typeface="Times New Roman" panose="02020603050405020304" pitchFamily="18" charset="0"/>
                <a:cs typeface="Times New Roman" panose="02020603050405020304" pitchFamily="18" charset="0"/>
              </a:rPr>
              <a:t>Moores</a:t>
            </a:r>
            <a:r>
              <a:rPr lang="en-US" sz="2400" dirty="0">
                <a:latin typeface="Times New Roman" panose="02020603050405020304" pitchFamily="18" charset="0"/>
                <a:cs typeface="Times New Roman" panose="02020603050405020304" pitchFamily="18" charset="0"/>
              </a:rPr>
              <a:t> University</a:t>
            </a:r>
          </a:p>
          <a:p>
            <a:pPr algn="ctr"/>
            <a:r>
              <a:rPr lang="en-US" sz="2400" dirty="0">
                <a:latin typeface="Times New Roman" panose="02020603050405020304" pitchFamily="18" charset="0"/>
                <a:cs typeface="Times New Roman" panose="02020603050405020304" pitchFamily="18" charset="0"/>
              </a:rPr>
              <a:t>Supervisor: Dr. </a:t>
            </a:r>
            <a:r>
              <a:rPr lang="en-US" sz="2400" dirty="0" err="1">
                <a:latin typeface="Times New Roman" panose="02020603050405020304" pitchFamily="18" charset="0"/>
                <a:cs typeface="Times New Roman" panose="02020603050405020304" pitchFamily="18" charset="0"/>
              </a:rPr>
              <a:t>Rituparna</a:t>
            </a:r>
            <a:r>
              <a:rPr lang="en-US" sz="2400" dirty="0">
                <a:latin typeface="Times New Roman" panose="02020603050405020304" pitchFamily="18" charset="0"/>
                <a:cs typeface="Times New Roman" panose="02020603050405020304" pitchFamily="18" charset="0"/>
              </a:rPr>
              <a:t> Datta</a:t>
            </a:r>
          </a:p>
        </p:txBody>
      </p:sp>
      <p:sp>
        <p:nvSpPr>
          <p:cNvPr id="7" name="TextBox 6">
            <a:extLst>
              <a:ext uri="{FF2B5EF4-FFF2-40B4-BE49-F238E27FC236}">
                <a16:creationId xmlns:a16="http://schemas.microsoft.com/office/drawing/2014/main" id="{CFD93D69-F1FF-11DD-82D6-5FD629717861}"/>
              </a:ext>
            </a:extLst>
          </p:cNvPr>
          <p:cNvSpPr txBox="1"/>
          <p:nvPr/>
        </p:nvSpPr>
        <p:spPr>
          <a:xfrm>
            <a:off x="5144454" y="6133181"/>
            <a:ext cx="1903085"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July 06, 2022</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741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A919C3-28BB-BA36-D64F-2DCD9325762B}"/>
              </a:ext>
            </a:extLst>
          </p:cNvPr>
          <p:cNvSpPr txBox="1"/>
          <p:nvPr/>
        </p:nvSpPr>
        <p:spPr>
          <a:xfrm>
            <a:off x="194310" y="114300"/>
            <a:ext cx="4519186"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RESEARCH METHODOLOGY</a:t>
            </a:r>
          </a:p>
        </p:txBody>
      </p:sp>
      <p:sp>
        <p:nvSpPr>
          <p:cNvPr id="4" name="TextBox 3">
            <a:extLst>
              <a:ext uri="{FF2B5EF4-FFF2-40B4-BE49-F238E27FC236}">
                <a16:creationId xmlns:a16="http://schemas.microsoft.com/office/drawing/2014/main" id="{D7FFBAA4-E97B-35F1-0E79-4B24683A7013}"/>
              </a:ext>
            </a:extLst>
          </p:cNvPr>
          <p:cNvSpPr txBox="1"/>
          <p:nvPr/>
        </p:nvSpPr>
        <p:spPr>
          <a:xfrm>
            <a:off x="91440" y="546698"/>
            <a:ext cx="7407054" cy="3114763"/>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K-Nearest Neighbor</a:t>
            </a:r>
            <a:r>
              <a:rPr lang="en-US" sz="2000" b="1" dirty="0">
                <a:latin typeface="Times New Roman" panose="02020603050405020304" pitchFamily="18" charset="0"/>
                <a:cs typeface="Times New Roman" panose="02020603050405020304" pitchFamily="18" charset="0"/>
              </a:rPr>
              <a:t>: </a:t>
            </a:r>
          </a:p>
          <a:p>
            <a:pPr marL="800100" lvl="1" indent="-342900">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Finds minimum distance between training data and reference values in feature space.</a:t>
            </a:r>
          </a:p>
          <a:p>
            <a:pPr marL="800100" lvl="1" indent="-342900">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 Distances like Hamming, Euclidean and </a:t>
            </a:r>
            <a:r>
              <a:rPr lang="en-US" sz="2000" dirty="0" err="1">
                <a:latin typeface="Times New Roman" panose="02020603050405020304" pitchFamily="18" charset="0"/>
                <a:cs typeface="Times New Roman" panose="02020603050405020304" pitchFamily="18" charset="0"/>
              </a:rPr>
              <a:t>Minkowski</a:t>
            </a:r>
            <a:r>
              <a:rPr lang="en-US" sz="2000" dirty="0">
                <a:latin typeface="Times New Roman" panose="02020603050405020304" pitchFamily="18" charset="0"/>
                <a:cs typeface="Times New Roman" panose="02020603050405020304" pitchFamily="18" charset="0"/>
              </a:rPr>
              <a:t> distance used to find  nearest neighbor.</a:t>
            </a:r>
          </a:p>
          <a:p>
            <a:pPr marL="800100" lvl="1" indent="-342900">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Hyperparameter optimization using </a:t>
            </a:r>
            <a:r>
              <a:rPr lang="en-US" sz="2000" dirty="0" err="1">
                <a:latin typeface="Times New Roman" panose="02020603050405020304" pitchFamily="18" charset="0"/>
                <a:cs typeface="Times New Roman" panose="02020603050405020304" pitchFamily="18" charset="0"/>
              </a:rPr>
              <a:t>RandomizedSearchCV</a:t>
            </a:r>
            <a:r>
              <a:rPr lang="en-US" sz="2000" dirty="0">
                <a:latin typeface="Times New Roman" panose="02020603050405020304" pitchFamily="18" charset="0"/>
                <a:cs typeface="Times New Roman" panose="02020603050405020304" pitchFamily="18" charset="0"/>
              </a:rPr>
              <a:t>. (K=1)</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0D38158-0F54-1E22-F465-293CAE141E11}"/>
                  </a:ext>
                </a:extLst>
              </p:cNvPr>
              <p:cNvSpPr txBox="1"/>
              <p:nvPr/>
            </p:nvSpPr>
            <p:spPr>
              <a:xfrm>
                <a:off x="8428875" y="2842485"/>
                <a:ext cx="3452997" cy="563616"/>
              </a:xfrm>
              <a:prstGeom prst="rect">
                <a:avLst/>
              </a:prstGeom>
              <a:noFill/>
            </p:spPr>
            <p:txBody>
              <a:bodyPr wrap="none" rtlCol="0">
                <a:spAutoFit/>
              </a:bodyPr>
              <a:lstStyle/>
              <a:p>
                <a14:m>
                  <m:oMath xmlns:m="http://schemas.openxmlformats.org/officeDocument/2006/math">
                    <m:r>
                      <a:rPr lang="en-US" sz="2000" b="1" i="1" smtClean="0">
                        <a:solidFill>
                          <a:srgbClr val="FF0000"/>
                        </a:solidFill>
                        <a:latin typeface="Cambria Math" panose="02040503050406030204" pitchFamily="18" charset="0"/>
                      </a:rPr>
                      <m:t>𝑫</m:t>
                    </m:r>
                    <m:d>
                      <m:dPr>
                        <m:ctrlPr>
                          <a:rPr lang="en-US" sz="2000" b="1" i="1">
                            <a:solidFill>
                              <a:srgbClr val="FF0000"/>
                            </a:solidFill>
                            <a:latin typeface="Cambria Math" panose="02040503050406030204" pitchFamily="18" charset="0"/>
                          </a:rPr>
                        </m:ctrlPr>
                      </m:dPr>
                      <m:e>
                        <m:r>
                          <a:rPr lang="en-US" sz="2000" b="1" i="1">
                            <a:solidFill>
                              <a:srgbClr val="FF0000"/>
                            </a:solidFill>
                            <a:latin typeface="Cambria Math" panose="02040503050406030204" pitchFamily="18" charset="0"/>
                          </a:rPr>
                          <m:t>𝑿</m:t>
                        </m:r>
                        <m:r>
                          <a:rPr lang="en-US" sz="2000" b="1">
                            <a:solidFill>
                              <a:srgbClr val="FF0000"/>
                            </a:solidFill>
                            <a:latin typeface="Cambria Math" panose="02040503050406030204" pitchFamily="18" charset="0"/>
                          </a:rPr>
                          <m:t>,</m:t>
                        </m:r>
                        <m:r>
                          <a:rPr lang="en-US" sz="2000" b="1" i="1">
                            <a:solidFill>
                              <a:srgbClr val="FF0000"/>
                            </a:solidFill>
                            <a:latin typeface="Cambria Math" panose="02040503050406030204" pitchFamily="18" charset="0"/>
                          </a:rPr>
                          <m:t>𝒀</m:t>
                        </m:r>
                      </m:e>
                    </m:d>
                    <m:r>
                      <a:rPr lang="en-US" sz="2000" b="1">
                        <a:solidFill>
                          <a:srgbClr val="FF0000"/>
                        </a:solidFill>
                        <a:latin typeface="Cambria Math" panose="02040503050406030204" pitchFamily="18" charset="0"/>
                      </a:rPr>
                      <m:t>=</m:t>
                    </m:r>
                    <m:sSup>
                      <m:sSupPr>
                        <m:ctrlPr>
                          <a:rPr lang="en-US" sz="2000" b="1" i="1">
                            <a:solidFill>
                              <a:srgbClr val="FF0000"/>
                            </a:solidFill>
                            <a:latin typeface="Cambria Math" panose="02040503050406030204" pitchFamily="18" charset="0"/>
                          </a:rPr>
                        </m:ctrlPr>
                      </m:sSupPr>
                      <m:e>
                        <m:d>
                          <m:dPr>
                            <m:ctrlPr>
                              <a:rPr lang="en-US" sz="2000" b="1" i="1">
                                <a:solidFill>
                                  <a:srgbClr val="FF0000"/>
                                </a:solidFill>
                                <a:latin typeface="Cambria Math" panose="02040503050406030204" pitchFamily="18" charset="0"/>
                              </a:rPr>
                            </m:ctrlPr>
                          </m:dPr>
                          <m:e>
                            <m:nary>
                              <m:naryPr>
                                <m:chr m:val="∑"/>
                                <m:limLoc m:val="undOvr"/>
                                <m:ctrlPr>
                                  <a:rPr lang="en-US" sz="2000" b="1" i="1">
                                    <a:solidFill>
                                      <a:srgbClr val="FF0000"/>
                                    </a:solidFill>
                                    <a:latin typeface="Cambria Math" panose="02040503050406030204" pitchFamily="18" charset="0"/>
                                  </a:rPr>
                                </m:ctrlPr>
                              </m:naryPr>
                              <m:sub>
                                <m:r>
                                  <a:rPr lang="en-US" sz="2000" b="1" i="1">
                                    <a:solidFill>
                                      <a:srgbClr val="FF0000"/>
                                    </a:solidFill>
                                    <a:latin typeface="Cambria Math" panose="02040503050406030204" pitchFamily="18" charset="0"/>
                                  </a:rPr>
                                  <m:t>𝒊</m:t>
                                </m:r>
                                <m:r>
                                  <a:rPr lang="en-US" sz="2000" b="1">
                                    <a:solidFill>
                                      <a:srgbClr val="FF0000"/>
                                    </a:solidFill>
                                    <a:latin typeface="Cambria Math" panose="02040503050406030204" pitchFamily="18" charset="0"/>
                                  </a:rPr>
                                  <m:t>=</m:t>
                                </m:r>
                                <m:r>
                                  <a:rPr lang="en-US" sz="2000" b="1" i="1">
                                    <a:solidFill>
                                      <a:srgbClr val="FF0000"/>
                                    </a:solidFill>
                                    <a:latin typeface="Cambria Math" panose="02040503050406030204" pitchFamily="18" charset="0"/>
                                  </a:rPr>
                                  <m:t>𝟏</m:t>
                                </m:r>
                              </m:sub>
                              <m:sup>
                                <m:r>
                                  <a:rPr lang="en-US" sz="2000" b="1" i="1">
                                    <a:solidFill>
                                      <a:srgbClr val="FF0000"/>
                                    </a:solidFill>
                                    <a:latin typeface="Cambria Math" panose="02040503050406030204" pitchFamily="18" charset="0"/>
                                  </a:rPr>
                                  <m:t>𝒏</m:t>
                                </m:r>
                              </m:sup>
                              <m:e>
                                <m:r>
                                  <a:rPr lang="en-US" sz="2000" b="1">
                                    <a:solidFill>
                                      <a:srgbClr val="FF0000"/>
                                    </a:solidFill>
                                    <a:latin typeface="Cambria Math" panose="02040503050406030204" pitchFamily="18" charset="0"/>
                                  </a:rPr>
                                  <m:t>|</m:t>
                                </m:r>
                                <m:sSub>
                                  <m:sSubPr>
                                    <m:ctrlPr>
                                      <a:rPr lang="en-US" sz="2000" b="1" i="1">
                                        <a:solidFill>
                                          <a:srgbClr val="FF0000"/>
                                        </a:solidFill>
                                        <a:latin typeface="Cambria Math" panose="02040503050406030204" pitchFamily="18" charset="0"/>
                                      </a:rPr>
                                    </m:ctrlPr>
                                  </m:sSubPr>
                                  <m:e>
                                    <m:r>
                                      <a:rPr lang="en-US" sz="2000" b="1" i="1">
                                        <a:solidFill>
                                          <a:srgbClr val="FF0000"/>
                                        </a:solidFill>
                                        <a:latin typeface="Cambria Math" panose="02040503050406030204" pitchFamily="18" charset="0"/>
                                      </a:rPr>
                                      <m:t>𝒙</m:t>
                                    </m:r>
                                  </m:e>
                                  <m:sub>
                                    <m:r>
                                      <a:rPr lang="en-US" sz="2000" b="1" i="1">
                                        <a:solidFill>
                                          <a:srgbClr val="FF0000"/>
                                        </a:solidFill>
                                        <a:latin typeface="Cambria Math" panose="02040503050406030204" pitchFamily="18" charset="0"/>
                                      </a:rPr>
                                      <m:t>𝒊</m:t>
                                    </m:r>
                                  </m:sub>
                                </m:sSub>
                                <m:r>
                                  <a:rPr lang="en-US" sz="2000" b="1" i="1">
                                    <a:solidFill>
                                      <a:srgbClr val="FF0000"/>
                                    </a:solidFill>
                                    <a:latin typeface="Cambria Math" panose="02040503050406030204" pitchFamily="18" charset="0"/>
                                  </a:rPr>
                                  <m:t>−</m:t>
                                </m:r>
                                <m:sSub>
                                  <m:sSubPr>
                                    <m:ctrlPr>
                                      <a:rPr lang="en-US" sz="2000" b="1" i="1">
                                        <a:solidFill>
                                          <a:srgbClr val="FF0000"/>
                                        </a:solidFill>
                                        <a:latin typeface="Cambria Math" panose="02040503050406030204" pitchFamily="18" charset="0"/>
                                      </a:rPr>
                                    </m:ctrlPr>
                                  </m:sSubPr>
                                  <m:e>
                                    <m:r>
                                      <a:rPr lang="en-US" sz="2000" b="1" i="1">
                                        <a:solidFill>
                                          <a:srgbClr val="FF0000"/>
                                        </a:solidFill>
                                        <a:latin typeface="Cambria Math" panose="02040503050406030204" pitchFamily="18" charset="0"/>
                                      </a:rPr>
                                      <m:t>𝒚</m:t>
                                    </m:r>
                                  </m:e>
                                  <m:sub>
                                    <m:r>
                                      <a:rPr lang="en-US" sz="2000" b="1" i="1">
                                        <a:solidFill>
                                          <a:srgbClr val="FF0000"/>
                                        </a:solidFill>
                                        <a:latin typeface="Cambria Math" panose="02040503050406030204" pitchFamily="18" charset="0"/>
                                      </a:rPr>
                                      <m:t>𝒊</m:t>
                                    </m:r>
                                  </m:sub>
                                </m:sSub>
                                <m:r>
                                  <a:rPr lang="en-US" sz="2000" b="1">
                                    <a:solidFill>
                                      <a:srgbClr val="FF0000"/>
                                    </a:solidFill>
                                    <a:latin typeface="Cambria Math" panose="02040503050406030204" pitchFamily="18" charset="0"/>
                                  </a:rPr>
                                  <m:t>|</m:t>
                                </m:r>
                                <m:sSup>
                                  <m:sSupPr>
                                    <m:ctrlPr>
                                      <a:rPr lang="en-US" sz="2000" b="1" i="1">
                                        <a:solidFill>
                                          <a:srgbClr val="FF0000"/>
                                        </a:solidFill>
                                        <a:latin typeface="Cambria Math" panose="02040503050406030204" pitchFamily="18" charset="0"/>
                                      </a:rPr>
                                    </m:ctrlPr>
                                  </m:sSupPr>
                                  <m:e>
                                    <m:r>
                                      <a:rPr lang="en-US" sz="2000" b="1">
                                        <a:solidFill>
                                          <a:srgbClr val="FF0000"/>
                                        </a:solidFill>
                                        <a:latin typeface="Cambria Math" panose="02040503050406030204" pitchFamily="18" charset="0"/>
                                      </a:rPr>
                                      <m:t>)</m:t>
                                    </m:r>
                                  </m:e>
                                  <m:sup>
                                    <m:r>
                                      <a:rPr lang="en-US" sz="2000" b="1" i="1">
                                        <a:solidFill>
                                          <a:srgbClr val="FF0000"/>
                                        </a:solidFill>
                                        <a:latin typeface="Cambria Math" panose="02040503050406030204" pitchFamily="18" charset="0"/>
                                      </a:rPr>
                                      <m:t>𝒑</m:t>
                                    </m:r>
                                  </m:sup>
                                </m:sSup>
                              </m:e>
                            </m:nary>
                          </m:e>
                        </m:d>
                      </m:e>
                      <m:sup>
                        <m:f>
                          <m:fPr>
                            <m:ctrlPr>
                              <a:rPr lang="en-US" sz="2000" b="1" i="1">
                                <a:solidFill>
                                  <a:srgbClr val="FF0000"/>
                                </a:solidFill>
                                <a:latin typeface="Cambria Math" panose="02040503050406030204" pitchFamily="18" charset="0"/>
                              </a:rPr>
                            </m:ctrlPr>
                          </m:fPr>
                          <m:num>
                            <m:r>
                              <a:rPr lang="en-US" sz="2000" b="1" i="1">
                                <a:solidFill>
                                  <a:srgbClr val="FF0000"/>
                                </a:solidFill>
                                <a:latin typeface="Cambria Math" panose="02040503050406030204" pitchFamily="18" charset="0"/>
                              </a:rPr>
                              <m:t>𝟏</m:t>
                            </m:r>
                          </m:num>
                          <m:den>
                            <m:r>
                              <a:rPr lang="en-US" sz="2000" b="1" i="1">
                                <a:solidFill>
                                  <a:srgbClr val="FF0000"/>
                                </a:solidFill>
                                <a:latin typeface="Cambria Math" panose="02040503050406030204" pitchFamily="18" charset="0"/>
                              </a:rPr>
                              <m:t>𝒑</m:t>
                            </m:r>
                          </m:den>
                        </m:f>
                      </m:sup>
                    </m:sSup>
                  </m:oMath>
                </a14:m>
                <a:r>
                  <a:rPr lang="en-US" sz="2000" b="1" dirty="0">
                    <a:solidFill>
                      <a:srgbClr val="FF0000"/>
                    </a:solidFill>
                    <a:effectLst/>
                    <a:latin typeface="Times New Roman" panose="02020603050405020304" pitchFamily="18" charset="0"/>
                    <a:cs typeface="Times New Roman" panose="02020603050405020304" pitchFamily="18" charset="0"/>
                  </a:rPr>
                  <a:t> </a:t>
                </a:r>
                <a:endParaRPr lang="en-US" sz="2000" b="1"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60D38158-0F54-1E22-F465-293CAE141E11}"/>
                  </a:ext>
                </a:extLst>
              </p:cNvPr>
              <p:cNvSpPr txBox="1">
                <a:spLocks noRot="1" noChangeAspect="1" noMove="1" noResize="1" noEditPoints="1" noAdjustHandles="1" noChangeArrowheads="1" noChangeShapeType="1" noTextEdit="1"/>
              </p:cNvSpPr>
              <p:nvPr/>
            </p:nvSpPr>
            <p:spPr>
              <a:xfrm>
                <a:off x="8428875" y="2842485"/>
                <a:ext cx="3452997" cy="563616"/>
              </a:xfrm>
              <a:prstGeom prst="rect">
                <a:avLst/>
              </a:prstGeom>
              <a:blipFill>
                <a:blip r:embed="rId2"/>
                <a:stretch>
                  <a:fillRect t="-52174" b="-123913"/>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7E91DDBB-99F1-1A27-BCD2-9180E66F70C9}"/>
              </a:ext>
            </a:extLst>
          </p:cNvPr>
          <p:cNvSpPr txBox="1"/>
          <p:nvPr/>
        </p:nvSpPr>
        <p:spPr>
          <a:xfrm>
            <a:off x="114139" y="3661461"/>
            <a:ext cx="7190045" cy="3114763"/>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Random Forest</a:t>
            </a:r>
            <a:r>
              <a:rPr lang="en-US" sz="2000" b="1" dirty="0">
                <a:latin typeface="Times New Roman" panose="02020603050405020304" pitchFamily="18" charset="0"/>
                <a:cs typeface="Times New Roman" panose="02020603050405020304" pitchFamily="18" charset="0"/>
              </a:rPr>
              <a:t>: </a:t>
            </a:r>
          </a:p>
          <a:p>
            <a:pPr marL="800100" lvl="1" indent="-342900">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Uses bootstrap aggregating ensemble method. </a:t>
            </a:r>
          </a:p>
          <a:p>
            <a:pPr marL="800100" lvl="1" indent="-342900">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Avoids overfitting by selecting random set of features. </a:t>
            </a:r>
          </a:p>
          <a:p>
            <a:pPr marL="800100" lvl="1" indent="-342900">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There are number of hyperparameters like number of trees, maximum split, maximum depth, etc.</a:t>
            </a:r>
          </a:p>
          <a:p>
            <a:pPr lvl="1">
              <a:lnSpc>
                <a:spcPct val="15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max_depth</a:t>
            </a:r>
            <a:r>
              <a:rPr lang="en-US" sz="2000" dirty="0">
                <a:latin typeface="Times New Roman" panose="02020603050405020304" pitchFamily="18" charset="0"/>
                <a:cs typeface="Times New Roman" panose="02020603050405020304" pitchFamily="18" charset="0"/>
              </a:rPr>
              <a:t>=96, </a:t>
            </a:r>
            <a:r>
              <a:rPr lang="en-US" sz="2000" dirty="0" err="1">
                <a:latin typeface="Times New Roman" panose="02020603050405020304" pitchFamily="18" charset="0"/>
                <a:cs typeface="Times New Roman" panose="02020603050405020304" pitchFamily="18" charset="0"/>
              </a:rPr>
              <a:t>max_samples</a:t>
            </a:r>
            <a:r>
              <a:rPr lang="en-US" sz="2000" dirty="0">
                <a:latin typeface="Times New Roman" panose="02020603050405020304" pitchFamily="18" charset="0"/>
                <a:cs typeface="Times New Roman" panose="02020603050405020304" pitchFamily="18" charset="0"/>
              </a:rPr>
              <a:t>=0.9, </a:t>
            </a:r>
            <a:r>
              <a:rPr lang="en-US" sz="2000" dirty="0" err="1">
                <a:latin typeface="Times New Roman" panose="02020603050405020304" pitchFamily="18" charset="0"/>
                <a:cs typeface="Times New Roman" panose="02020603050405020304" pitchFamily="18" charset="0"/>
              </a:rPr>
              <a:t>min_samples_split</a:t>
            </a:r>
            <a:r>
              <a:rPr lang="en-US" sz="2000" dirty="0">
                <a:latin typeface="Times New Roman" panose="02020603050405020304" pitchFamily="18" charset="0"/>
                <a:cs typeface="Times New Roman" panose="02020603050405020304" pitchFamily="18" charset="0"/>
              </a:rPr>
              <a:t>=3,     </a:t>
            </a:r>
          </a:p>
          <a:p>
            <a:pPr lvl="1">
              <a:lnSpc>
                <a:spcPct val="15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n_estimators</a:t>
            </a:r>
            <a:r>
              <a:rPr lang="en-US" sz="2000" dirty="0">
                <a:latin typeface="Times New Roman" panose="02020603050405020304" pitchFamily="18" charset="0"/>
                <a:cs typeface="Times New Roman" panose="02020603050405020304" pitchFamily="18" charset="0"/>
              </a:rPr>
              <a:t>=61)</a:t>
            </a:r>
            <a:endParaRPr lang="en-US" sz="2000" b="1" dirty="0">
              <a:latin typeface="Times New Roman" panose="02020603050405020304" pitchFamily="18" charset="0"/>
              <a:cs typeface="Times New Roman" panose="02020603050405020304" pitchFamily="18" charset="0"/>
            </a:endParaRPr>
          </a:p>
        </p:txBody>
      </p:sp>
      <p:sp>
        <p:nvSpPr>
          <p:cNvPr id="8" name="Rectangle 2">
            <a:extLst>
              <a:ext uri="{FF2B5EF4-FFF2-40B4-BE49-F238E27FC236}">
                <a16:creationId xmlns:a16="http://schemas.microsoft.com/office/drawing/2014/main" id="{6220EEB9-1C2A-0630-06F0-CB74080F6F43}"/>
              </a:ext>
            </a:extLst>
          </p:cNvPr>
          <p:cNvSpPr>
            <a:spLocks noChangeArrowheads="1"/>
          </p:cNvSpPr>
          <p:nvPr/>
        </p:nvSpPr>
        <p:spPr bwMode="auto">
          <a:xfrm>
            <a:off x="3474720" y="3949701"/>
            <a:ext cx="1088525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3076" name="Picture 4">
            <a:extLst>
              <a:ext uri="{FF2B5EF4-FFF2-40B4-BE49-F238E27FC236}">
                <a16:creationId xmlns:a16="http://schemas.microsoft.com/office/drawing/2014/main" id="{7804CD0A-2B12-4CCA-FA43-73367E1B07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4355" y="3949701"/>
            <a:ext cx="4693506" cy="277379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ow to find the optimal value of K in KNN? | by Amey Band | Towards Data  Science">
            <a:extLst>
              <a:ext uri="{FF2B5EF4-FFF2-40B4-BE49-F238E27FC236}">
                <a16:creationId xmlns:a16="http://schemas.microsoft.com/office/drawing/2014/main" id="{E0A80C84-41DF-42F2-1656-0D98DFE786D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004" b="9284"/>
          <a:stretch/>
        </p:blipFill>
        <p:spPr bwMode="auto">
          <a:xfrm>
            <a:off x="8118748" y="134504"/>
            <a:ext cx="4073252" cy="2773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036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1132AE-B5A0-7607-A4BA-2579F2F6061F}"/>
              </a:ext>
            </a:extLst>
          </p:cNvPr>
          <p:cNvSpPr txBox="1"/>
          <p:nvPr/>
        </p:nvSpPr>
        <p:spPr>
          <a:xfrm>
            <a:off x="0" y="21823"/>
            <a:ext cx="7169425" cy="3114763"/>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err="1">
                <a:latin typeface="Times New Roman" panose="02020603050405020304" pitchFamily="18" charset="0"/>
                <a:cs typeface="Times New Roman" panose="02020603050405020304" pitchFamily="18" charset="0"/>
              </a:rPr>
              <a:t>XGBoost</a:t>
            </a:r>
            <a:r>
              <a:rPr lang="en-US" sz="2000" b="1" dirty="0">
                <a:latin typeface="Times New Roman" panose="02020603050405020304" pitchFamily="18" charset="0"/>
                <a:cs typeface="Times New Roman" panose="02020603050405020304" pitchFamily="18" charset="0"/>
              </a:rPr>
              <a:t>: </a:t>
            </a:r>
          </a:p>
          <a:p>
            <a:pPr marL="800100" lvl="1" indent="-342900">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Stands for Extreme Gradient Boosting. </a:t>
            </a:r>
          </a:p>
          <a:p>
            <a:pPr marL="800100" lvl="1" indent="-342900">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Decreases classification variability from ensemble of multiple trees. </a:t>
            </a:r>
          </a:p>
          <a:p>
            <a:pPr marL="800100" lvl="1" indent="-342900">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Uses pruning strategy to fix errors made from earlier trees. </a:t>
            </a:r>
          </a:p>
          <a:p>
            <a:pPr marL="800100" lvl="1" indent="-342900">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Hyperparameters learns through gradient boosting method.</a:t>
            </a:r>
          </a:p>
          <a:p>
            <a:pPr lvl="1">
              <a:lnSpc>
                <a:spcPct val="15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learning_rate</a:t>
            </a:r>
            <a:r>
              <a:rPr lang="en-US" sz="2000" dirty="0">
                <a:latin typeface="Times New Roman" panose="02020603050405020304" pitchFamily="18" charset="0"/>
                <a:cs typeface="Times New Roman" panose="02020603050405020304" pitchFamily="18" charset="0"/>
              </a:rPr>
              <a:t>=0.1, </a:t>
            </a:r>
            <a:r>
              <a:rPr lang="en-US" sz="2000" dirty="0" err="1">
                <a:latin typeface="Times New Roman" panose="02020603050405020304" pitchFamily="18" charset="0"/>
                <a:cs typeface="Times New Roman" panose="02020603050405020304" pitchFamily="18" charset="0"/>
              </a:rPr>
              <a:t>n_estimators</a:t>
            </a:r>
            <a:r>
              <a:rPr lang="en-US" sz="2000" dirty="0">
                <a:latin typeface="Times New Roman" panose="02020603050405020304" pitchFamily="18" charset="0"/>
                <a:cs typeface="Times New Roman" panose="02020603050405020304" pitchFamily="18" charset="0"/>
              </a:rPr>
              <a:t>=200) </a:t>
            </a:r>
          </a:p>
        </p:txBody>
      </p:sp>
      <p:pic>
        <p:nvPicPr>
          <p:cNvPr id="4098" name="Picture 2">
            <a:extLst>
              <a:ext uri="{FF2B5EF4-FFF2-40B4-BE49-F238E27FC236}">
                <a16:creationId xmlns:a16="http://schemas.microsoft.com/office/drawing/2014/main" id="{F62C44E6-290C-B38E-8C4B-7D29692DD1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8451" y="127864"/>
            <a:ext cx="4085256" cy="290268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3C90647-5DF9-0BD2-C938-9BF6A7A2F476}"/>
                  </a:ext>
                </a:extLst>
              </p:cNvPr>
              <p:cNvSpPr txBox="1"/>
              <p:nvPr/>
            </p:nvSpPr>
            <p:spPr>
              <a:xfrm>
                <a:off x="0" y="3237906"/>
                <a:ext cx="7066358" cy="3620094"/>
              </a:xfrm>
              <a:prstGeom prst="rect">
                <a:avLst/>
              </a:prstGeom>
              <a:noFill/>
            </p:spPr>
            <p:txBody>
              <a:bodyPr wrap="none" rtlCol="0">
                <a:spAutoFit/>
              </a:bodyPr>
              <a:lstStyle/>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MLPNN:</a:t>
                </a:r>
              </a:p>
              <a:p>
                <a:pPr marL="800100" lvl="1" indent="-342900">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Stands for Multiple layer perceptron neural network.</a:t>
                </a:r>
              </a:p>
              <a:p>
                <a:pPr marL="800100" lvl="1" indent="-342900">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Consists of input layer, hidden layer and output layer.</a:t>
                </a:r>
              </a:p>
              <a:p>
                <a:pPr marL="800100" lvl="1" indent="-342900">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 Output from hidden layer:</a:t>
                </a:r>
              </a:p>
              <a:p>
                <a:pPr lvl="1">
                  <a:lnSpc>
                    <a:spcPct val="150000"/>
                  </a:lnSpc>
                </a:pPr>
                <a:r>
                  <a:rPr lang="en-US" b="1" dirty="0"/>
                  <a:t>         </a:t>
                </a:r>
                <a14:m>
                  <m:oMath xmlns:m="http://schemas.openxmlformats.org/officeDocument/2006/math">
                    <m:sSub>
                      <m:sSubPr>
                        <m:ctrlPr>
                          <a:rPr lang="en-US" sz="2000" b="1" i="1" smtClean="0">
                            <a:solidFill>
                              <a:srgbClr val="FF0000"/>
                            </a:solidFill>
                            <a:latin typeface="Cambria Math" panose="02040503050406030204" pitchFamily="18" charset="0"/>
                          </a:rPr>
                        </m:ctrlPr>
                      </m:sSubPr>
                      <m:e>
                        <m:r>
                          <a:rPr lang="en-US" sz="2000" b="1" i="1">
                            <a:solidFill>
                              <a:srgbClr val="FF0000"/>
                            </a:solidFill>
                            <a:latin typeface="Cambria Math" panose="02040503050406030204" pitchFamily="18" charset="0"/>
                          </a:rPr>
                          <m:t>𝒚</m:t>
                        </m:r>
                      </m:e>
                      <m:sub>
                        <m:r>
                          <a:rPr lang="en-US" sz="2000" b="1" i="1">
                            <a:solidFill>
                              <a:srgbClr val="FF0000"/>
                            </a:solidFill>
                            <a:latin typeface="Cambria Math" panose="02040503050406030204" pitchFamily="18" charset="0"/>
                          </a:rPr>
                          <m:t>𝒋</m:t>
                        </m:r>
                      </m:sub>
                    </m:sSub>
                    <m:r>
                      <a:rPr lang="en-US" sz="2000" b="1" i="1">
                        <a:solidFill>
                          <a:srgbClr val="FF0000"/>
                        </a:solidFill>
                        <a:latin typeface="Cambria Math" panose="02040503050406030204" pitchFamily="18" charset="0"/>
                      </a:rPr>
                      <m:t>=</m:t>
                    </m:r>
                    <m:r>
                      <a:rPr lang="en-US" sz="2000" b="1" i="1">
                        <a:solidFill>
                          <a:srgbClr val="FF0000"/>
                        </a:solidFill>
                        <a:latin typeface="Cambria Math" panose="02040503050406030204" pitchFamily="18" charset="0"/>
                      </a:rPr>
                      <m:t>𝒇</m:t>
                    </m:r>
                    <m:d>
                      <m:dPr>
                        <m:ctrlPr>
                          <a:rPr lang="en-US" sz="2000" b="1" i="1">
                            <a:solidFill>
                              <a:srgbClr val="FF0000"/>
                            </a:solidFill>
                            <a:latin typeface="Cambria Math" panose="02040503050406030204" pitchFamily="18" charset="0"/>
                          </a:rPr>
                        </m:ctrlPr>
                      </m:dPr>
                      <m:e>
                        <m:nary>
                          <m:naryPr>
                            <m:chr m:val="∑"/>
                            <m:limLoc m:val="undOvr"/>
                            <m:ctrlPr>
                              <a:rPr lang="en-US" sz="2000" b="1" i="1">
                                <a:solidFill>
                                  <a:srgbClr val="FF0000"/>
                                </a:solidFill>
                                <a:latin typeface="Cambria Math" panose="02040503050406030204" pitchFamily="18" charset="0"/>
                              </a:rPr>
                            </m:ctrlPr>
                          </m:naryPr>
                          <m:sub>
                            <m:r>
                              <a:rPr lang="en-US" sz="2000" b="1" i="1">
                                <a:solidFill>
                                  <a:srgbClr val="FF0000"/>
                                </a:solidFill>
                                <a:latin typeface="Cambria Math" panose="02040503050406030204" pitchFamily="18" charset="0"/>
                              </a:rPr>
                              <m:t>𝒊</m:t>
                            </m:r>
                            <m:r>
                              <a:rPr lang="en-US" sz="2000" b="1" i="1">
                                <a:solidFill>
                                  <a:srgbClr val="FF0000"/>
                                </a:solidFill>
                                <a:latin typeface="Cambria Math" panose="02040503050406030204" pitchFamily="18" charset="0"/>
                              </a:rPr>
                              <m:t>=</m:t>
                            </m:r>
                            <m:r>
                              <a:rPr lang="en-US" sz="2000" b="1" i="1">
                                <a:solidFill>
                                  <a:srgbClr val="FF0000"/>
                                </a:solidFill>
                                <a:latin typeface="Cambria Math" panose="02040503050406030204" pitchFamily="18" charset="0"/>
                              </a:rPr>
                              <m:t>𝟏</m:t>
                            </m:r>
                          </m:sub>
                          <m:sup>
                            <m:r>
                              <a:rPr lang="en-US" sz="2000" b="1" i="1">
                                <a:solidFill>
                                  <a:srgbClr val="FF0000"/>
                                </a:solidFill>
                                <a:latin typeface="Cambria Math" panose="02040503050406030204" pitchFamily="18" charset="0"/>
                              </a:rPr>
                              <m:t>𝒏</m:t>
                            </m:r>
                          </m:sup>
                          <m:e>
                            <m:r>
                              <a:rPr lang="en-US" sz="2000" b="1" i="1">
                                <a:solidFill>
                                  <a:srgbClr val="FF0000"/>
                                </a:solidFill>
                                <a:latin typeface="Cambria Math" panose="02040503050406030204" pitchFamily="18" charset="0"/>
                              </a:rPr>
                              <m:t>𝒘</m:t>
                            </m:r>
                            <m:r>
                              <a:rPr lang="en-US" sz="2000" b="1" i="1">
                                <a:solidFill>
                                  <a:srgbClr val="FF0000"/>
                                </a:solidFill>
                                <a:latin typeface="Cambria Math" panose="02040503050406030204" pitchFamily="18" charset="0"/>
                              </a:rPr>
                              <m:t>(</m:t>
                            </m:r>
                            <m:r>
                              <a:rPr lang="en-US" sz="2000" b="1" i="1">
                                <a:solidFill>
                                  <a:srgbClr val="FF0000"/>
                                </a:solidFill>
                                <a:latin typeface="Cambria Math" panose="02040503050406030204" pitchFamily="18" charset="0"/>
                              </a:rPr>
                              <m:t>𝒊</m:t>
                            </m:r>
                            <m:r>
                              <a:rPr lang="en-US" sz="2000" b="1" i="1">
                                <a:solidFill>
                                  <a:srgbClr val="FF0000"/>
                                </a:solidFill>
                                <a:latin typeface="Cambria Math" panose="02040503050406030204" pitchFamily="18" charset="0"/>
                              </a:rPr>
                              <m:t>,</m:t>
                            </m:r>
                            <m:r>
                              <a:rPr lang="en-US" sz="2000" b="1" i="1">
                                <a:solidFill>
                                  <a:srgbClr val="FF0000"/>
                                </a:solidFill>
                                <a:latin typeface="Cambria Math" panose="02040503050406030204" pitchFamily="18" charset="0"/>
                              </a:rPr>
                              <m:t>𝒋</m:t>
                            </m:r>
                            <m:r>
                              <a:rPr lang="en-US" sz="2000" b="1" i="1">
                                <a:solidFill>
                                  <a:srgbClr val="FF0000"/>
                                </a:solidFill>
                                <a:latin typeface="Cambria Math" panose="02040503050406030204" pitchFamily="18" charset="0"/>
                              </a:rPr>
                              <m:t>)</m:t>
                            </m:r>
                            <m:sSub>
                              <m:sSubPr>
                                <m:ctrlPr>
                                  <a:rPr lang="en-US" sz="2000" b="1" i="1">
                                    <a:solidFill>
                                      <a:srgbClr val="FF0000"/>
                                    </a:solidFill>
                                    <a:latin typeface="Cambria Math" panose="02040503050406030204" pitchFamily="18" charset="0"/>
                                  </a:rPr>
                                </m:ctrlPr>
                              </m:sSubPr>
                              <m:e>
                                <m:r>
                                  <a:rPr lang="en-US" sz="2000" b="1" i="1">
                                    <a:solidFill>
                                      <a:srgbClr val="FF0000"/>
                                    </a:solidFill>
                                    <a:latin typeface="Cambria Math" panose="02040503050406030204" pitchFamily="18" charset="0"/>
                                  </a:rPr>
                                  <m:t>𝒙</m:t>
                                </m:r>
                              </m:e>
                              <m:sub>
                                <m:r>
                                  <a:rPr lang="en-US" sz="2000" b="1" i="1">
                                    <a:solidFill>
                                      <a:srgbClr val="FF0000"/>
                                    </a:solidFill>
                                    <a:latin typeface="Cambria Math" panose="02040503050406030204" pitchFamily="18" charset="0"/>
                                  </a:rPr>
                                  <m:t>𝒊</m:t>
                                </m:r>
                              </m:sub>
                            </m:sSub>
                          </m:e>
                        </m:nary>
                      </m:e>
                    </m:d>
                    <m:r>
                      <a:rPr lang="en-US" sz="2000" b="1" i="1">
                        <a:solidFill>
                          <a:srgbClr val="FF0000"/>
                        </a:solidFill>
                        <a:latin typeface="Cambria Math" panose="02040503050406030204" pitchFamily="18" charset="0"/>
                      </a:rPr>
                      <m:t>,          </m:t>
                    </m:r>
                    <m:r>
                      <a:rPr lang="en-US" sz="2000" b="1" i="1">
                        <a:solidFill>
                          <a:srgbClr val="FF0000"/>
                        </a:solidFill>
                        <a:latin typeface="Cambria Math" panose="02040503050406030204" pitchFamily="18" charset="0"/>
                      </a:rPr>
                      <m:t>𝒋</m:t>
                    </m:r>
                    <m:r>
                      <a:rPr lang="en-US" sz="2000" b="1" i="1">
                        <a:solidFill>
                          <a:srgbClr val="FF0000"/>
                        </a:solidFill>
                        <a:latin typeface="Cambria Math" panose="02040503050406030204" pitchFamily="18" charset="0"/>
                      </a:rPr>
                      <m:t>=</m:t>
                    </m:r>
                  </m:oMath>
                </a14:m>
                <a:r>
                  <a:rPr lang="en-US" sz="2000" b="1" i="1" dirty="0">
                    <a:solidFill>
                      <a:srgbClr val="FF0000"/>
                    </a:solidFill>
                  </a:rPr>
                  <a:t>1, 2, ……….m</a:t>
                </a:r>
                <a:endParaRPr lang="en-US" sz="2000" dirty="0">
                  <a:solidFill>
                    <a:srgbClr val="FF0000"/>
                  </a:solidFill>
                  <a:latin typeface="Times New Roman" panose="02020603050405020304" pitchFamily="18" charset="0"/>
                  <a:cs typeface="Times New Roman" panose="02020603050405020304" pitchFamily="18" charset="0"/>
                </a:endParaRPr>
              </a:p>
              <a:p>
                <a:pPr lvl="1">
                  <a:lnSpc>
                    <a:spcPct val="150000"/>
                  </a:lnSpc>
                </a:pP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(hidden_layer1 = 187, hidden_layer2 = 64, </a:t>
                </a:r>
              </a:p>
              <a:p>
                <a:pPr lvl="1">
                  <a:lnSpc>
                    <a:spcPct val="15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output_layer</a:t>
                </a:r>
                <a:r>
                  <a:rPr lang="en-US" sz="2000" dirty="0">
                    <a:latin typeface="Times New Roman" panose="02020603050405020304" pitchFamily="18" charset="0"/>
                    <a:cs typeface="Times New Roman" panose="02020603050405020304" pitchFamily="18" charset="0"/>
                  </a:rPr>
                  <a:t>=5, activation = ‘sigmoid’, optimizer=‘</a:t>
                </a:r>
                <a:r>
                  <a:rPr lang="en-US" sz="2000" dirty="0" err="1">
                    <a:latin typeface="Times New Roman" panose="02020603050405020304" pitchFamily="18" charset="0"/>
                    <a:cs typeface="Times New Roman" panose="02020603050405020304" pitchFamily="18" charset="0"/>
                  </a:rPr>
                  <a:t>adam</a:t>
                </a:r>
                <a:r>
                  <a:rPr lang="en-US" sz="2000" dirty="0">
                    <a:latin typeface="Times New Roman" panose="02020603050405020304" pitchFamily="18" charset="0"/>
                    <a:cs typeface="Times New Roman" panose="02020603050405020304" pitchFamily="18" charset="0"/>
                  </a:rPr>
                  <a:t>’,</a:t>
                </a:r>
              </a:p>
              <a:p>
                <a:pPr lvl="1">
                  <a:lnSpc>
                    <a:spcPct val="150000"/>
                  </a:lnSpc>
                </a:pPr>
                <a:r>
                  <a:rPr lang="en-US" sz="2000" dirty="0">
                    <a:latin typeface="Times New Roman" panose="02020603050405020304" pitchFamily="18" charset="0"/>
                    <a:cs typeface="Times New Roman" panose="02020603050405020304" pitchFamily="18" charset="0"/>
                  </a:rPr>
                  <a:t>       loss =‘</a:t>
                </a:r>
                <a:r>
                  <a:rPr lang="en-US" sz="2000" dirty="0" err="1">
                    <a:latin typeface="Times New Roman" panose="02020603050405020304" pitchFamily="18" charset="0"/>
                    <a:cs typeface="Times New Roman" panose="02020603050405020304" pitchFamily="18" charset="0"/>
                  </a:rPr>
                  <a:t>sparse_categorical_crossentropy</a:t>
                </a:r>
                <a:r>
                  <a:rPr lang="en-US" sz="2000" dirty="0">
                    <a:latin typeface="Times New Roman" panose="02020603050405020304" pitchFamily="18" charset="0"/>
                    <a:cs typeface="Times New Roman" panose="02020603050405020304" pitchFamily="18" charset="0"/>
                  </a:rPr>
                  <a:t>’  )</a:t>
                </a:r>
                <a:endParaRPr lang="en-US" sz="2000" b="1" u="sng"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23C90647-5DF9-0BD2-C938-9BF6A7A2F476}"/>
                  </a:ext>
                </a:extLst>
              </p:cNvPr>
              <p:cNvSpPr txBox="1">
                <a:spLocks noRot="1" noChangeAspect="1" noMove="1" noResize="1" noEditPoints="1" noAdjustHandles="1" noChangeArrowheads="1" noChangeShapeType="1" noTextEdit="1"/>
              </p:cNvSpPr>
              <p:nvPr/>
            </p:nvSpPr>
            <p:spPr>
              <a:xfrm>
                <a:off x="0" y="3237906"/>
                <a:ext cx="7066358" cy="3620094"/>
              </a:xfrm>
              <a:prstGeom prst="rect">
                <a:avLst/>
              </a:prstGeom>
              <a:blipFill>
                <a:blip r:embed="rId3"/>
                <a:stretch>
                  <a:fillRect l="-718" t="-699" r="-539" b="-2098"/>
                </a:stretch>
              </a:blipFill>
            </p:spPr>
            <p:txBody>
              <a:bodyPr/>
              <a:lstStyle/>
              <a:p>
                <a:r>
                  <a:rPr lang="en-US">
                    <a:noFill/>
                  </a:rPr>
                  <a:t> </a:t>
                </a:r>
              </a:p>
            </p:txBody>
          </p:sp>
        </mc:Fallback>
      </mc:AlternateContent>
      <p:sp>
        <p:nvSpPr>
          <p:cNvPr id="5" name="Rectangle 6">
            <a:extLst>
              <a:ext uri="{FF2B5EF4-FFF2-40B4-BE49-F238E27FC236}">
                <a16:creationId xmlns:a16="http://schemas.microsoft.com/office/drawing/2014/main" id="{7880C4D4-9924-4996-A739-7BF5737ECE7B}"/>
              </a:ext>
            </a:extLst>
          </p:cNvPr>
          <p:cNvSpPr>
            <a:spLocks noChangeArrowheads="1"/>
          </p:cNvSpPr>
          <p:nvPr/>
        </p:nvSpPr>
        <p:spPr bwMode="auto">
          <a:xfrm>
            <a:off x="8036169" y="42027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101" name="Picture 20" descr="image">
            <a:extLst>
              <a:ext uri="{FF2B5EF4-FFF2-40B4-BE49-F238E27FC236}">
                <a16:creationId xmlns:a16="http://schemas.microsoft.com/office/drawing/2014/main" id="{F4474126-E003-66FF-1673-279898A543ED}"/>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6905297" y="3429000"/>
            <a:ext cx="4582510" cy="2761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096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431091-5C7D-EE80-AD08-D70D11E5435B}"/>
              </a:ext>
            </a:extLst>
          </p:cNvPr>
          <p:cNvSpPr txBox="1"/>
          <p:nvPr/>
        </p:nvSpPr>
        <p:spPr>
          <a:xfrm>
            <a:off x="158261" y="0"/>
            <a:ext cx="6506307" cy="6808082"/>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CNN</a:t>
            </a:r>
          </a:p>
          <a:p>
            <a:pPr marL="800100" lvl="1" indent="-342900">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Stands for Convolutional Neural Network.</a:t>
            </a:r>
          </a:p>
          <a:p>
            <a:pPr marL="800100" lvl="1" indent="-342900">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Consists of five different layers: input layer, convolutional layer, pooling layer, fully connected layer and output layer.</a:t>
            </a:r>
          </a:p>
          <a:p>
            <a:pPr marL="800100" lvl="1" indent="-342900">
              <a:lnSpc>
                <a:spcPct val="150000"/>
              </a:lnSpc>
              <a:buFont typeface="Wingdings" pitchFamily="2" charset="2"/>
              <a:buChar char="Ø"/>
            </a:pPr>
            <a:r>
              <a:rPr lang="en-US" sz="2000" u="sng" dirty="0">
                <a:latin typeface="Times New Roman" panose="02020603050405020304" pitchFamily="18" charset="0"/>
                <a:cs typeface="Times New Roman" panose="02020603050405020304" pitchFamily="18" charset="0"/>
              </a:rPr>
              <a:t>Convolution layer</a:t>
            </a:r>
            <a:r>
              <a:rPr lang="en-US" sz="2000" dirty="0">
                <a:latin typeface="Times New Roman" panose="02020603050405020304" pitchFamily="18" charset="0"/>
                <a:cs typeface="Times New Roman" panose="02020603050405020304" pitchFamily="18" charset="0"/>
              </a:rPr>
              <a:t>: extract high level features like</a:t>
            </a:r>
          </a:p>
          <a:p>
            <a:pPr lvl="1">
              <a:lnSpc>
                <a:spcPct val="150000"/>
              </a:lnSpc>
            </a:pPr>
            <a:r>
              <a:rPr lang="en-US" sz="2000" dirty="0">
                <a:latin typeface="Times New Roman" panose="02020603050405020304" pitchFamily="18" charset="0"/>
                <a:cs typeface="Times New Roman" panose="02020603050405020304" pitchFamily="18" charset="0"/>
              </a:rPr>
              <a:t>      edges of input.</a:t>
            </a:r>
          </a:p>
          <a:p>
            <a:pPr marL="800100" lvl="1" indent="-342900">
              <a:lnSpc>
                <a:spcPct val="150000"/>
              </a:lnSpc>
              <a:buFont typeface="Wingdings" pitchFamily="2" charset="2"/>
              <a:buChar char="Ø"/>
            </a:pPr>
            <a:r>
              <a:rPr lang="en-US" sz="2000" u="sng" dirty="0">
                <a:latin typeface="Times New Roman" panose="02020603050405020304" pitchFamily="18" charset="0"/>
                <a:cs typeface="Times New Roman" panose="02020603050405020304" pitchFamily="18" charset="0"/>
              </a:rPr>
              <a:t>Pooling layer</a:t>
            </a:r>
            <a:r>
              <a:rPr lang="en-US" sz="2000" dirty="0">
                <a:latin typeface="Times New Roman" panose="02020603050405020304" pitchFamily="18" charset="0"/>
                <a:cs typeface="Times New Roman" panose="02020603050405020304" pitchFamily="18" charset="0"/>
              </a:rPr>
              <a:t>: reduces dimension of feature map</a:t>
            </a:r>
          </a:p>
          <a:p>
            <a:pPr lvl="1">
              <a:lnSpc>
                <a:spcPct val="150000"/>
              </a:lnSpc>
            </a:pPr>
            <a:r>
              <a:rPr lang="en-US" sz="2000" dirty="0">
                <a:latin typeface="Times New Roman" panose="02020603050405020304" pitchFamily="18" charset="0"/>
                <a:cs typeface="Times New Roman" panose="02020603050405020304" pitchFamily="18" charset="0"/>
              </a:rPr>
              <a:t>      and number of parameters making computation</a:t>
            </a:r>
          </a:p>
          <a:p>
            <a:pPr lvl="1">
              <a:lnSpc>
                <a:spcPct val="150000"/>
              </a:lnSpc>
            </a:pPr>
            <a:r>
              <a:rPr lang="en-US" sz="2000" dirty="0">
                <a:latin typeface="Times New Roman" panose="02020603050405020304" pitchFamily="18" charset="0"/>
                <a:cs typeface="Times New Roman" panose="02020603050405020304" pitchFamily="18" charset="0"/>
              </a:rPr>
              <a:t>      faster.</a:t>
            </a:r>
          </a:p>
          <a:p>
            <a:pPr lvl="1">
              <a:lnSpc>
                <a:spcPct val="150000"/>
              </a:lnSpc>
            </a:pPr>
            <a:r>
              <a:rPr lang="en-US" sz="2000" dirty="0">
                <a:latin typeface="Times New Roman" panose="02020603050405020304" pitchFamily="18" charset="0"/>
                <a:cs typeface="Times New Roman" panose="02020603050405020304" pitchFamily="18" charset="0"/>
              </a:rPr>
              <a:t>      (Conv1D_layer=(32,64,128), </a:t>
            </a:r>
            <a:r>
              <a:rPr lang="en-US" sz="2000" dirty="0" err="1">
                <a:latin typeface="Times New Roman" panose="02020603050405020304" pitchFamily="18" charset="0"/>
                <a:cs typeface="Times New Roman" panose="02020603050405020304" pitchFamily="18" charset="0"/>
              </a:rPr>
              <a:t>kernel_size</a:t>
            </a:r>
            <a:r>
              <a:rPr lang="en-US" sz="2000" dirty="0">
                <a:latin typeface="Times New Roman" panose="02020603050405020304" pitchFamily="18" charset="0"/>
                <a:cs typeface="Times New Roman" panose="02020603050405020304" pitchFamily="18" charset="0"/>
              </a:rPr>
              <a:t>=(3,3,5),</a:t>
            </a:r>
          </a:p>
          <a:p>
            <a:pPr lvl="1">
              <a:lnSpc>
                <a:spcPct val="150000"/>
              </a:lnSpc>
            </a:pPr>
            <a:r>
              <a:rPr lang="en-US" sz="2000" dirty="0">
                <a:latin typeface="Times New Roman" panose="02020603050405020304" pitchFamily="18" charset="0"/>
                <a:cs typeface="Times New Roman" panose="02020603050405020304" pitchFamily="18" charset="0"/>
              </a:rPr>
              <a:t>        padding=‘same’, activation=‘</a:t>
            </a:r>
            <a:r>
              <a:rPr lang="en-US" sz="2000" dirty="0" err="1">
                <a:latin typeface="Times New Roman" panose="02020603050405020304" pitchFamily="18" charset="0"/>
                <a:cs typeface="Times New Roman" panose="02020603050405020304" pitchFamily="18" charset="0"/>
              </a:rPr>
              <a:t>relu</a:t>
            </a:r>
            <a:r>
              <a:rPr lang="en-US" sz="2000" dirty="0">
                <a:latin typeface="Times New Roman" panose="02020603050405020304" pitchFamily="18" charset="0"/>
                <a:cs typeface="Times New Roman" panose="02020603050405020304" pitchFamily="18" charset="0"/>
              </a:rPr>
              <a:t>’,   </a:t>
            </a:r>
          </a:p>
          <a:p>
            <a:pPr lvl="1">
              <a:lnSpc>
                <a:spcPct val="150000"/>
              </a:lnSpc>
            </a:pPr>
            <a:r>
              <a:rPr lang="en-US" sz="2000" dirty="0">
                <a:latin typeface="Times New Roman" panose="02020603050405020304" pitchFamily="18" charset="0"/>
                <a:cs typeface="Times New Roman" panose="02020603050405020304" pitchFamily="18" charset="0"/>
              </a:rPr>
              <a:t>        hidden_layer1= 512, hidden_layer2 = 1024,    </a:t>
            </a:r>
          </a:p>
          <a:p>
            <a:pPr lvl="1">
              <a:lnSpc>
                <a:spcPct val="15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activation_output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softmax</a:t>
            </a:r>
            <a:r>
              <a:rPr lang="en-US" sz="2000" dirty="0">
                <a:latin typeface="Times New Roman" panose="02020603050405020304" pitchFamily="18" charset="0"/>
                <a:cs typeface="Times New Roman" panose="02020603050405020304" pitchFamily="18" charset="0"/>
              </a:rPr>
              <a:t>’, optimizer=‘</a:t>
            </a:r>
            <a:r>
              <a:rPr lang="en-US" sz="2000" dirty="0" err="1">
                <a:latin typeface="Times New Roman" panose="02020603050405020304" pitchFamily="18" charset="0"/>
                <a:cs typeface="Times New Roman" panose="02020603050405020304" pitchFamily="18" charset="0"/>
              </a:rPr>
              <a:t>adam</a:t>
            </a:r>
            <a:r>
              <a:rPr lang="en-US" sz="2000" dirty="0">
                <a:latin typeface="Times New Roman" panose="02020603050405020304" pitchFamily="18" charset="0"/>
                <a:cs typeface="Times New Roman" panose="02020603050405020304" pitchFamily="18" charset="0"/>
              </a:rPr>
              <a:t>’,</a:t>
            </a:r>
          </a:p>
          <a:p>
            <a:pPr lvl="1">
              <a:lnSpc>
                <a:spcPct val="150000"/>
              </a:lnSpc>
            </a:pPr>
            <a:r>
              <a:rPr lang="en-US" sz="2000" dirty="0">
                <a:latin typeface="Times New Roman" panose="02020603050405020304" pitchFamily="18" charset="0"/>
                <a:cs typeface="Times New Roman" panose="02020603050405020304" pitchFamily="18" charset="0"/>
              </a:rPr>
              <a:t>        loss =‘</a:t>
            </a:r>
            <a:r>
              <a:rPr lang="en-US" sz="2000" dirty="0" err="1">
                <a:latin typeface="Times New Roman" panose="02020603050405020304" pitchFamily="18" charset="0"/>
                <a:cs typeface="Times New Roman" panose="02020603050405020304" pitchFamily="18" charset="0"/>
              </a:rPr>
              <a:t>sparse_categorical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crossentropy</a:t>
            </a:r>
            <a:r>
              <a:rPr lang="en-US" sz="2000" dirty="0">
                <a:latin typeface="Times New Roman" panose="02020603050405020304" pitchFamily="18" charset="0"/>
                <a:cs typeface="Times New Roman" panose="02020603050405020304" pitchFamily="18" charset="0"/>
              </a:rPr>
              <a:t>’) </a:t>
            </a:r>
          </a:p>
        </p:txBody>
      </p:sp>
      <p:sp>
        <p:nvSpPr>
          <p:cNvPr id="3" name="Rectangle 2">
            <a:extLst>
              <a:ext uri="{FF2B5EF4-FFF2-40B4-BE49-F238E27FC236}">
                <a16:creationId xmlns:a16="http://schemas.microsoft.com/office/drawing/2014/main" id="{59B437BD-F9BB-81D1-B814-520A87085940}"/>
              </a:ext>
            </a:extLst>
          </p:cNvPr>
          <p:cNvSpPr>
            <a:spLocks noChangeArrowheads="1"/>
          </p:cNvSpPr>
          <p:nvPr/>
        </p:nvSpPr>
        <p:spPr bwMode="auto">
          <a:xfrm>
            <a:off x="6260122" y="1749669"/>
            <a:ext cx="1914366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5121" name="Picture 48" descr="page3image151449792">
            <a:extLst>
              <a:ext uri="{FF2B5EF4-FFF2-40B4-BE49-F238E27FC236}">
                <a16:creationId xmlns:a16="http://schemas.microsoft.com/office/drawing/2014/main" id="{6BE77FB5-AE56-3D96-59B2-7B700DC0FC7F}"/>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6471138" y="592146"/>
            <a:ext cx="5562601" cy="4753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197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5566D5-D5A8-8678-3CE6-5784B4AFC185}"/>
              </a:ext>
            </a:extLst>
          </p:cNvPr>
          <p:cNvSpPr txBox="1"/>
          <p:nvPr/>
        </p:nvSpPr>
        <p:spPr>
          <a:xfrm>
            <a:off x="122548" y="228124"/>
            <a:ext cx="2569934" cy="369332"/>
          </a:xfrm>
          <a:prstGeom prst="rect">
            <a:avLst/>
          </a:prstGeom>
          <a:noFill/>
        </p:spPr>
        <p:txBody>
          <a:bodyPr wrap="none" rtlCol="0">
            <a:spAutoFit/>
          </a:bodyPr>
          <a:lstStyle/>
          <a:p>
            <a:pPr marL="285750" indent="-285750">
              <a:buFont typeface="Arial" panose="020B0604020202020204" pitchFamily="34" charset="0"/>
              <a:buChar char="•"/>
            </a:pPr>
            <a:r>
              <a:rPr lang="en-US" b="1" u="sng" dirty="0">
                <a:latin typeface="Times New Roman" panose="02020603050405020304" pitchFamily="18" charset="0"/>
                <a:cs typeface="Times New Roman" panose="02020603050405020304" pitchFamily="18" charset="0"/>
              </a:rPr>
              <a:t>Performance Metrics</a:t>
            </a:r>
          </a:p>
        </p:txBody>
      </p:sp>
      <p:sp>
        <p:nvSpPr>
          <p:cNvPr id="5" name="TextBox 4">
            <a:extLst>
              <a:ext uri="{FF2B5EF4-FFF2-40B4-BE49-F238E27FC236}">
                <a16:creationId xmlns:a16="http://schemas.microsoft.com/office/drawing/2014/main" id="{21613CD1-50B1-9EF8-86DB-5A6AFAF07D0A}"/>
              </a:ext>
            </a:extLst>
          </p:cNvPr>
          <p:cNvSpPr txBox="1"/>
          <p:nvPr/>
        </p:nvSpPr>
        <p:spPr>
          <a:xfrm>
            <a:off x="0" y="752538"/>
            <a:ext cx="3201450" cy="1015663"/>
          </a:xfrm>
          <a:prstGeom prst="rect">
            <a:avLst/>
          </a:prstGeom>
          <a:noFill/>
        </p:spPr>
        <p:txBody>
          <a:bodyPr wrap="square" rtlCol="0">
            <a:spAutoFit/>
          </a:bodyPr>
          <a:lstStyle/>
          <a:p>
            <a:pPr marL="800100" lvl="1" indent="-342900">
              <a:buFont typeface="Wingdings" pitchFamily="2" charset="2"/>
              <a:buChar char="Ø"/>
            </a:pPr>
            <a:r>
              <a:rPr lang="en-US" sz="2000" dirty="0">
                <a:latin typeface="Times New Roman" panose="02020603050405020304" pitchFamily="18" charset="0"/>
                <a:cs typeface="Times New Roman" panose="02020603050405020304" pitchFamily="18" charset="0"/>
              </a:rPr>
              <a:t>Confusion Matrix:</a:t>
            </a:r>
          </a:p>
          <a:p>
            <a:pPr lvl="2"/>
            <a:r>
              <a:rPr lang="en-US" sz="2000" dirty="0">
                <a:latin typeface="Times New Roman" panose="02020603050405020304" pitchFamily="18" charset="0"/>
                <a:cs typeface="Times New Roman" panose="02020603050405020304" pitchFamily="18" charset="0"/>
              </a:rPr>
              <a:t>     </a:t>
            </a:r>
          </a:p>
          <a:p>
            <a:pPr lvl="2"/>
            <a:endParaRPr lang="en-US" sz="2000" dirty="0">
              <a:latin typeface="Times New Roman" panose="02020603050405020304" pitchFamily="18" charset="0"/>
              <a:cs typeface="Times New Roman" panose="02020603050405020304" pitchFamily="18" charset="0"/>
            </a:endParaRPr>
          </a:p>
        </p:txBody>
      </p:sp>
      <p:graphicFrame>
        <p:nvGraphicFramePr>
          <p:cNvPr id="13" name="Table 12">
            <a:extLst>
              <a:ext uri="{FF2B5EF4-FFF2-40B4-BE49-F238E27FC236}">
                <a16:creationId xmlns:a16="http://schemas.microsoft.com/office/drawing/2014/main" id="{07A5D7A1-CAED-3DD2-FB6F-395B55BD77CE}"/>
              </a:ext>
            </a:extLst>
          </p:cNvPr>
          <p:cNvGraphicFramePr>
            <a:graphicFrameLocks noGrp="1"/>
          </p:cNvGraphicFramePr>
          <p:nvPr>
            <p:extLst>
              <p:ext uri="{D42A27DB-BD31-4B8C-83A1-F6EECF244321}">
                <p14:modId xmlns:p14="http://schemas.microsoft.com/office/powerpoint/2010/main" val="3400362868"/>
              </p:ext>
            </p:extLst>
          </p:nvPr>
        </p:nvGraphicFramePr>
        <p:xfrm>
          <a:off x="5339167" y="932710"/>
          <a:ext cx="3201451" cy="2431296"/>
        </p:xfrm>
        <a:graphic>
          <a:graphicData uri="http://schemas.openxmlformats.org/drawingml/2006/table">
            <a:tbl>
              <a:tblPr firstRow="1" firstCol="1" bandRow="1">
                <a:tableStyleId>{5C22544A-7EE6-4342-B048-85BDC9FD1C3A}</a:tableStyleId>
              </a:tblPr>
              <a:tblGrid>
                <a:gridCol w="787099">
                  <a:extLst>
                    <a:ext uri="{9D8B030D-6E8A-4147-A177-3AD203B41FA5}">
                      <a16:colId xmlns:a16="http://schemas.microsoft.com/office/drawing/2014/main" val="97617902"/>
                    </a:ext>
                  </a:extLst>
                </a:gridCol>
                <a:gridCol w="1171564">
                  <a:extLst>
                    <a:ext uri="{9D8B030D-6E8A-4147-A177-3AD203B41FA5}">
                      <a16:colId xmlns:a16="http://schemas.microsoft.com/office/drawing/2014/main" val="1361542426"/>
                    </a:ext>
                  </a:extLst>
                </a:gridCol>
                <a:gridCol w="1242788">
                  <a:extLst>
                    <a:ext uri="{9D8B030D-6E8A-4147-A177-3AD203B41FA5}">
                      <a16:colId xmlns:a16="http://schemas.microsoft.com/office/drawing/2014/main" val="1333814167"/>
                    </a:ext>
                  </a:extLst>
                </a:gridCol>
              </a:tblGrid>
              <a:tr h="810432">
                <a:tc>
                  <a:txBody>
                    <a:bodyPr/>
                    <a:lstStyle/>
                    <a:p>
                      <a:pPr marL="0" marR="0" algn="ctr">
                        <a:lnSpc>
                          <a:spcPct val="150000"/>
                        </a:lnSpc>
                        <a:spcBef>
                          <a:spcPts val="0"/>
                        </a:spcBef>
                        <a:spcAft>
                          <a:spcPts val="0"/>
                        </a:spcAft>
                      </a:pPr>
                      <a:r>
                        <a:rPr lang="en-US" sz="1200" dirty="0">
                          <a:effectLst/>
                        </a:rPr>
                        <a:t>Total</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dirty="0">
                          <a:effectLst/>
                        </a:rPr>
                        <a:t>Positive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dirty="0">
                          <a:effectLst/>
                        </a:rPr>
                        <a:t>Negative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9736887"/>
                  </a:ext>
                </a:extLst>
              </a:tr>
              <a:tr h="810432">
                <a:tc>
                  <a:txBody>
                    <a:bodyPr/>
                    <a:lstStyle/>
                    <a:p>
                      <a:pPr marL="0" marR="0" algn="ctr">
                        <a:lnSpc>
                          <a:spcPct val="150000"/>
                        </a:lnSpc>
                        <a:spcBef>
                          <a:spcPts val="0"/>
                        </a:spcBef>
                        <a:spcAft>
                          <a:spcPts val="0"/>
                        </a:spcAft>
                      </a:pPr>
                      <a:r>
                        <a:rPr lang="en-US" sz="1200" dirty="0">
                          <a:effectLst/>
                        </a:rPr>
                        <a:t>Positive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dirty="0">
                          <a:effectLst/>
                        </a:rPr>
                        <a:t>True Positive</a:t>
                      </a:r>
                    </a:p>
                    <a:p>
                      <a:pPr marL="0" marR="0" algn="ctr">
                        <a:lnSpc>
                          <a:spcPct val="15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(TP)</a:t>
                      </a:r>
                    </a:p>
                  </a:txBody>
                  <a:tcPr marL="68580" marR="68580" marT="0" marB="0" anchor="ctr"/>
                </a:tc>
                <a:tc>
                  <a:txBody>
                    <a:bodyPr/>
                    <a:lstStyle/>
                    <a:p>
                      <a:pPr marL="0" marR="0" algn="ctr">
                        <a:lnSpc>
                          <a:spcPct val="150000"/>
                        </a:lnSpc>
                        <a:spcBef>
                          <a:spcPts val="0"/>
                        </a:spcBef>
                        <a:spcAft>
                          <a:spcPts val="0"/>
                        </a:spcAft>
                      </a:pPr>
                      <a:r>
                        <a:rPr lang="en-US" sz="1200" dirty="0">
                          <a:effectLst/>
                        </a:rPr>
                        <a:t>False Negative</a:t>
                      </a:r>
                    </a:p>
                    <a:p>
                      <a:pPr marL="0" marR="0" algn="ctr">
                        <a:lnSpc>
                          <a:spcPct val="15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(FN)</a:t>
                      </a:r>
                    </a:p>
                  </a:txBody>
                  <a:tcPr marL="68580" marR="68580" marT="0" marB="0" anchor="ctr"/>
                </a:tc>
                <a:extLst>
                  <a:ext uri="{0D108BD9-81ED-4DB2-BD59-A6C34878D82A}">
                    <a16:rowId xmlns:a16="http://schemas.microsoft.com/office/drawing/2014/main" val="3272478998"/>
                  </a:ext>
                </a:extLst>
              </a:tr>
              <a:tr h="810432">
                <a:tc>
                  <a:txBody>
                    <a:bodyPr/>
                    <a:lstStyle/>
                    <a:p>
                      <a:pPr marL="0" marR="0" algn="ctr">
                        <a:lnSpc>
                          <a:spcPct val="150000"/>
                        </a:lnSpc>
                        <a:spcBef>
                          <a:spcPts val="0"/>
                        </a:spcBef>
                        <a:spcAft>
                          <a:spcPts val="0"/>
                        </a:spcAft>
                      </a:pPr>
                      <a:r>
                        <a:rPr lang="en-US" sz="1200">
                          <a:effectLst/>
                        </a:rPr>
                        <a:t>Negative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dirty="0">
                          <a:effectLst/>
                        </a:rPr>
                        <a:t>False Positive</a:t>
                      </a:r>
                    </a:p>
                    <a:p>
                      <a:pPr marL="0" marR="0" algn="ctr">
                        <a:lnSpc>
                          <a:spcPct val="15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(FP)</a:t>
                      </a:r>
                    </a:p>
                  </a:txBody>
                  <a:tcPr marL="68580" marR="68580" marT="0" marB="0" anchor="ctr"/>
                </a:tc>
                <a:tc>
                  <a:txBody>
                    <a:bodyPr/>
                    <a:lstStyle/>
                    <a:p>
                      <a:pPr marL="0" marR="0" algn="ctr">
                        <a:lnSpc>
                          <a:spcPct val="150000"/>
                        </a:lnSpc>
                        <a:spcBef>
                          <a:spcPts val="0"/>
                        </a:spcBef>
                        <a:spcAft>
                          <a:spcPts val="0"/>
                        </a:spcAft>
                      </a:pPr>
                      <a:r>
                        <a:rPr lang="en-US" sz="1200" dirty="0">
                          <a:effectLst/>
                        </a:rPr>
                        <a:t>True Negative</a:t>
                      </a:r>
                    </a:p>
                    <a:p>
                      <a:pPr marL="0" marR="0" algn="ctr">
                        <a:lnSpc>
                          <a:spcPct val="15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(TN)</a:t>
                      </a:r>
                    </a:p>
                  </a:txBody>
                  <a:tcPr marL="68580" marR="68580" marT="0" marB="0" anchor="ctr"/>
                </a:tc>
                <a:extLst>
                  <a:ext uri="{0D108BD9-81ED-4DB2-BD59-A6C34878D82A}">
                    <a16:rowId xmlns:a16="http://schemas.microsoft.com/office/drawing/2014/main" val="3157074754"/>
                  </a:ext>
                </a:extLst>
              </a:tr>
            </a:tbl>
          </a:graphicData>
        </a:graphic>
      </p:graphicFrame>
      <p:sp>
        <p:nvSpPr>
          <p:cNvPr id="14" name="TextBox 13">
            <a:extLst>
              <a:ext uri="{FF2B5EF4-FFF2-40B4-BE49-F238E27FC236}">
                <a16:creationId xmlns:a16="http://schemas.microsoft.com/office/drawing/2014/main" id="{6F5CA953-253D-34E8-FFAE-BFB33E504557}"/>
              </a:ext>
            </a:extLst>
          </p:cNvPr>
          <p:cNvSpPr txBox="1"/>
          <p:nvPr/>
        </p:nvSpPr>
        <p:spPr>
          <a:xfrm>
            <a:off x="6654243" y="478371"/>
            <a:ext cx="115127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Predicted</a:t>
            </a:r>
          </a:p>
        </p:txBody>
      </p:sp>
      <p:sp>
        <p:nvSpPr>
          <p:cNvPr id="15" name="TextBox 14">
            <a:extLst>
              <a:ext uri="{FF2B5EF4-FFF2-40B4-BE49-F238E27FC236}">
                <a16:creationId xmlns:a16="http://schemas.microsoft.com/office/drawing/2014/main" id="{61C7EE0F-A274-4ED8-1012-39FA6355C790}"/>
              </a:ext>
            </a:extLst>
          </p:cNvPr>
          <p:cNvSpPr txBox="1"/>
          <p:nvPr/>
        </p:nvSpPr>
        <p:spPr>
          <a:xfrm rot="16200000">
            <a:off x="4641748" y="2210359"/>
            <a:ext cx="860942"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Actual</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0DC4728-C06F-F070-0762-271CE6092002}"/>
                  </a:ext>
                </a:extLst>
              </p:cNvPr>
              <p:cNvSpPr txBox="1"/>
              <p:nvPr/>
            </p:nvSpPr>
            <p:spPr>
              <a:xfrm>
                <a:off x="755037" y="1406820"/>
                <a:ext cx="3201450" cy="52931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Accuracy =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𝑇𝑁</m:t>
                        </m:r>
                        <m:r>
                          <a:rPr lang="en-US" sz="2000" b="0" i="1" smtClean="0">
                            <a:latin typeface="Cambria Math" panose="02040503050406030204" pitchFamily="18" charset="0"/>
                          </a:rPr>
                          <m:t>+</m:t>
                        </m:r>
                        <m:r>
                          <a:rPr lang="en-US" sz="2000" b="0" i="1" smtClean="0">
                            <a:latin typeface="Cambria Math" panose="02040503050406030204" pitchFamily="18" charset="0"/>
                          </a:rPr>
                          <m:t>𝑇𝑃</m:t>
                        </m:r>
                      </m:num>
                      <m:den>
                        <m:r>
                          <a:rPr lang="en-US" sz="2000" b="0" i="1" smtClean="0">
                            <a:latin typeface="Cambria Math" panose="02040503050406030204" pitchFamily="18" charset="0"/>
                          </a:rPr>
                          <m:t>𝑇𝑁</m:t>
                        </m:r>
                        <m:r>
                          <a:rPr lang="en-US" sz="2000" b="0" i="1" smtClean="0">
                            <a:latin typeface="Cambria Math" panose="02040503050406030204" pitchFamily="18" charset="0"/>
                          </a:rPr>
                          <m:t>+</m:t>
                        </m:r>
                        <m:r>
                          <a:rPr lang="en-US" sz="2000" b="0" i="1" smtClean="0">
                            <a:latin typeface="Cambria Math" panose="02040503050406030204" pitchFamily="18" charset="0"/>
                          </a:rPr>
                          <m:t>𝐹𝑃</m:t>
                        </m:r>
                        <m:r>
                          <a:rPr lang="en-US" sz="2000" b="0" i="1" smtClean="0">
                            <a:latin typeface="Cambria Math" panose="02040503050406030204" pitchFamily="18" charset="0"/>
                          </a:rPr>
                          <m:t>+</m:t>
                        </m:r>
                        <m:r>
                          <a:rPr lang="en-US" sz="2000" b="0" i="1" smtClean="0">
                            <a:latin typeface="Cambria Math" panose="02040503050406030204" pitchFamily="18" charset="0"/>
                          </a:rPr>
                          <m:t>𝑇𝑃</m:t>
                        </m:r>
                        <m:r>
                          <a:rPr lang="en-US" sz="2000" b="0" i="1" smtClean="0">
                            <a:latin typeface="Cambria Math" panose="02040503050406030204" pitchFamily="18" charset="0"/>
                          </a:rPr>
                          <m:t>+</m:t>
                        </m:r>
                        <m:r>
                          <a:rPr lang="en-US" sz="2000" b="0" i="1" smtClean="0">
                            <a:latin typeface="Cambria Math" panose="02040503050406030204" pitchFamily="18" charset="0"/>
                          </a:rPr>
                          <m:t>𝐹𝑁</m:t>
                        </m:r>
                      </m:den>
                    </m:f>
                  </m:oMath>
                </a14:m>
                <a:endParaRPr lang="en-US" sz="2000" dirty="0">
                  <a:latin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50DC4728-C06F-F070-0762-271CE6092002}"/>
                  </a:ext>
                </a:extLst>
              </p:cNvPr>
              <p:cNvSpPr txBox="1">
                <a:spLocks noRot="1" noChangeAspect="1" noMove="1" noResize="1" noEditPoints="1" noAdjustHandles="1" noChangeArrowheads="1" noChangeShapeType="1" noTextEdit="1"/>
              </p:cNvSpPr>
              <p:nvPr/>
            </p:nvSpPr>
            <p:spPr>
              <a:xfrm>
                <a:off x="755037" y="1406820"/>
                <a:ext cx="3201450" cy="529312"/>
              </a:xfrm>
              <a:prstGeom prst="rect">
                <a:avLst/>
              </a:prstGeom>
              <a:blipFill>
                <a:blip r:embed="rId2"/>
                <a:stretch>
                  <a:fillRect l="-1976" b="-69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92F16E2-951F-11E2-E926-A280FD041E89}"/>
                  </a:ext>
                </a:extLst>
              </p:cNvPr>
              <p:cNvSpPr txBox="1"/>
              <p:nvPr/>
            </p:nvSpPr>
            <p:spPr>
              <a:xfrm>
                <a:off x="767434" y="2022987"/>
                <a:ext cx="2028825" cy="529312"/>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Precision =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𝑇𝑃</m:t>
                        </m:r>
                      </m:num>
                      <m:den>
                        <m:r>
                          <a:rPr lang="en-US" sz="2000" b="0" i="1" smtClean="0">
                            <a:latin typeface="Cambria Math" panose="02040503050406030204" pitchFamily="18" charset="0"/>
                          </a:rPr>
                          <m:t>𝑇𝑃</m:t>
                        </m:r>
                        <m:r>
                          <a:rPr lang="en-US" sz="2000" b="0" i="1" smtClean="0">
                            <a:latin typeface="Cambria Math" panose="02040503050406030204" pitchFamily="18" charset="0"/>
                          </a:rPr>
                          <m:t>+</m:t>
                        </m:r>
                        <m:r>
                          <a:rPr lang="en-US" sz="2000" b="0" i="1" smtClean="0">
                            <a:latin typeface="Cambria Math" panose="02040503050406030204" pitchFamily="18" charset="0"/>
                          </a:rPr>
                          <m:t>𝐹𝑃</m:t>
                        </m:r>
                      </m:den>
                    </m:f>
                  </m:oMath>
                </a14:m>
                <a:endParaRPr lang="en-US" sz="2000" dirty="0">
                  <a:latin typeface="Times New Roman" panose="02020603050405020304" pitchFamily="18"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292F16E2-951F-11E2-E926-A280FD041E89}"/>
                  </a:ext>
                </a:extLst>
              </p:cNvPr>
              <p:cNvSpPr txBox="1">
                <a:spLocks noRot="1" noChangeAspect="1" noMove="1" noResize="1" noEditPoints="1" noAdjustHandles="1" noChangeArrowheads="1" noChangeShapeType="1" noTextEdit="1"/>
              </p:cNvSpPr>
              <p:nvPr/>
            </p:nvSpPr>
            <p:spPr>
              <a:xfrm>
                <a:off x="767434" y="2022987"/>
                <a:ext cx="2028825" cy="529312"/>
              </a:xfrm>
              <a:prstGeom prst="rect">
                <a:avLst/>
              </a:prstGeom>
              <a:blipFill>
                <a:blip r:embed="rId3"/>
                <a:stretch>
                  <a:fillRect l="-3106" b="-69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701F9A7-3633-4A4D-3020-5629FFD63DBF}"/>
                  </a:ext>
                </a:extLst>
              </p:cNvPr>
              <p:cNvSpPr txBox="1"/>
              <p:nvPr/>
            </p:nvSpPr>
            <p:spPr>
              <a:xfrm>
                <a:off x="767434" y="2721450"/>
                <a:ext cx="1749903" cy="529312"/>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Recall =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𝑇𝑃</m:t>
                        </m:r>
                      </m:num>
                      <m:den>
                        <m:r>
                          <a:rPr lang="en-US" sz="2000" b="0" i="1" smtClean="0">
                            <a:latin typeface="Cambria Math" panose="02040503050406030204" pitchFamily="18" charset="0"/>
                          </a:rPr>
                          <m:t>𝑇𝑃</m:t>
                        </m:r>
                        <m:r>
                          <a:rPr lang="en-US" sz="2000" b="0" i="1" smtClean="0">
                            <a:latin typeface="Cambria Math" panose="02040503050406030204" pitchFamily="18" charset="0"/>
                          </a:rPr>
                          <m:t>+</m:t>
                        </m:r>
                        <m:r>
                          <a:rPr lang="en-US" sz="2000" b="0" i="1" smtClean="0">
                            <a:latin typeface="Cambria Math" panose="02040503050406030204" pitchFamily="18" charset="0"/>
                          </a:rPr>
                          <m:t>𝐹𝑁</m:t>
                        </m:r>
                      </m:den>
                    </m:f>
                  </m:oMath>
                </a14:m>
                <a:endParaRPr lang="en-US" sz="2000" dirty="0">
                  <a:latin typeface="Times New Roman" panose="02020603050405020304" pitchFamily="18" charset="0"/>
                  <a:cs typeface="Times New Roman" panose="02020603050405020304" pitchFamily="18" charset="0"/>
                </a:endParaRPr>
              </a:p>
            </p:txBody>
          </p:sp>
        </mc:Choice>
        <mc:Fallback xmlns="">
          <p:sp>
            <p:nvSpPr>
              <p:cNvPr id="19" name="TextBox 18">
                <a:extLst>
                  <a:ext uri="{FF2B5EF4-FFF2-40B4-BE49-F238E27FC236}">
                    <a16:creationId xmlns:a16="http://schemas.microsoft.com/office/drawing/2014/main" id="{2701F9A7-3633-4A4D-3020-5629FFD63DBF}"/>
                  </a:ext>
                </a:extLst>
              </p:cNvPr>
              <p:cNvSpPr txBox="1">
                <a:spLocks noRot="1" noChangeAspect="1" noMove="1" noResize="1" noEditPoints="1" noAdjustHandles="1" noChangeArrowheads="1" noChangeShapeType="1" noTextEdit="1"/>
              </p:cNvSpPr>
              <p:nvPr/>
            </p:nvSpPr>
            <p:spPr>
              <a:xfrm>
                <a:off x="767434" y="2721450"/>
                <a:ext cx="1749903" cy="529312"/>
              </a:xfrm>
              <a:prstGeom prst="rect">
                <a:avLst/>
              </a:prstGeom>
              <a:blipFill>
                <a:blip r:embed="rId4"/>
                <a:stretch>
                  <a:fillRect l="-3597" b="-9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C118028-5FFA-3870-EF42-7DCA8A90FE9D}"/>
                  </a:ext>
                </a:extLst>
              </p:cNvPr>
              <p:cNvSpPr txBox="1"/>
              <p:nvPr/>
            </p:nvSpPr>
            <p:spPr>
              <a:xfrm>
                <a:off x="767434" y="3424472"/>
                <a:ext cx="3364319" cy="540148"/>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F1-Score = 2</a:t>
                </a:r>
                <a:r>
                  <a:rPr lang="en-US" sz="2000"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000" i="1" smtClean="0">
                        <a:latin typeface="Cambria Math" panose="02040503050406030204" pitchFamily="18" charset="0"/>
                        <a:ea typeface="Cambria Math" panose="02040503050406030204" pitchFamily="18" charset="0"/>
                      </a:rPr>
                      <m:t>∗ </m:t>
                    </m:r>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𝑃𝑟𝑒𝑐𝑖𝑠𝑖𝑜𝑛</m:t>
                        </m:r>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𝑅𝑒𝑐𝑎𝑙𝑙</m:t>
                        </m:r>
                      </m:num>
                      <m:den>
                        <m:r>
                          <a:rPr lang="en-US" sz="2000" b="0" i="1" smtClean="0">
                            <a:latin typeface="Cambria Math" panose="02040503050406030204" pitchFamily="18" charset="0"/>
                          </a:rPr>
                          <m:t>𝑃𝑟𝑒𝑐𝑖𝑠𝑜𝑛</m:t>
                        </m:r>
                        <m:r>
                          <a:rPr lang="en-US" sz="2000" b="0" i="1" smtClean="0">
                            <a:latin typeface="Cambria Math" panose="02040503050406030204" pitchFamily="18" charset="0"/>
                          </a:rPr>
                          <m:t>+</m:t>
                        </m:r>
                        <m:r>
                          <a:rPr lang="en-US" sz="2000" b="0" i="1" smtClean="0">
                            <a:latin typeface="Cambria Math" panose="02040503050406030204" pitchFamily="18" charset="0"/>
                          </a:rPr>
                          <m:t>𝑅𝑒𝑐𝑎𝑙𝑙</m:t>
                        </m:r>
                      </m:den>
                    </m:f>
                  </m:oMath>
                </a14:m>
                <a:endParaRPr lang="en-US" sz="2000" dirty="0">
                  <a:latin typeface="Times New Roman" panose="02020603050405020304" pitchFamily="18" charset="0"/>
                  <a:cs typeface="Times New Roman" panose="02020603050405020304" pitchFamily="18" charset="0"/>
                </a:endParaRPr>
              </a:p>
            </p:txBody>
          </p:sp>
        </mc:Choice>
        <mc:Fallback xmlns="">
          <p:sp>
            <p:nvSpPr>
              <p:cNvPr id="20" name="TextBox 19">
                <a:extLst>
                  <a:ext uri="{FF2B5EF4-FFF2-40B4-BE49-F238E27FC236}">
                    <a16:creationId xmlns:a16="http://schemas.microsoft.com/office/drawing/2014/main" id="{1C118028-5FFA-3870-EF42-7DCA8A90FE9D}"/>
                  </a:ext>
                </a:extLst>
              </p:cNvPr>
              <p:cNvSpPr txBox="1">
                <a:spLocks noRot="1" noChangeAspect="1" noMove="1" noResize="1" noEditPoints="1" noAdjustHandles="1" noChangeArrowheads="1" noChangeShapeType="1" noTextEdit="1"/>
              </p:cNvSpPr>
              <p:nvPr/>
            </p:nvSpPr>
            <p:spPr>
              <a:xfrm>
                <a:off x="767434" y="3424472"/>
                <a:ext cx="3364319" cy="540148"/>
              </a:xfrm>
              <a:prstGeom prst="rect">
                <a:avLst/>
              </a:prstGeom>
              <a:blipFill>
                <a:blip r:embed="rId5"/>
                <a:stretch>
                  <a:fillRect l="-1880" b="-9302"/>
                </a:stretch>
              </a:blipFill>
            </p:spPr>
            <p:txBody>
              <a:bodyPr/>
              <a:lstStyle/>
              <a:p>
                <a:r>
                  <a:rPr lang="en-US">
                    <a:noFill/>
                  </a:rPr>
                  <a:t> </a:t>
                </a:r>
              </a:p>
            </p:txBody>
          </p:sp>
        </mc:Fallback>
      </mc:AlternateContent>
      <p:pic>
        <p:nvPicPr>
          <p:cNvPr id="8195" name="Picture 3">
            <a:extLst>
              <a:ext uri="{FF2B5EF4-FFF2-40B4-BE49-F238E27FC236}">
                <a16:creationId xmlns:a16="http://schemas.microsoft.com/office/drawing/2014/main" id="{F0DA850B-ACA8-B2A1-B1B1-B053C9B5882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0883" t="9594"/>
          <a:stretch/>
        </p:blipFill>
        <p:spPr bwMode="auto">
          <a:xfrm>
            <a:off x="8607511" y="757974"/>
            <a:ext cx="3584489" cy="256742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8C3CA657-55A7-581F-634A-E8A429073BC3}"/>
              </a:ext>
            </a:extLst>
          </p:cNvPr>
          <p:cNvSpPr txBox="1"/>
          <p:nvPr/>
        </p:nvSpPr>
        <p:spPr>
          <a:xfrm>
            <a:off x="426912" y="4477981"/>
            <a:ext cx="6512980" cy="1015663"/>
          </a:xfrm>
          <a:prstGeom prst="rect">
            <a:avLst/>
          </a:prstGeom>
          <a:noFill/>
        </p:spPr>
        <p:txBody>
          <a:bodyPr wrap="square" rtlCol="0">
            <a:spAutoFit/>
          </a:bodyPr>
          <a:lstStyle/>
          <a:p>
            <a:pPr marL="285750" indent="-285750">
              <a:buFont typeface="Wingdings" pitchFamily="2" charset="2"/>
              <a:buChar char="Ø"/>
            </a:pPr>
            <a:r>
              <a:rPr lang="en-US" sz="2000" dirty="0">
                <a:latin typeface="Times New Roman" panose="02020603050405020304" pitchFamily="18" charset="0"/>
                <a:cs typeface="Times New Roman" panose="02020603050405020304" pitchFamily="18" charset="0"/>
              </a:rPr>
              <a:t> Accuracy is 90% in second figure but there are 0 true   </a:t>
            </a:r>
          </a:p>
          <a:p>
            <a:r>
              <a:rPr lang="en-US" sz="2000" dirty="0">
                <a:latin typeface="Times New Roman" panose="02020603050405020304" pitchFamily="18" charset="0"/>
                <a:cs typeface="Times New Roman" panose="02020603050405020304" pitchFamily="18" charset="0"/>
              </a:rPr>
              <a:t>     positive values So we need metrics like precision,     </a:t>
            </a:r>
          </a:p>
          <a:p>
            <a:r>
              <a:rPr lang="en-US" sz="2000" dirty="0">
                <a:latin typeface="Times New Roman" panose="02020603050405020304" pitchFamily="18" charset="0"/>
                <a:cs typeface="Times New Roman" panose="02020603050405020304" pitchFamily="18" charset="0"/>
              </a:rPr>
              <a:t>     recall and F1-score.</a:t>
            </a:r>
          </a:p>
        </p:txBody>
      </p:sp>
    </p:spTree>
    <p:extLst>
      <p:ext uri="{BB962C8B-B14F-4D97-AF65-F5344CB8AC3E}">
        <p14:creationId xmlns:p14="http://schemas.microsoft.com/office/powerpoint/2010/main" val="1507196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8DFEF9-0C9C-C739-95AF-37921343EFC2}"/>
              </a:ext>
            </a:extLst>
          </p:cNvPr>
          <p:cNvSpPr txBox="1"/>
          <p:nvPr/>
        </p:nvSpPr>
        <p:spPr>
          <a:xfrm>
            <a:off x="377092" y="110691"/>
            <a:ext cx="1827744" cy="498663"/>
          </a:xfrm>
          <a:prstGeom prst="rect">
            <a:avLst/>
          </a:prstGeom>
          <a:noFill/>
        </p:spPr>
        <p:txBody>
          <a:bodyPr wrap="none" rtlCol="0">
            <a:spAutoFit/>
          </a:bodyPr>
          <a:lstStyle/>
          <a:p>
            <a:pPr marL="342900" indent="-342900">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ROC curve:</a:t>
            </a:r>
          </a:p>
        </p:txBody>
      </p:sp>
      <p:pic>
        <p:nvPicPr>
          <p:cNvPr id="9218" name="Picture 2">
            <a:extLst>
              <a:ext uri="{FF2B5EF4-FFF2-40B4-BE49-F238E27FC236}">
                <a16:creationId xmlns:a16="http://schemas.microsoft.com/office/drawing/2014/main" id="{09576306-A378-A53F-7022-8BF8EC5CF1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7017" y="405075"/>
            <a:ext cx="2583543" cy="1437848"/>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AAE01DF2-EED9-1EA2-E891-CA405A43A5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18072" y="318812"/>
            <a:ext cx="1896836" cy="1367187"/>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CD5EDB7B-D1A4-7ECB-C66D-31737B148F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2908" y="1883520"/>
            <a:ext cx="2733221" cy="1303811"/>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8F843E9C-0747-CE59-364F-3D468A56B0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76128" y="1680289"/>
            <a:ext cx="1838779" cy="1387016"/>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a:extLst>
              <a:ext uri="{FF2B5EF4-FFF2-40B4-BE49-F238E27FC236}">
                <a16:creationId xmlns:a16="http://schemas.microsoft.com/office/drawing/2014/main" id="{44469576-058E-3210-8D02-DBA60FA363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8621" y="3187331"/>
            <a:ext cx="3489919" cy="1580478"/>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a:extLst>
              <a:ext uri="{FF2B5EF4-FFF2-40B4-BE49-F238E27FC236}">
                <a16:creationId xmlns:a16="http://schemas.microsoft.com/office/drawing/2014/main" id="{0655D952-7C7C-540D-260F-42AD228B8F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26865" y="3062208"/>
            <a:ext cx="1788043" cy="1387017"/>
          </a:xfrm>
          <a:prstGeom prst="rect">
            <a:avLst/>
          </a:prstGeom>
          <a:noFill/>
          <a:extLst>
            <a:ext uri="{909E8E84-426E-40DD-AFC4-6F175D3DCCD1}">
              <a14:hiddenFill xmlns:a14="http://schemas.microsoft.com/office/drawing/2010/main">
                <a:solidFill>
                  <a:srgbClr val="FFFFFF"/>
                </a:solidFill>
              </a14:hiddenFill>
            </a:ext>
          </a:extLst>
        </p:spPr>
      </p:pic>
      <p:pic>
        <p:nvPicPr>
          <p:cNvPr id="9230" name="Picture 14">
            <a:extLst>
              <a:ext uri="{FF2B5EF4-FFF2-40B4-BE49-F238E27FC236}">
                <a16:creationId xmlns:a16="http://schemas.microsoft.com/office/drawing/2014/main" id="{19351AF7-42BD-E696-E2D6-12F157D2EB3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97030" y="4784909"/>
            <a:ext cx="2579098" cy="1285258"/>
          </a:xfrm>
          <a:prstGeom prst="rect">
            <a:avLst/>
          </a:prstGeom>
          <a:noFill/>
          <a:extLst>
            <a:ext uri="{909E8E84-426E-40DD-AFC4-6F175D3DCCD1}">
              <a14:hiddenFill xmlns:a14="http://schemas.microsoft.com/office/drawing/2010/main">
                <a:solidFill>
                  <a:srgbClr val="FFFFFF"/>
                </a:solidFill>
              </a14:hiddenFill>
            </a:ext>
          </a:extLst>
        </p:spPr>
      </p:pic>
      <p:pic>
        <p:nvPicPr>
          <p:cNvPr id="9232" name="Picture 16">
            <a:extLst>
              <a:ext uri="{FF2B5EF4-FFF2-40B4-BE49-F238E27FC236}">
                <a16:creationId xmlns:a16="http://schemas.microsoft.com/office/drawing/2014/main" id="{461A180E-5D93-7014-4F6F-9304A15C82D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15277" y="4515900"/>
            <a:ext cx="1795236" cy="137978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02F4C76-528C-059E-96BF-B1D3132DD938}"/>
                  </a:ext>
                </a:extLst>
              </p:cNvPr>
              <p:cNvSpPr txBox="1"/>
              <p:nvPr/>
            </p:nvSpPr>
            <p:spPr>
              <a:xfrm>
                <a:off x="1312195" y="1405691"/>
                <a:ext cx="3368936" cy="1299587"/>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TPR/Sensitivity/recall =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𝑇𝑃</m:t>
                        </m:r>
                      </m:num>
                      <m:den>
                        <m:r>
                          <a:rPr lang="en-US" sz="2000" b="0" i="1" smtClean="0">
                            <a:latin typeface="Cambria Math" panose="02040503050406030204" pitchFamily="18" charset="0"/>
                          </a:rPr>
                          <m:t>𝑇𝑃</m:t>
                        </m:r>
                        <m:r>
                          <a:rPr lang="en-US" sz="2000" b="0" i="1" smtClean="0">
                            <a:latin typeface="Cambria Math" panose="02040503050406030204" pitchFamily="18" charset="0"/>
                          </a:rPr>
                          <m:t>+</m:t>
                        </m:r>
                        <m:r>
                          <a:rPr lang="en-US" sz="2000" b="0" i="1" smtClean="0">
                            <a:latin typeface="Cambria Math" panose="02040503050406030204" pitchFamily="18" charset="0"/>
                          </a:rPr>
                          <m:t>𝐹𝑁</m:t>
                        </m:r>
                      </m:den>
                    </m:f>
                  </m:oMath>
                </a14:m>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FPR = </a:t>
                </a:r>
                <a14:m>
                  <m:oMath xmlns:m="http://schemas.openxmlformats.org/officeDocument/2006/math">
                    <m:f>
                      <m:fPr>
                        <m:ctrlPr>
                          <a:rPr lang="en-US" sz="2000" i="1" smtClean="0">
                            <a:latin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cs typeface="Times New Roman" panose="02020603050405020304" pitchFamily="18" charset="0"/>
                          </a:rPr>
                          <m:t>𝐹𝑃</m:t>
                        </m:r>
                      </m:num>
                      <m:den>
                        <m:r>
                          <a:rPr lang="en-US" sz="2000" b="0" i="1" smtClean="0">
                            <a:latin typeface="Cambria Math" panose="02040503050406030204" pitchFamily="18" charset="0"/>
                            <a:cs typeface="Times New Roman" panose="02020603050405020304" pitchFamily="18" charset="0"/>
                          </a:rPr>
                          <m:t>𝐹𝑃</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𝑇𝑁</m:t>
                        </m:r>
                      </m:den>
                    </m:f>
                  </m:oMath>
                </a14:m>
                <a:endParaRPr lang="en-US" sz="20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002F4C76-528C-059E-96BF-B1D3132DD938}"/>
                  </a:ext>
                </a:extLst>
              </p:cNvPr>
              <p:cNvSpPr txBox="1">
                <a:spLocks noRot="1" noChangeAspect="1" noMove="1" noResize="1" noEditPoints="1" noAdjustHandles="1" noChangeArrowheads="1" noChangeShapeType="1" noTextEdit="1"/>
              </p:cNvSpPr>
              <p:nvPr/>
            </p:nvSpPr>
            <p:spPr>
              <a:xfrm>
                <a:off x="1312195" y="1405691"/>
                <a:ext cx="3368936" cy="1299587"/>
              </a:xfrm>
              <a:prstGeom prst="rect">
                <a:avLst/>
              </a:prstGeom>
              <a:blipFill>
                <a:blip r:embed="rId10"/>
                <a:stretch>
                  <a:fillRect l="-188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97196844-F810-8DD7-67F9-99BBE3C36418}"/>
              </a:ext>
            </a:extLst>
          </p:cNvPr>
          <p:cNvSpPr txBox="1"/>
          <p:nvPr/>
        </p:nvSpPr>
        <p:spPr>
          <a:xfrm>
            <a:off x="805134" y="3266267"/>
            <a:ext cx="3875997" cy="369332"/>
          </a:xfrm>
          <a:prstGeom prst="rect">
            <a:avLst/>
          </a:prstGeom>
          <a:noFill/>
        </p:spPr>
        <p:txBody>
          <a:bodyPr wrap="none" rtlCol="0">
            <a:spAutoFit/>
          </a:bodyPr>
          <a:lstStyle/>
          <a:p>
            <a:pPr marL="285750" indent="-285750">
              <a:buFont typeface="Wingdings" pitchFamily="2" charset="2"/>
              <a:buChar char="§"/>
            </a:pPr>
            <a:r>
              <a:rPr lang="en-US" dirty="0"/>
              <a:t>Higher the AUC, better the model is.</a:t>
            </a:r>
          </a:p>
        </p:txBody>
      </p:sp>
      <p:sp>
        <p:nvSpPr>
          <p:cNvPr id="7" name="TextBox 6">
            <a:extLst>
              <a:ext uri="{FF2B5EF4-FFF2-40B4-BE49-F238E27FC236}">
                <a16:creationId xmlns:a16="http://schemas.microsoft.com/office/drawing/2014/main" id="{A9281FEB-006B-11CF-52BA-AEB969943BE0}"/>
              </a:ext>
            </a:extLst>
          </p:cNvPr>
          <p:cNvSpPr txBox="1"/>
          <p:nvPr/>
        </p:nvSpPr>
        <p:spPr>
          <a:xfrm>
            <a:off x="805134" y="802350"/>
            <a:ext cx="5977919" cy="400110"/>
          </a:xfrm>
          <a:prstGeom prst="rect">
            <a:avLst/>
          </a:prstGeom>
          <a:noFill/>
        </p:spPr>
        <p:txBody>
          <a:bodyPr wrap="none" rtlCol="0">
            <a:spAutoFit/>
          </a:bodyPr>
          <a:lstStyle/>
          <a:p>
            <a:pPr marL="342900" indent="-342900">
              <a:buFont typeface="Wingdings" pitchFamily="2" charset="2"/>
              <a:buChar char="§"/>
            </a:pPr>
            <a:r>
              <a:rPr lang="en-US" sz="2000" dirty="0">
                <a:latin typeface="Times New Roman" panose="02020603050405020304" pitchFamily="18" charset="0"/>
                <a:cs typeface="Times New Roman" panose="02020603050405020304" pitchFamily="18" charset="0"/>
              </a:rPr>
              <a:t>Stands for Receiver Operation Characteristics Curve.</a:t>
            </a:r>
            <a:endParaRPr lang="en-US" sz="2000" dirty="0"/>
          </a:p>
        </p:txBody>
      </p:sp>
    </p:spTree>
    <p:extLst>
      <p:ext uri="{BB962C8B-B14F-4D97-AF65-F5344CB8AC3E}">
        <p14:creationId xmlns:p14="http://schemas.microsoft.com/office/powerpoint/2010/main" val="2936446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DB29E5-191F-FD40-1AAB-F1447335D603}"/>
              </a:ext>
            </a:extLst>
          </p:cNvPr>
          <p:cNvSpPr txBox="1"/>
          <p:nvPr/>
        </p:nvSpPr>
        <p:spPr>
          <a:xfrm>
            <a:off x="351692" y="97423"/>
            <a:ext cx="4251100"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RESULTS AND DISCUSSION</a:t>
            </a:r>
          </a:p>
        </p:txBody>
      </p:sp>
      <p:sp>
        <p:nvSpPr>
          <p:cNvPr id="5" name="TextBox 4">
            <a:extLst>
              <a:ext uri="{FF2B5EF4-FFF2-40B4-BE49-F238E27FC236}">
                <a16:creationId xmlns:a16="http://schemas.microsoft.com/office/drawing/2014/main" id="{CB0CCFD6-3D68-0D5A-AF93-77579D5714DC}"/>
              </a:ext>
            </a:extLst>
          </p:cNvPr>
          <p:cNvSpPr txBox="1"/>
          <p:nvPr/>
        </p:nvSpPr>
        <p:spPr>
          <a:xfrm>
            <a:off x="351692" y="559088"/>
            <a:ext cx="11840308" cy="2806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Data preprocessing:</a:t>
            </a:r>
          </a:p>
          <a:p>
            <a:pPr marL="800100" lvl="1" indent="-342900">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Dataset: Open-source MIT-BIH Arrythmia dataset</a:t>
            </a:r>
          </a:p>
          <a:p>
            <a:pPr marL="800100" lvl="1" indent="-342900">
              <a:lnSpc>
                <a:spcPct val="150000"/>
              </a:lnSpc>
              <a:buFont typeface="Wingdings" pitchFamily="2" charset="2"/>
              <a:buChar char="Ø"/>
            </a:pPr>
            <a:r>
              <a:rPr lang="en-US" sz="2000" b="1" u="sng" dirty="0">
                <a:latin typeface="Times New Roman" panose="02020603050405020304" pitchFamily="18" charset="0"/>
                <a:cs typeface="Times New Roman" panose="02020603050405020304" pitchFamily="18" charset="0"/>
              </a:rPr>
              <a:t>Class 0</a:t>
            </a:r>
            <a:r>
              <a:rPr lang="en-US" sz="2000" dirty="0">
                <a:latin typeface="Times New Roman" panose="02020603050405020304" pitchFamily="18" charset="0"/>
                <a:cs typeface="Times New Roman" panose="02020603050405020304" pitchFamily="18" charset="0"/>
              </a:rPr>
              <a:t>: Normal beats, </a:t>
            </a:r>
            <a:r>
              <a:rPr lang="en-US" sz="2000" b="1" u="sng" dirty="0">
                <a:latin typeface="Times New Roman" panose="02020603050405020304" pitchFamily="18" charset="0"/>
                <a:cs typeface="Times New Roman" panose="02020603050405020304" pitchFamily="18" charset="0"/>
              </a:rPr>
              <a:t>Class 1</a:t>
            </a:r>
            <a:r>
              <a:rPr lang="en-US" sz="2000" dirty="0">
                <a:latin typeface="Times New Roman" panose="02020603050405020304" pitchFamily="18" charset="0"/>
                <a:cs typeface="Times New Roman" panose="02020603050405020304" pitchFamily="18" charset="0"/>
              </a:rPr>
              <a:t>: Atrial Premature, </a:t>
            </a:r>
            <a:r>
              <a:rPr lang="en-US" sz="2000" b="1" u="sng" dirty="0">
                <a:latin typeface="Times New Roman" panose="02020603050405020304" pitchFamily="18" charset="0"/>
                <a:cs typeface="Times New Roman" panose="02020603050405020304" pitchFamily="18" charset="0"/>
              </a:rPr>
              <a:t>Class 2</a:t>
            </a:r>
            <a:r>
              <a:rPr lang="en-US" sz="2000" dirty="0">
                <a:latin typeface="Times New Roman" panose="02020603050405020304" pitchFamily="18" charset="0"/>
                <a:cs typeface="Times New Roman" panose="02020603050405020304" pitchFamily="18" charset="0"/>
              </a:rPr>
              <a:t>: Premature Ventricular Contraction,</a:t>
            </a:r>
          </a:p>
          <a:p>
            <a:pPr lvl="1">
              <a:lnSpc>
                <a:spcPct val="150000"/>
              </a:lnSpc>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Class 3</a:t>
            </a:r>
            <a:r>
              <a:rPr lang="en-US" sz="2000" dirty="0">
                <a:latin typeface="Times New Roman" panose="02020603050405020304" pitchFamily="18" charset="0"/>
                <a:cs typeface="Times New Roman" panose="02020603050405020304" pitchFamily="18" charset="0"/>
              </a:rPr>
              <a:t>: Fusion beats of Ventricular and Normal,  </a:t>
            </a:r>
            <a:r>
              <a:rPr lang="en-US" sz="2000" b="1" u="sng" dirty="0">
                <a:latin typeface="Times New Roman" panose="02020603050405020304" pitchFamily="18" charset="0"/>
                <a:cs typeface="Times New Roman" panose="02020603050405020304" pitchFamily="18" charset="0"/>
              </a:rPr>
              <a:t>Class 4</a:t>
            </a:r>
            <a:r>
              <a:rPr lang="en-US" sz="2000" dirty="0">
                <a:latin typeface="Times New Roman" panose="02020603050405020304" pitchFamily="18" charset="0"/>
                <a:cs typeface="Times New Roman" panose="02020603050405020304" pitchFamily="18" charset="0"/>
              </a:rPr>
              <a:t>: Fusion of paced and normal</a:t>
            </a:r>
          </a:p>
          <a:p>
            <a:pPr marL="800100" lvl="1" indent="-342900">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Resampling the data to down sample the class with higher frequency and up-sample the class with lower frequency. </a:t>
            </a:r>
          </a:p>
        </p:txBody>
      </p:sp>
      <p:grpSp>
        <p:nvGrpSpPr>
          <p:cNvPr id="6" name="Group 5">
            <a:extLst>
              <a:ext uri="{FF2B5EF4-FFF2-40B4-BE49-F238E27FC236}">
                <a16:creationId xmlns:a16="http://schemas.microsoft.com/office/drawing/2014/main" id="{9A202CDA-77B6-41BE-0741-4CA53C53DF0F}"/>
              </a:ext>
            </a:extLst>
          </p:cNvPr>
          <p:cNvGrpSpPr/>
          <p:nvPr/>
        </p:nvGrpSpPr>
        <p:grpSpPr>
          <a:xfrm>
            <a:off x="3751033" y="3366075"/>
            <a:ext cx="6748498" cy="3098223"/>
            <a:chOff x="-1" y="1"/>
            <a:chExt cx="4944982" cy="2142148"/>
          </a:xfrm>
        </p:grpSpPr>
        <p:pic>
          <p:nvPicPr>
            <p:cNvPr id="7" name="Picture 6" descr="Chart&#10;&#10;Description automatically generated">
              <a:extLst>
                <a:ext uri="{FF2B5EF4-FFF2-40B4-BE49-F238E27FC236}">
                  <a16:creationId xmlns:a16="http://schemas.microsoft.com/office/drawing/2014/main" id="{88E3BDA9-2CB2-08C8-940D-60BE458BE70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2560837" cy="2141642"/>
            </a:xfrm>
            <a:prstGeom prst="rect">
              <a:avLst/>
            </a:prstGeom>
            <a:noFill/>
            <a:ln>
              <a:noFill/>
            </a:ln>
          </p:spPr>
        </p:pic>
        <p:pic>
          <p:nvPicPr>
            <p:cNvPr id="8" name="Picture 7" descr="Chart, bar chart&#10;&#10;Description automatically generated">
              <a:extLst>
                <a:ext uri="{FF2B5EF4-FFF2-40B4-BE49-F238E27FC236}">
                  <a16:creationId xmlns:a16="http://schemas.microsoft.com/office/drawing/2014/main" id="{2D821617-4730-5AF6-AE1E-DAF62D3522A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60836" y="507"/>
              <a:ext cx="2384145" cy="2141642"/>
            </a:xfrm>
            <a:prstGeom prst="rect">
              <a:avLst/>
            </a:prstGeom>
            <a:noFill/>
            <a:ln>
              <a:noFill/>
            </a:ln>
          </p:spPr>
        </p:pic>
      </p:grpSp>
      <p:graphicFrame>
        <p:nvGraphicFramePr>
          <p:cNvPr id="9" name="Table 9">
            <a:extLst>
              <a:ext uri="{FF2B5EF4-FFF2-40B4-BE49-F238E27FC236}">
                <a16:creationId xmlns:a16="http://schemas.microsoft.com/office/drawing/2014/main" id="{547C2B95-FE23-B81D-3748-3367E82D3B0B}"/>
              </a:ext>
            </a:extLst>
          </p:cNvPr>
          <p:cNvGraphicFramePr>
            <a:graphicFrameLocks noGrp="1"/>
          </p:cNvGraphicFramePr>
          <p:nvPr>
            <p:extLst>
              <p:ext uri="{D42A27DB-BD31-4B8C-83A1-F6EECF244321}">
                <p14:modId xmlns:p14="http://schemas.microsoft.com/office/powerpoint/2010/main" val="519092964"/>
              </p:ext>
            </p:extLst>
          </p:nvPr>
        </p:nvGraphicFramePr>
        <p:xfrm>
          <a:off x="588788" y="3429001"/>
          <a:ext cx="2911158" cy="2692560"/>
        </p:xfrm>
        <a:graphic>
          <a:graphicData uri="http://schemas.openxmlformats.org/drawingml/2006/table">
            <a:tbl>
              <a:tblPr firstRow="1" bandRow="1">
                <a:tableStyleId>{5A111915-BE36-4E01-A7E5-04B1672EAD32}</a:tableStyleId>
              </a:tblPr>
              <a:tblGrid>
                <a:gridCol w="1295167">
                  <a:extLst>
                    <a:ext uri="{9D8B030D-6E8A-4147-A177-3AD203B41FA5}">
                      <a16:colId xmlns:a16="http://schemas.microsoft.com/office/drawing/2014/main" val="3096373178"/>
                    </a:ext>
                  </a:extLst>
                </a:gridCol>
                <a:gridCol w="1615991">
                  <a:extLst>
                    <a:ext uri="{9D8B030D-6E8A-4147-A177-3AD203B41FA5}">
                      <a16:colId xmlns:a16="http://schemas.microsoft.com/office/drawing/2014/main" val="3626885916"/>
                    </a:ext>
                  </a:extLst>
                </a:gridCol>
              </a:tblGrid>
              <a:tr h="625031">
                <a:tc>
                  <a:txBody>
                    <a:bodyPr/>
                    <a:lstStyle/>
                    <a:p>
                      <a:pPr algn="ctr"/>
                      <a:r>
                        <a:rPr lang="en-US" dirty="0"/>
                        <a:t>Class</a:t>
                      </a:r>
                    </a:p>
                  </a:txBody>
                  <a:tcPr/>
                </a:tc>
                <a:tc>
                  <a:txBody>
                    <a:bodyPr/>
                    <a:lstStyle/>
                    <a:p>
                      <a:pPr algn="ctr"/>
                      <a:r>
                        <a:rPr lang="en-US" dirty="0"/>
                        <a:t>Number of samples</a:t>
                      </a:r>
                    </a:p>
                  </a:txBody>
                  <a:tcPr/>
                </a:tc>
                <a:extLst>
                  <a:ext uri="{0D108BD9-81ED-4DB2-BD59-A6C34878D82A}">
                    <a16:rowId xmlns:a16="http://schemas.microsoft.com/office/drawing/2014/main" val="1342376547"/>
                  </a:ext>
                </a:extLst>
              </a:tr>
              <a:tr h="410496">
                <a:tc>
                  <a:txBody>
                    <a:bodyPr/>
                    <a:lstStyle/>
                    <a:p>
                      <a:pPr algn="ctr"/>
                      <a:r>
                        <a:rPr lang="en-US" dirty="0"/>
                        <a:t>0</a:t>
                      </a:r>
                    </a:p>
                  </a:txBody>
                  <a:tcPr/>
                </a:tc>
                <a:tc>
                  <a:txBody>
                    <a:bodyPr/>
                    <a:lstStyle/>
                    <a:p>
                      <a:pPr algn="ctr"/>
                      <a:r>
                        <a:rPr lang="en-US" dirty="0"/>
                        <a:t>72471</a:t>
                      </a:r>
                    </a:p>
                  </a:txBody>
                  <a:tcPr/>
                </a:tc>
                <a:extLst>
                  <a:ext uri="{0D108BD9-81ED-4DB2-BD59-A6C34878D82A}">
                    <a16:rowId xmlns:a16="http://schemas.microsoft.com/office/drawing/2014/main" val="1501006605"/>
                  </a:ext>
                </a:extLst>
              </a:tr>
              <a:tr h="410496">
                <a:tc>
                  <a:txBody>
                    <a:bodyPr/>
                    <a:lstStyle/>
                    <a:p>
                      <a:pPr algn="ctr"/>
                      <a:r>
                        <a:rPr lang="en-US" dirty="0"/>
                        <a:t>1</a:t>
                      </a:r>
                    </a:p>
                  </a:txBody>
                  <a:tcPr/>
                </a:tc>
                <a:tc>
                  <a:txBody>
                    <a:bodyPr/>
                    <a:lstStyle/>
                    <a:p>
                      <a:pPr algn="ctr"/>
                      <a:r>
                        <a:rPr lang="en-US" dirty="0"/>
                        <a:t>2223</a:t>
                      </a:r>
                    </a:p>
                  </a:txBody>
                  <a:tcPr/>
                </a:tc>
                <a:extLst>
                  <a:ext uri="{0D108BD9-81ED-4DB2-BD59-A6C34878D82A}">
                    <a16:rowId xmlns:a16="http://schemas.microsoft.com/office/drawing/2014/main" val="1836178247"/>
                  </a:ext>
                </a:extLst>
              </a:tr>
              <a:tr h="410496">
                <a:tc>
                  <a:txBody>
                    <a:bodyPr/>
                    <a:lstStyle/>
                    <a:p>
                      <a:pPr algn="ctr"/>
                      <a:r>
                        <a:rPr lang="en-US" dirty="0"/>
                        <a:t>2</a:t>
                      </a:r>
                    </a:p>
                  </a:txBody>
                  <a:tcPr/>
                </a:tc>
                <a:tc>
                  <a:txBody>
                    <a:bodyPr/>
                    <a:lstStyle/>
                    <a:p>
                      <a:pPr algn="ctr"/>
                      <a:r>
                        <a:rPr lang="en-US" dirty="0"/>
                        <a:t>5788</a:t>
                      </a:r>
                    </a:p>
                  </a:txBody>
                  <a:tcPr/>
                </a:tc>
                <a:extLst>
                  <a:ext uri="{0D108BD9-81ED-4DB2-BD59-A6C34878D82A}">
                    <a16:rowId xmlns:a16="http://schemas.microsoft.com/office/drawing/2014/main" val="1606043127"/>
                  </a:ext>
                </a:extLst>
              </a:tr>
              <a:tr h="410496">
                <a:tc>
                  <a:txBody>
                    <a:bodyPr/>
                    <a:lstStyle/>
                    <a:p>
                      <a:pPr algn="ctr"/>
                      <a:r>
                        <a:rPr lang="en-US" dirty="0"/>
                        <a:t>3</a:t>
                      </a:r>
                    </a:p>
                  </a:txBody>
                  <a:tcPr/>
                </a:tc>
                <a:tc>
                  <a:txBody>
                    <a:bodyPr/>
                    <a:lstStyle/>
                    <a:p>
                      <a:pPr algn="ctr"/>
                      <a:r>
                        <a:rPr lang="en-US" dirty="0"/>
                        <a:t>641</a:t>
                      </a:r>
                    </a:p>
                  </a:txBody>
                  <a:tcPr/>
                </a:tc>
                <a:extLst>
                  <a:ext uri="{0D108BD9-81ED-4DB2-BD59-A6C34878D82A}">
                    <a16:rowId xmlns:a16="http://schemas.microsoft.com/office/drawing/2014/main" val="1339490271"/>
                  </a:ext>
                </a:extLst>
              </a:tr>
              <a:tr h="410496">
                <a:tc>
                  <a:txBody>
                    <a:bodyPr/>
                    <a:lstStyle/>
                    <a:p>
                      <a:pPr algn="ctr"/>
                      <a:r>
                        <a:rPr lang="en-US" dirty="0"/>
                        <a:t>4</a:t>
                      </a:r>
                    </a:p>
                  </a:txBody>
                  <a:tcPr/>
                </a:tc>
                <a:tc>
                  <a:txBody>
                    <a:bodyPr/>
                    <a:lstStyle/>
                    <a:p>
                      <a:pPr algn="ctr"/>
                      <a:r>
                        <a:rPr lang="en-US" dirty="0"/>
                        <a:t>6431</a:t>
                      </a:r>
                    </a:p>
                  </a:txBody>
                  <a:tcPr/>
                </a:tc>
                <a:extLst>
                  <a:ext uri="{0D108BD9-81ED-4DB2-BD59-A6C34878D82A}">
                    <a16:rowId xmlns:a16="http://schemas.microsoft.com/office/drawing/2014/main" val="1391834925"/>
                  </a:ext>
                </a:extLst>
              </a:tr>
            </a:tbl>
          </a:graphicData>
        </a:graphic>
      </p:graphicFrame>
    </p:spTree>
    <p:extLst>
      <p:ext uri="{BB962C8B-B14F-4D97-AF65-F5344CB8AC3E}">
        <p14:creationId xmlns:p14="http://schemas.microsoft.com/office/powerpoint/2010/main" val="3144981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28DCF5-3478-C9EC-0EE4-945B512C3B24}"/>
              </a:ext>
            </a:extLst>
          </p:cNvPr>
          <p:cNvSpPr txBox="1"/>
          <p:nvPr/>
        </p:nvSpPr>
        <p:spPr>
          <a:xfrm>
            <a:off x="0" y="-111899"/>
            <a:ext cx="5522020" cy="476906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Accuracy and F1 score:</a:t>
            </a:r>
            <a:endParaRPr lang="en-US" sz="2000" dirty="0">
              <a:latin typeface="Times New Roman" panose="02020603050405020304" pitchFamily="18" charset="0"/>
              <a:cs typeface="Times New Roman" panose="02020603050405020304" pitchFamily="18" charset="0"/>
            </a:endParaRPr>
          </a:p>
          <a:p>
            <a:pPr marL="800100" lvl="1" indent="-342900">
              <a:lnSpc>
                <a:spcPct val="200000"/>
              </a:lnSpc>
              <a:buFont typeface="Wingdings" pitchFamily="2" charset="2"/>
              <a:buChar char="Ø"/>
            </a:pPr>
            <a:r>
              <a:rPr lang="en-US" sz="2000" dirty="0">
                <a:latin typeface="Times New Roman" panose="02020603050405020304" pitchFamily="18" charset="0"/>
                <a:cs typeface="Times New Roman" panose="02020603050405020304" pitchFamily="18" charset="0"/>
              </a:rPr>
              <a:t>The F1-score for minority classes are lower due to class imbalance.</a:t>
            </a:r>
          </a:p>
          <a:p>
            <a:pPr marL="800100" lvl="1" indent="-342900">
              <a:lnSpc>
                <a:spcPct val="200000"/>
              </a:lnSpc>
              <a:buFont typeface="Wingdings" pitchFamily="2" charset="2"/>
              <a:buChar char="Ø"/>
            </a:pPr>
            <a:r>
              <a:rPr lang="en-US" sz="2000" dirty="0">
                <a:latin typeface="Times New Roman" panose="02020603050405020304" pitchFamily="18" charset="0"/>
                <a:cs typeface="Times New Roman" panose="02020603050405020304" pitchFamily="18" charset="0"/>
              </a:rPr>
              <a:t>KNN Accuracy: 91%</a:t>
            </a:r>
          </a:p>
          <a:p>
            <a:pPr lvl="1">
              <a:lnSpc>
                <a:spcPct val="20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XGBoost</a:t>
            </a:r>
            <a:r>
              <a:rPr lang="en-US" sz="2000" dirty="0">
                <a:latin typeface="Times New Roman" panose="02020603050405020304" pitchFamily="18" charset="0"/>
                <a:cs typeface="Times New Roman" panose="02020603050405020304" pitchFamily="18" charset="0"/>
              </a:rPr>
              <a:t> Accuracy: 90%</a:t>
            </a:r>
          </a:p>
          <a:p>
            <a:pPr lvl="1">
              <a:lnSpc>
                <a:spcPct val="200000"/>
              </a:lnSpc>
            </a:pPr>
            <a:r>
              <a:rPr lang="en-US" sz="2000" dirty="0">
                <a:latin typeface="Times New Roman" panose="02020603050405020304" pitchFamily="18" charset="0"/>
                <a:cs typeface="Times New Roman" panose="02020603050405020304" pitchFamily="18" charset="0"/>
              </a:rPr>
              <a:t>      Random Forest Accuracy: 95%</a:t>
            </a:r>
          </a:p>
          <a:p>
            <a:pPr marL="800100" lvl="1" indent="-342900">
              <a:lnSpc>
                <a:spcPct val="200000"/>
              </a:lnSpc>
              <a:buFont typeface="Wingdings" pitchFamily="2" charset="2"/>
              <a:buChar char="Ø"/>
            </a:pPr>
            <a:r>
              <a:rPr lang="en-US" sz="2000" dirty="0">
                <a:latin typeface="Times New Roman" panose="02020603050405020304" pitchFamily="18" charset="0"/>
                <a:cs typeface="Times New Roman" panose="02020603050405020304" pitchFamily="18" charset="0"/>
              </a:rPr>
              <a:t>Random Forest performs better than other algorithms.</a:t>
            </a:r>
          </a:p>
        </p:txBody>
      </p:sp>
      <p:graphicFrame>
        <p:nvGraphicFramePr>
          <p:cNvPr id="5" name="Table 4">
            <a:extLst>
              <a:ext uri="{FF2B5EF4-FFF2-40B4-BE49-F238E27FC236}">
                <a16:creationId xmlns:a16="http://schemas.microsoft.com/office/drawing/2014/main" id="{89A73419-9277-125B-A586-FBD3C0E17A50}"/>
              </a:ext>
            </a:extLst>
          </p:cNvPr>
          <p:cNvGraphicFramePr>
            <a:graphicFrameLocks noGrp="1"/>
          </p:cNvGraphicFramePr>
          <p:nvPr>
            <p:extLst>
              <p:ext uri="{D42A27DB-BD31-4B8C-83A1-F6EECF244321}">
                <p14:modId xmlns:p14="http://schemas.microsoft.com/office/powerpoint/2010/main" val="40957657"/>
              </p:ext>
            </p:extLst>
          </p:nvPr>
        </p:nvGraphicFramePr>
        <p:xfrm>
          <a:off x="7234988" y="42041"/>
          <a:ext cx="4957011" cy="2098748"/>
        </p:xfrm>
        <a:graphic>
          <a:graphicData uri="http://schemas.openxmlformats.org/drawingml/2006/table">
            <a:tbl>
              <a:tblPr firstRow="1" firstCol="1" bandRow="1">
                <a:tableStyleId>{5C22544A-7EE6-4342-B048-85BDC9FD1C3A}</a:tableStyleId>
              </a:tblPr>
              <a:tblGrid>
                <a:gridCol w="991292">
                  <a:extLst>
                    <a:ext uri="{9D8B030D-6E8A-4147-A177-3AD203B41FA5}">
                      <a16:colId xmlns:a16="http://schemas.microsoft.com/office/drawing/2014/main" val="1745765710"/>
                    </a:ext>
                  </a:extLst>
                </a:gridCol>
                <a:gridCol w="991292">
                  <a:extLst>
                    <a:ext uri="{9D8B030D-6E8A-4147-A177-3AD203B41FA5}">
                      <a16:colId xmlns:a16="http://schemas.microsoft.com/office/drawing/2014/main" val="2478755786"/>
                    </a:ext>
                  </a:extLst>
                </a:gridCol>
                <a:gridCol w="991292">
                  <a:extLst>
                    <a:ext uri="{9D8B030D-6E8A-4147-A177-3AD203B41FA5}">
                      <a16:colId xmlns:a16="http://schemas.microsoft.com/office/drawing/2014/main" val="494946674"/>
                    </a:ext>
                  </a:extLst>
                </a:gridCol>
                <a:gridCol w="991292">
                  <a:extLst>
                    <a:ext uri="{9D8B030D-6E8A-4147-A177-3AD203B41FA5}">
                      <a16:colId xmlns:a16="http://schemas.microsoft.com/office/drawing/2014/main" val="39503739"/>
                    </a:ext>
                  </a:extLst>
                </a:gridCol>
                <a:gridCol w="991843">
                  <a:extLst>
                    <a:ext uri="{9D8B030D-6E8A-4147-A177-3AD203B41FA5}">
                      <a16:colId xmlns:a16="http://schemas.microsoft.com/office/drawing/2014/main" val="706531258"/>
                    </a:ext>
                  </a:extLst>
                </a:gridCol>
              </a:tblGrid>
              <a:tr h="127260">
                <a:tc>
                  <a:txBody>
                    <a:bodyPr/>
                    <a:lstStyle/>
                    <a:p>
                      <a:pPr marL="0" marR="0" algn="just">
                        <a:spcBef>
                          <a:spcPts val="0"/>
                        </a:spcBef>
                        <a:spcAft>
                          <a:spcPts val="0"/>
                        </a:spcAft>
                      </a:pPr>
                      <a:r>
                        <a:rPr lang="en-US" sz="1200">
                          <a:effectLst/>
                        </a:rPr>
                        <a:t>Class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Precision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Recall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F1-score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Support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81828694"/>
                  </a:ext>
                </a:extLst>
              </a:tr>
              <a:tr h="127260">
                <a:tc>
                  <a:txBody>
                    <a:bodyPr/>
                    <a:lstStyle/>
                    <a:p>
                      <a:pPr marL="0" marR="0" algn="just">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0.99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0.94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0.96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18118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70909414"/>
                  </a:ext>
                </a:extLst>
              </a:tr>
              <a:tr h="127260">
                <a:tc>
                  <a:txBody>
                    <a:bodyPr/>
                    <a:lstStyle/>
                    <a:p>
                      <a:pPr marL="0" marR="0" algn="just">
                        <a:spcBef>
                          <a:spcPts val="0"/>
                        </a:spcBef>
                        <a:spcAft>
                          <a:spcPts val="0"/>
                        </a:spcAft>
                      </a:pPr>
                      <a:r>
                        <a:rPr lang="en-US" sz="1200">
                          <a:effectLst/>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0.40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0.79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0.53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556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59773965"/>
                  </a:ext>
                </a:extLst>
              </a:tr>
              <a:tr h="127260">
                <a:tc>
                  <a:txBody>
                    <a:bodyPr/>
                    <a:lstStyle/>
                    <a:p>
                      <a:pPr marL="0" marR="0" algn="just">
                        <a:spcBef>
                          <a:spcPts val="0"/>
                        </a:spcBef>
                        <a:spcAft>
                          <a:spcPts val="0"/>
                        </a:spcAft>
                      </a:pPr>
                      <a:r>
                        <a:rPr lang="en-US" sz="1200">
                          <a:effectLst/>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0.80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dirty="0">
                          <a:effectLst/>
                        </a:rPr>
                        <a:t>0.93</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0.86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1448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20617366"/>
                  </a:ext>
                </a:extLst>
              </a:tr>
              <a:tr h="127260">
                <a:tc>
                  <a:txBody>
                    <a:bodyPr/>
                    <a:lstStyle/>
                    <a:p>
                      <a:pPr marL="0" marR="0" algn="just">
                        <a:spcBef>
                          <a:spcPts val="0"/>
                        </a:spcBef>
                        <a:spcAft>
                          <a:spcPts val="0"/>
                        </a:spcAft>
                      </a:pPr>
                      <a:r>
                        <a:rPr lang="en-US" sz="1200">
                          <a:effectLst/>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0.41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0.81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0.54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162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67751108"/>
                  </a:ext>
                </a:extLst>
              </a:tr>
              <a:tr h="269948">
                <a:tc>
                  <a:txBody>
                    <a:bodyPr/>
                    <a:lstStyle/>
                    <a:p>
                      <a:pPr marL="0" marR="0" algn="just">
                        <a:spcBef>
                          <a:spcPts val="0"/>
                        </a:spcBef>
                        <a:spcAft>
                          <a:spcPts val="0"/>
                        </a:spcAft>
                      </a:pPr>
                      <a:r>
                        <a:rPr lang="en-US" sz="1200">
                          <a:effectLst/>
                        </a:rPr>
                        <a:t>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0.96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0.96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0.96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1608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81018852"/>
                  </a:ext>
                </a:extLst>
              </a:tr>
              <a:tr h="127260">
                <a:tc>
                  <a:txBody>
                    <a:bodyPr/>
                    <a:lstStyle/>
                    <a:p>
                      <a:pPr marL="0" marR="0" algn="just">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highlight>
                            <a:srgbClr val="000000"/>
                          </a:highligh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highlight>
                            <a:srgbClr val="000000"/>
                          </a:highligh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highlight>
                            <a:srgbClr val="000000"/>
                          </a:highligh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highlight>
                            <a:srgbClr val="000000"/>
                          </a:highligh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02091099"/>
                  </a:ext>
                </a:extLst>
              </a:tr>
              <a:tr h="116651">
                <a:tc>
                  <a:txBody>
                    <a:bodyPr/>
                    <a:lstStyle/>
                    <a:p>
                      <a:pPr marL="0" marR="0" algn="just">
                        <a:spcBef>
                          <a:spcPts val="0"/>
                        </a:spcBef>
                        <a:spcAft>
                          <a:spcPts val="0"/>
                        </a:spcAft>
                      </a:pPr>
                      <a:r>
                        <a:rPr lang="en-US" sz="1200">
                          <a:effectLst/>
                        </a:rPr>
                        <a:t>Accuracy</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0.91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21892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87984175"/>
                  </a:ext>
                </a:extLst>
              </a:tr>
              <a:tr h="127260">
                <a:tc>
                  <a:txBody>
                    <a:bodyPr/>
                    <a:lstStyle/>
                    <a:p>
                      <a:pPr marL="0" marR="0" algn="just">
                        <a:spcBef>
                          <a:spcPts val="0"/>
                        </a:spcBef>
                        <a:spcAft>
                          <a:spcPts val="0"/>
                        </a:spcAft>
                      </a:pPr>
                      <a:r>
                        <a:rPr lang="en-US" sz="1200">
                          <a:effectLst/>
                        </a:rPr>
                        <a:t>Macro 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0.71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0.89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0.77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dirty="0">
                          <a:effectLst/>
                        </a:rPr>
                        <a:t>21892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93300557"/>
                  </a:ext>
                </a:extLst>
              </a:tr>
              <a:tr h="254520">
                <a:tc>
                  <a:txBody>
                    <a:bodyPr/>
                    <a:lstStyle/>
                    <a:p>
                      <a:pPr marL="0" marR="0" algn="just">
                        <a:spcBef>
                          <a:spcPts val="0"/>
                        </a:spcBef>
                        <a:spcAft>
                          <a:spcPts val="0"/>
                        </a:spcAft>
                      </a:pPr>
                      <a:r>
                        <a:rPr lang="en-US" sz="1200">
                          <a:effectLst/>
                        </a:rPr>
                        <a:t>Weighted 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0.96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0.93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0.94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dirty="0">
                          <a:effectLst/>
                        </a:rPr>
                        <a:t>21892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9033649"/>
                  </a:ext>
                </a:extLst>
              </a:tr>
            </a:tbl>
          </a:graphicData>
        </a:graphic>
      </p:graphicFrame>
      <p:graphicFrame>
        <p:nvGraphicFramePr>
          <p:cNvPr id="7" name="Table 6">
            <a:extLst>
              <a:ext uri="{FF2B5EF4-FFF2-40B4-BE49-F238E27FC236}">
                <a16:creationId xmlns:a16="http://schemas.microsoft.com/office/drawing/2014/main" id="{A50D2D15-84E2-E2DC-6F3F-B4132C8201B0}"/>
              </a:ext>
            </a:extLst>
          </p:cNvPr>
          <p:cNvGraphicFramePr>
            <a:graphicFrameLocks noGrp="1"/>
          </p:cNvGraphicFramePr>
          <p:nvPr>
            <p:extLst>
              <p:ext uri="{D42A27DB-BD31-4B8C-83A1-F6EECF244321}">
                <p14:modId xmlns:p14="http://schemas.microsoft.com/office/powerpoint/2010/main" val="585419784"/>
              </p:ext>
            </p:extLst>
          </p:nvPr>
        </p:nvGraphicFramePr>
        <p:xfrm>
          <a:off x="7234987" y="4152469"/>
          <a:ext cx="4957011" cy="2011680"/>
        </p:xfrm>
        <a:graphic>
          <a:graphicData uri="http://schemas.openxmlformats.org/drawingml/2006/table">
            <a:tbl>
              <a:tblPr firstRow="1" firstCol="1" bandRow="1">
                <a:tableStyleId>{5C22544A-7EE6-4342-B048-85BDC9FD1C3A}</a:tableStyleId>
              </a:tblPr>
              <a:tblGrid>
                <a:gridCol w="991292">
                  <a:extLst>
                    <a:ext uri="{9D8B030D-6E8A-4147-A177-3AD203B41FA5}">
                      <a16:colId xmlns:a16="http://schemas.microsoft.com/office/drawing/2014/main" val="2667292424"/>
                    </a:ext>
                  </a:extLst>
                </a:gridCol>
                <a:gridCol w="991292">
                  <a:extLst>
                    <a:ext uri="{9D8B030D-6E8A-4147-A177-3AD203B41FA5}">
                      <a16:colId xmlns:a16="http://schemas.microsoft.com/office/drawing/2014/main" val="2517770711"/>
                    </a:ext>
                  </a:extLst>
                </a:gridCol>
                <a:gridCol w="991292">
                  <a:extLst>
                    <a:ext uri="{9D8B030D-6E8A-4147-A177-3AD203B41FA5}">
                      <a16:colId xmlns:a16="http://schemas.microsoft.com/office/drawing/2014/main" val="2323149881"/>
                    </a:ext>
                  </a:extLst>
                </a:gridCol>
                <a:gridCol w="991292">
                  <a:extLst>
                    <a:ext uri="{9D8B030D-6E8A-4147-A177-3AD203B41FA5}">
                      <a16:colId xmlns:a16="http://schemas.microsoft.com/office/drawing/2014/main" val="1088331820"/>
                    </a:ext>
                  </a:extLst>
                </a:gridCol>
                <a:gridCol w="991843">
                  <a:extLst>
                    <a:ext uri="{9D8B030D-6E8A-4147-A177-3AD203B41FA5}">
                      <a16:colId xmlns:a16="http://schemas.microsoft.com/office/drawing/2014/main" val="222516941"/>
                    </a:ext>
                  </a:extLst>
                </a:gridCol>
              </a:tblGrid>
              <a:tr h="0">
                <a:tc>
                  <a:txBody>
                    <a:bodyPr/>
                    <a:lstStyle/>
                    <a:p>
                      <a:pPr marL="0" marR="0" algn="just">
                        <a:spcBef>
                          <a:spcPts val="0"/>
                        </a:spcBef>
                        <a:spcAft>
                          <a:spcPts val="0"/>
                        </a:spcAft>
                      </a:pPr>
                      <a:r>
                        <a:rPr lang="en-US" sz="1200">
                          <a:effectLst/>
                        </a:rPr>
                        <a:t>Class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Precision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Recall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F1-score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Support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11961877"/>
                  </a:ext>
                </a:extLst>
              </a:tr>
              <a:tr h="0">
                <a:tc>
                  <a:txBody>
                    <a:bodyPr/>
                    <a:lstStyle/>
                    <a:p>
                      <a:pPr marL="0" marR="0" algn="just">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0.99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0.96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0.97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18118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98230009"/>
                  </a:ext>
                </a:extLst>
              </a:tr>
              <a:tr h="0">
                <a:tc>
                  <a:txBody>
                    <a:bodyPr/>
                    <a:lstStyle/>
                    <a:p>
                      <a:pPr marL="0" marR="0" algn="just">
                        <a:spcBef>
                          <a:spcPts val="0"/>
                        </a:spcBef>
                        <a:spcAft>
                          <a:spcPts val="0"/>
                        </a:spcAft>
                      </a:pPr>
                      <a:r>
                        <a:rPr lang="en-US" sz="1200">
                          <a:effectLst/>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0.52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0.81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0.63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556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46828403"/>
                  </a:ext>
                </a:extLst>
              </a:tr>
              <a:tr h="0">
                <a:tc>
                  <a:txBody>
                    <a:bodyPr/>
                    <a:lstStyle/>
                    <a:p>
                      <a:pPr marL="0" marR="0" algn="just">
                        <a:spcBef>
                          <a:spcPts val="0"/>
                        </a:spcBef>
                        <a:spcAft>
                          <a:spcPts val="0"/>
                        </a:spcAft>
                      </a:pPr>
                      <a:r>
                        <a:rPr lang="en-US" sz="1200">
                          <a:effectLst/>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0.84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0.94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0.89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1448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93762805"/>
                  </a:ext>
                </a:extLst>
              </a:tr>
              <a:tr h="0">
                <a:tc>
                  <a:txBody>
                    <a:bodyPr/>
                    <a:lstStyle/>
                    <a:p>
                      <a:pPr marL="0" marR="0" algn="just">
                        <a:spcBef>
                          <a:spcPts val="0"/>
                        </a:spcBef>
                        <a:spcAft>
                          <a:spcPts val="0"/>
                        </a:spcAft>
                      </a:pPr>
                      <a:r>
                        <a:rPr lang="en-US" sz="1200">
                          <a:effectLst/>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0.46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0.85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0.59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162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28254305"/>
                  </a:ext>
                </a:extLst>
              </a:tr>
              <a:tr h="0">
                <a:tc>
                  <a:txBody>
                    <a:bodyPr/>
                    <a:lstStyle/>
                    <a:p>
                      <a:pPr marL="0" marR="0" algn="just">
                        <a:spcBef>
                          <a:spcPts val="0"/>
                        </a:spcBef>
                        <a:spcAft>
                          <a:spcPts val="0"/>
                        </a:spcAft>
                      </a:pPr>
                      <a:r>
                        <a:rPr lang="en-US" sz="1200">
                          <a:effectLst/>
                        </a:rPr>
                        <a:t>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0.96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0.97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0.96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1608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96808226"/>
                  </a:ext>
                </a:extLst>
              </a:tr>
              <a:tr h="153670">
                <a:tc>
                  <a:txBody>
                    <a:bodyPr/>
                    <a:lstStyle/>
                    <a:p>
                      <a:pPr marL="0" marR="0" algn="just">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highlight>
                            <a:srgbClr val="000000"/>
                          </a:highligh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highlight>
                            <a:srgbClr val="000000"/>
                          </a:highligh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highlight>
                            <a:srgbClr val="000000"/>
                          </a:highligh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highlight>
                            <a:srgbClr val="000000"/>
                          </a:highligh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74809488"/>
                  </a:ext>
                </a:extLst>
              </a:tr>
              <a:tr h="0">
                <a:tc>
                  <a:txBody>
                    <a:bodyPr/>
                    <a:lstStyle/>
                    <a:p>
                      <a:pPr marL="0" marR="0" algn="just">
                        <a:spcBef>
                          <a:spcPts val="0"/>
                        </a:spcBef>
                        <a:spcAft>
                          <a:spcPts val="0"/>
                        </a:spcAft>
                      </a:pPr>
                      <a:r>
                        <a:rPr lang="en-US" sz="1200">
                          <a:effectLst/>
                        </a:rPr>
                        <a:t>Accuracy</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0.95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21892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2180352"/>
                  </a:ext>
                </a:extLst>
              </a:tr>
              <a:tr h="0">
                <a:tc>
                  <a:txBody>
                    <a:bodyPr/>
                    <a:lstStyle/>
                    <a:p>
                      <a:pPr marL="0" marR="0" algn="just">
                        <a:spcBef>
                          <a:spcPts val="0"/>
                        </a:spcBef>
                        <a:spcAft>
                          <a:spcPts val="0"/>
                        </a:spcAft>
                      </a:pPr>
                      <a:r>
                        <a:rPr lang="en-US" sz="1200">
                          <a:effectLst/>
                        </a:rPr>
                        <a:t>Macro 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0.77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0.90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dirty="0">
                          <a:effectLst/>
                        </a:rPr>
                        <a:t>0.82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21892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21425272"/>
                  </a:ext>
                </a:extLst>
              </a:tr>
              <a:tr h="0">
                <a:tc>
                  <a:txBody>
                    <a:bodyPr/>
                    <a:lstStyle/>
                    <a:p>
                      <a:pPr marL="0" marR="0" algn="just">
                        <a:spcBef>
                          <a:spcPts val="0"/>
                        </a:spcBef>
                        <a:spcAft>
                          <a:spcPts val="0"/>
                        </a:spcAft>
                      </a:pPr>
                      <a:r>
                        <a:rPr lang="en-US" sz="1200">
                          <a:effectLst/>
                        </a:rPr>
                        <a:t>Weighted 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0.96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0.95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0.96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dirty="0">
                          <a:effectLst/>
                        </a:rPr>
                        <a:t>21892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47016482"/>
                  </a:ext>
                </a:extLst>
              </a:tr>
            </a:tbl>
          </a:graphicData>
        </a:graphic>
      </p:graphicFrame>
      <p:graphicFrame>
        <p:nvGraphicFramePr>
          <p:cNvPr id="9" name="Table 8">
            <a:extLst>
              <a:ext uri="{FF2B5EF4-FFF2-40B4-BE49-F238E27FC236}">
                <a16:creationId xmlns:a16="http://schemas.microsoft.com/office/drawing/2014/main" id="{A68C8AD6-6C20-3542-D97D-3EA291E4936A}"/>
              </a:ext>
            </a:extLst>
          </p:cNvPr>
          <p:cNvGraphicFramePr>
            <a:graphicFrameLocks noGrp="1"/>
          </p:cNvGraphicFramePr>
          <p:nvPr>
            <p:extLst>
              <p:ext uri="{D42A27DB-BD31-4B8C-83A1-F6EECF244321}">
                <p14:modId xmlns:p14="http://schemas.microsoft.com/office/powerpoint/2010/main" val="3730524680"/>
              </p:ext>
            </p:extLst>
          </p:nvPr>
        </p:nvGraphicFramePr>
        <p:xfrm>
          <a:off x="7234990" y="2140789"/>
          <a:ext cx="4957010" cy="2011680"/>
        </p:xfrm>
        <a:graphic>
          <a:graphicData uri="http://schemas.openxmlformats.org/drawingml/2006/table">
            <a:tbl>
              <a:tblPr firstRow="1" firstCol="1" bandRow="1">
                <a:tableStyleId>{5C22544A-7EE6-4342-B048-85BDC9FD1C3A}</a:tableStyleId>
              </a:tblPr>
              <a:tblGrid>
                <a:gridCol w="991292">
                  <a:extLst>
                    <a:ext uri="{9D8B030D-6E8A-4147-A177-3AD203B41FA5}">
                      <a16:colId xmlns:a16="http://schemas.microsoft.com/office/drawing/2014/main" val="3284098825"/>
                    </a:ext>
                  </a:extLst>
                </a:gridCol>
                <a:gridCol w="991292">
                  <a:extLst>
                    <a:ext uri="{9D8B030D-6E8A-4147-A177-3AD203B41FA5}">
                      <a16:colId xmlns:a16="http://schemas.microsoft.com/office/drawing/2014/main" val="1605161519"/>
                    </a:ext>
                  </a:extLst>
                </a:gridCol>
                <a:gridCol w="991292">
                  <a:extLst>
                    <a:ext uri="{9D8B030D-6E8A-4147-A177-3AD203B41FA5}">
                      <a16:colId xmlns:a16="http://schemas.microsoft.com/office/drawing/2014/main" val="2231674208"/>
                    </a:ext>
                  </a:extLst>
                </a:gridCol>
                <a:gridCol w="991292">
                  <a:extLst>
                    <a:ext uri="{9D8B030D-6E8A-4147-A177-3AD203B41FA5}">
                      <a16:colId xmlns:a16="http://schemas.microsoft.com/office/drawing/2014/main" val="3001570034"/>
                    </a:ext>
                  </a:extLst>
                </a:gridCol>
                <a:gridCol w="991842">
                  <a:extLst>
                    <a:ext uri="{9D8B030D-6E8A-4147-A177-3AD203B41FA5}">
                      <a16:colId xmlns:a16="http://schemas.microsoft.com/office/drawing/2014/main" val="3459494010"/>
                    </a:ext>
                  </a:extLst>
                </a:gridCol>
              </a:tblGrid>
              <a:tr h="0">
                <a:tc>
                  <a:txBody>
                    <a:bodyPr/>
                    <a:lstStyle/>
                    <a:p>
                      <a:pPr marL="0" marR="0" algn="just">
                        <a:spcBef>
                          <a:spcPts val="0"/>
                        </a:spcBef>
                        <a:spcAft>
                          <a:spcPts val="0"/>
                        </a:spcAft>
                      </a:pPr>
                      <a:r>
                        <a:rPr lang="en-US" sz="1200">
                          <a:effectLst/>
                        </a:rPr>
                        <a:t>Class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dirty="0">
                          <a:effectLst/>
                        </a:rPr>
                        <a:t>Precision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dirty="0">
                          <a:effectLst/>
                        </a:rPr>
                        <a:t>Recall</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F1-score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Support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26541488"/>
                  </a:ext>
                </a:extLst>
              </a:tr>
              <a:tr h="0">
                <a:tc>
                  <a:txBody>
                    <a:bodyPr/>
                    <a:lstStyle/>
                    <a:p>
                      <a:pPr marL="0" marR="0" algn="just">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0.99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0.83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0.90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18118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20242561"/>
                  </a:ext>
                </a:extLst>
              </a:tr>
              <a:tr h="0">
                <a:tc>
                  <a:txBody>
                    <a:bodyPr/>
                    <a:lstStyle/>
                    <a:p>
                      <a:pPr marL="0" marR="0" algn="just">
                        <a:spcBef>
                          <a:spcPts val="0"/>
                        </a:spcBef>
                        <a:spcAft>
                          <a:spcPts val="0"/>
                        </a:spcAft>
                      </a:pPr>
                      <a:r>
                        <a:rPr lang="en-US" sz="1200">
                          <a:effectLst/>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0.41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0.79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0.54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556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97906663"/>
                  </a:ext>
                </a:extLst>
              </a:tr>
              <a:tr h="0">
                <a:tc>
                  <a:txBody>
                    <a:bodyPr/>
                    <a:lstStyle/>
                    <a:p>
                      <a:pPr marL="0" marR="0" algn="just">
                        <a:spcBef>
                          <a:spcPts val="0"/>
                        </a:spcBef>
                        <a:spcAft>
                          <a:spcPts val="0"/>
                        </a:spcAft>
                      </a:pPr>
                      <a:r>
                        <a:rPr lang="en-US" sz="1200">
                          <a:effectLst/>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0.82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0.91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0.86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1448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18250189"/>
                  </a:ext>
                </a:extLst>
              </a:tr>
              <a:tr h="0">
                <a:tc>
                  <a:txBody>
                    <a:bodyPr/>
                    <a:lstStyle/>
                    <a:p>
                      <a:pPr marL="0" marR="0" algn="just">
                        <a:spcBef>
                          <a:spcPts val="0"/>
                        </a:spcBef>
                        <a:spcAft>
                          <a:spcPts val="0"/>
                        </a:spcAft>
                      </a:pPr>
                      <a:r>
                        <a:rPr lang="en-US" sz="1200">
                          <a:effectLst/>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0.36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0.86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0.51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162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39433980"/>
                  </a:ext>
                </a:extLst>
              </a:tr>
              <a:tr h="0">
                <a:tc>
                  <a:txBody>
                    <a:bodyPr/>
                    <a:lstStyle/>
                    <a:p>
                      <a:pPr marL="0" marR="0" algn="just">
                        <a:spcBef>
                          <a:spcPts val="0"/>
                        </a:spcBef>
                        <a:spcAft>
                          <a:spcPts val="0"/>
                        </a:spcAft>
                      </a:pPr>
                      <a:r>
                        <a:rPr lang="en-US" sz="1200" dirty="0">
                          <a:effectLst/>
                        </a:rPr>
                        <a:t>4</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0.95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dirty="0">
                          <a:effectLst/>
                        </a:rPr>
                        <a:t>0.97</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0.96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1608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48161613"/>
                  </a:ext>
                </a:extLst>
              </a:tr>
              <a:tr h="153670">
                <a:tc>
                  <a:txBody>
                    <a:bodyPr/>
                    <a:lstStyle/>
                    <a:p>
                      <a:pPr marL="0" marR="0" algn="just">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highlight>
                            <a:srgbClr val="000000"/>
                          </a:highligh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highlight>
                            <a:srgbClr val="000000"/>
                          </a:highligh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highlight>
                            <a:srgbClr val="000000"/>
                          </a:highligh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highlight>
                            <a:srgbClr val="000000"/>
                          </a:highligh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47078831"/>
                  </a:ext>
                </a:extLst>
              </a:tr>
              <a:tr h="0">
                <a:tc>
                  <a:txBody>
                    <a:bodyPr/>
                    <a:lstStyle/>
                    <a:p>
                      <a:pPr marL="0" marR="0" algn="just">
                        <a:spcBef>
                          <a:spcPts val="0"/>
                        </a:spcBef>
                        <a:spcAft>
                          <a:spcPts val="0"/>
                        </a:spcAft>
                      </a:pPr>
                      <a:r>
                        <a:rPr lang="en-US" sz="1200">
                          <a:effectLst/>
                        </a:rPr>
                        <a:t>Accuracy</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0.90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21892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01098758"/>
                  </a:ext>
                </a:extLst>
              </a:tr>
              <a:tr h="0">
                <a:tc>
                  <a:txBody>
                    <a:bodyPr/>
                    <a:lstStyle/>
                    <a:p>
                      <a:pPr marL="0" marR="0" algn="just">
                        <a:spcBef>
                          <a:spcPts val="0"/>
                        </a:spcBef>
                        <a:spcAft>
                          <a:spcPts val="0"/>
                        </a:spcAft>
                      </a:pPr>
                      <a:r>
                        <a:rPr lang="en-US" sz="1200">
                          <a:effectLst/>
                        </a:rPr>
                        <a:t>Macro 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0.71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0.87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0.76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21892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5130539"/>
                  </a:ext>
                </a:extLst>
              </a:tr>
              <a:tr h="0">
                <a:tc>
                  <a:txBody>
                    <a:bodyPr/>
                    <a:lstStyle/>
                    <a:p>
                      <a:pPr marL="0" marR="0" algn="just">
                        <a:spcBef>
                          <a:spcPts val="0"/>
                        </a:spcBef>
                        <a:spcAft>
                          <a:spcPts val="0"/>
                        </a:spcAft>
                      </a:pPr>
                      <a:r>
                        <a:rPr lang="en-US" sz="1200">
                          <a:effectLst/>
                        </a:rPr>
                        <a:t>Weighted 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dirty="0">
                          <a:effectLst/>
                        </a:rPr>
                        <a:t>0.96</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dirty="0">
                          <a:effectLst/>
                        </a:rPr>
                        <a:t>0.85</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0.89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dirty="0">
                          <a:effectLst/>
                        </a:rPr>
                        <a:t>21892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05213756"/>
                  </a:ext>
                </a:extLst>
              </a:tr>
            </a:tbl>
          </a:graphicData>
        </a:graphic>
      </p:graphicFrame>
      <p:sp>
        <p:nvSpPr>
          <p:cNvPr id="15" name="TextBox 14">
            <a:extLst>
              <a:ext uri="{FF2B5EF4-FFF2-40B4-BE49-F238E27FC236}">
                <a16:creationId xmlns:a16="http://schemas.microsoft.com/office/drawing/2014/main" id="{92CFDBED-42E4-339D-6602-E7A75C7B3270}"/>
              </a:ext>
            </a:extLst>
          </p:cNvPr>
          <p:cNvSpPr txBox="1"/>
          <p:nvPr/>
        </p:nvSpPr>
        <p:spPr>
          <a:xfrm>
            <a:off x="6321168" y="906749"/>
            <a:ext cx="697627" cy="369332"/>
          </a:xfrm>
          <a:prstGeom prst="rect">
            <a:avLst/>
          </a:prstGeom>
          <a:noFill/>
        </p:spPr>
        <p:txBody>
          <a:bodyPr wrap="none" rtlCol="0">
            <a:spAutoFit/>
          </a:bodyPr>
          <a:lstStyle/>
          <a:p>
            <a:r>
              <a:rPr lang="en-US" b="1" dirty="0">
                <a:solidFill>
                  <a:srgbClr val="FF0000"/>
                </a:solidFill>
                <a:latin typeface="Times New Roman" panose="02020603050405020304" pitchFamily="18" charset="0"/>
                <a:cs typeface="Times New Roman" panose="02020603050405020304" pitchFamily="18" charset="0"/>
              </a:rPr>
              <a:t>KNN</a:t>
            </a:r>
          </a:p>
        </p:txBody>
      </p:sp>
      <p:sp>
        <p:nvSpPr>
          <p:cNvPr id="16" name="TextBox 15">
            <a:extLst>
              <a:ext uri="{FF2B5EF4-FFF2-40B4-BE49-F238E27FC236}">
                <a16:creationId xmlns:a16="http://schemas.microsoft.com/office/drawing/2014/main" id="{09BFC976-EF4E-559A-7E12-4531271D694C}"/>
              </a:ext>
            </a:extLst>
          </p:cNvPr>
          <p:cNvSpPr txBox="1"/>
          <p:nvPr/>
        </p:nvSpPr>
        <p:spPr>
          <a:xfrm>
            <a:off x="5993783" y="2777297"/>
            <a:ext cx="1082348" cy="369332"/>
          </a:xfrm>
          <a:prstGeom prst="rect">
            <a:avLst/>
          </a:prstGeom>
          <a:noFill/>
        </p:spPr>
        <p:txBody>
          <a:bodyPr wrap="none" rtlCol="0">
            <a:spAutoFit/>
          </a:bodyPr>
          <a:lstStyle/>
          <a:p>
            <a:r>
              <a:rPr lang="en-US" b="1" dirty="0" err="1">
                <a:solidFill>
                  <a:srgbClr val="FF0000"/>
                </a:solidFill>
                <a:latin typeface="Times New Roman" panose="02020603050405020304" pitchFamily="18" charset="0"/>
                <a:cs typeface="Times New Roman" panose="02020603050405020304" pitchFamily="18" charset="0"/>
              </a:rPr>
              <a:t>XGBoost</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E64E887A-4344-E9B3-7C72-78716BDE57D8}"/>
              </a:ext>
            </a:extLst>
          </p:cNvPr>
          <p:cNvSpPr txBox="1"/>
          <p:nvPr/>
        </p:nvSpPr>
        <p:spPr>
          <a:xfrm>
            <a:off x="5363162" y="4829849"/>
            <a:ext cx="1712969" cy="369332"/>
          </a:xfrm>
          <a:prstGeom prst="rect">
            <a:avLst/>
          </a:prstGeom>
          <a:noFill/>
        </p:spPr>
        <p:txBody>
          <a:bodyPr wrap="none" rtlCol="0">
            <a:spAutoFit/>
          </a:bodyPr>
          <a:lstStyle/>
          <a:p>
            <a:r>
              <a:rPr lang="en-US" b="1" dirty="0">
                <a:solidFill>
                  <a:srgbClr val="FF0000"/>
                </a:solidFill>
                <a:latin typeface="Times New Roman" panose="02020603050405020304" pitchFamily="18" charset="0"/>
                <a:cs typeface="Times New Roman" panose="02020603050405020304" pitchFamily="18" charset="0"/>
              </a:rPr>
              <a:t>Random Forest</a:t>
            </a:r>
          </a:p>
        </p:txBody>
      </p:sp>
    </p:spTree>
    <p:extLst>
      <p:ext uri="{BB962C8B-B14F-4D97-AF65-F5344CB8AC3E}">
        <p14:creationId xmlns:p14="http://schemas.microsoft.com/office/powerpoint/2010/main" val="3599286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4CAC68AA-2232-B66C-0990-1DABEB37A245}"/>
              </a:ext>
            </a:extLst>
          </p:cNvPr>
          <p:cNvGraphicFramePr>
            <a:graphicFrameLocks noGrp="1"/>
          </p:cNvGraphicFramePr>
          <p:nvPr>
            <p:extLst>
              <p:ext uri="{D42A27DB-BD31-4B8C-83A1-F6EECF244321}">
                <p14:modId xmlns:p14="http://schemas.microsoft.com/office/powerpoint/2010/main" val="545772045"/>
              </p:ext>
            </p:extLst>
          </p:nvPr>
        </p:nvGraphicFramePr>
        <p:xfrm>
          <a:off x="1569809" y="4704478"/>
          <a:ext cx="4908885" cy="2087704"/>
        </p:xfrm>
        <a:graphic>
          <a:graphicData uri="http://schemas.openxmlformats.org/drawingml/2006/table">
            <a:tbl>
              <a:tblPr firstRow="1" firstCol="1" bandRow="1">
                <a:tableStyleId>{5C22544A-7EE6-4342-B048-85BDC9FD1C3A}</a:tableStyleId>
              </a:tblPr>
              <a:tblGrid>
                <a:gridCol w="981668">
                  <a:extLst>
                    <a:ext uri="{9D8B030D-6E8A-4147-A177-3AD203B41FA5}">
                      <a16:colId xmlns:a16="http://schemas.microsoft.com/office/drawing/2014/main" val="2052078350"/>
                    </a:ext>
                  </a:extLst>
                </a:gridCol>
                <a:gridCol w="981668">
                  <a:extLst>
                    <a:ext uri="{9D8B030D-6E8A-4147-A177-3AD203B41FA5}">
                      <a16:colId xmlns:a16="http://schemas.microsoft.com/office/drawing/2014/main" val="3649990343"/>
                    </a:ext>
                  </a:extLst>
                </a:gridCol>
                <a:gridCol w="981668">
                  <a:extLst>
                    <a:ext uri="{9D8B030D-6E8A-4147-A177-3AD203B41FA5}">
                      <a16:colId xmlns:a16="http://schemas.microsoft.com/office/drawing/2014/main" val="367266190"/>
                    </a:ext>
                  </a:extLst>
                </a:gridCol>
                <a:gridCol w="981668">
                  <a:extLst>
                    <a:ext uri="{9D8B030D-6E8A-4147-A177-3AD203B41FA5}">
                      <a16:colId xmlns:a16="http://schemas.microsoft.com/office/drawing/2014/main" val="1889097330"/>
                    </a:ext>
                  </a:extLst>
                </a:gridCol>
                <a:gridCol w="982213">
                  <a:extLst>
                    <a:ext uri="{9D8B030D-6E8A-4147-A177-3AD203B41FA5}">
                      <a16:colId xmlns:a16="http://schemas.microsoft.com/office/drawing/2014/main" val="2229339707"/>
                    </a:ext>
                  </a:extLst>
                </a:gridCol>
              </a:tblGrid>
              <a:tr h="172610">
                <a:tc>
                  <a:txBody>
                    <a:bodyPr/>
                    <a:lstStyle/>
                    <a:p>
                      <a:pPr marL="0" marR="0" algn="just">
                        <a:spcBef>
                          <a:spcPts val="0"/>
                        </a:spcBef>
                        <a:spcAft>
                          <a:spcPts val="0"/>
                        </a:spcAft>
                      </a:pPr>
                      <a:r>
                        <a:rPr lang="en-US" sz="1200">
                          <a:effectLst/>
                        </a:rPr>
                        <a:t>Class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Precision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dirty="0">
                          <a:effectLst/>
                        </a:rPr>
                        <a:t>Recall</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F1-score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Support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85551402"/>
                  </a:ext>
                </a:extLst>
              </a:tr>
              <a:tr h="172610">
                <a:tc>
                  <a:txBody>
                    <a:bodyPr/>
                    <a:lstStyle/>
                    <a:p>
                      <a:pPr marL="0" marR="0" algn="just">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0.99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0.90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0.94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18118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20966093"/>
                  </a:ext>
                </a:extLst>
              </a:tr>
              <a:tr h="172610">
                <a:tc>
                  <a:txBody>
                    <a:bodyPr/>
                    <a:lstStyle/>
                    <a:p>
                      <a:pPr marL="0" marR="0" algn="just">
                        <a:spcBef>
                          <a:spcPts val="0"/>
                        </a:spcBef>
                        <a:spcAft>
                          <a:spcPts val="0"/>
                        </a:spcAft>
                      </a:pPr>
                      <a:r>
                        <a:rPr lang="en-US" sz="1200">
                          <a:effectLst/>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0.33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0.82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0.47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556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64662394"/>
                  </a:ext>
                </a:extLst>
              </a:tr>
              <a:tr h="172610">
                <a:tc>
                  <a:txBody>
                    <a:bodyPr/>
                    <a:lstStyle/>
                    <a:p>
                      <a:pPr marL="0" marR="0" algn="just">
                        <a:spcBef>
                          <a:spcPts val="0"/>
                        </a:spcBef>
                        <a:spcAft>
                          <a:spcPts val="0"/>
                        </a:spcAft>
                      </a:pPr>
                      <a:r>
                        <a:rPr lang="en-US" sz="1200">
                          <a:effectLst/>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0.76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dirty="0">
                          <a:effectLst/>
                        </a:rPr>
                        <a:t>0.93</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dirty="0">
                          <a:effectLst/>
                        </a:rPr>
                        <a:t>0.84</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1448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28253384"/>
                  </a:ext>
                </a:extLst>
              </a:tr>
              <a:tr h="172610">
                <a:tc>
                  <a:txBody>
                    <a:bodyPr/>
                    <a:lstStyle/>
                    <a:p>
                      <a:pPr marL="0" marR="0" algn="just">
                        <a:spcBef>
                          <a:spcPts val="0"/>
                        </a:spcBef>
                        <a:spcAft>
                          <a:spcPts val="0"/>
                        </a:spcAft>
                      </a:pPr>
                      <a:r>
                        <a:rPr lang="en-US" sz="1200">
                          <a:effectLst/>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0.88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0.38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162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46331147"/>
                  </a:ext>
                </a:extLst>
              </a:tr>
              <a:tr h="172610">
                <a:tc>
                  <a:txBody>
                    <a:bodyPr/>
                    <a:lstStyle/>
                    <a:p>
                      <a:pPr marL="0" marR="0" algn="just">
                        <a:spcBef>
                          <a:spcPts val="0"/>
                        </a:spcBef>
                        <a:spcAft>
                          <a:spcPts val="0"/>
                        </a:spcAft>
                      </a:pPr>
                      <a:r>
                        <a:rPr lang="en-US" sz="1200">
                          <a:effectLst/>
                        </a:rPr>
                        <a:t>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0.93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0.96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0.94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1608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97502270"/>
                  </a:ext>
                </a:extLst>
              </a:tr>
              <a:tr h="172610">
                <a:tc>
                  <a:txBody>
                    <a:bodyPr/>
                    <a:lstStyle/>
                    <a:p>
                      <a:pPr marL="0" marR="0" algn="just">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highlight>
                            <a:srgbClr val="000000"/>
                          </a:highligh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highlight>
                            <a:srgbClr val="000000"/>
                          </a:highligh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dirty="0">
                          <a:effectLst/>
                          <a:highlight>
                            <a:srgbClr val="000000"/>
                          </a:highlight>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highlight>
                            <a:srgbClr val="000000"/>
                          </a:highligh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45926239"/>
                  </a:ext>
                </a:extLst>
              </a:tr>
              <a:tr h="172610">
                <a:tc>
                  <a:txBody>
                    <a:bodyPr/>
                    <a:lstStyle/>
                    <a:p>
                      <a:pPr marL="0" marR="0" algn="just">
                        <a:spcBef>
                          <a:spcPts val="0"/>
                        </a:spcBef>
                        <a:spcAft>
                          <a:spcPts val="0"/>
                        </a:spcAft>
                      </a:pPr>
                      <a:r>
                        <a:rPr lang="en-US" sz="1200">
                          <a:effectLst/>
                        </a:rPr>
                        <a:t>Accuracy</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0.89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21892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34638117"/>
                  </a:ext>
                </a:extLst>
              </a:tr>
              <a:tr h="258904">
                <a:tc>
                  <a:txBody>
                    <a:bodyPr/>
                    <a:lstStyle/>
                    <a:p>
                      <a:pPr marL="0" marR="0" algn="just">
                        <a:spcBef>
                          <a:spcPts val="0"/>
                        </a:spcBef>
                        <a:spcAft>
                          <a:spcPts val="0"/>
                        </a:spcAft>
                      </a:pPr>
                      <a:r>
                        <a:rPr lang="en-US" sz="1200">
                          <a:effectLst/>
                        </a:rPr>
                        <a:t>Macro 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0.65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0.90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0.71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21892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28142200"/>
                  </a:ext>
                </a:extLst>
              </a:tr>
              <a:tr h="345221">
                <a:tc>
                  <a:txBody>
                    <a:bodyPr/>
                    <a:lstStyle/>
                    <a:p>
                      <a:pPr marL="0" marR="0" algn="just">
                        <a:spcBef>
                          <a:spcPts val="0"/>
                        </a:spcBef>
                        <a:spcAft>
                          <a:spcPts val="0"/>
                        </a:spcAft>
                      </a:pPr>
                      <a:r>
                        <a:rPr lang="en-US" sz="1200">
                          <a:effectLst/>
                        </a:rPr>
                        <a:t>Weighted 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0.95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0.90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0.92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dirty="0">
                          <a:effectLst/>
                        </a:rPr>
                        <a:t>21892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63342864"/>
                  </a:ext>
                </a:extLst>
              </a:tr>
            </a:tbl>
          </a:graphicData>
        </a:graphic>
      </p:graphicFrame>
      <p:graphicFrame>
        <p:nvGraphicFramePr>
          <p:cNvPr id="5" name="Table 4">
            <a:extLst>
              <a:ext uri="{FF2B5EF4-FFF2-40B4-BE49-F238E27FC236}">
                <a16:creationId xmlns:a16="http://schemas.microsoft.com/office/drawing/2014/main" id="{706C3C5A-5944-145C-8219-6C88094A4DEB}"/>
              </a:ext>
            </a:extLst>
          </p:cNvPr>
          <p:cNvGraphicFramePr>
            <a:graphicFrameLocks noGrp="1"/>
          </p:cNvGraphicFramePr>
          <p:nvPr>
            <p:extLst>
              <p:ext uri="{D42A27DB-BD31-4B8C-83A1-F6EECF244321}">
                <p14:modId xmlns:p14="http://schemas.microsoft.com/office/powerpoint/2010/main" val="1416719988"/>
              </p:ext>
            </p:extLst>
          </p:nvPr>
        </p:nvGraphicFramePr>
        <p:xfrm>
          <a:off x="1569810" y="2692798"/>
          <a:ext cx="4908885" cy="2011680"/>
        </p:xfrm>
        <a:graphic>
          <a:graphicData uri="http://schemas.openxmlformats.org/drawingml/2006/table">
            <a:tbl>
              <a:tblPr firstRow="1" firstCol="1" bandRow="1">
                <a:tableStyleId>{5C22544A-7EE6-4342-B048-85BDC9FD1C3A}</a:tableStyleId>
              </a:tblPr>
              <a:tblGrid>
                <a:gridCol w="981668">
                  <a:extLst>
                    <a:ext uri="{9D8B030D-6E8A-4147-A177-3AD203B41FA5}">
                      <a16:colId xmlns:a16="http://schemas.microsoft.com/office/drawing/2014/main" val="130154269"/>
                    </a:ext>
                  </a:extLst>
                </a:gridCol>
                <a:gridCol w="981668">
                  <a:extLst>
                    <a:ext uri="{9D8B030D-6E8A-4147-A177-3AD203B41FA5}">
                      <a16:colId xmlns:a16="http://schemas.microsoft.com/office/drawing/2014/main" val="1388518904"/>
                    </a:ext>
                  </a:extLst>
                </a:gridCol>
                <a:gridCol w="981668">
                  <a:extLst>
                    <a:ext uri="{9D8B030D-6E8A-4147-A177-3AD203B41FA5}">
                      <a16:colId xmlns:a16="http://schemas.microsoft.com/office/drawing/2014/main" val="2141182239"/>
                    </a:ext>
                  </a:extLst>
                </a:gridCol>
                <a:gridCol w="981668">
                  <a:extLst>
                    <a:ext uri="{9D8B030D-6E8A-4147-A177-3AD203B41FA5}">
                      <a16:colId xmlns:a16="http://schemas.microsoft.com/office/drawing/2014/main" val="2816848970"/>
                    </a:ext>
                  </a:extLst>
                </a:gridCol>
                <a:gridCol w="982213">
                  <a:extLst>
                    <a:ext uri="{9D8B030D-6E8A-4147-A177-3AD203B41FA5}">
                      <a16:colId xmlns:a16="http://schemas.microsoft.com/office/drawing/2014/main" val="2709751877"/>
                    </a:ext>
                  </a:extLst>
                </a:gridCol>
              </a:tblGrid>
              <a:tr h="172610">
                <a:tc>
                  <a:txBody>
                    <a:bodyPr/>
                    <a:lstStyle/>
                    <a:p>
                      <a:pPr marL="0" marR="0" algn="just">
                        <a:spcBef>
                          <a:spcPts val="0"/>
                        </a:spcBef>
                        <a:spcAft>
                          <a:spcPts val="0"/>
                        </a:spcAft>
                      </a:pPr>
                      <a:r>
                        <a:rPr lang="en-US" sz="1200">
                          <a:effectLst/>
                        </a:rPr>
                        <a:t>Class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Precision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Recall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F1-score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Support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83438148"/>
                  </a:ext>
                </a:extLst>
              </a:tr>
              <a:tr h="172610">
                <a:tc>
                  <a:txBody>
                    <a:bodyPr/>
                    <a:lstStyle/>
                    <a:p>
                      <a:pPr marL="0" marR="0" algn="just">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0.99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dirty="0">
                          <a:effectLst/>
                        </a:rPr>
                        <a:t>0.95</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0.97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18118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1949649"/>
                  </a:ext>
                </a:extLst>
              </a:tr>
              <a:tr h="172610">
                <a:tc>
                  <a:txBody>
                    <a:bodyPr/>
                    <a:lstStyle/>
                    <a:p>
                      <a:pPr marL="0" marR="0" algn="just">
                        <a:spcBef>
                          <a:spcPts val="0"/>
                        </a:spcBef>
                        <a:spcAft>
                          <a:spcPts val="0"/>
                        </a:spcAft>
                      </a:pPr>
                      <a:r>
                        <a:rPr lang="en-US" sz="1200">
                          <a:effectLst/>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dirty="0">
                          <a:effectLst/>
                        </a:rPr>
                        <a:t>0.47</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dirty="0">
                          <a:effectLst/>
                        </a:rPr>
                        <a:t>0.86</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0.61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556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74245016"/>
                  </a:ext>
                </a:extLst>
              </a:tr>
              <a:tr h="172610">
                <a:tc>
                  <a:txBody>
                    <a:bodyPr/>
                    <a:lstStyle/>
                    <a:p>
                      <a:pPr marL="0" marR="0" algn="just">
                        <a:spcBef>
                          <a:spcPts val="0"/>
                        </a:spcBef>
                        <a:spcAft>
                          <a:spcPts val="0"/>
                        </a:spcAft>
                      </a:pPr>
                      <a:r>
                        <a:rPr lang="en-US" sz="1200" dirty="0">
                          <a:effectLst/>
                        </a:rPr>
                        <a:t>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dirty="0">
                          <a:effectLst/>
                        </a:rPr>
                        <a:t>0.87</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0.95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dirty="0">
                          <a:effectLst/>
                        </a:rPr>
                        <a:t>0 .91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1448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64451404"/>
                  </a:ext>
                </a:extLst>
              </a:tr>
              <a:tr h="172610">
                <a:tc>
                  <a:txBody>
                    <a:bodyPr/>
                    <a:lstStyle/>
                    <a:p>
                      <a:pPr marL="0" marR="0" algn="just">
                        <a:spcBef>
                          <a:spcPts val="0"/>
                        </a:spcBef>
                        <a:spcAft>
                          <a:spcPts val="0"/>
                        </a:spcAft>
                      </a:pPr>
                      <a:r>
                        <a:rPr lang="en-US" sz="1200" dirty="0">
                          <a:effectLst/>
                        </a:rPr>
                        <a:t>3</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0.50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0.88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dirty="0">
                          <a:effectLst/>
                        </a:rPr>
                        <a:t>0.63</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162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06936274"/>
                  </a:ext>
                </a:extLst>
              </a:tr>
              <a:tr h="172610">
                <a:tc>
                  <a:txBody>
                    <a:bodyPr/>
                    <a:lstStyle/>
                    <a:p>
                      <a:pPr marL="0" marR="0" algn="just">
                        <a:spcBef>
                          <a:spcPts val="0"/>
                        </a:spcBef>
                        <a:spcAft>
                          <a:spcPts val="0"/>
                        </a:spcAft>
                      </a:pPr>
                      <a:r>
                        <a:rPr lang="en-US" sz="1200">
                          <a:effectLst/>
                        </a:rPr>
                        <a:t>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0.95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dirty="0">
                          <a:effectLst/>
                        </a:rPr>
                        <a:t>0.98</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dirty="0">
                          <a:effectLst/>
                        </a:rPr>
                        <a:t>0.97</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1608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68365020"/>
                  </a:ext>
                </a:extLst>
              </a:tr>
              <a:tr h="172610">
                <a:tc>
                  <a:txBody>
                    <a:bodyPr/>
                    <a:lstStyle/>
                    <a:p>
                      <a:pPr marL="0" marR="0" algn="just">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highlight>
                            <a:srgbClr val="000000"/>
                          </a:highligh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dirty="0">
                          <a:effectLst/>
                          <a:highlight>
                            <a:srgbClr val="000000"/>
                          </a:highlight>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highlight>
                            <a:srgbClr val="000000"/>
                          </a:highligh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highlight>
                            <a:srgbClr val="000000"/>
                          </a:highligh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22872488"/>
                  </a:ext>
                </a:extLst>
              </a:tr>
              <a:tr h="172610">
                <a:tc>
                  <a:txBody>
                    <a:bodyPr/>
                    <a:lstStyle/>
                    <a:p>
                      <a:pPr marL="0" marR="0" algn="just">
                        <a:spcBef>
                          <a:spcPts val="0"/>
                        </a:spcBef>
                        <a:spcAft>
                          <a:spcPts val="0"/>
                        </a:spcAft>
                      </a:pPr>
                      <a:r>
                        <a:rPr lang="en-US" sz="1200">
                          <a:effectLst/>
                        </a:rPr>
                        <a:t>Accuracy</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0.96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21892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44140483"/>
                  </a:ext>
                </a:extLst>
              </a:tr>
              <a:tr h="172610">
                <a:tc>
                  <a:txBody>
                    <a:bodyPr/>
                    <a:lstStyle/>
                    <a:p>
                      <a:pPr marL="0" marR="0" algn="just">
                        <a:spcBef>
                          <a:spcPts val="0"/>
                        </a:spcBef>
                        <a:spcAft>
                          <a:spcPts val="0"/>
                        </a:spcAft>
                      </a:pPr>
                      <a:r>
                        <a:rPr lang="en-US" sz="1200">
                          <a:effectLst/>
                        </a:rPr>
                        <a:t>Macro 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0.76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0.93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0.82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21892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23635961"/>
                  </a:ext>
                </a:extLst>
              </a:tr>
              <a:tr h="345221">
                <a:tc>
                  <a:txBody>
                    <a:bodyPr/>
                    <a:lstStyle/>
                    <a:p>
                      <a:pPr marL="0" marR="0" algn="just">
                        <a:spcBef>
                          <a:spcPts val="0"/>
                        </a:spcBef>
                        <a:spcAft>
                          <a:spcPts val="0"/>
                        </a:spcAft>
                      </a:pPr>
                      <a:r>
                        <a:rPr lang="en-US" sz="1200">
                          <a:effectLst/>
                        </a:rPr>
                        <a:t>Weighted 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0.97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dirty="0">
                          <a:effectLst/>
                        </a:rPr>
                        <a:t>0.95</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0.96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dirty="0">
                          <a:effectLst/>
                        </a:rPr>
                        <a:t>21892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40438651"/>
                  </a:ext>
                </a:extLst>
              </a:tr>
            </a:tbl>
          </a:graphicData>
        </a:graphic>
      </p:graphicFrame>
      <p:pic>
        <p:nvPicPr>
          <p:cNvPr id="6" name="Picture 5" descr="Chart, bar chart&#10;&#10;Description automatically generated">
            <a:extLst>
              <a:ext uri="{FF2B5EF4-FFF2-40B4-BE49-F238E27FC236}">
                <a16:creationId xmlns:a16="http://schemas.microsoft.com/office/drawing/2014/main" id="{E8FD327C-7E2B-83FD-A2A5-984A8C08656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84696" y="2336176"/>
            <a:ext cx="4908885" cy="3412154"/>
          </a:xfrm>
          <a:prstGeom prst="rect">
            <a:avLst/>
          </a:prstGeom>
        </p:spPr>
      </p:pic>
      <p:sp>
        <p:nvSpPr>
          <p:cNvPr id="7" name="TextBox 6">
            <a:extLst>
              <a:ext uri="{FF2B5EF4-FFF2-40B4-BE49-F238E27FC236}">
                <a16:creationId xmlns:a16="http://schemas.microsoft.com/office/drawing/2014/main" id="{C110B64E-F7EE-B3EC-A7BC-080DDBB0D5B5}"/>
              </a:ext>
            </a:extLst>
          </p:cNvPr>
          <p:cNvSpPr txBox="1"/>
          <p:nvPr/>
        </p:nvSpPr>
        <p:spPr>
          <a:xfrm>
            <a:off x="368968" y="240631"/>
            <a:ext cx="5522666" cy="1845185"/>
          </a:xfrm>
          <a:prstGeom prst="rect">
            <a:avLst/>
          </a:prstGeom>
          <a:noFill/>
        </p:spPr>
        <p:txBody>
          <a:bodyPr wrap="none" rtlCol="0">
            <a:spAutoFit/>
          </a:bodyPr>
          <a:lstStyle/>
          <a:p>
            <a:pPr marL="285750" indent="-285750">
              <a:lnSpc>
                <a:spcPct val="200000"/>
              </a:lnSpc>
              <a:buFont typeface="Wingdings" pitchFamily="2" charset="2"/>
              <a:buChar char="Ø"/>
            </a:pPr>
            <a:r>
              <a:rPr lang="en-US" sz="2000" dirty="0">
                <a:latin typeface="Times New Roman" panose="02020603050405020304" pitchFamily="18" charset="0"/>
                <a:cs typeface="Times New Roman" panose="02020603050405020304" pitchFamily="18" charset="0"/>
              </a:rPr>
              <a:t>MLPNN Accuracy: 89%</a:t>
            </a:r>
          </a:p>
          <a:p>
            <a:pPr>
              <a:lnSpc>
                <a:spcPct val="200000"/>
              </a:lnSpc>
            </a:pPr>
            <a:r>
              <a:rPr lang="en-US" sz="2000" dirty="0">
                <a:latin typeface="Times New Roman" panose="02020603050405020304" pitchFamily="18" charset="0"/>
                <a:cs typeface="Times New Roman" panose="02020603050405020304" pitchFamily="18" charset="0"/>
              </a:rPr>
              <a:t>    CNN Accuracy: 96%</a:t>
            </a:r>
          </a:p>
          <a:p>
            <a:pPr marL="342900" indent="-342900">
              <a:lnSpc>
                <a:spcPct val="200000"/>
              </a:lnSpc>
              <a:buFont typeface="Wingdings" pitchFamily="2" charset="2"/>
              <a:buChar char="Ø"/>
            </a:pPr>
            <a:r>
              <a:rPr lang="en-US" sz="2000" dirty="0">
                <a:latin typeface="Times New Roman" panose="02020603050405020304" pitchFamily="18" charset="0"/>
                <a:cs typeface="Times New Roman" panose="02020603050405020304" pitchFamily="18" charset="0"/>
              </a:rPr>
              <a:t>F1-score for minority classes improved for CNN</a:t>
            </a:r>
          </a:p>
        </p:txBody>
      </p:sp>
      <p:sp>
        <p:nvSpPr>
          <p:cNvPr id="8" name="TextBox 7">
            <a:extLst>
              <a:ext uri="{FF2B5EF4-FFF2-40B4-BE49-F238E27FC236}">
                <a16:creationId xmlns:a16="http://schemas.microsoft.com/office/drawing/2014/main" id="{3EAEF90A-6581-BA81-C775-516F24357B70}"/>
              </a:ext>
            </a:extLst>
          </p:cNvPr>
          <p:cNvSpPr txBox="1"/>
          <p:nvPr/>
        </p:nvSpPr>
        <p:spPr>
          <a:xfrm>
            <a:off x="735724" y="3431628"/>
            <a:ext cx="728084" cy="400110"/>
          </a:xfrm>
          <a:prstGeom prst="rect">
            <a:avLst/>
          </a:prstGeom>
          <a:noFill/>
        </p:spPr>
        <p:txBody>
          <a:bodyPr wrap="non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CNN</a:t>
            </a:r>
          </a:p>
        </p:txBody>
      </p:sp>
      <p:sp>
        <p:nvSpPr>
          <p:cNvPr id="12" name="TextBox 11">
            <a:extLst>
              <a:ext uri="{FF2B5EF4-FFF2-40B4-BE49-F238E27FC236}">
                <a16:creationId xmlns:a16="http://schemas.microsoft.com/office/drawing/2014/main" id="{13082A33-2D39-ABC4-9617-58D1D0055D99}"/>
              </a:ext>
            </a:extLst>
          </p:cNvPr>
          <p:cNvSpPr txBox="1"/>
          <p:nvPr/>
        </p:nvSpPr>
        <p:spPr>
          <a:xfrm>
            <a:off x="414070" y="5440680"/>
            <a:ext cx="1083951" cy="400110"/>
          </a:xfrm>
          <a:prstGeom prst="rect">
            <a:avLst/>
          </a:prstGeom>
          <a:noFill/>
        </p:spPr>
        <p:txBody>
          <a:bodyPr wrap="non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MLPNN</a:t>
            </a:r>
          </a:p>
        </p:txBody>
      </p:sp>
    </p:spTree>
    <p:extLst>
      <p:ext uri="{BB962C8B-B14F-4D97-AF65-F5344CB8AC3E}">
        <p14:creationId xmlns:p14="http://schemas.microsoft.com/office/powerpoint/2010/main" val="80235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A06FC31-B619-A4D8-1350-2A7085FCEE9B}"/>
              </a:ext>
            </a:extLst>
          </p:cNvPr>
          <p:cNvGrpSpPr/>
          <p:nvPr/>
        </p:nvGrpSpPr>
        <p:grpSpPr>
          <a:xfrm>
            <a:off x="1600200" y="2857500"/>
            <a:ext cx="9229726" cy="3922676"/>
            <a:chOff x="0" y="0"/>
            <a:chExt cx="5626687" cy="3743252"/>
          </a:xfrm>
        </p:grpSpPr>
        <p:pic>
          <p:nvPicPr>
            <p:cNvPr id="4" name="Picture 3" descr="Graphical user interface&#10;&#10;Description automatically generated">
              <a:extLst>
                <a:ext uri="{FF2B5EF4-FFF2-40B4-BE49-F238E27FC236}">
                  <a16:creationId xmlns:a16="http://schemas.microsoft.com/office/drawing/2014/main" id="{BBF32CC0-9DB8-08A5-AC26-4BBF05A9A0D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866265" cy="1809750"/>
            </a:xfrm>
            <a:prstGeom prst="rect">
              <a:avLst/>
            </a:prstGeom>
            <a:noFill/>
            <a:ln>
              <a:noFill/>
            </a:ln>
          </p:spPr>
        </p:pic>
        <p:pic>
          <p:nvPicPr>
            <p:cNvPr id="5" name="Picture 4" descr="Graphical user interface, application&#10;&#10;Description automatically generated">
              <a:extLst>
                <a:ext uri="{FF2B5EF4-FFF2-40B4-BE49-F238E27FC236}">
                  <a16:creationId xmlns:a16="http://schemas.microsoft.com/office/drawing/2014/main" id="{0B537F84-A4E1-97FF-CE4E-992EDCFB8A9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63701" y="0"/>
              <a:ext cx="1866265" cy="1807210"/>
            </a:xfrm>
            <a:prstGeom prst="rect">
              <a:avLst/>
            </a:prstGeom>
            <a:noFill/>
            <a:ln>
              <a:noFill/>
            </a:ln>
          </p:spPr>
        </p:pic>
        <p:pic>
          <p:nvPicPr>
            <p:cNvPr id="6" name="Picture 5" descr="Graphical user interface, application&#10;&#10;Description automatically generated">
              <a:extLst>
                <a:ext uri="{FF2B5EF4-FFF2-40B4-BE49-F238E27FC236}">
                  <a16:creationId xmlns:a16="http://schemas.microsoft.com/office/drawing/2014/main" id="{7B499B33-77F7-253A-5E6F-A617E2E7409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27402" y="0"/>
              <a:ext cx="1899285" cy="1809750"/>
            </a:xfrm>
            <a:prstGeom prst="rect">
              <a:avLst/>
            </a:prstGeom>
            <a:noFill/>
            <a:ln>
              <a:noFill/>
            </a:ln>
          </p:spPr>
        </p:pic>
        <p:pic>
          <p:nvPicPr>
            <p:cNvPr id="7" name="Picture 6" descr="Graphical user interface, application&#10;&#10;Description automatically generated">
              <a:extLst>
                <a:ext uri="{FF2B5EF4-FFF2-40B4-BE49-F238E27FC236}">
                  <a16:creationId xmlns:a16="http://schemas.microsoft.com/office/drawing/2014/main" id="{4B9F5D53-E4E7-4B7C-8B9D-38A7E8352D6C}"/>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5539" y="1933502"/>
              <a:ext cx="1868170" cy="1805940"/>
            </a:xfrm>
            <a:prstGeom prst="rect">
              <a:avLst/>
            </a:prstGeom>
            <a:noFill/>
            <a:ln>
              <a:noFill/>
            </a:ln>
          </p:spPr>
        </p:pic>
        <p:pic>
          <p:nvPicPr>
            <p:cNvPr id="8" name="Picture 7" descr="Graphical user interface, application&#10;&#10;Description automatically generated">
              <a:extLst>
                <a:ext uri="{FF2B5EF4-FFF2-40B4-BE49-F238E27FC236}">
                  <a16:creationId xmlns:a16="http://schemas.microsoft.com/office/drawing/2014/main" id="{0EABF037-D4FF-4F35-B2D3-D1025E9B0C25}"/>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31664" y="1933502"/>
              <a:ext cx="1862455" cy="1809750"/>
            </a:xfrm>
            <a:prstGeom prst="rect">
              <a:avLst/>
            </a:prstGeom>
            <a:noFill/>
            <a:ln>
              <a:noFill/>
            </a:ln>
          </p:spPr>
        </p:pic>
      </p:grpSp>
      <p:sp>
        <p:nvSpPr>
          <p:cNvPr id="9" name="TextBox 8">
            <a:extLst>
              <a:ext uri="{FF2B5EF4-FFF2-40B4-BE49-F238E27FC236}">
                <a16:creationId xmlns:a16="http://schemas.microsoft.com/office/drawing/2014/main" id="{AF6E2C8A-E42B-F835-6B93-CC6F3C95E524}"/>
              </a:ext>
            </a:extLst>
          </p:cNvPr>
          <p:cNvSpPr txBox="1"/>
          <p:nvPr/>
        </p:nvSpPr>
        <p:spPr>
          <a:xfrm>
            <a:off x="254833" y="224852"/>
            <a:ext cx="11937167" cy="2152962"/>
          </a:xfrm>
          <a:prstGeom prst="rect">
            <a:avLst/>
          </a:prstGeom>
          <a:noFill/>
        </p:spPr>
        <p:txBody>
          <a:bodyPr wrap="square" rtlCol="0">
            <a:spAutoFit/>
          </a:bodyPr>
          <a:lstStyle/>
          <a:p>
            <a:pPr marL="342900" indent="-34290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Confusion Matrix</a:t>
            </a:r>
            <a:r>
              <a:rPr lang="en-US" sz="2000" b="1" dirty="0">
                <a:latin typeface="Times New Roman" panose="02020603050405020304" pitchFamily="18" charset="0"/>
                <a:cs typeface="Times New Roman" panose="02020603050405020304" pitchFamily="18" charset="0"/>
              </a:rPr>
              <a:t>:</a:t>
            </a:r>
          </a:p>
          <a:p>
            <a:pPr marL="800100" lvl="1" indent="-342900">
              <a:lnSpc>
                <a:spcPct val="200000"/>
              </a:lnSpc>
              <a:buFont typeface="Wingdings" pitchFamily="2" charset="2"/>
              <a:buChar char="Ø"/>
            </a:pPr>
            <a:r>
              <a:rPr lang="en-US" sz="2000" dirty="0">
                <a:latin typeface="Times New Roman" panose="02020603050405020304" pitchFamily="18" charset="0"/>
                <a:cs typeface="Times New Roman" panose="02020603050405020304" pitchFamily="18" charset="0"/>
              </a:rPr>
              <a:t>The diagonal element represents the predicted number of samples from a class  which actually belongs to same class.</a:t>
            </a:r>
          </a:p>
          <a:p>
            <a:pPr marL="800100" lvl="1" indent="-342900">
              <a:lnSpc>
                <a:spcPct val="200000"/>
              </a:lnSpc>
              <a:buFont typeface="Wingdings" pitchFamily="2" charset="2"/>
              <a:buChar char="Ø"/>
            </a:pPr>
            <a:r>
              <a:rPr lang="en-US" sz="2000" dirty="0">
                <a:latin typeface="Times New Roman" panose="02020603050405020304" pitchFamily="18" charset="0"/>
                <a:cs typeface="Times New Roman" panose="02020603050405020304" pitchFamily="18" charset="0"/>
              </a:rPr>
              <a:t>CNN and Random Forest models predicts more number of samples accurately compared to other models.</a:t>
            </a:r>
          </a:p>
        </p:txBody>
      </p:sp>
    </p:spTree>
    <p:extLst>
      <p:ext uri="{BB962C8B-B14F-4D97-AF65-F5344CB8AC3E}">
        <p14:creationId xmlns:p14="http://schemas.microsoft.com/office/powerpoint/2010/main" val="3046048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EC519C6-FE3D-1D84-21C7-CB7E97A1C5A3}"/>
              </a:ext>
            </a:extLst>
          </p:cNvPr>
          <p:cNvGrpSpPr/>
          <p:nvPr/>
        </p:nvGrpSpPr>
        <p:grpSpPr>
          <a:xfrm>
            <a:off x="712601" y="2804803"/>
            <a:ext cx="5072885" cy="3363278"/>
            <a:chOff x="0" y="0"/>
            <a:chExt cx="5476515" cy="1652236"/>
          </a:xfrm>
        </p:grpSpPr>
        <p:pic>
          <p:nvPicPr>
            <p:cNvPr id="4" name="Picture 3" descr="A picture containing chart&#10;&#10;Description automatically generated">
              <a:extLst>
                <a:ext uri="{FF2B5EF4-FFF2-40B4-BE49-F238E27FC236}">
                  <a16:creationId xmlns:a16="http://schemas.microsoft.com/office/drawing/2014/main" id="{59B56FA0-C9E7-B41D-327B-ED0D9017422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6476"/>
              <a:ext cx="2560320" cy="1635760"/>
            </a:xfrm>
            <a:prstGeom prst="rect">
              <a:avLst/>
            </a:prstGeom>
            <a:noFill/>
            <a:ln>
              <a:noFill/>
            </a:ln>
          </p:spPr>
        </p:pic>
        <p:pic>
          <p:nvPicPr>
            <p:cNvPr id="5" name="Picture 4" descr="A picture containing chart&#10;&#10;Description automatically generated">
              <a:extLst>
                <a:ext uri="{FF2B5EF4-FFF2-40B4-BE49-F238E27FC236}">
                  <a16:creationId xmlns:a16="http://schemas.microsoft.com/office/drawing/2014/main" id="{F9FEB138-1836-753B-00AB-8188AC05C9D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6195" y="0"/>
              <a:ext cx="2560320" cy="1644015"/>
            </a:xfrm>
            <a:prstGeom prst="rect">
              <a:avLst/>
            </a:prstGeom>
            <a:noFill/>
            <a:ln>
              <a:noFill/>
            </a:ln>
          </p:spPr>
        </p:pic>
      </p:grpSp>
      <p:grpSp>
        <p:nvGrpSpPr>
          <p:cNvPr id="7" name="Group 6">
            <a:extLst>
              <a:ext uri="{FF2B5EF4-FFF2-40B4-BE49-F238E27FC236}">
                <a16:creationId xmlns:a16="http://schemas.microsoft.com/office/drawing/2014/main" id="{751740A5-36EA-8EAD-0AD4-22B443519316}"/>
              </a:ext>
            </a:extLst>
          </p:cNvPr>
          <p:cNvGrpSpPr/>
          <p:nvPr/>
        </p:nvGrpSpPr>
        <p:grpSpPr>
          <a:xfrm>
            <a:off x="6238875" y="2804803"/>
            <a:ext cx="5812991" cy="3363277"/>
            <a:chOff x="296197" y="0"/>
            <a:chExt cx="5078736" cy="1633220"/>
          </a:xfrm>
        </p:grpSpPr>
        <p:pic>
          <p:nvPicPr>
            <p:cNvPr id="8" name="Picture 7" descr="Graphical user interface, application&#10;&#10;Description automatically generated with medium confidence">
              <a:extLst>
                <a:ext uri="{FF2B5EF4-FFF2-40B4-BE49-F238E27FC236}">
                  <a16:creationId xmlns:a16="http://schemas.microsoft.com/office/drawing/2014/main" id="{37B8A71A-04D4-DA8C-379E-569103EB266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6197" y="0"/>
              <a:ext cx="2467610" cy="1633220"/>
            </a:xfrm>
            <a:prstGeom prst="rect">
              <a:avLst/>
            </a:prstGeom>
            <a:noFill/>
            <a:ln>
              <a:noFill/>
            </a:ln>
          </p:spPr>
        </p:pic>
        <p:pic>
          <p:nvPicPr>
            <p:cNvPr id="9" name="Picture 8" descr="A picture containing text&#10;&#10;Description automatically generated">
              <a:extLst>
                <a:ext uri="{FF2B5EF4-FFF2-40B4-BE49-F238E27FC236}">
                  <a16:creationId xmlns:a16="http://schemas.microsoft.com/office/drawing/2014/main" id="{A08F5D23-2D1E-5B5F-0DE8-DA96FB1D95DF}"/>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07323" y="0"/>
              <a:ext cx="2467610" cy="1633220"/>
            </a:xfrm>
            <a:prstGeom prst="rect">
              <a:avLst/>
            </a:prstGeom>
            <a:noFill/>
            <a:ln>
              <a:noFill/>
            </a:ln>
          </p:spPr>
        </p:pic>
      </p:grpSp>
      <p:sp>
        <p:nvSpPr>
          <p:cNvPr id="10" name="TextBox 9">
            <a:extLst>
              <a:ext uri="{FF2B5EF4-FFF2-40B4-BE49-F238E27FC236}">
                <a16:creationId xmlns:a16="http://schemas.microsoft.com/office/drawing/2014/main" id="{777BA9C7-2448-2C1F-5158-965A8F1C9C21}"/>
              </a:ext>
            </a:extLst>
          </p:cNvPr>
          <p:cNvSpPr txBox="1"/>
          <p:nvPr/>
        </p:nvSpPr>
        <p:spPr>
          <a:xfrm>
            <a:off x="2670923" y="2397098"/>
            <a:ext cx="742511" cy="400110"/>
          </a:xfrm>
          <a:prstGeom prst="rect">
            <a:avLst/>
          </a:prstGeom>
          <a:noFill/>
        </p:spPr>
        <p:txBody>
          <a:bodyPr wrap="non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KNN</a:t>
            </a:r>
          </a:p>
        </p:txBody>
      </p:sp>
      <p:sp>
        <p:nvSpPr>
          <p:cNvPr id="11" name="TextBox 10">
            <a:extLst>
              <a:ext uri="{FF2B5EF4-FFF2-40B4-BE49-F238E27FC236}">
                <a16:creationId xmlns:a16="http://schemas.microsoft.com/office/drawing/2014/main" id="{E845F93F-2967-D7D0-FB35-EA3FCF659054}"/>
              </a:ext>
            </a:extLst>
          </p:cNvPr>
          <p:cNvSpPr txBox="1"/>
          <p:nvPr/>
        </p:nvSpPr>
        <p:spPr>
          <a:xfrm>
            <a:off x="6970383" y="2397098"/>
            <a:ext cx="1127232" cy="400110"/>
          </a:xfrm>
          <a:prstGeom prst="rect">
            <a:avLst/>
          </a:prstGeom>
          <a:noFill/>
        </p:spPr>
        <p:txBody>
          <a:bodyPr wrap="none" rtlCol="0">
            <a:spAutoFit/>
          </a:bodyPr>
          <a:lstStyle/>
          <a:p>
            <a:r>
              <a:rPr lang="en-US" sz="2000" b="1" dirty="0">
                <a:solidFill>
                  <a:srgbClr val="FF0000"/>
                </a:solidFill>
                <a:latin typeface="Times New Roman" panose="02020603050405020304" pitchFamily="18" charset="0"/>
                <a:cs typeface="Times New Roman" panose="02020603050405020304" pitchFamily="18" charset="0"/>
              </a:rPr>
              <a:t>MLPNN</a:t>
            </a:r>
          </a:p>
        </p:txBody>
      </p:sp>
      <p:sp>
        <p:nvSpPr>
          <p:cNvPr id="12" name="TextBox 11">
            <a:extLst>
              <a:ext uri="{FF2B5EF4-FFF2-40B4-BE49-F238E27FC236}">
                <a16:creationId xmlns:a16="http://schemas.microsoft.com/office/drawing/2014/main" id="{345B9ADE-0636-255B-D4AB-781AD3F292E5}"/>
              </a:ext>
            </a:extLst>
          </p:cNvPr>
          <p:cNvSpPr txBox="1"/>
          <p:nvPr/>
        </p:nvSpPr>
        <p:spPr>
          <a:xfrm>
            <a:off x="10275642" y="2395639"/>
            <a:ext cx="728084" cy="400110"/>
          </a:xfrm>
          <a:prstGeom prst="rect">
            <a:avLst/>
          </a:prstGeom>
          <a:noFill/>
        </p:spPr>
        <p:txBody>
          <a:bodyPr wrap="non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CNN</a:t>
            </a:r>
          </a:p>
        </p:txBody>
      </p:sp>
      <p:sp>
        <p:nvSpPr>
          <p:cNvPr id="13" name="TextBox 12">
            <a:extLst>
              <a:ext uri="{FF2B5EF4-FFF2-40B4-BE49-F238E27FC236}">
                <a16:creationId xmlns:a16="http://schemas.microsoft.com/office/drawing/2014/main" id="{371AC306-ECE1-D5D1-6BEB-7B833E4EE1FF}"/>
              </a:ext>
            </a:extLst>
          </p:cNvPr>
          <p:cNvSpPr txBox="1"/>
          <p:nvPr/>
        </p:nvSpPr>
        <p:spPr>
          <a:xfrm>
            <a:off x="145616" y="86106"/>
            <a:ext cx="11906250" cy="2554545"/>
          </a:xfrm>
          <a:prstGeom prst="rect">
            <a:avLst/>
          </a:prstGeom>
          <a:noFill/>
        </p:spPr>
        <p:txBody>
          <a:bodyPr wrap="square" rtlCol="0">
            <a:spAutoFit/>
          </a:bodyPr>
          <a:lstStyle/>
          <a:p>
            <a:pPr marL="342900" indent="-34290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Loss Function</a:t>
            </a:r>
            <a:r>
              <a:rPr lang="en-US" sz="2000" b="1" dirty="0">
                <a:latin typeface="Times New Roman" panose="02020603050405020304" pitchFamily="18" charset="0"/>
                <a:cs typeface="Times New Roman" panose="02020603050405020304" pitchFamily="18" charset="0"/>
              </a:rPr>
              <a:t>:</a:t>
            </a:r>
          </a:p>
          <a:p>
            <a:pPr marL="800100" lvl="1" indent="-342900">
              <a:lnSpc>
                <a:spcPct val="200000"/>
              </a:lnSpc>
              <a:buFont typeface="Wingdings" pitchFamily="2" charset="2"/>
              <a:buChar char="Ø"/>
            </a:pPr>
            <a:r>
              <a:rPr lang="en-US" sz="2000" dirty="0">
                <a:latin typeface="Times New Roman" panose="02020603050405020304" pitchFamily="18" charset="0"/>
                <a:cs typeface="Times New Roman" panose="02020603050405020304" pitchFamily="18" charset="0"/>
              </a:rPr>
              <a:t>The graph of error/accuracy with respect to ‘k’ shows the optimal value of nearest neighbor as 1.</a:t>
            </a:r>
          </a:p>
          <a:p>
            <a:pPr marL="800100" lvl="1" indent="-342900">
              <a:lnSpc>
                <a:spcPct val="200000"/>
              </a:lnSpc>
              <a:buFont typeface="Wingdings" pitchFamily="2" charset="2"/>
              <a:buChar char="Ø"/>
            </a:pPr>
            <a:r>
              <a:rPr lang="en-US" sz="2000" dirty="0">
                <a:latin typeface="Times New Roman" panose="02020603050405020304" pitchFamily="18" charset="0"/>
                <a:cs typeface="Times New Roman" panose="02020603050405020304" pitchFamily="18" charset="0"/>
              </a:rPr>
              <a:t>The graph training and testing accuracy/loss with respect to epoch shows how they saturate giving the optimal value of epoch as 50.</a:t>
            </a:r>
          </a:p>
          <a:p>
            <a:endParaRPr lang="en-US" sz="2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6704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A58A290-9480-F89A-CE27-2512870006B7}"/>
              </a:ext>
            </a:extLst>
          </p:cNvPr>
          <p:cNvSpPr txBox="1"/>
          <p:nvPr/>
        </p:nvSpPr>
        <p:spPr>
          <a:xfrm>
            <a:off x="686834" y="1153572"/>
            <a:ext cx="3200400" cy="44611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dirty="0">
                <a:solidFill>
                  <a:srgbClr val="FFFFFF"/>
                </a:solidFill>
                <a:latin typeface="Times New Roman" panose="02020603050405020304" pitchFamily="18" charset="0"/>
                <a:ea typeface="+mj-ea"/>
                <a:cs typeface="Times New Roman" panose="02020603050405020304" pitchFamily="18" charset="0"/>
              </a:rPr>
              <a:t>OUTLINE</a:t>
            </a: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TextBox 8">
            <a:extLst>
              <a:ext uri="{FF2B5EF4-FFF2-40B4-BE49-F238E27FC236}">
                <a16:creationId xmlns:a16="http://schemas.microsoft.com/office/drawing/2014/main" id="{667D25FD-5397-975A-8417-4271B42FC553}"/>
              </a:ext>
            </a:extLst>
          </p:cNvPr>
          <p:cNvSpPr txBox="1"/>
          <p:nvPr/>
        </p:nvSpPr>
        <p:spPr>
          <a:xfrm>
            <a:off x="5071811" y="319088"/>
            <a:ext cx="6906491" cy="5585619"/>
          </a:xfrm>
          <a:prstGeom prst="rect">
            <a:avLst/>
          </a:prstGeom>
        </p:spPr>
        <p:txBody>
          <a:bodyPr vert="horz" lIns="91440" tIns="45720" rIns="91440" bIns="45720" rtlCol="0" anchor="ctr">
            <a:normAutofit/>
          </a:bodyPr>
          <a:lstStyle/>
          <a:p>
            <a:pPr marL="285750" indent="-228600">
              <a:lnSpc>
                <a:spcPct val="250000"/>
              </a:lnSpc>
              <a:spcAft>
                <a:spcPts val="60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INTRODUCTION</a:t>
            </a:r>
          </a:p>
          <a:p>
            <a:pPr marL="285750" indent="-228600">
              <a:lnSpc>
                <a:spcPct val="250000"/>
              </a:lnSpc>
              <a:spcAft>
                <a:spcPts val="60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LITERATURE REVIEW</a:t>
            </a:r>
          </a:p>
          <a:p>
            <a:pPr marL="285750" indent="-228600">
              <a:lnSpc>
                <a:spcPct val="250000"/>
              </a:lnSpc>
              <a:spcAft>
                <a:spcPts val="60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PROBLEM STATEMENT</a:t>
            </a:r>
          </a:p>
          <a:p>
            <a:pPr marL="285750" indent="-228600">
              <a:lnSpc>
                <a:spcPct val="250000"/>
              </a:lnSpc>
              <a:spcAft>
                <a:spcPts val="60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RESEARCH METHODOLOGY</a:t>
            </a:r>
          </a:p>
          <a:p>
            <a:pPr marL="285750" indent="-228600">
              <a:lnSpc>
                <a:spcPct val="250000"/>
              </a:lnSpc>
              <a:spcAft>
                <a:spcPts val="60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RESULTS AND DISCUSSION</a:t>
            </a:r>
          </a:p>
          <a:p>
            <a:pPr marL="285750" indent="-228600">
              <a:lnSpc>
                <a:spcPct val="250000"/>
              </a:lnSpc>
              <a:spcAft>
                <a:spcPts val="60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CONCLUSION AND REMARKS</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9A61921-F2E0-0C4D-262F-CEF2885F1CC4}"/>
                  </a:ext>
                </a:extLst>
              </p14:cNvPr>
              <p14:cNvContentPartPr/>
              <p14:nvPr/>
            </p14:nvContentPartPr>
            <p14:xfrm>
              <a:off x="9498982" y="4660110"/>
              <a:ext cx="2180880" cy="1935360"/>
            </p14:xfrm>
          </p:contentPart>
        </mc:Choice>
        <mc:Fallback xmlns="">
          <p:pic>
            <p:nvPicPr>
              <p:cNvPr id="2" name="Ink 1">
                <a:extLst>
                  <a:ext uri="{FF2B5EF4-FFF2-40B4-BE49-F238E27FC236}">
                    <a16:creationId xmlns:a16="http://schemas.microsoft.com/office/drawing/2014/main" id="{29A61921-F2E0-0C4D-262F-CEF2885F1CC4}"/>
                  </a:ext>
                </a:extLst>
              </p:cNvPr>
              <p:cNvPicPr/>
              <p:nvPr/>
            </p:nvPicPr>
            <p:blipFill>
              <a:blip r:embed="rId3"/>
              <a:stretch>
                <a:fillRect/>
              </a:stretch>
            </p:blipFill>
            <p:spPr>
              <a:xfrm>
                <a:off x="9436342" y="4597110"/>
                <a:ext cx="2306520" cy="2061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1DFBAB6-AACA-A0D9-E36C-7B7DDD68F418}"/>
                  </a:ext>
                </a:extLst>
              </p14:cNvPr>
              <p14:cNvContentPartPr/>
              <p14:nvPr/>
            </p14:nvContentPartPr>
            <p14:xfrm>
              <a:off x="11581222" y="5020110"/>
              <a:ext cx="397080" cy="822960"/>
            </p14:xfrm>
          </p:contentPart>
        </mc:Choice>
        <mc:Fallback xmlns="">
          <p:pic>
            <p:nvPicPr>
              <p:cNvPr id="5" name="Ink 4">
                <a:extLst>
                  <a:ext uri="{FF2B5EF4-FFF2-40B4-BE49-F238E27FC236}">
                    <a16:creationId xmlns:a16="http://schemas.microsoft.com/office/drawing/2014/main" id="{A1DFBAB6-AACA-A0D9-E36C-7B7DDD68F418}"/>
                  </a:ext>
                </a:extLst>
              </p:cNvPr>
              <p:cNvPicPr/>
              <p:nvPr/>
            </p:nvPicPr>
            <p:blipFill>
              <a:blip r:embed="rId5"/>
              <a:stretch>
                <a:fillRect/>
              </a:stretch>
            </p:blipFill>
            <p:spPr>
              <a:xfrm>
                <a:off x="11518222" y="4957110"/>
                <a:ext cx="522720" cy="948600"/>
              </a:xfrm>
              <a:prstGeom prst="rect">
                <a:avLst/>
              </a:prstGeom>
            </p:spPr>
          </p:pic>
        </mc:Fallback>
      </mc:AlternateContent>
    </p:spTree>
    <p:extLst>
      <p:ext uri="{BB962C8B-B14F-4D97-AF65-F5344CB8AC3E}">
        <p14:creationId xmlns:p14="http://schemas.microsoft.com/office/powerpoint/2010/main" val="721302743"/>
      </p:ext>
    </p:extLst>
  </p:cSld>
  <p:clrMapOvr>
    <a:masterClrMapping/>
  </p:clrMapOvr>
  <mc:AlternateContent xmlns:mc="http://schemas.openxmlformats.org/markup-compatibility/2006">
    <mc:Choice xmlns:p14="http://schemas.microsoft.com/office/powerpoint/2010/main" Requires="p14">
      <p:transition p14:dur="0" advTm="10324"/>
    </mc:Choice>
    <mc:Fallback>
      <p:transition advTm="10324"/>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CEA2D4-896C-AA84-7DF7-C07B2E69F5B0}"/>
              </a:ext>
            </a:extLst>
          </p:cNvPr>
          <p:cNvSpPr txBox="1"/>
          <p:nvPr/>
        </p:nvSpPr>
        <p:spPr>
          <a:xfrm>
            <a:off x="297180" y="217170"/>
            <a:ext cx="10972876" cy="2768515"/>
          </a:xfrm>
          <a:prstGeom prst="rect">
            <a:avLst/>
          </a:prstGeom>
          <a:noFill/>
        </p:spPr>
        <p:txBody>
          <a:bodyPr wrap="none" rtlCol="0">
            <a:spAutoFit/>
          </a:bodyPr>
          <a:lstStyle/>
          <a:p>
            <a:r>
              <a:rPr lang="en-US" sz="2000" b="1" u="sng" dirty="0">
                <a:latin typeface="Times New Roman" panose="02020603050405020304" pitchFamily="18" charset="0"/>
                <a:cs typeface="Times New Roman" panose="02020603050405020304" pitchFamily="18" charset="0"/>
              </a:rPr>
              <a:t>ROC Curve</a:t>
            </a:r>
            <a:r>
              <a:rPr lang="en-US" sz="2000" b="1" dirty="0">
                <a:latin typeface="Times New Roman" panose="02020603050405020304" pitchFamily="18" charset="0"/>
                <a:cs typeface="Times New Roman" panose="02020603050405020304" pitchFamily="18" charset="0"/>
              </a:rPr>
              <a:t>:</a:t>
            </a:r>
          </a:p>
          <a:p>
            <a:pPr marL="800100" lvl="1" indent="-342900">
              <a:lnSpc>
                <a:spcPct val="200000"/>
              </a:lnSpc>
              <a:buFont typeface="Wingdings" pitchFamily="2" charset="2"/>
              <a:buChar char="Ø"/>
            </a:pPr>
            <a:r>
              <a:rPr lang="en-US" sz="2000" dirty="0">
                <a:latin typeface="Times New Roman" panose="02020603050405020304" pitchFamily="18" charset="0"/>
                <a:cs typeface="Times New Roman" panose="02020603050405020304" pitchFamily="18" charset="0"/>
              </a:rPr>
              <a:t>The graph shows the performance of each model for each class showing the area under the curve.</a:t>
            </a:r>
          </a:p>
          <a:p>
            <a:pPr marL="800100" lvl="1" indent="-342900">
              <a:lnSpc>
                <a:spcPct val="200000"/>
              </a:lnSpc>
              <a:buFont typeface="Wingdings" pitchFamily="2" charset="2"/>
              <a:buChar char="Ø"/>
            </a:pPr>
            <a:r>
              <a:rPr lang="en-US" sz="2000" dirty="0">
                <a:latin typeface="Times New Roman" panose="02020603050405020304" pitchFamily="18" charset="0"/>
                <a:cs typeface="Times New Roman" panose="02020603050405020304" pitchFamily="18" charset="0"/>
              </a:rPr>
              <a:t>CNN and Random Forest performs better compared to other algorithms.</a:t>
            </a: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pPr>
              <a:lnSpc>
                <a:spcPct val="200000"/>
              </a:lnSpc>
            </a:pPr>
            <a:endParaRPr lang="en-US" sz="2000" b="1" dirty="0">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id="{1FAAC913-EF84-C3EC-550A-4A40EA8F6241}"/>
              </a:ext>
            </a:extLst>
          </p:cNvPr>
          <p:cNvGrpSpPr/>
          <p:nvPr/>
        </p:nvGrpSpPr>
        <p:grpSpPr>
          <a:xfrm>
            <a:off x="1544955" y="2177143"/>
            <a:ext cx="9102090" cy="4463687"/>
            <a:chOff x="0" y="0"/>
            <a:chExt cx="5692429" cy="3930765"/>
          </a:xfrm>
        </p:grpSpPr>
        <p:pic>
          <p:nvPicPr>
            <p:cNvPr id="4" name="Picture 3" descr="Diagram&#10;&#10;Description automatically generated">
              <a:extLst>
                <a:ext uri="{FF2B5EF4-FFF2-40B4-BE49-F238E27FC236}">
                  <a16:creationId xmlns:a16="http://schemas.microsoft.com/office/drawing/2014/main" id="{C71867C2-0B23-39A9-BB25-1F86342800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98650" cy="1910080"/>
            </a:xfrm>
            <a:prstGeom prst="rect">
              <a:avLst/>
            </a:prstGeom>
            <a:noFill/>
            <a:ln>
              <a:noFill/>
            </a:ln>
          </p:spPr>
        </p:pic>
        <p:pic>
          <p:nvPicPr>
            <p:cNvPr id="5" name="Picture 4" descr="Diagram&#10;&#10;Description automatically generated">
              <a:extLst>
                <a:ext uri="{FF2B5EF4-FFF2-40B4-BE49-F238E27FC236}">
                  <a16:creationId xmlns:a16="http://schemas.microsoft.com/office/drawing/2014/main" id="{976E4F1B-0451-C720-6C5E-3937DCDE967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95302" y="0"/>
              <a:ext cx="1901825" cy="1906270"/>
            </a:xfrm>
            <a:prstGeom prst="rect">
              <a:avLst/>
            </a:prstGeom>
            <a:noFill/>
            <a:ln>
              <a:noFill/>
            </a:ln>
          </p:spPr>
        </p:pic>
        <p:pic>
          <p:nvPicPr>
            <p:cNvPr id="6" name="Picture 5" descr="Diagram&#10;&#10;Description automatically generated">
              <a:extLst>
                <a:ext uri="{FF2B5EF4-FFF2-40B4-BE49-F238E27FC236}">
                  <a16:creationId xmlns:a16="http://schemas.microsoft.com/office/drawing/2014/main" id="{3AF92FA7-CA08-BEA8-C7CE-5E524821C04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90604" y="16625"/>
              <a:ext cx="1901825" cy="1902460"/>
            </a:xfrm>
            <a:prstGeom prst="rect">
              <a:avLst/>
            </a:prstGeom>
            <a:noFill/>
            <a:ln>
              <a:noFill/>
            </a:ln>
          </p:spPr>
        </p:pic>
        <p:pic>
          <p:nvPicPr>
            <p:cNvPr id="7" name="Picture 6" descr="Diagram&#10;&#10;Description automatically generated">
              <a:extLst>
                <a:ext uri="{FF2B5EF4-FFF2-40B4-BE49-F238E27FC236}">
                  <a16:creationId xmlns:a16="http://schemas.microsoft.com/office/drawing/2014/main" id="{F5A79ECF-5639-AB7C-D008-85F5D9B442C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14648" y="2028305"/>
              <a:ext cx="1901825" cy="1902460"/>
            </a:xfrm>
            <a:prstGeom prst="rect">
              <a:avLst/>
            </a:prstGeom>
            <a:noFill/>
            <a:ln>
              <a:noFill/>
            </a:ln>
          </p:spPr>
        </p:pic>
        <p:pic>
          <p:nvPicPr>
            <p:cNvPr id="8" name="Picture 7" descr="Diagram&#10;&#10;Description automatically generated">
              <a:extLst>
                <a:ext uri="{FF2B5EF4-FFF2-40B4-BE49-F238E27FC236}">
                  <a16:creationId xmlns:a16="http://schemas.microsoft.com/office/drawing/2014/main" id="{5F93CCC9-9273-2FB6-4FCC-19D90BA487A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992582" y="2011680"/>
              <a:ext cx="1901825" cy="1912620"/>
            </a:xfrm>
            <a:prstGeom prst="rect">
              <a:avLst/>
            </a:prstGeom>
            <a:noFill/>
            <a:ln>
              <a:noFill/>
            </a:ln>
          </p:spPr>
        </p:pic>
      </p:grpSp>
    </p:spTree>
    <p:extLst>
      <p:ext uri="{BB962C8B-B14F-4D97-AF65-F5344CB8AC3E}">
        <p14:creationId xmlns:p14="http://schemas.microsoft.com/office/powerpoint/2010/main" val="3730797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EAF94E-33E4-6D09-BC06-41132BA6B8A6}"/>
              </a:ext>
            </a:extLst>
          </p:cNvPr>
          <p:cNvSpPr txBox="1"/>
          <p:nvPr/>
        </p:nvSpPr>
        <p:spPr>
          <a:xfrm>
            <a:off x="348342" y="116114"/>
            <a:ext cx="4652877"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CONCLUSION AND REMARKS</a:t>
            </a:r>
          </a:p>
        </p:txBody>
      </p:sp>
      <p:sp>
        <p:nvSpPr>
          <p:cNvPr id="5" name="TextBox 4">
            <a:extLst>
              <a:ext uri="{FF2B5EF4-FFF2-40B4-BE49-F238E27FC236}">
                <a16:creationId xmlns:a16="http://schemas.microsoft.com/office/drawing/2014/main" id="{BDDFE92E-C872-39FB-2EA7-D36B89BAD896}"/>
              </a:ext>
            </a:extLst>
          </p:cNvPr>
          <p:cNvSpPr txBox="1"/>
          <p:nvPr/>
        </p:nvSpPr>
        <p:spPr>
          <a:xfrm>
            <a:off x="348342" y="476179"/>
            <a:ext cx="11843658" cy="7385163"/>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comparison among our five different algorithms shows that Convolutional Neural Network (accuracy -&gt; 96%) and Random Forest (accuracy -&gt; 95%) performs very well in our classification problem.</a:t>
            </a:r>
          </a:p>
          <a:p>
            <a:pPr marL="285750" indent="-285750"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also used F1-score and ROC curve for 5 different classes showing these two algorithms performing better than others.</a:t>
            </a:r>
          </a:p>
          <a:p>
            <a:pPr marL="285750" indent="-285750"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performance of all these algorithms can be improved by optimizing hyperparameters with a more detailed analysis.</a:t>
            </a:r>
          </a:p>
          <a:p>
            <a:pPr marL="285750" indent="-285750"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work can be good initiation for understanding the problem and looking for more efficient and reliable solution.</a:t>
            </a:r>
          </a:p>
          <a:p>
            <a:pPr marL="285750" indent="-285750"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One can look for better architecture, combination of different models like CNN and LSTM, reducing the noise in signal as well as trying other algorithms like Recurrent Neural Network.</a:t>
            </a:r>
          </a:p>
          <a:p>
            <a:pPr marL="285750" indent="-285750" algn="just">
              <a:lnSpc>
                <a:spcPct val="20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0238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E35E91-A029-FAB5-EE0B-E3975E88E10E}"/>
              </a:ext>
            </a:extLst>
          </p:cNvPr>
          <p:cNvSpPr txBox="1"/>
          <p:nvPr/>
        </p:nvSpPr>
        <p:spPr>
          <a:xfrm>
            <a:off x="391886" y="290286"/>
            <a:ext cx="2255746"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C69FD3E5-937C-DE27-EB98-74796184CB83}"/>
              </a:ext>
            </a:extLst>
          </p:cNvPr>
          <p:cNvSpPr txBox="1"/>
          <p:nvPr/>
        </p:nvSpPr>
        <p:spPr>
          <a:xfrm>
            <a:off x="516835" y="751951"/>
            <a:ext cx="11675165" cy="6247864"/>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Pławiak</a:t>
            </a:r>
            <a:r>
              <a:rPr lang="en-US" sz="2000" dirty="0">
                <a:latin typeface="Times New Roman" panose="02020603050405020304" pitchFamily="18" charset="0"/>
                <a:cs typeface="Times New Roman" panose="02020603050405020304" pitchFamily="18" charset="0"/>
              </a:rPr>
              <a:t>, P., (2018b) Novel methodology of cardiac health recognition based on ECG signals and evolutionary-neural system. </a:t>
            </a:r>
            <a:r>
              <a:rPr lang="en-US" sz="2000" i="1" dirty="0">
                <a:latin typeface="Times New Roman" panose="02020603050405020304" pitchFamily="18" charset="0"/>
                <a:cs typeface="Times New Roman" panose="02020603050405020304" pitchFamily="18" charset="0"/>
              </a:rPr>
              <a:t>Expert Systems with Applications</a:t>
            </a:r>
            <a:r>
              <a:rPr lang="en-US" sz="2000" dirty="0">
                <a:latin typeface="Times New Roman" panose="02020603050405020304" pitchFamily="18" charset="0"/>
                <a:cs typeface="Times New Roman" panose="02020603050405020304" pitchFamily="18" charset="0"/>
              </a:rPr>
              <a:t>, 92, pp.334–349.</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Zubair, M., Kim, J. and Yoon, C., (2016) An automated ECG beat classification system using convolutional neural networks. </a:t>
            </a:r>
            <a:r>
              <a:rPr lang="en-US" sz="2000" i="1" dirty="0">
                <a:latin typeface="Times New Roman" panose="02020603050405020304" pitchFamily="18" charset="0"/>
                <a:cs typeface="Times New Roman" panose="02020603050405020304" pitchFamily="18" charset="0"/>
              </a:rPr>
              <a:t>2016 6th International Conference on IT Convergence and Security, ICITCS 2016</a:t>
            </a:r>
            <a:r>
              <a:rPr lang="en-US" sz="20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Zhang, Z., Dong, J., Luo, X., Choi, K.S. and Wu, X., (2014) Heartbeat classification using disease-specific feature selection. </a:t>
            </a:r>
            <a:r>
              <a:rPr lang="en-US" sz="2000" i="1" dirty="0">
                <a:latin typeface="Times New Roman" panose="02020603050405020304" pitchFamily="18" charset="0"/>
                <a:cs typeface="Times New Roman" panose="02020603050405020304" pitchFamily="18" charset="0"/>
              </a:rPr>
              <a:t>Computers in Biology and Medicine</a:t>
            </a:r>
            <a:r>
              <a:rPr lang="en-US" sz="2000" dirty="0">
                <a:latin typeface="Times New Roman" panose="02020603050405020304" pitchFamily="18" charset="0"/>
                <a:cs typeface="Times New Roman" panose="02020603050405020304" pitchFamily="18" charset="0"/>
              </a:rPr>
              <a:t>, 461, pp.79–89.</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Acharya, U.R., Oh, S.L., Hagiwara, Y., Tan, J.H., Adam, M., </a:t>
            </a:r>
            <a:r>
              <a:rPr lang="en-US" sz="2000" dirty="0" err="1">
                <a:latin typeface="Times New Roman" panose="02020603050405020304" pitchFamily="18" charset="0"/>
                <a:cs typeface="Times New Roman" panose="02020603050405020304" pitchFamily="18" charset="0"/>
              </a:rPr>
              <a:t>Gertych</a:t>
            </a:r>
            <a:r>
              <a:rPr lang="en-US" sz="2000" dirty="0">
                <a:latin typeface="Times New Roman" panose="02020603050405020304" pitchFamily="18" charset="0"/>
                <a:cs typeface="Times New Roman" panose="02020603050405020304" pitchFamily="18" charset="0"/>
              </a:rPr>
              <a:t>, A. and Tan, R.S., (2017) A deep convolutional neural network model to classify heartbeats. </a:t>
            </a:r>
            <a:r>
              <a:rPr lang="en-US" sz="2000" i="1" dirty="0">
                <a:latin typeface="Times New Roman" panose="02020603050405020304" pitchFamily="18" charset="0"/>
                <a:cs typeface="Times New Roman" panose="02020603050405020304" pitchFamily="18" charset="0"/>
              </a:rPr>
              <a:t>Computers in Biology and Medicine</a:t>
            </a:r>
            <a:r>
              <a:rPr lang="en-US" sz="2000" dirty="0">
                <a:latin typeface="Times New Roman" panose="02020603050405020304" pitchFamily="18" charset="0"/>
                <a:cs typeface="Times New Roman" panose="02020603050405020304" pitchFamily="18" charset="0"/>
              </a:rPr>
              <a:t>, [online] 89August, pp.389–396. Available at: https://</a:t>
            </a:r>
            <a:r>
              <a:rPr lang="en-US" sz="2000" dirty="0" err="1">
                <a:latin typeface="Times New Roman" panose="02020603050405020304" pitchFamily="18" charset="0"/>
                <a:cs typeface="Times New Roman" panose="02020603050405020304" pitchFamily="18" charset="0"/>
              </a:rPr>
              <a:t>doi.org</a:t>
            </a:r>
            <a:r>
              <a:rPr lang="en-US" sz="2000" dirty="0">
                <a:latin typeface="Times New Roman" panose="02020603050405020304" pitchFamily="18" charset="0"/>
                <a:cs typeface="Times New Roman" panose="02020603050405020304" pitchFamily="18" charset="0"/>
              </a:rPr>
              <a:t>/10.1016/j.compbiomed.2017.08.022.</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 T., El-Sayed, A. and R., S., (2016) A Survey on Classification of ECG Signal Study. </a:t>
            </a:r>
            <a:r>
              <a:rPr lang="en-US" sz="2000" i="1" dirty="0">
                <a:latin typeface="Times New Roman" panose="02020603050405020304" pitchFamily="18" charset="0"/>
                <a:cs typeface="Times New Roman" panose="02020603050405020304" pitchFamily="18" charset="0"/>
              </a:rPr>
              <a:t>Communications on Applied Electronics</a:t>
            </a:r>
            <a:r>
              <a:rPr lang="en-US" sz="2000" dirty="0">
                <a:latin typeface="Times New Roman" panose="02020603050405020304" pitchFamily="18" charset="0"/>
                <a:cs typeface="Times New Roman" panose="02020603050405020304" pitchFamily="18" charset="0"/>
              </a:rPr>
              <a:t>, 65, pp.11–16.</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 H., Yuan, D., Ma, X., Cui, D. and Cao, L., (2017) Genetic algorithm for the optimization of features and neural networks in ECG signals classification. </a:t>
            </a:r>
            <a:r>
              <a:rPr lang="en-US" sz="2000" i="1" dirty="0">
                <a:latin typeface="Times New Roman" panose="02020603050405020304" pitchFamily="18" charset="0"/>
                <a:cs typeface="Times New Roman" panose="02020603050405020304" pitchFamily="18" charset="0"/>
              </a:rPr>
              <a:t>Scientific Reports</a:t>
            </a:r>
            <a:r>
              <a:rPr lang="en-US" sz="2000" dirty="0">
                <a:latin typeface="Times New Roman" panose="02020603050405020304" pitchFamily="18" charset="0"/>
                <a:cs typeface="Times New Roman" panose="02020603050405020304" pitchFamily="18" charset="0"/>
              </a:rPr>
              <a:t>, [online] 7January, pp.1–12. </a:t>
            </a:r>
          </a:p>
          <a:p>
            <a:pPr algn="just"/>
            <a:r>
              <a:rPr lang="en-US" sz="2000" dirty="0">
                <a:latin typeface="Times New Roman" panose="02020603050405020304" pitchFamily="18" charset="0"/>
                <a:cs typeface="Times New Roman" panose="02020603050405020304" pitchFamily="18" charset="0"/>
              </a:rPr>
              <a:t>    Available at: http://</a:t>
            </a:r>
            <a:r>
              <a:rPr lang="en-US" sz="2000" dirty="0" err="1">
                <a:latin typeface="Times New Roman" panose="02020603050405020304" pitchFamily="18" charset="0"/>
                <a:cs typeface="Times New Roman" panose="02020603050405020304" pitchFamily="18" charset="0"/>
              </a:rPr>
              <a:t>dx.doi.org</a:t>
            </a:r>
            <a:r>
              <a:rPr lang="en-US" sz="2000" dirty="0">
                <a:latin typeface="Times New Roman" panose="02020603050405020304" pitchFamily="18" charset="0"/>
                <a:cs typeface="Times New Roman" panose="02020603050405020304" pitchFamily="18" charset="0"/>
              </a:rPr>
              <a:t>/10.1038/srep41011.</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470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278532-71E3-DF87-F420-2BB52DA93C10}"/>
              </a:ext>
            </a:extLst>
          </p:cNvPr>
          <p:cNvSpPr txBox="1"/>
          <p:nvPr/>
        </p:nvSpPr>
        <p:spPr>
          <a:xfrm>
            <a:off x="312234" y="458956"/>
            <a:ext cx="11322205" cy="5940088"/>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Song, M.H., Lee, J., Cho, S.P., Lee, K.J. and </a:t>
            </a:r>
            <a:r>
              <a:rPr lang="en-US" sz="2000" dirty="0" err="1">
                <a:latin typeface="Times New Roman" panose="02020603050405020304" pitchFamily="18" charset="0"/>
                <a:cs typeface="Times New Roman" panose="02020603050405020304" pitchFamily="18" charset="0"/>
              </a:rPr>
              <a:t>Yoo</a:t>
            </a:r>
            <a:r>
              <a:rPr lang="en-US" sz="2000" dirty="0">
                <a:latin typeface="Times New Roman" panose="02020603050405020304" pitchFamily="18" charset="0"/>
                <a:cs typeface="Times New Roman" panose="02020603050405020304" pitchFamily="18" charset="0"/>
              </a:rPr>
              <a:t>, S.K., (2005) Support vector machine based arrhythmia classification using reduced features. </a:t>
            </a:r>
            <a:r>
              <a:rPr lang="en-US" sz="2000" i="1" dirty="0">
                <a:latin typeface="Times New Roman" panose="02020603050405020304" pitchFamily="18" charset="0"/>
                <a:cs typeface="Times New Roman" panose="02020603050405020304" pitchFamily="18" charset="0"/>
              </a:rPr>
              <a:t>International Journal of Control, Automation and Systems</a:t>
            </a:r>
            <a:r>
              <a:rPr lang="en-US" sz="2000" dirty="0">
                <a:latin typeface="Times New Roman" panose="02020603050405020304" pitchFamily="18" charset="0"/>
                <a:cs typeface="Times New Roman" panose="02020603050405020304" pitchFamily="18" charset="0"/>
              </a:rPr>
              <a:t>, 34, pp.571–579.</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Güler</a:t>
            </a:r>
            <a:r>
              <a:rPr lang="en-US" sz="2000" dirty="0">
                <a:latin typeface="Times New Roman" panose="02020603050405020304" pitchFamily="18" charset="0"/>
                <a:cs typeface="Times New Roman" panose="02020603050405020304" pitchFamily="18" charset="0"/>
              </a:rPr>
              <a:t>, I. and </a:t>
            </a:r>
            <a:r>
              <a:rPr lang="en-US" sz="2000" dirty="0" err="1">
                <a:latin typeface="Times New Roman" panose="02020603050405020304" pitchFamily="18" charset="0"/>
                <a:cs typeface="Times New Roman" panose="02020603050405020304" pitchFamily="18" charset="0"/>
              </a:rPr>
              <a:t>Übeyli</a:t>
            </a:r>
            <a:r>
              <a:rPr lang="en-US" sz="2000" dirty="0">
                <a:latin typeface="Times New Roman" panose="02020603050405020304" pitchFamily="18" charset="0"/>
                <a:cs typeface="Times New Roman" panose="02020603050405020304" pitchFamily="18" charset="0"/>
              </a:rPr>
              <a:t>, E.D., (2007) Multiclass support vector machines for EEG-signals classification. </a:t>
            </a:r>
            <a:r>
              <a:rPr lang="en-US" sz="2000" i="1" dirty="0">
                <a:latin typeface="Times New Roman" panose="02020603050405020304" pitchFamily="18" charset="0"/>
                <a:cs typeface="Times New Roman" panose="02020603050405020304" pitchFamily="18" charset="0"/>
              </a:rPr>
              <a:t>IEEE Transactions on Information Technology in Biomedicine</a:t>
            </a:r>
            <a:r>
              <a:rPr lang="en-US" sz="2000" dirty="0">
                <a:latin typeface="Times New Roman" panose="02020603050405020304" pitchFamily="18" charset="0"/>
                <a:cs typeface="Times New Roman" panose="02020603050405020304" pitchFamily="18" charset="0"/>
              </a:rPr>
              <a:t>, 112, pp.117–126.</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Asl, B.M., </a:t>
            </a:r>
            <a:r>
              <a:rPr lang="en-US" sz="2000" dirty="0" err="1">
                <a:latin typeface="Times New Roman" panose="02020603050405020304" pitchFamily="18" charset="0"/>
                <a:cs typeface="Times New Roman" panose="02020603050405020304" pitchFamily="18" charset="0"/>
              </a:rPr>
              <a:t>Setarehdan</a:t>
            </a:r>
            <a:r>
              <a:rPr lang="en-US" sz="2000" dirty="0">
                <a:latin typeface="Times New Roman" panose="02020603050405020304" pitchFamily="18" charset="0"/>
                <a:cs typeface="Times New Roman" panose="02020603050405020304" pitchFamily="18" charset="0"/>
              </a:rPr>
              <a:t>, S.K. and </a:t>
            </a:r>
            <a:r>
              <a:rPr lang="en-US" sz="2000" dirty="0" err="1">
                <a:latin typeface="Times New Roman" panose="02020603050405020304" pitchFamily="18" charset="0"/>
                <a:cs typeface="Times New Roman" panose="02020603050405020304" pitchFamily="18" charset="0"/>
              </a:rPr>
              <a:t>Mohebbi</a:t>
            </a:r>
            <a:r>
              <a:rPr lang="en-US" sz="2000" dirty="0">
                <a:latin typeface="Times New Roman" panose="02020603050405020304" pitchFamily="18" charset="0"/>
                <a:cs typeface="Times New Roman" panose="02020603050405020304" pitchFamily="18" charset="0"/>
              </a:rPr>
              <a:t>, M., (2008) Support vector machine-based arrhythmia classification using reduced features of heart rate variability signal. </a:t>
            </a:r>
            <a:r>
              <a:rPr lang="en-US" sz="2000" i="1" dirty="0">
                <a:latin typeface="Times New Roman" panose="02020603050405020304" pitchFamily="18" charset="0"/>
                <a:cs typeface="Times New Roman" panose="02020603050405020304" pitchFamily="18" charset="0"/>
              </a:rPr>
              <a:t>Artificial Intelligence in Medicine</a:t>
            </a:r>
            <a:r>
              <a:rPr lang="en-US" sz="2000" dirty="0">
                <a:latin typeface="Times New Roman" panose="02020603050405020304" pitchFamily="18" charset="0"/>
                <a:cs typeface="Times New Roman" panose="02020603050405020304" pitchFamily="18" charset="0"/>
              </a:rPr>
              <a:t>, 441, pp.51–64.</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Huang, H., Liu, J., Zhu, Q., Wang, R. and Hu, G., (2014) A new hierarchical method for inter-patient heartbeat classification using random projections and RR intervals. </a:t>
            </a:r>
            <a:r>
              <a:rPr lang="en-US" sz="2000" i="1" dirty="0" err="1">
                <a:latin typeface="Times New Roman" panose="02020603050405020304" pitchFamily="18" charset="0"/>
                <a:cs typeface="Times New Roman" panose="02020603050405020304" pitchFamily="18" charset="0"/>
              </a:rPr>
              <a:t>BioMedical</a:t>
            </a:r>
            <a:r>
              <a:rPr lang="en-US" sz="2000" i="1" dirty="0">
                <a:latin typeface="Times New Roman" panose="02020603050405020304" pitchFamily="18" charset="0"/>
                <a:cs typeface="Times New Roman" panose="02020603050405020304" pitchFamily="18" charset="0"/>
              </a:rPr>
              <a:t> Engineering Online</a:t>
            </a:r>
            <a:r>
              <a:rPr lang="en-US" sz="2000" dirty="0">
                <a:latin typeface="Times New Roman" panose="02020603050405020304" pitchFamily="18" charset="0"/>
                <a:cs typeface="Times New Roman" panose="02020603050405020304" pitchFamily="18" charset="0"/>
              </a:rPr>
              <a:t>, 131, pp.1–26.</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Wu, M., Lu, Y., Yang, W. and Wong, S.Y., (2021) A Study on Arrhythmia via ECG Signal Classification Using the Convolutional Neural Network. </a:t>
            </a:r>
            <a:r>
              <a:rPr lang="en-US" sz="2000" i="1" dirty="0">
                <a:latin typeface="Times New Roman" panose="02020603050405020304" pitchFamily="18" charset="0"/>
                <a:cs typeface="Times New Roman" panose="02020603050405020304" pitchFamily="18" charset="0"/>
              </a:rPr>
              <a:t>Frontiers in Computational Neuroscience</a:t>
            </a:r>
            <a:r>
              <a:rPr lang="en-US" sz="2000" dirty="0">
                <a:latin typeface="Times New Roman" panose="02020603050405020304" pitchFamily="18" charset="0"/>
                <a:cs typeface="Times New Roman" panose="02020603050405020304" pitchFamily="18" charset="0"/>
              </a:rPr>
              <a:t>, 14January, pp.1–10.</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223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38FA3E-1745-2F89-83B5-C3A06A98FFEB}"/>
              </a:ext>
            </a:extLst>
          </p:cNvPr>
          <p:cNvSpPr txBox="1"/>
          <p:nvPr/>
        </p:nvSpPr>
        <p:spPr>
          <a:xfrm>
            <a:off x="169432" y="278296"/>
            <a:ext cx="1521570"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Abstract</a:t>
            </a:r>
          </a:p>
        </p:txBody>
      </p:sp>
      <p:sp>
        <p:nvSpPr>
          <p:cNvPr id="4" name="TextBox 3">
            <a:extLst>
              <a:ext uri="{FF2B5EF4-FFF2-40B4-BE49-F238E27FC236}">
                <a16:creationId xmlns:a16="http://schemas.microsoft.com/office/drawing/2014/main" id="{D224D9EA-3686-1A72-F110-CA5E033AEE4C}"/>
              </a:ext>
            </a:extLst>
          </p:cNvPr>
          <p:cNvSpPr txBox="1"/>
          <p:nvPr/>
        </p:nvSpPr>
        <p:spPr>
          <a:xfrm>
            <a:off x="169432" y="904422"/>
            <a:ext cx="11651507" cy="5632311"/>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Electrocardiogram (ECG) is widely used instrument to monitor the diagnoses of cardiovascular system. It takes a highly skilled experts with a lot of experience to diagnose the ECG signal which consumes a lot of time as well as medical resources. The problem of accurately classifying the ECG signal is very challenging. The results are limited because of shallow feature learning architectures. The problem also relies on looking for the most appropriate features for classifying these ECG signals appropriately. Therefore, Machine learning (ML) solutions as well as Artificial Neural Networks are prevalent to analyze and classify ECG data. Machine learning Algorithms are applied to build a model and the performance of these different models can be differentiated based on evaluation metrics. Artificial Neural Networks learn tasks by examples and composed of stacked transformation. It has recently been popular due to its success in variety of task and therefore, it has lot of potential in improving various clinical practices. It has been shown by various studies that with enough data, ANN can show the accuracy to the level of human-expert cardiologist. In this research, different ML models like KNN, </a:t>
            </a:r>
            <a:r>
              <a:rPr lang="en-US" sz="2000" dirty="0" err="1">
                <a:latin typeface="Times New Roman" panose="02020603050405020304" pitchFamily="18" charset="0"/>
                <a:cs typeface="Times New Roman" panose="02020603050405020304" pitchFamily="18" charset="0"/>
              </a:rPr>
              <a:t>XGBoost</a:t>
            </a:r>
            <a:r>
              <a:rPr lang="en-US" sz="2000" dirty="0">
                <a:latin typeface="Times New Roman" panose="02020603050405020304" pitchFamily="18" charset="0"/>
                <a:cs typeface="Times New Roman" panose="02020603050405020304" pitchFamily="18" charset="0"/>
              </a:rPr>
              <a:t>, and Random Forest and deep learning model like MLPNN and CNN will be trained, and their performance will be presented based on evaluation metrics. In our paper, we will also discuss about the problems encountered in ECG classification, ANNs classifiers, feature extraction tools, pre-processing techniques, ECG database and measures to evaluate the performance. Furthermore, this paper will represent the limitation, performance, and details of each of the classifier and present the detail analysis of best possible classifier based on evaluation index. </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61438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5FB946D7-1CA4-446E-8795-007CACFDE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0">
            <a:extLst>
              <a:ext uri="{FF2B5EF4-FFF2-40B4-BE49-F238E27FC236}">
                <a16:creationId xmlns:a16="http://schemas.microsoft.com/office/drawing/2014/main" id="{192416F2-BC84-4D7C-80C6-6296C10C3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95338" y="981075"/>
            <a:ext cx="10601325" cy="4552949"/>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8EE0AC81-600A-1605-41B5-FB867BB42744}"/>
              </a:ext>
            </a:extLst>
          </p:cNvPr>
          <p:cNvSpPr txBox="1"/>
          <p:nvPr/>
        </p:nvSpPr>
        <p:spPr>
          <a:xfrm>
            <a:off x="1537097" y="1428750"/>
            <a:ext cx="9117807" cy="210502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kern="1200" dirty="0">
                <a:solidFill>
                  <a:schemeClr val="tx1"/>
                </a:solidFill>
                <a:latin typeface="+mj-lt"/>
                <a:ea typeface="+mj-ea"/>
                <a:cs typeface="+mj-cs"/>
              </a:rPr>
              <a:t>THANK YOU !</a:t>
            </a:r>
          </a:p>
        </p:txBody>
      </p:sp>
      <p:cxnSp>
        <p:nvCxnSpPr>
          <p:cNvPr id="17" name="Straight Connector 12">
            <a:extLst>
              <a:ext uri="{FF2B5EF4-FFF2-40B4-BE49-F238E27FC236}">
                <a16:creationId xmlns:a16="http://schemas.microsoft.com/office/drawing/2014/main" id="{2330623A-AB89-4E04-AC9A-2BAFBF85AE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3771366"/>
            <a:ext cx="5486400"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6362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5F9F89A-1363-34CE-840E-F7461991C253}"/>
              </a:ext>
            </a:extLst>
          </p:cNvPr>
          <p:cNvSpPr txBox="1"/>
          <p:nvPr/>
        </p:nvSpPr>
        <p:spPr>
          <a:xfrm>
            <a:off x="242691" y="220818"/>
            <a:ext cx="2650084"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D4DE788D-ABAC-9731-2F87-5A38D1452225}"/>
              </a:ext>
            </a:extLst>
          </p:cNvPr>
          <p:cNvSpPr txBox="1"/>
          <p:nvPr/>
        </p:nvSpPr>
        <p:spPr>
          <a:xfrm>
            <a:off x="242691" y="1433112"/>
            <a:ext cx="6414800" cy="465364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Heartbeat originates from SA node (pacemaker).</a:t>
            </a:r>
          </a:p>
          <a:p>
            <a:pPr marL="285750" indent="-285750">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Electric impulse reaches to AV node and cause the atrial contraction.</a:t>
            </a:r>
          </a:p>
          <a:p>
            <a:pPr marL="285750" indent="-285750">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From AV node, the impulse transfers to bundle of</a:t>
            </a:r>
          </a:p>
          <a:p>
            <a:pPr>
              <a:lnSpc>
                <a:spcPct val="150000"/>
              </a:lnSpc>
            </a:pPr>
            <a:r>
              <a:rPr lang="en-US" sz="2000" dirty="0">
                <a:latin typeface="Times New Roman" panose="02020603050405020304" pitchFamily="18" charset="0"/>
                <a:cs typeface="Times New Roman" panose="02020603050405020304" pitchFamily="18" charset="0"/>
              </a:rPr>
              <a:t>     His and different bundle branch spreading it to ventricles.</a:t>
            </a:r>
          </a:p>
          <a:p>
            <a:pPr>
              <a:lnSpc>
                <a:spcPct val="150000"/>
              </a:lnSpc>
            </a:pPr>
            <a:endParaRPr lang="en-US"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Ventricles contract to eject blood into large arteries</a:t>
            </a:r>
          </a:p>
          <a:p>
            <a:pPr>
              <a:lnSpc>
                <a:spcPct val="150000"/>
              </a:lnSpc>
            </a:pPr>
            <a:r>
              <a:rPr lang="en-US" sz="2000" dirty="0">
                <a:latin typeface="Times New Roman" panose="02020603050405020304" pitchFamily="18" charset="0"/>
                <a:cs typeface="Times New Roman" panose="02020603050405020304" pitchFamily="18" charset="0"/>
              </a:rPr>
              <a:t>     leaving the heart.</a:t>
            </a:r>
          </a:p>
        </p:txBody>
      </p:sp>
      <p:pic>
        <p:nvPicPr>
          <p:cNvPr id="2052" name="Picture 4" descr="Image">
            <a:extLst>
              <a:ext uri="{FF2B5EF4-FFF2-40B4-BE49-F238E27FC236}">
                <a16:creationId xmlns:a16="http://schemas.microsoft.com/office/drawing/2014/main" id="{7A1F8630-0FA0-3752-577B-CD8FB47559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8991" y="682483"/>
            <a:ext cx="5153009" cy="491821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2D430EC-0968-1DDB-BB1D-3425411F14DC}"/>
              </a:ext>
            </a:extLst>
          </p:cNvPr>
          <p:cNvSpPr txBox="1"/>
          <p:nvPr/>
        </p:nvSpPr>
        <p:spPr>
          <a:xfrm>
            <a:off x="242691" y="974793"/>
            <a:ext cx="2725426" cy="400110"/>
          </a:xfrm>
          <a:prstGeom prst="rect">
            <a:avLst/>
          </a:prstGeom>
          <a:noFill/>
        </p:spPr>
        <p:txBody>
          <a:bodyPr wrap="none" rtlCol="0">
            <a:spAutoFit/>
          </a:bodyPr>
          <a:lstStyle/>
          <a:p>
            <a:r>
              <a:rPr lang="en-US" sz="2000" b="1" u="sng" dirty="0">
                <a:latin typeface="Times New Roman" panose="02020603050405020304" pitchFamily="18" charset="0"/>
                <a:cs typeface="Times New Roman" panose="02020603050405020304" pitchFamily="18" charset="0"/>
              </a:rPr>
              <a:t>Cardiac Cycle of Heart</a:t>
            </a:r>
          </a:p>
        </p:txBody>
      </p:sp>
    </p:spTree>
    <p:extLst>
      <p:ext uri="{BB962C8B-B14F-4D97-AF65-F5344CB8AC3E}">
        <p14:creationId xmlns:p14="http://schemas.microsoft.com/office/powerpoint/2010/main" val="2334602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B539CF-4534-668C-57D5-5E4A11994833}"/>
              </a:ext>
            </a:extLst>
          </p:cNvPr>
          <p:cNvSpPr txBox="1"/>
          <p:nvPr/>
        </p:nvSpPr>
        <p:spPr>
          <a:xfrm>
            <a:off x="342900" y="284663"/>
            <a:ext cx="5753100" cy="650030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ECG signals have vital importance for heart disease diagnosis.</a:t>
            </a:r>
          </a:p>
          <a:p>
            <a:pPr marL="285750" indent="-285750">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features of ECG signals are peaks labelled as P, Q, R, S and intervals represented as PR, RR, QRS, ST and QT.</a:t>
            </a:r>
          </a:p>
          <a:p>
            <a:pPr marL="285750" indent="-285750">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 wave </a:t>
            </a:r>
            <a:r>
              <a:rPr lang="en-US" sz="2000" dirty="0">
                <a:latin typeface="Times New Roman" panose="02020603050405020304" pitchFamily="18" charset="0"/>
                <a:cs typeface="Times New Roman" panose="02020603050405020304" pitchFamily="18" charset="0"/>
                <a:sym typeface="Wingdings" pitchFamily="2" charset="2"/>
              </a:rPr>
              <a:t> atrial depolarization/contraction</a:t>
            </a:r>
          </a:p>
          <a:p>
            <a:pPr>
              <a:lnSpc>
                <a:spcPct val="150000"/>
              </a:lnSpc>
            </a:pPr>
            <a:r>
              <a:rPr lang="en-US" sz="2000" dirty="0">
                <a:latin typeface="Times New Roman" panose="02020603050405020304" pitchFamily="18" charset="0"/>
                <a:cs typeface="Times New Roman" panose="02020603050405020304" pitchFamily="18" charset="0"/>
                <a:sym typeface="Wingdings" pitchFamily="2" charset="2"/>
              </a:rPr>
              <a:t>    QRS wave  depolarization of ventricular      </a:t>
            </a:r>
          </a:p>
          <a:p>
            <a:pPr>
              <a:lnSpc>
                <a:spcPct val="150000"/>
              </a:lnSpc>
            </a:pPr>
            <a:r>
              <a:rPr lang="en-US" sz="2000" dirty="0">
                <a:latin typeface="Times New Roman" panose="02020603050405020304" pitchFamily="18" charset="0"/>
                <a:cs typeface="Times New Roman" panose="02020603050405020304" pitchFamily="18" charset="0"/>
                <a:sym typeface="Wingdings" pitchFamily="2" charset="2"/>
              </a:rPr>
              <a:t>                           myocardium</a:t>
            </a:r>
          </a:p>
          <a:p>
            <a:pPr>
              <a:lnSpc>
                <a:spcPct val="150000"/>
              </a:lnSpc>
            </a:pPr>
            <a:r>
              <a:rPr lang="en-US" sz="2000" dirty="0">
                <a:latin typeface="Times New Roman" panose="02020603050405020304" pitchFamily="18" charset="0"/>
                <a:cs typeface="Times New Roman" panose="02020603050405020304" pitchFamily="18" charset="0"/>
                <a:sym typeface="Wingdings" pitchFamily="2" charset="2"/>
              </a:rPr>
              <a:t>     ST wave  end of ventricular contraction and  </a:t>
            </a:r>
          </a:p>
          <a:p>
            <a:pPr>
              <a:lnSpc>
                <a:spcPct val="150000"/>
              </a:lnSpc>
            </a:pPr>
            <a:r>
              <a:rPr lang="en-US" sz="2000" dirty="0">
                <a:latin typeface="Times New Roman" panose="02020603050405020304" pitchFamily="18" charset="0"/>
                <a:cs typeface="Times New Roman" panose="02020603050405020304" pitchFamily="18" charset="0"/>
                <a:sym typeface="Wingdings" pitchFamily="2" charset="2"/>
              </a:rPr>
              <a:t>                         beginning of repolarization</a:t>
            </a:r>
          </a:p>
          <a:p>
            <a:pPr>
              <a:lnSpc>
                <a:spcPct val="150000"/>
              </a:lnSpc>
            </a:pPr>
            <a:r>
              <a:rPr lang="en-US" sz="2000" dirty="0">
                <a:latin typeface="Times New Roman" panose="02020603050405020304" pitchFamily="18" charset="0"/>
                <a:cs typeface="Times New Roman" panose="02020603050405020304" pitchFamily="18" charset="0"/>
                <a:sym typeface="Wingdings" pitchFamily="2" charset="2"/>
              </a:rPr>
              <a:t>     T wave  repolarization of ventricular          </a:t>
            </a:r>
          </a:p>
          <a:p>
            <a:pPr>
              <a:lnSpc>
                <a:spcPct val="150000"/>
              </a:lnSpc>
            </a:pPr>
            <a:r>
              <a:rPr lang="en-US" sz="2000" dirty="0">
                <a:latin typeface="Times New Roman" panose="02020603050405020304" pitchFamily="18" charset="0"/>
                <a:cs typeface="Times New Roman" panose="02020603050405020304" pitchFamily="18" charset="0"/>
                <a:sym typeface="Wingdings" pitchFamily="2" charset="2"/>
              </a:rPr>
              <a:t>                       myocardium. </a:t>
            </a: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AC51A33-FB7D-460C-A852-39CFB2F75CAC}"/>
              </a:ext>
            </a:extLst>
          </p:cNvPr>
          <p:cNvSpPr txBox="1"/>
          <p:nvPr/>
        </p:nvSpPr>
        <p:spPr>
          <a:xfrm>
            <a:off x="1885950" y="2543175"/>
            <a:ext cx="184731" cy="369332"/>
          </a:xfrm>
          <a:prstGeom prst="rect">
            <a:avLst/>
          </a:prstGeom>
          <a:noFill/>
        </p:spPr>
        <p:txBody>
          <a:bodyPr wrap="none" rtlCol="0">
            <a:spAutoFit/>
          </a:bodyPr>
          <a:lstStyle/>
          <a:p>
            <a:endParaRPr lang="en-US" dirty="0"/>
          </a:p>
        </p:txBody>
      </p:sp>
      <p:pic>
        <p:nvPicPr>
          <p:cNvPr id="1026" name="Picture 2">
            <a:extLst>
              <a:ext uri="{FF2B5EF4-FFF2-40B4-BE49-F238E27FC236}">
                <a16:creationId xmlns:a16="http://schemas.microsoft.com/office/drawing/2014/main" id="{15FB3FA0-9C49-6BAE-02D3-5F20C8F1FA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84663"/>
            <a:ext cx="5998121" cy="5517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276718"/>
      </p:ext>
    </p:extLst>
  </p:cSld>
  <p:clrMapOvr>
    <a:masterClrMapping/>
  </p:clrMapOvr>
  <mc:AlternateContent xmlns:mc="http://schemas.openxmlformats.org/markup-compatibility/2006">
    <mc:Choice xmlns:p14="http://schemas.microsoft.com/office/powerpoint/2010/main" Requires="p14">
      <p:transition p14:dur="0" advTm="10888"/>
    </mc:Choice>
    <mc:Fallback>
      <p:transition advTm="1088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2BB85C30-E8D4-9F69-1CAB-3EAE06351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913" y="569343"/>
            <a:ext cx="4824862" cy="5345682"/>
          </a:xfrm>
          <a:prstGeom prst="rect">
            <a:avLst/>
          </a:prstGeom>
        </p:spPr>
      </p:pic>
      <p:sp>
        <p:nvSpPr>
          <p:cNvPr id="3" name="TextBox 2">
            <a:extLst>
              <a:ext uri="{FF2B5EF4-FFF2-40B4-BE49-F238E27FC236}">
                <a16:creationId xmlns:a16="http://schemas.microsoft.com/office/drawing/2014/main" id="{BE6D27AE-AACA-993C-7F7F-67AA775F1580}"/>
              </a:ext>
            </a:extLst>
          </p:cNvPr>
          <p:cNvSpPr txBox="1"/>
          <p:nvPr/>
        </p:nvSpPr>
        <p:spPr>
          <a:xfrm>
            <a:off x="276225" y="954297"/>
            <a:ext cx="7000876" cy="40934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Uses 12-Lead ECG channels of recordings</a:t>
            </a:r>
          </a:p>
          <a:p>
            <a:pPr marL="285750" indent="-285750">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Six leads on arms and legs: </a:t>
            </a:r>
          </a:p>
          <a:p>
            <a:pPr>
              <a:lnSpc>
                <a:spcPct val="150000"/>
              </a:lnSpc>
            </a:pPr>
            <a:r>
              <a:rPr lang="en-US" sz="2000" dirty="0">
                <a:latin typeface="Times New Roman" panose="02020603050405020304" pitchFamily="18" charset="0"/>
                <a:cs typeface="Times New Roman" panose="02020603050405020304" pitchFamily="18" charset="0"/>
              </a:rPr>
              <a:t>     Lead I, II, III,  augmented Voltage Foot (</a:t>
            </a:r>
            <a:r>
              <a:rPr lang="en-US" sz="2000" dirty="0" err="1">
                <a:latin typeface="Times New Roman" panose="02020603050405020304" pitchFamily="18" charset="0"/>
                <a:cs typeface="Times New Roman" panose="02020603050405020304" pitchFamily="18" charset="0"/>
              </a:rPr>
              <a:t>aVF</a:t>
            </a:r>
            <a:r>
              <a:rPr lang="en-US" sz="2000" dirty="0">
                <a:latin typeface="Times New Roman" panose="02020603050405020304" pitchFamily="18" charset="0"/>
                <a:cs typeface="Times New Roman" panose="02020603050405020304" pitchFamily="18" charset="0"/>
              </a:rPr>
              <a:t>), augmented           </a:t>
            </a:r>
          </a:p>
          <a:p>
            <a:pPr>
              <a:lnSpc>
                <a:spcPct val="150000"/>
              </a:lnSpc>
            </a:pPr>
            <a:r>
              <a:rPr lang="en-US" sz="2000" dirty="0">
                <a:latin typeface="Times New Roman" panose="02020603050405020304" pitchFamily="18" charset="0"/>
                <a:cs typeface="Times New Roman" panose="02020603050405020304" pitchFamily="18" charset="0"/>
              </a:rPr>
              <a:t>     Voltage Right (</a:t>
            </a:r>
            <a:r>
              <a:rPr lang="en-US" sz="2000" dirty="0" err="1">
                <a:latin typeface="Times New Roman" panose="02020603050405020304" pitchFamily="18" charset="0"/>
                <a:cs typeface="Times New Roman" panose="02020603050405020304" pitchFamily="18" charset="0"/>
              </a:rPr>
              <a:t>aVR</a:t>
            </a:r>
            <a:r>
              <a:rPr lang="en-US" sz="2000" dirty="0">
                <a:latin typeface="Times New Roman" panose="02020603050405020304" pitchFamily="18" charset="0"/>
                <a:cs typeface="Times New Roman" panose="02020603050405020304" pitchFamily="18" charset="0"/>
              </a:rPr>
              <a:t>), and augmented Voltage Left (</a:t>
            </a:r>
            <a:r>
              <a:rPr lang="en-US" sz="2000" dirty="0" err="1">
                <a:latin typeface="Times New Roman" panose="02020603050405020304" pitchFamily="18" charset="0"/>
                <a:cs typeface="Times New Roman" panose="02020603050405020304" pitchFamily="18" charset="0"/>
              </a:rPr>
              <a:t>aVL</a:t>
            </a:r>
            <a:r>
              <a:rPr lang="en-US" sz="2000" dirty="0">
                <a:latin typeface="Times New Roman" panose="02020603050405020304" pitchFamily="18" charset="0"/>
                <a:cs typeface="Times New Roman" panose="02020603050405020304" pitchFamily="18" charset="0"/>
              </a:rPr>
              <a:t>)</a:t>
            </a:r>
          </a:p>
          <a:p>
            <a:pPr>
              <a:lnSpc>
                <a:spcPct val="150000"/>
              </a:lnSpc>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Six leads on chest:</a:t>
            </a:r>
          </a:p>
          <a:p>
            <a:pPr>
              <a:lnSpc>
                <a:spcPct val="150000"/>
              </a:lnSpc>
            </a:pPr>
            <a:r>
              <a:rPr lang="en-US" sz="2000" dirty="0">
                <a:latin typeface="Times New Roman" panose="02020603050405020304" pitchFamily="18" charset="0"/>
                <a:cs typeface="Times New Roman" panose="02020603050405020304" pitchFamily="18" charset="0"/>
              </a:rPr>
              <a:t>      V1, V2, V3, V4, V5, and V6</a:t>
            </a:r>
          </a:p>
          <a:p>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97085793"/>
      </p:ext>
    </p:extLst>
  </p:cSld>
  <p:clrMapOvr>
    <a:masterClrMapping/>
  </p:clrMapOvr>
  <mc:AlternateContent xmlns:mc="http://schemas.openxmlformats.org/markup-compatibility/2006">
    <mc:Choice xmlns:p14="http://schemas.microsoft.com/office/powerpoint/2010/main" Requires="p14">
      <p:transition p14:dur="0" advTm="3179"/>
    </mc:Choice>
    <mc:Fallback>
      <p:transition advTm="317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9AEE6E-B950-6585-1CEC-C85EA1383630}"/>
              </a:ext>
            </a:extLst>
          </p:cNvPr>
          <p:cNvSpPr txBox="1"/>
          <p:nvPr/>
        </p:nvSpPr>
        <p:spPr>
          <a:xfrm>
            <a:off x="35198" y="125134"/>
            <a:ext cx="1508746" cy="400110"/>
          </a:xfrm>
          <a:prstGeom prst="rect">
            <a:avLst/>
          </a:prstGeom>
          <a:noFill/>
        </p:spPr>
        <p:txBody>
          <a:bodyPr wrap="none" rtlCol="0">
            <a:spAutoFit/>
          </a:bodyPr>
          <a:lstStyle/>
          <a:p>
            <a:r>
              <a:rPr lang="en-US" sz="2000" b="1" u="sng" dirty="0">
                <a:latin typeface="Times New Roman" panose="02020603050405020304" pitchFamily="18" charset="0"/>
                <a:cs typeface="Times New Roman" panose="02020603050405020304" pitchFamily="18" charset="0"/>
              </a:rPr>
              <a:t>Arrhythmia</a:t>
            </a:r>
          </a:p>
        </p:txBody>
      </p:sp>
      <p:sp>
        <p:nvSpPr>
          <p:cNvPr id="3" name="TextBox 2">
            <a:extLst>
              <a:ext uri="{FF2B5EF4-FFF2-40B4-BE49-F238E27FC236}">
                <a16:creationId xmlns:a16="http://schemas.microsoft.com/office/drawing/2014/main" id="{3C1A1E45-6670-0ED5-40FC-7148B3638B7B}"/>
              </a:ext>
            </a:extLst>
          </p:cNvPr>
          <p:cNvSpPr txBox="1"/>
          <p:nvPr/>
        </p:nvSpPr>
        <p:spPr>
          <a:xfrm>
            <a:off x="203576" y="401189"/>
            <a:ext cx="11515241" cy="18836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Irregular rhythm of heartbeat.</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Examples: Premature Ventricular Contraction, Atrial Premature Contraction, Tachycardia, and Bradycardia.</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Around 6.1 million people living with Atrial Fibrillation in USA and expected to increase to 12.1 million by 2030.</a:t>
            </a:r>
          </a:p>
        </p:txBody>
      </p:sp>
      <p:pic>
        <p:nvPicPr>
          <p:cNvPr id="7" name="Picture 6" descr="Table&#10;&#10;Description automatically generated with medium confidence">
            <a:extLst>
              <a:ext uri="{FF2B5EF4-FFF2-40B4-BE49-F238E27FC236}">
                <a16:creationId xmlns:a16="http://schemas.microsoft.com/office/drawing/2014/main" id="{E0D1DB3F-BC5A-9719-8C35-C4DE057501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924" y="2511128"/>
            <a:ext cx="4938054" cy="1679948"/>
          </a:xfrm>
          <a:prstGeom prst="rect">
            <a:avLst/>
          </a:prstGeom>
        </p:spPr>
      </p:pic>
      <p:pic>
        <p:nvPicPr>
          <p:cNvPr id="8" name="Picture 7" descr="Chart&#10;&#10;Description automatically generated">
            <a:extLst>
              <a:ext uri="{FF2B5EF4-FFF2-40B4-BE49-F238E27FC236}">
                <a16:creationId xmlns:a16="http://schemas.microsoft.com/office/drawing/2014/main" id="{476FCE3A-C51A-F836-AA2B-853B1EAAA5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924" y="4191076"/>
            <a:ext cx="4938054" cy="1623699"/>
          </a:xfrm>
          <a:prstGeom prst="rect">
            <a:avLst/>
          </a:prstGeom>
        </p:spPr>
      </p:pic>
      <p:sp>
        <p:nvSpPr>
          <p:cNvPr id="10" name="TextBox 9">
            <a:extLst>
              <a:ext uri="{FF2B5EF4-FFF2-40B4-BE49-F238E27FC236}">
                <a16:creationId xmlns:a16="http://schemas.microsoft.com/office/drawing/2014/main" id="{C27243E0-F851-3856-C940-6579148FB492}"/>
              </a:ext>
            </a:extLst>
          </p:cNvPr>
          <p:cNvSpPr txBox="1"/>
          <p:nvPr/>
        </p:nvSpPr>
        <p:spPr>
          <a:xfrm>
            <a:off x="758799" y="5951126"/>
            <a:ext cx="4014304" cy="646331"/>
          </a:xfrm>
          <a:prstGeom prst="rect">
            <a:avLst/>
          </a:prstGeom>
          <a:noFill/>
        </p:spPr>
        <p:txBody>
          <a:bodyPr wrap="square" rtlCol="0">
            <a:spAutoFit/>
          </a:bodyPr>
          <a:lstStyle/>
          <a:p>
            <a:r>
              <a:rPr lang="en-US" dirty="0"/>
              <a:t>Fig:  Atrial (top) and Ventricular (bottom)</a:t>
            </a:r>
          </a:p>
          <a:p>
            <a:r>
              <a:rPr lang="en-US" dirty="0"/>
              <a:t>        Tachycardia (100-350 Bpm)</a:t>
            </a:r>
          </a:p>
        </p:txBody>
      </p:sp>
      <p:sp>
        <p:nvSpPr>
          <p:cNvPr id="11" name="TextBox 10">
            <a:extLst>
              <a:ext uri="{FF2B5EF4-FFF2-40B4-BE49-F238E27FC236}">
                <a16:creationId xmlns:a16="http://schemas.microsoft.com/office/drawing/2014/main" id="{7E555F88-41A7-552B-C067-704A9A9FE55D}"/>
              </a:ext>
            </a:extLst>
          </p:cNvPr>
          <p:cNvSpPr txBox="1"/>
          <p:nvPr/>
        </p:nvSpPr>
        <p:spPr>
          <a:xfrm>
            <a:off x="6557875" y="5951126"/>
            <a:ext cx="4014304" cy="369332"/>
          </a:xfrm>
          <a:prstGeom prst="rect">
            <a:avLst/>
          </a:prstGeom>
          <a:noFill/>
        </p:spPr>
        <p:txBody>
          <a:bodyPr wrap="square" rtlCol="0">
            <a:spAutoFit/>
          </a:bodyPr>
          <a:lstStyle/>
          <a:p>
            <a:r>
              <a:rPr lang="en-US" dirty="0"/>
              <a:t>Fig: Bradycardia Arrhythmia (0-60 Bpm)</a:t>
            </a:r>
          </a:p>
        </p:txBody>
      </p:sp>
      <p:pic>
        <p:nvPicPr>
          <p:cNvPr id="12" name="Picture 11" descr="Diagram&#10;&#10;Description automatically generated">
            <a:extLst>
              <a:ext uri="{FF2B5EF4-FFF2-40B4-BE49-F238E27FC236}">
                <a16:creationId xmlns:a16="http://schemas.microsoft.com/office/drawing/2014/main" id="{2F0A39FA-EECE-AD46-DEFD-16A20FCF72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4978" y="2163934"/>
            <a:ext cx="6660098" cy="3787192"/>
          </a:xfrm>
          <a:prstGeom prst="rect">
            <a:avLst/>
          </a:prstGeom>
        </p:spPr>
      </p:pic>
      <p:pic>
        <p:nvPicPr>
          <p:cNvPr id="14" name="Picture 13" descr="Diagram&#10;&#10;Description automatically generated">
            <a:extLst>
              <a:ext uri="{FF2B5EF4-FFF2-40B4-BE49-F238E27FC236}">
                <a16:creationId xmlns:a16="http://schemas.microsoft.com/office/drawing/2014/main" id="{6457235A-5B1B-B1DC-6EC6-27E5873A6188}"/>
              </a:ext>
            </a:extLst>
          </p:cNvPr>
          <p:cNvPicPr>
            <a:picLocks noChangeAspect="1"/>
          </p:cNvPicPr>
          <p:nvPr/>
        </p:nvPicPr>
        <p:blipFill>
          <a:blip r:embed="rId5"/>
          <a:stretch>
            <a:fillRect/>
          </a:stretch>
        </p:blipFill>
        <p:spPr>
          <a:xfrm>
            <a:off x="5340626" y="2398643"/>
            <a:ext cx="3282648" cy="3552483"/>
          </a:xfrm>
          <a:prstGeom prst="rect">
            <a:avLst/>
          </a:prstGeom>
        </p:spPr>
      </p:pic>
    </p:spTree>
    <p:extLst>
      <p:ext uri="{BB962C8B-B14F-4D97-AF65-F5344CB8AC3E}">
        <p14:creationId xmlns:p14="http://schemas.microsoft.com/office/powerpoint/2010/main" val="1665882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0D4157-7DA2-8E57-7A7F-EBAA1599FD2A}"/>
              </a:ext>
            </a:extLst>
          </p:cNvPr>
          <p:cNvSpPr txBox="1"/>
          <p:nvPr/>
        </p:nvSpPr>
        <p:spPr>
          <a:xfrm>
            <a:off x="171450" y="0"/>
            <a:ext cx="3560205"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LITERATURE REVIEW</a:t>
            </a:r>
          </a:p>
        </p:txBody>
      </p:sp>
      <p:sp>
        <p:nvSpPr>
          <p:cNvPr id="4" name="TextBox 3">
            <a:extLst>
              <a:ext uri="{FF2B5EF4-FFF2-40B4-BE49-F238E27FC236}">
                <a16:creationId xmlns:a16="http://schemas.microsoft.com/office/drawing/2014/main" id="{B6EC675B-CEB0-014E-7096-E187AD621F38}"/>
              </a:ext>
            </a:extLst>
          </p:cNvPr>
          <p:cNvSpPr txBox="1"/>
          <p:nvPr/>
        </p:nvSpPr>
        <p:spPr>
          <a:xfrm>
            <a:off x="171450" y="0"/>
            <a:ext cx="12020550" cy="7171194"/>
          </a:xfrm>
          <a:prstGeom prst="rect">
            <a:avLst/>
          </a:prstGeom>
          <a:noFill/>
        </p:spPr>
        <p:txBody>
          <a:bodyPr wrap="square" rtlCol="0">
            <a:spAutoFit/>
          </a:bodyPr>
          <a:lstStyle/>
          <a:p>
            <a:pPr marL="1200150" lvl="2" indent="-285750">
              <a:lnSpc>
                <a:spcPct val="150000"/>
              </a:lnSpc>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Support vector machine based arrhythmia classification using reduced features.</a:t>
            </a:r>
          </a:p>
          <a:p>
            <a:pPr>
              <a:lnSpc>
                <a:spcPct val="150000"/>
              </a:lnSpc>
            </a:pPr>
            <a:r>
              <a:rPr lang="en-US" sz="2000" dirty="0">
                <a:latin typeface="Times New Roman" panose="02020603050405020304" pitchFamily="18" charset="0"/>
                <a:cs typeface="Times New Roman" panose="02020603050405020304" pitchFamily="18" charset="0"/>
              </a:rPr>
              <a:t>     This research used SVM and MLP with LDA for feature selection to classify six classes of MIT-BIH dataset    </a:t>
            </a:r>
          </a:p>
          <a:p>
            <a:pPr>
              <a:lnSpc>
                <a:spcPct val="150000"/>
              </a:lnSpc>
            </a:pPr>
            <a:r>
              <a:rPr lang="en-US" sz="2000" dirty="0">
                <a:latin typeface="Times New Roman" panose="02020603050405020304" pitchFamily="18" charset="0"/>
                <a:cs typeface="Times New Roman" panose="02020603050405020304" pitchFamily="18" charset="0"/>
              </a:rPr>
              <a:t>     showing SVM performance better than MLP.</a:t>
            </a:r>
            <a:endParaRPr lang="en-US" sz="2000" b="1" dirty="0">
              <a:latin typeface="Times New Roman" panose="02020603050405020304" pitchFamily="18" charset="0"/>
              <a:cs typeface="Times New Roman" panose="02020603050405020304" pitchFamily="18" charset="0"/>
            </a:endParaRPr>
          </a:p>
          <a:p>
            <a:pPr>
              <a:lnSpc>
                <a:spcPct val="150000"/>
              </a:lnSpc>
            </a:pPr>
            <a:r>
              <a:rPr lang="en-US" sz="2000" dirty="0"/>
              <a:t>      Song et. al. (2005)</a:t>
            </a:r>
          </a:p>
          <a:p>
            <a:pPr marL="342900" indent="-342900">
              <a:lnSpc>
                <a:spcPct val="150000"/>
              </a:lnSpc>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ECG beat classifier designed by combined neural network model.</a:t>
            </a:r>
          </a:p>
          <a:p>
            <a:pPr>
              <a:lnSpc>
                <a:spcPct val="150000"/>
              </a:lnSpc>
            </a:pPr>
            <a:r>
              <a:rPr lang="en-US" sz="2000" dirty="0">
                <a:latin typeface="Times New Roman" panose="02020603050405020304" pitchFamily="18" charset="0"/>
                <a:cs typeface="Times New Roman" panose="02020603050405020304" pitchFamily="18" charset="0"/>
              </a:rPr>
              <a:t>     This research used combined neural network model to classify normal beat, congestive heart failure beat,    </a:t>
            </a:r>
          </a:p>
          <a:p>
            <a:pPr>
              <a:lnSpc>
                <a:spcPct val="150000"/>
              </a:lnSpc>
            </a:pPr>
            <a:r>
              <a:rPr lang="en-US" sz="2000" dirty="0">
                <a:latin typeface="Times New Roman" panose="02020603050405020304" pitchFamily="18" charset="0"/>
                <a:cs typeface="Times New Roman" panose="02020603050405020304" pitchFamily="18" charset="0"/>
              </a:rPr>
              <a:t>     ventricular tachyarrhythmia beat, and atrial fibrillation beat.</a:t>
            </a:r>
          </a:p>
          <a:p>
            <a:pPr>
              <a:lnSpc>
                <a:spcPct val="150000"/>
              </a:lnSpc>
            </a:pPr>
            <a:r>
              <a:rPr lang="en-US" sz="2000" b="1" dirty="0">
                <a:latin typeface="Times New Roman" panose="02020603050405020304" pitchFamily="18" charset="0"/>
                <a:cs typeface="Times New Roman" panose="02020603050405020304" pitchFamily="18" charset="0"/>
              </a:rPr>
              <a:t>     </a:t>
            </a:r>
            <a:r>
              <a:rPr lang="en-US" sz="2000" dirty="0" err="1"/>
              <a:t>Guler</a:t>
            </a:r>
            <a:r>
              <a:rPr lang="en-US" sz="2000" dirty="0"/>
              <a:t> et. al. (2005)</a:t>
            </a:r>
          </a:p>
          <a:p>
            <a:endParaRPr lang="en-US" sz="2000" b="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Support Vector machine-based arrhythmia classification using reduced features of heart rate variability signal. </a:t>
            </a:r>
          </a:p>
          <a:p>
            <a:pPr>
              <a:lnSpc>
                <a:spcPct val="150000"/>
              </a:lnSpc>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This research used generalized discriminant analysis (GDA) feature reduction scheme and SVM classifier. </a:t>
            </a:r>
          </a:p>
          <a:p>
            <a:pPr>
              <a:lnSpc>
                <a:spcPct val="150000"/>
              </a:lnSpc>
            </a:pPr>
            <a:r>
              <a:rPr lang="en-US" sz="2000" dirty="0">
                <a:latin typeface="Times New Roman" panose="02020603050405020304" pitchFamily="18" charset="0"/>
                <a:cs typeface="Times New Roman" panose="02020603050405020304" pitchFamily="18" charset="0"/>
              </a:rPr>
              <a:t>     Babak et. al. (2008)  </a:t>
            </a:r>
          </a:p>
          <a:p>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372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26A042-AF0C-6FB7-7CD1-750CAE2D3AE0}"/>
              </a:ext>
            </a:extLst>
          </p:cNvPr>
          <p:cNvSpPr txBox="1"/>
          <p:nvPr/>
        </p:nvSpPr>
        <p:spPr>
          <a:xfrm>
            <a:off x="185112" y="-237067"/>
            <a:ext cx="12006888" cy="8436284"/>
          </a:xfrm>
          <a:prstGeom prst="rect">
            <a:avLst/>
          </a:prstGeom>
          <a:noFill/>
        </p:spPr>
        <p:txBody>
          <a:bodyPr wrap="square" rtlCol="0">
            <a:spAutoFit/>
          </a:bodyPr>
          <a:lstStyle/>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Detection of inter-patient left and right bundle branch block heartbeats in ECG using ensemble classifiers.</a:t>
            </a:r>
          </a:p>
          <a:p>
            <a:pPr>
              <a:lnSpc>
                <a:spcPct val="150000"/>
              </a:lnSpc>
            </a:pPr>
            <a:r>
              <a:rPr lang="en-US" sz="2000" dirty="0">
                <a:latin typeface="Times New Roman" panose="02020603050405020304" pitchFamily="18" charset="0"/>
                <a:cs typeface="Times New Roman" panose="02020603050405020304" pitchFamily="18" charset="0"/>
              </a:rPr>
              <a:t>     This research used majority vote approach to discriminate Normal, LBBB and RBBB. LDA classifier was used      </a:t>
            </a:r>
          </a:p>
          <a:p>
            <a:pPr>
              <a:lnSpc>
                <a:spcPct val="150000"/>
              </a:lnSpc>
            </a:pPr>
            <a:r>
              <a:rPr lang="en-US" sz="2000" dirty="0">
                <a:latin typeface="Times New Roman" panose="02020603050405020304" pitchFamily="18" charset="0"/>
                <a:cs typeface="Times New Roman" panose="02020603050405020304" pitchFamily="18" charset="0"/>
              </a:rPr>
              <a:t>     for N and RBBB, SVM for LBBB and RBBB and minimum distance classifier (MDC) for LBBB and N.</a:t>
            </a:r>
          </a:p>
          <a:p>
            <a:r>
              <a:rPr lang="en-US" sz="2000" dirty="0">
                <a:latin typeface="Times New Roman" panose="02020603050405020304" pitchFamily="18" charset="0"/>
                <a:cs typeface="Times New Roman" panose="02020603050405020304" pitchFamily="18" charset="0"/>
              </a:rPr>
              <a:t>     Huang et. al. (2014)</a:t>
            </a:r>
          </a:p>
          <a:p>
            <a:pPr>
              <a:lnSpc>
                <a:spcPct val="150000"/>
              </a:lnSpc>
            </a:pPr>
            <a:endParaRPr lang="en-US" dirty="0"/>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 Study on Arrhythmia via ECG Signal Classification Using the Convolutional Neural Network.</a:t>
            </a:r>
          </a:p>
          <a:p>
            <a:pPr>
              <a:lnSpc>
                <a:spcPct val="150000"/>
              </a:lnSpc>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This research used 12-layer deep one dimensional convolutional neural network for the classification of five   </a:t>
            </a:r>
          </a:p>
          <a:p>
            <a:pPr>
              <a:lnSpc>
                <a:spcPct val="150000"/>
              </a:lnSpc>
            </a:pPr>
            <a:r>
              <a:rPr lang="en-US" sz="2000" dirty="0">
                <a:latin typeface="Times New Roman" panose="02020603050405020304" pitchFamily="18" charset="0"/>
                <a:cs typeface="Times New Roman" panose="02020603050405020304" pitchFamily="18" charset="0"/>
              </a:rPr>
              <a:t>     different classes of </a:t>
            </a:r>
            <a:r>
              <a:rPr lang="en-US" sz="2000" dirty="0" err="1">
                <a:latin typeface="Times New Roman" panose="02020603050405020304" pitchFamily="18" charset="0"/>
                <a:cs typeface="Times New Roman" panose="02020603050405020304" pitchFamily="18" charset="0"/>
              </a:rPr>
              <a:t>Arrrhythmia</a:t>
            </a:r>
            <a:r>
              <a:rPr lang="en-US" sz="2000" dirty="0">
                <a:latin typeface="Times New Roman" panose="02020603050405020304" pitchFamily="18" charset="0"/>
                <a:cs typeface="Times New Roman" panose="02020603050405020304" pitchFamily="18" charset="0"/>
              </a:rPr>
              <a:t> dataset.</a:t>
            </a:r>
          </a:p>
          <a:p>
            <a:pPr>
              <a:lnSpc>
                <a:spcPct val="150000"/>
              </a:lnSpc>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Wu et. al. (2021)</a:t>
            </a:r>
          </a:p>
          <a:p>
            <a:pPr>
              <a:lnSpc>
                <a:spcPct val="150000"/>
              </a:lnSpc>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 Hybrid Deep Learning Approach for ECG-Based Arrhythmia Classification.</a:t>
            </a:r>
          </a:p>
          <a:p>
            <a:pPr>
              <a:lnSpc>
                <a:spcPct val="150000"/>
              </a:lnSpc>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This research used the combination of two different model: 2D convolutional neural network and Long Short-    </a:t>
            </a:r>
          </a:p>
          <a:p>
            <a:pPr>
              <a:lnSpc>
                <a:spcPct val="150000"/>
              </a:lnSpc>
            </a:pPr>
            <a:r>
              <a:rPr lang="en-US" sz="2000" dirty="0">
                <a:latin typeface="Times New Roman" panose="02020603050405020304" pitchFamily="18" charset="0"/>
                <a:cs typeface="Times New Roman" panose="02020603050405020304" pitchFamily="18" charset="0"/>
              </a:rPr>
              <a:t>     Term Memory (LSTM) network for MIT-BIH arrhythmia database. </a:t>
            </a:r>
          </a:p>
          <a:p>
            <a:pPr>
              <a:lnSpc>
                <a:spcPct val="150000"/>
              </a:lnSpc>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Madan et. al. (2022)</a:t>
            </a:r>
            <a:endParaRPr lang="en-US" sz="2000" b="1" dirty="0">
              <a:latin typeface="Times New Roman" panose="02020603050405020304" pitchFamily="18" charset="0"/>
              <a:cs typeface="Times New Roman" panose="02020603050405020304" pitchFamily="18" charset="0"/>
            </a:endParaRPr>
          </a:p>
          <a:p>
            <a:pPr>
              <a:lnSpc>
                <a:spcPct val="150000"/>
              </a:lnSpc>
            </a:pPr>
            <a:endParaRPr lang="en-US" sz="2000" b="1" dirty="0">
              <a:latin typeface="Times New Roman" panose="02020603050405020304" pitchFamily="18" charset="0"/>
              <a:cs typeface="Times New Roman" panose="02020603050405020304" pitchFamily="18" charset="0"/>
            </a:endParaRPr>
          </a:p>
          <a:p>
            <a:pPr>
              <a:lnSpc>
                <a:spcPct val="150000"/>
              </a:lnSpc>
            </a:pPr>
            <a:r>
              <a:rPr lang="en-US" b="1" dirty="0"/>
              <a:t>     </a:t>
            </a:r>
          </a:p>
          <a:p>
            <a:pPr>
              <a:lnSpc>
                <a:spcPct val="150000"/>
              </a:lnSpc>
            </a:pPr>
            <a:endParaRPr lang="en-US" dirty="0"/>
          </a:p>
          <a:p>
            <a:pPr marL="285750" indent="-285750">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223433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97E2DE-53B8-2899-D690-DF60457C4F82}"/>
              </a:ext>
            </a:extLst>
          </p:cNvPr>
          <p:cNvSpPr txBox="1"/>
          <p:nvPr/>
        </p:nvSpPr>
        <p:spPr>
          <a:xfrm>
            <a:off x="137160" y="91440"/>
            <a:ext cx="370409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PROBLEM STATEMENT</a:t>
            </a:r>
          </a:p>
        </p:txBody>
      </p:sp>
      <p:sp>
        <p:nvSpPr>
          <p:cNvPr id="4" name="TextBox 3">
            <a:extLst>
              <a:ext uri="{FF2B5EF4-FFF2-40B4-BE49-F238E27FC236}">
                <a16:creationId xmlns:a16="http://schemas.microsoft.com/office/drawing/2014/main" id="{C83C7F1D-06B7-30F4-E702-176F0CC06E2D}"/>
              </a:ext>
            </a:extLst>
          </p:cNvPr>
          <p:cNvSpPr txBox="1"/>
          <p:nvPr/>
        </p:nvSpPr>
        <p:spPr>
          <a:xfrm>
            <a:off x="137160" y="553105"/>
            <a:ext cx="7463903" cy="4307398"/>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Analyze ECG waveforms to detect abnormalities.</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MIT-BIH Arrhythmia dataset.</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Processing waveform for smooth classification.</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Machine learning models: KNN, Random Forest and </a:t>
            </a:r>
            <a:r>
              <a:rPr lang="en-US" sz="2000" dirty="0" err="1">
                <a:latin typeface="Times New Roman" panose="02020603050405020304" pitchFamily="18" charset="0"/>
                <a:cs typeface="Times New Roman" panose="02020603050405020304" pitchFamily="18" charset="0"/>
              </a:rPr>
              <a:t>XGBoost</a:t>
            </a:r>
            <a:r>
              <a:rPr lang="en-US" sz="2000" dirty="0">
                <a:latin typeface="Times New Roman" panose="02020603050405020304" pitchFamily="18" charset="0"/>
                <a:cs typeface="Times New Roman" panose="02020603050405020304" pitchFamily="18" charset="0"/>
              </a:rPr>
              <a:t>.</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Deep learning models: MLPNN and CNN.</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Comparing classifiers to show the one having best performance.</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Talk about scope of research and future works that can be done.</a:t>
            </a:r>
          </a:p>
        </p:txBody>
      </p:sp>
    </p:spTree>
    <p:extLst>
      <p:ext uri="{BB962C8B-B14F-4D97-AF65-F5344CB8AC3E}">
        <p14:creationId xmlns:p14="http://schemas.microsoft.com/office/powerpoint/2010/main" val="3432379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{804B5834-2DA6-EB46-9172-6165C25BF0EF}tf10001057</Template>
  <TotalTime>4982</TotalTime>
  <Words>2637</Words>
  <Application>Microsoft Macintosh PowerPoint</Application>
  <PresentationFormat>Widescreen</PresentationFormat>
  <Paragraphs>487</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Tamang, Kunal</dc:creator>
  <cp:lastModifiedBy>Tamang, Kunal</cp:lastModifiedBy>
  <cp:revision>218</cp:revision>
  <dcterms:created xsi:type="dcterms:W3CDTF">2022-07-03T14:41:11Z</dcterms:created>
  <dcterms:modified xsi:type="dcterms:W3CDTF">2022-07-09T15:22:12Z</dcterms:modified>
</cp:coreProperties>
</file>