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317" r:id="rId2"/>
    <p:sldId id="271" r:id="rId3"/>
    <p:sldId id="287" r:id="rId4"/>
    <p:sldId id="274" r:id="rId5"/>
    <p:sldId id="275" r:id="rId6"/>
    <p:sldId id="276" r:id="rId7"/>
    <p:sldId id="277" r:id="rId8"/>
    <p:sldId id="278" r:id="rId9"/>
    <p:sldId id="286" r:id="rId10"/>
    <p:sldId id="285" r:id="rId11"/>
    <p:sldId id="284" r:id="rId12"/>
    <p:sldId id="283" r:id="rId13"/>
    <p:sldId id="282" r:id="rId14"/>
    <p:sldId id="281" r:id="rId15"/>
    <p:sldId id="280" r:id="rId16"/>
    <p:sldId id="279" r:id="rId17"/>
    <p:sldId id="256" r:id="rId18"/>
    <p:sldId id="257" r:id="rId19"/>
    <p:sldId id="258" r:id="rId20"/>
    <p:sldId id="266" r:id="rId21"/>
    <p:sldId id="263" r:id="rId22"/>
    <p:sldId id="262" r:id="rId23"/>
    <p:sldId id="259" r:id="rId24"/>
    <p:sldId id="264" r:id="rId25"/>
    <p:sldId id="267" r:id="rId26"/>
    <p:sldId id="265" r:id="rId27"/>
    <p:sldId id="260" r:id="rId28"/>
    <p:sldId id="261" r:id="rId29"/>
    <p:sldId id="268" r:id="rId30"/>
    <p:sldId id="269" r:id="rId31"/>
    <p:sldId id="270" r:id="rId32"/>
    <p:sldId id="272" r:id="rId33"/>
    <p:sldId id="301" r:id="rId34"/>
    <p:sldId id="300" r:id="rId35"/>
    <p:sldId id="299" r:id="rId36"/>
    <p:sldId id="298" r:id="rId37"/>
    <p:sldId id="297" r:id="rId38"/>
    <p:sldId id="296" r:id="rId39"/>
    <p:sldId id="295" r:id="rId40"/>
    <p:sldId id="294" r:id="rId41"/>
    <p:sldId id="293" r:id="rId42"/>
    <p:sldId id="292" r:id="rId43"/>
    <p:sldId id="291" r:id="rId44"/>
    <p:sldId id="290" r:id="rId45"/>
    <p:sldId id="289" r:id="rId46"/>
    <p:sldId id="288" r:id="rId47"/>
    <p:sldId id="273" r:id="rId48"/>
    <p:sldId id="310" r:id="rId49"/>
    <p:sldId id="315" r:id="rId50"/>
    <p:sldId id="314" r:id="rId51"/>
    <p:sldId id="313" r:id="rId52"/>
    <p:sldId id="312" r:id="rId53"/>
    <p:sldId id="316" r:id="rId54"/>
    <p:sldId id="311" r:id="rId55"/>
    <p:sldId id="302" r:id="rId56"/>
    <p:sldId id="309" r:id="rId57"/>
    <p:sldId id="308" r:id="rId58"/>
    <p:sldId id="307" r:id="rId59"/>
    <p:sldId id="306" r:id="rId60"/>
    <p:sldId id="305" r:id="rId61"/>
    <p:sldId id="30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5BC0A97E-E008-47E0-98D3-89A7D841E906}">
          <p14:sldIdLst>
            <p14:sldId id="317"/>
          </p14:sldIdLst>
        </p14:section>
        <p14:section name="Disciples" id="{5F895F86-180B-46E3-AE6A-CFF4C030D1D1}">
          <p14:sldIdLst>
            <p14:sldId id="271"/>
            <p14:sldId id="287"/>
            <p14:sldId id="274"/>
            <p14:sldId id="275"/>
            <p14:sldId id="276"/>
            <p14:sldId id="277"/>
            <p14:sldId id="278"/>
            <p14:sldId id="286"/>
            <p14:sldId id="285"/>
            <p14:sldId id="284"/>
            <p14:sldId id="283"/>
            <p14:sldId id="282"/>
            <p14:sldId id="281"/>
            <p14:sldId id="280"/>
            <p14:sldId id="279"/>
          </p14:sldIdLst>
        </p14:section>
        <p14:section name="Magi" id="{66785AD8-5F33-4B7D-A5FC-500EFDB96D92}">
          <p14:sldIdLst>
            <p14:sldId id="256"/>
            <p14:sldId id="257"/>
            <p14:sldId id="258"/>
            <p14:sldId id="266"/>
            <p14:sldId id="263"/>
            <p14:sldId id="262"/>
            <p14:sldId id="259"/>
            <p14:sldId id="264"/>
            <p14:sldId id="267"/>
            <p14:sldId id="265"/>
            <p14:sldId id="260"/>
            <p14:sldId id="261"/>
            <p14:sldId id="268"/>
            <p14:sldId id="269"/>
            <p14:sldId id="270"/>
          </p14:sldIdLst>
        </p14:section>
        <p14:section name="Fighters" id="{C06AF604-D375-4974-A9D4-95173265EE2C}">
          <p14:sldIdLst>
            <p14:sldId id="272"/>
            <p14:sldId id="301"/>
            <p14:sldId id="300"/>
            <p14:sldId id="299"/>
            <p14:sldId id="298"/>
            <p14:sldId id="297"/>
            <p14:sldId id="296"/>
            <p14:sldId id="295"/>
            <p14:sldId id="294"/>
            <p14:sldId id="293"/>
            <p14:sldId id="292"/>
            <p14:sldId id="291"/>
            <p14:sldId id="290"/>
            <p14:sldId id="289"/>
            <p14:sldId id="288"/>
          </p14:sldIdLst>
        </p14:section>
        <p14:section name="Rogues" id="{DD2E306F-4670-4505-84AF-99C7E8014401}">
          <p14:sldIdLst>
            <p14:sldId id="273"/>
            <p14:sldId id="310"/>
            <p14:sldId id="315"/>
            <p14:sldId id="314"/>
            <p14:sldId id="313"/>
            <p14:sldId id="312"/>
            <p14:sldId id="316"/>
            <p14:sldId id="311"/>
            <p14:sldId id="302"/>
            <p14:sldId id="309"/>
            <p14:sldId id="308"/>
            <p14:sldId id="307"/>
            <p14:sldId id="306"/>
            <p14:sldId id="305"/>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34"/>
    <a:srgbClr val="637F53"/>
    <a:srgbClr val="5F3C27"/>
    <a:srgbClr val="5B9BD5"/>
    <a:srgbClr val="2E2D00"/>
    <a:srgbClr val="504E00"/>
    <a:srgbClr val="959200"/>
    <a:srgbClr val="CCCC00"/>
    <a:srgbClr val="4A206A"/>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2" d="100"/>
          <a:sy n="32" d="100"/>
        </p:scale>
        <p:origin x="1066" y="53"/>
      </p:cViewPr>
      <p:guideLst/>
    </p:cSldViewPr>
  </p:slideViewPr>
  <p:notesTextViewPr>
    <p:cViewPr>
      <p:scale>
        <a:sx n="1" d="1"/>
        <a:sy n="1" d="1"/>
      </p:scale>
      <p:origin x="0" y="0"/>
    </p:cViewPr>
  </p:notesTextViewPr>
  <p:notesViewPr>
    <p:cSldViewPr snapToGrid="0">
      <p:cViewPr varScale="1">
        <p:scale>
          <a:sx n="69" d="100"/>
          <a:sy n="69" d="100"/>
        </p:scale>
        <p:origin x="2227"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17.xml"/><Relationship Id="rId1" Type="http://schemas.openxmlformats.org/officeDocument/2006/relationships/slide" Target="../slides/slide2.xml"/><Relationship Id="rId4"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85494-CBA2-4420-9060-579F84D70BA5}"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91602CD1-4463-4BAC-8078-62B702A67013}">
      <dgm:prSet phldrT="[Text]"/>
      <dgm:spPr>
        <a:solidFill>
          <a:srgbClr val="FCD634"/>
        </a:solidFill>
        <a:ln>
          <a:solidFill>
            <a:srgbClr val="FCD634"/>
          </a:solidFill>
        </a:ln>
      </dgm:spPr>
      <dgm:t>
        <a:bodyPr/>
        <a:lstStyle/>
        <a:p>
          <a:r>
            <a:rPr lang="en-US" dirty="0" smtClean="0"/>
            <a:t>Disciples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tooltip="Strong against Magi, weak against Rogues"/>
          </dgm14:cNvPr>
        </a:ext>
      </dgm:extLst>
    </dgm:pt>
    <dgm:pt modelId="{8BB799A4-2C04-438A-A0CD-A7432F8305B9}" type="parTrans" cxnId="{0D8D680C-54EB-49BB-B654-297C625783B1}">
      <dgm:prSet/>
      <dgm:spPr/>
      <dgm:t>
        <a:bodyPr/>
        <a:lstStyle/>
        <a:p>
          <a:endParaRPr lang="en-US"/>
        </a:p>
      </dgm:t>
    </dgm:pt>
    <dgm:pt modelId="{BFF2460E-4096-4505-AD69-27F14D28FD8F}" type="sibTrans" cxnId="{0D8D680C-54EB-49BB-B654-297C625783B1}">
      <dgm:prSet/>
      <dgm:spPr/>
      <dgm:t>
        <a:bodyPr/>
        <a:lstStyle/>
        <a:p>
          <a:endParaRPr lang="en-US"/>
        </a:p>
      </dgm:t>
    </dgm:pt>
    <dgm:pt modelId="{8ED2AAF2-3C5D-48E7-8E63-6AF1FFC07E77}">
      <dgm:prSet phldrT="[Text]"/>
      <dgm:spPr>
        <a:ln>
          <a:solidFill>
            <a:srgbClr val="FCD634"/>
          </a:solidFill>
        </a:ln>
      </dgm:spPr>
      <dgm:t>
        <a:bodyPr/>
        <a:lstStyle/>
        <a:p>
          <a:r>
            <a:rPr lang="en-US" dirty="0" smtClean="0"/>
            <a:t>Power of meditation and devotion, great utility</a:t>
          </a:r>
          <a:endParaRPr lang="en-US" dirty="0"/>
        </a:p>
      </dgm:t>
    </dgm:pt>
    <dgm:pt modelId="{1C3C9A7D-D50B-41EF-8B20-2897977A7042}" type="parTrans" cxnId="{01A9332B-1062-48AC-8A82-28B4717149AD}">
      <dgm:prSet/>
      <dgm:spPr/>
      <dgm:t>
        <a:bodyPr/>
        <a:lstStyle/>
        <a:p>
          <a:endParaRPr lang="en-US"/>
        </a:p>
      </dgm:t>
    </dgm:pt>
    <dgm:pt modelId="{D78AB4A1-3851-4E80-9243-60A4BBAB39DB}" type="sibTrans" cxnId="{01A9332B-1062-48AC-8A82-28B4717149AD}">
      <dgm:prSet/>
      <dgm:spPr/>
      <dgm:t>
        <a:bodyPr/>
        <a:lstStyle/>
        <a:p>
          <a:endParaRPr lang="en-US"/>
        </a:p>
      </dgm:t>
    </dgm:pt>
    <dgm:pt modelId="{3786977E-0081-4E6F-A434-A7C4DC4C61B5}">
      <dgm:prSet phldrT="[Text]"/>
      <dgm:spPr>
        <a:solidFill>
          <a:srgbClr val="5B9BD5"/>
        </a:solidFill>
        <a:ln>
          <a:solidFill>
            <a:srgbClr val="5B9BD5"/>
          </a:solidFill>
        </a:ln>
      </dgm:spPr>
      <dgm:t>
        <a:bodyPr/>
        <a:lstStyle/>
        <a:p>
          <a:r>
            <a:rPr lang="en-US" dirty="0" smtClean="0"/>
            <a:t>Magi</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tooltip="Strong against Fighters, weak against Disciples"/>
          </dgm14:cNvPr>
        </a:ext>
      </dgm:extLst>
    </dgm:pt>
    <dgm:pt modelId="{A7A0D520-6778-40DC-8492-3110C7276F9C}" type="parTrans" cxnId="{C3668116-3F15-4547-B63F-E46810C57C4A}">
      <dgm:prSet/>
      <dgm:spPr/>
      <dgm:t>
        <a:bodyPr/>
        <a:lstStyle/>
        <a:p>
          <a:endParaRPr lang="en-US"/>
        </a:p>
      </dgm:t>
    </dgm:pt>
    <dgm:pt modelId="{31D3E803-957B-4C1B-BD73-8FA4BBFB407B}" type="sibTrans" cxnId="{C3668116-3F15-4547-B63F-E46810C57C4A}">
      <dgm:prSet/>
      <dgm:spPr/>
      <dgm:t>
        <a:bodyPr/>
        <a:lstStyle/>
        <a:p>
          <a:endParaRPr lang="en-US"/>
        </a:p>
      </dgm:t>
    </dgm:pt>
    <dgm:pt modelId="{E34F4E63-2EE5-4F0B-A1BF-648CC434EDFE}">
      <dgm:prSet phldrT="[Text]"/>
      <dgm:spPr/>
      <dgm:t>
        <a:bodyPr/>
        <a:lstStyle/>
        <a:p>
          <a:r>
            <a:rPr lang="en-US" dirty="0" smtClean="0"/>
            <a:t>Power of words, unbridled control of energies</a:t>
          </a:r>
          <a:endParaRPr lang="en-US" dirty="0"/>
        </a:p>
      </dgm:t>
    </dgm:pt>
    <dgm:pt modelId="{F649949F-79D3-40C5-B0C6-97FD96F8D03C}" type="parTrans" cxnId="{A029996D-4605-494E-A32F-B45855693394}">
      <dgm:prSet/>
      <dgm:spPr/>
      <dgm:t>
        <a:bodyPr/>
        <a:lstStyle/>
        <a:p>
          <a:endParaRPr lang="en-US"/>
        </a:p>
      </dgm:t>
    </dgm:pt>
    <dgm:pt modelId="{4A3E1CD3-4F94-4DA6-AD97-EABE7ED14AAD}" type="sibTrans" cxnId="{A029996D-4605-494E-A32F-B45855693394}">
      <dgm:prSet/>
      <dgm:spPr/>
      <dgm:t>
        <a:bodyPr/>
        <a:lstStyle/>
        <a:p>
          <a:endParaRPr lang="en-US"/>
        </a:p>
      </dgm:t>
    </dgm:pt>
    <dgm:pt modelId="{129181C5-AC07-4B54-BFFE-5F7883D3729F}">
      <dgm:prSet phldrT="[Text]"/>
      <dgm:spPr>
        <a:solidFill>
          <a:srgbClr val="5F3C27"/>
        </a:solidFill>
        <a:ln>
          <a:solidFill>
            <a:srgbClr val="5F3C27"/>
          </a:solidFill>
        </a:ln>
      </dgm:spPr>
      <dgm:t>
        <a:bodyPr/>
        <a:lstStyle/>
        <a:p>
          <a:r>
            <a:rPr lang="en-US" dirty="0" smtClean="0"/>
            <a:t>Fighters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tooltip="Strong against Rogues, weak against Magi"/>
          </dgm14:cNvPr>
        </a:ext>
      </dgm:extLst>
    </dgm:pt>
    <dgm:pt modelId="{13490333-D8B9-4864-8050-B324FF30CB97}" type="parTrans" cxnId="{F12F4BE1-8503-4FCE-8B34-EF5A3A05405A}">
      <dgm:prSet/>
      <dgm:spPr/>
      <dgm:t>
        <a:bodyPr/>
        <a:lstStyle/>
        <a:p>
          <a:endParaRPr lang="en-US"/>
        </a:p>
      </dgm:t>
    </dgm:pt>
    <dgm:pt modelId="{3533DDCE-31DF-4DFB-AD71-19C4CDCC8E15}" type="sibTrans" cxnId="{F12F4BE1-8503-4FCE-8B34-EF5A3A05405A}">
      <dgm:prSet/>
      <dgm:spPr/>
      <dgm:t>
        <a:bodyPr/>
        <a:lstStyle/>
        <a:p>
          <a:endParaRPr lang="en-US"/>
        </a:p>
      </dgm:t>
    </dgm:pt>
    <dgm:pt modelId="{825E3A04-2D83-4E42-B6BC-D57FFF2E8B78}">
      <dgm:prSet phldrT="[Text]"/>
      <dgm:spPr>
        <a:ln>
          <a:solidFill>
            <a:srgbClr val="5F3C27"/>
          </a:solidFill>
        </a:ln>
      </dgm:spPr>
      <dgm:t>
        <a:bodyPr/>
        <a:lstStyle/>
        <a:p>
          <a:r>
            <a:rPr lang="en-US" dirty="0" smtClean="0"/>
            <a:t>Power of fury, close-quarter master</a:t>
          </a:r>
          <a:endParaRPr lang="en-US" dirty="0"/>
        </a:p>
      </dgm:t>
    </dgm:pt>
    <dgm:pt modelId="{27BEFC72-FF4F-431B-882C-30CD2C0937E6}" type="parTrans" cxnId="{8AE0939D-AFFD-4E6E-A213-CC54515FF2E2}">
      <dgm:prSet/>
      <dgm:spPr/>
      <dgm:t>
        <a:bodyPr/>
        <a:lstStyle/>
        <a:p>
          <a:endParaRPr lang="en-US"/>
        </a:p>
      </dgm:t>
    </dgm:pt>
    <dgm:pt modelId="{8BDCF71A-ADA5-4842-BBB7-DCC1F31A65E3}" type="sibTrans" cxnId="{8AE0939D-AFFD-4E6E-A213-CC54515FF2E2}">
      <dgm:prSet/>
      <dgm:spPr/>
      <dgm:t>
        <a:bodyPr/>
        <a:lstStyle/>
        <a:p>
          <a:endParaRPr lang="en-US"/>
        </a:p>
      </dgm:t>
    </dgm:pt>
    <dgm:pt modelId="{4D02A595-0C7F-4C67-8093-416C40AE59FA}">
      <dgm:prSet phldrT="[Text]"/>
      <dgm:spPr>
        <a:solidFill>
          <a:srgbClr val="637F53"/>
        </a:solidFill>
        <a:ln>
          <a:solidFill>
            <a:srgbClr val="637F53"/>
          </a:solidFill>
        </a:ln>
      </dgm:spPr>
      <dgm:t>
        <a:bodyPr/>
        <a:lstStyle/>
        <a:p>
          <a:r>
            <a:rPr lang="en-US" dirty="0" smtClean="0"/>
            <a:t>Rogues</a:t>
          </a:r>
          <a:endParaRPr lang="en-US" dirty="0"/>
        </a:p>
      </dgm:t>
      <dgm:extLst>
        <a:ext uri="{E40237B7-FDA0-4F09-8148-C483321AD2D9}">
          <dgm14:cNvPr xmlns:dgm14="http://schemas.microsoft.com/office/drawing/2010/diagram" id="0" name="">
            <a:hlinkClick xmlns:r="http://schemas.openxmlformats.org/officeDocument/2006/relationships" r:id="rId4" action="ppaction://hlinksldjump" tooltip="Strong against Disciples, weak against Fighters"/>
          </dgm14:cNvPr>
        </a:ext>
      </dgm:extLst>
    </dgm:pt>
    <dgm:pt modelId="{83D262B0-1E74-4F42-9E6C-C8DFF66C9181}" type="parTrans" cxnId="{6EE62698-86D9-4769-B58A-50CF198838CF}">
      <dgm:prSet/>
      <dgm:spPr/>
      <dgm:t>
        <a:bodyPr/>
        <a:lstStyle/>
        <a:p>
          <a:endParaRPr lang="en-US"/>
        </a:p>
      </dgm:t>
    </dgm:pt>
    <dgm:pt modelId="{AB02552B-2007-45F1-8F17-72DCAA874615}" type="sibTrans" cxnId="{6EE62698-86D9-4769-B58A-50CF198838CF}">
      <dgm:prSet/>
      <dgm:spPr/>
      <dgm:t>
        <a:bodyPr/>
        <a:lstStyle/>
        <a:p>
          <a:endParaRPr lang="en-US"/>
        </a:p>
      </dgm:t>
    </dgm:pt>
    <dgm:pt modelId="{469B766C-B556-4EE8-9491-A9A751839B59}">
      <dgm:prSet phldrT="[Text]"/>
      <dgm:spPr>
        <a:ln>
          <a:solidFill>
            <a:srgbClr val="637F53"/>
          </a:solidFill>
        </a:ln>
      </dgm:spPr>
      <dgm:t>
        <a:bodyPr/>
        <a:lstStyle/>
        <a:p>
          <a:r>
            <a:rPr lang="en-US" dirty="0" smtClean="0"/>
            <a:t>Power of toxins and stealth, unmatched skill</a:t>
          </a:r>
          <a:endParaRPr lang="en-US" dirty="0"/>
        </a:p>
      </dgm:t>
    </dgm:pt>
    <dgm:pt modelId="{C1622EDA-EBE9-4DF2-931A-41E93E6574CF}" type="parTrans" cxnId="{40E285D5-1B76-4511-AD24-A674A84A6D66}">
      <dgm:prSet/>
      <dgm:spPr/>
      <dgm:t>
        <a:bodyPr/>
        <a:lstStyle/>
        <a:p>
          <a:endParaRPr lang="en-US"/>
        </a:p>
      </dgm:t>
    </dgm:pt>
    <dgm:pt modelId="{51B961DB-7C85-4639-A282-0DFA259C2233}" type="sibTrans" cxnId="{40E285D5-1B76-4511-AD24-A674A84A6D66}">
      <dgm:prSet/>
      <dgm:spPr/>
      <dgm:t>
        <a:bodyPr/>
        <a:lstStyle/>
        <a:p>
          <a:endParaRPr lang="en-US"/>
        </a:p>
      </dgm:t>
    </dgm:pt>
    <dgm:pt modelId="{30213176-B9A7-4BB6-8AB1-4A4F726BEC2D}" type="pres">
      <dgm:prSet presAssocID="{C2785494-CBA2-4420-9060-579F84D70BA5}" presName="cycleMatrixDiagram" presStyleCnt="0">
        <dgm:presLayoutVars>
          <dgm:chMax val="1"/>
          <dgm:dir/>
          <dgm:animLvl val="lvl"/>
          <dgm:resizeHandles val="exact"/>
        </dgm:presLayoutVars>
      </dgm:prSet>
      <dgm:spPr/>
      <dgm:t>
        <a:bodyPr/>
        <a:lstStyle/>
        <a:p>
          <a:endParaRPr lang="en-US"/>
        </a:p>
      </dgm:t>
    </dgm:pt>
    <dgm:pt modelId="{30949A0A-3785-4AB6-A987-52C60041A796}" type="pres">
      <dgm:prSet presAssocID="{C2785494-CBA2-4420-9060-579F84D70BA5}" presName="children" presStyleCnt="0"/>
      <dgm:spPr/>
    </dgm:pt>
    <dgm:pt modelId="{338690DA-C627-41C5-BFAF-D29DA38E825E}" type="pres">
      <dgm:prSet presAssocID="{C2785494-CBA2-4420-9060-579F84D70BA5}" presName="child1group" presStyleCnt="0"/>
      <dgm:spPr/>
    </dgm:pt>
    <dgm:pt modelId="{14E2E8F5-8A25-49D9-A750-60410B935BF9}" type="pres">
      <dgm:prSet presAssocID="{C2785494-CBA2-4420-9060-579F84D70BA5}" presName="child1" presStyleLbl="bgAcc1" presStyleIdx="0" presStyleCnt="4"/>
      <dgm:spPr/>
      <dgm:t>
        <a:bodyPr/>
        <a:lstStyle/>
        <a:p>
          <a:endParaRPr lang="en-US"/>
        </a:p>
      </dgm:t>
    </dgm:pt>
    <dgm:pt modelId="{D0F18008-8819-44BD-BA46-FA86543F3411}" type="pres">
      <dgm:prSet presAssocID="{C2785494-CBA2-4420-9060-579F84D70BA5}" presName="child1Text" presStyleLbl="bgAcc1" presStyleIdx="0" presStyleCnt="4">
        <dgm:presLayoutVars>
          <dgm:bulletEnabled val="1"/>
        </dgm:presLayoutVars>
      </dgm:prSet>
      <dgm:spPr/>
      <dgm:t>
        <a:bodyPr/>
        <a:lstStyle/>
        <a:p>
          <a:endParaRPr lang="en-US"/>
        </a:p>
      </dgm:t>
    </dgm:pt>
    <dgm:pt modelId="{3253F2D3-15B0-497F-A6B3-B30548100FC7}" type="pres">
      <dgm:prSet presAssocID="{C2785494-CBA2-4420-9060-579F84D70BA5}" presName="child2group" presStyleCnt="0"/>
      <dgm:spPr/>
    </dgm:pt>
    <dgm:pt modelId="{F29F1B7B-772D-47EC-8248-A63AE76DDE0E}" type="pres">
      <dgm:prSet presAssocID="{C2785494-CBA2-4420-9060-579F84D70BA5}" presName="child2" presStyleLbl="bgAcc1" presStyleIdx="1" presStyleCnt="4"/>
      <dgm:spPr/>
      <dgm:t>
        <a:bodyPr/>
        <a:lstStyle/>
        <a:p>
          <a:endParaRPr lang="en-US"/>
        </a:p>
      </dgm:t>
    </dgm:pt>
    <dgm:pt modelId="{C18BA615-F655-4355-AD09-3D94E411C1F7}" type="pres">
      <dgm:prSet presAssocID="{C2785494-CBA2-4420-9060-579F84D70BA5}" presName="child2Text" presStyleLbl="bgAcc1" presStyleIdx="1" presStyleCnt="4">
        <dgm:presLayoutVars>
          <dgm:bulletEnabled val="1"/>
        </dgm:presLayoutVars>
      </dgm:prSet>
      <dgm:spPr/>
      <dgm:t>
        <a:bodyPr/>
        <a:lstStyle/>
        <a:p>
          <a:endParaRPr lang="en-US"/>
        </a:p>
      </dgm:t>
    </dgm:pt>
    <dgm:pt modelId="{BB334287-06CB-41C4-93D3-37D03A3CB9DC}" type="pres">
      <dgm:prSet presAssocID="{C2785494-CBA2-4420-9060-579F84D70BA5}" presName="child3group" presStyleCnt="0"/>
      <dgm:spPr/>
    </dgm:pt>
    <dgm:pt modelId="{56E4F748-2CAF-4D02-B107-32564BB65A58}" type="pres">
      <dgm:prSet presAssocID="{C2785494-CBA2-4420-9060-579F84D70BA5}" presName="child3" presStyleLbl="bgAcc1" presStyleIdx="2" presStyleCnt="4"/>
      <dgm:spPr/>
      <dgm:t>
        <a:bodyPr/>
        <a:lstStyle/>
        <a:p>
          <a:endParaRPr lang="en-US"/>
        </a:p>
      </dgm:t>
    </dgm:pt>
    <dgm:pt modelId="{195620D9-9566-4D8D-AF33-907DB066AA4B}" type="pres">
      <dgm:prSet presAssocID="{C2785494-CBA2-4420-9060-579F84D70BA5}" presName="child3Text" presStyleLbl="bgAcc1" presStyleIdx="2" presStyleCnt="4">
        <dgm:presLayoutVars>
          <dgm:bulletEnabled val="1"/>
        </dgm:presLayoutVars>
      </dgm:prSet>
      <dgm:spPr/>
      <dgm:t>
        <a:bodyPr/>
        <a:lstStyle/>
        <a:p>
          <a:endParaRPr lang="en-US"/>
        </a:p>
      </dgm:t>
    </dgm:pt>
    <dgm:pt modelId="{69305E42-AAA2-40A0-BD71-5DEFA5BD62F5}" type="pres">
      <dgm:prSet presAssocID="{C2785494-CBA2-4420-9060-579F84D70BA5}" presName="child4group" presStyleCnt="0"/>
      <dgm:spPr/>
    </dgm:pt>
    <dgm:pt modelId="{1D8865EB-6858-4DEB-92FD-4FABDC44B631}" type="pres">
      <dgm:prSet presAssocID="{C2785494-CBA2-4420-9060-579F84D70BA5}" presName="child4" presStyleLbl="bgAcc1" presStyleIdx="3" presStyleCnt="4"/>
      <dgm:spPr/>
      <dgm:t>
        <a:bodyPr/>
        <a:lstStyle/>
        <a:p>
          <a:endParaRPr lang="en-US"/>
        </a:p>
      </dgm:t>
    </dgm:pt>
    <dgm:pt modelId="{E8D9F581-EEA3-40A1-A164-65F672A0E29A}" type="pres">
      <dgm:prSet presAssocID="{C2785494-CBA2-4420-9060-579F84D70BA5}" presName="child4Text" presStyleLbl="bgAcc1" presStyleIdx="3" presStyleCnt="4">
        <dgm:presLayoutVars>
          <dgm:bulletEnabled val="1"/>
        </dgm:presLayoutVars>
      </dgm:prSet>
      <dgm:spPr/>
      <dgm:t>
        <a:bodyPr/>
        <a:lstStyle/>
        <a:p>
          <a:endParaRPr lang="en-US"/>
        </a:p>
      </dgm:t>
    </dgm:pt>
    <dgm:pt modelId="{DA695E8D-ECEA-4BB9-90D9-C90E782660B3}" type="pres">
      <dgm:prSet presAssocID="{C2785494-CBA2-4420-9060-579F84D70BA5}" presName="childPlaceholder" presStyleCnt="0"/>
      <dgm:spPr/>
    </dgm:pt>
    <dgm:pt modelId="{CAFE46D2-F15B-40DD-8576-C97B152B1571}" type="pres">
      <dgm:prSet presAssocID="{C2785494-CBA2-4420-9060-579F84D70BA5}" presName="circle" presStyleCnt="0"/>
      <dgm:spPr/>
    </dgm:pt>
    <dgm:pt modelId="{F7DC1184-6347-40A3-83C8-2E40A24F636A}" type="pres">
      <dgm:prSet presAssocID="{C2785494-CBA2-4420-9060-579F84D70BA5}" presName="quadrant1" presStyleLbl="node1" presStyleIdx="0" presStyleCnt="4">
        <dgm:presLayoutVars>
          <dgm:chMax val="1"/>
          <dgm:bulletEnabled val="1"/>
        </dgm:presLayoutVars>
      </dgm:prSet>
      <dgm:spPr/>
      <dgm:t>
        <a:bodyPr/>
        <a:lstStyle/>
        <a:p>
          <a:endParaRPr lang="en-US"/>
        </a:p>
      </dgm:t>
    </dgm:pt>
    <dgm:pt modelId="{710B25A4-C0C6-428B-B9D8-0192FE09E8AD}" type="pres">
      <dgm:prSet presAssocID="{C2785494-CBA2-4420-9060-579F84D70BA5}" presName="quadrant2" presStyleLbl="node1" presStyleIdx="1" presStyleCnt="4" custLinFactNeighborY="-576">
        <dgm:presLayoutVars>
          <dgm:chMax val="1"/>
          <dgm:bulletEnabled val="1"/>
        </dgm:presLayoutVars>
      </dgm:prSet>
      <dgm:spPr/>
      <dgm:t>
        <a:bodyPr/>
        <a:lstStyle/>
        <a:p>
          <a:endParaRPr lang="en-US"/>
        </a:p>
      </dgm:t>
    </dgm:pt>
    <dgm:pt modelId="{58FF170A-8247-460B-8A7A-63CAE0938AFE}" type="pres">
      <dgm:prSet presAssocID="{C2785494-CBA2-4420-9060-579F84D70BA5}" presName="quadrant3" presStyleLbl="node1" presStyleIdx="2" presStyleCnt="4">
        <dgm:presLayoutVars>
          <dgm:chMax val="1"/>
          <dgm:bulletEnabled val="1"/>
        </dgm:presLayoutVars>
      </dgm:prSet>
      <dgm:spPr/>
      <dgm:t>
        <a:bodyPr/>
        <a:lstStyle/>
        <a:p>
          <a:endParaRPr lang="en-US"/>
        </a:p>
      </dgm:t>
    </dgm:pt>
    <dgm:pt modelId="{564F5EB4-874D-47A7-99E6-3DFB95031CC9}" type="pres">
      <dgm:prSet presAssocID="{C2785494-CBA2-4420-9060-579F84D70BA5}" presName="quadrant4" presStyleLbl="node1" presStyleIdx="3" presStyleCnt="4">
        <dgm:presLayoutVars>
          <dgm:chMax val="1"/>
          <dgm:bulletEnabled val="1"/>
        </dgm:presLayoutVars>
      </dgm:prSet>
      <dgm:spPr/>
      <dgm:t>
        <a:bodyPr/>
        <a:lstStyle/>
        <a:p>
          <a:endParaRPr lang="en-US"/>
        </a:p>
      </dgm:t>
    </dgm:pt>
    <dgm:pt modelId="{C1E85FC0-A2E4-4596-A3B2-F0F9C90802E8}" type="pres">
      <dgm:prSet presAssocID="{C2785494-CBA2-4420-9060-579F84D70BA5}" presName="quadrantPlaceholder" presStyleCnt="0"/>
      <dgm:spPr/>
    </dgm:pt>
    <dgm:pt modelId="{D908FDDF-1578-4808-8198-638378057425}" type="pres">
      <dgm:prSet presAssocID="{C2785494-CBA2-4420-9060-579F84D70BA5}" presName="center1" presStyleLbl="fgShp" presStyleIdx="0" presStyleCnt="2"/>
      <dgm:spPr/>
    </dgm:pt>
    <dgm:pt modelId="{320AFD18-B0EA-4BB5-B355-3DCAC35B170D}" type="pres">
      <dgm:prSet presAssocID="{C2785494-CBA2-4420-9060-579F84D70BA5}" presName="center2" presStyleLbl="fgShp" presStyleIdx="1" presStyleCnt="2"/>
      <dgm:spPr/>
    </dgm:pt>
  </dgm:ptLst>
  <dgm:cxnLst>
    <dgm:cxn modelId="{B0313D86-AB55-48BF-AE0A-2E4074049D47}" type="presOf" srcId="{3786977E-0081-4E6F-A434-A7C4DC4C61B5}" destId="{710B25A4-C0C6-428B-B9D8-0192FE09E8AD}" srcOrd="0" destOrd="0" presId="urn:microsoft.com/office/officeart/2005/8/layout/cycle4"/>
    <dgm:cxn modelId="{A1CBB820-6D25-4797-A80F-B06A1D8BB131}" type="presOf" srcId="{91602CD1-4463-4BAC-8078-62B702A67013}" destId="{F7DC1184-6347-40A3-83C8-2E40A24F636A}" srcOrd="0" destOrd="0" presId="urn:microsoft.com/office/officeart/2005/8/layout/cycle4"/>
    <dgm:cxn modelId="{0D8D680C-54EB-49BB-B654-297C625783B1}" srcId="{C2785494-CBA2-4420-9060-579F84D70BA5}" destId="{91602CD1-4463-4BAC-8078-62B702A67013}" srcOrd="0" destOrd="0" parTransId="{8BB799A4-2C04-438A-A0CD-A7432F8305B9}" sibTransId="{BFF2460E-4096-4505-AD69-27F14D28FD8F}"/>
    <dgm:cxn modelId="{01A9332B-1062-48AC-8A82-28B4717149AD}" srcId="{91602CD1-4463-4BAC-8078-62B702A67013}" destId="{8ED2AAF2-3C5D-48E7-8E63-6AF1FFC07E77}" srcOrd="0" destOrd="0" parTransId="{1C3C9A7D-D50B-41EF-8B20-2897977A7042}" sibTransId="{D78AB4A1-3851-4E80-9243-60A4BBAB39DB}"/>
    <dgm:cxn modelId="{AFA4110C-98C9-4CAD-8521-44A8532C28FE}" type="presOf" srcId="{825E3A04-2D83-4E42-B6BC-D57FFF2E8B78}" destId="{56E4F748-2CAF-4D02-B107-32564BB65A58}" srcOrd="0" destOrd="0" presId="urn:microsoft.com/office/officeart/2005/8/layout/cycle4"/>
    <dgm:cxn modelId="{16966FEF-F57A-4BAE-A82D-85FEB245A814}" type="presOf" srcId="{E34F4E63-2EE5-4F0B-A1BF-648CC434EDFE}" destId="{C18BA615-F655-4355-AD09-3D94E411C1F7}" srcOrd="1" destOrd="0" presId="urn:microsoft.com/office/officeart/2005/8/layout/cycle4"/>
    <dgm:cxn modelId="{F12F4BE1-8503-4FCE-8B34-EF5A3A05405A}" srcId="{C2785494-CBA2-4420-9060-579F84D70BA5}" destId="{129181C5-AC07-4B54-BFFE-5F7883D3729F}" srcOrd="2" destOrd="0" parTransId="{13490333-D8B9-4864-8050-B324FF30CB97}" sibTransId="{3533DDCE-31DF-4DFB-AD71-19C4CDCC8E15}"/>
    <dgm:cxn modelId="{A029996D-4605-494E-A32F-B45855693394}" srcId="{3786977E-0081-4E6F-A434-A7C4DC4C61B5}" destId="{E34F4E63-2EE5-4F0B-A1BF-648CC434EDFE}" srcOrd="0" destOrd="0" parTransId="{F649949F-79D3-40C5-B0C6-97FD96F8D03C}" sibTransId="{4A3E1CD3-4F94-4DA6-AD97-EABE7ED14AAD}"/>
    <dgm:cxn modelId="{889EFE27-4609-49B9-A281-C9E26C0C9D44}" type="presOf" srcId="{8ED2AAF2-3C5D-48E7-8E63-6AF1FFC07E77}" destId="{14E2E8F5-8A25-49D9-A750-60410B935BF9}" srcOrd="0" destOrd="0" presId="urn:microsoft.com/office/officeart/2005/8/layout/cycle4"/>
    <dgm:cxn modelId="{DE4DD36A-FDAA-4E36-A4D6-26A1DEEEEE7E}" type="presOf" srcId="{469B766C-B556-4EE8-9491-A9A751839B59}" destId="{1D8865EB-6858-4DEB-92FD-4FABDC44B631}" srcOrd="0" destOrd="0" presId="urn:microsoft.com/office/officeart/2005/8/layout/cycle4"/>
    <dgm:cxn modelId="{05CC8E5D-7380-497C-B788-752219F639CD}" type="presOf" srcId="{469B766C-B556-4EE8-9491-A9A751839B59}" destId="{E8D9F581-EEA3-40A1-A164-65F672A0E29A}" srcOrd="1" destOrd="0" presId="urn:microsoft.com/office/officeart/2005/8/layout/cycle4"/>
    <dgm:cxn modelId="{F3ED49DE-5B09-467C-8E91-D2A560637F6E}" type="presOf" srcId="{8ED2AAF2-3C5D-48E7-8E63-6AF1FFC07E77}" destId="{D0F18008-8819-44BD-BA46-FA86543F3411}" srcOrd="1" destOrd="0" presId="urn:microsoft.com/office/officeart/2005/8/layout/cycle4"/>
    <dgm:cxn modelId="{CCF7526A-EF83-43F8-8708-E5B972394635}" type="presOf" srcId="{E34F4E63-2EE5-4F0B-A1BF-648CC434EDFE}" destId="{F29F1B7B-772D-47EC-8248-A63AE76DDE0E}" srcOrd="0" destOrd="0" presId="urn:microsoft.com/office/officeart/2005/8/layout/cycle4"/>
    <dgm:cxn modelId="{6EE62698-86D9-4769-B58A-50CF198838CF}" srcId="{C2785494-CBA2-4420-9060-579F84D70BA5}" destId="{4D02A595-0C7F-4C67-8093-416C40AE59FA}" srcOrd="3" destOrd="0" parTransId="{83D262B0-1E74-4F42-9E6C-C8DFF66C9181}" sibTransId="{AB02552B-2007-45F1-8F17-72DCAA874615}"/>
    <dgm:cxn modelId="{C3668116-3F15-4547-B63F-E46810C57C4A}" srcId="{C2785494-CBA2-4420-9060-579F84D70BA5}" destId="{3786977E-0081-4E6F-A434-A7C4DC4C61B5}" srcOrd="1" destOrd="0" parTransId="{A7A0D520-6778-40DC-8492-3110C7276F9C}" sibTransId="{31D3E803-957B-4C1B-BD73-8FA4BBFB407B}"/>
    <dgm:cxn modelId="{F206A858-D03C-4A4D-9B5B-65982A43763E}" type="presOf" srcId="{4D02A595-0C7F-4C67-8093-416C40AE59FA}" destId="{564F5EB4-874D-47A7-99E6-3DFB95031CC9}" srcOrd="0" destOrd="0" presId="urn:microsoft.com/office/officeart/2005/8/layout/cycle4"/>
    <dgm:cxn modelId="{FBA058C9-98E7-4FF6-AF2D-891AE865924F}" type="presOf" srcId="{C2785494-CBA2-4420-9060-579F84D70BA5}" destId="{30213176-B9A7-4BB6-8AB1-4A4F726BEC2D}" srcOrd="0" destOrd="0" presId="urn:microsoft.com/office/officeart/2005/8/layout/cycle4"/>
    <dgm:cxn modelId="{BAC41ABD-4C4B-4303-A8F3-40109A4294A3}" type="presOf" srcId="{129181C5-AC07-4B54-BFFE-5F7883D3729F}" destId="{58FF170A-8247-460B-8A7A-63CAE0938AFE}" srcOrd="0" destOrd="0" presId="urn:microsoft.com/office/officeart/2005/8/layout/cycle4"/>
    <dgm:cxn modelId="{40E285D5-1B76-4511-AD24-A674A84A6D66}" srcId="{4D02A595-0C7F-4C67-8093-416C40AE59FA}" destId="{469B766C-B556-4EE8-9491-A9A751839B59}" srcOrd="0" destOrd="0" parTransId="{C1622EDA-EBE9-4DF2-931A-41E93E6574CF}" sibTransId="{51B961DB-7C85-4639-A282-0DFA259C2233}"/>
    <dgm:cxn modelId="{B7AC1F13-5F96-4E5A-8426-4FEF26E55CE3}" type="presOf" srcId="{825E3A04-2D83-4E42-B6BC-D57FFF2E8B78}" destId="{195620D9-9566-4D8D-AF33-907DB066AA4B}" srcOrd="1" destOrd="0" presId="urn:microsoft.com/office/officeart/2005/8/layout/cycle4"/>
    <dgm:cxn modelId="{8AE0939D-AFFD-4E6E-A213-CC54515FF2E2}" srcId="{129181C5-AC07-4B54-BFFE-5F7883D3729F}" destId="{825E3A04-2D83-4E42-B6BC-D57FFF2E8B78}" srcOrd="0" destOrd="0" parTransId="{27BEFC72-FF4F-431B-882C-30CD2C0937E6}" sibTransId="{8BDCF71A-ADA5-4842-BBB7-DCC1F31A65E3}"/>
    <dgm:cxn modelId="{4CC0AEFE-15BA-4C45-BEA8-856A95B42626}" type="presParOf" srcId="{30213176-B9A7-4BB6-8AB1-4A4F726BEC2D}" destId="{30949A0A-3785-4AB6-A987-52C60041A796}" srcOrd="0" destOrd="0" presId="urn:microsoft.com/office/officeart/2005/8/layout/cycle4"/>
    <dgm:cxn modelId="{E74673D9-308C-4C7A-B413-088D6CC7EE46}" type="presParOf" srcId="{30949A0A-3785-4AB6-A987-52C60041A796}" destId="{338690DA-C627-41C5-BFAF-D29DA38E825E}" srcOrd="0" destOrd="0" presId="urn:microsoft.com/office/officeart/2005/8/layout/cycle4"/>
    <dgm:cxn modelId="{DA02BABC-CF24-48DB-8ECC-1C3075352E54}" type="presParOf" srcId="{338690DA-C627-41C5-BFAF-D29DA38E825E}" destId="{14E2E8F5-8A25-49D9-A750-60410B935BF9}" srcOrd="0" destOrd="0" presId="urn:microsoft.com/office/officeart/2005/8/layout/cycle4"/>
    <dgm:cxn modelId="{5A798EEF-0759-4AA0-93D1-974A3C9828DA}" type="presParOf" srcId="{338690DA-C627-41C5-BFAF-D29DA38E825E}" destId="{D0F18008-8819-44BD-BA46-FA86543F3411}" srcOrd="1" destOrd="0" presId="urn:microsoft.com/office/officeart/2005/8/layout/cycle4"/>
    <dgm:cxn modelId="{888FEEF2-A7E6-4A2C-92FD-6B870FB99680}" type="presParOf" srcId="{30949A0A-3785-4AB6-A987-52C60041A796}" destId="{3253F2D3-15B0-497F-A6B3-B30548100FC7}" srcOrd="1" destOrd="0" presId="urn:microsoft.com/office/officeart/2005/8/layout/cycle4"/>
    <dgm:cxn modelId="{AA3BC7FA-DC5B-4056-A77F-D1EB1005A4AF}" type="presParOf" srcId="{3253F2D3-15B0-497F-A6B3-B30548100FC7}" destId="{F29F1B7B-772D-47EC-8248-A63AE76DDE0E}" srcOrd="0" destOrd="0" presId="urn:microsoft.com/office/officeart/2005/8/layout/cycle4"/>
    <dgm:cxn modelId="{B78E8F37-5714-4ACB-9506-999DA406FFEF}" type="presParOf" srcId="{3253F2D3-15B0-497F-A6B3-B30548100FC7}" destId="{C18BA615-F655-4355-AD09-3D94E411C1F7}" srcOrd="1" destOrd="0" presId="urn:microsoft.com/office/officeart/2005/8/layout/cycle4"/>
    <dgm:cxn modelId="{74E18773-BC27-40BC-B419-3E2A4FCB8B61}" type="presParOf" srcId="{30949A0A-3785-4AB6-A987-52C60041A796}" destId="{BB334287-06CB-41C4-93D3-37D03A3CB9DC}" srcOrd="2" destOrd="0" presId="urn:microsoft.com/office/officeart/2005/8/layout/cycle4"/>
    <dgm:cxn modelId="{4A3DE576-F8EA-41AD-882C-109BBD44ADCF}" type="presParOf" srcId="{BB334287-06CB-41C4-93D3-37D03A3CB9DC}" destId="{56E4F748-2CAF-4D02-B107-32564BB65A58}" srcOrd="0" destOrd="0" presId="urn:microsoft.com/office/officeart/2005/8/layout/cycle4"/>
    <dgm:cxn modelId="{FF21A756-BE52-4D10-8726-EFB74B244015}" type="presParOf" srcId="{BB334287-06CB-41C4-93D3-37D03A3CB9DC}" destId="{195620D9-9566-4D8D-AF33-907DB066AA4B}" srcOrd="1" destOrd="0" presId="urn:microsoft.com/office/officeart/2005/8/layout/cycle4"/>
    <dgm:cxn modelId="{8ED44CD1-90FE-44E1-94C2-416ABD0CF80C}" type="presParOf" srcId="{30949A0A-3785-4AB6-A987-52C60041A796}" destId="{69305E42-AAA2-40A0-BD71-5DEFA5BD62F5}" srcOrd="3" destOrd="0" presId="urn:microsoft.com/office/officeart/2005/8/layout/cycle4"/>
    <dgm:cxn modelId="{59C24653-36CF-4BC1-82B2-D3DCE8C8CCE5}" type="presParOf" srcId="{69305E42-AAA2-40A0-BD71-5DEFA5BD62F5}" destId="{1D8865EB-6858-4DEB-92FD-4FABDC44B631}" srcOrd="0" destOrd="0" presId="urn:microsoft.com/office/officeart/2005/8/layout/cycle4"/>
    <dgm:cxn modelId="{30B0C8AD-256D-4F9B-AA17-C07F096AF888}" type="presParOf" srcId="{69305E42-AAA2-40A0-BD71-5DEFA5BD62F5}" destId="{E8D9F581-EEA3-40A1-A164-65F672A0E29A}" srcOrd="1" destOrd="0" presId="urn:microsoft.com/office/officeart/2005/8/layout/cycle4"/>
    <dgm:cxn modelId="{19487ED6-EC79-4D9D-B461-C1565ED7956B}" type="presParOf" srcId="{30949A0A-3785-4AB6-A987-52C60041A796}" destId="{DA695E8D-ECEA-4BB9-90D9-C90E782660B3}" srcOrd="4" destOrd="0" presId="urn:microsoft.com/office/officeart/2005/8/layout/cycle4"/>
    <dgm:cxn modelId="{2431A989-F457-478D-98C5-BF9F7E5FC8CB}" type="presParOf" srcId="{30213176-B9A7-4BB6-8AB1-4A4F726BEC2D}" destId="{CAFE46D2-F15B-40DD-8576-C97B152B1571}" srcOrd="1" destOrd="0" presId="urn:microsoft.com/office/officeart/2005/8/layout/cycle4"/>
    <dgm:cxn modelId="{5761A7FD-578C-4F02-BE7F-3D9DDEA121E9}" type="presParOf" srcId="{CAFE46D2-F15B-40DD-8576-C97B152B1571}" destId="{F7DC1184-6347-40A3-83C8-2E40A24F636A}" srcOrd="0" destOrd="0" presId="urn:microsoft.com/office/officeart/2005/8/layout/cycle4"/>
    <dgm:cxn modelId="{E5D872F6-6D9D-41B1-8D1B-79AA6007730A}" type="presParOf" srcId="{CAFE46D2-F15B-40DD-8576-C97B152B1571}" destId="{710B25A4-C0C6-428B-B9D8-0192FE09E8AD}" srcOrd="1" destOrd="0" presId="urn:microsoft.com/office/officeart/2005/8/layout/cycle4"/>
    <dgm:cxn modelId="{225FBF9A-50A7-49A5-83C4-13BE7578D28A}" type="presParOf" srcId="{CAFE46D2-F15B-40DD-8576-C97B152B1571}" destId="{58FF170A-8247-460B-8A7A-63CAE0938AFE}" srcOrd="2" destOrd="0" presId="urn:microsoft.com/office/officeart/2005/8/layout/cycle4"/>
    <dgm:cxn modelId="{FD699068-0987-4214-BC40-0B82B9AFAC9F}" type="presParOf" srcId="{CAFE46D2-F15B-40DD-8576-C97B152B1571}" destId="{564F5EB4-874D-47A7-99E6-3DFB95031CC9}" srcOrd="3" destOrd="0" presId="urn:microsoft.com/office/officeart/2005/8/layout/cycle4"/>
    <dgm:cxn modelId="{C7D333EB-282E-40A7-BE5B-E1D449B49C1F}" type="presParOf" srcId="{CAFE46D2-F15B-40DD-8576-C97B152B1571}" destId="{C1E85FC0-A2E4-4596-A3B2-F0F9C90802E8}" srcOrd="4" destOrd="0" presId="urn:microsoft.com/office/officeart/2005/8/layout/cycle4"/>
    <dgm:cxn modelId="{44130B8A-E9CD-4F37-951B-3D164DA1B183}" type="presParOf" srcId="{30213176-B9A7-4BB6-8AB1-4A4F726BEC2D}" destId="{D908FDDF-1578-4808-8198-638378057425}" srcOrd="2" destOrd="0" presId="urn:microsoft.com/office/officeart/2005/8/layout/cycle4"/>
    <dgm:cxn modelId="{FBE52CF0-07EE-4B49-A10C-035AEE19EDEB}" type="presParOf" srcId="{30213176-B9A7-4BB6-8AB1-4A4F726BEC2D}" destId="{320AFD18-B0EA-4BB5-B355-3DCAC35B170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4F748-2CAF-4D02-B107-32564BB65A58}">
      <dsp:nvSpPr>
        <dsp:cNvPr id="0" name=""/>
        <dsp:cNvSpPr/>
      </dsp:nvSpPr>
      <dsp:spPr>
        <a:xfrm>
          <a:off x="7046383" y="4569315"/>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Power of fury, close-quarter master</a:t>
          </a:r>
          <a:endParaRPr lang="en-US" sz="2100" kern="1200" dirty="0"/>
        </a:p>
      </dsp:txBody>
      <dsp:txXfrm>
        <a:off x="8089459" y="5154115"/>
        <a:ext cx="2229163" cy="1518231"/>
      </dsp:txXfrm>
    </dsp:sp>
    <dsp:sp modelId="{1D8865EB-6858-4DEB-92FD-4FABDC44B631}">
      <dsp:nvSpPr>
        <dsp:cNvPr id="0" name=""/>
        <dsp:cNvSpPr/>
      </dsp:nvSpPr>
      <dsp:spPr>
        <a:xfrm>
          <a:off x="1630401" y="4569315"/>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Power of toxins and stealth, unmatched skill</a:t>
          </a:r>
          <a:endParaRPr lang="en-US" sz="2100" kern="1200" dirty="0"/>
        </a:p>
      </dsp:txBody>
      <dsp:txXfrm>
        <a:off x="1677635" y="5154115"/>
        <a:ext cx="2229163" cy="1518231"/>
      </dsp:txXfrm>
    </dsp:sp>
    <dsp:sp modelId="{F29F1B7B-772D-47EC-8248-A63AE76DDE0E}">
      <dsp:nvSpPr>
        <dsp:cNvPr id="0" name=""/>
        <dsp:cNvSpPr/>
      </dsp:nvSpPr>
      <dsp:spPr>
        <a:xfrm>
          <a:off x="7046383" y="0"/>
          <a:ext cx="3319473" cy="2150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Power of words, unbridled control of energies</a:t>
          </a:r>
          <a:endParaRPr lang="en-US" sz="2100" kern="1200" dirty="0"/>
        </a:p>
      </dsp:txBody>
      <dsp:txXfrm>
        <a:off x="8089459" y="47234"/>
        <a:ext cx="2229163" cy="1518231"/>
      </dsp:txXfrm>
    </dsp:sp>
    <dsp:sp modelId="{14E2E8F5-8A25-49D9-A750-60410B935BF9}">
      <dsp:nvSpPr>
        <dsp:cNvPr id="0" name=""/>
        <dsp:cNvSpPr/>
      </dsp:nvSpPr>
      <dsp:spPr>
        <a:xfrm>
          <a:off x="1630401" y="0"/>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Power of meditation and devotion, great utility</a:t>
          </a:r>
          <a:endParaRPr lang="en-US" sz="2100" kern="1200" dirty="0"/>
        </a:p>
      </dsp:txBody>
      <dsp:txXfrm>
        <a:off x="1677635" y="47234"/>
        <a:ext cx="2229163" cy="1518231"/>
      </dsp:txXfrm>
    </dsp:sp>
    <dsp:sp modelId="{F7DC1184-6347-40A3-83C8-2E40A24F636A}">
      <dsp:nvSpPr>
        <dsp:cNvPr id="0" name=""/>
        <dsp:cNvSpPr/>
      </dsp:nvSpPr>
      <dsp:spPr>
        <a:xfrm>
          <a:off x="3021354" y="383016"/>
          <a:ext cx="2909578" cy="2909578"/>
        </a:xfrm>
        <a:prstGeom prst="pieWedge">
          <a:avLst/>
        </a:prstGeom>
        <a:solidFill>
          <a:srgbClr val="FCD634"/>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Disciples</a:t>
          </a:r>
          <a:endParaRPr lang="en-US" sz="3400" kern="1200" dirty="0"/>
        </a:p>
      </dsp:txBody>
      <dsp:txXfrm>
        <a:off x="3873550" y="1235212"/>
        <a:ext cx="2057382" cy="2057382"/>
      </dsp:txXfrm>
    </dsp:sp>
    <dsp:sp modelId="{710B25A4-C0C6-428B-B9D8-0192FE09E8AD}">
      <dsp:nvSpPr>
        <dsp:cNvPr id="0" name=""/>
        <dsp:cNvSpPr/>
      </dsp:nvSpPr>
      <dsp:spPr>
        <a:xfrm rot="5400000">
          <a:off x="6065324" y="366256"/>
          <a:ext cx="2909578" cy="2909578"/>
        </a:xfrm>
        <a:prstGeom prst="pieWedge">
          <a:avLst/>
        </a:prstGeom>
        <a:solidFill>
          <a:srgbClr val="5B9BD5"/>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Magi</a:t>
          </a:r>
          <a:endParaRPr lang="en-US" sz="3400" kern="1200" dirty="0"/>
        </a:p>
      </dsp:txBody>
      <dsp:txXfrm rot="-5400000">
        <a:off x="6065324" y="1218452"/>
        <a:ext cx="2057382" cy="2057382"/>
      </dsp:txXfrm>
    </dsp:sp>
    <dsp:sp modelId="{58FF170A-8247-460B-8A7A-63CAE0938AFE}">
      <dsp:nvSpPr>
        <dsp:cNvPr id="0" name=""/>
        <dsp:cNvSpPr/>
      </dsp:nvSpPr>
      <dsp:spPr>
        <a:xfrm rot="10800000">
          <a:off x="6065324" y="3426986"/>
          <a:ext cx="2909578" cy="2909578"/>
        </a:xfrm>
        <a:prstGeom prst="pieWedge">
          <a:avLst/>
        </a:prstGeom>
        <a:solidFill>
          <a:srgbClr val="5F3C27"/>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Fighters</a:t>
          </a:r>
          <a:endParaRPr lang="en-US" sz="3400" kern="1200" dirty="0"/>
        </a:p>
      </dsp:txBody>
      <dsp:txXfrm rot="10800000">
        <a:off x="6065324" y="3426986"/>
        <a:ext cx="2057382" cy="2057382"/>
      </dsp:txXfrm>
    </dsp:sp>
    <dsp:sp modelId="{564F5EB4-874D-47A7-99E6-3DFB95031CC9}">
      <dsp:nvSpPr>
        <dsp:cNvPr id="0" name=""/>
        <dsp:cNvSpPr/>
      </dsp:nvSpPr>
      <dsp:spPr>
        <a:xfrm rot="16200000">
          <a:off x="3021354" y="3426986"/>
          <a:ext cx="2909578" cy="2909578"/>
        </a:xfrm>
        <a:prstGeom prst="pieWedge">
          <a:avLst/>
        </a:prstGeom>
        <a:solidFill>
          <a:srgbClr val="637F53"/>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Rogues</a:t>
          </a:r>
          <a:endParaRPr lang="en-US" sz="3400" kern="1200" dirty="0"/>
        </a:p>
      </dsp:txBody>
      <dsp:txXfrm rot="5400000">
        <a:off x="3873550" y="3426986"/>
        <a:ext cx="2057382" cy="2057382"/>
      </dsp:txXfrm>
    </dsp:sp>
    <dsp:sp modelId="{D908FDDF-1578-4808-8198-638378057425}">
      <dsp:nvSpPr>
        <dsp:cNvPr id="0" name=""/>
        <dsp:cNvSpPr/>
      </dsp:nvSpPr>
      <dsp:spPr>
        <a:xfrm>
          <a:off x="5495840" y="2755028"/>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0AFD18-B0EA-4BB5-B355-3DCAC35B170D}">
      <dsp:nvSpPr>
        <dsp:cNvPr id="0" name=""/>
        <dsp:cNvSpPr/>
      </dsp:nvSpPr>
      <dsp:spPr>
        <a:xfrm rot="10800000">
          <a:off x="5495840" y="3091007"/>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57E501-2F65-4AC1-8F32-EC6DF10C4949}" type="datetimeFigureOut">
              <a:rPr lang="en-US" smtClean="0"/>
              <a:t>2/12/2016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CE0C5-50AA-4014-8685-11300F4CD79A}" type="slidenum">
              <a:rPr lang="en-US" smtClean="0"/>
              <a:t>‹#›</a:t>
            </a:fld>
            <a:endParaRPr lang="en-US"/>
          </a:p>
        </p:txBody>
      </p:sp>
    </p:spTree>
    <p:extLst>
      <p:ext uri="{BB962C8B-B14F-4D97-AF65-F5344CB8AC3E}">
        <p14:creationId xmlns:p14="http://schemas.microsoft.com/office/powerpoint/2010/main" val="2685426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75DE5-BCD3-476B-BFB3-4486D776882E}" type="datetimeFigureOut">
              <a:rPr lang="en-US" smtClean="0"/>
              <a:t>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99AB5-D36C-49C8-9769-1909E2801546}" type="slidenum">
              <a:rPr lang="en-US" smtClean="0"/>
              <a:t>‹#›</a:t>
            </a:fld>
            <a:endParaRPr lang="en-US"/>
          </a:p>
        </p:txBody>
      </p:sp>
    </p:spTree>
    <p:extLst>
      <p:ext uri="{BB962C8B-B14F-4D97-AF65-F5344CB8AC3E}">
        <p14:creationId xmlns:p14="http://schemas.microsoft.com/office/powerpoint/2010/main" val="337803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099AB5-D36C-49C8-9769-1909E2801546}" type="slidenum">
              <a:rPr lang="en-US" smtClean="0"/>
              <a:t>1</a:t>
            </a:fld>
            <a:endParaRPr lang="en-US"/>
          </a:p>
        </p:txBody>
      </p:sp>
    </p:spTree>
    <p:extLst>
      <p:ext uri="{BB962C8B-B14F-4D97-AF65-F5344CB8AC3E}">
        <p14:creationId xmlns:p14="http://schemas.microsoft.com/office/powerpoint/2010/main" val="348916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0D5E68-3173-4929-8A79-EB68B834D7ED}" type="datetime1">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30329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CDF9A-7F71-46D9-AF41-D273BC266C52}" type="datetime1">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407619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22493-8C11-46D3-99E5-54A29B090448}" type="datetime1">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259353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B7A75-9E1F-48BD-9419-162E45DFB247}" type="datetime1">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14078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73B6B-537B-4273-BC9E-9CCDB181B4EF}" type="datetime1">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397961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9214B1-BA25-44CD-B1DC-81D62CB9FF6B}" type="datetime1">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264764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EEE1FD-92B3-437D-98D6-A3144D503EEF}" type="datetime1">
              <a:rPr lang="en-US" smtClean="0"/>
              <a:t>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139384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47A7B-D309-4EE1-9687-522A2DF0B4E4}" type="datetime1">
              <a:rPr lang="en-US" smtClean="0"/>
              <a:t>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191114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5221-C335-4026-8EA7-55CBA7ADAEBA}" type="datetime1">
              <a:rPr lang="en-US" smtClean="0"/>
              <a:t>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110431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35A76-FC2D-429E-9466-2776A07152A6}" type="datetime1">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162425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E06D7-1051-40FA-AAFC-F1E875713839}" type="datetime1">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1FF6D-79EE-4FEE-92F4-E4D17D37BD7F}" type="slidenum">
              <a:rPr lang="en-US" smtClean="0"/>
              <a:t>‹#›</a:t>
            </a:fld>
            <a:endParaRPr lang="en-US"/>
          </a:p>
        </p:txBody>
      </p:sp>
    </p:spTree>
    <p:extLst>
      <p:ext uri="{BB962C8B-B14F-4D97-AF65-F5344CB8AC3E}">
        <p14:creationId xmlns:p14="http://schemas.microsoft.com/office/powerpoint/2010/main" val="271808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CDC65-0FED-46BF-801F-4375C6202C6B}" type="datetime1">
              <a:rPr lang="en-US" smtClean="0"/>
              <a:t>2/12/2016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1FF6D-79EE-4FEE-92F4-E4D17D37BD7F}" type="slidenum">
              <a:rPr lang="en-US" smtClean="0"/>
              <a:t>‹#›</a:t>
            </a:fld>
            <a:endParaRPr lang="en-US"/>
          </a:p>
        </p:txBody>
      </p:sp>
    </p:spTree>
    <p:extLst>
      <p:ext uri="{BB962C8B-B14F-4D97-AF65-F5344CB8AC3E}">
        <p14:creationId xmlns:p14="http://schemas.microsoft.com/office/powerpoint/2010/main" val="45328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8.xml"/><Relationship Id="rId3" Type="http://schemas.openxmlformats.org/officeDocument/2006/relationships/slide" Target="slide27.xml"/><Relationship Id="rId7" Type="http://schemas.openxmlformats.org/officeDocument/2006/relationships/slide" Target="slide21.xml"/><Relationship Id="rId12" Type="http://schemas.openxmlformats.org/officeDocument/2006/relationships/slide" Target="slide26.xml"/><Relationship Id="rId2"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20.xml"/><Relationship Id="rId11" Type="http://schemas.openxmlformats.org/officeDocument/2006/relationships/slide" Target="slide25.xml"/><Relationship Id="rId5" Type="http://schemas.openxmlformats.org/officeDocument/2006/relationships/slide" Target="slide19.xml"/><Relationship Id="rId15" Type="http://schemas.openxmlformats.org/officeDocument/2006/relationships/slide" Target="slide30.xml"/><Relationship Id="rId10" Type="http://schemas.openxmlformats.org/officeDocument/2006/relationships/slide" Target="slide24.xml"/><Relationship Id="rId4" Type="http://schemas.openxmlformats.org/officeDocument/2006/relationships/slide" Target="slide23.xml"/><Relationship Id="rId9" Type="http://schemas.openxmlformats.org/officeDocument/2006/relationships/slide" Target="slide31.xml"/><Relationship Id="rId14" Type="http://schemas.openxmlformats.org/officeDocument/2006/relationships/slide" Target="slide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3.xml"/><Relationship Id="rId3" Type="http://schemas.openxmlformats.org/officeDocument/2006/relationships/slide" Target="slide12.xml"/><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9.xml"/><Relationship Id="rId4" Type="http://schemas.openxmlformats.org/officeDocument/2006/relationships/slide" Target="slide8.xml"/><Relationship Id="rId9" Type="http://schemas.openxmlformats.org/officeDocument/2006/relationships/slide" Target="slide16.xml"/><Relationship Id="rId1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37.xml"/><Relationship Id="rId3" Type="http://schemas.openxmlformats.org/officeDocument/2006/relationships/slide" Target="slide43.xml"/><Relationship Id="rId7" Type="http://schemas.openxmlformats.org/officeDocument/2006/relationships/slide" Target="slide36.xml"/><Relationship Id="rId12" Type="http://schemas.openxmlformats.org/officeDocument/2006/relationships/slide" Target="slide45.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5.xml"/><Relationship Id="rId11" Type="http://schemas.openxmlformats.org/officeDocument/2006/relationships/slide" Target="slide44.xml"/><Relationship Id="rId5" Type="http://schemas.openxmlformats.org/officeDocument/2006/relationships/slide" Target="slide34.xml"/><Relationship Id="rId15" Type="http://schemas.openxmlformats.org/officeDocument/2006/relationships/slide" Target="slide46.xml"/><Relationship Id="rId10" Type="http://schemas.openxmlformats.org/officeDocument/2006/relationships/slide" Target="slide40.xml"/><Relationship Id="rId4" Type="http://schemas.openxmlformats.org/officeDocument/2006/relationships/slide" Target="slide38.xml"/><Relationship Id="rId9" Type="http://schemas.openxmlformats.org/officeDocument/2006/relationships/slide" Target="slide39.xml"/><Relationship Id="rId14" Type="http://schemas.openxmlformats.org/officeDocument/2006/relationships/slide" Target="slide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slide" Target="slide55.xml"/><Relationship Id="rId13" Type="http://schemas.openxmlformats.org/officeDocument/2006/relationships/slide" Target="slide52.xml"/><Relationship Id="rId3" Type="http://schemas.openxmlformats.org/officeDocument/2006/relationships/slide" Target="slide58.xml"/><Relationship Id="rId7" Type="http://schemas.openxmlformats.org/officeDocument/2006/relationships/slide" Target="slide53.xml"/><Relationship Id="rId12" Type="http://schemas.openxmlformats.org/officeDocument/2006/relationships/slide" Target="slide60.xml"/><Relationship Id="rId2" Type="http://schemas.openxmlformats.org/officeDocument/2006/relationships/slide" Target="slide48.xml"/><Relationship Id="rId1" Type="http://schemas.openxmlformats.org/officeDocument/2006/relationships/slideLayout" Target="../slideLayouts/slideLayout1.xml"/><Relationship Id="rId6" Type="http://schemas.openxmlformats.org/officeDocument/2006/relationships/slide" Target="slide50.xml"/><Relationship Id="rId11" Type="http://schemas.openxmlformats.org/officeDocument/2006/relationships/slide" Target="slide51.xml"/><Relationship Id="rId5" Type="http://schemas.openxmlformats.org/officeDocument/2006/relationships/slide" Target="slide49.xml"/><Relationship Id="rId15" Type="http://schemas.openxmlformats.org/officeDocument/2006/relationships/slide" Target="slide61.xml"/><Relationship Id="rId10" Type="http://schemas.openxmlformats.org/officeDocument/2006/relationships/slide" Target="slide56.xml"/><Relationship Id="rId4" Type="http://schemas.openxmlformats.org/officeDocument/2006/relationships/slide" Target="slide54.xml"/><Relationship Id="rId9" Type="http://schemas.openxmlformats.org/officeDocument/2006/relationships/slide" Target="slide59.xml"/><Relationship Id="rId14" Type="http://schemas.openxmlformats.org/officeDocument/2006/relationships/slide" Target="slide5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Diagram 118"/>
          <p:cNvGraphicFramePr/>
          <p:nvPr>
            <p:extLst>
              <p:ext uri="{D42A27DB-BD31-4B8C-83A1-F6EECF244321}">
                <p14:modId xmlns:p14="http://schemas.microsoft.com/office/powerpoint/2010/main" val="2088408246"/>
              </p:ext>
            </p:extLst>
          </p:nvPr>
        </p:nvGraphicFramePr>
        <p:xfrm>
          <a:off x="58723" y="67113"/>
          <a:ext cx="11996258" cy="671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4" name="Action Button: Home 123">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1781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Brawler</a:t>
            </a:r>
            <a:br>
              <a:rPr lang="en-US" dirty="0" smtClean="0"/>
            </a:br>
            <a:r>
              <a:rPr lang="en-US" sz="3200" dirty="0" smtClean="0"/>
              <a:t>MNK/DST</a:t>
            </a:r>
            <a:endParaRPr lang="en-US" dirty="0"/>
          </a:p>
        </p:txBody>
      </p:sp>
      <p:sp>
        <p:nvSpPr>
          <p:cNvPr id="3" name="Content Placeholder 2"/>
          <p:cNvSpPr>
            <a:spLocks noGrp="1"/>
          </p:cNvSpPr>
          <p:nvPr>
            <p:ph idx="1"/>
          </p:nvPr>
        </p:nvSpPr>
        <p:spPr/>
        <p:txBody>
          <a:bodyPr/>
          <a:lstStyle/>
          <a:p>
            <a:r>
              <a:rPr lang="en-US" dirty="0" smtClean="0"/>
              <a:t>A fighter who has channeled Chaotic power to their fists, forsaking their </a:t>
            </a:r>
            <a:r>
              <a:rPr lang="en-US" dirty="0" err="1" smtClean="0"/>
              <a:t>Ordaic</a:t>
            </a:r>
            <a:r>
              <a:rPr lang="en-US" dirty="0" smtClean="0"/>
              <a:t> powers and thus their mantras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45280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Wylde</a:t>
            </a:r>
            <a:r>
              <a:rPr lang="en-US" dirty="0" smtClean="0"/>
              <a:t/>
            </a:r>
            <a:br>
              <a:rPr lang="en-US" dirty="0" smtClean="0"/>
            </a:br>
            <a:r>
              <a:rPr lang="en-US" sz="3200" i="1" dirty="0" smtClean="0"/>
              <a:t>MNK/SVL</a:t>
            </a:r>
            <a:endParaRPr lang="en-US" dirty="0"/>
          </a:p>
        </p:txBody>
      </p:sp>
      <p:sp>
        <p:nvSpPr>
          <p:cNvPr id="3" name="Content Placeholder 2"/>
          <p:cNvSpPr>
            <a:spLocks noGrp="1"/>
          </p:cNvSpPr>
          <p:nvPr>
            <p:ph idx="1"/>
          </p:nvPr>
        </p:nvSpPr>
        <p:spPr/>
        <p:txBody>
          <a:bodyPr/>
          <a:lstStyle/>
          <a:p>
            <a:r>
              <a:rPr lang="en-US" dirty="0" smtClean="0"/>
              <a:t>Ferocious and swift, a combatant who has returned to an animalistic nature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1369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Disciple of Chaos</a:t>
            </a:r>
            <a:br>
              <a:rPr lang="en-US" dirty="0" smtClean="0"/>
            </a:br>
            <a:r>
              <a:rPr lang="en-US" sz="3200" i="1" dirty="0" err="1" smtClean="0"/>
              <a:t>DoC</a:t>
            </a:r>
            <a:endParaRPr lang="en-US" dirty="0"/>
          </a:p>
        </p:txBody>
      </p:sp>
      <p:sp>
        <p:nvSpPr>
          <p:cNvPr id="3" name="Content Placeholder 2"/>
          <p:cNvSpPr>
            <a:spLocks noGrp="1"/>
          </p:cNvSpPr>
          <p:nvPr>
            <p:ph idx="1"/>
          </p:nvPr>
        </p:nvSpPr>
        <p:spPr/>
        <p:txBody>
          <a:bodyPr/>
          <a:lstStyle/>
          <a:p>
            <a:r>
              <a:rPr lang="en-US" dirty="0" smtClean="0"/>
              <a:t>Party utility and enemy control through the power of Chaos.  For every boon, there is a price…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59570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Herald</a:t>
            </a:r>
            <a:br>
              <a:rPr lang="en-US" dirty="0" smtClean="0"/>
            </a:br>
            <a:r>
              <a:rPr lang="en-US" sz="3200" i="1" dirty="0" smtClean="0"/>
              <a:t>HRD</a:t>
            </a:r>
            <a:endParaRPr lang="en-US" dirty="0"/>
          </a:p>
        </p:txBody>
      </p:sp>
      <p:sp>
        <p:nvSpPr>
          <p:cNvPr id="3" name="Content Placeholder 2"/>
          <p:cNvSpPr>
            <a:spLocks noGrp="1"/>
          </p:cNvSpPr>
          <p:nvPr>
            <p:ph idx="1"/>
          </p:nvPr>
        </p:nvSpPr>
        <p:spPr/>
        <p:txBody>
          <a:bodyPr/>
          <a:lstStyle/>
          <a:p>
            <a:r>
              <a:rPr lang="en-US" dirty="0" smtClean="0"/>
              <a:t>Can directly control Chaotic forces to deconstruct and damage opponents.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17652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Ravager</a:t>
            </a:r>
            <a:br>
              <a:rPr lang="en-US" dirty="0" smtClean="0"/>
            </a:br>
            <a:r>
              <a:rPr lang="en-US" sz="3200" i="1" dirty="0" err="1" smtClean="0"/>
              <a:t>DoC</a:t>
            </a:r>
            <a:r>
              <a:rPr lang="en-US" sz="3200" i="1" dirty="0" smtClean="0"/>
              <a:t>/BSK</a:t>
            </a:r>
            <a:endParaRPr lang="en-US" dirty="0"/>
          </a:p>
        </p:txBody>
      </p:sp>
      <p:sp>
        <p:nvSpPr>
          <p:cNvPr id="3" name="Content Placeholder 2"/>
          <p:cNvSpPr>
            <a:spLocks noGrp="1"/>
          </p:cNvSpPr>
          <p:nvPr>
            <p:ph idx="1"/>
          </p:nvPr>
        </p:nvSpPr>
        <p:spPr/>
        <p:txBody>
          <a:bodyPr/>
          <a:lstStyle/>
          <a:p>
            <a:r>
              <a:rPr lang="en-US" dirty="0" smtClean="0"/>
              <a:t>A brutal warrior who lets chaotic powers build within, and unleashes it on their unfortunate opponents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9699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Reaper</a:t>
            </a:r>
            <a:br>
              <a:rPr lang="en-US" dirty="0" smtClean="0"/>
            </a:br>
            <a:r>
              <a:rPr lang="en-US" sz="3200" i="1" dirty="0" err="1" smtClean="0"/>
              <a:t>DoC</a:t>
            </a:r>
            <a:r>
              <a:rPr lang="en-US" sz="3200" i="1" dirty="0" smtClean="0"/>
              <a:t>/ASN</a:t>
            </a:r>
            <a:endParaRPr lang="en-US" dirty="0"/>
          </a:p>
        </p:txBody>
      </p:sp>
      <p:sp>
        <p:nvSpPr>
          <p:cNvPr id="3" name="Content Placeholder 2"/>
          <p:cNvSpPr>
            <a:spLocks noGrp="1"/>
          </p:cNvSpPr>
          <p:nvPr>
            <p:ph idx="1"/>
          </p:nvPr>
        </p:nvSpPr>
        <p:spPr/>
        <p:txBody>
          <a:bodyPr/>
          <a:lstStyle/>
          <a:p>
            <a:r>
              <a:rPr lang="en-US" dirty="0" smtClean="0"/>
              <a:t>A harbinger of death and sewer of discord, Reapers use their own life to bring an end to others.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8282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Anomalist</a:t>
            </a:r>
            <a:br>
              <a:rPr lang="en-US" dirty="0" smtClean="0"/>
            </a:br>
            <a:r>
              <a:rPr lang="en-US" sz="3200" i="1" dirty="0" err="1" smtClean="0"/>
              <a:t>DoC</a:t>
            </a:r>
            <a:r>
              <a:rPr lang="en-US" sz="3200" i="1" dirty="0" smtClean="0"/>
              <a:t>/RIT</a:t>
            </a:r>
            <a:endParaRPr lang="en-US" i="1" dirty="0"/>
          </a:p>
        </p:txBody>
      </p:sp>
      <p:sp>
        <p:nvSpPr>
          <p:cNvPr id="3" name="Content Placeholder 2"/>
          <p:cNvSpPr>
            <a:spLocks noGrp="1"/>
          </p:cNvSpPr>
          <p:nvPr>
            <p:ph idx="1"/>
          </p:nvPr>
        </p:nvSpPr>
        <p:spPr/>
        <p:txBody>
          <a:bodyPr/>
          <a:lstStyle/>
          <a:p>
            <a:r>
              <a:rPr lang="en-US" dirty="0" smtClean="0"/>
              <a:t>Nobody is sure how people were able to master both Chaos devotion and Ritual magic, but those who managed to have created a new, otherworldly practice…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98139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Mage</a:t>
            </a:r>
          </a:p>
          <a:p>
            <a:pPr algn="ctr"/>
            <a:r>
              <a:rPr lang="en-US" sz="1400" i="1" dirty="0" smtClean="0">
                <a:solidFill>
                  <a:schemeClr val="tx1"/>
                </a:solidFill>
              </a:rPr>
              <a:t>MGE</a:t>
            </a:r>
            <a:endParaRPr lang="en-US" i="1" dirty="0">
              <a:solidFill>
                <a:schemeClr val="tx1"/>
              </a:solidFill>
            </a:endParaRPr>
          </a:p>
        </p:txBody>
      </p:sp>
      <p:sp>
        <p:nvSpPr>
          <p:cNvPr id="7" name="Rounded Rectangle 6">
            <a:hlinkClick r:id="rId3" action="ppaction://hlinksldjump"/>
          </p:cNvPr>
          <p:cNvSpPr/>
          <p:nvPr/>
        </p:nvSpPr>
        <p:spPr>
          <a:xfrm>
            <a:off x="8187655" y="5717097"/>
            <a:ext cx="4004346" cy="570451"/>
          </a:xfrm>
          <a:prstGeom prst="roundRect">
            <a:avLst/>
          </a:prstGeom>
          <a:solidFill>
            <a:srgbClr val="C5AA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Ritualist</a:t>
            </a:r>
          </a:p>
          <a:p>
            <a:pPr algn="ctr"/>
            <a:r>
              <a:rPr lang="en-US" sz="1400" i="1" dirty="0" smtClean="0">
                <a:solidFill>
                  <a:schemeClr val="tx1"/>
                </a:solidFill>
              </a:rPr>
              <a:t>RIT</a:t>
            </a:r>
            <a:endParaRPr lang="en-US" i="1" dirty="0">
              <a:solidFill>
                <a:schemeClr val="tx1"/>
              </a:solidFill>
            </a:endParaRPr>
          </a:p>
        </p:txBody>
      </p:sp>
      <p:sp>
        <p:nvSpPr>
          <p:cNvPr id="8" name="Rounded Rectangle 7">
            <a:hlinkClick r:id="rId4" action="ppaction://hlinksldjump"/>
          </p:cNvPr>
          <p:cNvSpPr/>
          <p:nvPr/>
        </p:nvSpPr>
        <p:spPr>
          <a:xfrm>
            <a:off x="4093827" y="5723389"/>
            <a:ext cx="4093827" cy="570451"/>
          </a:xfrm>
          <a:prstGeom prst="roundRect">
            <a:avLst/>
          </a:prstGeom>
          <a:solidFill>
            <a:srgbClr val="FF81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Elementalist</a:t>
            </a:r>
            <a:endParaRPr lang="en-US" b="1" dirty="0">
              <a:solidFill>
                <a:schemeClr val="tx1"/>
              </a:solidFill>
            </a:endParaRPr>
          </a:p>
          <a:p>
            <a:pPr algn="ctr"/>
            <a:r>
              <a:rPr lang="en-US" sz="1400" i="1" dirty="0" smtClean="0">
                <a:solidFill>
                  <a:schemeClr val="tx1"/>
                </a:solidFill>
              </a:rPr>
              <a:t>ELE</a:t>
            </a:r>
            <a:endParaRPr lang="en-US" i="1" dirty="0">
              <a:solidFill>
                <a:schemeClr val="tx1"/>
              </a:solidFill>
            </a:endParaRPr>
          </a:p>
        </p:txBody>
      </p:sp>
      <p:sp>
        <p:nvSpPr>
          <p:cNvPr id="9" name="Rounded Rectangle 8">
            <a:hlinkClick r:id="rId5" action="ppaction://hlinksldjump"/>
          </p:cNvPr>
          <p:cNvSpPr/>
          <p:nvPr/>
        </p:nvSpPr>
        <p:spPr>
          <a:xfrm>
            <a:off x="0" y="5729680"/>
            <a:ext cx="4093827" cy="570451"/>
          </a:xfrm>
          <a:prstGeom prst="roundRect">
            <a:avLst/>
          </a:prstGeom>
          <a:solidFill>
            <a:srgbClr val="B2EC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Arcanist</a:t>
            </a:r>
            <a:endParaRPr lang="en-US" b="1" dirty="0" smtClean="0">
              <a:solidFill>
                <a:schemeClr val="tx1"/>
              </a:solidFill>
            </a:endParaRPr>
          </a:p>
          <a:p>
            <a:pPr algn="ctr"/>
            <a:r>
              <a:rPr lang="en-US" sz="1400" i="1" dirty="0" smtClean="0">
                <a:solidFill>
                  <a:schemeClr val="tx1"/>
                </a:solidFill>
              </a:rPr>
              <a:t>ACN</a:t>
            </a:r>
            <a:endParaRPr lang="en-US" i="1" dirty="0">
              <a:solidFill>
                <a:schemeClr val="tx1"/>
              </a:solidFill>
            </a:endParaRPr>
          </a:p>
        </p:txBody>
      </p:sp>
      <p:sp>
        <p:nvSpPr>
          <p:cNvPr id="10" name="Rectangle 9">
            <a:hlinkClick r:id="rId6" action="ppaction://hlinksldjump"/>
          </p:cNvPr>
          <p:cNvSpPr/>
          <p:nvPr/>
        </p:nvSpPr>
        <p:spPr>
          <a:xfrm>
            <a:off x="0" y="4261607"/>
            <a:ext cx="1602297" cy="145549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Archon</a:t>
            </a:r>
          </a:p>
          <a:p>
            <a:pPr algn="ctr"/>
            <a:r>
              <a:rPr lang="en-US" sz="1400" i="1" dirty="0" smtClean="0"/>
              <a:t>ARC</a:t>
            </a:r>
            <a:endParaRPr lang="en-US" i="1" dirty="0"/>
          </a:p>
        </p:txBody>
      </p:sp>
      <p:sp>
        <p:nvSpPr>
          <p:cNvPr id="11" name="Sun 10">
            <a:hlinkClick r:id="rId6" action="ppaction://hlinksldjump"/>
          </p:cNvPr>
          <p:cNvSpPr/>
          <p:nvPr/>
        </p:nvSpPr>
        <p:spPr>
          <a:xfrm>
            <a:off x="58724" y="2457974"/>
            <a:ext cx="1543574" cy="1543574"/>
          </a:xfrm>
          <a:prstGeom prst="sun">
            <a:avLst/>
          </a:prstGeom>
          <a:solidFill>
            <a:srgbClr val="00B0F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Grand</a:t>
            </a:r>
          </a:p>
          <a:p>
            <a:pPr algn="ctr"/>
            <a:r>
              <a:rPr lang="en-US" sz="1100" b="1" dirty="0" smtClean="0"/>
              <a:t>ARC</a:t>
            </a:r>
            <a:endParaRPr lang="en-US" sz="1100" b="1" dirty="0"/>
          </a:p>
        </p:txBody>
      </p:sp>
      <p:sp>
        <p:nvSpPr>
          <p:cNvPr id="14" name="Rounded Rectangle 13">
            <a:hlinkClick r:id="rId7" action="ppaction://hlinksldjump"/>
          </p:cNvPr>
          <p:cNvSpPr/>
          <p:nvPr/>
        </p:nvSpPr>
        <p:spPr>
          <a:xfrm>
            <a:off x="1661020" y="5033394"/>
            <a:ext cx="2357308"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Shade</a:t>
            </a:r>
          </a:p>
          <a:p>
            <a:pPr algn="ctr"/>
            <a:r>
              <a:rPr lang="en-US" sz="1400" i="1" dirty="0" smtClean="0"/>
              <a:t>ACN/ASN</a:t>
            </a:r>
            <a:endParaRPr lang="en-US" i="1" dirty="0"/>
          </a:p>
        </p:txBody>
      </p:sp>
      <p:sp>
        <p:nvSpPr>
          <p:cNvPr id="16" name="Rounded Rectangle 15">
            <a:hlinkClick r:id="rId8" action="ppaction://hlinksldjump"/>
          </p:cNvPr>
          <p:cNvSpPr/>
          <p:nvPr/>
        </p:nvSpPr>
        <p:spPr>
          <a:xfrm>
            <a:off x="16610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Enhancer</a:t>
            </a:r>
          </a:p>
          <a:p>
            <a:pPr algn="ctr"/>
            <a:r>
              <a:rPr lang="en-US" sz="1400" i="1" dirty="0" smtClean="0"/>
              <a:t>ACN/DST</a:t>
            </a:r>
            <a:endParaRPr lang="en-US" i="1" dirty="0"/>
          </a:p>
        </p:txBody>
      </p:sp>
      <p:sp>
        <p:nvSpPr>
          <p:cNvPr id="18" name="Oval 17">
            <a:hlinkClick r:id="rId9" action="ppaction://hlinksldjump"/>
          </p:cNvPr>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Anomalist</a:t>
            </a:r>
          </a:p>
          <a:p>
            <a:pPr algn="ctr"/>
            <a:r>
              <a:rPr lang="en-US" sz="1400" i="1" dirty="0" smtClean="0"/>
              <a:t>RIT/</a:t>
            </a:r>
            <a:r>
              <a:rPr lang="en-US" sz="1400" i="1" dirty="0" err="1" smtClean="0"/>
              <a:t>DoC</a:t>
            </a:r>
            <a:endParaRPr lang="en-US" i="1" dirty="0"/>
          </a:p>
        </p:txBody>
      </p:sp>
      <p:sp>
        <p:nvSpPr>
          <p:cNvPr id="23" name="Rectangle 22">
            <a:hlinkClick r:id="rId10" action="ppaction://hlinksldjump"/>
          </p:cNvPr>
          <p:cNvSpPr/>
          <p:nvPr/>
        </p:nvSpPr>
        <p:spPr>
          <a:xfrm>
            <a:off x="4146954" y="4246925"/>
            <a:ext cx="1602297" cy="1455490"/>
          </a:xfrm>
          <a:prstGeom prst="rect">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Sorcerer</a:t>
            </a:r>
          </a:p>
          <a:p>
            <a:pPr algn="ctr"/>
            <a:r>
              <a:rPr lang="en-US" sz="1400" i="1" dirty="0" smtClean="0"/>
              <a:t>SRC</a:t>
            </a:r>
            <a:endParaRPr lang="en-US" i="1" dirty="0"/>
          </a:p>
        </p:txBody>
      </p:sp>
      <p:sp>
        <p:nvSpPr>
          <p:cNvPr id="24" name="Sun 23">
            <a:hlinkClick r:id="rId10" action="ppaction://hlinksldjump"/>
          </p:cNvPr>
          <p:cNvSpPr/>
          <p:nvPr/>
        </p:nvSpPr>
        <p:spPr>
          <a:xfrm>
            <a:off x="4176315" y="2443292"/>
            <a:ext cx="1543574" cy="1543574"/>
          </a:xfrm>
          <a:prstGeom prst="sun">
            <a:avLst/>
          </a:prstGeom>
          <a:solidFill>
            <a:srgbClr val="FF66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GrandSRC</a:t>
            </a:r>
            <a:endParaRPr lang="en-US" sz="1100" b="1" dirty="0"/>
          </a:p>
        </p:txBody>
      </p:sp>
      <p:sp>
        <p:nvSpPr>
          <p:cNvPr id="25" name="Rounded Rectangle 24">
            <a:hlinkClick r:id="rId11" action="ppaction://hlinksldjump"/>
          </p:cNvPr>
          <p:cNvSpPr/>
          <p:nvPr/>
        </p:nvSpPr>
        <p:spPr>
          <a:xfrm>
            <a:off x="5807974" y="50187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Primalist</a:t>
            </a:r>
            <a:endParaRPr lang="en-US" b="1" dirty="0"/>
          </a:p>
          <a:p>
            <a:pPr algn="ctr"/>
            <a:r>
              <a:rPr lang="en-US" sz="1400" i="1" dirty="0" smtClean="0"/>
              <a:t>ELE/SVL</a:t>
            </a:r>
            <a:endParaRPr lang="en-US" i="1" dirty="0"/>
          </a:p>
        </p:txBody>
      </p:sp>
      <p:sp>
        <p:nvSpPr>
          <p:cNvPr id="26" name="Rounded Rectangle 25">
            <a:hlinkClick r:id="rId12" action="ppaction://hlinksldjump"/>
          </p:cNvPr>
          <p:cNvSpPr/>
          <p:nvPr/>
        </p:nvSpPr>
        <p:spPr>
          <a:xfrm>
            <a:off x="5807974" y="4234342"/>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Runeist</a:t>
            </a:r>
            <a:endParaRPr lang="en-US" b="1" dirty="0" smtClean="0"/>
          </a:p>
          <a:p>
            <a:pPr algn="ctr"/>
            <a:r>
              <a:rPr lang="en-US" sz="1400" i="1" dirty="0" smtClean="0"/>
              <a:t>ELE/GRD</a:t>
            </a:r>
            <a:endParaRPr lang="en-US" i="1" dirty="0"/>
          </a:p>
        </p:txBody>
      </p:sp>
      <p:sp>
        <p:nvSpPr>
          <p:cNvPr id="27" name="Rectangle 26">
            <a:hlinkClick r:id="rId13" action="ppaction://hlinksldjump"/>
          </p:cNvPr>
          <p:cNvSpPr/>
          <p:nvPr/>
        </p:nvSpPr>
        <p:spPr>
          <a:xfrm>
            <a:off x="8224005" y="4261607"/>
            <a:ext cx="1568085" cy="14554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Observant</a:t>
            </a:r>
          </a:p>
          <a:p>
            <a:pPr algn="ctr"/>
            <a:r>
              <a:rPr lang="en-US" sz="1400" i="1" dirty="0" smtClean="0"/>
              <a:t>OBS</a:t>
            </a:r>
            <a:endParaRPr lang="en-US" i="1" dirty="0"/>
          </a:p>
        </p:txBody>
      </p:sp>
      <p:sp>
        <p:nvSpPr>
          <p:cNvPr id="28" name="Rounded Rectangle 27">
            <a:hlinkClick r:id="rId14" action="ppaction://hlinksldjump"/>
          </p:cNvPr>
          <p:cNvSpPr/>
          <p:nvPr/>
        </p:nvSpPr>
        <p:spPr>
          <a:xfrm>
            <a:off x="9885025" y="5006129"/>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Bard</a:t>
            </a:r>
          </a:p>
          <a:p>
            <a:pPr algn="ctr"/>
            <a:r>
              <a:rPr lang="en-US" sz="1400" i="1" dirty="0" smtClean="0"/>
              <a:t>RIT/MKM</a:t>
            </a:r>
            <a:endParaRPr lang="en-US" i="1" dirty="0"/>
          </a:p>
        </p:txBody>
      </p:sp>
      <p:sp>
        <p:nvSpPr>
          <p:cNvPr id="29" name="Rounded Rectangle 28">
            <a:hlinkClick r:id="rId15" action="ppaction://hlinksldjump"/>
          </p:cNvPr>
          <p:cNvSpPr/>
          <p:nvPr/>
        </p:nvSpPr>
        <p:spPr>
          <a:xfrm>
            <a:off x="9885024" y="4234342"/>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Savage</a:t>
            </a:r>
          </a:p>
          <a:p>
            <a:pPr algn="ctr"/>
            <a:r>
              <a:rPr lang="en-US" sz="1400" i="1" dirty="0" smtClean="0"/>
              <a:t>RIT/BSK</a:t>
            </a:r>
            <a:endParaRPr lang="en-US" i="1" dirty="0"/>
          </a:p>
        </p:txBody>
      </p:sp>
      <p:sp>
        <p:nvSpPr>
          <p:cNvPr id="30" name="Sun 29">
            <a:hlinkClick r:id="rId13" action="ppaction://hlinksldjump"/>
          </p:cNvPr>
          <p:cNvSpPr/>
          <p:nvPr/>
        </p:nvSpPr>
        <p:spPr>
          <a:xfrm>
            <a:off x="8236260" y="2443292"/>
            <a:ext cx="1543574" cy="1543574"/>
          </a:xfrm>
          <a:prstGeom prst="sun">
            <a:avLst/>
          </a:prstGeom>
          <a:solidFill>
            <a:srgbClr val="7030A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GrandOBS</a:t>
            </a:r>
            <a:endParaRPr lang="en-US" sz="1100" b="1" dirty="0"/>
          </a:p>
        </p:txBody>
      </p:sp>
      <p:sp>
        <p:nvSpPr>
          <p:cNvPr id="32" name="Action Button: Home 31">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6608158" y="67113"/>
            <a:ext cx="5361532" cy="369332"/>
          </a:xfrm>
          <a:prstGeom prst="rect">
            <a:avLst/>
          </a:prstGeom>
          <a:noFill/>
        </p:spPr>
        <p:txBody>
          <a:bodyPr wrap="none" rtlCol="0">
            <a:spAutoFit/>
          </a:bodyPr>
          <a:lstStyle/>
          <a:p>
            <a:r>
              <a:rPr lang="en-US" dirty="0" smtClean="0"/>
              <a:t>All advanced Rogue classes have a +2 Perception bonus</a:t>
            </a:r>
            <a:endParaRPr lang="en-US" dirty="0"/>
          </a:p>
        </p:txBody>
      </p:sp>
    </p:spTree>
    <p:extLst>
      <p:ext uri="{BB962C8B-B14F-4D97-AF65-F5344CB8AC3E}">
        <p14:creationId xmlns:p14="http://schemas.microsoft.com/office/powerpoint/2010/main" val="65122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dirty="0" smtClean="0"/>
              <a:t>Mage</a:t>
            </a:r>
            <a:br>
              <a:rPr lang="en-US" dirty="0" smtClean="0"/>
            </a:br>
            <a:r>
              <a:rPr lang="en-US" sz="3200" i="1" dirty="0"/>
              <a:t>MGE</a:t>
            </a:r>
            <a:br>
              <a:rPr lang="en-US" sz="3200" i="1" dirty="0"/>
            </a:br>
            <a:r>
              <a:rPr lang="en-US" sz="2000" i="1" dirty="0" smtClean="0"/>
              <a:t>Magi </a:t>
            </a:r>
            <a:r>
              <a:rPr lang="en-US" sz="2000" i="1" dirty="0"/>
              <a:t>are masters of the magical arts.  They study various </a:t>
            </a:r>
            <a:r>
              <a:rPr lang="en-US" sz="2000" i="1" dirty="0" smtClean="0"/>
              <a:t>schools of </a:t>
            </a:r>
            <a:r>
              <a:rPr lang="en-US" sz="2000" i="1" dirty="0"/>
              <a:t>magic to enhance their powers, weaken their enemies, and </a:t>
            </a:r>
            <a:r>
              <a:rPr lang="en-US" sz="2000" i="1" dirty="0" smtClean="0"/>
              <a:t>increase their </a:t>
            </a:r>
            <a:r>
              <a:rPr lang="en-US" sz="2000" i="1" dirty="0"/>
              <a:t>allies' abilities.  There are three main types of </a:t>
            </a:r>
            <a:r>
              <a:rPr lang="en-US" sz="2000" i="1" dirty="0" err="1" smtClean="0"/>
              <a:t>Magi:Arcanists</a:t>
            </a:r>
            <a:r>
              <a:rPr lang="en-US" sz="2000" i="1" dirty="0"/>
              <a:t>, </a:t>
            </a:r>
            <a:r>
              <a:rPr lang="en-US" sz="2000" i="1" dirty="0" err="1"/>
              <a:t>Elementalists</a:t>
            </a:r>
            <a:r>
              <a:rPr lang="en-US" sz="2000" i="1" dirty="0"/>
              <a:t>, and Ritualists.</a:t>
            </a:r>
            <a:r>
              <a:rPr lang="en-US" sz="3200" i="1" dirty="0"/>
              <a:t/>
            </a:r>
            <a:br>
              <a:rPr lang="en-US" sz="3200" i="1" dirty="0"/>
            </a:b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Content Placeholder 2"/>
          <p:cNvSpPr txBox="1">
            <a:spLocks/>
          </p:cNvSpPr>
          <p:nvPr/>
        </p:nvSpPr>
        <p:spPr>
          <a:xfrm>
            <a:off x="601648" y="1825625"/>
            <a:ext cx="10515600" cy="435133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Base ‘caster’ archetype</a:t>
            </a:r>
          </a:p>
          <a:p>
            <a:r>
              <a:rPr lang="en-US" dirty="0" smtClean="0"/>
              <a:t>2.5 health/level, 3 charges/level</a:t>
            </a:r>
          </a:p>
          <a:p>
            <a:r>
              <a:rPr lang="en-US" dirty="0" smtClean="0"/>
              <a:t>1 damage with one-handed weapons, 2 damage with two-handed </a:t>
            </a:r>
            <a:r>
              <a:rPr lang="en-US" dirty="0" smtClean="0"/>
              <a:t>weapons, can use mele</a:t>
            </a:r>
            <a:r>
              <a:rPr lang="en-US" dirty="0" smtClean="0"/>
              <a:t>e and source Weapon Skills</a:t>
            </a:r>
            <a:endParaRPr lang="en-US" dirty="0" smtClean="0"/>
          </a:p>
          <a:p>
            <a:r>
              <a:rPr lang="en-US" dirty="0" smtClean="0"/>
              <a:t>Can call ‘damage’ tagline with packets (damage amount following packet rules)</a:t>
            </a:r>
          </a:p>
          <a:p>
            <a:r>
              <a:rPr lang="en-US" dirty="0" smtClean="0"/>
              <a:t>Maximum 10 armor, wears up to cloth with no stealth penalty, can wield small shields.  1 Perception bonus</a:t>
            </a:r>
          </a:p>
          <a:p>
            <a:r>
              <a:rPr lang="en-US" dirty="0" smtClean="0"/>
              <a:t>Use restorative items on yourself with a 3 count</a:t>
            </a:r>
          </a:p>
          <a:p>
            <a:r>
              <a:rPr lang="en-US" dirty="0" smtClean="0"/>
              <a:t>Powers:</a:t>
            </a:r>
          </a:p>
          <a:p>
            <a:pPr lvl="1"/>
            <a:r>
              <a:rPr lang="en-US" b="1" dirty="0" smtClean="0"/>
              <a:t>Spells</a:t>
            </a:r>
          </a:p>
          <a:p>
            <a:pPr lvl="2"/>
            <a:r>
              <a:rPr lang="en-US" dirty="0" smtClean="0"/>
              <a:t>May cast spells by use of incantations.  Incantations are 5 syllables long (minimum) and must be related to the spell.  Being hit during an incantation will interrupt it, causing the caster to have to restart the incantation from the beginning.</a:t>
            </a:r>
          </a:p>
          <a:p>
            <a:pPr lvl="1"/>
            <a:r>
              <a:rPr lang="en-US" b="1" dirty="0" smtClean="0"/>
              <a:t>Overcharge</a:t>
            </a:r>
          </a:p>
          <a:p>
            <a:pPr lvl="2"/>
            <a:r>
              <a:rPr lang="en-US" dirty="0" smtClean="0"/>
              <a:t>May say up to 3x the normal syllable count to cast a spell, increasing its effectiveness by the amount of syllables, stacking for every 5 syllables up to 15 total syllables.</a:t>
            </a:r>
          </a:p>
          <a:p>
            <a:pPr lvl="1"/>
            <a:r>
              <a:rPr lang="en-US" dirty="0" smtClean="0"/>
              <a:t> </a:t>
            </a:r>
            <a:r>
              <a:rPr lang="en-US" b="1" dirty="0" smtClean="0"/>
              <a:t>Arcane Chains</a:t>
            </a:r>
            <a:r>
              <a:rPr lang="en-US" dirty="0" smtClean="0"/>
              <a:t> – Slow 5(8, 10) (1 charge – packet)</a:t>
            </a:r>
          </a:p>
          <a:p>
            <a:pPr lvl="2"/>
            <a:r>
              <a:rPr lang="en-US" dirty="0" smtClean="0"/>
              <a:t>Target moves at drag speed for up to 10 seconds based on the level of overcharge used.  Does not effect attack speed.</a:t>
            </a:r>
          </a:p>
          <a:p>
            <a:pPr lvl="2"/>
            <a:r>
              <a:rPr lang="en-US" dirty="0" smtClean="0"/>
              <a:t>Ex</a:t>
            </a:r>
            <a:r>
              <a:rPr lang="en-US" dirty="0"/>
              <a:t>: ‘These chains will bind you!’ “Slow 5!”; ‘</a:t>
            </a:r>
            <a:r>
              <a:rPr lang="en-US" dirty="0" smtClean="0"/>
              <a:t>I call from the </a:t>
            </a:r>
            <a:r>
              <a:rPr lang="en-US" dirty="0" err="1" smtClean="0"/>
              <a:t>Aether</a:t>
            </a:r>
            <a:r>
              <a:rPr lang="en-US" dirty="0" smtClean="0"/>
              <a:t>, chains to bind you!’ “Slow 8!”;  ‘You have no hope to survive this this place, slow your feet and suffer!’ “Slow 10!”</a:t>
            </a:r>
            <a:endParaRPr lang="en-US" dirty="0"/>
          </a:p>
          <a:p>
            <a:pPr lvl="1"/>
            <a:r>
              <a:rPr lang="en-US" b="1" dirty="0" smtClean="0"/>
              <a:t>Forceful Impact </a:t>
            </a:r>
            <a:r>
              <a:rPr lang="en-US" dirty="0" smtClean="0"/>
              <a:t>– Disarm 1(2,3) (1 charge – packet)</a:t>
            </a:r>
          </a:p>
          <a:p>
            <a:pPr lvl="2"/>
            <a:r>
              <a:rPr lang="en-US" dirty="0" smtClean="0"/>
              <a:t>Disarms target, forcing them to drop their main-hand weapon or item to the ground for 5 seconds.  If no weapon or item is held in the main-hand, it effects the off-hand weapon or item instead.  Overcharge empowers your Disarm up to 3</a:t>
            </a:r>
            <a:r>
              <a:rPr lang="en-US" dirty="0" smtClean="0"/>
              <a:t>.  If your Disarm power beats the target’s Grip, the Disarm is successful.  Items held other than weapons only have 1 grip.</a:t>
            </a:r>
            <a:endParaRPr lang="en-US" dirty="0" smtClean="0"/>
          </a:p>
          <a:p>
            <a:pPr lvl="2"/>
            <a:r>
              <a:rPr lang="en-US" dirty="0" smtClean="0"/>
              <a:t>Ex: ‘You!  Drop that weapon!’ “Disarm x!”</a:t>
            </a:r>
          </a:p>
          <a:p>
            <a:pPr lvl="1"/>
            <a:r>
              <a:rPr lang="en-US" b="1" dirty="0" smtClean="0"/>
              <a:t>Arcane Bolt </a:t>
            </a:r>
            <a:r>
              <a:rPr lang="en-US" dirty="0" smtClean="0"/>
              <a:t>- +3(4,5) spell damage to packet attack (1 charge - packet)</a:t>
            </a:r>
          </a:p>
          <a:p>
            <a:pPr lvl="2"/>
            <a:r>
              <a:rPr lang="en-US" dirty="0" smtClean="0"/>
              <a:t>Deals +3 damage when using packets.  May Overcharge up to +5 damage.  Converts damage tagline to ‘spell’</a:t>
            </a:r>
          </a:p>
          <a:p>
            <a:pPr lvl="2"/>
            <a:r>
              <a:rPr lang="en-US" dirty="0" smtClean="0"/>
              <a:t>Ex: ‘Feel magic’s fury!’ “x+3 spell!”; ‘I conjure </a:t>
            </a:r>
            <a:r>
              <a:rPr lang="en-US" dirty="0" err="1" smtClean="0"/>
              <a:t>Aether</a:t>
            </a:r>
            <a:r>
              <a:rPr lang="en-US" dirty="0" smtClean="0"/>
              <a:t> in its purest form!’ “x+4 spell!”; ‘All consuming magic, indiscriminate wrath, smite my foe!’ “x+5 spell!”</a:t>
            </a:r>
          </a:p>
          <a:p>
            <a:pPr lvl="1"/>
            <a:r>
              <a:rPr lang="en-US" b="1" dirty="0" smtClean="0"/>
              <a:t>Phase Shift </a:t>
            </a:r>
            <a:r>
              <a:rPr lang="en-US" dirty="0" smtClean="0"/>
              <a:t>– Close Call (1 charges – packet or touch)</a:t>
            </a:r>
          </a:p>
          <a:p>
            <a:pPr lvl="2"/>
            <a:r>
              <a:rPr lang="en-US" dirty="0" smtClean="0"/>
              <a:t>An attack that would kill you now leaves you at one health instead.  This must be on a target before the go to bleeding out status, and it only lasts until the next hit is taken by the target.  If the hit fails to bring the target to bleeding out, the spell is wasted.  After use, it cannot be re-applied to the same target until that target has refreshed, regardless if the Close Call takes effect or not.  May be used on self.  Cannot be Overcharged.</a:t>
            </a:r>
          </a:p>
          <a:p>
            <a:pPr lvl="2"/>
            <a:r>
              <a:rPr lang="en-US" dirty="0" smtClean="0"/>
              <a:t>Ex: ‘Magic’s grace, save me!’ “Close Call!”</a:t>
            </a:r>
          </a:p>
          <a:p>
            <a:pPr lvl="1"/>
            <a:endParaRPr lang="en-US" dirty="0" smtClean="0"/>
          </a:p>
          <a:p>
            <a:pPr lvl="1"/>
            <a:endParaRPr lang="en-US" dirty="0" smtClean="0"/>
          </a:p>
        </p:txBody>
      </p:sp>
    </p:spTree>
    <p:extLst>
      <p:ext uri="{BB962C8B-B14F-4D97-AF65-F5344CB8AC3E}">
        <p14:creationId xmlns:p14="http://schemas.microsoft.com/office/powerpoint/2010/main" val="529022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Arcanist</a:t>
            </a:r>
            <a:r>
              <a:rPr lang="en-US" dirty="0" smtClean="0"/>
              <a:t/>
            </a:r>
            <a:br>
              <a:rPr lang="en-US" dirty="0" smtClean="0"/>
            </a:br>
            <a:r>
              <a:rPr lang="en-US" sz="3200" i="1" dirty="0" smtClean="0"/>
              <a:t>ACN</a:t>
            </a:r>
            <a:endParaRPr lang="en-US" dirty="0"/>
          </a:p>
        </p:txBody>
      </p:sp>
      <p:sp>
        <p:nvSpPr>
          <p:cNvPr id="3" name="Content Placeholder 2"/>
          <p:cNvSpPr>
            <a:spLocks noGrp="1"/>
          </p:cNvSpPr>
          <p:nvPr>
            <p:ph idx="1"/>
          </p:nvPr>
        </p:nvSpPr>
        <p:spPr/>
        <p:txBody>
          <a:bodyPr/>
          <a:lstStyle/>
          <a:p>
            <a:r>
              <a:rPr lang="en-US" dirty="0" smtClean="0"/>
              <a:t>Magi who focus their studies on mastering magic in its purist form are </a:t>
            </a:r>
            <a:r>
              <a:rPr lang="en-US" dirty="0" err="1"/>
              <a:t>A</a:t>
            </a:r>
            <a:r>
              <a:rPr lang="en-US" dirty="0" err="1" smtClean="0"/>
              <a:t>rcanists</a:t>
            </a:r>
            <a:r>
              <a:rPr lang="en-US" dirty="0" smtClean="0"/>
              <a:t>.  They practice building immense, raw power above all else.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477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FCD6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Disciple</a:t>
            </a:r>
          </a:p>
          <a:p>
            <a:pPr algn="ctr"/>
            <a:r>
              <a:rPr lang="en-US" sz="1400" i="1" dirty="0" smtClean="0">
                <a:solidFill>
                  <a:schemeClr val="tx1"/>
                </a:solidFill>
              </a:rPr>
              <a:t>DSC</a:t>
            </a:r>
            <a:endParaRPr lang="en-US" i="1" dirty="0">
              <a:solidFill>
                <a:schemeClr val="tx1"/>
              </a:solidFill>
            </a:endParaRPr>
          </a:p>
        </p:txBody>
      </p:sp>
      <p:sp>
        <p:nvSpPr>
          <p:cNvPr id="7" name="Rounded Rectangle 6">
            <a:hlinkClick r:id="rId3" action="ppaction://hlinksldjump"/>
          </p:cNvPr>
          <p:cNvSpPr/>
          <p:nvPr/>
        </p:nvSpPr>
        <p:spPr>
          <a:xfrm>
            <a:off x="8187655" y="5717097"/>
            <a:ext cx="4004346" cy="570451"/>
          </a:xfrm>
          <a:prstGeom prst="roundRect">
            <a:avLst/>
          </a:prstGeom>
          <a:solidFill>
            <a:srgbClr val="E373B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Disciple</a:t>
            </a:r>
            <a:r>
              <a:rPr lang="en-US" dirty="0" smtClean="0">
                <a:solidFill>
                  <a:schemeClr val="tx1"/>
                </a:solidFill>
              </a:rPr>
              <a:t> </a:t>
            </a:r>
            <a:r>
              <a:rPr lang="en-US" b="1" dirty="0" smtClean="0">
                <a:solidFill>
                  <a:schemeClr val="tx1"/>
                </a:solidFill>
              </a:rPr>
              <a:t>of</a:t>
            </a:r>
            <a:r>
              <a:rPr lang="en-US" dirty="0" smtClean="0">
                <a:solidFill>
                  <a:schemeClr val="tx1"/>
                </a:solidFill>
              </a:rPr>
              <a:t> </a:t>
            </a:r>
            <a:r>
              <a:rPr lang="en-US" b="1" dirty="0" smtClean="0">
                <a:solidFill>
                  <a:schemeClr val="tx1"/>
                </a:solidFill>
              </a:rPr>
              <a:t>Chaos</a:t>
            </a:r>
            <a:r>
              <a:rPr lang="en-US" dirty="0" smtClean="0">
                <a:solidFill>
                  <a:schemeClr val="tx1"/>
                </a:solidFill>
              </a:rPr>
              <a:t> </a:t>
            </a:r>
          </a:p>
          <a:p>
            <a:pPr algn="ctr"/>
            <a:r>
              <a:rPr lang="en-US" sz="1400" i="1" dirty="0" err="1" smtClean="0">
                <a:solidFill>
                  <a:schemeClr val="tx1"/>
                </a:solidFill>
              </a:rPr>
              <a:t>DoC</a:t>
            </a:r>
            <a:endParaRPr lang="en-US" i="1" dirty="0">
              <a:solidFill>
                <a:schemeClr val="tx1"/>
              </a:solidFill>
            </a:endParaRPr>
          </a:p>
        </p:txBody>
      </p:sp>
      <p:sp>
        <p:nvSpPr>
          <p:cNvPr id="8" name="Rounded Rectangle 7">
            <a:hlinkClick r:id="rId4" action="ppaction://hlinksldjump"/>
          </p:cNvPr>
          <p:cNvSpPr/>
          <p:nvPr/>
        </p:nvSpPr>
        <p:spPr>
          <a:xfrm>
            <a:off x="4093827" y="5723389"/>
            <a:ext cx="4093827" cy="570451"/>
          </a:xfrm>
          <a:prstGeom prst="roundRect">
            <a:avLst/>
          </a:prstGeom>
          <a:solidFill>
            <a:srgbClr val="8FD54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Monk</a:t>
            </a:r>
            <a:r>
              <a:rPr lang="en-US" dirty="0" smtClean="0">
                <a:solidFill>
                  <a:schemeClr val="tx1"/>
                </a:solidFill>
              </a:rPr>
              <a:t> </a:t>
            </a:r>
          </a:p>
          <a:p>
            <a:pPr algn="ctr"/>
            <a:r>
              <a:rPr lang="en-US" sz="1400" i="1" dirty="0" smtClean="0">
                <a:solidFill>
                  <a:schemeClr val="tx1"/>
                </a:solidFill>
              </a:rPr>
              <a:t>MNK</a:t>
            </a:r>
            <a:endParaRPr lang="en-US" i="1" dirty="0">
              <a:solidFill>
                <a:schemeClr val="tx1"/>
              </a:solidFill>
            </a:endParaRPr>
          </a:p>
        </p:txBody>
      </p:sp>
      <p:sp>
        <p:nvSpPr>
          <p:cNvPr id="9" name="Rounded Rectangle 8">
            <a:hlinkClick r:id="rId5" action="ppaction://hlinksldjump"/>
          </p:cNvPr>
          <p:cNvSpPr/>
          <p:nvPr/>
        </p:nvSpPr>
        <p:spPr>
          <a:xfrm>
            <a:off x="0" y="5729680"/>
            <a:ext cx="4093827" cy="570451"/>
          </a:xfrm>
          <a:prstGeom prst="roundRect">
            <a:avLst/>
          </a:prstGeom>
          <a:solidFill>
            <a:srgbClr val="E9F9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Disciple</a:t>
            </a:r>
            <a:r>
              <a:rPr lang="en-US" dirty="0" smtClean="0">
                <a:solidFill>
                  <a:schemeClr val="tx1"/>
                </a:solidFill>
              </a:rPr>
              <a:t> </a:t>
            </a:r>
            <a:r>
              <a:rPr lang="en-US" b="1" dirty="0" smtClean="0">
                <a:solidFill>
                  <a:schemeClr val="tx1"/>
                </a:solidFill>
              </a:rPr>
              <a:t>of</a:t>
            </a:r>
            <a:r>
              <a:rPr lang="en-US" dirty="0" smtClean="0">
                <a:solidFill>
                  <a:schemeClr val="tx1"/>
                </a:solidFill>
              </a:rPr>
              <a:t> </a:t>
            </a:r>
            <a:r>
              <a:rPr lang="en-US" b="1" dirty="0" smtClean="0">
                <a:solidFill>
                  <a:schemeClr val="tx1"/>
                </a:solidFill>
              </a:rPr>
              <a:t>Order</a:t>
            </a:r>
            <a:r>
              <a:rPr lang="en-US" dirty="0" smtClean="0">
                <a:solidFill>
                  <a:schemeClr val="tx1"/>
                </a:solidFill>
              </a:rPr>
              <a:t> </a:t>
            </a:r>
          </a:p>
          <a:p>
            <a:pPr algn="ctr"/>
            <a:r>
              <a:rPr lang="en-US" sz="1400" i="1" dirty="0" err="1" smtClean="0">
                <a:solidFill>
                  <a:schemeClr val="tx1"/>
                </a:solidFill>
              </a:rPr>
              <a:t>DoO</a:t>
            </a:r>
            <a:endParaRPr lang="en-US" sz="1400" i="1" dirty="0">
              <a:solidFill>
                <a:schemeClr val="tx1"/>
              </a:solidFill>
            </a:endParaRPr>
          </a:p>
        </p:txBody>
      </p:sp>
      <p:sp>
        <p:nvSpPr>
          <p:cNvPr id="10" name="Rectangle 9">
            <a:hlinkClick r:id="rId6" action="ppaction://hlinksldjump"/>
          </p:cNvPr>
          <p:cNvSpPr/>
          <p:nvPr/>
        </p:nvSpPr>
        <p:spPr>
          <a:xfrm>
            <a:off x="0" y="4261607"/>
            <a:ext cx="1602297" cy="1455490"/>
          </a:xfrm>
          <a:prstGeom prst="rect">
            <a:avLst/>
          </a:prstGeom>
          <a:solidFill>
            <a:srgbClr val="F9F9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Reclaimer</a:t>
            </a:r>
            <a:endParaRPr lang="en-US" b="1" dirty="0">
              <a:solidFill>
                <a:schemeClr val="tx1"/>
              </a:solidFill>
            </a:endParaRPr>
          </a:p>
          <a:p>
            <a:pPr algn="ctr"/>
            <a:r>
              <a:rPr lang="en-US" sz="1400" i="1" dirty="0" smtClean="0">
                <a:solidFill>
                  <a:schemeClr val="tx1"/>
                </a:solidFill>
              </a:rPr>
              <a:t>RCL</a:t>
            </a:r>
            <a:endParaRPr lang="en-US" sz="1400" i="1" dirty="0">
              <a:solidFill>
                <a:schemeClr val="tx1"/>
              </a:solidFill>
            </a:endParaRPr>
          </a:p>
        </p:txBody>
      </p:sp>
      <p:sp>
        <p:nvSpPr>
          <p:cNvPr id="11" name="Sun 10">
            <a:hlinkClick r:id="rId6" action="ppaction://hlinksldjump"/>
          </p:cNvPr>
          <p:cNvSpPr/>
          <p:nvPr/>
        </p:nvSpPr>
        <p:spPr>
          <a:xfrm>
            <a:off x="58724" y="2457974"/>
            <a:ext cx="1543574" cy="1543574"/>
          </a:xfrm>
          <a:prstGeom prst="sun">
            <a:avLst/>
          </a:prstGeom>
          <a:solidFill>
            <a:srgbClr val="F9F9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Grand</a:t>
            </a:r>
          </a:p>
          <a:p>
            <a:pPr algn="ctr"/>
            <a:r>
              <a:rPr lang="en-US" sz="1100" b="1" dirty="0" smtClean="0">
                <a:solidFill>
                  <a:schemeClr val="tx1"/>
                </a:solidFill>
              </a:rPr>
              <a:t>RCL</a:t>
            </a:r>
            <a:endParaRPr lang="en-US" sz="1100" b="1" dirty="0">
              <a:solidFill>
                <a:schemeClr val="tx1"/>
              </a:solidFill>
            </a:endParaRPr>
          </a:p>
        </p:txBody>
      </p:sp>
      <p:sp>
        <p:nvSpPr>
          <p:cNvPr id="14" name="Rounded Rectangle 13">
            <a:hlinkClick r:id="rId7" action="ppaction://hlinksldjump"/>
          </p:cNvPr>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Templar</a:t>
            </a:r>
            <a:endParaRPr lang="en-US" b="1" dirty="0">
              <a:solidFill>
                <a:schemeClr val="tx1"/>
              </a:solidFill>
            </a:endParaRPr>
          </a:p>
          <a:p>
            <a:pPr algn="ctr"/>
            <a:r>
              <a:rPr lang="en-US" sz="1400" i="1" dirty="0" err="1" smtClean="0">
                <a:solidFill>
                  <a:schemeClr val="tx1"/>
                </a:solidFill>
              </a:rPr>
              <a:t>DoO</a:t>
            </a:r>
            <a:r>
              <a:rPr lang="en-US" sz="1400" i="1" dirty="0" smtClean="0">
                <a:solidFill>
                  <a:schemeClr val="tx1"/>
                </a:solidFill>
              </a:rPr>
              <a:t>/GRD</a:t>
            </a:r>
            <a:endParaRPr lang="en-US" dirty="0">
              <a:solidFill>
                <a:schemeClr val="tx1"/>
              </a:solidFill>
            </a:endParaRPr>
          </a:p>
        </p:txBody>
      </p:sp>
      <p:sp>
        <p:nvSpPr>
          <p:cNvPr id="16" name="Rounded Rectangle 15">
            <a:hlinkClick r:id="rId8" action="ppaction://hlinksldjump"/>
          </p:cNvPr>
          <p:cNvSpPr/>
          <p:nvPr/>
        </p:nvSpPr>
        <p:spPr>
          <a:xfrm>
            <a:off x="1661020" y="4246925"/>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Druid</a:t>
            </a:r>
            <a:endParaRPr lang="en-US" b="1" dirty="0">
              <a:solidFill>
                <a:schemeClr val="tx1"/>
              </a:solidFill>
            </a:endParaRPr>
          </a:p>
          <a:p>
            <a:pPr algn="ctr"/>
            <a:r>
              <a:rPr lang="en-US" sz="1400" i="1" dirty="0" err="1" smtClean="0">
                <a:solidFill>
                  <a:schemeClr val="tx1"/>
                </a:solidFill>
              </a:rPr>
              <a:t>DoO</a:t>
            </a:r>
            <a:r>
              <a:rPr lang="en-US" sz="1400" i="1" dirty="0" smtClean="0">
                <a:solidFill>
                  <a:schemeClr val="tx1"/>
                </a:solidFill>
              </a:rPr>
              <a:t>/MKM</a:t>
            </a:r>
            <a:endParaRPr lang="en-US" dirty="0">
              <a:solidFill>
                <a:schemeClr val="tx1"/>
              </a:solidFill>
            </a:endParaRPr>
          </a:p>
        </p:txBody>
      </p:sp>
      <p:sp>
        <p:nvSpPr>
          <p:cNvPr id="18" name="Oval 17">
            <a:hlinkClick r:id="rId9" action="ppaction://hlinksldjump"/>
          </p:cNvPr>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Anomalist</a:t>
            </a:r>
          </a:p>
          <a:p>
            <a:pPr algn="ctr"/>
            <a:r>
              <a:rPr lang="en-US" sz="1400" i="1" dirty="0" err="1" smtClean="0">
                <a:solidFill>
                  <a:prstClr val="white"/>
                </a:solidFill>
              </a:rPr>
              <a:t>DoC</a:t>
            </a:r>
            <a:r>
              <a:rPr lang="en-US" sz="1400" i="1" dirty="0" smtClean="0">
                <a:solidFill>
                  <a:prstClr val="white"/>
                </a:solidFill>
              </a:rPr>
              <a:t>/RIT</a:t>
            </a:r>
            <a:endParaRPr lang="en-US" dirty="0">
              <a:solidFill>
                <a:prstClr val="white"/>
              </a:solidFill>
            </a:endParaRPr>
          </a:p>
        </p:txBody>
      </p:sp>
      <p:sp>
        <p:nvSpPr>
          <p:cNvPr id="23" name="Rectangle 22">
            <a:hlinkClick r:id="rId10" action="ppaction://hlinksldjump"/>
          </p:cNvPr>
          <p:cNvSpPr/>
          <p:nvPr/>
        </p:nvSpPr>
        <p:spPr>
          <a:xfrm>
            <a:off x="4146954" y="4246925"/>
            <a:ext cx="1602297" cy="1455490"/>
          </a:xfrm>
          <a:prstGeom prst="rect">
            <a:avLst/>
          </a:prstGeom>
          <a:solidFill>
            <a:srgbClr val="5284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Ascendant</a:t>
            </a:r>
            <a:endParaRPr lang="en-US" b="1" dirty="0">
              <a:solidFill>
                <a:schemeClr val="bg1"/>
              </a:solidFill>
            </a:endParaRPr>
          </a:p>
          <a:p>
            <a:pPr algn="ctr"/>
            <a:r>
              <a:rPr lang="en-US" sz="1400" i="1" dirty="0" smtClean="0">
                <a:solidFill>
                  <a:schemeClr val="bg1"/>
                </a:solidFill>
              </a:rPr>
              <a:t>ASD</a:t>
            </a:r>
            <a:endParaRPr lang="en-US" sz="1400" i="1" dirty="0">
              <a:solidFill>
                <a:schemeClr val="bg1"/>
              </a:solidFill>
            </a:endParaRPr>
          </a:p>
        </p:txBody>
      </p:sp>
      <p:sp>
        <p:nvSpPr>
          <p:cNvPr id="24" name="Sun 23">
            <a:hlinkClick r:id="rId10" action="ppaction://hlinksldjump"/>
          </p:cNvPr>
          <p:cNvSpPr/>
          <p:nvPr/>
        </p:nvSpPr>
        <p:spPr>
          <a:xfrm>
            <a:off x="4176315" y="2443292"/>
            <a:ext cx="1543574" cy="1543574"/>
          </a:xfrm>
          <a:prstGeom prst="sun">
            <a:avLst/>
          </a:prstGeom>
          <a:solidFill>
            <a:srgbClr val="52842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prstClr val="white"/>
                </a:solidFill>
              </a:rPr>
              <a:t>GrandASD</a:t>
            </a:r>
            <a:endParaRPr lang="en-US" sz="1100" b="1" dirty="0">
              <a:solidFill>
                <a:prstClr val="white"/>
              </a:solidFill>
            </a:endParaRPr>
          </a:p>
        </p:txBody>
      </p:sp>
      <p:sp>
        <p:nvSpPr>
          <p:cNvPr id="25" name="Rounded Rectangle 24">
            <a:hlinkClick r:id="rId11" action="ppaction://hlinksldjump"/>
          </p:cNvPr>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Brawler</a:t>
            </a:r>
            <a:endParaRPr lang="en-US" b="1" dirty="0">
              <a:solidFill>
                <a:prstClr val="white"/>
              </a:solidFill>
            </a:endParaRPr>
          </a:p>
          <a:p>
            <a:pPr algn="ctr"/>
            <a:r>
              <a:rPr lang="en-US" sz="1400" i="1" dirty="0" smtClean="0">
                <a:solidFill>
                  <a:prstClr val="white"/>
                </a:solidFill>
              </a:rPr>
              <a:t>MNK/DST</a:t>
            </a:r>
            <a:endParaRPr lang="en-US" i="1" dirty="0">
              <a:solidFill>
                <a:prstClr val="white"/>
              </a:solidFill>
            </a:endParaRPr>
          </a:p>
        </p:txBody>
      </p:sp>
      <p:sp>
        <p:nvSpPr>
          <p:cNvPr id="26" name="Rounded Rectangle 25">
            <a:hlinkClick r:id="rId12" action="ppaction://hlinksldjump"/>
          </p:cNvPr>
          <p:cNvSpPr/>
          <p:nvPr/>
        </p:nvSpPr>
        <p:spPr>
          <a:xfrm>
            <a:off x="5807974" y="4234342"/>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white"/>
                </a:solidFill>
              </a:rPr>
              <a:t>Wylde</a:t>
            </a:r>
            <a:endParaRPr lang="en-US" b="1" dirty="0" smtClean="0">
              <a:solidFill>
                <a:prstClr val="white"/>
              </a:solidFill>
            </a:endParaRPr>
          </a:p>
          <a:p>
            <a:pPr algn="ctr"/>
            <a:r>
              <a:rPr lang="en-US" sz="1400" i="1" dirty="0" smtClean="0">
                <a:solidFill>
                  <a:prstClr val="white"/>
                </a:solidFill>
              </a:rPr>
              <a:t>MNK/SVL</a:t>
            </a:r>
            <a:endParaRPr lang="en-US" sz="1400" i="1" dirty="0">
              <a:solidFill>
                <a:prstClr val="white"/>
              </a:solidFill>
            </a:endParaRPr>
          </a:p>
        </p:txBody>
      </p:sp>
      <p:sp>
        <p:nvSpPr>
          <p:cNvPr id="27" name="Rectangle 26">
            <a:hlinkClick r:id="rId13" action="ppaction://hlinksldjump"/>
          </p:cNvPr>
          <p:cNvSpPr/>
          <p:nvPr/>
        </p:nvSpPr>
        <p:spPr>
          <a:xfrm>
            <a:off x="8224005" y="4249023"/>
            <a:ext cx="1568085" cy="1455490"/>
          </a:xfrm>
          <a:prstGeom prst="rect">
            <a:avLst/>
          </a:prstGeom>
          <a:solidFill>
            <a:srgbClr val="C026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Herald</a:t>
            </a:r>
            <a:endParaRPr lang="en-US" b="1" dirty="0">
              <a:solidFill>
                <a:prstClr val="white"/>
              </a:solidFill>
            </a:endParaRPr>
          </a:p>
          <a:p>
            <a:pPr algn="ctr"/>
            <a:r>
              <a:rPr lang="en-US" sz="1400" i="1" dirty="0" smtClean="0">
                <a:solidFill>
                  <a:prstClr val="white"/>
                </a:solidFill>
              </a:rPr>
              <a:t>HRD</a:t>
            </a:r>
            <a:endParaRPr lang="en-US" sz="1400" i="1" dirty="0">
              <a:solidFill>
                <a:prstClr val="white"/>
              </a:solidFill>
            </a:endParaRPr>
          </a:p>
        </p:txBody>
      </p:sp>
      <p:sp>
        <p:nvSpPr>
          <p:cNvPr id="28" name="Rounded Rectangle 27">
            <a:hlinkClick r:id="rId14" action="ppaction://hlinksldjump"/>
          </p:cNvPr>
          <p:cNvSpPr/>
          <p:nvPr/>
        </p:nvSpPr>
        <p:spPr>
          <a:xfrm>
            <a:off x="9885024" y="501241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Ravager</a:t>
            </a:r>
            <a:endParaRPr lang="en-US" b="1" dirty="0">
              <a:solidFill>
                <a:prstClr val="white"/>
              </a:solidFill>
            </a:endParaRPr>
          </a:p>
          <a:p>
            <a:pPr algn="ctr"/>
            <a:r>
              <a:rPr lang="en-US" sz="1400" i="1" dirty="0" err="1" smtClean="0">
                <a:solidFill>
                  <a:prstClr val="white"/>
                </a:solidFill>
              </a:rPr>
              <a:t>DoC</a:t>
            </a:r>
            <a:r>
              <a:rPr lang="en-US" sz="1400" i="1" dirty="0" smtClean="0">
                <a:solidFill>
                  <a:prstClr val="white"/>
                </a:solidFill>
              </a:rPr>
              <a:t>/BSK</a:t>
            </a:r>
            <a:endParaRPr lang="en-US" dirty="0">
              <a:solidFill>
                <a:prstClr val="white"/>
              </a:solidFill>
            </a:endParaRPr>
          </a:p>
        </p:txBody>
      </p:sp>
      <p:sp>
        <p:nvSpPr>
          <p:cNvPr id="29" name="Rounded Rectangle 28">
            <a:hlinkClick r:id="rId15" action="ppaction://hlinksldjump"/>
          </p:cNvPr>
          <p:cNvSpPr/>
          <p:nvPr/>
        </p:nvSpPr>
        <p:spPr>
          <a:xfrm>
            <a:off x="9885025" y="4234342"/>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Reaper</a:t>
            </a:r>
            <a:endParaRPr lang="en-US" b="1" dirty="0">
              <a:solidFill>
                <a:prstClr val="white"/>
              </a:solidFill>
            </a:endParaRPr>
          </a:p>
          <a:p>
            <a:pPr algn="ctr"/>
            <a:r>
              <a:rPr lang="en-US" sz="1400" i="1" dirty="0" err="1" smtClean="0">
                <a:solidFill>
                  <a:prstClr val="white"/>
                </a:solidFill>
              </a:rPr>
              <a:t>DoC</a:t>
            </a:r>
            <a:r>
              <a:rPr lang="en-US" sz="1400" i="1" dirty="0" smtClean="0">
                <a:solidFill>
                  <a:prstClr val="white"/>
                </a:solidFill>
              </a:rPr>
              <a:t>/ASN</a:t>
            </a:r>
            <a:endParaRPr lang="en-US" i="1" dirty="0">
              <a:solidFill>
                <a:prstClr val="white"/>
              </a:solidFill>
            </a:endParaRPr>
          </a:p>
        </p:txBody>
      </p:sp>
      <p:sp>
        <p:nvSpPr>
          <p:cNvPr id="30" name="Sun 29">
            <a:hlinkClick r:id="rId13" action="ppaction://hlinksldjump"/>
          </p:cNvPr>
          <p:cNvSpPr/>
          <p:nvPr/>
        </p:nvSpPr>
        <p:spPr>
          <a:xfrm>
            <a:off x="8236260" y="2443292"/>
            <a:ext cx="1543574" cy="1543574"/>
          </a:xfrm>
          <a:prstGeom prst="sun">
            <a:avLst/>
          </a:prstGeom>
          <a:solidFill>
            <a:srgbClr val="C02689"/>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prstClr val="white"/>
                </a:solidFill>
              </a:rPr>
              <a:t>GrandHRD</a:t>
            </a:r>
            <a:endParaRPr lang="en-US" sz="1100" b="1" dirty="0">
              <a:solidFill>
                <a:prstClr val="white"/>
              </a:solidFill>
            </a:endParaRPr>
          </a:p>
        </p:txBody>
      </p:sp>
      <p:sp>
        <p:nvSpPr>
          <p:cNvPr id="20" name="Action Button: Home 19">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6702321" y="153909"/>
            <a:ext cx="5361532" cy="369332"/>
          </a:xfrm>
          <a:prstGeom prst="rect">
            <a:avLst/>
          </a:prstGeom>
          <a:noFill/>
        </p:spPr>
        <p:txBody>
          <a:bodyPr wrap="none" rtlCol="0">
            <a:spAutoFit/>
          </a:bodyPr>
          <a:lstStyle/>
          <a:p>
            <a:r>
              <a:rPr lang="en-US" dirty="0" smtClean="0"/>
              <a:t>All advanced Rogue classes have a +2 Perception bonus</a:t>
            </a:r>
            <a:endParaRPr lang="en-US" dirty="0"/>
          </a:p>
        </p:txBody>
      </p:sp>
    </p:spTree>
    <p:extLst>
      <p:ext uri="{BB962C8B-B14F-4D97-AF65-F5344CB8AC3E}">
        <p14:creationId xmlns:p14="http://schemas.microsoft.com/office/powerpoint/2010/main" val="3373466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Archon</a:t>
            </a:r>
            <a:br>
              <a:rPr lang="en-US" dirty="0" smtClean="0"/>
            </a:br>
            <a:r>
              <a:rPr lang="en-US" sz="3200" i="1" dirty="0" smtClean="0"/>
              <a:t>ARC</a:t>
            </a:r>
            <a:endParaRPr lang="en-US" dirty="0"/>
          </a:p>
        </p:txBody>
      </p:sp>
      <p:sp>
        <p:nvSpPr>
          <p:cNvPr id="3" name="Content Placeholder 2"/>
          <p:cNvSpPr>
            <a:spLocks noGrp="1"/>
          </p:cNvSpPr>
          <p:nvPr>
            <p:ph idx="1"/>
          </p:nvPr>
        </p:nvSpPr>
        <p:spPr/>
        <p:txBody>
          <a:bodyPr/>
          <a:lstStyle/>
          <a:p>
            <a:r>
              <a:rPr lang="en-US" dirty="0" err="1" smtClean="0"/>
              <a:t>Arcanists</a:t>
            </a:r>
            <a:r>
              <a:rPr lang="en-US" dirty="0" smtClean="0"/>
              <a:t> who have developed such exact control over magic that they are able to manifest their magic into tangible shapes and rays of energy.</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12582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Shade</a:t>
            </a:r>
            <a:br>
              <a:rPr lang="en-US" dirty="0" smtClean="0"/>
            </a:br>
            <a:r>
              <a:rPr lang="en-US" sz="3200" i="1" dirty="0" smtClean="0"/>
              <a:t>ACN/ASN</a:t>
            </a:r>
            <a:endParaRPr lang="en-US" dirty="0"/>
          </a:p>
        </p:txBody>
      </p:sp>
      <p:sp>
        <p:nvSpPr>
          <p:cNvPr id="3" name="Content Placeholder 2"/>
          <p:cNvSpPr>
            <a:spLocks noGrp="1"/>
          </p:cNvSpPr>
          <p:nvPr>
            <p:ph idx="1"/>
          </p:nvPr>
        </p:nvSpPr>
        <p:spPr/>
        <p:txBody>
          <a:bodyPr/>
          <a:lstStyle/>
          <a:p>
            <a:r>
              <a:rPr lang="en-US" dirty="0" smtClean="0"/>
              <a:t>An Assassin who uses Arcane arts to hide themselves completely, becoming indistinguishable from the shadows in which they wait.</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9187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Enhancer</a:t>
            </a:r>
            <a:br>
              <a:rPr lang="en-US" dirty="0" smtClean="0"/>
            </a:br>
            <a:r>
              <a:rPr lang="en-US" sz="3200" i="1" dirty="0" smtClean="0"/>
              <a:t>ACN/DST</a:t>
            </a:r>
            <a:endParaRPr lang="en-US" dirty="0"/>
          </a:p>
        </p:txBody>
      </p:sp>
      <p:sp>
        <p:nvSpPr>
          <p:cNvPr id="3" name="Content Placeholder 2"/>
          <p:cNvSpPr>
            <a:spLocks noGrp="1"/>
          </p:cNvSpPr>
          <p:nvPr>
            <p:ph idx="1"/>
          </p:nvPr>
        </p:nvSpPr>
        <p:spPr/>
        <p:txBody>
          <a:bodyPr/>
          <a:lstStyle/>
          <a:p>
            <a:r>
              <a:rPr lang="en-US" dirty="0" err="1" smtClean="0"/>
              <a:t>Arcanists</a:t>
            </a:r>
            <a:r>
              <a:rPr lang="en-US" dirty="0" smtClean="0"/>
              <a:t> who have managed to enchant weapons or even create them out of thin air.  Their application of magic to weaponry has been perfected, able to pierce most armor and even shields.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8375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Elementalist</a:t>
            </a:r>
            <a:r>
              <a:rPr lang="en-US" dirty="0" smtClean="0"/>
              <a:t/>
            </a:r>
            <a:br>
              <a:rPr lang="en-US" dirty="0" smtClean="0"/>
            </a:br>
            <a:r>
              <a:rPr lang="en-US" sz="3200" i="1" dirty="0" smtClean="0"/>
              <a:t>ELE</a:t>
            </a:r>
            <a:endParaRPr lang="en-US" dirty="0"/>
          </a:p>
        </p:txBody>
      </p:sp>
      <p:sp>
        <p:nvSpPr>
          <p:cNvPr id="3" name="Content Placeholder 2"/>
          <p:cNvSpPr>
            <a:spLocks noGrp="1"/>
          </p:cNvSpPr>
          <p:nvPr>
            <p:ph idx="1"/>
          </p:nvPr>
        </p:nvSpPr>
        <p:spPr>
          <a:xfrm>
            <a:off x="838200" y="1825624"/>
            <a:ext cx="10515600" cy="4879975"/>
          </a:xfrm>
        </p:spPr>
        <p:txBody>
          <a:bodyPr>
            <a:normAutofit/>
          </a:bodyPr>
          <a:lstStyle/>
          <a:p>
            <a:r>
              <a:rPr lang="en-US" dirty="0" smtClean="0"/>
              <a:t>Magi who study the Earth and Sky to call upon the power of the elements.</a:t>
            </a:r>
          </a:p>
          <a:p>
            <a:endParaRPr lang="en-US" dirty="0"/>
          </a:p>
          <a:p>
            <a:r>
              <a:rPr lang="en-US" dirty="0" smtClean="0"/>
              <a:t>Elemental Attunement: Can use any type of magic (Atmospheric or Seismic), and may choose to master one, both, or neither.</a:t>
            </a:r>
          </a:p>
          <a:p>
            <a:pPr lvl="1"/>
            <a:r>
              <a:rPr lang="en-US" dirty="0" smtClean="0"/>
              <a:t>Atmospheric:</a:t>
            </a:r>
          </a:p>
          <a:p>
            <a:pPr lvl="2"/>
            <a:r>
              <a:rPr lang="en-US" dirty="0" smtClean="0"/>
              <a:t>Water: Water, ice, steam, etc.</a:t>
            </a:r>
          </a:p>
          <a:p>
            <a:pPr lvl="2"/>
            <a:r>
              <a:rPr lang="en-US" dirty="0" smtClean="0"/>
              <a:t>Lightning: Lightning, shock, bolt, etc.</a:t>
            </a:r>
          </a:p>
          <a:p>
            <a:pPr lvl="1"/>
            <a:r>
              <a:rPr lang="en-US" dirty="0" smtClean="0"/>
              <a:t>Seismic:</a:t>
            </a:r>
          </a:p>
          <a:p>
            <a:pPr lvl="2"/>
            <a:r>
              <a:rPr lang="en-US" dirty="0" smtClean="0"/>
              <a:t>Fire: Fire, lava, molten, etc.</a:t>
            </a:r>
          </a:p>
          <a:p>
            <a:pPr lvl="2"/>
            <a:r>
              <a:rPr lang="en-US" dirty="0" smtClean="0"/>
              <a:t>Earth: Earth, ground, clay, wood, etc.</a:t>
            </a:r>
          </a:p>
          <a:p>
            <a:pPr marL="457200" lvl="1" indent="0">
              <a:buNone/>
            </a:pPr>
            <a:endParaRPr lang="en-US" dirty="0" smtClean="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0808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Sorcerer</a:t>
            </a:r>
            <a:br>
              <a:rPr lang="en-US" dirty="0" smtClean="0"/>
            </a:br>
            <a:r>
              <a:rPr lang="en-US" sz="3200" i="1" dirty="0" smtClean="0"/>
              <a:t>SRC</a:t>
            </a:r>
            <a:endParaRPr lang="en-US" dirty="0"/>
          </a:p>
        </p:txBody>
      </p:sp>
      <p:sp>
        <p:nvSpPr>
          <p:cNvPr id="3" name="Content Placeholder 2"/>
          <p:cNvSpPr>
            <a:spLocks noGrp="1"/>
          </p:cNvSpPr>
          <p:nvPr>
            <p:ph idx="1"/>
          </p:nvPr>
        </p:nvSpPr>
        <p:spPr/>
        <p:txBody>
          <a:bodyPr/>
          <a:lstStyle/>
          <a:p>
            <a:r>
              <a:rPr lang="en-US" dirty="0" smtClean="0"/>
              <a:t>A true master of elements, able to combine these forces in various new and powerful ways.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3197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Primalist</a:t>
            </a:r>
            <a:r>
              <a:rPr lang="en-US" dirty="0" smtClean="0"/>
              <a:t/>
            </a:r>
            <a:br>
              <a:rPr lang="en-US" dirty="0" smtClean="0"/>
            </a:br>
            <a:r>
              <a:rPr lang="en-US" sz="3200" i="1" dirty="0" smtClean="0"/>
              <a:t>ELE/SVL</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Seasonal Attunement</a:t>
            </a:r>
          </a:p>
          <a:p>
            <a:pPr lvl="1"/>
            <a:r>
              <a:rPr lang="en-US" dirty="0" smtClean="0"/>
              <a:t>Spring: + Earth Damage Dealt, + Sky Damage Taken</a:t>
            </a:r>
          </a:p>
          <a:p>
            <a:pPr lvl="1"/>
            <a:r>
              <a:rPr lang="en-US" dirty="0" smtClean="0"/>
              <a:t>Summer: + Fire Damage Dealt, + Water types (water, ice </a:t>
            </a:r>
            <a:r>
              <a:rPr lang="en-US" dirty="0" err="1" smtClean="0"/>
              <a:t>etc</a:t>
            </a:r>
            <a:r>
              <a:rPr lang="en-US" dirty="0" smtClean="0"/>
              <a:t>) taken</a:t>
            </a:r>
          </a:p>
          <a:p>
            <a:pPr lvl="1"/>
            <a:r>
              <a:rPr lang="en-US" dirty="0" smtClean="0"/>
              <a:t>Autumn: + Sky Damage Dealt, + Earth Damage Taken</a:t>
            </a:r>
          </a:p>
          <a:p>
            <a:pPr lvl="1"/>
            <a:r>
              <a:rPr lang="en-US" dirty="0" smtClean="0"/>
              <a:t>Winter: + Water types (water, ice </a:t>
            </a:r>
            <a:r>
              <a:rPr lang="en-US" dirty="0" err="1" smtClean="0"/>
              <a:t>etc</a:t>
            </a:r>
            <a:r>
              <a:rPr lang="en-US" dirty="0" smtClean="0"/>
              <a:t>) Dealt, + Fire Damage Taken</a:t>
            </a:r>
            <a:endParaRPr lang="en-US" dirty="0"/>
          </a:p>
          <a:p>
            <a:pPr lvl="1"/>
            <a:endParaRPr lang="en-US" dirty="0"/>
          </a:p>
          <a:p>
            <a:r>
              <a:rPr lang="en-US" dirty="0" smtClean="0"/>
              <a:t>Elemental Traps</a:t>
            </a:r>
          </a:p>
          <a:p>
            <a:pPr lvl="1"/>
            <a:r>
              <a:rPr lang="en-US" dirty="0" smtClean="0"/>
              <a:t>Different effects per element type</a:t>
            </a:r>
            <a:endParaRPr lang="en-US" dirty="0"/>
          </a:p>
        </p:txBody>
      </p:sp>
    </p:spTree>
    <p:extLst>
      <p:ext uri="{BB962C8B-B14F-4D97-AF65-F5344CB8AC3E}">
        <p14:creationId xmlns:p14="http://schemas.microsoft.com/office/powerpoint/2010/main" val="643045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Runeist</a:t>
            </a:r>
            <a:r>
              <a:rPr lang="en-US" dirty="0" smtClean="0"/>
              <a:t/>
            </a:r>
            <a:br>
              <a:rPr lang="en-US" dirty="0" smtClean="0"/>
            </a:br>
            <a:r>
              <a:rPr lang="en-US" sz="3200" i="1" dirty="0" smtClean="0"/>
              <a:t>ELE/GRD</a:t>
            </a:r>
            <a:endParaRPr lang="en-US" i="1" dirty="0"/>
          </a:p>
        </p:txBody>
      </p:sp>
      <p:sp>
        <p:nvSpPr>
          <p:cNvPr id="3" name="Content Placeholder 2"/>
          <p:cNvSpPr>
            <a:spLocks noGrp="1"/>
          </p:cNvSpPr>
          <p:nvPr>
            <p:ph idx="1"/>
          </p:nvPr>
        </p:nvSpPr>
        <p:spPr/>
        <p:txBody>
          <a:bodyPr/>
          <a:lstStyle/>
          <a:p>
            <a:r>
              <a:rPr lang="en-US" dirty="0" smtClean="0"/>
              <a:t>A stalwart defender who enhances their own abilities by inscribing powerful elemental runes on their shields, armor, and weapons.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30906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Ritualist</a:t>
            </a:r>
            <a:br>
              <a:rPr lang="en-US" dirty="0" smtClean="0"/>
            </a:br>
            <a:r>
              <a:rPr lang="en-US" sz="3200" i="1" dirty="0" smtClean="0"/>
              <a:t>RIT</a:t>
            </a:r>
            <a:endParaRPr lang="en-US" i="1"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a:xfrm>
            <a:off x="838200" y="1825625"/>
            <a:ext cx="10515600" cy="4351338"/>
          </a:xfrm>
        </p:spPr>
        <p:txBody>
          <a:bodyPr/>
          <a:lstStyle/>
          <a:p>
            <a:r>
              <a:rPr lang="en-US" dirty="0" smtClean="0"/>
              <a:t>These mages don’t care to enhance their knowledge of the magical arts, instead giving their bodies and minds up to the mysteries of their art to buff their allies and weaken their foes.</a:t>
            </a:r>
            <a:endParaRPr lang="en-US" dirty="0"/>
          </a:p>
        </p:txBody>
      </p:sp>
    </p:spTree>
    <p:extLst>
      <p:ext uri="{BB962C8B-B14F-4D97-AF65-F5344CB8AC3E}">
        <p14:creationId xmlns:p14="http://schemas.microsoft.com/office/powerpoint/2010/main" val="3727731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Observant</a:t>
            </a:r>
            <a:br>
              <a:rPr lang="en-US" dirty="0" smtClean="0"/>
            </a:br>
            <a:r>
              <a:rPr lang="en-US" sz="3200" i="1" dirty="0" smtClean="0"/>
              <a:t>OBS</a:t>
            </a:r>
            <a:endParaRPr lang="en-US" dirty="0"/>
          </a:p>
        </p:txBody>
      </p:sp>
      <p:sp>
        <p:nvSpPr>
          <p:cNvPr id="3" name="Content Placeholder 2"/>
          <p:cNvSpPr>
            <a:spLocks noGrp="1"/>
          </p:cNvSpPr>
          <p:nvPr>
            <p:ph idx="1"/>
          </p:nvPr>
        </p:nvSpPr>
        <p:spPr/>
        <p:txBody>
          <a:bodyPr/>
          <a:lstStyle/>
          <a:p>
            <a:r>
              <a:rPr lang="en-US" dirty="0" smtClean="0"/>
              <a:t>Ritualists who have refined their practices to routine acts become </a:t>
            </a:r>
            <a:r>
              <a:rPr lang="en-US" dirty="0" err="1" smtClean="0"/>
              <a:t>Obeservants</a:t>
            </a:r>
            <a:r>
              <a:rPr lang="en-US" dirty="0" smtClean="0"/>
              <a:t>, and are rumored to be able to predict the outcome of events in the near future.  </a:t>
            </a:r>
            <a:r>
              <a:rPr lang="en-US" dirty="0" err="1" smtClean="0"/>
              <a:t>Observants</a:t>
            </a:r>
            <a:r>
              <a:rPr lang="en-US" dirty="0" smtClean="0"/>
              <a:t> are rumored to be able to pause their rituals mid-way, and take other actions before returning to finish their rituals.</a:t>
            </a:r>
          </a:p>
          <a:p>
            <a:pPr marL="0" indent="0">
              <a:buNone/>
            </a:pPr>
            <a:endParaRPr lang="en-US" dirty="0" smtClean="0"/>
          </a:p>
          <a:p>
            <a:pPr marL="0" indent="0">
              <a:buNone/>
            </a:pPr>
            <a:r>
              <a:rPr lang="en-US" dirty="0" smtClean="0"/>
              <a:t>(alters monster </a:t>
            </a:r>
            <a:r>
              <a:rPr lang="en-US" dirty="0" err="1" smtClean="0"/>
              <a:t>lvl</a:t>
            </a:r>
            <a:r>
              <a:rPr lang="en-US" dirty="0" smtClean="0"/>
              <a:t>/big buffs/can go for better drops </a:t>
            </a:r>
            <a:r>
              <a:rPr lang="en-US" dirty="0" err="1" smtClean="0"/>
              <a:t>etc</a:t>
            </a:r>
            <a:r>
              <a:rPr lang="en-US" dirty="0" smtClean="0"/>
              <a:t>)</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69546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Bard</a:t>
            </a:r>
            <a:br>
              <a:rPr lang="en-US" dirty="0" smtClean="0"/>
            </a:br>
            <a:r>
              <a:rPr lang="en-US" sz="3200" i="1" dirty="0" smtClean="0"/>
              <a:t>RIT/MKM</a:t>
            </a:r>
            <a:endParaRPr lang="en-US" dirty="0"/>
          </a:p>
        </p:txBody>
      </p:sp>
      <p:sp>
        <p:nvSpPr>
          <p:cNvPr id="3" name="Content Placeholder 2"/>
          <p:cNvSpPr>
            <a:spLocks noGrp="1"/>
          </p:cNvSpPr>
          <p:nvPr>
            <p:ph idx="1"/>
          </p:nvPr>
        </p:nvSpPr>
        <p:spPr/>
        <p:txBody>
          <a:bodyPr/>
          <a:lstStyle/>
          <a:p>
            <a:r>
              <a:rPr lang="en-US" dirty="0" smtClean="0"/>
              <a:t>These ritualists have learned to channel their magic through song rather than elaborate movements and placement of objects.  This frees them enough to use a weapon as they cast rituals, primarily choosing the bow.</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53928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Disciple</a:t>
            </a:r>
            <a:br>
              <a:rPr lang="en-US" dirty="0" smtClean="0"/>
            </a:br>
            <a:r>
              <a:rPr lang="en-US" sz="3200" i="1" dirty="0" smtClean="0"/>
              <a:t>DSC</a:t>
            </a:r>
            <a:endParaRPr lang="en-US" dirty="0"/>
          </a:p>
        </p:txBody>
      </p:sp>
      <p:sp>
        <p:nvSpPr>
          <p:cNvPr id="3" name="Content Placeholder 2"/>
          <p:cNvSpPr>
            <a:spLocks noGrp="1"/>
          </p:cNvSpPr>
          <p:nvPr>
            <p:ph idx="1"/>
          </p:nvPr>
        </p:nvSpPr>
        <p:spPr>
          <a:xfrm>
            <a:off x="838200" y="1825625"/>
            <a:ext cx="10515600" cy="4969458"/>
          </a:xfrm>
        </p:spPr>
        <p:txBody>
          <a:bodyPr>
            <a:normAutofit fontScale="40000" lnSpcReduction="20000"/>
          </a:bodyPr>
          <a:lstStyle/>
          <a:p>
            <a:r>
              <a:rPr lang="en-US" dirty="0" smtClean="0"/>
              <a:t>Base ‘healer’ archetype</a:t>
            </a:r>
          </a:p>
          <a:p>
            <a:r>
              <a:rPr lang="en-US" dirty="0" smtClean="0"/>
              <a:t>3.5 health/level, 2.5 charges/level</a:t>
            </a:r>
          </a:p>
          <a:p>
            <a:r>
              <a:rPr lang="en-US" dirty="0" smtClean="0"/>
              <a:t>1 damage with one-handed weapons, 2 damage with two-handed </a:t>
            </a:r>
            <a:r>
              <a:rPr lang="en-US" dirty="0" smtClean="0"/>
              <a:t>weapons, can use melee and natural Weapon Skills</a:t>
            </a:r>
            <a:endParaRPr lang="en-US" dirty="0" smtClean="0"/>
          </a:p>
          <a:p>
            <a:r>
              <a:rPr lang="en-US" dirty="0" smtClean="0"/>
              <a:t>Can call ‘damage’ tagline with packets (damage amount following packet rules)</a:t>
            </a:r>
          </a:p>
          <a:p>
            <a:r>
              <a:rPr lang="en-US" dirty="0" smtClean="0"/>
              <a:t>Maximum 20 armor, wears up to chain with no stealth penalty, can wield small shields.  No Perception bonus</a:t>
            </a:r>
          </a:p>
          <a:p>
            <a:r>
              <a:rPr lang="en-US" dirty="0" smtClean="0"/>
              <a:t>Use restorative items on others with a 3 count, or on yourself instantly</a:t>
            </a:r>
          </a:p>
          <a:p>
            <a:r>
              <a:rPr lang="en-US" dirty="0" smtClean="0"/>
              <a:t>Powers:</a:t>
            </a:r>
          </a:p>
          <a:p>
            <a:pPr lvl="1"/>
            <a:r>
              <a:rPr lang="en-US" b="1" dirty="0" smtClean="0"/>
              <a:t>Meditate </a:t>
            </a:r>
          </a:p>
          <a:p>
            <a:pPr lvl="2"/>
            <a:r>
              <a:rPr lang="en-US" dirty="0" smtClean="0"/>
              <a:t>May meditate while standing still to increase effectiveness of stacking abilities.  Cannot refresh while meditating.  Taking damage or moving (by choice or otherwise) stops meditation at the current charge.  If this is not enough repetitions to cast the desired power, the meditation is wasted (ex </a:t>
            </a:r>
            <a:r>
              <a:rPr lang="en-US" b="1" dirty="0" smtClean="0"/>
              <a:t>Natural Law</a:t>
            </a:r>
            <a:r>
              <a:rPr lang="en-US" dirty="0" smtClean="0"/>
              <a:t>).  If this interrupts charging a pool (ex: </a:t>
            </a:r>
            <a:r>
              <a:rPr lang="en-US" b="1" dirty="0" smtClean="0"/>
              <a:t>Healing Surge</a:t>
            </a:r>
            <a:r>
              <a:rPr lang="en-US" dirty="0" smtClean="0"/>
              <a:t>), the power is readied at that level.  Meditations on pools ended early may not be continued later to further increase its power.</a:t>
            </a:r>
          </a:p>
          <a:p>
            <a:pPr lvl="3"/>
            <a:r>
              <a:rPr lang="en-US" dirty="0" smtClean="0"/>
              <a:t>Flowing </a:t>
            </a:r>
            <a:r>
              <a:rPr lang="en-US" dirty="0"/>
              <a:t>M</a:t>
            </a:r>
            <a:r>
              <a:rPr lang="en-US" dirty="0" smtClean="0"/>
              <a:t>editation – If interrupted, the meditation empowers the chosen power to the count you were on when interrupted.  May or may not have to be the next power used, based on the power’s effect.</a:t>
            </a:r>
          </a:p>
          <a:p>
            <a:pPr lvl="3"/>
            <a:r>
              <a:rPr lang="en-US" dirty="0" smtClean="0"/>
              <a:t>Intense Meditation – If interrupted, the meditation is wasted.  It must be the next power used once meditated.</a:t>
            </a:r>
          </a:p>
          <a:p>
            <a:pPr lvl="1"/>
            <a:r>
              <a:rPr lang="en-US" b="1" dirty="0" smtClean="0"/>
              <a:t>Balanced Restoration </a:t>
            </a:r>
            <a:r>
              <a:rPr lang="en-US" dirty="0" smtClean="0"/>
              <a:t>- Heal 1 at will (packet or touch)</a:t>
            </a:r>
          </a:p>
          <a:p>
            <a:pPr lvl="1"/>
            <a:r>
              <a:rPr lang="en-US" b="1" dirty="0" smtClean="0"/>
              <a:t>Healing Surge </a:t>
            </a:r>
            <a:r>
              <a:rPr lang="en-US" dirty="0" smtClean="0"/>
              <a:t>- up to Heal 5 (1 charge – packet or touch) [Flowing Meditation - font]</a:t>
            </a:r>
          </a:p>
          <a:p>
            <a:pPr lvl="2"/>
            <a:r>
              <a:rPr lang="en-US" dirty="0" smtClean="0"/>
              <a:t>Heals up to 5 health.  Must meditate for a count of how much you would like to heal.  Once meditated, the Healing Font lasts until used or upon refresh.  You may not end your meditation early (ex: 3 font) and continue to increase its power in further meditations.</a:t>
            </a:r>
          </a:p>
          <a:p>
            <a:pPr lvl="2"/>
            <a:r>
              <a:rPr lang="en-US" dirty="0" smtClean="0"/>
              <a:t>ex: 1 font… 2 font… 3 font... “Heal 3!” or 1 font… 2 font… 3 font… 4 font… 5 font… “Heal 5!”</a:t>
            </a:r>
          </a:p>
          <a:p>
            <a:pPr lvl="1"/>
            <a:r>
              <a:rPr lang="en-US" b="1" dirty="0" smtClean="0"/>
              <a:t>Mending Presence</a:t>
            </a:r>
            <a:r>
              <a:rPr lang="en-US" dirty="0" smtClean="0"/>
              <a:t> - Recover (1 charge –packet or touch)</a:t>
            </a:r>
          </a:p>
          <a:p>
            <a:pPr lvl="2"/>
            <a:r>
              <a:rPr lang="en-US" dirty="0" smtClean="0"/>
              <a:t>Target heals to full health after refreshing</a:t>
            </a:r>
            <a:endParaRPr lang="en-US" dirty="0"/>
          </a:p>
          <a:p>
            <a:pPr lvl="1"/>
            <a:r>
              <a:rPr lang="en-US" b="1" dirty="0" smtClean="0"/>
              <a:t>Triage</a:t>
            </a:r>
            <a:r>
              <a:rPr lang="en-US" dirty="0" smtClean="0"/>
              <a:t> - Sense Health (1 charge – packet or touch)</a:t>
            </a:r>
          </a:p>
          <a:p>
            <a:pPr lvl="2"/>
            <a:r>
              <a:rPr lang="en-US" dirty="0" smtClean="0"/>
              <a:t>Can sense health of living players/monsters, or determine status of downed players/monsters</a:t>
            </a:r>
            <a:endParaRPr lang="en-US" dirty="0"/>
          </a:p>
          <a:p>
            <a:pPr lvl="1"/>
            <a:r>
              <a:rPr lang="en-US" b="1" dirty="0" smtClean="0"/>
              <a:t>Natural Law </a:t>
            </a:r>
            <a:r>
              <a:rPr lang="en-US" dirty="0" smtClean="0"/>
              <a:t>- +2 damage to packet attack (1 charge - packet) [Intense Meditation - law]</a:t>
            </a:r>
          </a:p>
          <a:p>
            <a:pPr lvl="2"/>
            <a:r>
              <a:rPr lang="en-US" dirty="0" smtClean="0"/>
              <a:t>Deals +2 ‘damage’ when using packets.  Must meditate for a count of “3 Law,” and must use immediately after meditating</a:t>
            </a:r>
          </a:p>
          <a:p>
            <a:pPr lvl="2"/>
            <a:r>
              <a:rPr lang="en-US" dirty="0" smtClean="0"/>
              <a:t> ex: 1 law… 2 law… 3 law… “[x+2] damage!”</a:t>
            </a:r>
          </a:p>
          <a:p>
            <a:pPr lvl="1"/>
            <a:r>
              <a:rPr lang="en-US" b="1" dirty="0" smtClean="0"/>
              <a:t>Squelch</a:t>
            </a:r>
            <a:r>
              <a:rPr lang="en-US" dirty="0" smtClean="0"/>
              <a:t> – Silence (2 charges - packet) [Flowing Meditation - law]</a:t>
            </a:r>
          </a:p>
          <a:p>
            <a:pPr lvl="2"/>
            <a:r>
              <a:rPr lang="en-US" dirty="0" smtClean="0"/>
              <a:t>Silences the target for up to 10 seconds, based on how long you’ve meditated.  Target is unable to use incantations or speak in character for the amount of time they are silenced.  Must be used immediately after meditating</a:t>
            </a:r>
          </a:p>
          <a:p>
            <a:pPr lvl="2"/>
            <a:r>
              <a:rPr lang="en-US" dirty="0" smtClean="0"/>
              <a:t>Ex: 1 law… 2 law… 3 law… “Silence 3!” or 1 law… 2 law… … … 10 law… “Silence 10!”</a:t>
            </a:r>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7084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Savage</a:t>
            </a:r>
            <a:br>
              <a:rPr lang="en-US" dirty="0" smtClean="0"/>
            </a:br>
            <a:r>
              <a:rPr lang="en-US" sz="3200" i="1" dirty="0" smtClean="0"/>
              <a:t>RIT/BSK</a:t>
            </a:r>
            <a:endParaRPr lang="en-US" dirty="0"/>
          </a:p>
        </p:txBody>
      </p:sp>
      <p:sp>
        <p:nvSpPr>
          <p:cNvPr id="3" name="Content Placeholder 2"/>
          <p:cNvSpPr>
            <a:spLocks noGrp="1"/>
          </p:cNvSpPr>
          <p:nvPr>
            <p:ph idx="1"/>
          </p:nvPr>
        </p:nvSpPr>
        <p:spPr/>
        <p:txBody>
          <a:bodyPr/>
          <a:lstStyle/>
          <a:p>
            <a:r>
              <a:rPr lang="en-US" dirty="0" smtClean="0"/>
              <a:t>Savages are a true terror on the battlefield.  These berserkers have allowed their mind to be taken over by ritualistic magic, taking away their restraints and making it impossible to ever end their rage.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Action Button: Home 5">
            <a:hlinkClick r:id="" action="ppaction://hlinkshowjump?jump=firstslide" highlightClick="1"/>
          </p:cNvPr>
          <p:cNvSpPr/>
          <p:nvPr/>
        </p:nvSpPr>
        <p:spPr>
          <a:xfrm>
            <a:off x="211123" y="2195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9431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Anomalist</a:t>
            </a:r>
            <a:br>
              <a:rPr lang="en-US" dirty="0" smtClean="0"/>
            </a:br>
            <a:r>
              <a:rPr lang="en-US" sz="3200" i="1" dirty="0" smtClean="0"/>
              <a:t>RIT/</a:t>
            </a:r>
            <a:r>
              <a:rPr lang="en-US" sz="3200" i="1" dirty="0" err="1" smtClean="0"/>
              <a:t>DoC</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Nobody is sure how people were able to master both Chaos devotion and Ritual magic, but those who managed to have created a new, otherworldly practice…</a:t>
            </a:r>
            <a:endParaRPr lang="en-US" dirty="0"/>
          </a:p>
        </p:txBody>
      </p:sp>
    </p:spTree>
    <p:extLst>
      <p:ext uri="{BB962C8B-B14F-4D97-AF65-F5344CB8AC3E}">
        <p14:creationId xmlns:p14="http://schemas.microsoft.com/office/powerpoint/2010/main" val="2894298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5F3C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Fighter</a:t>
            </a:r>
          </a:p>
          <a:p>
            <a:pPr algn="ctr"/>
            <a:r>
              <a:rPr lang="en-US" sz="1400" i="1" dirty="0" smtClean="0">
                <a:solidFill>
                  <a:schemeClr val="bg1"/>
                </a:solidFill>
              </a:rPr>
              <a:t>FTR</a:t>
            </a:r>
            <a:endParaRPr lang="en-US" i="1" dirty="0">
              <a:solidFill>
                <a:schemeClr val="bg1"/>
              </a:solidFill>
            </a:endParaRPr>
          </a:p>
        </p:txBody>
      </p:sp>
      <p:sp>
        <p:nvSpPr>
          <p:cNvPr id="7" name="Rounded Rectangle 6">
            <a:hlinkClick r:id="rId3" action="ppaction://hlinksldjump"/>
          </p:cNvPr>
          <p:cNvSpPr/>
          <p:nvPr/>
        </p:nvSpPr>
        <p:spPr>
          <a:xfrm>
            <a:off x="8187655" y="5717097"/>
            <a:ext cx="4004346" cy="570451"/>
          </a:xfrm>
          <a:prstGeom prst="roundRect">
            <a:avLst/>
          </a:prstGeom>
          <a:solidFill>
            <a:srgbClr val="A0040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Berserker</a:t>
            </a:r>
          </a:p>
          <a:p>
            <a:pPr algn="ctr"/>
            <a:r>
              <a:rPr lang="en-US" sz="1400" i="1" dirty="0" smtClean="0">
                <a:solidFill>
                  <a:schemeClr val="bg1"/>
                </a:solidFill>
              </a:rPr>
              <a:t>BSK</a:t>
            </a:r>
            <a:endParaRPr lang="en-US" i="1" dirty="0">
              <a:solidFill>
                <a:schemeClr val="bg1"/>
              </a:solidFill>
            </a:endParaRPr>
          </a:p>
        </p:txBody>
      </p:sp>
      <p:sp>
        <p:nvSpPr>
          <p:cNvPr id="8" name="Rounded Rectangle 7">
            <a:hlinkClick r:id="rId4" action="ppaction://hlinksldjump"/>
          </p:cNvPr>
          <p:cNvSpPr/>
          <p:nvPr/>
        </p:nvSpPr>
        <p:spPr>
          <a:xfrm>
            <a:off x="4093827" y="5723389"/>
            <a:ext cx="4093827" cy="570451"/>
          </a:xfrm>
          <a:prstGeom prst="roundRect">
            <a:avLst/>
          </a:prstGeom>
          <a:solidFill>
            <a:srgbClr val="154F4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Duelist</a:t>
            </a:r>
          </a:p>
          <a:p>
            <a:pPr algn="ctr"/>
            <a:r>
              <a:rPr lang="en-US" sz="1400" i="1" dirty="0" smtClean="0">
                <a:solidFill>
                  <a:schemeClr val="bg1"/>
                </a:solidFill>
              </a:rPr>
              <a:t>DST</a:t>
            </a:r>
            <a:endParaRPr lang="en-US" dirty="0">
              <a:solidFill>
                <a:schemeClr val="bg1"/>
              </a:solidFill>
            </a:endParaRPr>
          </a:p>
        </p:txBody>
      </p:sp>
      <p:sp>
        <p:nvSpPr>
          <p:cNvPr id="9" name="Rounded Rectangle 8">
            <a:hlinkClick r:id="rId5" action="ppaction://hlinksldjump"/>
          </p:cNvPr>
          <p:cNvSpPr/>
          <p:nvPr/>
        </p:nvSpPr>
        <p:spPr>
          <a:xfrm>
            <a:off x="0" y="5729680"/>
            <a:ext cx="4093827" cy="570451"/>
          </a:xfrm>
          <a:prstGeom prst="roundRect">
            <a:avLst/>
          </a:prstGeom>
          <a:solidFill>
            <a:srgbClr val="644B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Guardian</a:t>
            </a:r>
          </a:p>
          <a:p>
            <a:pPr algn="ctr"/>
            <a:r>
              <a:rPr lang="en-US" sz="1400" i="1" dirty="0" smtClean="0">
                <a:solidFill>
                  <a:schemeClr val="bg1"/>
                </a:solidFill>
              </a:rPr>
              <a:t>GRD</a:t>
            </a:r>
            <a:endParaRPr lang="en-US" i="1" dirty="0">
              <a:solidFill>
                <a:schemeClr val="bg1"/>
              </a:solidFill>
            </a:endParaRPr>
          </a:p>
        </p:txBody>
      </p:sp>
      <p:sp>
        <p:nvSpPr>
          <p:cNvPr id="10" name="Rectangle 9">
            <a:hlinkClick r:id="rId6" action="ppaction://hlinksldjump"/>
          </p:cNvPr>
          <p:cNvSpPr/>
          <p:nvPr/>
        </p:nvSpPr>
        <p:spPr>
          <a:xfrm>
            <a:off x="0" y="4261607"/>
            <a:ext cx="1602297" cy="1455490"/>
          </a:xfrm>
          <a:prstGeom prst="rect">
            <a:avLst/>
          </a:prstGeom>
          <a:solidFill>
            <a:srgbClr val="45342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Bastion</a:t>
            </a:r>
            <a:endParaRPr lang="en-US" b="1" dirty="0">
              <a:solidFill>
                <a:schemeClr val="bg1"/>
              </a:solidFill>
            </a:endParaRPr>
          </a:p>
          <a:p>
            <a:pPr algn="ctr"/>
            <a:r>
              <a:rPr lang="en-US" sz="1400" i="1" dirty="0" smtClean="0">
                <a:solidFill>
                  <a:schemeClr val="bg1"/>
                </a:solidFill>
              </a:rPr>
              <a:t>BST</a:t>
            </a:r>
            <a:endParaRPr lang="en-US" i="1" dirty="0">
              <a:solidFill>
                <a:schemeClr val="bg1"/>
              </a:solidFill>
            </a:endParaRPr>
          </a:p>
        </p:txBody>
      </p:sp>
      <p:sp>
        <p:nvSpPr>
          <p:cNvPr id="11" name="Sun 10">
            <a:hlinkClick r:id="rId6" action="ppaction://hlinksldjump"/>
          </p:cNvPr>
          <p:cNvSpPr/>
          <p:nvPr/>
        </p:nvSpPr>
        <p:spPr>
          <a:xfrm>
            <a:off x="58724" y="2457974"/>
            <a:ext cx="1543574" cy="1543574"/>
          </a:xfrm>
          <a:prstGeom prst="sun">
            <a:avLst/>
          </a:prstGeom>
          <a:solidFill>
            <a:srgbClr val="45342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Grand</a:t>
            </a:r>
          </a:p>
          <a:p>
            <a:pPr algn="ctr"/>
            <a:r>
              <a:rPr lang="en-US" sz="1100" b="1" dirty="0" smtClean="0">
                <a:solidFill>
                  <a:schemeClr val="bg1"/>
                </a:solidFill>
              </a:rPr>
              <a:t>BST</a:t>
            </a:r>
            <a:endParaRPr lang="en-US" sz="1100" b="1" dirty="0">
              <a:solidFill>
                <a:schemeClr val="bg1"/>
              </a:solidFill>
            </a:endParaRPr>
          </a:p>
        </p:txBody>
      </p:sp>
      <p:sp>
        <p:nvSpPr>
          <p:cNvPr id="14" name="Rounded Rectangle 13">
            <a:hlinkClick r:id="rId7" action="ppaction://hlinksldjump"/>
          </p:cNvPr>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Templar</a:t>
            </a:r>
            <a:endParaRPr lang="en-US" b="1" dirty="0">
              <a:solidFill>
                <a:prstClr val="black"/>
              </a:solidFill>
            </a:endParaRPr>
          </a:p>
          <a:p>
            <a:pPr algn="ctr"/>
            <a:r>
              <a:rPr lang="en-US" sz="1400" i="1" dirty="0" smtClean="0">
                <a:solidFill>
                  <a:prstClr val="black"/>
                </a:solidFill>
              </a:rPr>
              <a:t>GRD/</a:t>
            </a:r>
            <a:r>
              <a:rPr lang="en-US" sz="1400" i="1" dirty="0" err="1" smtClean="0">
                <a:solidFill>
                  <a:prstClr val="black"/>
                </a:solidFill>
              </a:rPr>
              <a:t>DoO</a:t>
            </a:r>
            <a:endParaRPr lang="en-US" i="1" dirty="0">
              <a:solidFill>
                <a:prstClr val="black"/>
              </a:solidFill>
            </a:endParaRPr>
          </a:p>
        </p:txBody>
      </p:sp>
      <p:sp>
        <p:nvSpPr>
          <p:cNvPr id="18" name="Oval 17">
            <a:hlinkClick r:id="rId8" action="ppaction://hlinksldjump"/>
          </p:cNvPr>
          <p:cNvSpPr/>
          <p:nvPr/>
        </p:nvSpPr>
        <p:spPr>
          <a:xfrm>
            <a:off x="6046896"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Fencer</a:t>
            </a:r>
            <a:endParaRPr lang="en-US" b="1" dirty="0">
              <a:solidFill>
                <a:schemeClr val="tx1"/>
              </a:solidFill>
            </a:endParaRPr>
          </a:p>
          <a:p>
            <a:pPr algn="ctr"/>
            <a:r>
              <a:rPr lang="en-US" sz="1400" i="1" dirty="0" smtClean="0">
                <a:solidFill>
                  <a:schemeClr val="tx1"/>
                </a:solidFill>
              </a:rPr>
              <a:t>DST/SVL</a:t>
            </a:r>
            <a:endParaRPr lang="en-US" i="1" dirty="0">
              <a:solidFill>
                <a:schemeClr val="tx1"/>
              </a:solidFill>
            </a:endParaRPr>
          </a:p>
        </p:txBody>
      </p:sp>
      <p:sp>
        <p:nvSpPr>
          <p:cNvPr id="23" name="Rectangle 22">
            <a:hlinkClick r:id="rId9" action="ppaction://hlinksldjump"/>
          </p:cNvPr>
          <p:cNvSpPr/>
          <p:nvPr/>
        </p:nvSpPr>
        <p:spPr>
          <a:xfrm>
            <a:off x="4146954" y="4246925"/>
            <a:ext cx="1602297" cy="1455490"/>
          </a:xfrm>
          <a:prstGeom prst="rect">
            <a:avLst/>
          </a:prstGeom>
          <a:solidFill>
            <a:srgbClr val="175B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Champion</a:t>
            </a:r>
            <a:endParaRPr lang="en-US" b="1" dirty="0">
              <a:solidFill>
                <a:prstClr val="white"/>
              </a:solidFill>
            </a:endParaRPr>
          </a:p>
          <a:p>
            <a:pPr algn="ctr"/>
            <a:r>
              <a:rPr lang="en-US" sz="1400" i="1" dirty="0" smtClean="0">
                <a:solidFill>
                  <a:prstClr val="white"/>
                </a:solidFill>
              </a:rPr>
              <a:t>CMP</a:t>
            </a:r>
            <a:endParaRPr lang="en-US" i="1" dirty="0">
              <a:solidFill>
                <a:prstClr val="white"/>
              </a:solidFill>
            </a:endParaRPr>
          </a:p>
        </p:txBody>
      </p:sp>
      <p:sp>
        <p:nvSpPr>
          <p:cNvPr id="24" name="Sun 23">
            <a:hlinkClick r:id="rId9" action="ppaction://hlinksldjump"/>
          </p:cNvPr>
          <p:cNvSpPr/>
          <p:nvPr/>
        </p:nvSpPr>
        <p:spPr>
          <a:xfrm>
            <a:off x="4176315" y="2443292"/>
            <a:ext cx="1543574" cy="1543574"/>
          </a:xfrm>
          <a:prstGeom prst="sun">
            <a:avLst/>
          </a:prstGeom>
          <a:solidFill>
            <a:srgbClr val="175B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prstClr val="white"/>
                </a:solidFill>
              </a:rPr>
              <a:t>GrandCMP</a:t>
            </a:r>
            <a:endParaRPr lang="en-US" sz="1100" b="1" dirty="0">
              <a:solidFill>
                <a:prstClr val="white"/>
              </a:solidFill>
            </a:endParaRPr>
          </a:p>
        </p:txBody>
      </p:sp>
      <p:sp>
        <p:nvSpPr>
          <p:cNvPr id="25" name="Rounded Rectangle 24">
            <a:hlinkClick r:id="rId10" action="ppaction://hlinksldjump"/>
          </p:cNvPr>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Brawler</a:t>
            </a:r>
          </a:p>
          <a:p>
            <a:pPr algn="ctr"/>
            <a:r>
              <a:rPr lang="en-US" sz="1400" i="1" dirty="0" smtClean="0">
                <a:solidFill>
                  <a:prstClr val="white"/>
                </a:solidFill>
              </a:rPr>
              <a:t>DST/MNK</a:t>
            </a:r>
            <a:endParaRPr lang="en-US" i="1" dirty="0">
              <a:solidFill>
                <a:prstClr val="white"/>
              </a:solidFill>
            </a:endParaRPr>
          </a:p>
        </p:txBody>
      </p:sp>
      <p:sp>
        <p:nvSpPr>
          <p:cNvPr id="27" name="Rectangle 26">
            <a:hlinkClick r:id="rId11" action="ppaction://hlinksldjump"/>
          </p:cNvPr>
          <p:cNvSpPr/>
          <p:nvPr/>
        </p:nvSpPr>
        <p:spPr>
          <a:xfrm>
            <a:off x="8232557" y="4246925"/>
            <a:ext cx="1568085" cy="1455490"/>
          </a:xfrm>
          <a:prstGeom prst="rect">
            <a:avLst/>
          </a:prstGeom>
          <a:solidFill>
            <a:srgbClr val="62020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Titan</a:t>
            </a:r>
            <a:endParaRPr lang="en-US" b="1" dirty="0">
              <a:solidFill>
                <a:prstClr val="white"/>
              </a:solidFill>
            </a:endParaRPr>
          </a:p>
          <a:p>
            <a:pPr algn="ctr"/>
            <a:r>
              <a:rPr lang="en-US" sz="1400" i="1" dirty="0" smtClean="0">
                <a:solidFill>
                  <a:prstClr val="white"/>
                </a:solidFill>
              </a:rPr>
              <a:t>TTN</a:t>
            </a:r>
            <a:endParaRPr lang="en-US" i="1" dirty="0">
              <a:solidFill>
                <a:prstClr val="white"/>
              </a:solidFill>
            </a:endParaRPr>
          </a:p>
        </p:txBody>
      </p:sp>
      <p:sp>
        <p:nvSpPr>
          <p:cNvPr id="28" name="Rounded Rectangle 27">
            <a:hlinkClick r:id="rId12" action="ppaction://hlinksldjump"/>
          </p:cNvPr>
          <p:cNvSpPr/>
          <p:nvPr/>
        </p:nvSpPr>
        <p:spPr>
          <a:xfrm>
            <a:off x="9885025" y="500612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Ravager</a:t>
            </a:r>
          </a:p>
          <a:p>
            <a:pPr algn="ctr"/>
            <a:r>
              <a:rPr lang="en-US" sz="1400" i="1" dirty="0" smtClean="0">
                <a:solidFill>
                  <a:prstClr val="white"/>
                </a:solidFill>
              </a:rPr>
              <a:t>BSK/</a:t>
            </a:r>
            <a:r>
              <a:rPr lang="en-US" sz="1400" i="1" dirty="0" err="1" smtClean="0">
                <a:solidFill>
                  <a:prstClr val="white"/>
                </a:solidFill>
              </a:rPr>
              <a:t>DoC</a:t>
            </a:r>
            <a:endParaRPr lang="en-US" i="1" dirty="0">
              <a:solidFill>
                <a:prstClr val="white"/>
              </a:solidFill>
            </a:endParaRPr>
          </a:p>
        </p:txBody>
      </p:sp>
      <p:sp>
        <p:nvSpPr>
          <p:cNvPr id="30" name="Sun 29">
            <a:hlinkClick r:id="rId11" action="ppaction://hlinksldjump"/>
          </p:cNvPr>
          <p:cNvSpPr/>
          <p:nvPr/>
        </p:nvSpPr>
        <p:spPr>
          <a:xfrm>
            <a:off x="8236260" y="2443292"/>
            <a:ext cx="1543574" cy="1543574"/>
          </a:xfrm>
          <a:prstGeom prst="sun">
            <a:avLst/>
          </a:prstGeom>
          <a:solidFill>
            <a:srgbClr val="6202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prstClr val="white"/>
                </a:solidFill>
              </a:rPr>
              <a:t>GrandTTN</a:t>
            </a:r>
            <a:endParaRPr lang="en-US" sz="1100" b="1" dirty="0">
              <a:solidFill>
                <a:prstClr val="white"/>
              </a:solidFill>
            </a:endParaRPr>
          </a:p>
        </p:txBody>
      </p:sp>
      <p:sp>
        <p:nvSpPr>
          <p:cNvPr id="20" name="Rounded Rectangle 19">
            <a:hlinkClick r:id="rId13" action="ppaction://hlinksldjump"/>
          </p:cNvPr>
          <p:cNvSpPr/>
          <p:nvPr/>
        </p:nvSpPr>
        <p:spPr>
          <a:xfrm>
            <a:off x="1661020" y="4246925"/>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Runeist</a:t>
            </a:r>
            <a:endParaRPr lang="en-US" b="1" dirty="0" smtClean="0"/>
          </a:p>
          <a:p>
            <a:pPr algn="ctr"/>
            <a:r>
              <a:rPr lang="en-US" sz="1400" i="1" dirty="0" smtClean="0"/>
              <a:t>GRD/ELE</a:t>
            </a:r>
            <a:endParaRPr lang="en-US" i="1" dirty="0"/>
          </a:p>
        </p:txBody>
      </p:sp>
      <p:sp>
        <p:nvSpPr>
          <p:cNvPr id="19" name="Rounded Rectangle 18">
            <a:hlinkClick r:id="rId14" action="ppaction://hlinksldjump"/>
          </p:cNvPr>
          <p:cNvSpPr/>
          <p:nvPr/>
        </p:nvSpPr>
        <p:spPr>
          <a:xfrm>
            <a:off x="57994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Enhancer</a:t>
            </a:r>
          </a:p>
          <a:p>
            <a:pPr algn="ctr"/>
            <a:r>
              <a:rPr lang="en-US" sz="1400" i="1" dirty="0" smtClean="0"/>
              <a:t>DST/ACN</a:t>
            </a:r>
            <a:endParaRPr lang="en-US" i="1" dirty="0"/>
          </a:p>
        </p:txBody>
      </p:sp>
      <p:sp>
        <p:nvSpPr>
          <p:cNvPr id="21" name="Rounded Rectangle 20">
            <a:hlinkClick r:id="rId15" action="ppaction://hlinksldjump"/>
          </p:cNvPr>
          <p:cNvSpPr/>
          <p:nvPr/>
        </p:nvSpPr>
        <p:spPr>
          <a:xfrm>
            <a:off x="9885024" y="4247973"/>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Savage</a:t>
            </a:r>
          </a:p>
          <a:p>
            <a:pPr algn="ctr"/>
            <a:r>
              <a:rPr lang="en-US" sz="1400" i="1" dirty="0" smtClean="0"/>
              <a:t>BSK/RIT</a:t>
            </a:r>
            <a:endParaRPr lang="en-US" i="1" dirty="0"/>
          </a:p>
        </p:txBody>
      </p:sp>
      <p:sp>
        <p:nvSpPr>
          <p:cNvPr id="31" name="Action Button: Home 30">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6763355" y="67113"/>
            <a:ext cx="5361532" cy="369332"/>
          </a:xfrm>
          <a:prstGeom prst="rect">
            <a:avLst/>
          </a:prstGeom>
          <a:noFill/>
        </p:spPr>
        <p:txBody>
          <a:bodyPr wrap="none" rtlCol="0">
            <a:spAutoFit/>
          </a:bodyPr>
          <a:lstStyle/>
          <a:p>
            <a:r>
              <a:rPr lang="en-US" dirty="0" smtClean="0"/>
              <a:t>All advanced Rogue classes have a +2 Perception bonus</a:t>
            </a:r>
            <a:endParaRPr lang="en-US" dirty="0"/>
          </a:p>
        </p:txBody>
      </p:sp>
    </p:spTree>
    <p:extLst>
      <p:ext uri="{BB962C8B-B14F-4D97-AF65-F5344CB8AC3E}">
        <p14:creationId xmlns:p14="http://schemas.microsoft.com/office/powerpoint/2010/main" val="1122186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32" y="67113"/>
            <a:ext cx="10515600" cy="964733"/>
          </a:xfrm>
        </p:spPr>
        <p:txBody>
          <a:bodyPr>
            <a:normAutofit fontScale="90000"/>
          </a:bodyPr>
          <a:lstStyle/>
          <a:p>
            <a:r>
              <a:rPr lang="en-US" dirty="0" smtClean="0"/>
              <a:t>Fighter</a:t>
            </a:r>
            <a:br>
              <a:rPr lang="en-US" dirty="0" smtClean="0"/>
            </a:br>
            <a:r>
              <a:rPr lang="en-US" sz="3200" i="1" dirty="0" smtClean="0"/>
              <a:t>FTR</a:t>
            </a:r>
            <a:endParaRPr lang="en-US" sz="3200" i="1"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txBox="1">
            <a:spLocks/>
          </p:cNvSpPr>
          <p:nvPr/>
        </p:nvSpPr>
        <p:spPr>
          <a:xfrm>
            <a:off x="411061" y="1031846"/>
            <a:ext cx="11095139" cy="582615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Base ‘tank’ archetype</a:t>
            </a:r>
          </a:p>
          <a:p>
            <a:r>
              <a:rPr lang="en-US" dirty="0" smtClean="0"/>
              <a:t>3.5</a:t>
            </a:r>
            <a:r>
              <a:rPr lang="en-US" dirty="0" smtClean="0"/>
              <a:t> </a:t>
            </a:r>
            <a:r>
              <a:rPr lang="en-US" dirty="0" smtClean="0"/>
              <a:t>health/level, 1.5 charges/level</a:t>
            </a:r>
          </a:p>
          <a:p>
            <a:r>
              <a:rPr lang="en-US" dirty="0" smtClean="0"/>
              <a:t>1 damage with one-handed weapons, 2 damage with two-handed weapons, 2 damage while dual-wielding Medium </a:t>
            </a:r>
            <a:r>
              <a:rPr lang="en-US" dirty="0" smtClean="0"/>
              <a:t>weapons.  Can use melee and </a:t>
            </a:r>
            <a:r>
              <a:rPr lang="en-US" dirty="0" smtClean="0"/>
              <a:t>shield </a:t>
            </a:r>
            <a:r>
              <a:rPr lang="en-US" dirty="0" smtClean="0"/>
              <a:t>Weapon Skills.</a:t>
            </a:r>
            <a:endParaRPr lang="en-US" dirty="0" smtClean="0"/>
          </a:p>
          <a:p>
            <a:r>
              <a:rPr lang="en-US" dirty="0" smtClean="0"/>
              <a:t>Cannot use packets for base attacks</a:t>
            </a:r>
          </a:p>
          <a:p>
            <a:r>
              <a:rPr lang="en-US" dirty="0" smtClean="0"/>
              <a:t>Maximum 22 armor, wears up to chain with no stealth penalty, plate only reduces stealth by 1 per piece, can wield Small or Heavy Shields.  2 Seek bonus</a:t>
            </a:r>
          </a:p>
          <a:p>
            <a:r>
              <a:rPr lang="en-US" dirty="0" smtClean="0"/>
              <a:t>Use restorative items on yourself with a 3 count</a:t>
            </a:r>
          </a:p>
          <a:p>
            <a:r>
              <a:rPr lang="en-US" dirty="0" smtClean="0"/>
              <a:t>Powers:</a:t>
            </a:r>
          </a:p>
          <a:p>
            <a:pPr lvl="1"/>
            <a:r>
              <a:rPr lang="en-US" b="1" dirty="0" smtClean="0"/>
              <a:t>Shout</a:t>
            </a:r>
          </a:p>
          <a:p>
            <a:pPr lvl="2"/>
            <a:r>
              <a:rPr lang="en-US" dirty="0" smtClean="0"/>
              <a:t>May use Shout abilities.  Shout abilities fall into three categories, and you may use 1 shout from each category once per rest.  Most Shouts do not use Charges.</a:t>
            </a:r>
          </a:p>
          <a:p>
            <a:pPr lvl="3"/>
            <a:r>
              <a:rPr lang="en-US" b="1" dirty="0" smtClean="0"/>
              <a:t>Offensive</a:t>
            </a:r>
            <a:r>
              <a:rPr lang="en-US" dirty="0" smtClean="0"/>
              <a:t>: Gives numerical offensive bonuses</a:t>
            </a:r>
          </a:p>
          <a:p>
            <a:pPr lvl="3"/>
            <a:r>
              <a:rPr lang="en-US" b="1" dirty="0" smtClean="0"/>
              <a:t>Defensive</a:t>
            </a:r>
            <a:r>
              <a:rPr lang="en-US" dirty="0" smtClean="0"/>
              <a:t>: Gives numerical defensive bonuses</a:t>
            </a:r>
          </a:p>
          <a:p>
            <a:pPr lvl="3"/>
            <a:r>
              <a:rPr lang="en-US" b="1" dirty="0" smtClean="0"/>
              <a:t>Utility</a:t>
            </a:r>
            <a:r>
              <a:rPr lang="en-US" dirty="0" smtClean="0"/>
              <a:t>: Effects monsters or comrades with non-numerical bonuses</a:t>
            </a:r>
          </a:p>
          <a:p>
            <a:pPr lvl="1"/>
            <a:r>
              <a:rPr lang="en-US" b="1" dirty="0" smtClean="0"/>
              <a:t>“Eyes on me!” </a:t>
            </a:r>
            <a:r>
              <a:rPr lang="en-US" dirty="0" smtClean="0"/>
              <a:t>– Taunt (Shout - Utility)</a:t>
            </a:r>
          </a:p>
          <a:p>
            <a:pPr lvl="2"/>
            <a:r>
              <a:rPr lang="en-US" dirty="0" smtClean="0"/>
              <a:t>Enemies within melee range of the Fighter must, if they are able, attack the Fighter until they are hit by an attack from another character</a:t>
            </a:r>
            <a:r>
              <a:rPr lang="en-US" dirty="0" smtClean="0"/>
              <a:t>.  If the Fighter who uses “Eyes on me!” deals the final blow to a Taunted target, they refresh their Utility Shout. </a:t>
            </a:r>
            <a:endParaRPr lang="en-US" dirty="0" smtClean="0"/>
          </a:p>
          <a:p>
            <a:pPr lvl="2"/>
            <a:r>
              <a:rPr lang="en-US" dirty="0" smtClean="0"/>
              <a:t>Ex: </a:t>
            </a:r>
            <a:r>
              <a:rPr lang="en-US" dirty="0" smtClean="0"/>
              <a:t>“EYES ON ME! Burst </a:t>
            </a:r>
            <a:r>
              <a:rPr lang="en-US" dirty="0" smtClean="0"/>
              <a:t>Taunt!”</a:t>
            </a:r>
          </a:p>
          <a:p>
            <a:pPr lvl="1"/>
            <a:r>
              <a:rPr lang="en-US" b="1" dirty="0" smtClean="0"/>
              <a:t>Bash </a:t>
            </a:r>
            <a:r>
              <a:rPr lang="en-US" dirty="0" smtClean="0"/>
              <a:t>– Stun 3 (1 charge - Melee)</a:t>
            </a:r>
          </a:p>
          <a:p>
            <a:pPr lvl="2"/>
            <a:r>
              <a:rPr lang="en-US" dirty="0" smtClean="0"/>
              <a:t>Stuns a target for 3 seconds.  During this time, the target is unaware of its surroundings, and cannot take any action.  The Stun is ended early if the target is hit by any action.</a:t>
            </a:r>
          </a:p>
          <a:p>
            <a:pPr lvl="2"/>
            <a:r>
              <a:rPr lang="en-US" dirty="0" smtClean="0"/>
              <a:t>Ex: Successful Hit – “Stun 3!”</a:t>
            </a:r>
          </a:p>
          <a:p>
            <a:pPr lvl="1"/>
            <a:r>
              <a:rPr lang="en-US" b="1" dirty="0" smtClean="0"/>
              <a:t>Disarm </a:t>
            </a:r>
            <a:r>
              <a:rPr lang="en-US" dirty="0" smtClean="0"/>
              <a:t>– Disarm 1 (1 charge – Melee)</a:t>
            </a:r>
          </a:p>
          <a:p>
            <a:pPr lvl="2"/>
            <a:r>
              <a:rPr lang="en-US" dirty="0" smtClean="0"/>
              <a:t>Strike the target’s weapon and cause them to drop it for 5 seconds.  Must hit their weapon or limb to be effected.  If your Disarm Power beats the target’s grip, the target is disarmed.  Items other than weapons only have 1 grip.</a:t>
            </a:r>
            <a:endParaRPr lang="en-US" dirty="0" smtClean="0"/>
          </a:p>
          <a:p>
            <a:pPr lvl="2"/>
            <a:r>
              <a:rPr lang="en-US" dirty="0" smtClean="0"/>
              <a:t>Ex: Successful Hit – “Disarm 1!”</a:t>
            </a:r>
            <a:endParaRPr lang="en-US" dirty="0" smtClean="0"/>
          </a:p>
          <a:p>
            <a:pPr lvl="1"/>
            <a:r>
              <a:rPr lang="en-US" b="1" dirty="0" smtClean="0"/>
              <a:t>Forceful Strike </a:t>
            </a:r>
            <a:r>
              <a:rPr lang="en-US" dirty="0" smtClean="0"/>
              <a:t>– Push (1 charge – Melee)</a:t>
            </a:r>
            <a:endParaRPr lang="en-US" dirty="0" smtClean="0"/>
          </a:p>
          <a:p>
            <a:pPr lvl="2"/>
            <a:r>
              <a:rPr lang="en-US" dirty="0" smtClean="0"/>
              <a:t>Knock the target back 5 steps.  This takes effect regardless of where yo</a:t>
            </a:r>
            <a:r>
              <a:rPr lang="en-US" dirty="0" smtClean="0"/>
              <a:t>u hit the target, including shields.  Can be countered or deflected.</a:t>
            </a:r>
          </a:p>
          <a:p>
            <a:pPr lvl="2"/>
            <a:r>
              <a:rPr lang="en-US" dirty="0" smtClean="0"/>
              <a:t>Ex: Successful Hit –  “Push 5!”</a:t>
            </a:r>
            <a:endParaRPr lang="en-US" dirty="0" smtClean="0"/>
          </a:p>
          <a:p>
            <a:pPr lvl="1"/>
            <a:r>
              <a:rPr lang="en-US" b="1" dirty="0" smtClean="0"/>
              <a:t>“Feel my wrath!” </a:t>
            </a:r>
            <a:r>
              <a:rPr lang="en-US" dirty="0" smtClean="0"/>
              <a:t>- +2 (Shout – Offensive)</a:t>
            </a:r>
            <a:endParaRPr lang="en-US" dirty="0" smtClean="0"/>
          </a:p>
          <a:p>
            <a:pPr lvl="2"/>
            <a:r>
              <a:rPr lang="en-US" dirty="0" smtClean="0"/>
              <a:t>Increases your Disarm Power for your next Disarm by 2, the next Forceful Strike by 2 steps, </a:t>
            </a:r>
            <a:r>
              <a:rPr lang="en-US" i="1" dirty="0" smtClean="0"/>
              <a:t>and</a:t>
            </a:r>
            <a:r>
              <a:rPr lang="en-US" dirty="0" smtClean="0"/>
              <a:t> your next attack by 2 damage.  This can alter Weapon Skills and other damage modifiers (applied after multipliers).</a:t>
            </a:r>
          </a:p>
          <a:p>
            <a:pPr lvl="2"/>
            <a:r>
              <a:rPr lang="en-US" dirty="0" smtClean="0"/>
              <a:t>Ex: “FEEL MY WRATH!” (Apply +2 to next attack, Disarm, and Forceful Strike)</a:t>
            </a:r>
            <a:endParaRPr lang="en-US" dirty="0" smtClean="0"/>
          </a:p>
          <a:p>
            <a:pPr lvl="1"/>
            <a:r>
              <a:rPr lang="en-US" b="1" dirty="0" smtClean="0"/>
              <a:t>“Hold your ground!” </a:t>
            </a:r>
            <a:r>
              <a:rPr lang="en-US" dirty="0" smtClean="0"/>
              <a:t>– Immune Knockback (Shout – Utility)</a:t>
            </a:r>
            <a:endParaRPr lang="en-US" dirty="0" smtClean="0"/>
          </a:p>
          <a:p>
            <a:pPr lvl="2"/>
            <a:r>
              <a:rPr lang="en-US" dirty="0" smtClean="0"/>
              <a:t>Enhances you and a target within melee range, making them immune to knockbacks until their next refresh.</a:t>
            </a:r>
          </a:p>
          <a:p>
            <a:pPr lvl="2"/>
            <a:r>
              <a:rPr lang="en-US" dirty="0" smtClean="0"/>
              <a:t>Ex: “HOLD YOUR GROUND!”, touch ally “Immune Push until refresh!”</a:t>
            </a:r>
            <a:endParaRPr lang="en-US" dirty="0" smtClean="0"/>
          </a:p>
        </p:txBody>
      </p:sp>
    </p:spTree>
    <p:extLst>
      <p:ext uri="{BB962C8B-B14F-4D97-AF65-F5344CB8AC3E}">
        <p14:creationId xmlns:p14="http://schemas.microsoft.com/office/powerpoint/2010/main" val="87282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Guardian </a:t>
            </a:r>
            <a:br>
              <a:rPr lang="en-US" dirty="0" smtClean="0"/>
            </a:br>
            <a:r>
              <a:rPr lang="en-US" sz="3200" i="1" dirty="0" smtClean="0"/>
              <a:t>GRD</a:t>
            </a:r>
            <a:endParaRPr lang="en-US" dirty="0"/>
          </a:p>
        </p:txBody>
      </p:sp>
      <p:sp>
        <p:nvSpPr>
          <p:cNvPr id="3" name="Content Placeholder 2"/>
          <p:cNvSpPr>
            <a:spLocks noGrp="1"/>
          </p:cNvSpPr>
          <p:nvPr>
            <p:ph idx="1"/>
          </p:nvPr>
        </p:nvSpPr>
        <p:spPr/>
        <p:txBody>
          <a:bodyPr/>
          <a:lstStyle/>
          <a:p>
            <a:r>
              <a:rPr lang="en-US" dirty="0" smtClean="0"/>
              <a:t>Guardians are fighters who prefer the use of shields and one-handed weapons, exhibiting a defensive approach to fighting.</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63366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a:t>
            </a:r>
            <a:br>
              <a:rPr lang="en-US" dirty="0" smtClean="0"/>
            </a:br>
            <a:r>
              <a:rPr lang="en-US" sz="3200" i="1" dirty="0" smtClean="0"/>
              <a:t>BST</a:t>
            </a:r>
            <a:endParaRPr lang="en-US" i="1" dirty="0"/>
          </a:p>
        </p:txBody>
      </p:sp>
      <p:sp>
        <p:nvSpPr>
          <p:cNvPr id="3" name="Content Placeholder 2"/>
          <p:cNvSpPr>
            <a:spLocks noGrp="1"/>
          </p:cNvSpPr>
          <p:nvPr>
            <p:ph idx="1"/>
          </p:nvPr>
        </p:nvSpPr>
        <p:spPr/>
        <p:txBody>
          <a:bodyPr/>
          <a:lstStyle/>
          <a:p>
            <a:r>
              <a:rPr lang="en-US" dirty="0" smtClean="0"/>
              <a:t>Bastions have mastered the use of their shields and armor, becoming unrivaled in the defensive martial arts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751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Templar</a:t>
            </a:r>
            <a:br>
              <a:rPr lang="en-US" dirty="0" smtClean="0"/>
            </a:br>
            <a:r>
              <a:rPr lang="en-US" sz="3200" i="1" dirty="0" smtClean="0"/>
              <a:t>GRD/</a:t>
            </a:r>
            <a:r>
              <a:rPr lang="en-US" sz="3200" i="1" dirty="0" err="1" smtClean="0"/>
              <a:t>DoO</a:t>
            </a:r>
            <a:endParaRPr lang="en-US" i="1"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Uses </a:t>
            </a:r>
            <a:r>
              <a:rPr lang="en-US" dirty="0" err="1" smtClean="0"/>
              <a:t>Ordaic</a:t>
            </a:r>
            <a:r>
              <a:rPr lang="en-US" dirty="0" smtClean="0"/>
              <a:t> powers to protect themselves and their allies</a:t>
            </a:r>
            <a:endParaRPr lang="en-US" dirty="0"/>
          </a:p>
        </p:txBody>
      </p:sp>
    </p:spTree>
    <p:extLst>
      <p:ext uri="{BB962C8B-B14F-4D97-AF65-F5344CB8AC3E}">
        <p14:creationId xmlns:p14="http://schemas.microsoft.com/office/powerpoint/2010/main" val="3877889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Runeist</a:t>
            </a:r>
            <a:r>
              <a:rPr lang="en-US" dirty="0" smtClean="0"/>
              <a:t/>
            </a:r>
            <a:br>
              <a:rPr lang="en-US" dirty="0" smtClean="0"/>
            </a:br>
            <a:r>
              <a:rPr lang="en-US" sz="3200" i="1" dirty="0" smtClean="0"/>
              <a:t>GRD/ELE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A stalwart defender who enhances their own abilities by inscribing powerful elemental runes on their shields, armor, and weapons.</a:t>
            </a:r>
            <a:endParaRPr lang="en-US" dirty="0"/>
          </a:p>
        </p:txBody>
      </p:sp>
    </p:spTree>
    <p:extLst>
      <p:ext uri="{BB962C8B-B14F-4D97-AF65-F5344CB8AC3E}">
        <p14:creationId xmlns:p14="http://schemas.microsoft.com/office/powerpoint/2010/main" val="36546942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Duelist</a:t>
            </a:r>
            <a:br>
              <a:rPr lang="en-US" dirty="0" smtClean="0"/>
            </a:br>
            <a:r>
              <a:rPr lang="en-US" sz="3200" i="1" dirty="0" smtClean="0"/>
              <a:t>DST</a:t>
            </a:r>
            <a:endParaRPr lang="en-US" dirty="0"/>
          </a:p>
        </p:txBody>
      </p:sp>
      <p:sp>
        <p:nvSpPr>
          <p:cNvPr id="3" name="Content Placeholder 2"/>
          <p:cNvSpPr>
            <a:spLocks noGrp="1"/>
          </p:cNvSpPr>
          <p:nvPr>
            <p:ph idx="1"/>
          </p:nvPr>
        </p:nvSpPr>
        <p:spPr/>
        <p:txBody>
          <a:bodyPr/>
          <a:lstStyle/>
          <a:p>
            <a:r>
              <a:rPr lang="en-US" dirty="0" smtClean="0"/>
              <a:t>Duelists have mastered the art of dual-wielding, preferring multiple short or medium weapons over the use of large weapons or shields.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5164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Champion</a:t>
            </a:r>
            <a:br>
              <a:rPr lang="en-US" dirty="0" smtClean="0"/>
            </a:br>
            <a:r>
              <a:rPr lang="en-US" sz="3200" i="1" dirty="0" smtClean="0"/>
              <a:t>CMP</a:t>
            </a:r>
            <a:endParaRPr lang="en-US" dirty="0"/>
          </a:p>
        </p:txBody>
      </p:sp>
      <p:sp>
        <p:nvSpPr>
          <p:cNvPr id="3" name="Content Placeholder 2"/>
          <p:cNvSpPr>
            <a:spLocks noGrp="1"/>
          </p:cNvSpPr>
          <p:nvPr>
            <p:ph idx="1"/>
          </p:nvPr>
        </p:nvSpPr>
        <p:spPr/>
        <p:txBody>
          <a:bodyPr/>
          <a:lstStyle/>
          <a:p>
            <a:r>
              <a:rPr lang="en-US" dirty="0" smtClean="0"/>
              <a:t>Champions have pushed the boundaries of the Duelist’s art, enhancing the attacks of themselves and their allies through various shouts, commanding the flow of battle as they see fit.</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0822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Disciple of Order</a:t>
            </a:r>
            <a:br>
              <a:rPr lang="en-US" dirty="0" smtClean="0"/>
            </a:br>
            <a:r>
              <a:rPr lang="en-US" sz="3200" i="1" dirty="0" err="1" smtClean="0"/>
              <a:t>DoO</a:t>
            </a:r>
            <a:endParaRPr lang="en-US" dirty="0"/>
          </a:p>
        </p:txBody>
      </p:sp>
      <p:sp>
        <p:nvSpPr>
          <p:cNvPr id="3" name="Content Placeholder 2"/>
          <p:cNvSpPr>
            <a:spLocks noGrp="1"/>
          </p:cNvSpPr>
          <p:nvPr>
            <p:ph idx="1"/>
          </p:nvPr>
        </p:nvSpPr>
        <p:spPr/>
        <p:txBody>
          <a:bodyPr/>
          <a:lstStyle/>
          <a:p>
            <a:r>
              <a:rPr lang="en-US" dirty="0" smtClean="0"/>
              <a:t>Healing and party buffs based on </a:t>
            </a:r>
            <a:r>
              <a:rPr lang="en-US" dirty="0" err="1" smtClean="0"/>
              <a:t>Ordaic</a:t>
            </a:r>
            <a:r>
              <a:rPr lang="en-US" dirty="0" smtClean="0"/>
              <a:t> construction</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35289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Brawler</a:t>
            </a:r>
            <a:br>
              <a:rPr lang="en-US" dirty="0" smtClean="0"/>
            </a:br>
            <a:r>
              <a:rPr lang="en-US" sz="3200" i="1" dirty="0" smtClean="0"/>
              <a:t>DST/MNK</a:t>
            </a:r>
            <a:endParaRPr lang="en-US" i="1"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A fighter who has channeled Chaotic power to their fists, forsaking their </a:t>
            </a:r>
            <a:r>
              <a:rPr lang="en-US" dirty="0" err="1" smtClean="0"/>
              <a:t>Ordaic</a:t>
            </a:r>
            <a:r>
              <a:rPr lang="en-US" dirty="0" smtClean="0"/>
              <a:t> powers and thus their mantras</a:t>
            </a:r>
            <a:endParaRPr lang="en-US" dirty="0"/>
          </a:p>
        </p:txBody>
      </p:sp>
    </p:spTree>
    <p:extLst>
      <p:ext uri="{BB962C8B-B14F-4D97-AF65-F5344CB8AC3E}">
        <p14:creationId xmlns:p14="http://schemas.microsoft.com/office/powerpoint/2010/main" val="1037139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Enhancer</a:t>
            </a:r>
            <a:br>
              <a:rPr lang="en-US" dirty="0" smtClean="0"/>
            </a:br>
            <a:r>
              <a:rPr lang="en-US" sz="3200" i="1" dirty="0" smtClean="0"/>
              <a:t>DST/ACN</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err="1" smtClean="0"/>
              <a:t>Arcanists</a:t>
            </a:r>
            <a:r>
              <a:rPr lang="en-US" dirty="0" smtClean="0"/>
              <a:t> who have managed to enchant weapons or even create them out of thin air.  Their application of magic to weaponry has been perfected, able to pierce most armor and even shields.</a:t>
            </a:r>
            <a:endParaRPr lang="en-US" dirty="0"/>
          </a:p>
        </p:txBody>
      </p:sp>
    </p:spTree>
    <p:extLst>
      <p:ext uri="{BB962C8B-B14F-4D97-AF65-F5344CB8AC3E}">
        <p14:creationId xmlns:p14="http://schemas.microsoft.com/office/powerpoint/2010/main" val="37791280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Fencer</a:t>
            </a:r>
            <a:br>
              <a:rPr lang="en-US" dirty="0" smtClean="0"/>
            </a:br>
            <a:r>
              <a:rPr lang="en-US" sz="3200" i="1" dirty="0" smtClean="0"/>
              <a:t>DST/SVL</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These unique combatants mix the arts of the Rogue and Fighter, preferring to fight their enemies from the front, while using more skill and agility than brute force.</a:t>
            </a:r>
            <a:endParaRPr lang="en-US" dirty="0"/>
          </a:p>
        </p:txBody>
      </p:sp>
    </p:spTree>
    <p:extLst>
      <p:ext uri="{BB962C8B-B14F-4D97-AF65-F5344CB8AC3E}">
        <p14:creationId xmlns:p14="http://schemas.microsoft.com/office/powerpoint/2010/main" val="2444731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Berserker</a:t>
            </a:r>
            <a:br>
              <a:rPr lang="en-US" dirty="0" smtClean="0"/>
            </a:br>
            <a:r>
              <a:rPr lang="en-US" sz="3200" i="1" dirty="0" smtClean="0"/>
              <a:t>BSK</a:t>
            </a:r>
            <a:endParaRPr lang="en-US" dirty="0"/>
          </a:p>
        </p:txBody>
      </p:sp>
      <p:sp>
        <p:nvSpPr>
          <p:cNvPr id="3" name="Content Placeholder 2"/>
          <p:cNvSpPr>
            <a:spLocks noGrp="1"/>
          </p:cNvSpPr>
          <p:nvPr>
            <p:ph idx="1"/>
          </p:nvPr>
        </p:nvSpPr>
        <p:spPr/>
        <p:txBody>
          <a:bodyPr/>
          <a:lstStyle/>
          <a:p>
            <a:r>
              <a:rPr lang="en-US" dirty="0" smtClean="0"/>
              <a:t>Berserkers have mastered the use of unbridled rage and two-handed heavy weapons.  They revel in the bloodshed of others, often losing themselves in the heat of battle.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4934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Titan</a:t>
            </a:r>
            <a:br>
              <a:rPr lang="en-US" dirty="0" smtClean="0"/>
            </a:br>
            <a:r>
              <a:rPr lang="en-US" sz="3200" i="1" dirty="0" smtClean="0"/>
              <a:t>TTN</a:t>
            </a:r>
            <a:endParaRPr lang="en-US" dirty="0"/>
          </a:p>
        </p:txBody>
      </p:sp>
      <p:sp>
        <p:nvSpPr>
          <p:cNvPr id="3" name="Content Placeholder 2"/>
          <p:cNvSpPr>
            <a:spLocks noGrp="1"/>
          </p:cNvSpPr>
          <p:nvPr>
            <p:ph idx="1"/>
          </p:nvPr>
        </p:nvSpPr>
        <p:spPr/>
        <p:txBody>
          <a:bodyPr/>
          <a:lstStyle/>
          <a:p>
            <a:r>
              <a:rPr lang="en-US" dirty="0" smtClean="0"/>
              <a:t>Titans have learned to better control their rage, using it to shrug off wounds while greatly increasing their strength.  It is rumored that some Titans have grown strong enough to dual-wield their monstrous two-handed heavy weapons.</a:t>
            </a:r>
          </a:p>
          <a:p>
            <a:endParaRPr lang="en-US" dirty="0"/>
          </a:p>
          <a:p>
            <a:pPr lvl="0"/>
            <a:r>
              <a:rPr lang="en-US" dirty="0">
                <a:solidFill>
                  <a:schemeClr val="bg1"/>
                </a:solidFill>
              </a:rPr>
              <a:t>[</a:t>
            </a:r>
            <a:r>
              <a:rPr lang="en-US" dirty="0">
                <a:solidFill>
                  <a:srgbClr val="FF0000"/>
                </a:solidFill>
              </a:rPr>
              <a:t>Weapon example – held medium weapon now has heavy weapon stats, but is still held in one hand – is considered heavy for ability </a:t>
            </a:r>
            <a:r>
              <a:rPr lang="en-US" dirty="0" smtClean="0">
                <a:solidFill>
                  <a:srgbClr val="FF0000"/>
                </a:solidFill>
              </a:rPr>
              <a:t>purposes</a:t>
            </a:r>
            <a:endParaRPr lang="en-US" dirty="0">
              <a:solidFill>
                <a:srgbClr val="FF0000"/>
              </a:solidFill>
            </a:endParaRPr>
          </a:p>
          <a:p>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65857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Ravager</a:t>
            </a:r>
            <a:br>
              <a:rPr lang="en-US" dirty="0" smtClean="0"/>
            </a:br>
            <a:r>
              <a:rPr lang="en-US" sz="3200" i="1" dirty="0" smtClean="0"/>
              <a:t>BSK/</a:t>
            </a:r>
            <a:r>
              <a:rPr lang="en-US" sz="3200" i="1" dirty="0" err="1" smtClean="0"/>
              <a:t>DoC</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A brutal warrior who lets chaotic powers build within, and unleashes it on their unfortunate opponents</a:t>
            </a:r>
            <a:endParaRPr lang="en-US" dirty="0"/>
          </a:p>
        </p:txBody>
      </p:sp>
    </p:spTree>
    <p:extLst>
      <p:ext uri="{BB962C8B-B14F-4D97-AF65-F5344CB8AC3E}">
        <p14:creationId xmlns:p14="http://schemas.microsoft.com/office/powerpoint/2010/main" val="2967670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Savage</a:t>
            </a:r>
            <a:br>
              <a:rPr lang="en-US" dirty="0" smtClean="0"/>
            </a:br>
            <a:r>
              <a:rPr lang="en-US" sz="3200" i="1" dirty="0" smtClean="0"/>
              <a:t>BSK/RIT</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Savages are a true terror on the battlefield.  These berserkers have allowed their mind to be taken over by ritualistic magic, taking away their restraints and making it impossible to ever end their rage.</a:t>
            </a:r>
            <a:endParaRPr lang="en-US" dirty="0"/>
          </a:p>
        </p:txBody>
      </p:sp>
    </p:spTree>
    <p:extLst>
      <p:ext uri="{BB962C8B-B14F-4D97-AF65-F5344CB8AC3E}">
        <p14:creationId xmlns:p14="http://schemas.microsoft.com/office/powerpoint/2010/main" val="577904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637F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Rogue</a:t>
            </a:r>
            <a:endParaRPr lang="en-US" b="1" dirty="0">
              <a:solidFill>
                <a:prstClr val="white"/>
              </a:solidFill>
            </a:endParaRPr>
          </a:p>
          <a:p>
            <a:pPr algn="ctr"/>
            <a:r>
              <a:rPr lang="en-US" sz="1400" i="1" dirty="0" smtClean="0">
                <a:solidFill>
                  <a:prstClr val="white"/>
                </a:solidFill>
              </a:rPr>
              <a:t>RGE</a:t>
            </a:r>
            <a:endParaRPr lang="en-US" i="1" dirty="0">
              <a:solidFill>
                <a:prstClr val="white"/>
              </a:solidFill>
            </a:endParaRPr>
          </a:p>
        </p:txBody>
      </p:sp>
      <p:sp>
        <p:nvSpPr>
          <p:cNvPr id="7" name="Rounded Rectangle 6">
            <a:hlinkClick r:id="rId3" action="ppaction://hlinksldjump"/>
          </p:cNvPr>
          <p:cNvSpPr/>
          <p:nvPr/>
        </p:nvSpPr>
        <p:spPr>
          <a:xfrm>
            <a:off x="8187655" y="5717097"/>
            <a:ext cx="4004346" cy="570451"/>
          </a:xfrm>
          <a:prstGeom prst="roundRect">
            <a:avLst/>
          </a:prstGeom>
          <a:solidFill>
            <a:srgbClr val="30303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Assassin</a:t>
            </a:r>
            <a:endParaRPr lang="en-US" b="1" dirty="0">
              <a:solidFill>
                <a:prstClr val="white"/>
              </a:solidFill>
            </a:endParaRPr>
          </a:p>
          <a:p>
            <a:pPr algn="ctr"/>
            <a:r>
              <a:rPr lang="en-US" sz="1400" i="1" dirty="0" smtClean="0">
                <a:solidFill>
                  <a:prstClr val="white"/>
                </a:solidFill>
              </a:rPr>
              <a:t>ASN</a:t>
            </a:r>
            <a:endParaRPr lang="en-US" i="1" dirty="0">
              <a:solidFill>
                <a:prstClr val="white"/>
              </a:solidFill>
            </a:endParaRPr>
          </a:p>
        </p:txBody>
      </p:sp>
      <p:sp>
        <p:nvSpPr>
          <p:cNvPr id="8" name="Rounded Rectangle 7">
            <a:hlinkClick r:id="rId4" action="ppaction://hlinksldjump"/>
          </p:cNvPr>
          <p:cNvSpPr/>
          <p:nvPr/>
        </p:nvSpPr>
        <p:spPr>
          <a:xfrm>
            <a:off x="4093827" y="5723389"/>
            <a:ext cx="4093827" cy="570451"/>
          </a:xfrm>
          <a:prstGeom prst="roundRect">
            <a:avLst/>
          </a:prstGeom>
          <a:solidFill>
            <a:srgbClr val="95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Marksman</a:t>
            </a:r>
            <a:endParaRPr lang="en-US" b="1" dirty="0">
              <a:solidFill>
                <a:prstClr val="white"/>
              </a:solidFill>
            </a:endParaRPr>
          </a:p>
          <a:p>
            <a:pPr algn="ctr"/>
            <a:r>
              <a:rPr lang="en-US" sz="1400" i="1" dirty="0" smtClean="0">
                <a:solidFill>
                  <a:prstClr val="white"/>
                </a:solidFill>
              </a:rPr>
              <a:t>MKM</a:t>
            </a:r>
            <a:endParaRPr lang="en-US" dirty="0">
              <a:solidFill>
                <a:prstClr val="white"/>
              </a:solidFill>
            </a:endParaRPr>
          </a:p>
        </p:txBody>
      </p:sp>
      <p:sp>
        <p:nvSpPr>
          <p:cNvPr id="9" name="Rounded Rectangle 8">
            <a:hlinkClick r:id="rId5" action="ppaction://hlinksldjump"/>
          </p:cNvPr>
          <p:cNvSpPr/>
          <p:nvPr/>
        </p:nvSpPr>
        <p:spPr>
          <a:xfrm>
            <a:off x="0" y="5729680"/>
            <a:ext cx="4093827" cy="570451"/>
          </a:xfrm>
          <a:prstGeom prst="roundRect">
            <a:avLst/>
          </a:prstGeom>
          <a:solidFill>
            <a:srgbClr val="0054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Survivalist</a:t>
            </a:r>
            <a:endParaRPr lang="en-US" b="1" dirty="0">
              <a:solidFill>
                <a:prstClr val="white"/>
              </a:solidFill>
            </a:endParaRPr>
          </a:p>
          <a:p>
            <a:pPr algn="ctr"/>
            <a:r>
              <a:rPr lang="en-US" sz="1400" i="1" dirty="0" smtClean="0">
                <a:solidFill>
                  <a:prstClr val="white"/>
                </a:solidFill>
              </a:rPr>
              <a:t>SVL</a:t>
            </a:r>
            <a:endParaRPr lang="en-US" i="1" dirty="0">
              <a:solidFill>
                <a:prstClr val="white"/>
              </a:solidFill>
            </a:endParaRPr>
          </a:p>
        </p:txBody>
      </p:sp>
      <p:sp>
        <p:nvSpPr>
          <p:cNvPr id="10" name="Rectangle 9">
            <a:hlinkClick r:id="rId6" action="ppaction://hlinksldjump"/>
          </p:cNvPr>
          <p:cNvSpPr/>
          <p:nvPr/>
        </p:nvSpPr>
        <p:spPr>
          <a:xfrm>
            <a:off x="0" y="4261607"/>
            <a:ext cx="1602297" cy="1455490"/>
          </a:xfrm>
          <a:prstGeom prst="rect">
            <a:avLst/>
          </a:prstGeom>
          <a:solidFill>
            <a:srgbClr val="003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Ranger</a:t>
            </a:r>
            <a:endParaRPr lang="en-US" b="1" dirty="0">
              <a:solidFill>
                <a:prstClr val="white"/>
              </a:solidFill>
            </a:endParaRPr>
          </a:p>
          <a:p>
            <a:pPr algn="ctr"/>
            <a:r>
              <a:rPr lang="en-US" sz="1400" i="1" dirty="0" smtClean="0">
                <a:solidFill>
                  <a:prstClr val="white"/>
                </a:solidFill>
              </a:rPr>
              <a:t>RNG</a:t>
            </a:r>
            <a:endParaRPr lang="en-US" i="1" dirty="0">
              <a:solidFill>
                <a:prstClr val="white"/>
              </a:solidFill>
            </a:endParaRPr>
          </a:p>
        </p:txBody>
      </p:sp>
      <p:sp>
        <p:nvSpPr>
          <p:cNvPr id="11" name="Sun 10">
            <a:hlinkClick r:id="rId6" action="ppaction://hlinksldjump"/>
          </p:cNvPr>
          <p:cNvSpPr/>
          <p:nvPr/>
        </p:nvSpPr>
        <p:spPr>
          <a:xfrm>
            <a:off x="58724" y="2457974"/>
            <a:ext cx="1543574" cy="1543574"/>
          </a:xfrm>
          <a:prstGeom prst="sun">
            <a:avLst/>
          </a:prstGeom>
          <a:solidFill>
            <a:srgbClr val="0032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rPr>
              <a:t>Grand</a:t>
            </a:r>
          </a:p>
          <a:p>
            <a:pPr algn="ctr"/>
            <a:r>
              <a:rPr lang="en-US" sz="1100" b="1" dirty="0" smtClean="0">
                <a:solidFill>
                  <a:prstClr val="white"/>
                </a:solidFill>
              </a:rPr>
              <a:t>RNG</a:t>
            </a:r>
            <a:endParaRPr lang="en-US" sz="1100" b="1" dirty="0">
              <a:solidFill>
                <a:prstClr val="white"/>
              </a:solidFill>
            </a:endParaRPr>
          </a:p>
        </p:txBody>
      </p:sp>
      <p:sp>
        <p:nvSpPr>
          <p:cNvPr id="18" name="Oval 17">
            <a:hlinkClick r:id="rId7" action="ppaction://hlinksldjump"/>
          </p:cNvPr>
          <p:cNvSpPr/>
          <p:nvPr/>
        </p:nvSpPr>
        <p:spPr>
          <a:xfrm>
            <a:off x="1958128"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Fencer</a:t>
            </a:r>
          </a:p>
          <a:p>
            <a:pPr algn="ctr"/>
            <a:r>
              <a:rPr lang="en-US" sz="1400" i="1" dirty="0" smtClean="0">
                <a:solidFill>
                  <a:schemeClr val="tx1"/>
                </a:solidFill>
              </a:rPr>
              <a:t>SVL/DST</a:t>
            </a:r>
            <a:endParaRPr lang="en-US" i="1" dirty="0">
              <a:solidFill>
                <a:schemeClr val="tx1"/>
              </a:solidFill>
            </a:endParaRPr>
          </a:p>
        </p:txBody>
      </p:sp>
      <p:sp>
        <p:nvSpPr>
          <p:cNvPr id="23" name="Rectangle 22">
            <a:hlinkClick r:id="rId8" action="ppaction://hlinksldjump"/>
          </p:cNvPr>
          <p:cNvSpPr/>
          <p:nvPr/>
        </p:nvSpPr>
        <p:spPr>
          <a:xfrm>
            <a:off x="4146954" y="4246925"/>
            <a:ext cx="1602297" cy="1455490"/>
          </a:xfrm>
          <a:prstGeom prst="rect">
            <a:avLst/>
          </a:prstGeom>
          <a:solidFill>
            <a:srgbClr val="2E2D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Sniper</a:t>
            </a:r>
            <a:endParaRPr lang="en-US" b="1" dirty="0">
              <a:solidFill>
                <a:prstClr val="white"/>
              </a:solidFill>
            </a:endParaRPr>
          </a:p>
          <a:p>
            <a:pPr algn="ctr"/>
            <a:r>
              <a:rPr lang="en-US" sz="1400" i="1" dirty="0" smtClean="0">
                <a:solidFill>
                  <a:prstClr val="white"/>
                </a:solidFill>
              </a:rPr>
              <a:t>SNP</a:t>
            </a:r>
            <a:endParaRPr lang="en-US" i="1" dirty="0">
              <a:solidFill>
                <a:prstClr val="white"/>
              </a:solidFill>
            </a:endParaRPr>
          </a:p>
        </p:txBody>
      </p:sp>
      <p:sp>
        <p:nvSpPr>
          <p:cNvPr id="24" name="Sun 23">
            <a:hlinkClick r:id="rId8" action="ppaction://hlinksldjump"/>
          </p:cNvPr>
          <p:cNvSpPr/>
          <p:nvPr/>
        </p:nvSpPr>
        <p:spPr>
          <a:xfrm>
            <a:off x="4176315" y="2443292"/>
            <a:ext cx="1543574" cy="1543574"/>
          </a:xfrm>
          <a:prstGeom prst="sun">
            <a:avLst/>
          </a:prstGeom>
          <a:solidFill>
            <a:srgbClr val="2E2D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prstClr val="white"/>
                </a:solidFill>
              </a:rPr>
              <a:t>GrandSNP</a:t>
            </a:r>
            <a:endParaRPr lang="en-US" sz="1100" b="1" dirty="0">
              <a:solidFill>
                <a:prstClr val="white"/>
              </a:solidFill>
            </a:endParaRPr>
          </a:p>
        </p:txBody>
      </p:sp>
      <p:sp>
        <p:nvSpPr>
          <p:cNvPr id="27" name="Rectangle 26">
            <a:hlinkClick r:id="rId9" action="ppaction://hlinksldjump"/>
          </p:cNvPr>
          <p:cNvSpPr/>
          <p:nvPr/>
        </p:nvSpPr>
        <p:spPr>
          <a:xfrm>
            <a:off x="8236260" y="4239582"/>
            <a:ext cx="1568085" cy="1455490"/>
          </a:xfrm>
          <a:prstGeom prst="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Ninja</a:t>
            </a:r>
            <a:endParaRPr lang="en-US" b="1" dirty="0">
              <a:solidFill>
                <a:prstClr val="white"/>
              </a:solidFill>
            </a:endParaRPr>
          </a:p>
          <a:p>
            <a:pPr algn="ctr"/>
            <a:r>
              <a:rPr lang="en-US" sz="1400" i="1" dirty="0" smtClean="0">
                <a:solidFill>
                  <a:prstClr val="white"/>
                </a:solidFill>
              </a:rPr>
              <a:t>NIN</a:t>
            </a:r>
            <a:endParaRPr lang="en-US" i="1" dirty="0">
              <a:solidFill>
                <a:prstClr val="white"/>
              </a:solidFill>
            </a:endParaRPr>
          </a:p>
        </p:txBody>
      </p:sp>
      <p:sp>
        <p:nvSpPr>
          <p:cNvPr id="30" name="Sun 29">
            <a:hlinkClick r:id="rId9" action="ppaction://hlinksldjump"/>
          </p:cNvPr>
          <p:cNvSpPr/>
          <p:nvPr/>
        </p:nvSpPr>
        <p:spPr>
          <a:xfrm>
            <a:off x="8236260" y="2443292"/>
            <a:ext cx="1543574" cy="1543574"/>
          </a:xfrm>
          <a:prstGeom prst="sun">
            <a:avLst/>
          </a:prstGeom>
          <a:solidFill>
            <a:srgbClr val="000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prstClr val="white"/>
                </a:solidFill>
              </a:rPr>
              <a:t>GrandNIN</a:t>
            </a:r>
            <a:endParaRPr lang="en-US" sz="1100" b="1" dirty="0">
              <a:solidFill>
                <a:prstClr val="white"/>
              </a:solidFill>
            </a:endParaRPr>
          </a:p>
        </p:txBody>
      </p:sp>
      <p:sp>
        <p:nvSpPr>
          <p:cNvPr id="22" name="Rounded Rectangle 21">
            <a:hlinkClick r:id="rId10" action="ppaction://hlinksldjump"/>
          </p:cNvPr>
          <p:cNvSpPr/>
          <p:nvPr/>
        </p:nvSpPr>
        <p:spPr>
          <a:xfrm>
            <a:off x="5807974" y="5014517"/>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Druid</a:t>
            </a:r>
            <a:endParaRPr lang="en-US" b="1" dirty="0">
              <a:solidFill>
                <a:schemeClr val="tx1"/>
              </a:solidFill>
            </a:endParaRPr>
          </a:p>
          <a:p>
            <a:pPr algn="ctr"/>
            <a:r>
              <a:rPr lang="en-US" sz="1400" i="1" dirty="0" smtClean="0">
                <a:solidFill>
                  <a:schemeClr val="tx1"/>
                </a:solidFill>
              </a:rPr>
              <a:t>MKM/</a:t>
            </a:r>
            <a:r>
              <a:rPr lang="en-US" sz="1400" i="1" dirty="0" err="1" smtClean="0">
                <a:solidFill>
                  <a:schemeClr val="tx1"/>
                </a:solidFill>
              </a:rPr>
              <a:t>DoO</a:t>
            </a:r>
            <a:endParaRPr lang="en-US" dirty="0">
              <a:solidFill>
                <a:schemeClr val="tx1"/>
              </a:solidFill>
            </a:endParaRPr>
          </a:p>
        </p:txBody>
      </p:sp>
      <p:sp>
        <p:nvSpPr>
          <p:cNvPr id="26" name="Rounded Rectangle 25">
            <a:hlinkClick r:id="rId11" action="ppaction://hlinksldjump"/>
          </p:cNvPr>
          <p:cNvSpPr/>
          <p:nvPr/>
        </p:nvSpPr>
        <p:spPr>
          <a:xfrm>
            <a:off x="1661020" y="5014517"/>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white"/>
                </a:solidFill>
              </a:rPr>
              <a:t>Wylde</a:t>
            </a:r>
            <a:endParaRPr lang="en-US" b="1" dirty="0" smtClean="0">
              <a:solidFill>
                <a:prstClr val="white"/>
              </a:solidFill>
            </a:endParaRPr>
          </a:p>
          <a:p>
            <a:pPr algn="ctr"/>
            <a:r>
              <a:rPr lang="en-US" sz="1400" i="1" dirty="0" smtClean="0">
                <a:solidFill>
                  <a:prstClr val="white"/>
                </a:solidFill>
              </a:rPr>
              <a:t>SVL/MNK</a:t>
            </a:r>
            <a:endParaRPr lang="en-US" sz="1400" i="1" dirty="0">
              <a:solidFill>
                <a:prstClr val="white"/>
              </a:solidFill>
            </a:endParaRPr>
          </a:p>
        </p:txBody>
      </p:sp>
      <p:sp>
        <p:nvSpPr>
          <p:cNvPr id="29" name="Rounded Rectangle 28">
            <a:hlinkClick r:id="rId12" action="ppaction://hlinksldjump"/>
          </p:cNvPr>
          <p:cNvSpPr/>
          <p:nvPr/>
        </p:nvSpPr>
        <p:spPr>
          <a:xfrm>
            <a:off x="9885025" y="4995643"/>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Reaper</a:t>
            </a:r>
            <a:endParaRPr lang="en-US" b="1" dirty="0">
              <a:solidFill>
                <a:prstClr val="white"/>
              </a:solidFill>
            </a:endParaRPr>
          </a:p>
          <a:p>
            <a:pPr algn="ctr"/>
            <a:r>
              <a:rPr lang="en-US" sz="1400" i="1" dirty="0" smtClean="0">
                <a:solidFill>
                  <a:prstClr val="white"/>
                </a:solidFill>
              </a:rPr>
              <a:t>ASN/</a:t>
            </a:r>
            <a:r>
              <a:rPr lang="en-US" sz="1400" i="1" dirty="0" err="1" smtClean="0">
                <a:solidFill>
                  <a:prstClr val="white"/>
                </a:solidFill>
              </a:rPr>
              <a:t>DoC</a:t>
            </a:r>
            <a:endParaRPr lang="en-US" i="1" dirty="0">
              <a:solidFill>
                <a:prstClr val="white"/>
              </a:solidFill>
            </a:endParaRPr>
          </a:p>
        </p:txBody>
      </p:sp>
      <p:sp>
        <p:nvSpPr>
          <p:cNvPr id="31" name="Rounded Rectangle 30">
            <a:hlinkClick r:id="rId13" action="ppaction://hlinksldjump"/>
          </p:cNvPr>
          <p:cNvSpPr/>
          <p:nvPr/>
        </p:nvSpPr>
        <p:spPr>
          <a:xfrm>
            <a:off x="1661020" y="42553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Primalist</a:t>
            </a:r>
            <a:endParaRPr lang="en-US" b="1" dirty="0"/>
          </a:p>
          <a:p>
            <a:pPr algn="ctr"/>
            <a:r>
              <a:rPr lang="en-US" sz="1400" i="1" dirty="0" smtClean="0"/>
              <a:t>SVL/ELE</a:t>
            </a:r>
            <a:endParaRPr lang="en-US" i="1" dirty="0"/>
          </a:p>
        </p:txBody>
      </p:sp>
      <p:sp>
        <p:nvSpPr>
          <p:cNvPr id="32" name="Rounded Rectangle 31">
            <a:hlinkClick r:id="rId14" action="ppaction://hlinksldjump"/>
          </p:cNvPr>
          <p:cNvSpPr/>
          <p:nvPr/>
        </p:nvSpPr>
        <p:spPr>
          <a:xfrm>
            <a:off x="5807974" y="4239582"/>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Bard</a:t>
            </a:r>
          </a:p>
          <a:p>
            <a:pPr algn="ctr"/>
            <a:r>
              <a:rPr lang="en-US" sz="1400" i="1" dirty="0" smtClean="0"/>
              <a:t>MKM/RIT</a:t>
            </a:r>
            <a:endParaRPr lang="en-US" i="1" dirty="0"/>
          </a:p>
        </p:txBody>
      </p:sp>
      <p:sp>
        <p:nvSpPr>
          <p:cNvPr id="33" name="Rounded Rectangle 32">
            <a:hlinkClick r:id="rId15" action="ppaction://hlinksldjump"/>
          </p:cNvPr>
          <p:cNvSpPr/>
          <p:nvPr/>
        </p:nvSpPr>
        <p:spPr>
          <a:xfrm>
            <a:off x="9901146" y="4241677"/>
            <a:ext cx="2290854"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Shade</a:t>
            </a:r>
          </a:p>
          <a:p>
            <a:pPr algn="ctr"/>
            <a:r>
              <a:rPr lang="en-US" sz="1400" i="1" dirty="0" smtClean="0"/>
              <a:t>ASN/ACN</a:t>
            </a:r>
            <a:endParaRPr lang="en-US" i="1" dirty="0"/>
          </a:p>
        </p:txBody>
      </p:sp>
      <p:sp>
        <p:nvSpPr>
          <p:cNvPr id="34" name="Action Button: Home 33">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6629132" y="67113"/>
            <a:ext cx="5361532" cy="369332"/>
          </a:xfrm>
          <a:prstGeom prst="rect">
            <a:avLst/>
          </a:prstGeom>
          <a:noFill/>
        </p:spPr>
        <p:txBody>
          <a:bodyPr wrap="none" rtlCol="0">
            <a:spAutoFit/>
          </a:bodyPr>
          <a:lstStyle/>
          <a:p>
            <a:r>
              <a:rPr lang="en-US" dirty="0" smtClean="0"/>
              <a:t>All advanced Rogue classes have a +2 Perception bonus</a:t>
            </a:r>
            <a:endParaRPr lang="en-US" dirty="0"/>
          </a:p>
        </p:txBody>
      </p:sp>
    </p:spTree>
    <p:extLst>
      <p:ext uri="{BB962C8B-B14F-4D97-AF65-F5344CB8AC3E}">
        <p14:creationId xmlns:p14="http://schemas.microsoft.com/office/powerpoint/2010/main" val="14138473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422" y="67114"/>
            <a:ext cx="10515600" cy="872454"/>
          </a:xfrm>
        </p:spPr>
        <p:txBody>
          <a:bodyPr>
            <a:normAutofit fontScale="90000"/>
          </a:bodyPr>
          <a:lstStyle/>
          <a:p>
            <a:r>
              <a:rPr lang="en-US" dirty="0" smtClean="0"/>
              <a:t>Rogue</a:t>
            </a:r>
            <a:br>
              <a:rPr lang="en-US" dirty="0" smtClean="0"/>
            </a:br>
            <a:r>
              <a:rPr lang="en-US" sz="3200" i="1" dirty="0" smtClean="0"/>
              <a:t>RGE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Content Placeholder 2"/>
          <p:cNvSpPr txBox="1">
            <a:spLocks/>
          </p:cNvSpPr>
          <p:nvPr/>
        </p:nvSpPr>
        <p:spPr>
          <a:xfrm>
            <a:off x="411061" y="1031846"/>
            <a:ext cx="11095139" cy="582615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Base </a:t>
            </a:r>
            <a:r>
              <a:rPr lang="en-US" dirty="0" smtClean="0"/>
              <a:t>‘stealth’ </a:t>
            </a:r>
            <a:r>
              <a:rPr lang="en-US" dirty="0" smtClean="0"/>
              <a:t>archetype</a:t>
            </a:r>
          </a:p>
          <a:p>
            <a:r>
              <a:rPr lang="en-US" dirty="0" smtClean="0"/>
              <a:t>3.0</a:t>
            </a:r>
            <a:r>
              <a:rPr lang="en-US" dirty="0" smtClean="0"/>
              <a:t> </a:t>
            </a:r>
            <a:r>
              <a:rPr lang="en-US" dirty="0" smtClean="0"/>
              <a:t>health/level, </a:t>
            </a:r>
            <a:r>
              <a:rPr lang="en-US" dirty="0" smtClean="0"/>
              <a:t>2.5 </a:t>
            </a:r>
            <a:r>
              <a:rPr lang="en-US" dirty="0" smtClean="0"/>
              <a:t>charges/level</a:t>
            </a:r>
          </a:p>
          <a:p>
            <a:r>
              <a:rPr lang="en-US" dirty="0" smtClean="0"/>
              <a:t>1 damage with one-handed weapons, 2 damage with two-handed weapons, 2 damage while </a:t>
            </a:r>
            <a:r>
              <a:rPr lang="en-US" dirty="0" smtClean="0"/>
              <a:t>dual-wielding light weapons.  Can use ranged and light melee Weapon Skills.</a:t>
            </a:r>
            <a:endParaRPr lang="en-US" dirty="0" smtClean="0"/>
          </a:p>
          <a:p>
            <a:r>
              <a:rPr lang="en-US" dirty="0" smtClean="0"/>
              <a:t>May use packets as throwing weapons, calling base 1 damage (can call Rogue abilities through throwing weapons).</a:t>
            </a:r>
            <a:endParaRPr lang="en-US" dirty="0" smtClean="0"/>
          </a:p>
          <a:p>
            <a:r>
              <a:rPr lang="en-US" dirty="0" smtClean="0"/>
              <a:t>Maximum </a:t>
            </a:r>
            <a:r>
              <a:rPr lang="en-US" dirty="0" smtClean="0"/>
              <a:t>15 </a:t>
            </a:r>
            <a:r>
              <a:rPr lang="en-US" dirty="0" smtClean="0"/>
              <a:t>armor, wears up to </a:t>
            </a:r>
            <a:r>
              <a:rPr lang="en-US" dirty="0" smtClean="0"/>
              <a:t>leather</a:t>
            </a:r>
            <a:r>
              <a:rPr lang="en-US" dirty="0" smtClean="0"/>
              <a:t> </a:t>
            </a:r>
            <a:r>
              <a:rPr lang="en-US" dirty="0" smtClean="0"/>
              <a:t>with no stealth </a:t>
            </a:r>
            <a:r>
              <a:rPr lang="en-US" dirty="0" smtClean="0"/>
              <a:t>penalty, can </a:t>
            </a:r>
            <a:r>
              <a:rPr lang="en-US" dirty="0" smtClean="0"/>
              <a:t>wield Small </a:t>
            </a:r>
            <a:r>
              <a:rPr lang="en-US" dirty="0"/>
              <a:t>S</a:t>
            </a:r>
            <a:r>
              <a:rPr lang="en-US" dirty="0" smtClean="0"/>
              <a:t>hields</a:t>
            </a:r>
            <a:r>
              <a:rPr lang="en-US" dirty="0" smtClean="0"/>
              <a:t>.  </a:t>
            </a:r>
            <a:r>
              <a:rPr lang="en-US" dirty="0" smtClean="0"/>
              <a:t>No Perception bonus”(</a:t>
            </a:r>
            <a:r>
              <a:rPr lang="en-US" dirty="0" smtClean="0">
                <a:sym typeface="Wingdings" panose="05000000000000000000" pitchFamily="2" charset="2"/>
              </a:rPr>
              <a:t></a:t>
            </a:r>
            <a:r>
              <a:rPr lang="en-US" dirty="0" smtClean="0"/>
              <a:t>.</a:t>
            </a:r>
            <a:endParaRPr lang="en-US" dirty="0" smtClean="0"/>
          </a:p>
          <a:p>
            <a:r>
              <a:rPr lang="en-US" dirty="0" smtClean="0"/>
              <a:t>Use restorative items on yourself with a 3 </a:t>
            </a:r>
            <a:r>
              <a:rPr lang="en-US" dirty="0" smtClean="0"/>
              <a:t>count, can use Toxins with a 3 count.</a:t>
            </a:r>
            <a:endParaRPr lang="en-US" dirty="0" smtClean="0"/>
          </a:p>
          <a:p>
            <a:r>
              <a:rPr lang="en-US" dirty="0" smtClean="0"/>
              <a:t>Powers:</a:t>
            </a:r>
          </a:p>
          <a:p>
            <a:pPr lvl="1"/>
            <a:r>
              <a:rPr lang="en-US" b="1" dirty="0" smtClean="0"/>
              <a:t>Apply Toxin</a:t>
            </a:r>
            <a:endParaRPr lang="en-US" b="1" dirty="0" smtClean="0"/>
          </a:p>
          <a:p>
            <a:pPr lvl="2"/>
            <a:r>
              <a:rPr lang="en-US" dirty="0" smtClean="0"/>
              <a:t>May apply Toxins to any weapon type.  Toxins must be </a:t>
            </a:r>
            <a:r>
              <a:rPr lang="en-US" dirty="0" err="1" smtClean="0"/>
              <a:t>phys-repped</a:t>
            </a:r>
            <a:r>
              <a:rPr lang="en-US" dirty="0" smtClean="0"/>
              <a:t> by a bottle (may use the same bottle for all Toxins).  Requires a 3-count of using the bottle to Apply Toxins.  Toxins cannot stack.</a:t>
            </a:r>
            <a:endParaRPr lang="en-US" dirty="0" smtClean="0"/>
          </a:p>
          <a:p>
            <a:pPr lvl="1"/>
            <a:r>
              <a:rPr lang="en-US" b="1" dirty="0" smtClean="0"/>
              <a:t>Hiding in Plain Sight </a:t>
            </a:r>
            <a:r>
              <a:rPr lang="en-US" dirty="0" smtClean="0"/>
              <a:t>– Hide (</a:t>
            </a:r>
            <a:r>
              <a:rPr lang="en-US" dirty="0"/>
              <a:t>1</a:t>
            </a:r>
            <a:r>
              <a:rPr lang="en-US" dirty="0" smtClean="0"/>
              <a:t> charge for self, 2 charges for ally)</a:t>
            </a:r>
            <a:endParaRPr lang="en-US" dirty="0" smtClean="0"/>
          </a:p>
          <a:p>
            <a:pPr lvl="2"/>
            <a:r>
              <a:rPr lang="en-US" dirty="0" smtClean="0"/>
              <a:t>Allows you to hide anywhere with a 3 count.  Hiding within shadows (night/indoors does not inherently count) is instantaneous.  Cannot move while hiding, and hiding in shadows adds +1 stealth.  Can be applied to an ally within melee range for 2 charges.  When applying to an ally, you must also apply it to yourself (still for 1 charge – 3 charges total).  This takes no extra time to do, and is still instant in shadows.</a:t>
            </a:r>
            <a:endParaRPr lang="en-US" dirty="0" smtClean="0"/>
          </a:p>
          <a:p>
            <a:pPr lvl="2"/>
            <a:r>
              <a:rPr lang="en-US" dirty="0" smtClean="0"/>
              <a:t>Ex: </a:t>
            </a:r>
            <a:r>
              <a:rPr lang="en-US" dirty="0" smtClean="0"/>
              <a:t>“1…2…3… Hide!” or “1…2…3… Hide!  +1 Stealth!” if using with an ally.</a:t>
            </a:r>
            <a:endParaRPr lang="en-US" dirty="0" smtClean="0"/>
          </a:p>
          <a:p>
            <a:pPr lvl="1"/>
            <a:r>
              <a:rPr lang="en-US" b="1" dirty="0" smtClean="0"/>
              <a:t>Guile</a:t>
            </a:r>
            <a:r>
              <a:rPr lang="en-US" b="1" dirty="0" smtClean="0"/>
              <a:t> </a:t>
            </a:r>
            <a:r>
              <a:rPr lang="en-US" dirty="0" smtClean="0"/>
              <a:t>– </a:t>
            </a:r>
            <a:r>
              <a:rPr lang="en-US" dirty="0" smtClean="0"/>
              <a:t>+1 damage from behind (passive – Melee or Ranged)</a:t>
            </a:r>
            <a:endParaRPr lang="en-US" dirty="0" smtClean="0"/>
          </a:p>
          <a:p>
            <a:pPr lvl="2"/>
            <a:r>
              <a:rPr lang="en-US" dirty="0" smtClean="0"/>
              <a:t>All Rogues do +1 damage with any </a:t>
            </a:r>
            <a:r>
              <a:rPr lang="en-US" dirty="0" smtClean="0"/>
              <a:t>basic attack </a:t>
            </a:r>
            <a:r>
              <a:rPr lang="en-US" dirty="0" smtClean="0"/>
              <a:t>made from behind a target.</a:t>
            </a:r>
          </a:p>
          <a:p>
            <a:pPr lvl="1"/>
            <a:r>
              <a:rPr lang="en-US" dirty="0" smtClean="0"/>
              <a:t> </a:t>
            </a:r>
            <a:r>
              <a:rPr lang="en-US" b="1" dirty="0" smtClean="0"/>
              <a:t>Disarm </a:t>
            </a:r>
            <a:r>
              <a:rPr lang="en-US" dirty="0" smtClean="0"/>
              <a:t>– Disarm x (1 charge – Melee or Ranged)</a:t>
            </a:r>
          </a:p>
          <a:p>
            <a:pPr lvl="2"/>
            <a:r>
              <a:rPr lang="en-US" dirty="0" smtClean="0"/>
              <a:t>Melee - Strike the target’s weapon and cause them to drop it for 5 seconds.  Must hit their weapon or limb to be effected.  If your Disarm Power beats the target’s grip, the target is disarmed.  Items other than weapons only have 1 grip.  </a:t>
            </a:r>
            <a:r>
              <a:rPr lang="en-US" dirty="0" smtClean="0"/>
              <a:t>‘X’ is the amount of grip you currently possess.</a:t>
            </a:r>
          </a:p>
          <a:p>
            <a:pPr lvl="2"/>
            <a:r>
              <a:rPr lang="en-US" dirty="0"/>
              <a:t>Ranged </a:t>
            </a:r>
            <a:r>
              <a:rPr lang="en-US" dirty="0" smtClean="0"/>
              <a:t>- Disarms </a:t>
            </a:r>
            <a:r>
              <a:rPr lang="en-US" dirty="0"/>
              <a:t>target, forcing them to drop their main-hand weapon or item to the ground for 5 seconds.  If no weapon or item is held in the main-hand, it effects the off-hand weapon or item </a:t>
            </a:r>
            <a:r>
              <a:rPr lang="en-US" dirty="0" smtClean="0"/>
              <a:t>instead.  If </a:t>
            </a:r>
            <a:r>
              <a:rPr lang="en-US" dirty="0"/>
              <a:t>your Disarm power beats the target’s Grip, the Disarm is successful.  Items held other than weapons only have 1 </a:t>
            </a:r>
            <a:r>
              <a:rPr lang="en-US" dirty="0" smtClean="0"/>
              <a:t>grip</a:t>
            </a:r>
            <a:r>
              <a:rPr lang="en-US" dirty="0"/>
              <a:t>.</a:t>
            </a:r>
            <a:endParaRPr lang="en-US" dirty="0" smtClean="0"/>
          </a:p>
          <a:p>
            <a:pPr lvl="2"/>
            <a:r>
              <a:rPr lang="en-US" dirty="0" smtClean="0"/>
              <a:t>Ex: Successful Hit – “Disarm 1!”</a:t>
            </a:r>
            <a:endParaRPr lang="en-US" dirty="0" smtClean="0"/>
          </a:p>
          <a:p>
            <a:pPr lvl="1"/>
            <a:r>
              <a:rPr lang="en-US" b="1" dirty="0" smtClean="0"/>
              <a:t>Distract</a:t>
            </a:r>
            <a:r>
              <a:rPr lang="en-US" b="1" dirty="0" smtClean="0"/>
              <a:t> </a:t>
            </a:r>
            <a:r>
              <a:rPr lang="en-US" dirty="0" smtClean="0"/>
              <a:t>– Distract (1 charge – Melee or Ranged)</a:t>
            </a:r>
            <a:endParaRPr lang="en-US" dirty="0" smtClean="0"/>
          </a:p>
          <a:p>
            <a:pPr lvl="2"/>
            <a:r>
              <a:rPr lang="en-US" dirty="0" smtClean="0"/>
              <a:t>Force your target to focus their attention elsewhere for 10 seconds, or until you take another action on the target.  If there is no other target for the target of Distract to focus on, the Distract is unsuccessful.</a:t>
            </a:r>
            <a:endParaRPr lang="en-US" dirty="0" smtClean="0"/>
          </a:p>
          <a:p>
            <a:pPr lvl="2"/>
            <a:r>
              <a:rPr lang="en-US" dirty="0" smtClean="0"/>
              <a:t>Ex: Successful Hit –  “Distract!”</a:t>
            </a:r>
            <a:endParaRPr lang="en-US" dirty="0" smtClean="0"/>
          </a:p>
          <a:p>
            <a:pPr lvl="1"/>
            <a:r>
              <a:rPr lang="en-US" b="1" dirty="0" smtClean="0"/>
              <a:t>Trick Attack</a:t>
            </a:r>
            <a:r>
              <a:rPr lang="en-US" dirty="0" smtClean="0"/>
              <a:t>- +2 damage (1 charge - Melee or Ranged, passive when </a:t>
            </a:r>
            <a:r>
              <a:rPr lang="en-US" dirty="0" err="1" smtClean="0"/>
              <a:t>Stealthed</a:t>
            </a:r>
            <a:r>
              <a:rPr lang="en-US" dirty="0" smtClean="0"/>
              <a:t>)</a:t>
            </a:r>
            <a:endParaRPr lang="en-US" dirty="0" smtClean="0"/>
          </a:p>
          <a:p>
            <a:pPr lvl="2"/>
            <a:r>
              <a:rPr lang="en-US" dirty="0" smtClean="0"/>
              <a:t>Increases the damage of your next attack by 2 damage.  If you are </a:t>
            </a:r>
            <a:r>
              <a:rPr lang="en-US" dirty="0" err="1" smtClean="0"/>
              <a:t>stealthed</a:t>
            </a:r>
            <a:r>
              <a:rPr lang="en-US" dirty="0" smtClean="0"/>
              <a:t> or hiding, this attack is free to call, but removes you from stealth.</a:t>
            </a:r>
          </a:p>
          <a:p>
            <a:pPr lvl="2"/>
            <a:r>
              <a:rPr lang="en-US" dirty="0" smtClean="0"/>
              <a:t>Ex: Successful Hit – “[X+2]” damage.</a:t>
            </a:r>
          </a:p>
          <a:p>
            <a:pPr lvl="1"/>
            <a:r>
              <a:rPr lang="en-US" b="1" dirty="0" smtClean="0"/>
              <a:t>Fleet Footed </a:t>
            </a:r>
            <a:r>
              <a:rPr lang="en-US" dirty="0" smtClean="0"/>
              <a:t>– Release (1 Charge)</a:t>
            </a:r>
            <a:endParaRPr lang="en-US" dirty="0" smtClean="0"/>
          </a:p>
          <a:p>
            <a:pPr lvl="2"/>
            <a:r>
              <a:rPr lang="en-US" dirty="0" smtClean="0"/>
              <a:t>Releases you from any impairing Power that effects your movement. </a:t>
            </a:r>
            <a:r>
              <a:rPr lang="en-US" dirty="0"/>
              <a:t> </a:t>
            </a:r>
            <a:r>
              <a:rPr lang="en-US" dirty="0" smtClean="0"/>
              <a:t>Cannot use on Powers that effect your arms.</a:t>
            </a:r>
            <a:endParaRPr lang="en-US" dirty="0" smtClean="0"/>
          </a:p>
          <a:p>
            <a:pPr lvl="2"/>
            <a:r>
              <a:rPr lang="en-US" dirty="0" smtClean="0"/>
              <a:t>Ex: Pinned – “Release!” or Incoming “Pin” – “Counter!”</a:t>
            </a:r>
            <a:endParaRPr lang="en-US" dirty="0" smtClean="0"/>
          </a:p>
        </p:txBody>
      </p:sp>
    </p:spTree>
    <p:extLst>
      <p:ext uri="{BB962C8B-B14F-4D97-AF65-F5344CB8AC3E}">
        <p14:creationId xmlns:p14="http://schemas.microsoft.com/office/powerpoint/2010/main" val="3521883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Survivalist</a:t>
            </a:r>
            <a:br>
              <a:rPr lang="en-US" dirty="0" smtClean="0"/>
            </a:br>
            <a:r>
              <a:rPr lang="en-US" sz="3200" i="1" dirty="0" smtClean="0"/>
              <a:t>SVL</a:t>
            </a:r>
            <a:endParaRPr lang="en-US" dirty="0"/>
          </a:p>
        </p:txBody>
      </p:sp>
      <p:sp>
        <p:nvSpPr>
          <p:cNvPr id="3" name="Content Placeholder 2"/>
          <p:cNvSpPr>
            <a:spLocks noGrp="1"/>
          </p:cNvSpPr>
          <p:nvPr>
            <p:ph idx="1"/>
          </p:nvPr>
        </p:nvSpPr>
        <p:spPr/>
        <p:txBody>
          <a:bodyPr/>
          <a:lstStyle/>
          <a:p>
            <a:r>
              <a:rPr lang="en-US" dirty="0" smtClean="0"/>
              <a:t>Survivalists make the best of any situation.  Prone to hardship, they’ve learned the art of trapping, and are known to be adept at both ranged and melee combat.</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0319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Reclaimer</a:t>
            </a:r>
            <a:r>
              <a:rPr lang="en-US" dirty="0" smtClean="0"/>
              <a:t/>
            </a:r>
            <a:br>
              <a:rPr lang="en-US" dirty="0" smtClean="0"/>
            </a:br>
            <a:r>
              <a:rPr lang="en-US" sz="3200" i="1" dirty="0" smtClean="0"/>
              <a:t>RCL</a:t>
            </a:r>
            <a:endParaRPr lang="en-US" dirty="0"/>
          </a:p>
        </p:txBody>
      </p:sp>
      <p:sp>
        <p:nvSpPr>
          <p:cNvPr id="3" name="Content Placeholder 2"/>
          <p:cNvSpPr>
            <a:spLocks noGrp="1"/>
          </p:cNvSpPr>
          <p:nvPr>
            <p:ph idx="1"/>
          </p:nvPr>
        </p:nvSpPr>
        <p:spPr/>
        <p:txBody>
          <a:bodyPr/>
          <a:lstStyle/>
          <a:p>
            <a:r>
              <a:rPr lang="en-US" dirty="0" smtClean="0"/>
              <a:t>Has such intimate knowledge of the power of Order that they can restructure matter and create new objects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998328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a:t>
            </a:r>
            <a:br>
              <a:rPr lang="en-US" dirty="0" smtClean="0"/>
            </a:br>
            <a:r>
              <a:rPr lang="en-US" sz="3200" i="1" dirty="0" smtClean="0"/>
              <a:t>RNG</a:t>
            </a:r>
            <a:endParaRPr lang="en-US" dirty="0"/>
          </a:p>
        </p:txBody>
      </p:sp>
      <p:sp>
        <p:nvSpPr>
          <p:cNvPr id="3" name="Content Placeholder 2"/>
          <p:cNvSpPr>
            <a:spLocks noGrp="1"/>
          </p:cNvSpPr>
          <p:nvPr>
            <p:ph idx="1"/>
          </p:nvPr>
        </p:nvSpPr>
        <p:spPr/>
        <p:txBody>
          <a:bodyPr/>
          <a:lstStyle/>
          <a:p>
            <a:r>
              <a:rPr lang="en-US" dirty="0" smtClean="0"/>
              <a:t>There are no better scouts than a Ranger.  They are unrivaled in their tracking skills, and can subdue any target they set their eyes on.</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0927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Wylde</a:t>
            </a:r>
            <a:r>
              <a:rPr lang="en-US" dirty="0" smtClean="0"/>
              <a:t/>
            </a:r>
            <a:br>
              <a:rPr lang="en-US" dirty="0" smtClean="0"/>
            </a:br>
            <a:r>
              <a:rPr lang="en-US" sz="3200" i="1" dirty="0" smtClean="0"/>
              <a:t>SVL/MNK</a:t>
            </a:r>
            <a:endParaRPr lang="en-US" i="1"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Ferocious and swift, a combatant who has returned to an animalistic nature</a:t>
            </a:r>
            <a:endParaRPr lang="en-US" dirty="0"/>
          </a:p>
        </p:txBody>
      </p:sp>
    </p:spTree>
    <p:extLst>
      <p:ext uri="{BB962C8B-B14F-4D97-AF65-F5344CB8AC3E}">
        <p14:creationId xmlns:p14="http://schemas.microsoft.com/office/powerpoint/2010/main" val="3020004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Primalist</a:t>
            </a:r>
            <a:r>
              <a:rPr lang="en-US" dirty="0" smtClean="0"/>
              <a:t/>
            </a:r>
            <a:br>
              <a:rPr lang="en-US" dirty="0" smtClean="0"/>
            </a:br>
            <a:r>
              <a:rPr lang="en-US" sz="3200" i="1" dirty="0" smtClean="0"/>
              <a:t>SVL/ELE</a:t>
            </a:r>
            <a:endParaRPr lang="en-US" dirty="0"/>
          </a:p>
        </p:txBody>
      </p:sp>
      <p:sp>
        <p:nvSpPr>
          <p:cNvPr id="3" name="Content Placeholder 2"/>
          <p:cNvSpPr>
            <a:spLocks noGrp="1"/>
          </p:cNvSpPr>
          <p:nvPr>
            <p:ph idx="1"/>
          </p:nvPr>
        </p:nvSpPr>
        <p:spPr/>
        <p:txBody>
          <a:bodyPr/>
          <a:lstStyle/>
          <a:p>
            <a:r>
              <a:rPr lang="en-US" dirty="0" smtClean="0"/>
              <a:t>Seasonal Attunement</a:t>
            </a:r>
          </a:p>
          <a:p>
            <a:pPr lvl="1"/>
            <a:r>
              <a:rPr lang="en-US" dirty="0" smtClean="0"/>
              <a:t>Spring: + Earth Damage Dealt, + Sky Damage Taken</a:t>
            </a:r>
          </a:p>
          <a:p>
            <a:pPr lvl="1"/>
            <a:r>
              <a:rPr lang="en-US" dirty="0" smtClean="0"/>
              <a:t>Summer: + Fire Damage Dealt, + Water types (water, ice </a:t>
            </a:r>
            <a:r>
              <a:rPr lang="en-US" dirty="0" err="1" smtClean="0"/>
              <a:t>etc</a:t>
            </a:r>
            <a:r>
              <a:rPr lang="en-US" dirty="0" smtClean="0"/>
              <a:t>) taken</a:t>
            </a:r>
          </a:p>
          <a:p>
            <a:pPr lvl="1"/>
            <a:r>
              <a:rPr lang="en-US" dirty="0" smtClean="0"/>
              <a:t>Autumn: + Sky Damage Dealt, + Earth Damage Taken</a:t>
            </a:r>
          </a:p>
          <a:p>
            <a:pPr lvl="1"/>
            <a:r>
              <a:rPr lang="en-US" dirty="0" smtClean="0"/>
              <a:t>Winter: + Water types (water, ice </a:t>
            </a:r>
            <a:r>
              <a:rPr lang="en-US" dirty="0" err="1" smtClean="0"/>
              <a:t>etc</a:t>
            </a:r>
            <a:r>
              <a:rPr lang="en-US" dirty="0" smtClean="0"/>
              <a:t>) Dealt, + Fire Damage Taken</a:t>
            </a:r>
            <a:endParaRPr lang="en-US" dirty="0"/>
          </a:p>
          <a:p>
            <a:pPr lvl="1"/>
            <a:endParaRPr lang="en-US" dirty="0"/>
          </a:p>
          <a:p>
            <a:r>
              <a:rPr lang="en-US" dirty="0" smtClean="0"/>
              <a:t>Elemental Traps</a:t>
            </a:r>
          </a:p>
          <a:p>
            <a:pPr lvl="1"/>
            <a:r>
              <a:rPr lang="en-US" dirty="0" smtClean="0"/>
              <a:t>Different effects per element type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042903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Fencer</a:t>
            </a:r>
            <a:br>
              <a:rPr lang="en-US" dirty="0" smtClean="0"/>
            </a:br>
            <a:r>
              <a:rPr lang="en-US" sz="3200" i="1" dirty="0" smtClean="0"/>
              <a:t>SVL/DST</a:t>
            </a:r>
            <a:endParaRPr lang="en-US" dirty="0"/>
          </a:p>
        </p:txBody>
      </p:sp>
      <p:sp>
        <p:nvSpPr>
          <p:cNvPr id="3" name="Content Placeholder 2"/>
          <p:cNvSpPr>
            <a:spLocks noGrp="1"/>
          </p:cNvSpPr>
          <p:nvPr>
            <p:ph idx="1"/>
          </p:nvPr>
        </p:nvSpPr>
        <p:spPr/>
        <p:txBody>
          <a:bodyPr/>
          <a:lstStyle/>
          <a:p>
            <a:r>
              <a:rPr lang="en-US" dirty="0" smtClean="0"/>
              <a:t>These unique combatants mix the arts of the Rogue and Fighter, preferring to fight their enemies from the front, while using more skill and agility than brute force.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624046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Marksman</a:t>
            </a:r>
            <a:br>
              <a:rPr lang="en-US" dirty="0" smtClean="0"/>
            </a:br>
            <a:r>
              <a:rPr lang="en-US" sz="3200" i="1" dirty="0" smtClean="0"/>
              <a:t>MKM</a:t>
            </a:r>
            <a:endParaRPr lang="en-US" dirty="0"/>
          </a:p>
        </p:txBody>
      </p:sp>
      <p:sp>
        <p:nvSpPr>
          <p:cNvPr id="3" name="Content Placeholder 2"/>
          <p:cNvSpPr>
            <a:spLocks noGrp="1"/>
          </p:cNvSpPr>
          <p:nvPr>
            <p:ph idx="1"/>
          </p:nvPr>
        </p:nvSpPr>
        <p:spPr/>
        <p:txBody>
          <a:bodyPr/>
          <a:lstStyle/>
          <a:p>
            <a:r>
              <a:rPr lang="en-US" dirty="0" smtClean="0"/>
              <a:t>Marksmen are unmatched in ranged combat, and know how to hide until the time is right to make their appearance.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88427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Sniper</a:t>
            </a:r>
            <a:br>
              <a:rPr lang="en-US" dirty="0" smtClean="0"/>
            </a:br>
            <a:r>
              <a:rPr lang="en-US" sz="3200" i="1" dirty="0" smtClean="0"/>
              <a:t>SNP</a:t>
            </a:r>
            <a:endParaRPr lang="en-US" dirty="0"/>
          </a:p>
        </p:txBody>
      </p:sp>
      <p:sp>
        <p:nvSpPr>
          <p:cNvPr id="3" name="Content Placeholder 2"/>
          <p:cNvSpPr>
            <a:spLocks noGrp="1"/>
          </p:cNvSpPr>
          <p:nvPr>
            <p:ph idx="1"/>
          </p:nvPr>
        </p:nvSpPr>
        <p:spPr/>
        <p:txBody>
          <a:bodyPr/>
          <a:lstStyle/>
          <a:p>
            <a:r>
              <a:rPr lang="en-US" dirty="0" smtClean="0"/>
              <a:t>Snipers have gained such accuracy with their weapons that they are able to hit specific parts of their targets’ body.</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84952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Druid</a:t>
            </a:r>
            <a:br>
              <a:rPr lang="en-US" dirty="0" smtClean="0"/>
            </a:br>
            <a:r>
              <a:rPr lang="en-US" sz="3200" i="1" dirty="0" smtClean="0"/>
              <a:t>MKM/</a:t>
            </a:r>
            <a:r>
              <a:rPr lang="en-US" sz="3200" i="1" dirty="0" err="1" smtClean="0"/>
              <a:t>DoO</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Uses the power of nature and the intrinsic Order within its constructs to help their allies and defeat their foes.</a:t>
            </a:r>
            <a:endParaRPr lang="en-US" dirty="0"/>
          </a:p>
          <a:p>
            <a:endParaRPr lang="en-US" dirty="0"/>
          </a:p>
          <a:p>
            <a:r>
              <a:rPr lang="en-US" dirty="0" smtClean="0"/>
              <a:t>Earthen Ward</a:t>
            </a:r>
          </a:p>
          <a:p>
            <a:pPr lvl="1"/>
            <a:r>
              <a:rPr lang="en-US" dirty="0" smtClean="0"/>
              <a:t>Can use earth magic both offensively and defensively</a:t>
            </a:r>
          </a:p>
        </p:txBody>
      </p:sp>
    </p:spTree>
    <p:extLst>
      <p:ext uri="{BB962C8B-B14F-4D97-AF65-F5344CB8AC3E}">
        <p14:creationId xmlns:p14="http://schemas.microsoft.com/office/powerpoint/2010/main" val="11465213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Bard</a:t>
            </a:r>
            <a:br>
              <a:rPr lang="en-US" dirty="0" smtClean="0"/>
            </a:br>
            <a:r>
              <a:rPr lang="en-US" sz="3200" dirty="0" smtClean="0"/>
              <a:t>MKM/RIT</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These ritualists have learned to channel their magic through song rather than elaborate movements and placement of objects.  This frees them enough to use a weapon as they cast rituals, primarily choosing the bow.</a:t>
            </a:r>
            <a:endParaRPr lang="en-US" dirty="0"/>
          </a:p>
        </p:txBody>
      </p:sp>
    </p:spTree>
    <p:extLst>
      <p:ext uri="{BB962C8B-B14F-4D97-AF65-F5344CB8AC3E}">
        <p14:creationId xmlns:p14="http://schemas.microsoft.com/office/powerpoint/2010/main" val="23640231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Assassin</a:t>
            </a:r>
            <a:br>
              <a:rPr lang="en-US" dirty="0" smtClean="0"/>
            </a:br>
            <a:r>
              <a:rPr lang="en-US" sz="3200" i="1" dirty="0" smtClean="0"/>
              <a:t>ASN</a:t>
            </a:r>
            <a:endParaRPr lang="en-US" dirty="0"/>
          </a:p>
        </p:txBody>
      </p:sp>
      <p:sp>
        <p:nvSpPr>
          <p:cNvPr id="3" name="Content Placeholder 2"/>
          <p:cNvSpPr>
            <a:spLocks noGrp="1"/>
          </p:cNvSpPr>
          <p:nvPr>
            <p:ph idx="1"/>
          </p:nvPr>
        </p:nvSpPr>
        <p:spPr/>
        <p:txBody>
          <a:bodyPr/>
          <a:lstStyle/>
          <a:p>
            <a:r>
              <a:rPr lang="en-US" dirty="0" smtClean="0"/>
              <a:t>Assassins are close-combat specialists.  Unlike fighters, Assassins tend to sneak up on their targets, preferring the tactical advantage of surprise attacks and weakened opponents.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00230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Ninja</a:t>
            </a:r>
            <a:br>
              <a:rPr lang="en-US" dirty="0" smtClean="0"/>
            </a:br>
            <a:r>
              <a:rPr lang="en-US" sz="3200" i="1" dirty="0" smtClean="0"/>
              <a:t>NIN</a:t>
            </a:r>
            <a:endParaRPr lang="en-US" dirty="0"/>
          </a:p>
        </p:txBody>
      </p:sp>
      <p:sp>
        <p:nvSpPr>
          <p:cNvPr id="3" name="Content Placeholder 2"/>
          <p:cNvSpPr>
            <a:spLocks noGrp="1"/>
          </p:cNvSpPr>
          <p:nvPr>
            <p:ph idx="1"/>
          </p:nvPr>
        </p:nvSpPr>
        <p:spPr/>
        <p:txBody>
          <a:bodyPr/>
          <a:lstStyle/>
          <a:p>
            <a:r>
              <a:rPr lang="en-US" dirty="0" smtClean="0"/>
              <a:t>Ninjas are able to completely blend into the shadows, taking out their enemies without leaving the slightest trace.</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631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Templar</a:t>
            </a:r>
            <a:br>
              <a:rPr lang="en-US" dirty="0" smtClean="0"/>
            </a:br>
            <a:r>
              <a:rPr lang="en-US" sz="3200" i="1" dirty="0" err="1" smtClean="0"/>
              <a:t>DoO</a:t>
            </a:r>
            <a:r>
              <a:rPr lang="en-US" sz="3200" i="1" dirty="0" smtClean="0"/>
              <a:t>/GRD</a:t>
            </a:r>
            <a:endParaRPr lang="en-US" dirty="0"/>
          </a:p>
        </p:txBody>
      </p:sp>
      <p:sp>
        <p:nvSpPr>
          <p:cNvPr id="3" name="Content Placeholder 2"/>
          <p:cNvSpPr>
            <a:spLocks noGrp="1"/>
          </p:cNvSpPr>
          <p:nvPr>
            <p:ph idx="1"/>
          </p:nvPr>
        </p:nvSpPr>
        <p:spPr/>
        <p:txBody>
          <a:bodyPr/>
          <a:lstStyle/>
          <a:p>
            <a:r>
              <a:rPr lang="en-US" dirty="0" smtClean="0"/>
              <a:t>Uses </a:t>
            </a:r>
            <a:r>
              <a:rPr lang="en-US" dirty="0" err="1" smtClean="0"/>
              <a:t>Ordaic</a:t>
            </a:r>
            <a:r>
              <a:rPr lang="en-US" dirty="0" smtClean="0"/>
              <a:t> powers to protect themselves and their allies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42054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Reaper</a:t>
            </a:r>
            <a:br>
              <a:rPr lang="en-US" dirty="0" smtClean="0"/>
            </a:br>
            <a:r>
              <a:rPr lang="en-US" sz="3200" i="1" dirty="0" smtClean="0"/>
              <a:t>ASN/</a:t>
            </a:r>
            <a:r>
              <a:rPr lang="en-US" sz="3200" i="1" dirty="0" err="1" smtClean="0"/>
              <a:t>DoC</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A harbinger of death and sewer of discord, Reapers use their own life to bring an end to others.</a:t>
            </a:r>
            <a:endParaRPr lang="en-US" dirty="0"/>
          </a:p>
        </p:txBody>
      </p:sp>
    </p:spTree>
    <p:extLst>
      <p:ext uri="{BB962C8B-B14F-4D97-AF65-F5344CB8AC3E}">
        <p14:creationId xmlns:p14="http://schemas.microsoft.com/office/powerpoint/2010/main" val="32957091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Shade</a:t>
            </a:r>
            <a:br>
              <a:rPr lang="en-US" dirty="0" smtClean="0"/>
            </a:br>
            <a:r>
              <a:rPr lang="en-US" sz="3200" i="1" dirty="0" smtClean="0"/>
              <a:t>ASN/ACN</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2"/>
          <p:cNvSpPr>
            <a:spLocks noGrp="1"/>
          </p:cNvSpPr>
          <p:nvPr>
            <p:ph idx="1"/>
          </p:nvPr>
        </p:nvSpPr>
        <p:spPr/>
        <p:txBody>
          <a:bodyPr/>
          <a:lstStyle/>
          <a:p>
            <a:r>
              <a:rPr lang="en-US" dirty="0" smtClean="0"/>
              <a:t>An Assassin who uses Arcane arts to hide themselves completely, becoming indistinguishable from the shadows in which they wait.</a:t>
            </a:r>
            <a:endParaRPr lang="en-US" dirty="0"/>
          </a:p>
        </p:txBody>
      </p:sp>
    </p:spTree>
    <p:extLst>
      <p:ext uri="{BB962C8B-B14F-4D97-AF65-F5344CB8AC3E}">
        <p14:creationId xmlns:p14="http://schemas.microsoft.com/office/powerpoint/2010/main" val="1809734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Druid</a:t>
            </a:r>
            <a:br>
              <a:rPr lang="en-US" dirty="0" smtClean="0"/>
            </a:br>
            <a:r>
              <a:rPr lang="en-US" sz="3200" i="1" dirty="0" err="1" smtClean="0"/>
              <a:t>DoO</a:t>
            </a:r>
            <a:r>
              <a:rPr lang="en-US" sz="3200" i="1" dirty="0" smtClean="0"/>
              <a:t>/MKM</a:t>
            </a:r>
            <a:endParaRPr lang="en-US" dirty="0"/>
          </a:p>
        </p:txBody>
      </p:sp>
      <p:sp>
        <p:nvSpPr>
          <p:cNvPr id="3" name="Content Placeholder 2"/>
          <p:cNvSpPr>
            <a:spLocks noGrp="1"/>
          </p:cNvSpPr>
          <p:nvPr>
            <p:ph idx="1"/>
          </p:nvPr>
        </p:nvSpPr>
        <p:spPr/>
        <p:txBody>
          <a:bodyPr/>
          <a:lstStyle/>
          <a:p>
            <a:r>
              <a:rPr lang="en-US" dirty="0" smtClean="0"/>
              <a:t>Uses the power of nature and the intrinsic Order within its constructs to help their allies and defeat their foes.</a:t>
            </a:r>
            <a:endParaRPr lang="en-US" dirty="0"/>
          </a:p>
          <a:p>
            <a:endParaRPr lang="en-US" dirty="0"/>
          </a:p>
          <a:p>
            <a:r>
              <a:rPr lang="en-US" dirty="0" smtClean="0"/>
              <a:t>Earthen Ward</a:t>
            </a:r>
          </a:p>
          <a:p>
            <a:pPr lvl="1"/>
            <a:r>
              <a:rPr lang="en-US" dirty="0" smtClean="0"/>
              <a:t>Can use earth magic both offensively and defensively</a:t>
            </a:r>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6249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a:t>
            </a:r>
            <a:br>
              <a:rPr lang="en-US" dirty="0" smtClean="0"/>
            </a:br>
            <a:r>
              <a:rPr lang="en-US" sz="3200" i="1" dirty="0" smtClean="0"/>
              <a:t>MNK</a:t>
            </a:r>
            <a:endParaRPr lang="en-US" dirty="0"/>
          </a:p>
        </p:txBody>
      </p:sp>
      <p:sp>
        <p:nvSpPr>
          <p:cNvPr id="3" name="Content Placeholder 2"/>
          <p:cNvSpPr>
            <a:spLocks noGrp="1"/>
          </p:cNvSpPr>
          <p:nvPr>
            <p:ph idx="1"/>
          </p:nvPr>
        </p:nvSpPr>
        <p:spPr/>
        <p:txBody>
          <a:bodyPr/>
          <a:lstStyle/>
          <a:p>
            <a:r>
              <a:rPr lang="en-US" dirty="0" smtClean="0"/>
              <a:t>Balances the Order and Chaos by chanting mantras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48903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Ascendant</a:t>
            </a:r>
            <a:br>
              <a:rPr lang="en-US" dirty="0" smtClean="0"/>
            </a:br>
            <a:r>
              <a:rPr lang="en-US" sz="3200" i="1" dirty="0" smtClean="0"/>
              <a:t>ASD</a:t>
            </a:r>
            <a:endParaRPr lang="en-US" dirty="0"/>
          </a:p>
        </p:txBody>
      </p:sp>
      <p:sp>
        <p:nvSpPr>
          <p:cNvPr id="3" name="Content Placeholder 2"/>
          <p:cNvSpPr>
            <a:spLocks noGrp="1"/>
          </p:cNvSpPr>
          <p:nvPr>
            <p:ph idx="1"/>
          </p:nvPr>
        </p:nvSpPr>
        <p:spPr/>
        <p:txBody>
          <a:bodyPr/>
          <a:lstStyle/>
          <a:p>
            <a:r>
              <a:rPr lang="en-US" dirty="0" smtClean="0"/>
              <a:t>Completely in-tune with the natural universe – has transcended mortal bonds of Order and Chaos – no longer need mantras for lesser feats</a:t>
            </a:r>
            <a:endParaRPr lang="en-US" dirty="0"/>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44051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7972</TotalTime>
  <Words>3942</Words>
  <Application>Microsoft Office PowerPoint</Application>
  <PresentationFormat>Widescreen</PresentationFormat>
  <Paragraphs>386</Paragraphs>
  <Slides>61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Wingdings</vt:lpstr>
      <vt:lpstr>Office Theme</vt:lpstr>
      <vt:lpstr>PowerPoint Presentation</vt:lpstr>
      <vt:lpstr>PowerPoint Presentation</vt:lpstr>
      <vt:lpstr>Disciple DSC</vt:lpstr>
      <vt:lpstr>Disciple of Order DoO</vt:lpstr>
      <vt:lpstr>Reclaimer RCL</vt:lpstr>
      <vt:lpstr>Templar DoO/GRD</vt:lpstr>
      <vt:lpstr>Druid DoO/MKM</vt:lpstr>
      <vt:lpstr>Monk MNK</vt:lpstr>
      <vt:lpstr>Ascendant ASD</vt:lpstr>
      <vt:lpstr>Brawler MNK/DST</vt:lpstr>
      <vt:lpstr>Wylde MNK/SVL</vt:lpstr>
      <vt:lpstr>Disciple of Chaos DoC</vt:lpstr>
      <vt:lpstr>Herald HRD</vt:lpstr>
      <vt:lpstr>Ravager DoC/BSK</vt:lpstr>
      <vt:lpstr>Reaper DoC/ASN</vt:lpstr>
      <vt:lpstr>Anomalist DoC/RIT</vt:lpstr>
      <vt:lpstr>PowerPoint Presentation</vt:lpstr>
      <vt:lpstr>Mage MGE Magi are masters of the magical arts.  They study various schools of magic to enhance their powers, weaken their enemies, and increase their allies' abilities.  There are three main types of Magi:Arcanists, Elementalists, and Ritualists. </vt:lpstr>
      <vt:lpstr>Arcanist ACN</vt:lpstr>
      <vt:lpstr>Archon ARC</vt:lpstr>
      <vt:lpstr>Shade ACN/ASN</vt:lpstr>
      <vt:lpstr>Enhancer ACN/DST</vt:lpstr>
      <vt:lpstr>Elementalist ELE</vt:lpstr>
      <vt:lpstr>Sorcerer SRC</vt:lpstr>
      <vt:lpstr>Primalist ELE/SVL</vt:lpstr>
      <vt:lpstr>Runeist ELE/GRD</vt:lpstr>
      <vt:lpstr>Ritualist RIT</vt:lpstr>
      <vt:lpstr>Observant OBS</vt:lpstr>
      <vt:lpstr>Bard RIT/MKM</vt:lpstr>
      <vt:lpstr>Savage RIT/BSK</vt:lpstr>
      <vt:lpstr>Anomalist RIT/DoC</vt:lpstr>
      <vt:lpstr>PowerPoint Presentation</vt:lpstr>
      <vt:lpstr>Fighter FTR</vt:lpstr>
      <vt:lpstr>Guardian  GRD</vt:lpstr>
      <vt:lpstr>Bastion BST</vt:lpstr>
      <vt:lpstr>Templar GRD/DoO</vt:lpstr>
      <vt:lpstr>Runeist GRD/ELE</vt:lpstr>
      <vt:lpstr>Duelist DST</vt:lpstr>
      <vt:lpstr>Champion CMP</vt:lpstr>
      <vt:lpstr>Brawler DST/MNK</vt:lpstr>
      <vt:lpstr>Enhancer DST/ACN</vt:lpstr>
      <vt:lpstr>Fencer DST/SVL</vt:lpstr>
      <vt:lpstr>Berserker BSK</vt:lpstr>
      <vt:lpstr>Titan TTN</vt:lpstr>
      <vt:lpstr>Ravager BSK/DoC</vt:lpstr>
      <vt:lpstr>Savage BSK/RIT</vt:lpstr>
      <vt:lpstr>PowerPoint Presentation</vt:lpstr>
      <vt:lpstr>Rogue RGE</vt:lpstr>
      <vt:lpstr>Survivalist SVL</vt:lpstr>
      <vt:lpstr>Ranger RNG</vt:lpstr>
      <vt:lpstr>Wylde SVL/MNK</vt:lpstr>
      <vt:lpstr>Primalist SVL/ELE</vt:lpstr>
      <vt:lpstr>Fencer SVL/DST</vt:lpstr>
      <vt:lpstr>Marksman MKM</vt:lpstr>
      <vt:lpstr>Sniper SNP</vt:lpstr>
      <vt:lpstr>Druid MKM/DoO</vt:lpstr>
      <vt:lpstr>Bard MKM/RIT</vt:lpstr>
      <vt:lpstr>Assassin ASN</vt:lpstr>
      <vt:lpstr>Ninja NIN</vt:lpstr>
      <vt:lpstr>Reaper ASN/DoC</vt:lpstr>
      <vt:lpstr>Shade ASN/ACN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ADMINIBM</cp:lastModifiedBy>
  <cp:revision>119</cp:revision>
  <dcterms:created xsi:type="dcterms:W3CDTF">2015-12-18T15:49:54Z</dcterms:created>
  <dcterms:modified xsi:type="dcterms:W3CDTF">2016-02-16T14:28:26Z</dcterms:modified>
</cp:coreProperties>
</file>