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680" y="938530"/>
            <a:ext cx="3370579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263" y="1826767"/>
            <a:ext cx="10007600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"/>
            <a:ext cx="12192000" cy="6858634"/>
            <a:chOff x="0" y="-457"/>
            <a:chExt cx="12192000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73750" y="584199"/>
              <a:ext cx="4673600" cy="977900"/>
            </a:xfrm>
            <a:custGeom>
              <a:avLst/>
              <a:gdLst/>
              <a:ahLst/>
              <a:cxnLst/>
              <a:rect l="l" t="t" r="r" b="b"/>
              <a:pathLst>
                <a:path w="4673600" h="977900">
                  <a:moveTo>
                    <a:pt x="4510658" y="0"/>
                  </a:moveTo>
                  <a:lnTo>
                    <a:pt x="162940" y="0"/>
                  </a:lnTo>
                  <a:lnTo>
                    <a:pt x="119650" y="5825"/>
                  </a:lnTo>
                  <a:lnTo>
                    <a:pt x="80734" y="22262"/>
                  </a:lnTo>
                  <a:lnTo>
                    <a:pt x="47751" y="47752"/>
                  </a:lnTo>
                  <a:lnTo>
                    <a:pt x="22262" y="80734"/>
                  </a:lnTo>
                  <a:lnTo>
                    <a:pt x="5825" y="119650"/>
                  </a:lnTo>
                  <a:lnTo>
                    <a:pt x="0" y="162940"/>
                  </a:lnTo>
                  <a:lnTo>
                    <a:pt x="0" y="814959"/>
                  </a:lnTo>
                  <a:lnTo>
                    <a:pt x="5825" y="858249"/>
                  </a:lnTo>
                  <a:lnTo>
                    <a:pt x="22262" y="897165"/>
                  </a:lnTo>
                  <a:lnTo>
                    <a:pt x="47752" y="930148"/>
                  </a:lnTo>
                  <a:lnTo>
                    <a:pt x="80734" y="955637"/>
                  </a:lnTo>
                  <a:lnTo>
                    <a:pt x="119650" y="972074"/>
                  </a:lnTo>
                  <a:lnTo>
                    <a:pt x="162940" y="977900"/>
                  </a:lnTo>
                  <a:lnTo>
                    <a:pt x="4510658" y="977900"/>
                  </a:lnTo>
                  <a:lnTo>
                    <a:pt x="4553949" y="972074"/>
                  </a:lnTo>
                  <a:lnTo>
                    <a:pt x="4592865" y="955637"/>
                  </a:lnTo>
                  <a:lnTo>
                    <a:pt x="4625848" y="930147"/>
                  </a:lnTo>
                  <a:lnTo>
                    <a:pt x="4651337" y="897165"/>
                  </a:lnTo>
                  <a:lnTo>
                    <a:pt x="4667774" y="858249"/>
                  </a:lnTo>
                  <a:lnTo>
                    <a:pt x="4673600" y="814959"/>
                  </a:lnTo>
                  <a:lnTo>
                    <a:pt x="4673600" y="162940"/>
                  </a:lnTo>
                  <a:lnTo>
                    <a:pt x="4667774" y="119650"/>
                  </a:lnTo>
                  <a:lnTo>
                    <a:pt x="4651337" y="80734"/>
                  </a:lnTo>
                  <a:lnTo>
                    <a:pt x="4625848" y="47751"/>
                  </a:lnTo>
                  <a:lnTo>
                    <a:pt x="4592865" y="22262"/>
                  </a:lnTo>
                  <a:lnTo>
                    <a:pt x="4553949" y="5825"/>
                  </a:lnTo>
                  <a:lnTo>
                    <a:pt x="4510658" y="0"/>
                  </a:lnTo>
                  <a:close/>
                </a:path>
              </a:pathLst>
            </a:custGeom>
            <a:solidFill>
              <a:srgbClr val="EB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73750" y="584199"/>
              <a:ext cx="4673600" cy="977900"/>
            </a:xfrm>
            <a:custGeom>
              <a:avLst/>
              <a:gdLst/>
              <a:ahLst/>
              <a:cxnLst/>
              <a:rect l="l" t="t" r="r" b="b"/>
              <a:pathLst>
                <a:path w="4673600" h="977900">
                  <a:moveTo>
                    <a:pt x="0" y="162940"/>
                  </a:moveTo>
                  <a:lnTo>
                    <a:pt x="5825" y="119650"/>
                  </a:lnTo>
                  <a:lnTo>
                    <a:pt x="22262" y="80734"/>
                  </a:lnTo>
                  <a:lnTo>
                    <a:pt x="47751" y="47752"/>
                  </a:lnTo>
                  <a:lnTo>
                    <a:pt x="80734" y="22262"/>
                  </a:lnTo>
                  <a:lnTo>
                    <a:pt x="119650" y="5825"/>
                  </a:lnTo>
                  <a:lnTo>
                    <a:pt x="162940" y="0"/>
                  </a:lnTo>
                  <a:lnTo>
                    <a:pt x="4510658" y="0"/>
                  </a:lnTo>
                  <a:lnTo>
                    <a:pt x="4553949" y="5825"/>
                  </a:lnTo>
                  <a:lnTo>
                    <a:pt x="4592865" y="22262"/>
                  </a:lnTo>
                  <a:lnTo>
                    <a:pt x="4625848" y="47751"/>
                  </a:lnTo>
                  <a:lnTo>
                    <a:pt x="4651337" y="80734"/>
                  </a:lnTo>
                  <a:lnTo>
                    <a:pt x="4667774" y="119650"/>
                  </a:lnTo>
                  <a:lnTo>
                    <a:pt x="4673600" y="162940"/>
                  </a:lnTo>
                  <a:lnTo>
                    <a:pt x="4673600" y="814959"/>
                  </a:lnTo>
                  <a:lnTo>
                    <a:pt x="4667774" y="858249"/>
                  </a:lnTo>
                  <a:lnTo>
                    <a:pt x="4651337" y="897165"/>
                  </a:lnTo>
                  <a:lnTo>
                    <a:pt x="4625848" y="930147"/>
                  </a:lnTo>
                  <a:lnTo>
                    <a:pt x="4592865" y="955637"/>
                  </a:lnTo>
                  <a:lnTo>
                    <a:pt x="4553949" y="972074"/>
                  </a:lnTo>
                  <a:lnTo>
                    <a:pt x="4510658" y="977900"/>
                  </a:lnTo>
                  <a:lnTo>
                    <a:pt x="162940" y="977900"/>
                  </a:lnTo>
                  <a:lnTo>
                    <a:pt x="119650" y="972074"/>
                  </a:lnTo>
                  <a:lnTo>
                    <a:pt x="80734" y="955637"/>
                  </a:lnTo>
                  <a:lnTo>
                    <a:pt x="47752" y="930148"/>
                  </a:lnTo>
                  <a:lnTo>
                    <a:pt x="22262" y="897165"/>
                  </a:lnTo>
                  <a:lnTo>
                    <a:pt x="5825" y="858249"/>
                  </a:lnTo>
                  <a:lnTo>
                    <a:pt x="0" y="814959"/>
                  </a:lnTo>
                  <a:lnTo>
                    <a:pt x="0" y="162940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4671" y="3052317"/>
            <a:ext cx="6391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Implementation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of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Chatbot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using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25" dirty="0">
                <a:solidFill>
                  <a:srgbClr val="FFFFFF"/>
                </a:solidFill>
              </a:rPr>
              <a:t>NLP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125338" y="3906977"/>
            <a:ext cx="6533261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KUNATI KAVITHA</a:t>
            </a:r>
            <a:endParaRPr lang="en-US" sz="2000" spc="-1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AICTE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>
                <a:solidFill>
                  <a:srgbClr val="FFFFFF"/>
                </a:solidFill>
                <a:latin typeface="Arial"/>
                <a:cs typeface="Arial"/>
              </a:rPr>
              <a:t>ID: STU6744ab571ded31732553559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7445" y="868819"/>
            <a:ext cx="1263154" cy="410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938530"/>
            <a:ext cx="2453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spc="-2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119" y="1244853"/>
            <a:ext cx="82480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781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Understand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basics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Natural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Language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Processing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(NLP)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its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role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chatbot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development.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Learn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how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apply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tokenization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vectorization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(TF-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IDF)</a:t>
            </a:r>
            <a:r>
              <a:rPr sz="18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text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processing.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Implement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logistic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regression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chatbot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response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classification.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Gain</a:t>
            </a:r>
            <a:r>
              <a:rPr sz="18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hands-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on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experience</a:t>
            </a:r>
            <a:r>
              <a:rPr sz="1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with</a:t>
            </a:r>
            <a:r>
              <a:rPr sz="1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Python,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using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Jupyter Notebook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VS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for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development.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Deploy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chatbot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using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Streamlit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interactive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user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Implement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conversation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log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track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analyze chatbot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interactions.</a:t>
            </a:r>
            <a:endParaRPr sz="1800">
              <a:latin typeface="Arial MT"/>
              <a:cs typeface="Arial MT"/>
            </a:endParaRPr>
          </a:p>
          <a:p>
            <a:pPr marL="299085" marR="70485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Explore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integration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NLP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machine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learning</a:t>
            </a:r>
            <a:r>
              <a:rPr sz="1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improve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chatbot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1717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88" y="6164986"/>
            <a:ext cx="1907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Source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215" dirty="0"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www.freepik.com/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05535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2817" y="1248917"/>
            <a:ext cx="4500880" cy="46329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19209" y="3190113"/>
            <a:ext cx="13112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0" dirty="0">
                <a:latin typeface="Arial"/>
                <a:cs typeface="Arial"/>
              </a:rPr>
              <a:t>GOAL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T</a:t>
            </a:r>
            <a:r>
              <a:rPr dirty="0"/>
              <a:t>ools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Technology</a:t>
            </a:r>
            <a:r>
              <a:rPr spc="-35" dirty="0"/>
              <a:t> </a:t>
            </a:r>
            <a:r>
              <a:rPr spc="-20" dirty="0"/>
              <a:t>used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7995" y="1669541"/>
            <a:ext cx="74009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Development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IDEs: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Jupyter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Notebook,VS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Programming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Language: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Libraries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buFont typeface="Courier New"/>
              <a:buChar char="o"/>
              <a:tabLst>
                <a:tab pos="419100" algn="l"/>
                <a:tab pos="5192395" algn="l"/>
              </a:tabLst>
            </a:pPr>
            <a:r>
              <a:rPr sz="1800" dirty="0">
                <a:latin typeface="Arial MT"/>
                <a:cs typeface="Arial MT"/>
              </a:rPr>
              <a:t>NLTK: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tasks</a:t>
            </a:r>
            <a:r>
              <a:rPr sz="1800" dirty="0">
                <a:latin typeface="Arial MT"/>
                <a:cs typeface="Arial MT"/>
              </a:rPr>
              <a:t>	like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tokenization</a:t>
            </a:r>
            <a:endParaRPr sz="18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buFont typeface="Courier New"/>
              <a:buChar char="o"/>
              <a:tabLst>
                <a:tab pos="419100" algn="l"/>
              </a:tabLst>
            </a:pPr>
            <a:r>
              <a:rPr sz="1800" dirty="0">
                <a:latin typeface="Arial MT"/>
                <a:cs typeface="Arial MT"/>
              </a:rPr>
              <a:t>Streamlit: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0" dirty="0">
                <a:latin typeface="Arial MT"/>
                <a:cs typeface="Arial MT"/>
              </a:rPr>
              <a:t> web-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UI</a:t>
            </a:r>
            <a:endParaRPr sz="18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buFont typeface="Courier New"/>
              <a:buChar char="o"/>
              <a:tabLst>
                <a:tab pos="419100" algn="l"/>
              </a:tabLst>
            </a:pPr>
            <a:r>
              <a:rPr sz="1800" dirty="0">
                <a:latin typeface="Arial MT"/>
                <a:cs typeface="Arial MT"/>
              </a:rPr>
              <a:t>JSON: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intents and</a:t>
            </a:r>
            <a:r>
              <a:rPr sz="1800" spc="-10" dirty="0">
                <a:latin typeface="Arial MT"/>
                <a:cs typeface="Arial MT"/>
              </a:rPr>
              <a:t> responses</a:t>
            </a:r>
            <a:endParaRPr sz="18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buFont typeface="Courier New"/>
              <a:buChar char="o"/>
              <a:tabLst>
                <a:tab pos="419100" algn="l"/>
              </a:tabLst>
            </a:pPr>
            <a:r>
              <a:rPr sz="1800" dirty="0">
                <a:latin typeface="Arial MT"/>
                <a:cs typeface="Arial MT"/>
              </a:rPr>
              <a:t>TF-IDF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Vectorizer: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numerical</a:t>
            </a:r>
            <a:r>
              <a:rPr sz="1800" spc="-10" dirty="0">
                <a:latin typeface="Arial MT"/>
                <a:cs typeface="Arial MT"/>
              </a:rPr>
              <a:t> representations</a:t>
            </a:r>
            <a:endParaRPr sz="18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19100" algn="l"/>
              </a:tabLst>
            </a:pPr>
            <a:r>
              <a:rPr sz="1800" spc="-10" dirty="0">
                <a:latin typeface="Arial MT"/>
                <a:cs typeface="Arial MT"/>
              </a:rPr>
              <a:t>Scikit-</a:t>
            </a:r>
            <a:r>
              <a:rPr sz="1800" dirty="0">
                <a:latin typeface="Arial MT"/>
                <a:cs typeface="Arial MT"/>
              </a:rPr>
              <a:t>learn: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 learning models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TF-</a:t>
            </a:r>
            <a:r>
              <a:rPr sz="1800" dirty="0">
                <a:latin typeface="Arial MT"/>
                <a:cs typeface="Arial MT"/>
              </a:rPr>
              <a:t>IDF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vectorization</a:t>
            </a:r>
            <a:endParaRPr sz="18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buFont typeface="Courier New"/>
              <a:buChar char="o"/>
              <a:tabLst>
                <a:tab pos="419100" algn="l"/>
              </a:tabLst>
            </a:pPr>
            <a:r>
              <a:rPr sz="1800" dirty="0">
                <a:latin typeface="Arial MT"/>
                <a:cs typeface="Arial MT"/>
              </a:rPr>
              <a:t>Logistic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Regression: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classification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more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Deployment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Github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945616"/>
            <a:ext cx="7961630" cy="32651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10" dirty="0">
                <a:solidFill>
                  <a:srgbClr val="203062"/>
                </a:solidFill>
                <a:latin typeface="Arial"/>
                <a:cs typeface="Arial"/>
              </a:rPr>
              <a:t>Methodology</a:t>
            </a:r>
            <a:endParaRPr sz="2000">
              <a:latin typeface="Arial"/>
              <a:cs typeface="Arial"/>
            </a:endParaRPr>
          </a:p>
          <a:p>
            <a:pPr marL="386715" indent="-27876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86715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Preprocessing:</a:t>
            </a:r>
            <a:endParaRPr sz="2000">
              <a:latin typeface="Arial"/>
              <a:cs typeface="Arial"/>
            </a:endParaRPr>
          </a:p>
          <a:p>
            <a:pPr marL="248285" marR="190563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Collected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cleaned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training. </a:t>
            </a:r>
            <a:r>
              <a:rPr sz="2000" dirty="0">
                <a:latin typeface="Arial MT"/>
                <a:cs typeface="Arial MT"/>
              </a:rPr>
              <a:t>Applied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tokenization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break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units.</a:t>
            </a:r>
            <a:endParaRPr sz="2000">
              <a:latin typeface="Arial MT"/>
              <a:cs typeface="Arial MT"/>
            </a:endParaRPr>
          </a:p>
          <a:p>
            <a:pPr marL="318770" indent="-223520">
              <a:lnSpc>
                <a:spcPct val="100000"/>
              </a:lnSpc>
              <a:buAutoNum type="arabicPeriod" startAt="2"/>
              <a:tabLst>
                <a:tab pos="318770" algn="l"/>
              </a:tabLst>
            </a:pPr>
            <a:r>
              <a:rPr sz="2000" b="1" dirty="0">
                <a:latin typeface="Arial"/>
                <a:cs typeface="Arial"/>
              </a:rPr>
              <a:t>Text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Representation:</a:t>
            </a:r>
            <a:endParaRPr sz="20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  <a:tabLst>
                <a:tab pos="3212465" algn="l"/>
              </a:tabLst>
            </a:pP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TF-</a:t>
            </a:r>
            <a:r>
              <a:rPr sz="2000" dirty="0">
                <a:latin typeface="Arial MT"/>
                <a:cs typeface="Arial MT"/>
              </a:rPr>
              <a:t>IDF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vectorization</a:t>
            </a:r>
            <a:r>
              <a:rPr sz="2000" dirty="0">
                <a:latin typeface="Arial MT"/>
                <a:cs typeface="Arial MT"/>
              </a:rPr>
              <a:t>	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convert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numerical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386715" indent="-278765">
              <a:lnSpc>
                <a:spcPct val="100000"/>
              </a:lnSpc>
              <a:buAutoNum type="arabicPeriod" startAt="3"/>
              <a:tabLst>
                <a:tab pos="386715" algn="l"/>
              </a:tabLst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Training:</a:t>
            </a:r>
            <a:endParaRPr sz="2000">
              <a:latin typeface="Arial"/>
              <a:cs typeface="Arial"/>
            </a:endParaRPr>
          </a:p>
          <a:p>
            <a:pPr marL="107950" marR="30734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logistic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regression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classification. </a:t>
            </a:r>
            <a:r>
              <a:rPr sz="2000" dirty="0">
                <a:latin typeface="Arial MT"/>
                <a:cs typeface="Arial MT"/>
              </a:rPr>
              <a:t>Trained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preprocessed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accuracy.</a:t>
            </a:r>
            <a:endParaRPr sz="2000">
              <a:latin typeface="Arial MT"/>
              <a:cs typeface="Arial MT"/>
            </a:endParaRPr>
          </a:p>
          <a:p>
            <a:pPr marL="318770" indent="-223520">
              <a:lnSpc>
                <a:spcPct val="100000"/>
              </a:lnSpc>
              <a:buAutoNum type="arabicPeriod" startAt="4"/>
              <a:tabLst>
                <a:tab pos="318770" algn="l"/>
              </a:tabLst>
            </a:pPr>
            <a:r>
              <a:rPr sz="2000" b="1" dirty="0">
                <a:latin typeface="Arial"/>
                <a:cs typeface="Arial"/>
              </a:rPr>
              <a:t>Custom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Function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Development: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0689" y="2660142"/>
            <a:ext cx="1329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processing.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671" y="4184396"/>
            <a:ext cx="954659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replies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input.</a:t>
            </a:r>
            <a:endParaRPr sz="2000">
              <a:latin typeface="Arial MT"/>
              <a:cs typeface="Arial MT"/>
            </a:endParaRPr>
          </a:p>
          <a:p>
            <a:pPr marL="291465" indent="-278765">
              <a:lnSpc>
                <a:spcPct val="100000"/>
              </a:lnSpc>
              <a:buSzPct val="97500"/>
              <a:buAutoNum type="arabicPeriod" startAt="5"/>
              <a:tabLst>
                <a:tab pos="291465" algn="l"/>
              </a:tabLst>
            </a:pPr>
            <a:r>
              <a:rPr sz="2000" b="1" dirty="0">
                <a:latin typeface="Arial"/>
                <a:cs typeface="Arial"/>
              </a:rPr>
              <a:t>Frontend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Development: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Streamlit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user-friendly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interface.</a:t>
            </a:r>
            <a:endParaRPr sz="2000">
              <a:latin typeface="Arial MT"/>
              <a:cs typeface="Arial MT"/>
            </a:endParaRPr>
          </a:p>
          <a:p>
            <a:pPr marL="223520" indent="-219075">
              <a:lnSpc>
                <a:spcPct val="100000"/>
              </a:lnSpc>
              <a:buSzPct val="97500"/>
              <a:buAutoNum type="arabicPeriod" startAt="6"/>
              <a:tabLst>
                <a:tab pos="223520" algn="l"/>
              </a:tabLst>
            </a:pPr>
            <a:r>
              <a:rPr sz="2000" b="1" dirty="0">
                <a:latin typeface="Arial"/>
                <a:cs typeface="Arial"/>
              </a:rPr>
              <a:t>Conversation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Logging: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conversation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interactions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analysis.</a:t>
            </a:r>
            <a:endParaRPr sz="2000">
              <a:latin typeface="Arial MT"/>
              <a:cs typeface="Arial MT"/>
            </a:endParaRPr>
          </a:p>
          <a:p>
            <a:pPr marL="223520" indent="-219075">
              <a:lnSpc>
                <a:spcPct val="100000"/>
              </a:lnSpc>
              <a:buSzPct val="97500"/>
              <a:buAutoNum type="arabicPeriod" startAt="7"/>
              <a:tabLst>
                <a:tab pos="223520" algn="l"/>
              </a:tabLst>
            </a:pPr>
            <a:r>
              <a:rPr sz="2000" b="1" dirty="0">
                <a:latin typeface="Arial"/>
                <a:cs typeface="Arial"/>
              </a:rPr>
              <a:t>Testing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10" dirty="0">
                <a:latin typeface="Arial"/>
                <a:cs typeface="Arial"/>
              </a:rPr>
              <a:t> Deployment:</a:t>
            </a:r>
            <a:endParaRPr sz="2000">
              <a:latin typeface="Arial"/>
              <a:cs typeface="Arial"/>
            </a:endParaRPr>
          </a:p>
          <a:p>
            <a:pPr marL="12700" marR="36963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Tested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different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queries. </a:t>
            </a:r>
            <a:r>
              <a:rPr sz="2000" dirty="0">
                <a:latin typeface="Arial MT"/>
                <a:cs typeface="Arial MT"/>
              </a:rPr>
              <a:t>Deployed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real-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interactions.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812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-10" dirty="0"/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47" y="1733169"/>
            <a:ext cx="10461625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1850" dirty="0">
                <a:latin typeface="Arial MT"/>
                <a:cs typeface="Arial MT"/>
              </a:rPr>
              <a:t>Many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chatbots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struggle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with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understanding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human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language,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leading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inaccurate or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irrelevant </a:t>
            </a:r>
            <a:r>
              <a:rPr sz="1850" dirty="0">
                <a:latin typeface="Arial MT"/>
                <a:cs typeface="Arial MT"/>
              </a:rPr>
              <a:t>responses.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primary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challenge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lies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processing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interpreting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natural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language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effectively.</a:t>
            </a:r>
            <a:r>
              <a:rPr sz="1850" spc="5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address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this,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use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Natural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Language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Processing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(NLP)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techniques, including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tokenization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 </a:t>
            </a:r>
            <a:r>
              <a:rPr sz="1850" dirty="0">
                <a:latin typeface="Arial MT"/>
                <a:cs typeface="Arial MT"/>
              </a:rPr>
              <a:t>vectorization,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break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down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input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text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into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structured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data.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By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leveraging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machine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learning</a:t>
            </a:r>
            <a:r>
              <a:rPr sz="1850" spc="-10" dirty="0">
                <a:latin typeface="Arial MT"/>
                <a:cs typeface="Arial MT"/>
              </a:rPr>
              <a:t> models,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aim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enhance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accuracy,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ensuring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more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relevant and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human-like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responses,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ultimately </a:t>
            </a:r>
            <a:r>
              <a:rPr sz="1850" dirty="0">
                <a:latin typeface="Arial MT"/>
                <a:cs typeface="Arial MT"/>
              </a:rPr>
              <a:t>improving user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interaction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experience.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812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Solution: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857" y="1724025"/>
            <a:ext cx="1133475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899"/>
              </a:lnSpc>
              <a:spcBef>
                <a:spcPts val="100"/>
              </a:spcBef>
            </a:pPr>
            <a:r>
              <a:rPr sz="1850" dirty="0">
                <a:latin typeface="Arial MT"/>
                <a:cs typeface="Arial MT"/>
              </a:rPr>
              <a:t>To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enhance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accuracy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human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language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understanding,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implemented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Natural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Language </a:t>
            </a:r>
            <a:r>
              <a:rPr sz="1850" dirty="0">
                <a:latin typeface="Arial MT"/>
                <a:cs typeface="Arial MT"/>
              </a:rPr>
              <a:t>Processing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(NLP)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techniques.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process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began with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tokenization,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where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input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text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was</a:t>
            </a:r>
            <a:r>
              <a:rPr sz="1850" spc="5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broken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down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into </a:t>
            </a:r>
            <a:r>
              <a:rPr sz="1850" dirty="0">
                <a:latin typeface="Arial MT"/>
                <a:cs typeface="Arial MT"/>
              </a:rPr>
              <a:t>smaller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meaningful units.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Next,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5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applied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vectorization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using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TF-IDF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(or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other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vectorization</a:t>
            </a:r>
            <a:r>
              <a:rPr sz="1850" spc="-10" dirty="0">
                <a:latin typeface="Arial MT"/>
                <a:cs typeface="Arial MT"/>
              </a:rPr>
              <a:t> techniques), </a:t>
            </a:r>
            <a:r>
              <a:rPr sz="1850" dirty="0">
                <a:latin typeface="Arial MT"/>
                <a:cs typeface="Arial MT"/>
              </a:rPr>
              <a:t>converting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textual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data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into a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numerical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format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that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machine learning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models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can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process.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50">
              <a:latin typeface="Arial MT"/>
              <a:cs typeface="Arial MT"/>
            </a:endParaRPr>
          </a:p>
          <a:p>
            <a:pPr marL="12700" marR="179070">
              <a:lnSpc>
                <a:spcPct val="100800"/>
              </a:lnSpc>
            </a:pPr>
            <a:r>
              <a:rPr sz="1850" dirty="0">
                <a:latin typeface="Arial MT"/>
                <a:cs typeface="Arial MT"/>
              </a:rPr>
              <a:t>For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classification,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trained a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logistic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regression model,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enabling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analyze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predict </a:t>
            </a:r>
            <a:r>
              <a:rPr sz="1850" dirty="0">
                <a:latin typeface="Arial MT"/>
                <a:cs typeface="Arial MT"/>
              </a:rPr>
              <a:t>responses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effectively.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Additionally,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custom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function was</a:t>
            </a:r>
            <a:r>
              <a:rPr sz="1850" spc="6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created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generate accurate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context-</a:t>
            </a:r>
            <a:r>
              <a:rPr sz="1850" spc="-10" dirty="0">
                <a:latin typeface="Arial MT"/>
                <a:cs typeface="Arial MT"/>
              </a:rPr>
              <a:t>aware </a:t>
            </a:r>
            <a:r>
              <a:rPr sz="1850" dirty="0">
                <a:latin typeface="Arial MT"/>
                <a:cs typeface="Arial MT"/>
              </a:rPr>
              <a:t>responses based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on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user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input.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899"/>
              </a:lnSpc>
            </a:pPr>
            <a:r>
              <a:rPr sz="1850" dirty="0">
                <a:latin typeface="Arial MT"/>
                <a:cs typeface="Arial MT"/>
              </a:rPr>
              <a:t>Finally,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</a:t>
            </a:r>
            <a:r>
              <a:rPr sz="1850" spc="5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integrated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with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interactive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Streamlit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frontend,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providing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users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with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seamless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 </a:t>
            </a:r>
            <a:r>
              <a:rPr sz="1850" dirty="0">
                <a:latin typeface="Arial MT"/>
                <a:cs typeface="Arial MT"/>
              </a:rPr>
              <a:t>engaging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experience. This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approach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ensures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that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chatbot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understands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user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queries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better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2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delivers </a:t>
            </a:r>
            <a:r>
              <a:rPr sz="1850" dirty="0">
                <a:latin typeface="Arial MT"/>
                <a:cs typeface="Arial MT"/>
              </a:rPr>
              <a:t>more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relevant,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human-like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responses.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812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dirty="0"/>
              <a:t>Screenshot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Output: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869" y="2141622"/>
            <a:ext cx="4483662" cy="2398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1728" y="1876622"/>
            <a:ext cx="4120189" cy="2285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1" y="1244346"/>
            <a:ext cx="11234039" cy="25345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11" y="4021429"/>
            <a:ext cx="11234039" cy="2427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6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0">
              <a:lnSpc>
                <a:spcPct val="101099"/>
              </a:lnSpc>
              <a:spcBef>
                <a:spcPts val="95"/>
              </a:spcBef>
            </a:pPr>
            <a:r>
              <a:rPr dirty="0"/>
              <a:t>We</a:t>
            </a:r>
            <a:r>
              <a:rPr spc="15" dirty="0"/>
              <a:t> </a:t>
            </a:r>
            <a:r>
              <a:rPr dirty="0"/>
              <a:t>successfully developed</a:t>
            </a:r>
            <a:r>
              <a:rPr spc="-1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chatbot</a:t>
            </a:r>
            <a:r>
              <a:rPr spc="-10" dirty="0"/>
              <a:t> </a:t>
            </a:r>
            <a:r>
              <a:rPr dirty="0"/>
              <a:t>using</a:t>
            </a:r>
            <a:r>
              <a:rPr spc="15" dirty="0"/>
              <a:t> </a:t>
            </a:r>
            <a:r>
              <a:rPr dirty="0"/>
              <a:t>basic</a:t>
            </a:r>
            <a:r>
              <a:rPr spc="15" dirty="0"/>
              <a:t> </a:t>
            </a:r>
            <a:r>
              <a:rPr dirty="0"/>
              <a:t>NLP</a:t>
            </a:r>
            <a:r>
              <a:rPr spc="20" dirty="0"/>
              <a:t> </a:t>
            </a:r>
            <a:r>
              <a:rPr dirty="0"/>
              <a:t>techniques</a:t>
            </a:r>
            <a:r>
              <a:rPr spc="-10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Python</a:t>
            </a:r>
            <a:r>
              <a:rPr spc="25" dirty="0"/>
              <a:t> </a:t>
            </a:r>
            <a:r>
              <a:rPr dirty="0"/>
              <a:t>as</a:t>
            </a:r>
            <a:r>
              <a:rPr spc="40" dirty="0"/>
              <a:t> </a:t>
            </a:r>
            <a:r>
              <a:rPr spc="-25" dirty="0"/>
              <a:t>the </a:t>
            </a:r>
            <a:r>
              <a:rPr dirty="0"/>
              <a:t>programming</a:t>
            </a:r>
            <a:r>
              <a:rPr spc="-15" dirty="0"/>
              <a:t> </a:t>
            </a:r>
            <a:r>
              <a:rPr dirty="0"/>
              <a:t>language.</a:t>
            </a:r>
            <a:r>
              <a:rPr spc="-10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implementation</a:t>
            </a:r>
            <a:r>
              <a:rPr spc="5" dirty="0"/>
              <a:t> </a:t>
            </a:r>
            <a:r>
              <a:rPr dirty="0"/>
              <a:t>was</a:t>
            </a:r>
            <a:r>
              <a:rPr spc="50" dirty="0"/>
              <a:t> </a:t>
            </a:r>
            <a:r>
              <a:rPr dirty="0"/>
              <a:t>done</a:t>
            </a:r>
            <a:r>
              <a:rPr spc="20" dirty="0"/>
              <a:t> </a:t>
            </a:r>
            <a:r>
              <a:rPr dirty="0"/>
              <a:t>using</a:t>
            </a:r>
            <a:r>
              <a:rPr spc="45" dirty="0"/>
              <a:t> </a:t>
            </a:r>
            <a:r>
              <a:rPr b="1" dirty="0">
                <a:latin typeface="Arial"/>
                <a:cs typeface="Arial"/>
              </a:rPr>
              <a:t>Jupyter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Notebook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Visual </a:t>
            </a:r>
            <a:r>
              <a:rPr dirty="0"/>
              <a:t>Studio</a:t>
            </a:r>
            <a:r>
              <a:rPr spc="-5" dirty="0"/>
              <a:t> </a:t>
            </a:r>
            <a:r>
              <a:rPr dirty="0"/>
              <a:t>Code,</a:t>
            </a:r>
            <a:r>
              <a:rPr spc="5" dirty="0"/>
              <a:t> </a:t>
            </a:r>
            <a:r>
              <a:rPr dirty="0"/>
              <a:t>while</a:t>
            </a:r>
            <a:r>
              <a:rPr spc="40" dirty="0"/>
              <a:t> </a:t>
            </a:r>
            <a:r>
              <a:rPr b="1" dirty="0">
                <a:latin typeface="Arial"/>
                <a:cs typeface="Arial"/>
              </a:rPr>
              <a:t>Streamlit </a:t>
            </a:r>
            <a:r>
              <a:rPr dirty="0"/>
              <a:t>was</a:t>
            </a:r>
            <a:r>
              <a:rPr spc="55" dirty="0"/>
              <a:t> </a:t>
            </a:r>
            <a:r>
              <a:rPr dirty="0"/>
              <a:t>used</a:t>
            </a:r>
            <a:r>
              <a:rPr spc="1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create</a:t>
            </a:r>
            <a:r>
              <a:rPr spc="10" dirty="0"/>
              <a:t> </a:t>
            </a:r>
            <a:r>
              <a:rPr dirty="0"/>
              <a:t>an</a:t>
            </a:r>
            <a:r>
              <a:rPr spc="15" dirty="0"/>
              <a:t> </a:t>
            </a:r>
            <a:r>
              <a:rPr dirty="0"/>
              <a:t>interactive</a:t>
            </a:r>
            <a:r>
              <a:rPr spc="-15" dirty="0"/>
              <a:t> </a:t>
            </a:r>
            <a:r>
              <a:rPr dirty="0"/>
              <a:t>web-based</a:t>
            </a:r>
            <a:r>
              <a:rPr spc="25" dirty="0"/>
              <a:t> </a:t>
            </a:r>
            <a:r>
              <a:rPr spc="-10" dirty="0"/>
              <a:t>interface.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-10" dirty="0"/>
          </a:p>
          <a:p>
            <a:pPr marL="12700" marR="5080">
              <a:lnSpc>
                <a:spcPct val="100899"/>
              </a:lnSpc>
            </a:pPr>
            <a:r>
              <a:rPr dirty="0"/>
              <a:t>Additionally,</a:t>
            </a:r>
            <a:r>
              <a:rPr spc="-5" dirty="0"/>
              <a:t> </a:t>
            </a:r>
            <a:r>
              <a:rPr dirty="0"/>
              <a:t>we</a:t>
            </a:r>
            <a:r>
              <a:rPr spc="50" dirty="0"/>
              <a:t> </a:t>
            </a:r>
            <a:r>
              <a:rPr dirty="0"/>
              <a:t>incorporated</a:t>
            </a:r>
            <a:r>
              <a:rPr spc="-1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conversation</a:t>
            </a:r>
            <a:r>
              <a:rPr spc="-10" dirty="0"/>
              <a:t> </a:t>
            </a:r>
            <a:r>
              <a:rPr dirty="0"/>
              <a:t>log</a:t>
            </a:r>
            <a:r>
              <a:rPr spc="1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store</a:t>
            </a:r>
            <a:r>
              <a:rPr spc="25" dirty="0"/>
              <a:t> </a:t>
            </a:r>
            <a:r>
              <a:rPr dirty="0"/>
              <a:t>chatbot</a:t>
            </a:r>
            <a:r>
              <a:rPr spc="-5" dirty="0"/>
              <a:t> </a:t>
            </a:r>
            <a:r>
              <a:rPr dirty="0"/>
              <a:t>interactions,</a:t>
            </a:r>
            <a:r>
              <a:rPr spc="-15" dirty="0"/>
              <a:t> </a:t>
            </a:r>
            <a:r>
              <a:rPr dirty="0"/>
              <a:t>allowing for</a:t>
            </a:r>
            <a:r>
              <a:rPr spc="20" dirty="0"/>
              <a:t> </a:t>
            </a:r>
            <a:r>
              <a:rPr spc="-10" dirty="0"/>
              <a:t>future </a:t>
            </a:r>
            <a:r>
              <a:rPr dirty="0"/>
              <a:t>reference and</a:t>
            </a:r>
            <a:r>
              <a:rPr spc="20" dirty="0"/>
              <a:t> </a:t>
            </a:r>
            <a:r>
              <a:rPr dirty="0"/>
              <a:t>analysis.</a:t>
            </a:r>
            <a:r>
              <a:rPr spc="15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dirty="0"/>
              <a:t>project</a:t>
            </a:r>
            <a:r>
              <a:rPr spc="10" dirty="0"/>
              <a:t> </a:t>
            </a:r>
            <a:r>
              <a:rPr dirty="0"/>
              <a:t>demonstrates</a:t>
            </a:r>
            <a:r>
              <a:rPr spc="-5" dirty="0"/>
              <a:t> </a:t>
            </a:r>
            <a:r>
              <a:rPr dirty="0"/>
              <a:t>how</a:t>
            </a:r>
            <a:r>
              <a:rPr spc="40" dirty="0"/>
              <a:t> </a:t>
            </a:r>
            <a:r>
              <a:rPr b="1" dirty="0">
                <a:latin typeface="Arial"/>
                <a:cs typeface="Arial"/>
              </a:rPr>
              <a:t>NLP</a:t>
            </a:r>
            <a:r>
              <a:rPr dirty="0"/>
              <a:t>,</a:t>
            </a:r>
            <a:r>
              <a:rPr spc="15" dirty="0"/>
              <a:t> </a:t>
            </a:r>
            <a:r>
              <a:rPr dirty="0"/>
              <a:t>machine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models,</a:t>
            </a:r>
            <a:r>
              <a:rPr spc="-5" dirty="0"/>
              <a:t> </a:t>
            </a:r>
            <a:r>
              <a:rPr spc="-25" dirty="0"/>
              <a:t>and </a:t>
            </a:r>
            <a:r>
              <a:rPr dirty="0"/>
              <a:t>deployment</a:t>
            </a:r>
            <a:r>
              <a:rPr spc="-15" dirty="0"/>
              <a:t> </a:t>
            </a:r>
            <a:r>
              <a:rPr dirty="0"/>
              <a:t>tools</a:t>
            </a:r>
            <a:r>
              <a:rPr spc="15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dirty="0"/>
              <a:t>combined</a:t>
            </a:r>
            <a:r>
              <a:rPr spc="-10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build</a:t>
            </a:r>
            <a:r>
              <a:rPr spc="-10" dirty="0"/>
              <a:t> </a:t>
            </a:r>
            <a:r>
              <a:rPr dirty="0"/>
              <a:t>an</a:t>
            </a:r>
            <a:r>
              <a:rPr spc="25" dirty="0"/>
              <a:t> </a:t>
            </a:r>
            <a:r>
              <a:rPr dirty="0"/>
              <a:t>intelligent</a:t>
            </a:r>
            <a:r>
              <a:rPr spc="-15" dirty="0"/>
              <a:t> </a:t>
            </a:r>
            <a:r>
              <a:rPr dirty="0"/>
              <a:t>chatbot</a:t>
            </a:r>
            <a:r>
              <a:rPr spc="-5" dirty="0"/>
              <a:t> </a:t>
            </a:r>
            <a:r>
              <a:rPr dirty="0"/>
              <a:t>capable</a:t>
            </a:r>
            <a:r>
              <a:rPr spc="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understanding </a:t>
            </a:r>
            <a:r>
              <a:rPr spc="-25" dirty="0"/>
              <a:t>and </a:t>
            </a:r>
            <a:r>
              <a:rPr dirty="0"/>
              <a:t>responding</a:t>
            </a:r>
            <a:r>
              <a:rPr spc="-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human</a:t>
            </a:r>
            <a:r>
              <a:rPr spc="15" dirty="0"/>
              <a:t> </a:t>
            </a:r>
            <a:r>
              <a:rPr dirty="0"/>
              <a:t>queries</a:t>
            </a:r>
            <a:r>
              <a:rPr spc="5" dirty="0"/>
              <a:t> </a:t>
            </a:r>
            <a:r>
              <a:rPr spc="-10" dirty="0"/>
              <a:t>effectively.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63" y="4957698"/>
            <a:ext cx="1010793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</a:t>
            </a:r>
            <a:r>
              <a:rPr sz="1850" b="1" u="sng" spc="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Repository</a:t>
            </a:r>
            <a:r>
              <a:rPr sz="1850" b="1" u="sng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</a:t>
            </a:r>
            <a:r>
              <a:rPr sz="1850" spc="-10" dirty="0">
                <a:latin typeface="Arial MT"/>
                <a:cs typeface="Arial MT"/>
              </a:rPr>
              <a:t>:https://github.com/Hemasree71/Chatbot_using_NLP_AICTE_Cycle4.git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664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Courier New</vt:lpstr>
      <vt:lpstr>Wingdings</vt:lpstr>
      <vt:lpstr>Office Theme</vt:lpstr>
      <vt:lpstr>Implementation of Chatbot using NLP</vt:lpstr>
      <vt:lpstr>Learning Objectives</vt:lpstr>
      <vt:lpstr>Tools and Technology used</vt:lpstr>
      <vt:lpstr>PowerPoint Presentation</vt:lpstr>
      <vt:lpstr>Problem Statement:</vt:lpstr>
      <vt:lpstr>Solution:</vt:lpstr>
      <vt:lpstr>Screenshot of Output: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sanjanasanju7442@gmail.com</cp:lastModifiedBy>
  <cp:revision>1</cp:revision>
  <dcterms:created xsi:type="dcterms:W3CDTF">2025-03-14T15:42:36Z</dcterms:created>
  <dcterms:modified xsi:type="dcterms:W3CDTF">2025-03-14T15:46:37Z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2025-03-14T00:00:00Z</vt:filetime>
  </property>
  <property fmtid="{D5CDD505-2E9C-101B-9397-08002B2CF9AE}" pid="5" name="Producer">
    <vt:lpwstr>Microsoft® PowerPoint® 2021</vt:lpwstr>
  </property>
</Properties>
</file>