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5715000" cy="9144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51429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85480" y="4909680"/>
            <a:ext cx="51429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921040" y="21394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285480" y="49096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2921040" y="49096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16556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024280" y="2139480"/>
            <a:ext cx="16556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763080" y="2139480"/>
            <a:ext cx="16556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85480" y="4909680"/>
            <a:ext cx="16556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2024280" y="4909680"/>
            <a:ext cx="16556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3763080" y="4909680"/>
            <a:ext cx="16556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285480" y="2139480"/>
            <a:ext cx="51429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51429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25095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2921040" y="2139480"/>
            <a:ext cx="25095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85480" y="364680"/>
            <a:ext cx="5142960" cy="70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2921040" y="2139480"/>
            <a:ext cx="25095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285480" y="49096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85480" y="2139480"/>
            <a:ext cx="51429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25095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2921040" y="21394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2921040" y="49096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2921040" y="21394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285480" y="4909680"/>
            <a:ext cx="51429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51429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285480" y="4909680"/>
            <a:ext cx="51429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2921040" y="21394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285480" y="49096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2921040" y="49096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16556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2024280" y="2139480"/>
            <a:ext cx="16556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763080" y="2139480"/>
            <a:ext cx="16556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285480" y="4909680"/>
            <a:ext cx="16556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2024280" y="4909680"/>
            <a:ext cx="16556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3763080" y="4909680"/>
            <a:ext cx="16556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51429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25095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921040" y="2139480"/>
            <a:ext cx="25095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85480" y="364680"/>
            <a:ext cx="5142960" cy="70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921040" y="2139480"/>
            <a:ext cx="25095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285480" y="49096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25095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921040" y="21394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921040" y="49096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85480" y="21394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921040" y="2139480"/>
            <a:ext cx="25095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85480" y="4909680"/>
            <a:ext cx="51429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5840" y="3809880"/>
            <a:ext cx="5143320" cy="152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>
              <a:lnSpc>
                <a:spcPct val="90000"/>
              </a:lnSpc>
              <a:buNone/>
            </a:pPr>
            <a:r>
              <a:rPr b="0" lang="zh-CN" sz="2600" spc="-1" strike="noStrike">
                <a:solidFill>
                  <a:srgbClr val="000000"/>
                </a:solidFill>
                <a:latin typeface="等线 Light"/>
              </a:rPr>
              <a:t>请填写试卷标题</a:t>
            </a:r>
            <a:endParaRPr b="0" lang="en-US" sz="26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85480" y="2139480"/>
            <a:ext cx="51429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80" spc="-1" strike="noStrike">
                <a:solidFill>
                  <a:srgbClr val="000000"/>
                </a:solidFill>
                <a:latin typeface="等线"/>
              </a:rPr>
              <a:t>Click to edit the outline text format</a:t>
            </a: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39" spc="-1" strike="noStrike">
                <a:solidFill>
                  <a:srgbClr val="000000"/>
                </a:solidFill>
                <a:latin typeface="等线"/>
              </a:rPr>
              <a:t>Second Outline Level</a:t>
            </a:r>
            <a:endParaRPr b="0" lang="en-US" sz="839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60" spc="-1" strike="noStrike">
                <a:solidFill>
                  <a:srgbClr val="000000"/>
                </a:solidFill>
                <a:latin typeface="等线"/>
              </a:rPr>
              <a:t>Third Outline Level</a:t>
            </a:r>
            <a:endParaRPr b="0" lang="en-US" sz="76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760" spc="-1" strike="noStrike">
                <a:solidFill>
                  <a:srgbClr val="000000"/>
                </a:solidFill>
                <a:latin typeface="等线"/>
              </a:rPr>
              <a:t>Fourth Outline Level</a:t>
            </a:r>
            <a:endParaRPr b="0" lang="en-US" sz="76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85480" y="364680"/>
            <a:ext cx="514296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Click to edit the title text format</a:t>
            </a:r>
            <a:endParaRPr b="0" lang="en-US" sz="141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85480" y="2139480"/>
            <a:ext cx="51429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80" spc="-1" strike="noStrike">
                <a:solidFill>
                  <a:srgbClr val="000000"/>
                </a:solidFill>
                <a:latin typeface="等线"/>
              </a:rPr>
              <a:t>Click to edit the outline text format</a:t>
            </a:r>
            <a:endParaRPr b="0" lang="en-US" sz="118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39" spc="-1" strike="noStrike">
                <a:solidFill>
                  <a:srgbClr val="000000"/>
                </a:solidFill>
                <a:latin typeface="等线"/>
              </a:rPr>
              <a:t>Second Outline Level</a:t>
            </a:r>
            <a:endParaRPr b="0" lang="en-US" sz="839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60" spc="-1" strike="noStrike">
                <a:solidFill>
                  <a:srgbClr val="000000"/>
                </a:solidFill>
                <a:latin typeface="等线"/>
              </a:rPr>
              <a:t>Third Outline Level</a:t>
            </a:r>
            <a:endParaRPr b="0" lang="en-US" sz="76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760" spc="-1" strike="noStrike">
                <a:solidFill>
                  <a:srgbClr val="000000"/>
                </a:solidFill>
                <a:latin typeface="等线"/>
              </a:rPr>
              <a:t>Fourth Outline Level</a:t>
            </a:r>
            <a:endParaRPr b="0" lang="en-US" sz="76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overleaf.com/read/hnsjbjyknbdj&#8212;&#8212;" TargetMode="External"/><Relationship Id="rId2" Type="http://schemas.openxmlformats.org/officeDocument/2006/relationships/hyperlink" Target="https://www.overleaf.com/read/hnsjbjyknbdj&#8212;&#8212;" TargetMode="External"/><Relationship Id="rId3" Type="http://schemas.openxmlformats.org/officeDocument/2006/relationships/hyperlink" Target="https://www.overleaf.com/read/hnsjbjyknbdj&#8212;&#8212;" TargetMode="External"/><Relationship Id="rId4" Type="http://schemas.openxmlformats.org/officeDocument/2006/relationships/hyperlink" Target="https://yundongxiaoyang.top/wiki/latex-equation/" TargetMode="External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85840" y="3809880"/>
            <a:ext cx="5143320" cy="152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zh-CN" sz="2600" spc="-1" strike="noStrike">
                <a:solidFill>
                  <a:srgbClr val="000000"/>
                </a:solidFill>
                <a:latin typeface="等线 Light"/>
              </a:rPr>
              <a:t>预备工作</a:t>
            </a:r>
            <a:r>
              <a:rPr b="0" lang="en-US" sz="2600" spc="-1" strike="noStrike">
                <a:solidFill>
                  <a:srgbClr val="000000"/>
                </a:solidFill>
                <a:latin typeface="等线 Light"/>
              </a:rPr>
              <a:t>1</a:t>
            </a:r>
            <a:br>
              <a:rPr sz="2600"/>
            </a:br>
            <a:r>
              <a:rPr b="0" lang="zh-CN" sz="2600" spc="-1" strike="noStrike">
                <a:solidFill>
                  <a:srgbClr val="000000"/>
                </a:solidFill>
                <a:latin typeface="等线 Light"/>
              </a:rPr>
              <a:t>了解你的编译器 </a:t>
            </a:r>
            <a:r>
              <a:rPr b="0" lang="en-US" sz="2600" spc="-1" strike="noStrike">
                <a:solidFill>
                  <a:srgbClr val="000000"/>
                </a:solidFill>
                <a:latin typeface="等线 Light"/>
              </a:rPr>
              <a:t>&amp; LLVM IR</a:t>
            </a:r>
            <a:r>
              <a:rPr b="0" lang="zh-CN" sz="2600" spc="-1" strike="noStrike">
                <a:solidFill>
                  <a:srgbClr val="000000"/>
                </a:solidFill>
                <a:latin typeface="等线 Light"/>
              </a:rPr>
              <a:t>编程</a:t>
            </a:r>
            <a:br>
              <a:rPr sz="2600"/>
            </a:br>
            <a:r>
              <a:rPr b="0" lang="zh-CN" sz="2600" spc="-1" strike="noStrike">
                <a:solidFill>
                  <a:srgbClr val="000000"/>
                </a:solidFill>
                <a:latin typeface="等线 Light"/>
              </a:rPr>
              <a:t>（独立完成）</a:t>
            </a:r>
            <a:endParaRPr b="0" lang="en-US" sz="26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文本框 2"/>
          <p:cNvSpPr/>
          <p:nvPr/>
        </p:nvSpPr>
        <p:spPr>
          <a:xfrm>
            <a:off x="1841400" y="5842080"/>
            <a:ext cx="2031480" cy="507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总分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: 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文本框 3"/>
          <p:cNvSpPr/>
          <p:nvPr/>
        </p:nvSpPr>
        <p:spPr>
          <a:xfrm>
            <a:off x="127080" y="7873920"/>
            <a:ext cx="5460480" cy="1015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0000"/>
                </a:solidFill>
                <a:latin typeface="等线"/>
              </a:rPr>
              <a:t>*</a:t>
            </a:r>
            <a:r>
              <a:rPr b="0" lang="zh-CN" sz="2000" spc="-1" strike="noStrike">
                <a:solidFill>
                  <a:srgbClr val="ff0000"/>
                </a:solidFill>
                <a:latin typeface="等线"/>
              </a:rPr>
              <a:t>此封面页请勿删除，删除后将无法上传至试卷库，添加菜单栏任意题型即可制作试卷。本提示将在上传时自动隐藏。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999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4"/>
          <p:cNvSpPr/>
          <p:nvPr/>
        </p:nvSpPr>
        <p:spPr>
          <a:xfrm>
            <a:off x="0" y="635040"/>
            <a:ext cx="5714640" cy="75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等线"/>
              </a:rPr>
              <a:t>*</a:t>
            </a:r>
            <a:r>
              <a:rPr b="1" lang="zh-CN" sz="1400" spc="-1" strike="noStrike">
                <a:solidFill>
                  <a:srgbClr val="000000"/>
                </a:solidFill>
                <a:latin typeface="等线"/>
              </a:rPr>
              <a:t>首先确定上机作业两人分组，报告给助教备案，之后不应改变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以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GCC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为研究对象（或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LLVM/Clang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等你常用的、熟悉的编译工具），更深入地探究语言处理系统的完整工作过程：</a:t>
            </a:r>
            <a:endParaRPr b="0" lang="en-US" sz="14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等线 Light"/>
              <a:buAutoNum type="arabicPeriod"/>
            </a:pP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预处理器做了什么？</a:t>
            </a:r>
            <a:endParaRPr b="0" lang="en-US" sz="14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等线 Light"/>
              <a:buAutoNum type="arabicPeriod"/>
            </a:pP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编译器做了什么？（包括更细致的编译器各阶段的功能）</a:t>
            </a:r>
            <a:endParaRPr b="0" lang="en-US" sz="14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等线 Light"/>
              <a:buAutoNum type="arabicPeriod"/>
            </a:pP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汇编器做了什么？</a:t>
            </a:r>
            <a:endParaRPr b="0" lang="en-US" sz="14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等线 Light"/>
              <a:buAutoNum type="arabicPeriod"/>
            </a:pP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链接器做了什么？</a:t>
            </a:r>
            <a:endParaRPr b="0" lang="en-US" sz="14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等线 Light"/>
              <a:buAutoNum type="arabicPeriod"/>
            </a:pP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熟悉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LLVM IR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中间语言，对你要实现的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SysY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编译器各语言特性，编写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LLVM IR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程序小例子，用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LLVM/Clang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编译成目标程序、执行验证。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要求：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1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、以一个简单的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C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（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C++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）源程序为例（如下面的阶乘程序、斐波那契程序等，做一个即可，做多个但只是重复相同工作不会给更高分数）利用编译器的命令行选项获得各阶段的输出，研究它们与源程序的关系。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2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、撰写调研报告（符合科技论文写作规范，包含完整结构：题目、摘要、关键字、引言、你的工作和结果的具体介绍、结论及参考文献，文字、图、表符合格式规范），必须提交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pdf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格式，建议用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latex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撰写（可基于此模板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等线"/>
                <a:hlinkClick r:id="rId1"/>
              </a:rPr>
              <a:t>https://www.overleaf.com/read/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等线"/>
                <a:hlinkClick r:id="rId2"/>
              </a:rPr>
              <a:t>hnsjbjyknbdj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等线"/>
                <a:hlinkClick r:id="rId3"/>
              </a:rPr>
              <a:t>——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这是一个很流行的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latex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文档协同编辑网站，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copy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此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project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即可成为自己的项目，在其上编辑即可，更多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latex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参考资料：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LaTeX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入门：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https://liam.page/2014/09/08/latex-introduction/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LaTeX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命令与符号汇总：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https://blog.csdn.net/garfielder007/article/details/51646604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LaTeX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数学公式等符号书写：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 u="sng">
                <a:solidFill>
                  <a:srgbClr val="0563c1"/>
                </a:solidFill>
                <a:uFillTx/>
                <a:latin typeface="等线"/>
                <a:hlinkClick r:id="rId4"/>
              </a:rPr>
              <a:t>https://yundongxiaoyang.top/wiki/latex-equation/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）。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3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、小组两人各自撰写报告提交，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1-4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独立完成，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5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分工完成、在报告中要明确说明两人分工。应该是按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SysY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语言特性划分任务，不能是“一人编写程序、一人测试及编写文档”这种分工方式。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000000"/>
                </a:solidFill>
                <a:latin typeface="等线"/>
              </a:rPr>
              <a:t>期望不要当作“命题作文”，更多发挥主观能动性，做更多探索。例如：</a:t>
            </a:r>
            <a:endParaRPr b="0" lang="en-US" sz="14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细微修改程序，观察各阶段输出的变化，从而更清楚地了解编译器的工作；</a:t>
            </a:r>
            <a:endParaRPr b="0" lang="en-US" sz="14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调整编译器程序的选项，例如加入调试选项、优化选项等，观察输出变化、了解编译器；</a:t>
            </a:r>
            <a:endParaRPr b="0" lang="en-US" sz="14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尝试更深入的内容，例如令编译器做自动并行化，观察输出变化、了解编译器；</a:t>
            </a:r>
            <a:endParaRPr b="0" lang="en-US" sz="14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与预习作业</a:t>
            </a:r>
            <a:r>
              <a:rPr b="0" lang="en-US" sz="1400" spc="-1" strike="noStrike">
                <a:solidFill>
                  <a:srgbClr val="000000"/>
                </a:solidFill>
                <a:latin typeface="等线"/>
              </a:rPr>
              <a:t>1</a:t>
            </a:r>
            <a:r>
              <a:rPr b="0" lang="zh-CN" sz="1400" spc="-1" strike="noStrike">
                <a:solidFill>
                  <a:srgbClr val="000000"/>
                </a:solidFill>
                <a:latin typeface="等线"/>
              </a:rPr>
              <a:t>中的优化问题相结合等等。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10" spc="-1" strike="noStrike">
              <a:latin typeface="Arial"/>
            </a:endParaRPr>
          </a:p>
        </p:txBody>
      </p:sp>
      <p:sp>
        <p:nvSpPr>
          <p:cNvPr id="80" name="矩形 10"/>
          <p:cNvSpPr/>
          <p:nvPr/>
        </p:nvSpPr>
        <p:spPr>
          <a:xfrm>
            <a:off x="0" y="8271000"/>
            <a:ext cx="5714640" cy="475920"/>
          </a:xfrm>
          <a:prstGeom prst="rect">
            <a:avLst/>
          </a:prstGeom>
          <a:solidFill>
            <a:srgbClr val="fbf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1500" spc="-1" strike="noStrike">
                <a:solidFill>
                  <a:srgbClr val="f84f41"/>
                </a:solidFill>
                <a:latin typeface="Microsoft Yahei"/>
                <a:ea typeface="Microsoft Yahei"/>
              </a:rPr>
              <a:t>正常使用主观题需</a:t>
            </a:r>
            <a:r>
              <a:rPr b="0" lang="en-US" sz="1500" spc="-1" strike="noStrike">
                <a:solidFill>
                  <a:srgbClr val="f84f41"/>
                </a:solidFill>
                <a:latin typeface="Microsoft Yahei"/>
                <a:ea typeface="Microsoft Yahei"/>
              </a:rPr>
              <a:t>2.0</a:t>
            </a:r>
            <a:r>
              <a:rPr b="0" lang="zh-CN" sz="1500" spc="-1" strike="noStrike">
                <a:solidFill>
                  <a:srgbClr val="f84f41"/>
                </a:solidFill>
                <a:latin typeface="Microsoft Yahei"/>
                <a:ea typeface="Microsoft Yahei"/>
              </a:rPr>
              <a:t>以上版本雨课堂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" name="矩形 11" hidden="1"/>
          <p:cNvSpPr/>
          <p:nvPr/>
        </p:nvSpPr>
        <p:spPr>
          <a:xfrm>
            <a:off x="6095880" y="0"/>
            <a:ext cx="5120280" cy="9143640"/>
          </a:xfrm>
          <a:prstGeom prst="rect">
            <a:avLst/>
          </a:prstGeom>
          <a:solidFill>
            <a:srgbClr val="ffffff"/>
          </a:solidFill>
          <a:ln>
            <a:solidFill>
              <a:srgbClr val="9b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文本框 16" hidden="1"/>
          <p:cNvSpPr/>
          <p:nvPr/>
        </p:nvSpPr>
        <p:spPr>
          <a:xfrm>
            <a:off x="6184800" y="8416800"/>
            <a:ext cx="4942440" cy="454320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f84f41"/>
                </a:solidFill>
                <a:latin typeface="Microsoft Yahei"/>
                <a:ea typeface="Microsoft Yahei"/>
              </a:rPr>
              <a:t>可为此题添加文本、图片、公式等解析，且需将内容全部放在本区域内。正常使用需</a:t>
            </a:r>
            <a:r>
              <a:rPr b="0" lang="en-US" sz="1200" spc="-1" strike="noStrike">
                <a:solidFill>
                  <a:srgbClr val="f84f41"/>
                </a:solidFill>
                <a:latin typeface="Microsoft Yahei"/>
                <a:ea typeface="Microsoft Yahei"/>
              </a:rPr>
              <a:t>3.0</a:t>
            </a:r>
            <a:r>
              <a:rPr b="0" lang="zh-CN" sz="1200" spc="-1" strike="noStrike">
                <a:solidFill>
                  <a:srgbClr val="f84f41"/>
                </a:solidFill>
                <a:latin typeface="Microsoft Yahei"/>
                <a:ea typeface="Microsoft Yahei"/>
              </a:rPr>
              <a:t>以上版本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文本框 17" hidden="1"/>
          <p:cNvSpPr/>
          <p:nvPr/>
        </p:nvSpPr>
        <p:spPr>
          <a:xfrm>
            <a:off x="6350040" y="1270080"/>
            <a:ext cx="4612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此处添加答案解析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84" name="组合 15"/>
          <p:cNvGrpSpPr/>
          <p:nvPr/>
        </p:nvGrpSpPr>
        <p:grpSpPr>
          <a:xfrm>
            <a:off x="6108840" y="0"/>
            <a:ext cx="5094720" cy="647280"/>
            <a:chOff x="6108840" y="0"/>
            <a:chExt cx="5094720" cy="647280"/>
          </a:xfrm>
        </p:grpSpPr>
        <p:sp>
          <p:nvSpPr>
            <p:cNvPr id="85" name="RemarkBack" hidden="1"/>
            <p:cNvSpPr/>
            <p:nvPr/>
          </p:nvSpPr>
          <p:spPr>
            <a:xfrm>
              <a:off x="6108840" y="12600"/>
              <a:ext cx="5094720" cy="63468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RemarkBlock" hidden="1"/>
            <p:cNvSpPr/>
            <p:nvPr/>
          </p:nvSpPr>
          <p:spPr>
            <a:xfrm>
              <a:off x="6108840" y="12600"/>
              <a:ext cx="190080" cy="63468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RemarkTitleText" hidden="1"/>
            <p:cNvSpPr/>
            <p:nvPr/>
          </p:nvSpPr>
          <p:spPr>
            <a:xfrm>
              <a:off x="6350040" y="0"/>
              <a:ext cx="1904760" cy="63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zh-CN" sz="1800" spc="-1" strike="noStrike">
                  <a:solidFill>
                    <a:srgbClr val="000000"/>
                  </a:solidFill>
                  <a:latin typeface="Microsoft Yahei"/>
                  <a:ea typeface="Microsoft Yahei"/>
                </a:rPr>
                <a:t>答案解析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88" name="组合 9"/>
          <p:cNvGrpSpPr/>
          <p:nvPr/>
        </p:nvGrpSpPr>
        <p:grpSpPr>
          <a:xfrm>
            <a:off x="0" y="0"/>
            <a:ext cx="5714640" cy="634680"/>
            <a:chOff x="0" y="0"/>
            <a:chExt cx="5714640" cy="634680"/>
          </a:xfrm>
        </p:grpSpPr>
        <p:sp>
          <p:nvSpPr>
            <p:cNvPr id="89" name="TitleBackground"/>
            <p:cNvSpPr/>
            <p:nvPr/>
          </p:nvSpPr>
          <p:spPr>
            <a:xfrm>
              <a:off x="0" y="0"/>
              <a:ext cx="5714640" cy="63468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olorBlock"/>
            <p:cNvSpPr/>
            <p:nvPr/>
          </p:nvSpPr>
          <p:spPr>
            <a:xfrm>
              <a:off x="0" y="0"/>
              <a:ext cx="190080" cy="63468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ypeText"/>
            <p:cNvSpPr/>
            <p:nvPr/>
          </p:nvSpPr>
          <p:spPr>
            <a:xfrm>
              <a:off x="254160" y="0"/>
              <a:ext cx="1904760" cy="63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zh-CN" sz="2600" spc="-1" strike="noStrike">
                  <a:solidFill>
                    <a:srgbClr val="000000"/>
                  </a:solidFill>
                  <a:latin typeface="Microsoft Yahei"/>
                  <a:ea typeface="Microsoft Yahei"/>
                </a:rPr>
                <a:t>主观题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92" name="TipText"/>
            <p:cNvSpPr/>
            <p:nvPr/>
          </p:nvSpPr>
          <p:spPr>
            <a:xfrm>
              <a:off x="1526040" y="109080"/>
              <a:ext cx="2285640" cy="507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808080"/>
                  </a:solidFill>
                  <a:latin typeface="Microsoft Yahei"/>
                  <a:ea typeface="Microsoft Yahei"/>
                </a:rPr>
                <a:t>4</a:t>
              </a:r>
              <a:r>
                <a:rPr b="0" lang="zh-CN" sz="2000" spc="-1" strike="noStrike">
                  <a:solidFill>
                    <a:srgbClr val="808080"/>
                  </a:solidFill>
                  <a:latin typeface="Microsoft Yahei"/>
                  <a:ea typeface="Microsoft Yahei"/>
                </a:rPr>
                <a:t>分</a:t>
              </a:r>
              <a:endParaRPr b="0" lang="en-US" sz="2000" spc="-1" strike="noStrike">
                <a:latin typeface="Arial"/>
              </a:endParaRPr>
            </a:p>
          </p:txBody>
        </p:sp>
      </p:grpSp>
      <p:pic>
        <p:nvPicPr>
          <p:cNvPr id="93" name="图片 3" descr=""/>
          <p:cNvPicPr/>
          <p:nvPr/>
        </p:nvPicPr>
        <p:blipFill>
          <a:blip r:embed="rId5"/>
          <a:stretch/>
        </p:blipFill>
        <p:spPr>
          <a:xfrm>
            <a:off x="4165560" y="63360"/>
            <a:ext cx="1422000" cy="50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999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3"/>
          <p:cNvSpPr/>
          <p:nvPr/>
        </p:nvSpPr>
        <p:spPr>
          <a:xfrm>
            <a:off x="0" y="635040"/>
            <a:ext cx="5714640" cy="75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1410" spc="-1" strike="noStrike">
                <a:solidFill>
                  <a:srgbClr val="000000"/>
                </a:solidFill>
                <a:latin typeface="等线"/>
              </a:rPr>
              <a:t>阶乘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main()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{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int i, n, f;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 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cin &gt;&gt; n;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i = 2;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f = 1;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while (i &lt;= n)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{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f = f * i;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i = i + 1;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}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cout &lt;&lt; f &lt;&lt; endl;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}</a:t>
            </a:r>
            <a:endParaRPr b="0" lang="en-US" sz="141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410" spc="-1" strike="noStrike">
                <a:solidFill>
                  <a:srgbClr val="000000"/>
                </a:solidFill>
                <a:latin typeface="等线"/>
              </a:rPr>
              <a:t>斐波那契数列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main()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{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int a, b, i, t, n;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 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a = 0;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b = 1;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i = 1;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cin &gt;&gt; n;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cout &lt;&lt; a &lt;&lt; endl;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cout &lt;&lt; b &lt;&lt; endl;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while (i &lt; n)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{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t = b;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b = a + b;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cout &lt;&lt; b &lt;&lt; endl;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a = t;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i = i + 1;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}</a:t>
            </a:r>
            <a:endParaRPr b="0" lang="en-US" sz="141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10" spc="-1" strike="noStrike">
                <a:solidFill>
                  <a:srgbClr val="000000"/>
                </a:solidFill>
                <a:latin typeface="等线"/>
              </a:rPr>
              <a:t>}</a:t>
            </a:r>
            <a:endParaRPr b="0" lang="en-US" sz="141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270000" algn="just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Application>LibreOffice/7.3.5.2$Linux_X86_64 LibreOffice_project/30$Build-2</Application>
  <AppVersion>15.0000</AppVersion>
  <Words>751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2019-09-29T04:07:54Z</dcterms:created>
  <dc:creator>王 刚</dc:creator>
  <dc:description/>
  <dc:language>en-US</dc:language>
  <cp:lastModifiedBy/>
  <dcterms:modified xsi:type="dcterms:W3CDTF">2022-09-20T19:20:25Z</dcterms:modified>
  <cp:revision>21</cp:revision>
  <dc:subject/>
  <dc:title>预备工作2 定义你的编译器功能 &amp; 汇编编程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全屏显示(16:10)</vt:lpwstr>
  </property>
  <property fmtid="{D5CDD505-2E9C-101B-9397-08002B2CF9AE}" pid="3" name="Slides">
    <vt:i4>3</vt:i4>
  </property>
</Properties>
</file>