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E3B9-FD8D-4D21-A0D3-72C7A50D454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C7D5-DE98-4247-B7BD-29D45035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E3B9-FD8D-4D21-A0D3-72C7A50D454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C7D5-DE98-4247-B7BD-29D45035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9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E3B9-FD8D-4D21-A0D3-72C7A50D454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C7D5-DE98-4247-B7BD-29D450351A7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9140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E3B9-FD8D-4D21-A0D3-72C7A50D454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C7D5-DE98-4247-B7BD-29D45035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77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E3B9-FD8D-4D21-A0D3-72C7A50D454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C7D5-DE98-4247-B7BD-29D450351A7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759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E3B9-FD8D-4D21-A0D3-72C7A50D454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C7D5-DE98-4247-B7BD-29D45035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28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E3B9-FD8D-4D21-A0D3-72C7A50D454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C7D5-DE98-4247-B7BD-29D45035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99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E3B9-FD8D-4D21-A0D3-72C7A50D454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C7D5-DE98-4247-B7BD-29D45035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4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E3B9-FD8D-4D21-A0D3-72C7A50D454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C7D5-DE98-4247-B7BD-29D45035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6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E3B9-FD8D-4D21-A0D3-72C7A50D454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C7D5-DE98-4247-B7BD-29D45035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1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E3B9-FD8D-4D21-A0D3-72C7A50D454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C7D5-DE98-4247-B7BD-29D45035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2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E3B9-FD8D-4D21-A0D3-72C7A50D454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C7D5-DE98-4247-B7BD-29D45035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35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E3B9-FD8D-4D21-A0D3-72C7A50D454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C7D5-DE98-4247-B7BD-29D45035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9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E3B9-FD8D-4D21-A0D3-72C7A50D454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C7D5-DE98-4247-B7BD-29D45035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76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E3B9-FD8D-4D21-A0D3-72C7A50D454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C7D5-DE98-4247-B7BD-29D45035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E3B9-FD8D-4D21-A0D3-72C7A50D454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2C7D5-DE98-4247-B7BD-29D45035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9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E3B9-FD8D-4D21-A0D3-72C7A50D4540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82C7D5-DE98-4247-B7BD-29D450351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9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DEB9-B765-6FE6-1361-BAE6BDCE6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"</a:t>
            </a:r>
            <a:r>
              <a:rPr lang="en-US" dirty="0"/>
              <a:t>Analysis of OTA Booking Data: Key Findings &amp; Strategies</a:t>
            </a:r>
            <a:r>
              <a:rPr lang="en-US" b="1" dirty="0"/>
              <a:t>"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A65E6-CE31-80E0-7E55-E0B69E98C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9045" y="4153470"/>
            <a:ext cx="5663056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 : KUNDAN KRISHNA</a:t>
            </a:r>
          </a:p>
          <a:p>
            <a:r>
              <a:rPr lang="en-US" dirty="0"/>
              <a:t>DATE: 7/2/2025</a:t>
            </a:r>
          </a:p>
          <a:p>
            <a:r>
              <a:rPr lang="en-US" dirty="0"/>
              <a:t>Organization:- </a:t>
            </a:r>
            <a:r>
              <a:rPr lang="en-US" dirty="0" err="1"/>
              <a:t>TravClan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579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9965-FA86-46D0-3F52-3C8E746A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3 – Capitalizing on Seasonality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D953-2EBA-F392-7468-8093E6EB1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📌 </a:t>
            </a:r>
            <a:r>
              <a:rPr lang="en-US" b="1" dirty="0"/>
              <a:t>Key Actions:</a:t>
            </a:r>
            <a:br>
              <a:rPr lang="en-US" dirty="0"/>
            </a:br>
            <a:r>
              <a:rPr lang="en-US" dirty="0"/>
              <a:t>✔ Run </a:t>
            </a:r>
            <a:r>
              <a:rPr lang="en-US" b="1" dirty="0"/>
              <a:t>seasonal campaigns</a:t>
            </a:r>
            <a:r>
              <a:rPr lang="en-US" dirty="0"/>
              <a:t> to drive bookings during slow months.</a:t>
            </a:r>
            <a:br>
              <a:rPr lang="en-US" dirty="0"/>
            </a:br>
            <a:r>
              <a:rPr lang="en-US" dirty="0"/>
              <a:t>✔ Offer </a:t>
            </a:r>
            <a:r>
              <a:rPr lang="en-US" b="1" dirty="0"/>
              <a:t>early-bird discounts</a:t>
            </a:r>
            <a:r>
              <a:rPr lang="en-US" dirty="0"/>
              <a:t> for high-demand periods.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Leverage historical data</a:t>
            </a:r>
            <a:r>
              <a:rPr lang="en-US" dirty="0"/>
              <a:t> to optimize pricing in peak seasons.</a:t>
            </a:r>
          </a:p>
        </p:txBody>
      </p:sp>
    </p:spTree>
    <p:extLst>
      <p:ext uri="{BB962C8B-B14F-4D97-AF65-F5344CB8AC3E}">
        <p14:creationId xmlns:p14="http://schemas.microsoft.com/office/powerpoint/2010/main" val="93485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2611-A9BC-6733-B20A-8BAF6F4E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– 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0E1E-CFED-949F-D61E-B54FE36F8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✔ </a:t>
            </a:r>
            <a:r>
              <a:rPr lang="en-US" b="1" dirty="0"/>
              <a:t>High coupon usage is reducing profitability</a:t>
            </a:r>
            <a:r>
              <a:rPr lang="en-US" dirty="0"/>
              <a:t> – Shift to loyalty-based promotions.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Negative markup bookings are causing losses</a:t>
            </a:r>
            <a:r>
              <a:rPr lang="en-US" dirty="0"/>
              <a:t> – Implement better pricing controls.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Booking seasonality affects sales</a:t>
            </a:r>
            <a:r>
              <a:rPr lang="en-US" dirty="0"/>
              <a:t> – Target slow months with special offers.</a:t>
            </a:r>
          </a:p>
          <a:p>
            <a:r>
              <a:rPr lang="en-US" dirty="0"/>
              <a:t>📊 </a:t>
            </a:r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</a:t>
            </a:r>
            <a:r>
              <a:rPr lang="en-US" b="1" dirty="0"/>
              <a:t>data-driven pricing models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dependency on </a:t>
            </a:r>
            <a:r>
              <a:rPr lang="en-US" b="1" dirty="0"/>
              <a:t>generic discounts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</a:t>
            </a:r>
            <a:r>
              <a:rPr lang="en-US" b="1" dirty="0"/>
              <a:t>supplier partnerships</a:t>
            </a:r>
            <a:r>
              <a:rPr lang="en-US" dirty="0"/>
              <a:t> for better pricing.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98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9C86-9691-7D35-512A-AA6DD92EA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54" y="3196288"/>
            <a:ext cx="5521303" cy="1497011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255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7120-BA16-A7DB-D170-EF69E62F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5B9F2F-032E-9E8E-1755-13A5015EDB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1589" y="2061414"/>
            <a:ext cx="109879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presentation analyzes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data from an Online Travel Agency (OTA)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is to identify key trends, analyze causes, and suggest strategies to improve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&amp; profitability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1699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1CFD-5556-AB2A-E3AC-8FEE6AA8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964D5-EB04-AFED-57B5-EF57C57D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Focus Areas: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Short-term and long-term booking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Impact of pricing and discount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Data-driven recommendations for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43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8250-D88C-F511-B2F3-2A21E3A9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 Status Distribution:</a:t>
            </a:r>
          </a:p>
        </p:txBody>
      </p:sp>
      <p:pic>
        <p:nvPicPr>
          <p:cNvPr id="5" name="Content Placeholder 4" descr="A bar graph with blue squares&#10;&#10;Description automatically generated">
            <a:extLst>
              <a:ext uri="{FF2B5EF4-FFF2-40B4-BE49-F238E27FC236}">
                <a16:creationId xmlns:a16="http://schemas.microsoft.com/office/drawing/2014/main" id="{9B700272-9497-94DE-23D4-CC7FB5FEE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188" y="1460740"/>
            <a:ext cx="5486411" cy="3657607"/>
          </a:xfrm>
        </p:spPr>
      </p:pic>
    </p:spTree>
    <p:extLst>
      <p:ext uri="{BB962C8B-B14F-4D97-AF65-F5344CB8AC3E}">
        <p14:creationId xmlns:p14="http://schemas.microsoft.com/office/powerpoint/2010/main" val="113169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617F-E926-3736-DBD1-5F05E93F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Coupon Usage Impacting Profits</a:t>
            </a:r>
          </a:p>
        </p:txBody>
      </p:sp>
      <p:pic>
        <p:nvPicPr>
          <p:cNvPr id="5" name="Content Placeholder 4" descr="A blue and green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CF6B214E-D214-0F79-071F-D356E6068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411" y="2272503"/>
            <a:ext cx="7315215" cy="3657607"/>
          </a:xfrm>
        </p:spPr>
      </p:pic>
    </p:spTree>
    <p:extLst>
      <p:ext uri="{BB962C8B-B14F-4D97-AF65-F5344CB8AC3E}">
        <p14:creationId xmlns:p14="http://schemas.microsoft.com/office/powerpoint/2010/main" val="156863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2E37-0400-FFC8-E8EA-E6444364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Loss-Making Transactions Due to Negative Markups</a:t>
            </a:r>
          </a:p>
        </p:txBody>
      </p:sp>
      <p:pic>
        <p:nvPicPr>
          <p:cNvPr id="5" name="Content Placeholder 4" descr="A green and black line graph&#10;&#10;Description automatically generated">
            <a:extLst>
              <a:ext uri="{FF2B5EF4-FFF2-40B4-BE49-F238E27FC236}">
                <a16:creationId xmlns:a16="http://schemas.microsoft.com/office/drawing/2014/main" id="{214A493E-3DA2-23EA-8B9F-DF0345E9E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82" y="2160588"/>
            <a:ext cx="7762874" cy="3881437"/>
          </a:xfrm>
        </p:spPr>
      </p:pic>
    </p:spTree>
    <p:extLst>
      <p:ext uri="{BB962C8B-B14F-4D97-AF65-F5344CB8AC3E}">
        <p14:creationId xmlns:p14="http://schemas.microsoft.com/office/powerpoint/2010/main" val="384378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0D71-5106-5135-1F81-7D78D433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Analysis – Why are these trends happening?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B3B8-DA87-8598-94CA-AB4D4E4B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4018"/>
            <a:ext cx="8596668" cy="3880773"/>
          </a:xfrm>
        </p:spPr>
        <p:txBody>
          <a:bodyPr/>
          <a:lstStyle/>
          <a:p>
            <a:r>
              <a:rPr lang="en-US" b="1" dirty="0"/>
              <a:t>Reasons for High Coupon Dependency: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Customers have come to </a:t>
            </a:r>
            <a:r>
              <a:rPr lang="en-US" b="1" dirty="0"/>
              <a:t>expect discounts</a:t>
            </a:r>
            <a:r>
              <a:rPr lang="en-US" dirty="0"/>
              <a:t> → Low willingness to book at full price.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Competitor OTAs might be offering </a:t>
            </a:r>
            <a:r>
              <a:rPr lang="en-US" b="1" dirty="0"/>
              <a:t>aggressive pricing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Reasons for Negative Markups: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</a:t>
            </a:r>
            <a:r>
              <a:rPr lang="en-US" b="1" dirty="0"/>
              <a:t>pricing rules</a:t>
            </a:r>
            <a:r>
              <a:rPr lang="en-US" dirty="0"/>
              <a:t> to prevent loss-making bookings.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Supplier pricing variations </a:t>
            </a:r>
            <a:r>
              <a:rPr lang="en-US" b="1" dirty="0"/>
              <a:t>not accounted for</a:t>
            </a:r>
            <a:r>
              <a:rPr lang="en-US" dirty="0"/>
              <a:t> dynamically.</a:t>
            </a:r>
          </a:p>
          <a:p>
            <a:r>
              <a:rPr lang="en-US" dirty="0"/>
              <a:t> </a:t>
            </a:r>
            <a:r>
              <a:rPr lang="en-US" b="1" dirty="0"/>
              <a:t>Reasons for Seasonal Demand: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Certain months have </a:t>
            </a:r>
            <a:r>
              <a:rPr lang="en-US" b="1" dirty="0"/>
              <a:t>higher travel activity</a:t>
            </a:r>
            <a:r>
              <a:rPr lang="en-US" dirty="0"/>
              <a:t> (summer holidays, winter breaks).</a:t>
            </a:r>
          </a:p>
          <a:p>
            <a:r>
              <a:rPr lang="en-US" dirty="0"/>
              <a:t> </a:t>
            </a:r>
            <a:r>
              <a:rPr lang="en-US" b="1" dirty="0"/>
              <a:t>(Visual Suggestion)</a:t>
            </a:r>
            <a:r>
              <a:rPr lang="en-US" dirty="0"/>
              <a:t>: Flowchart showing the root causes.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15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398E-1FC5-24B9-B223-62010224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1 – Reduce Loss-Making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4480F-C1E8-DF1F-B687-5D499B78E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767012"/>
          </a:xfrm>
        </p:spPr>
        <p:txBody>
          <a:bodyPr/>
          <a:lstStyle/>
          <a:p>
            <a:r>
              <a:rPr lang="en-US" b="1" dirty="0"/>
              <a:t>Key Actions: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Implement a Minimum Markup Policy</a:t>
            </a:r>
            <a:r>
              <a:rPr lang="en-US" dirty="0"/>
              <a:t> → Set a floor price to prevent selling at a loss.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Monitor Supplier Costs in Real Time</a:t>
            </a:r>
            <a:r>
              <a:rPr lang="en-US" dirty="0"/>
              <a:t> → Adjust selling prices based on supplier fluctuations.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Introduce Dynamic Pricing</a:t>
            </a:r>
            <a:r>
              <a:rPr lang="en-US" dirty="0"/>
              <a:t> → Increase markup in high-demand periods.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6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52F5-4618-1022-44F8-7CD93031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2 – Reduce Coupon Dependency &amp; Increase Loyalty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70DB5-87DB-20AF-7F3D-5E710F95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📌 </a:t>
            </a:r>
            <a:r>
              <a:rPr lang="en-US" b="1" dirty="0"/>
              <a:t>Key Actions:</a:t>
            </a:r>
            <a:br>
              <a:rPr lang="en-US" dirty="0"/>
            </a:br>
            <a:r>
              <a:rPr lang="en-US" dirty="0"/>
              <a:t>✔ Shift from </a:t>
            </a:r>
            <a:r>
              <a:rPr lang="en-US" b="1" dirty="0"/>
              <a:t>blanket discounts</a:t>
            </a:r>
            <a:r>
              <a:rPr lang="en-US" dirty="0"/>
              <a:t> to </a:t>
            </a:r>
            <a:r>
              <a:rPr lang="en-US" b="1" dirty="0"/>
              <a:t>targeted promotions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✔ Introduce a </a:t>
            </a:r>
            <a:r>
              <a:rPr lang="en-US" b="1" dirty="0"/>
              <a:t>loyalty rewards program</a:t>
            </a:r>
            <a:r>
              <a:rPr lang="en-US" dirty="0"/>
              <a:t> instead of direct discounts.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/>
              <a:t>Bundle services</a:t>
            </a:r>
            <a:r>
              <a:rPr lang="en-US" dirty="0"/>
              <a:t> (e.g., </a:t>
            </a:r>
            <a:r>
              <a:rPr lang="en-US" b="1" dirty="0"/>
              <a:t>Flight + Hotel</a:t>
            </a:r>
            <a:r>
              <a:rPr lang="en-US" dirty="0"/>
              <a:t>) to increase perceived value.</a:t>
            </a:r>
          </a:p>
        </p:txBody>
      </p:sp>
    </p:spTree>
    <p:extLst>
      <p:ext uri="{BB962C8B-B14F-4D97-AF65-F5344CB8AC3E}">
        <p14:creationId xmlns:p14="http://schemas.microsoft.com/office/powerpoint/2010/main" val="26755776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406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"Analysis of OTA Booking Data: Key Findings &amp; Strategies" </vt:lpstr>
      <vt:lpstr>Introduction &amp; Objectives</vt:lpstr>
      <vt:lpstr>PowerPoint Presentation</vt:lpstr>
      <vt:lpstr>Booking Status Distribution:</vt:lpstr>
      <vt:lpstr>High Coupon Usage Impacting Profits</vt:lpstr>
      <vt:lpstr>Loss-Making Transactions Due to Negative Markups</vt:lpstr>
      <vt:lpstr>Cause Analysis – Why are these trends happening?</vt:lpstr>
      <vt:lpstr>Strategy 1 – Reduce Loss-Making Transactions</vt:lpstr>
      <vt:lpstr>Strategy 2 – Reduce Coupon Dependency &amp; Increase Loyalty</vt:lpstr>
      <vt:lpstr>Strategy 3 – Capitalizing on Seasonality</vt:lpstr>
      <vt:lpstr>Conclusion – 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Ray</dc:creator>
  <cp:lastModifiedBy>Vivek Ray</cp:lastModifiedBy>
  <cp:revision>2</cp:revision>
  <dcterms:created xsi:type="dcterms:W3CDTF">2025-02-07T10:00:29Z</dcterms:created>
  <dcterms:modified xsi:type="dcterms:W3CDTF">2025-02-21T16:22:27Z</dcterms:modified>
</cp:coreProperties>
</file>