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2"/>
  </p:notesMasterIdLst>
  <p:handoutMasterIdLst>
    <p:handoutMasterId r:id="rId53"/>
  </p:handoutMasterIdLst>
  <p:sldIdLst>
    <p:sldId id="344" r:id="rId5"/>
    <p:sldId id="345" r:id="rId6"/>
    <p:sldId id="346" r:id="rId7"/>
    <p:sldId id="374" r:id="rId8"/>
    <p:sldId id="258" r:id="rId9"/>
    <p:sldId id="398" r:id="rId10"/>
    <p:sldId id="257" r:id="rId11"/>
    <p:sldId id="359" r:id="rId12"/>
    <p:sldId id="430" r:id="rId13"/>
    <p:sldId id="405" r:id="rId14"/>
    <p:sldId id="352" r:id="rId15"/>
    <p:sldId id="256" r:id="rId16"/>
    <p:sldId id="358" r:id="rId17"/>
    <p:sldId id="423" r:id="rId18"/>
    <p:sldId id="406" r:id="rId19"/>
    <p:sldId id="416" r:id="rId20"/>
    <p:sldId id="364" r:id="rId21"/>
    <p:sldId id="410" r:id="rId22"/>
    <p:sldId id="370" r:id="rId23"/>
    <p:sldId id="384" r:id="rId24"/>
    <p:sldId id="389" r:id="rId25"/>
    <p:sldId id="411" r:id="rId26"/>
    <p:sldId id="412" r:id="rId27"/>
    <p:sldId id="413" r:id="rId28"/>
    <p:sldId id="414" r:id="rId29"/>
    <p:sldId id="415" r:id="rId30"/>
    <p:sldId id="385" r:id="rId31"/>
    <p:sldId id="397" r:id="rId32"/>
    <p:sldId id="409" r:id="rId33"/>
    <p:sldId id="421" r:id="rId34"/>
    <p:sldId id="427" r:id="rId35"/>
    <p:sldId id="428" r:id="rId36"/>
    <p:sldId id="429" r:id="rId37"/>
    <p:sldId id="394" r:id="rId38"/>
    <p:sldId id="396" r:id="rId39"/>
    <p:sldId id="418" r:id="rId40"/>
    <p:sldId id="422" r:id="rId41"/>
    <p:sldId id="426" r:id="rId42"/>
    <p:sldId id="433" r:id="rId43"/>
    <p:sldId id="417" r:id="rId44"/>
    <p:sldId id="259" r:id="rId45"/>
    <p:sldId id="424" r:id="rId46"/>
    <p:sldId id="425" r:id="rId47"/>
    <p:sldId id="390" r:id="rId48"/>
    <p:sldId id="431" r:id="rId49"/>
    <p:sldId id="432" r:id="rId50"/>
    <p:sldId id="35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F192D"/>
    <a:srgbClr val="FFCC66"/>
    <a:srgbClr val="DE0442"/>
    <a:srgbClr val="FF9900"/>
    <a:srgbClr val="CCCC00"/>
    <a:srgbClr val="9AD585"/>
    <a:srgbClr val="33CCFF"/>
    <a:srgbClr val="CC99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EB911-1DB3-4A74-BDD2-7914D23A4EB2}" v="6" dt="2025-07-03T15:57:39.040"/>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691" autoAdjust="0"/>
    <p:restoredTop sz="95928" autoAdjust="0"/>
  </p:normalViewPr>
  <p:slideViewPr>
    <p:cSldViewPr snapToGrid="0">
      <p:cViewPr varScale="1">
        <p:scale>
          <a:sx n="82" d="100"/>
          <a:sy n="82" d="100"/>
        </p:scale>
        <p:origin x="62" y="6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ong Lowang" userId="69a5c19cc654d8f0" providerId="LiveId" clId="{2D4EB911-1DB3-4A74-BDD2-7914D23A4EB2}"/>
    <pc:docChg chg="undo custSel addSld modSld sldOrd">
      <pc:chgData name="Chadong Lowang" userId="69a5c19cc654d8f0" providerId="LiveId" clId="{2D4EB911-1DB3-4A74-BDD2-7914D23A4EB2}" dt="2025-07-03T16:02:05.295" v="585" actId="14100"/>
      <pc:docMkLst>
        <pc:docMk/>
      </pc:docMkLst>
      <pc:sldChg chg="ord">
        <pc:chgData name="Chadong Lowang" userId="69a5c19cc654d8f0" providerId="LiveId" clId="{2D4EB911-1DB3-4A74-BDD2-7914D23A4EB2}" dt="2025-07-03T15:51:43.169" v="86"/>
        <pc:sldMkLst>
          <pc:docMk/>
          <pc:sldMk cId="2063542511" sldId="390"/>
        </pc:sldMkLst>
      </pc:sldChg>
      <pc:sldChg chg="modSp mod">
        <pc:chgData name="Chadong Lowang" userId="69a5c19cc654d8f0" providerId="LiveId" clId="{2D4EB911-1DB3-4A74-BDD2-7914D23A4EB2}" dt="2025-07-03T15:44:07.877" v="5" actId="12"/>
        <pc:sldMkLst>
          <pc:docMk/>
          <pc:sldMk cId="3963472485" sldId="418"/>
        </pc:sldMkLst>
        <pc:spChg chg="mod">
          <ac:chgData name="Chadong Lowang" userId="69a5c19cc654d8f0" providerId="LiveId" clId="{2D4EB911-1DB3-4A74-BDD2-7914D23A4EB2}" dt="2025-07-03T15:44:07.877" v="5" actId="12"/>
          <ac:spMkLst>
            <pc:docMk/>
            <pc:sldMk cId="3963472485" sldId="418"/>
            <ac:spMk id="7" creationId="{202A02FB-366D-0F1B-A444-8179CB87579A}"/>
          </ac:spMkLst>
        </pc:spChg>
      </pc:sldChg>
      <pc:sldChg chg="modSp mod">
        <pc:chgData name="Chadong Lowang" userId="69a5c19cc654d8f0" providerId="LiveId" clId="{2D4EB911-1DB3-4A74-BDD2-7914D23A4EB2}" dt="2025-07-03T16:01:49.659" v="582" actId="20577"/>
        <pc:sldMkLst>
          <pc:docMk/>
          <pc:sldMk cId="907266402" sldId="419"/>
        </pc:sldMkLst>
        <pc:spChg chg="mod">
          <ac:chgData name="Chadong Lowang" userId="69a5c19cc654d8f0" providerId="LiveId" clId="{2D4EB911-1DB3-4A74-BDD2-7914D23A4EB2}" dt="2025-07-03T16:01:49.659" v="582" actId="20577"/>
          <ac:spMkLst>
            <pc:docMk/>
            <pc:sldMk cId="907266402" sldId="419"/>
            <ac:spMk id="7" creationId="{3838BA6E-5771-5395-63A2-B5F513F7396A}"/>
          </ac:spMkLst>
        </pc:spChg>
      </pc:sldChg>
      <pc:sldChg chg="modSp mod">
        <pc:chgData name="Chadong Lowang" userId="69a5c19cc654d8f0" providerId="LiveId" clId="{2D4EB911-1DB3-4A74-BDD2-7914D23A4EB2}" dt="2025-07-03T15:51:36.333" v="84" actId="20577"/>
        <pc:sldMkLst>
          <pc:docMk/>
          <pc:sldMk cId="2811204579" sldId="420"/>
        </pc:sldMkLst>
        <pc:spChg chg="mod">
          <ac:chgData name="Chadong Lowang" userId="69a5c19cc654d8f0" providerId="LiveId" clId="{2D4EB911-1DB3-4A74-BDD2-7914D23A4EB2}" dt="2025-07-03T15:51:36.333" v="84" actId="20577"/>
          <ac:spMkLst>
            <pc:docMk/>
            <pc:sldMk cId="2811204579" sldId="420"/>
            <ac:spMk id="7" creationId="{25020118-E7B8-97E0-4A23-C8C813459780}"/>
          </ac:spMkLst>
        </pc:spChg>
      </pc:sldChg>
      <pc:sldChg chg="delSp modSp new mod">
        <pc:chgData name="Chadong Lowang" userId="69a5c19cc654d8f0" providerId="LiveId" clId="{2D4EB911-1DB3-4A74-BDD2-7914D23A4EB2}" dt="2025-07-03T15:55:54.298" v="159" actId="5793"/>
        <pc:sldMkLst>
          <pc:docMk/>
          <pc:sldMk cId="1480581826" sldId="421"/>
        </pc:sldMkLst>
        <pc:spChg chg="del">
          <ac:chgData name="Chadong Lowang" userId="69a5c19cc654d8f0" providerId="LiveId" clId="{2D4EB911-1DB3-4A74-BDD2-7914D23A4EB2}" dt="2025-07-03T15:52:13.189" v="88" actId="478"/>
          <ac:spMkLst>
            <pc:docMk/>
            <pc:sldMk cId="1480581826" sldId="421"/>
            <ac:spMk id="2" creationId="{76456DF2-2811-518E-669A-D70ED3FF8E1C}"/>
          </ac:spMkLst>
        </pc:spChg>
        <pc:spChg chg="mod">
          <ac:chgData name="Chadong Lowang" userId="69a5c19cc654d8f0" providerId="LiveId" clId="{2D4EB911-1DB3-4A74-BDD2-7914D23A4EB2}" dt="2025-07-03T15:55:54.298" v="159" actId="5793"/>
          <ac:spMkLst>
            <pc:docMk/>
            <pc:sldMk cId="1480581826" sldId="421"/>
            <ac:spMk id="3" creationId="{248E97D2-636D-002C-92C6-891494806945}"/>
          </ac:spMkLst>
        </pc:spChg>
        <pc:spChg chg="del">
          <ac:chgData name="Chadong Lowang" userId="69a5c19cc654d8f0" providerId="LiveId" clId="{2D4EB911-1DB3-4A74-BDD2-7914D23A4EB2}" dt="2025-07-03T15:52:16.437" v="89" actId="478"/>
          <ac:spMkLst>
            <pc:docMk/>
            <pc:sldMk cId="1480581826" sldId="421"/>
            <ac:spMk id="4" creationId="{AACF86E4-5F53-E669-AAE2-EF27ADA2EA27}"/>
          </ac:spMkLst>
        </pc:spChg>
      </pc:sldChg>
      <pc:sldChg chg="addSp delSp modSp new mod">
        <pc:chgData name="Chadong Lowang" userId="69a5c19cc654d8f0" providerId="LiveId" clId="{2D4EB911-1DB3-4A74-BDD2-7914D23A4EB2}" dt="2025-07-03T16:02:05.295" v="585" actId="14100"/>
        <pc:sldMkLst>
          <pc:docMk/>
          <pc:sldMk cId="1590625403" sldId="422"/>
        </pc:sldMkLst>
        <pc:spChg chg="del">
          <ac:chgData name="Chadong Lowang" userId="69a5c19cc654d8f0" providerId="LiveId" clId="{2D4EB911-1DB3-4A74-BDD2-7914D23A4EB2}" dt="2025-07-03T15:57:49.184" v="162" actId="478"/>
          <ac:spMkLst>
            <pc:docMk/>
            <pc:sldMk cId="1590625403" sldId="422"/>
            <ac:spMk id="2" creationId="{76115501-E830-9F7B-ED17-E0207FBD5F93}"/>
          </ac:spMkLst>
        </pc:spChg>
        <pc:spChg chg="del">
          <ac:chgData name="Chadong Lowang" userId="69a5c19cc654d8f0" providerId="LiveId" clId="{2D4EB911-1DB3-4A74-BDD2-7914D23A4EB2}" dt="2025-07-03T15:57:39.040" v="161" actId="931"/>
          <ac:spMkLst>
            <pc:docMk/>
            <pc:sldMk cId="1590625403" sldId="422"/>
            <ac:spMk id="3" creationId="{2FD54540-9938-905D-5DC5-967CF93FB223}"/>
          </ac:spMkLst>
        </pc:spChg>
        <pc:spChg chg="mod">
          <ac:chgData name="Chadong Lowang" userId="69a5c19cc654d8f0" providerId="LiveId" clId="{2D4EB911-1DB3-4A74-BDD2-7914D23A4EB2}" dt="2025-07-03T16:02:05.295" v="585" actId="14100"/>
          <ac:spMkLst>
            <pc:docMk/>
            <pc:sldMk cId="1590625403" sldId="422"/>
            <ac:spMk id="4" creationId="{82C60771-11BB-019F-A94E-7025D66BB30E}"/>
          </ac:spMkLst>
        </pc:spChg>
        <pc:picChg chg="add mod">
          <ac:chgData name="Chadong Lowang" userId="69a5c19cc654d8f0" providerId="LiveId" clId="{2D4EB911-1DB3-4A74-BDD2-7914D23A4EB2}" dt="2025-07-03T16:01:57.009" v="583" actId="1076"/>
          <ac:picMkLst>
            <pc:docMk/>
            <pc:sldMk cId="1590625403" sldId="422"/>
            <ac:picMk id="7" creationId="{88E6A7E7-3CC0-4B2B-8723-B7A9FE83EF5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7/4/2025</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7/4/2025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47</a:t>
            </a:fld>
            <a:endParaRPr lang="en-US" dirty="0"/>
          </a:p>
        </p:txBody>
      </p:sp>
    </p:spTree>
    <p:extLst>
      <p:ext uri="{BB962C8B-B14F-4D97-AF65-F5344CB8AC3E}">
        <p14:creationId xmlns:p14="http://schemas.microsoft.com/office/powerpoint/2010/main" val="176387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AF20-73B4-1CCD-FB14-6156185473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41570-16D8-6F8B-6C9B-1E0EC1C00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199D4-4530-5488-21BB-F4615D7C9BB2}"/>
              </a:ext>
            </a:extLst>
          </p:cNvPr>
          <p:cNvSpPr>
            <a:spLocks noGrp="1"/>
          </p:cNvSpPr>
          <p:nvPr>
            <p:ph type="dt" sz="half" idx="10"/>
          </p:nvPr>
        </p:nvSpPr>
        <p:spPr/>
        <p:txBody>
          <a:bodyPr/>
          <a:lstStyle/>
          <a:p>
            <a:fld id="{D471BB80-32CE-429F-8D4A-80345425EF55}" type="datetimeFigureOut">
              <a:rPr lang="en-IN" smtClean="0"/>
              <a:t>04-07-2025</a:t>
            </a:fld>
            <a:endParaRPr lang="en-IN"/>
          </a:p>
        </p:txBody>
      </p:sp>
      <p:sp>
        <p:nvSpPr>
          <p:cNvPr id="5" name="Footer Placeholder 4">
            <a:extLst>
              <a:ext uri="{FF2B5EF4-FFF2-40B4-BE49-F238E27FC236}">
                <a16:creationId xmlns:a16="http://schemas.microsoft.com/office/drawing/2014/main" id="{D83B0415-2E7D-018F-04CA-C6DDA846B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D71F8-D000-CE15-D290-767D7DD27D00}"/>
              </a:ext>
            </a:extLst>
          </p:cNvPr>
          <p:cNvSpPr>
            <a:spLocks noGrp="1"/>
          </p:cNvSpPr>
          <p:nvPr>
            <p:ph type="sldNum" sz="quarter" idx="12"/>
          </p:nvPr>
        </p:nvSpPr>
        <p:spPr/>
        <p:txBody>
          <a:bodyPr/>
          <a:lstStyle/>
          <a:p>
            <a:fld id="{2BF3A0EE-06AF-4DA9-B306-D331E8286A62}" type="slidenum">
              <a:rPr lang="en-IN" smtClean="0"/>
              <a:t>‹#›</a:t>
            </a:fld>
            <a:endParaRPr lang="en-IN"/>
          </a:p>
        </p:txBody>
      </p:sp>
    </p:spTree>
    <p:extLst>
      <p:ext uri="{BB962C8B-B14F-4D97-AF65-F5344CB8AC3E}">
        <p14:creationId xmlns:p14="http://schemas.microsoft.com/office/powerpoint/2010/main" val="1319450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CE5D-6D0A-3974-EE97-199B2D955C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B24B6A-E0DF-E5BB-7E3C-57FE5072A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66C579-A051-D09F-1E83-855CEE10312B}"/>
              </a:ext>
            </a:extLst>
          </p:cNvPr>
          <p:cNvSpPr>
            <a:spLocks noGrp="1"/>
          </p:cNvSpPr>
          <p:nvPr>
            <p:ph type="dt" sz="half" idx="10"/>
          </p:nvPr>
        </p:nvSpPr>
        <p:spPr/>
        <p:txBody>
          <a:bodyPr/>
          <a:lstStyle/>
          <a:p>
            <a:fld id="{D471BB80-32CE-429F-8D4A-80345425EF55}" type="datetimeFigureOut">
              <a:rPr lang="en-IN" smtClean="0"/>
              <a:t>04-07-2025</a:t>
            </a:fld>
            <a:endParaRPr lang="en-IN"/>
          </a:p>
        </p:txBody>
      </p:sp>
      <p:sp>
        <p:nvSpPr>
          <p:cNvPr id="5" name="Footer Placeholder 4">
            <a:extLst>
              <a:ext uri="{FF2B5EF4-FFF2-40B4-BE49-F238E27FC236}">
                <a16:creationId xmlns:a16="http://schemas.microsoft.com/office/drawing/2014/main" id="{AEFFEB1E-CA65-5C17-9424-1A5F5FD22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D2026-FEE2-BFFA-3A16-AB818A900BF9}"/>
              </a:ext>
            </a:extLst>
          </p:cNvPr>
          <p:cNvSpPr>
            <a:spLocks noGrp="1"/>
          </p:cNvSpPr>
          <p:nvPr>
            <p:ph type="sldNum" sz="quarter" idx="12"/>
          </p:nvPr>
        </p:nvSpPr>
        <p:spPr/>
        <p:txBody>
          <a:bodyPr/>
          <a:lstStyle/>
          <a:p>
            <a:fld id="{2BF3A0EE-06AF-4DA9-B306-D331E8286A62}" type="slidenum">
              <a:rPr lang="en-IN" smtClean="0"/>
              <a:t>‹#›</a:t>
            </a:fld>
            <a:endParaRPr lang="en-IN"/>
          </a:p>
        </p:txBody>
      </p:sp>
    </p:spTree>
    <p:extLst>
      <p:ext uri="{BB962C8B-B14F-4D97-AF65-F5344CB8AC3E}">
        <p14:creationId xmlns:p14="http://schemas.microsoft.com/office/powerpoint/2010/main" val="261998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svg"/><Relationship Id="rId3" Type="http://schemas.openxmlformats.org/officeDocument/2006/relationships/image" Target="../media/image37.svg"/><Relationship Id="rId7" Type="http://schemas.openxmlformats.org/officeDocument/2006/relationships/image" Target="../media/image41.sv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4.xml"/><Relationship Id="rId6" Type="http://schemas.openxmlformats.org/officeDocument/2006/relationships/image" Target="../media/image40.png"/><Relationship Id="rId11" Type="http://schemas.openxmlformats.org/officeDocument/2006/relationships/image" Target="../media/image45.svg"/><Relationship Id="rId5" Type="http://schemas.openxmlformats.org/officeDocument/2006/relationships/image" Target="../media/image39.svg"/><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svg"/><Relationship Id="rId14"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26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3702606" y="253498"/>
            <a:ext cx="4798858" cy="1330860"/>
          </a:xfrm>
        </p:spPr>
        <p:txBody>
          <a:bodyPr>
            <a:normAutofit/>
          </a:bodyPr>
          <a:lstStyle/>
          <a:p>
            <a:pPr lvl="0" algn="ctr">
              <a:lnSpc>
                <a:spcPct val="100000"/>
              </a:lnSpc>
              <a:spcBef>
                <a:spcPts val="0"/>
              </a:spcBef>
            </a:pPr>
            <a:r>
              <a:rPr lang="en-US" sz="1800" dirty="0">
                <a:solidFill>
                  <a:schemeClr val="tx1"/>
                </a:solidFill>
              </a:rPr>
              <a:t>B. Tech (IT)</a:t>
            </a:r>
          </a:p>
        </p:txBody>
      </p:sp>
      <p:sp>
        <p:nvSpPr>
          <p:cNvPr id="4" name="TextBox 3"/>
          <p:cNvSpPr txBox="1"/>
          <p:nvPr/>
        </p:nvSpPr>
        <p:spPr>
          <a:xfrm>
            <a:off x="1068310" y="1511929"/>
            <a:ext cx="9967864" cy="1477328"/>
          </a:xfrm>
          <a:prstGeom prst="rect">
            <a:avLst/>
          </a:prstGeom>
          <a:noFill/>
        </p:spPr>
        <p:txBody>
          <a:bodyPr wrap="square" rtlCol="0">
            <a:spAutoFit/>
          </a:bodyPr>
          <a:lstStyle/>
          <a:p>
            <a:pPr lvl="0" algn="ctr"/>
            <a:r>
              <a:rPr lang="en-US" sz="3600" b="1" dirty="0">
                <a:solidFill>
                  <a:srgbClr val="0F253E"/>
                </a:solidFill>
                <a:latin typeface="Posterama Text Black"/>
                <a:ea typeface="Microsoft Sans Serif" pitchFamily="34" charset="0"/>
                <a:cs typeface="Microsoft Sans Serif" pitchFamily="34" charset="0"/>
              </a:rPr>
              <a:t>Detection and Mitigation of DDoS Attacks in SDN Environment</a:t>
            </a:r>
            <a:endParaRPr lang="en-US" dirty="0">
              <a:solidFill>
                <a:prstClr val="white"/>
              </a:solidFill>
              <a:latin typeface="Posterama" panose="020B0504020200020000" pitchFamily="34" charset="0"/>
              <a:ea typeface="微软雅黑"/>
              <a:cs typeface="Posterama" panose="020B0504020200020000" pitchFamily="34" charset="0"/>
            </a:endParaRPr>
          </a:p>
          <a:p>
            <a:pPr algn="ctr"/>
            <a:endParaRPr lang="en-US" dirty="0"/>
          </a:p>
        </p:txBody>
      </p:sp>
      <p:cxnSp>
        <p:nvCxnSpPr>
          <p:cNvPr id="6" name="Straight Connector 5"/>
          <p:cNvCxnSpPr/>
          <p:nvPr/>
        </p:nvCxnSpPr>
        <p:spPr>
          <a:xfrm>
            <a:off x="5006565" y="3022557"/>
            <a:ext cx="0" cy="546743"/>
          </a:xfrm>
          <a:prstGeom prst="line">
            <a:avLst/>
          </a:prstGeom>
          <a:noFill/>
          <a:ln w="25400" cap="flat" cmpd="sng" algn="ctr">
            <a:solidFill>
              <a:srgbClr val="FF0000"/>
            </a:solidFill>
            <a:prstDash val="solid"/>
            <a:miter lim="800000"/>
          </a:ln>
          <a:effectLst/>
        </p:spPr>
      </p:cxnSp>
      <p:sp>
        <p:nvSpPr>
          <p:cNvPr id="5" name="Rectangle 4"/>
          <p:cNvSpPr/>
          <p:nvPr/>
        </p:nvSpPr>
        <p:spPr>
          <a:xfrm>
            <a:off x="4997512" y="2972764"/>
            <a:ext cx="1810694" cy="646331"/>
          </a:xfrm>
          <a:prstGeom prst="rect">
            <a:avLst/>
          </a:prstGeom>
        </p:spPr>
        <p:txBody>
          <a:bodyPr wrap="square">
            <a:spAutoFit/>
          </a:bodyPr>
          <a:lstStyle/>
          <a:p>
            <a:pPr lvl="0" algn="ctr"/>
            <a:r>
              <a:rPr lang="en-US" dirty="0">
                <a:solidFill>
                  <a:srgbClr val="000000"/>
                </a:solidFill>
                <a:latin typeface="Posterama" panose="020B0504020200020000" pitchFamily="34" charset="0"/>
                <a:ea typeface="微软雅黑"/>
                <a:cs typeface="Posterama" panose="020B0504020200020000" pitchFamily="34" charset="0"/>
              </a:rPr>
              <a:t>Presented</a:t>
            </a:r>
            <a:r>
              <a:rPr lang="en-US" dirty="0">
                <a:solidFill>
                  <a:prstClr val="white"/>
                </a:solidFill>
                <a:latin typeface="Posterama" panose="020B0504020200020000" pitchFamily="34" charset="0"/>
                <a:ea typeface="微软雅黑"/>
                <a:cs typeface="Posterama" panose="020B0504020200020000" pitchFamily="34" charset="0"/>
              </a:rPr>
              <a:t> </a:t>
            </a:r>
            <a:r>
              <a:rPr lang="en-US" dirty="0">
                <a:solidFill>
                  <a:srgbClr val="000000"/>
                </a:solidFill>
                <a:latin typeface="Posterama" panose="020B0504020200020000" pitchFamily="34" charset="0"/>
                <a:ea typeface="微软雅黑"/>
                <a:cs typeface="Posterama" panose="020B0504020200020000" pitchFamily="34" charset="0"/>
              </a:rPr>
              <a:t>by:</a:t>
            </a:r>
          </a:p>
          <a:p>
            <a:pPr lvl="0" algn="ctr"/>
            <a:r>
              <a:rPr lang="en-US" dirty="0">
                <a:solidFill>
                  <a:srgbClr val="000000"/>
                </a:solidFill>
                <a:latin typeface="Posterama" panose="020B0504020200020000" pitchFamily="34" charset="0"/>
                <a:ea typeface="微软雅黑"/>
                <a:cs typeface="Posterama" panose="020B0504020200020000" pitchFamily="34" charset="0"/>
              </a:rPr>
              <a:t>Group 4</a:t>
            </a:r>
          </a:p>
        </p:txBody>
      </p:sp>
      <p:sp>
        <p:nvSpPr>
          <p:cNvPr id="7" name="Rectangle 6"/>
          <p:cNvSpPr/>
          <p:nvPr/>
        </p:nvSpPr>
        <p:spPr>
          <a:xfrm>
            <a:off x="2854859" y="4056449"/>
            <a:ext cx="6096000" cy="646331"/>
          </a:xfrm>
          <a:prstGeom prst="rect">
            <a:avLst/>
          </a:prstGeom>
        </p:spPr>
        <p:txBody>
          <a:bodyPr>
            <a:spAutoFit/>
          </a:bodyPr>
          <a:lstStyle/>
          <a:p>
            <a:pPr lvl="0" algn="ctr"/>
            <a:r>
              <a:rPr lang="en-US" dirty="0">
                <a:solidFill>
                  <a:srgbClr val="000000"/>
                </a:solidFill>
                <a:latin typeface="Posterama" panose="020B0504020200020000" pitchFamily="34" charset="0"/>
                <a:ea typeface="微软雅黑"/>
                <a:cs typeface="Posterama" panose="020B0504020200020000" pitchFamily="34" charset="0"/>
              </a:rPr>
              <a:t>Under the supervision of:</a:t>
            </a:r>
          </a:p>
          <a:p>
            <a:pPr lvl="0" algn="ctr"/>
            <a:r>
              <a:rPr lang="en-US" dirty="0">
                <a:solidFill>
                  <a:srgbClr val="000000"/>
                </a:solidFill>
                <a:latin typeface="Posterama" panose="020B0504020200020000" pitchFamily="34" charset="0"/>
                <a:ea typeface="微软雅黑"/>
                <a:cs typeface="Posterama" panose="020B0504020200020000" pitchFamily="34" charset="0"/>
              </a:rPr>
              <a:t>Dr. Amitabha Nath</a:t>
            </a:r>
          </a:p>
        </p:txBody>
      </p:sp>
      <p:sp>
        <p:nvSpPr>
          <p:cNvPr id="8" name="Rectangle 7"/>
          <p:cNvSpPr/>
          <p:nvPr/>
        </p:nvSpPr>
        <p:spPr>
          <a:xfrm>
            <a:off x="3216997" y="5468790"/>
            <a:ext cx="6096000" cy="646331"/>
          </a:xfrm>
          <a:prstGeom prst="rect">
            <a:avLst/>
          </a:prstGeom>
        </p:spPr>
        <p:txBody>
          <a:bodyPr>
            <a:spAutoFit/>
          </a:bodyPr>
          <a:lstStyle/>
          <a:p>
            <a:pPr lvl="0" algn="ctr"/>
            <a:r>
              <a:rPr lang="en-US" dirty="0">
                <a:solidFill>
                  <a:srgbClr val="000000"/>
                </a:solidFill>
                <a:latin typeface="Perpetua Titling MT" pitchFamily="18" charset="0"/>
                <a:ea typeface="微软雅黑"/>
                <a:cs typeface="Posterama" panose="020B0504020200020000" pitchFamily="34" charset="0"/>
              </a:rPr>
              <a:t>Department of Information Technology</a:t>
            </a:r>
          </a:p>
          <a:p>
            <a:pPr lvl="0" algn="ctr"/>
            <a:r>
              <a:rPr lang="en-US" dirty="0">
                <a:solidFill>
                  <a:srgbClr val="000000"/>
                </a:solidFill>
                <a:latin typeface="Perpetua Titling MT" pitchFamily="18" charset="0"/>
                <a:ea typeface="微软雅黑"/>
                <a:cs typeface="Posterama" panose="020B0504020200020000" pitchFamily="34" charset="0"/>
              </a:rPr>
              <a:t>North-Eastern Hill University</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AB94B-0ADD-C922-7948-248FE3C8DEE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62F70F-490E-68CA-2712-9F83BB68E8C3}"/>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
        <p:nvSpPr>
          <p:cNvPr id="6" name="Content Placeholder 2">
            <a:extLst>
              <a:ext uri="{FF2B5EF4-FFF2-40B4-BE49-F238E27FC236}">
                <a16:creationId xmlns:a16="http://schemas.microsoft.com/office/drawing/2014/main" id="{ABFD4A44-5606-27A7-7E58-E42545AFC4CC}"/>
              </a:ext>
            </a:extLst>
          </p:cNvPr>
          <p:cNvSpPr>
            <a:spLocks noGrp="1"/>
          </p:cNvSpPr>
          <p:nvPr/>
        </p:nvSpPr>
        <p:spPr>
          <a:xfrm>
            <a:off x="838200" y="403168"/>
            <a:ext cx="10515600" cy="6051665"/>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7000"/>
              </a:lnSpc>
              <a:buNone/>
            </a:pP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Communication Interfaces</a:t>
            </a:r>
          </a:p>
          <a:p>
            <a:pPr marL="0" lvl="0" indent="0" algn="ctr">
              <a:lnSpc>
                <a:spcPct val="107000"/>
              </a:lnSpc>
              <a:buNone/>
            </a:pPr>
            <a:endParaRPr lang="en-IN" sz="40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latin typeface="Calibri" panose="020F0502020204030204" pitchFamily="34" charset="0"/>
                <a:ea typeface="Calibri" panose="020F0502020204030204" pitchFamily="34" charset="0"/>
                <a:cs typeface="Calibri" panose="020F0502020204030204" pitchFamily="34" charset="0"/>
              </a:rPr>
              <a:t>Southbound API Enables communication between the controller and the data plane. Used to install flow rules and retrieve statistics.</a:t>
            </a: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Northbound API Enables communication between applications and the controller for policy enforcement, monitoring.</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465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sp>
        <p:nvSpPr>
          <p:cNvPr id="2" name="Content Placeholder 2">
            <a:extLst>
              <a:ext uri="{FF2B5EF4-FFF2-40B4-BE49-F238E27FC236}">
                <a16:creationId xmlns:a16="http://schemas.microsoft.com/office/drawing/2014/main" id="{597BE455-BB02-2F3C-6942-DE4150AD3E0C}"/>
              </a:ext>
            </a:extLst>
          </p:cNvPr>
          <p:cNvSpPr>
            <a:spLocks noGrp="1"/>
          </p:cNvSpPr>
          <p:nvPr/>
        </p:nvSpPr>
        <p:spPr>
          <a:xfrm>
            <a:off x="838200" y="648089"/>
            <a:ext cx="10515600" cy="5266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DDoS (Distributed Denial of Service)</a:t>
            </a:r>
            <a:b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br>
            <a:endPar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a:t>
            </a: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DDoS attack</a:t>
            </a: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or </a:t>
            </a: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Distributed Denial of Service attack</a:t>
            </a: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is a </a:t>
            </a: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cyberattack</a:t>
            </a: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where a large number of devices (often hacked or infected with malware) work together to overwhelm a targeted server, website, or network with </a:t>
            </a: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huge amounts of traffic</a:t>
            </a: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p>
          <a:p>
            <a:pPr marL="0" indent="0">
              <a:buNone/>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goal is to </a:t>
            </a: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disrupt normal traffic</a:t>
            </a: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and make the service </a:t>
            </a: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slow, unstable, or completely unavailable</a:t>
            </a: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to legitimate users.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Hence the major vulnerability of SDN environment is DDoS attack as what better than this attack to overwhelm a system.</a:t>
            </a:r>
          </a:p>
        </p:txBody>
      </p:sp>
    </p:spTree>
    <p:extLst>
      <p:ext uri="{BB962C8B-B14F-4D97-AF65-F5344CB8AC3E}">
        <p14:creationId xmlns:p14="http://schemas.microsoft.com/office/powerpoint/2010/main" val="290275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Programmer">
            <a:extLst>
              <a:ext uri="{FF2B5EF4-FFF2-40B4-BE49-F238E27FC236}">
                <a16:creationId xmlns:a16="http://schemas.microsoft.com/office/drawing/2014/main" id="{4D0B2A49-60F7-60BE-D7C3-18BD8B5D9B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388" y="3688435"/>
            <a:ext cx="914400" cy="914400"/>
          </a:xfrm>
          <a:prstGeom prst="rect">
            <a:avLst/>
          </a:prstGeom>
        </p:spPr>
      </p:pic>
      <p:pic>
        <p:nvPicPr>
          <p:cNvPr id="7" name="Graphic 6" descr="Computer">
            <a:extLst>
              <a:ext uri="{FF2B5EF4-FFF2-40B4-BE49-F238E27FC236}">
                <a16:creationId xmlns:a16="http://schemas.microsoft.com/office/drawing/2014/main" id="{CAF60D5C-51E0-1312-5AD6-0C65B6CA1A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30436" y="418421"/>
            <a:ext cx="914400" cy="914400"/>
          </a:xfrm>
          <a:prstGeom prst="rect">
            <a:avLst/>
          </a:prstGeom>
        </p:spPr>
      </p:pic>
      <p:pic>
        <p:nvPicPr>
          <p:cNvPr id="11" name="Graphic 10" descr="Server">
            <a:extLst>
              <a:ext uri="{FF2B5EF4-FFF2-40B4-BE49-F238E27FC236}">
                <a16:creationId xmlns:a16="http://schemas.microsoft.com/office/drawing/2014/main" id="{57E07CC4-AE27-6F49-40E1-1DF67D752D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86491" y="2462690"/>
            <a:ext cx="914400" cy="914400"/>
          </a:xfrm>
          <a:prstGeom prst="rect">
            <a:avLst/>
          </a:prstGeom>
        </p:spPr>
      </p:pic>
      <p:pic>
        <p:nvPicPr>
          <p:cNvPr id="13" name="Graphic 12" descr="Laptop">
            <a:extLst>
              <a:ext uri="{FF2B5EF4-FFF2-40B4-BE49-F238E27FC236}">
                <a16:creationId xmlns:a16="http://schemas.microsoft.com/office/drawing/2014/main" id="{E46F4024-7E2C-7C89-40AD-D67A8E0112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30436" y="1284669"/>
            <a:ext cx="914400" cy="1066107"/>
          </a:xfrm>
          <a:prstGeom prst="rect">
            <a:avLst/>
          </a:prstGeom>
        </p:spPr>
      </p:pic>
      <p:pic>
        <p:nvPicPr>
          <p:cNvPr id="15" name="Graphic 14" descr="Tablet">
            <a:extLst>
              <a:ext uri="{FF2B5EF4-FFF2-40B4-BE49-F238E27FC236}">
                <a16:creationId xmlns:a16="http://schemas.microsoft.com/office/drawing/2014/main" id="{21F556FD-3CFA-9950-4021-CD94514BCFB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30436" y="4658931"/>
            <a:ext cx="914400" cy="914400"/>
          </a:xfrm>
          <a:prstGeom prst="rect">
            <a:avLst/>
          </a:prstGeom>
        </p:spPr>
      </p:pic>
      <p:pic>
        <p:nvPicPr>
          <p:cNvPr id="17" name="Graphic 16" descr="Monitor">
            <a:extLst>
              <a:ext uri="{FF2B5EF4-FFF2-40B4-BE49-F238E27FC236}">
                <a16:creationId xmlns:a16="http://schemas.microsoft.com/office/drawing/2014/main" id="{69EA56D5-F10D-4712-61B6-50E9834DF7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530436" y="2514600"/>
            <a:ext cx="914400" cy="914400"/>
          </a:xfrm>
          <a:prstGeom prst="rect">
            <a:avLst/>
          </a:prstGeom>
        </p:spPr>
      </p:pic>
      <p:pic>
        <p:nvPicPr>
          <p:cNvPr id="18" name="Graphic 17" descr="Monitor">
            <a:extLst>
              <a:ext uri="{FF2B5EF4-FFF2-40B4-BE49-F238E27FC236}">
                <a16:creationId xmlns:a16="http://schemas.microsoft.com/office/drawing/2014/main" id="{9D20DB7A-4550-EC38-5249-2B340B01369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1816" y="521977"/>
            <a:ext cx="914400" cy="914400"/>
          </a:xfrm>
          <a:prstGeom prst="rect">
            <a:avLst/>
          </a:prstGeom>
        </p:spPr>
      </p:pic>
      <p:pic>
        <p:nvPicPr>
          <p:cNvPr id="19" name="Graphic 18" descr="Monitor">
            <a:extLst>
              <a:ext uri="{FF2B5EF4-FFF2-40B4-BE49-F238E27FC236}">
                <a16:creationId xmlns:a16="http://schemas.microsoft.com/office/drawing/2014/main" id="{A74E68B9-9CDC-E2C8-6716-B47EF510076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9945" y="536878"/>
            <a:ext cx="914400" cy="914400"/>
          </a:xfrm>
          <a:prstGeom prst="rect">
            <a:avLst/>
          </a:prstGeom>
        </p:spPr>
      </p:pic>
      <p:pic>
        <p:nvPicPr>
          <p:cNvPr id="21" name="Graphic 20" descr="Internet">
            <a:extLst>
              <a:ext uri="{FF2B5EF4-FFF2-40B4-BE49-F238E27FC236}">
                <a16:creationId xmlns:a16="http://schemas.microsoft.com/office/drawing/2014/main" id="{248299E7-B2BB-088B-A44C-DE8A232C5A8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97145" y="3047653"/>
            <a:ext cx="914400" cy="914400"/>
          </a:xfrm>
          <a:prstGeom prst="rect">
            <a:avLst/>
          </a:prstGeom>
        </p:spPr>
      </p:pic>
      <p:cxnSp>
        <p:nvCxnSpPr>
          <p:cNvPr id="24" name="Straight Connector 23">
            <a:extLst>
              <a:ext uri="{FF2B5EF4-FFF2-40B4-BE49-F238E27FC236}">
                <a16:creationId xmlns:a16="http://schemas.microsoft.com/office/drawing/2014/main" id="{718F2450-7CFF-F247-D50F-C0C79A661776}"/>
              </a:ext>
            </a:extLst>
          </p:cNvPr>
          <p:cNvCxnSpPr>
            <a:cxnSpLocks/>
          </p:cNvCxnSpPr>
          <p:nvPr/>
        </p:nvCxnSpPr>
        <p:spPr>
          <a:xfrm>
            <a:off x="8395855" y="2350776"/>
            <a:ext cx="3275214"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ADAF55E1-AAF4-95B4-A96B-8441D0278A8A}"/>
              </a:ext>
            </a:extLst>
          </p:cNvPr>
          <p:cNvCxnSpPr/>
          <p:nvPr/>
        </p:nvCxnSpPr>
        <p:spPr>
          <a:xfrm>
            <a:off x="8395855" y="2350776"/>
            <a:ext cx="0" cy="2308155"/>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8755795A-789E-3968-F630-85BDD9C287AF}"/>
              </a:ext>
            </a:extLst>
          </p:cNvPr>
          <p:cNvCxnSpPr>
            <a:cxnSpLocks/>
          </p:cNvCxnSpPr>
          <p:nvPr/>
        </p:nvCxnSpPr>
        <p:spPr>
          <a:xfrm>
            <a:off x="8395855" y="4658931"/>
            <a:ext cx="3275214"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5ABE7B3-1096-3A3F-915F-541BD55E13A2}"/>
              </a:ext>
            </a:extLst>
          </p:cNvPr>
          <p:cNvCxnSpPr/>
          <p:nvPr/>
        </p:nvCxnSpPr>
        <p:spPr>
          <a:xfrm>
            <a:off x="11671069" y="2350776"/>
            <a:ext cx="0" cy="2308155"/>
          </a:xfrm>
          <a:prstGeom prst="line">
            <a:avLst/>
          </a:prstGeom>
        </p:spPr>
        <p:style>
          <a:lnRef idx="3">
            <a:schemeClr val="dk1"/>
          </a:lnRef>
          <a:fillRef idx="0">
            <a:schemeClr val="dk1"/>
          </a:fillRef>
          <a:effectRef idx="2">
            <a:schemeClr val="dk1"/>
          </a:effectRef>
          <a:fontRef idx="minor">
            <a:schemeClr val="tx1"/>
          </a:fontRef>
        </p:style>
      </p:cxnSp>
      <p:cxnSp>
        <p:nvCxnSpPr>
          <p:cNvPr id="34" name="Connector: Elbow 33">
            <a:extLst>
              <a:ext uri="{FF2B5EF4-FFF2-40B4-BE49-F238E27FC236}">
                <a16:creationId xmlns:a16="http://schemas.microsoft.com/office/drawing/2014/main" id="{FD4AFAD8-ADAE-84A7-BC30-CF0D062E1870}"/>
              </a:ext>
            </a:extLst>
          </p:cNvPr>
          <p:cNvCxnSpPr/>
          <p:nvPr/>
        </p:nvCxnSpPr>
        <p:spPr>
          <a:xfrm>
            <a:off x="5444836" y="875621"/>
            <a:ext cx="2951019" cy="163897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Elbow 35">
            <a:extLst>
              <a:ext uri="{FF2B5EF4-FFF2-40B4-BE49-F238E27FC236}">
                <a16:creationId xmlns:a16="http://schemas.microsoft.com/office/drawing/2014/main" id="{5429F7F6-1206-A9C6-997D-8018684C5FF3}"/>
              </a:ext>
            </a:extLst>
          </p:cNvPr>
          <p:cNvCxnSpPr>
            <a:cxnSpLocks/>
          </p:cNvCxnSpPr>
          <p:nvPr/>
        </p:nvCxnSpPr>
        <p:spPr>
          <a:xfrm>
            <a:off x="5309059" y="1813058"/>
            <a:ext cx="3106190" cy="1108513"/>
          </a:xfrm>
          <a:prstGeom prst="bentConnector3">
            <a:avLst>
              <a:gd name="adj1" fmla="val 34478"/>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360317F5-5E69-CA44-EF9C-57481FE268B0}"/>
              </a:ext>
            </a:extLst>
          </p:cNvPr>
          <p:cNvCxnSpPr>
            <a:cxnSpLocks/>
          </p:cNvCxnSpPr>
          <p:nvPr/>
        </p:nvCxnSpPr>
        <p:spPr>
          <a:xfrm>
            <a:off x="5444836" y="2921571"/>
            <a:ext cx="2931626" cy="480237"/>
          </a:xfrm>
          <a:prstGeom prst="bentConnector3">
            <a:avLst>
              <a:gd name="adj1" fmla="val 15974"/>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EDD41173-041C-3705-8D19-9D8076495C52}"/>
              </a:ext>
            </a:extLst>
          </p:cNvPr>
          <p:cNvCxnSpPr>
            <a:stCxn id="15" idx="3"/>
          </p:cNvCxnSpPr>
          <p:nvPr/>
        </p:nvCxnSpPr>
        <p:spPr>
          <a:xfrm flipV="1">
            <a:off x="5444836" y="4172989"/>
            <a:ext cx="2951019" cy="943142"/>
          </a:xfrm>
          <a:prstGeom prst="bentConnector3">
            <a:avLst>
              <a:gd name="adj1" fmla="val 53380"/>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E997735-A64E-7E90-8D62-7A49FA13937A}"/>
              </a:ext>
            </a:extLst>
          </p:cNvPr>
          <p:cNvCxnSpPr>
            <a:cxnSpLocks/>
          </p:cNvCxnSpPr>
          <p:nvPr/>
        </p:nvCxnSpPr>
        <p:spPr>
          <a:xfrm>
            <a:off x="8997145" y="1284669"/>
            <a:ext cx="0" cy="1066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2558E09C-5D5E-03D2-561F-D0852A3731BF}"/>
              </a:ext>
            </a:extLst>
          </p:cNvPr>
          <p:cNvCxnSpPr>
            <a:cxnSpLocks/>
          </p:cNvCxnSpPr>
          <p:nvPr/>
        </p:nvCxnSpPr>
        <p:spPr>
          <a:xfrm>
            <a:off x="10819016" y="1280004"/>
            <a:ext cx="0" cy="1066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Multiplication Sign 53">
            <a:extLst>
              <a:ext uri="{FF2B5EF4-FFF2-40B4-BE49-F238E27FC236}">
                <a16:creationId xmlns:a16="http://schemas.microsoft.com/office/drawing/2014/main" id="{41DB8DA7-6DFA-14B3-1E9C-39DD87AD493F}"/>
              </a:ext>
            </a:extLst>
          </p:cNvPr>
          <p:cNvSpPr/>
          <p:nvPr/>
        </p:nvSpPr>
        <p:spPr>
          <a:xfrm>
            <a:off x="8415249" y="1695110"/>
            <a:ext cx="437798" cy="453044"/>
          </a:xfrm>
          <a:prstGeom prst="mathMultipl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5" name="Multiplication Sign 54">
            <a:extLst>
              <a:ext uri="{FF2B5EF4-FFF2-40B4-BE49-F238E27FC236}">
                <a16:creationId xmlns:a16="http://schemas.microsoft.com/office/drawing/2014/main" id="{A1861CA5-A8C6-D78C-D9D5-9107FA21FB6F}"/>
              </a:ext>
            </a:extLst>
          </p:cNvPr>
          <p:cNvSpPr/>
          <p:nvPr/>
        </p:nvSpPr>
        <p:spPr>
          <a:xfrm>
            <a:off x="10838418" y="1664722"/>
            <a:ext cx="437798" cy="453044"/>
          </a:xfrm>
          <a:prstGeom prst="mathMultipl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F0B4CB0E-3683-5560-2C79-BD8D8C092AC3}"/>
              </a:ext>
            </a:extLst>
          </p:cNvPr>
          <p:cNvSpPr/>
          <p:nvPr/>
        </p:nvSpPr>
        <p:spPr>
          <a:xfrm>
            <a:off x="9490370" y="875621"/>
            <a:ext cx="218905" cy="18840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E93A338B-B588-27AC-510E-D0400EF34546}"/>
              </a:ext>
            </a:extLst>
          </p:cNvPr>
          <p:cNvSpPr/>
          <p:nvPr/>
        </p:nvSpPr>
        <p:spPr>
          <a:xfrm>
            <a:off x="9793089" y="895137"/>
            <a:ext cx="218905" cy="18840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2C956A27-BB4C-7295-97BA-5A07C2354A58}"/>
              </a:ext>
            </a:extLst>
          </p:cNvPr>
          <p:cNvSpPr/>
          <p:nvPr/>
        </p:nvSpPr>
        <p:spPr>
          <a:xfrm>
            <a:off x="10095809" y="899877"/>
            <a:ext cx="218905" cy="18840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E5DDEE1F-494D-A042-F7F9-3FD18695D37E}"/>
              </a:ext>
            </a:extLst>
          </p:cNvPr>
          <p:cNvSpPr/>
          <p:nvPr/>
        </p:nvSpPr>
        <p:spPr>
          <a:xfrm>
            <a:off x="4895504" y="3377090"/>
            <a:ext cx="218905" cy="18840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782DBAF5-63C2-2CF4-E863-BAFF30B0D475}"/>
              </a:ext>
            </a:extLst>
          </p:cNvPr>
          <p:cNvSpPr/>
          <p:nvPr/>
        </p:nvSpPr>
        <p:spPr>
          <a:xfrm>
            <a:off x="4895505" y="4522439"/>
            <a:ext cx="218905" cy="18840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6DE1C9AE-8DCF-4318-E95F-EC5934886911}"/>
              </a:ext>
            </a:extLst>
          </p:cNvPr>
          <p:cNvSpPr/>
          <p:nvPr/>
        </p:nvSpPr>
        <p:spPr>
          <a:xfrm>
            <a:off x="4909358" y="4145635"/>
            <a:ext cx="218905" cy="18840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79B9F4B9-4A40-31D6-4DD7-1E88838C8705}"/>
              </a:ext>
            </a:extLst>
          </p:cNvPr>
          <p:cNvSpPr/>
          <p:nvPr/>
        </p:nvSpPr>
        <p:spPr>
          <a:xfrm>
            <a:off x="4901737" y="3768831"/>
            <a:ext cx="218905" cy="18840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4" name="Graphic 63" descr="Hierarchy">
            <a:extLst>
              <a:ext uri="{FF2B5EF4-FFF2-40B4-BE49-F238E27FC236}">
                <a16:creationId xmlns:a16="http://schemas.microsoft.com/office/drawing/2014/main" id="{1D96AAB5-01AD-7C8C-BD1D-A92D4EC963F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32970" y="2973923"/>
            <a:ext cx="914400" cy="914400"/>
          </a:xfrm>
          <a:prstGeom prst="rect">
            <a:avLst/>
          </a:prstGeom>
        </p:spPr>
      </p:pic>
      <p:cxnSp>
        <p:nvCxnSpPr>
          <p:cNvPr id="66" name="Connector: Elbow 65">
            <a:extLst>
              <a:ext uri="{FF2B5EF4-FFF2-40B4-BE49-F238E27FC236}">
                <a16:creationId xmlns:a16="http://schemas.microsoft.com/office/drawing/2014/main" id="{930A6F00-CF5F-A614-3A88-223F6A163FC6}"/>
              </a:ext>
            </a:extLst>
          </p:cNvPr>
          <p:cNvCxnSpPr/>
          <p:nvPr/>
        </p:nvCxnSpPr>
        <p:spPr>
          <a:xfrm flipV="1">
            <a:off x="914400" y="2919890"/>
            <a:ext cx="1172091" cy="64560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nector: Elbow 66">
            <a:extLst>
              <a:ext uri="{FF2B5EF4-FFF2-40B4-BE49-F238E27FC236}">
                <a16:creationId xmlns:a16="http://schemas.microsoft.com/office/drawing/2014/main" id="{883E34C4-8AEE-6721-2BD0-EADE2EF20293}"/>
              </a:ext>
            </a:extLst>
          </p:cNvPr>
          <p:cNvCxnSpPr>
            <a:cxnSpLocks/>
          </p:cNvCxnSpPr>
          <p:nvPr/>
        </p:nvCxnSpPr>
        <p:spPr>
          <a:xfrm flipV="1">
            <a:off x="2770913" y="790775"/>
            <a:ext cx="1712414" cy="1671915"/>
          </a:xfrm>
          <a:prstGeom prst="bentConnector3">
            <a:avLst>
              <a:gd name="adj1" fmla="val -2427"/>
            </a:avLst>
          </a:prstGeom>
          <a:ln>
            <a:tailEnd type="triangle"/>
          </a:ln>
        </p:spPr>
        <p:style>
          <a:lnRef idx="3">
            <a:schemeClr val="dk1"/>
          </a:lnRef>
          <a:fillRef idx="0">
            <a:schemeClr val="dk1"/>
          </a:fillRef>
          <a:effectRef idx="2">
            <a:schemeClr val="dk1"/>
          </a:effectRef>
          <a:fontRef idx="minor">
            <a:schemeClr val="tx1"/>
          </a:fontRef>
        </p:style>
      </p:cxnSp>
      <p:cxnSp>
        <p:nvCxnSpPr>
          <p:cNvPr id="71" name="Connector: Elbow 70">
            <a:extLst>
              <a:ext uri="{FF2B5EF4-FFF2-40B4-BE49-F238E27FC236}">
                <a16:creationId xmlns:a16="http://schemas.microsoft.com/office/drawing/2014/main" id="{EC158ED1-11AE-A4A8-4AAE-34271A9098CE}"/>
              </a:ext>
            </a:extLst>
          </p:cNvPr>
          <p:cNvCxnSpPr>
            <a:cxnSpLocks/>
          </p:cNvCxnSpPr>
          <p:nvPr/>
        </p:nvCxnSpPr>
        <p:spPr>
          <a:xfrm flipV="1">
            <a:off x="2848491" y="1813057"/>
            <a:ext cx="1654229" cy="784032"/>
          </a:xfrm>
          <a:prstGeom prst="bentConnector3">
            <a:avLst>
              <a:gd name="adj1" fmla="val 30904"/>
            </a:avLst>
          </a:prstGeom>
          <a:ln>
            <a:tailEnd type="triangle"/>
          </a:ln>
        </p:spPr>
        <p:style>
          <a:lnRef idx="3">
            <a:schemeClr val="dk1"/>
          </a:lnRef>
          <a:fillRef idx="0">
            <a:schemeClr val="dk1"/>
          </a:fillRef>
          <a:effectRef idx="2">
            <a:schemeClr val="dk1"/>
          </a:effectRef>
          <a:fontRef idx="minor">
            <a:schemeClr val="tx1"/>
          </a:fontRef>
        </p:style>
      </p:cxnSp>
      <p:cxnSp>
        <p:nvCxnSpPr>
          <p:cNvPr id="73" name="Connector: Elbow 72">
            <a:extLst>
              <a:ext uri="{FF2B5EF4-FFF2-40B4-BE49-F238E27FC236}">
                <a16:creationId xmlns:a16="http://schemas.microsoft.com/office/drawing/2014/main" id="{99B1840B-61B3-4088-ED93-D36BDC5626E4}"/>
              </a:ext>
            </a:extLst>
          </p:cNvPr>
          <p:cNvCxnSpPr>
            <a:cxnSpLocks/>
            <a:endCxn id="15" idx="1"/>
          </p:cNvCxnSpPr>
          <p:nvPr/>
        </p:nvCxnSpPr>
        <p:spPr>
          <a:xfrm>
            <a:off x="2570017" y="3309890"/>
            <a:ext cx="1960419" cy="1806241"/>
          </a:xfrm>
          <a:prstGeom prst="bentConnector3">
            <a:avLst>
              <a:gd name="adj1" fmla="val 6749"/>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55BF53B5-6913-8D6F-0CEB-A0EB85B1F6CE}"/>
              </a:ext>
            </a:extLst>
          </p:cNvPr>
          <p:cNvCxnSpPr>
            <a:cxnSpLocks/>
          </p:cNvCxnSpPr>
          <p:nvPr/>
        </p:nvCxnSpPr>
        <p:spPr>
          <a:xfrm>
            <a:off x="3000891" y="2919890"/>
            <a:ext cx="1529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2CC6E731-E5B8-5E3E-859D-F471F09EDEF1}"/>
              </a:ext>
            </a:extLst>
          </p:cNvPr>
          <p:cNvSpPr txBox="1"/>
          <p:nvPr/>
        </p:nvSpPr>
        <p:spPr>
          <a:xfrm>
            <a:off x="3884122" y="5675454"/>
            <a:ext cx="2333797" cy="369332"/>
          </a:xfrm>
          <a:prstGeom prst="rect">
            <a:avLst/>
          </a:prstGeom>
          <a:noFill/>
        </p:spPr>
        <p:txBody>
          <a:bodyPr wrap="square" rtlCol="0">
            <a:spAutoFit/>
          </a:bodyPr>
          <a:lstStyle/>
          <a:p>
            <a:r>
              <a:rPr lang="en-US" b="1" dirty="0"/>
              <a:t>Compromised Devices </a:t>
            </a:r>
            <a:endParaRPr lang="en-IN" b="1" dirty="0"/>
          </a:p>
        </p:txBody>
      </p:sp>
      <p:sp>
        <p:nvSpPr>
          <p:cNvPr id="84" name="TextBox 83">
            <a:extLst>
              <a:ext uri="{FF2B5EF4-FFF2-40B4-BE49-F238E27FC236}">
                <a16:creationId xmlns:a16="http://schemas.microsoft.com/office/drawing/2014/main" id="{9850C2F6-E515-C0A9-4150-AF6C44DBDE3D}"/>
              </a:ext>
            </a:extLst>
          </p:cNvPr>
          <p:cNvSpPr txBox="1"/>
          <p:nvPr/>
        </p:nvSpPr>
        <p:spPr>
          <a:xfrm>
            <a:off x="551761" y="4658931"/>
            <a:ext cx="1283622" cy="369332"/>
          </a:xfrm>
          <a:prstGeom prst="rect">
            <a:avLst/>
          </a:prstGeom>
          <a:noFill/>
        </p:spPr>
        <p:txBody>
          <a:bodyPr wrap="square" rtlCol="0">
            <a:spAutoFit/>
          </a:bodyPr>
          <a:lstStyle/>
          <a:p>
            <a:r>
              <a:rPr lang="en-US" b="1" dirty="0"/>
              <a:t>Attacker</a:t>
            </a:r>
            <a:endParaRPr lang="en-IN" b="1" dirty="0"/>
          </a:p>
        </p:txBody>
      </p:sp>
      <p:sp>
        <p:nvSpPr>
          <p:cNvPr id="85" name="TextBox 84">
            <a:extLst>
              <a:ext uri="{FF2B5EF4-FFF2-40B4-BE49-F238E27FC236}">
                <a16:creationId xmlns:a16="http://schemas.microsoft.com/office/drawing/2014/main" id="{E8F96821-1D03-A09A-B5FD-E831EB3915F6}"/>
              </a:ext>
            </a:extLst>
          </p:cNvPr>
          <p:cNvSpPr txBox="1"/>
          <p:nvPr/>
        </p:nvSpPr>
        <p:spPr>
          <a:xfrm>
            <a:off x="9020703" y="198259"/>
            <a:ext cx="2690554" cy="369332"/>
          </a:xfrm>
          <a:prstGeom prst="rect">
            <a:avLst/>
          </a:prstGeom>
          <a:noFill/>
        </p:spPr>
        <p:txBody>
          <a:bodyPr wrap="square" rtlCol="0">
            <a:spAutoFit/>
          </a:bodyPr>
          <a:lstStyle/>
          <a:p>
            <a:r>
              <a:rPr lang="en-US" b="1" dirty="0"/>
              <a:t>Legitimate User</a:t>
            </a:r>
            <a:endParaRPr lang="en-IN" b="1" dirty="0"/>
          </a:p>
        </p:txBody>
      </p:sp>
      <p:sp>
        <p:nvSpPr>
          <p:cNvPr id="86" name="TextBox 85">
            <a:extLst>
              <a:ext uri="{FF2B5EF4-FFF2-40B4-BE49-F238E27FC236}">
                <a16:creationId xmlns:a16="http://schemas.microsoft.com/office/drawing/2014/main" id="{A6DE8A0E-4978-18F2-7011-D347EE0B2AD8}"/>
              </a:ext>
            </a:extLst>
          </p:cNvPr>
          <p:cNvSpPr txBox="1"/>
          <p:nvPr/>
        </p:nvSpPr>
        <p:spPr>
          <a:xfrm>
            <a:off x="1435338" y="2117766"/>
            <a:ext cx="1172091" cy="369332"/>
          </a:xfrm>
          <a:prstGeom prst="rect">
            <a:avLst/>
          </a:prstGeom>
          <a:noFill/>
        </p:spPr>
        <p:txBody>
          <a:bodyPr wrap="square" rtlCol="0">
            <a:spAutoFit/>
          </a:bodyPr>
          <a:lstStyle/>
          <a:p>
            <a:r>
              <a:rPr lang="en-US" b="1" dirty="0"/>
              <a:t>Handler</a:t>
            </a:r>
            <a:endParaRPr lang="en-IN" b="1" dirty="0"/>
          </a:p>
        </p:txBody>
      </p:sp>
      <p:sp>
        <p:nvSpPr>
          <p:cNvPr id="87" name="TextBox 86">
            <a:extLst>
              <a:ext uri="{FF2B5EF4-FFF2-40B4-BE49-F238E27FC236}">
                <a16:creationId xmlns:a16="http://schemas.microsoft.com/office/drawing/2014/main" id="{933ACBF6-2E08-2BFE-E6CC-856CABF634D1}"/>
              </a:ext>
            </a:extLst>
          </p:cNvPr>
          <p:cNvSpPr txBox="1"/>
          <p:nvPr/>
        </p:nvSpPr>
        <p:spPr>
          <a:xfrm>
            <a:off x="5516877" y="3665560"/>
            <a:ext cx="2690554" cy="369332"/>
          </a:xfrm>
          <a:prstGeom prst="rect">
            <a:avLst/>
          </a:prstGeom>
          <a:noFill/>
        </p:spPr>
        <p:txBody>
          <a:bodyPr wrap="square" rtlCol="0">
            <a:spAutoFit/>
          </a:bodyPr>
          <a:lstStyle/>
          <a:p>
            <a:r>
              <a:rPr lang="en-US" b="1" dirty="0"/>
              <a:t>Huge amount of traffic </a:t>
            </a:r>
            <a:endParaRPr lang="en-IN" b="1" dirty="0"/>
          </a:p>
        </p:txBody>
      </p:sp>
      <p:sp>
        <p:nvSpPr>
          <p:cNvPr id="88" name="TextBox 87">
            <a:extLst>
              <a:ext uri="{FF2B5EF4-FFF2-40B4-BE49-F238E27FC236}">
                <a16:creationId xmlns:a16="http://schemas.microsoft.com/office/drawing/2014/main" id="{59FB2C0A-4E88-F16A-69CD-83DD483B3276}"/>
              </a:ext>
            </a:extLst>
          </p:cNvPr>
          <p:cNvSpPr txBox="1"/>
          <p:nvPr/>
        </p:nvSpPr>
        <p:spPr>
          <a:xfrm>
            <a:off x="9070582" y="4710841"/>
            <a:ext cx="2690554" cy="369332"/>
          </a:xfrm>
          <a:prstGeom prst="rect">
            <a:avLst/>
          </a:prstGeom>
          <a:noFill/>
        </p:spPr>
        <p:txBody>
          <a:bodyPr wrap="square" rtlCol="0">
            <a:spAutoFit/>
          </a:bodyPr>
          <a:lstStyle/>
          <a:p>
            <a:r>
              <a:rPr lang="en-US" b="1" dirty="0"/>
              <a:t>Victim Network</a:t>
            </a:r>
            <a:endParaRPr lang="en-IN" b="1" dirty="0"/>
          </a:p>
        </p:txBody>
      </p:sp>
      <p:sp>
        <p:nvSpPr>
          <p:cNvPr id="90" name="TextBox 89">
            <a:extLst>
              <a:ext uri="{FF2B5EF4-FFF2-40B4-BE49-F238E27FC236}">
                <a16:creationId xmlns:a16="http://schemas.microsoft.com/office/drawing/2014/main" id="{0E562FE8-0371-5482-2AE5-041F3CA6C4E4}"/>
              </a:ext>
            </a:extLst>
          </p:cNvPr>
          <p:cNvSpPr txBox="1"/>
          <p:nvPr/>
        </p:nvSpPr>
        <p:spPr>
          <a:xfrm>
            <a:off x="5018810" y="6146909"/>
            <a:ext cx="2325488" cy="523220"/>
          </a:xfrm>
          <a:prstGeom prst="rect">
            <a:avLst/>
          </a:prstGeom>
          <a:noFill/>
        </p:spPr>
        <p:txBody>
          <a:bodyPr wrap="square" rtlCol="0">
            <a:spAutoFit/>
          </a:bodyPr>
          <a:lstStyle/>
          <a:p>
            <a:r>
              <a:rPr lang="en-US" sz="2800" b="1" dirty="0" err="1"/>
              <a:t>DDos</a:t>
            </a:r>
            <a:r>
              <a:rPr lang="en-US" sz="2800" b="1" dirty="0"/>
              <a:t> Attack </a:t>
            </a:r>
            <a:endParaRPr lang="en-IN" sz="2800" b="1" dirty="0"/>
          </a:p>
        </p:txBody>
      </p:sp>
    </p:spTree>
    <p:extLst>
      <p:ext uri="{BB962C8B-B14F-4D97-AF65-F5344CB8AC3E}">
        <p14:creationId xmlns:p14="http://schemas.microsoft.com/office/powerpoint/2010/main" val="113660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B5CEABB6-07DC-46E8-9B57-56EC44A396E5}" type="slidenum">
              <a:rPr lang="en-US" smtClean="0"/>
              <a:pPr/>
              <a:t>13</a:t>
            </a:fld>
            <a:endParaRPr lang="en-US" dirty="0"/>
          </a:p>
        </p:txBody>
      </p:sp>
      <p:cxnSp>
        <p:nvCxnSpPr>
          <p:cNvPr id="7" name="Straight Connector 6"/>
          <p:cNvCxnSpPr/>
          <p:nvPr/>
        </p:nvCxnSpPr>
        <p:spPr>
          <a:xfrm>
            <a:off x="4854873" y="1448555"/>
            <a:ext cx="5024" cy="471685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97664EC1-1C21-CA12-D1F2-58ED70DD54FA}"/>
              </a:ext>
            </a:extLst>
          </p:cNvPr>
          <p:cNvSpPr txBox="1"/>
          <p:nvPr/>
        </p:nvSpPr>
        <p:spPr>
          <a:xfrm>
            <a:off x="4271817" y="6117045"/>
            <a:ext cx="7135091" cy="369332"/>
          </a:xfrm>
          <a:prstGeom prst="rect">
            <a:avLst/>
          </a:prstGeom>
          <a:noFill/>
        </p:spPr>
        <p:txBody>
          <a:bodyPr wrap="square">
            <a:spAutoFit/>
          </a:bodyPr>
          <a:lstStyle/>
          <a:p>
            <a:r>
              <a:rPr lang="en-IN" dirty="0"/>
              <a:t>https://www.sciencedirect.com/science/article/pii/S1574013724000753</a:t>
            </a:r>
          </a:p>
        </p:txBody>
      </p:sp>
      <p:pic>
        <p:nvPicPr>
          <p:cNvPr id="1026" name="Picture 2">
            <a:extLst>
              <a:ext uri="{FF2B5EF4-FFF2-40B4-BE49-F238E27FC236}">
                <a16:creationId xmlns:a16="http://schemas.microsoft.com/office/drawing/2014/main" id="{7E845EB0-1791-D85B-B886-4A7269C4B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9" y="371623"/>
            <a:ext cx="8820294" cy="579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85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B5CEABB6-07DC-46E8-9B57-56EC44A396E5}" type="slidenum">
              <a:rPr lang="en-US" smtClean="0"/>
              <a:pPr/>
              <a:t>14</a:t>
            </a:fld>
            <a:endParaRPr lang="en-US" dirty="0"/>
          </a:p>
        </p:txBody>
      </p:sp>
      <p:sp>
        <p:nvSpPr>
          <p:cNvPr id="9" name="Content Placeholder 2">
            <a:extLst>
              <a:ext uri="{FF2B5EF4-FFF2-40B4-BE49-F238E27FC236}">
                <a16:creationId xmlns:a16="http://schemas.microsoft.com/office/drawing/2014/main" id="{0BA9382A-6EE0-3880-757F-8707020D9B23}"/>
              </a:ext>
            </a:extLst>
          </p:cNvPr>
          <p:cNvSpPr>
            <a:spLocks noGrp="1"/>
          </p:cNvSpPr>
          <p:nvPr/>
        </p:nvSpPr>
        <p:spPr>
          <a:xfrm>
            <a:off x="559904" y="842064"/>
            <a:ext cx="10515600" cy="5279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1" i="0" u="none" strike="noStrike" kern="1200" cap="none" spc="0" normalizeH="0" baseline="0" noProof="0" dirty="0">
                <a:ln>
                  <a:noFill/>
                </a:ln>
                <a:solidFill>
                  <a:srgbClr val="1F1F1F"/>
                </a:solidFill>
                <a:effectLst/>
                <a:uLnTx/>
                <a:uFillTx/>
                <a:latin typeface="ElsevierGulliver"/>
                <a:ea typeface="+mn-ea"/>
                <a:cs typeface="+mn-cs"/>
              </a:rPr>
              <a:t>DDoS attacks in the </a:t>
            </a:r>
            <a:r>
              <a:rPr kumimoji="0" lang="en-US" sz="2800" b="1" i="0" u="none" strike="noStrike" kern="1200" cap="none" spc="0" normalizeH="0" baseline="0" noProof="0" dirty="0" err="1">
                <a:ln>
                  <a:noFill/>
                </a:ln>
                <a:solidFill>
                  <a:srgbClr val="1F1F1F"/>
                </a:solidFill>
                <a:effectLst/>
                <a:uLnTx/>
                <a:uFillTx/>
                <a:latin typeface="ElsevierGulliver"/>
                <a:ea typeface="+mn-ea"/>
                <a:cs typeface="+mn-cs"/>
              </a:rPr>
              <a:t>Cont</a:t>
            </a:r>
            <a:r>
              <a:rPr lang="en-US" b="1" dirty="0" err="1">
                <a:solidFill>
                  <a:srgbClr val="1F1F1F"/>
                </a:solidFill>
                <a:latin typeface="ElsevierGulliver"/>
              </a:rPr>
              <a:t>rol</a:t>
            </a:r>
            <a:r>
              <a:rPr kumimoji="0" lang="en-US" sz="2800" b="1" i="0" u="none" strike="noStrike" kern="1200" cap="none" spc="0" normalizeH="0" baseline="0" noProof="0" dirty="0">
                <a:ln>
                  <a:noFill/>
                </a:ln>
                <a:solidFill>
                  <a:srgbClr val="1F1F1F"/>
                </a:solidFill>
                <a:effectLst/>
                <a:uLnTx/>
                <a:uFillTx/>
                <a:latin typeface="ElsevierGulliver"/>
                <a:ea typeface="+mn-ea"/>
                <a:cs typeface="+mn-cs"/>
              </a:rPr>
              <a:t> plane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600" b="0" i="0" u="none" strike="noStrike" kern="1200" cap="none" spc="0" normalizeH="0" baseline="0" noProof="0" dirty="0">
              <a:ln>
                <a:noFill/>
              </a:ln>
              <a:solidFill>
                <a:srgbClr val="1F1F1F"/>
              </a:solidFill>
              <a:effectLst/>
              <a:uLnTx/>
              <a:uFillTx/>
              <a:latin typeface="ElsevierGulliver"/>
              <a:ea typeface="+mn-ea"/>
              <a:cs typeface="+mn-cs"/>
            </a:endParaRPr>
          </a:p>
          <a:p>
            <a:pPr marL="571500" marR="0" lvl="0" indent="-571500" algn="l" defTabSz="914400" rtl="0" eaLnBrk="1" fontAlgn="auto" latinLnBrk="0" hangingPunct="1">
              <a:lnSpc>
                <a:spcPct val="90000"/>
              </a:lnSpc>
              <a:spcBef>
                <a:spcPts val="1000"/>
              </a:spcBef>
              <a:spcAft>
                <a:spcPts val="0"/>
              </a:spcAft>
              <a:buClrTx/>
              <a:buSzTx/>
              <a:buFont typeface="Arial" panose="020B0604020202020204" pitchFamily="34" charset="0"/>
              <a:buAutoNum type="romanLcParenBoth"/>
              <a:tabLst/>
              <a:defRPr/>
            </a:pPr>
            <a:r>
              <a:rPr kumimoji="0" lang="en-US" sz="2400" b="0" i="0" u="none" strike="noStrike" kern="1200" cap="none" spc="0" normalizeH="0" baseline="0" noProof="0" dirty="0">
                <a:ln>
                  <a:noFill/>
                </a:ln>
                <a:solidFill>
                  <a:srgbClr val="1F1F1F"/>
                </a:solidFill>
                <a:effectLst/>
                <a:uLnTx/>
                <a:uFillTx/>
                <a:latin typeface="ElsevierGulliver"/>
                <a:ea typeface="+mn-ea"/>
                <a:cs typeface="+mn-cs"/>
              </a:rPr>
              <a:t>Controller resource saturation</a:t>
            </a:r>
            <a:r>
              <a:rPr lang="en-US" sz="2400" dirty="0">
                <a:solidFill>
                  <a:srgbClr val="1F1F1F"/>
                </a:solidFill>
                <a:latin typeface="ElsevierGulliver"/>
              </a:rPr>
              <a:t>. </a:t>
            </a:r>
            <a:r>
              <a:rPr kumimoji="0" lang="en-US" sz="2400" b="0" i="0" u="none" strike="noStrike" kern="1200" cap="none" spc="0" normalizeH="0" baseline="0" noProof="0" dirty="0">
                <a:ln>
                  <a:noFill/>
                </a:ln>
                <a:solidFill>
                  <a:srgbClr val="1F1F1F"/>
                </a:solidFill>
                <a:effectLst/>
                <a:uLnTx/>
                <a:uFillTx/>
                <a:latin typeface="ElsevierGulliver"/>
                <a:ea typeface="+mn-ea"/>
                <a:cs typeface="+mn-cs"/>
              </a:rPr>
              <a:t>(The controller is overwhelmed with processing each packet in message). </a:t>
            </a:r>
          </a:p>
          <a:p>
            <a:pPr marL="571500" marR="0" lvl="0" indent="-571500" algn="l" defTabSz="914400" rtl="0" eaLnBrk="1" fontAlgn="auto" latinLnBrk="0" hangingPunct="1">
              <a:lnSpc>
                <a:spcPct val="90000"/>
              </a:lnSpc>
              <a:spcBef>
                <a:spcPts val="1000"/>
              </a:spcBef>
              <a:spcAft>
                <a:spcPts val="0"/>
              </a:spcAft>
              <a:buClrTx/>
              <a:buSzTx/>
              <a:buFont typeface="Arial" panose="020B0604020202020204" pitchFamily="34" charset="0"/>
              <a:buAutoNum type="romanLcParenBoth"/>
              <a:tabLst/>
              <a:defRPr/>
            </a:pPr>
            <a:r>
              <a:rPr kumimoji="0" lang="en-US" sz="2400" b="0" i="0" u="none" strike="noStrike" kern="1200" cap="none" spc="0" normalizeH="0" baseline="0" noProof="0" dirty="0">
                <a:ln>
                  <a:noFill/>
                </a:ln>
                <a:solidFill>
                  <a:srgbClr val="1F1F1F"/>
                </a:solidFill>
                <a:effectLst/>
                <a:uLnTx/>
                <a:uFillTx/>
                <a:latin typeface="ElsevierGulliver"/>
                <a:ea typeface="+mn-ea"/>
                <a:cs typeface="+mn-cs"/>
              </a:rPr>
              <a:t>Bandwidth exhaustion of data control channel, and  (The link between switch and controller </a:t>
            </a:r>
            <a:r>
              <a:rPr lang="en-US" sz="2400" dirty="0">
                <a:solidFill>
                  <a:srgbClr val="1F1F1F"/>
                </a:solidFill>
                <a:latin typeface="ElsevierGulliver"/>
              </a:rPr>
              <a:t>g</a:t>
            </a:r>
            <a:r>
              <a:rPr kumimoji="0" lang="en-US" sz="2400" b="0" i="0" u="none" strike="noStrike" kern="1200" cap="none" spc="0" normalizeH="0" baseline="0" noProof="0" dirty="0" err="1">
                <a:ln>
                  <a:noFill/>
                </a:ln>
                <a:solidFill>
                  <a:srgbClr val="1F1F1F"/>
                </a:solidFill>
                <a:effectLst/>
                <a:uLnTx/>
                <a:uFillTx/>
                <a:latin typeface="ElsevierGulliver"/>
                <a:ea typeface="+mn-ea"/>
                <a:cs typeface="+mn-cs"/>
              </a:rPr>
              <a:t>ets</a:t>
            </a:r>
            <a:r>
              <a:rPr kumimoji="0" lang="en-US" sz="2400" b="0" i="0" u="none" strike="noStrike" kern="1200" cap="none" spc="0" normalizeH="0" baseline="0" noProof="0" dirty="0">
                <a:ln>
                  <a:noFill/>
                </a:ln>
                <a:solidFill>
                  <a:srgbClr val="1F1F1F"/>
                </a:solidFill>
                <a:effectLst/>
                <a:uLnTx/>
                <a:uFillTx/>
                <a:latin typeface="ElsevierGulliver"/>
                <a:ea typeface="+mn-ea"/>
                <a:cs typeface="+mn-cs"/>
              </a:rPr>
              <a:t> congested)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1F1F1F"/>
              </a:solidFill>
              <a:effectLst/>
              <a:uLnTx/>
              <a:uFillTx/>
              <a:latin typeface="ElsevierGulliver"/>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1" i="0" u="none" strike="noStrike" kern="1200" cap="none" spc="0" normalizeH="0" baseline="0" noProof="0" dirty="0">
                <a:ln>
                  <a:noFill/>
                </a:ln>
                <a:solidFill>
                  <a:srgbClr val="1F1F1F"/>
                </a:solidFill>
                <a:effectLst/>
                <a:uLnTx/>
                <a:uFillTx/>
                <a:latin typeface="ElsevierGulliver"/>
                <a:ea typeface="+mn-ea"/>
                <a:cs typeface="+mn-cs"/>
              </a:rPr>
              <a:t>DDoS attacks in the Data plane: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1F1F1F"/>
              </a:solidFill>
              <a:effectLst/>
              <a:uLnTx/>
              <a:uFillTx/>
              <a:latin typeface="ElsevierGulliver"/>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1F1F"/>
                </a:solidFill>
                <a:effectLst/>
                <a:uLnTx/>
                <a:uFillTx/>
                <a:latin typeface="ElsevierGulliver"/>
                <a:ea typeface="+mn-ea"/>
                <a:cs typeface="+mn-cs"/>
              </a:rPr>
              <a:t>(</a:t>
            </a:r>
            <a:r>
              <a:rPr kumimoji="0" lang="en-US" sz="2400" b="0" i="0" u="none" strike="noStrike" kern="1200" cap="none" spc="0" normalizeH="0" baseline="0" noProof="0" dirty="0" err="1">
                <a:ln>
                  <a:noFill/>
                </a:ln>
                <a:solidFill>
                  <a:srgbClr val="1F1F1F"/>
                </a:solidFill>
                <a:effectLst/>
                <a:uLnTx/>
                <a:uFillTx/>
                <a:latin typeface="ElsevierGulliver"/>
                <a:ea typeface="+mn-ea"/>
                <a:cs typeface="+mn-cs"/>
              </a:rPr>
              <a:t>i</a:t>
            </a:r>
            <a:r>
              <a:rPr kumimoji="0" lang="en-US" sz="2400" b="0" i="0" u="none" strike="noStrike" kern="1200" cap="none" spc="0" normalizeH="0" baseline="0" noProof="0" dirty="0">
                <a:ln>
                  <a:noFill/>
                </a:ln>
                <a:solidFill>
                  <a:srgbClr val="1F1F1F"/>
                </a:solidFill>
                <a:effectLst/>
                <a:uLnTx/>
                <a:uFillTx/>
                <a:latin typeface="ElsevierGulliver"/>
                <a:ea typeface="+mn-ea"/>
                <a:cs typeface="+mn-cs"/>
              </a:rPr>
              <a:t>) Flow table overloading,  (millions of unique flows fills up the rule 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1F1F"/>
                </a:solidFill>
                <a:effectLst/>
                <a:uLnTx/>
                <a:uFillTx/>
                <a:latin typeface="ElsevierGulliver"/>
                <a:ea typeface="+mn-ea"/>
                <a:cs typeface="+mn-cs"/>
              </a:rPr>
              <a:t>(ii) Buffer saturation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1F1F1F"/>
              </a:solidFill>
              <a:effectLst/>
              <a:uLnTx/>
              <a:uFillTx/>
              <a:latin typeface="ElsevierGullive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061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4D9A8-788A-E63C-CF89-B66F8E5F822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C9F85A-FF5D-A5AF-AE4D-6E75BBBF7F6D}"/>
              </a:ext>
            </a:extLst>
          </p:cNvPr>
          <p:cNvSpPr>
            <a:spLocks noGrp="1"/>
          </p:cNvSpPr>
          <p:nvPr>
            <p:ph type="sldNum" sz="quarter" idx="4"/>
          </p:nvPr>
        </p:nvSpPr>
        <p:spPr/>
        <p:txBody>
          <a:bodyPr/>
          <a:lstStyle/>
          <a:p>
            <a:fld id="{B5CEABB6-07DC-46E8-9B57-56EC44A396E5}" type="slidenum">
              <a:rPr lang="en-US" smtClean="0"/>
              <a:pPr/>
              <a:t>15</a:t>
            </a:fld>
            <a:endParaRPr lang="en-US" dirty="0"/>
          </a:p>
        </p:txBody>
      </p:sp>
      <p:sp>
        <p:nvSpPr>
          <p:cNvPr id="9" name="Content Placeholder 2">
            <a:extLst>
              <a:ext uri="{FF2B5EF4-FFF2-40B4-BE49-F238E27FC236}">
                <a16:creationId xmlns:a16="http://schemas.microsoft.com/office/drawing/2014/main" id="{7F6BF760-04C1-B2D4-0908-D314125F6835}"/>
              </a:ext>
            </a:extLst>
          </p:cNvPr>
          <p:cNvSpPr>
            <a:spLocks noGrp="1"/>
          </p:cNvSpPr>
          <p:nvPr/>
        </p:nvSpPr>
        <p:spPr>
          <a:xfrm>
            <a:off x="559904" y="842064"/>
            <a:ext cx="10515600" cy="5279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defRPr/>
            </a:pPr>
            <a:r>
              <a:rPr lang="en-IN" b="1" dirty="0">
                <a:latin typeface="Calibri" panose="020F0502020204030204" pitchFamily="34" charset="0"/>
                <a:ea typeface="Calibri" panose="020F0502020204030204" pitchFamily="34" charset="0"/>
                <a:cs typeface="Calibri" panose="020F0502020204030204" pitchFamily="34" charset="0"/>
              </a:rPr>
              <a:t>Attack (TCP SYN floods Application Layer)</a:t>
            </a:r>
          </a:p>
          <a:p>
            <a:pPr marL="0" lvl="0" indent="0" algn="ctr">
              <a:buNone/>
              <a:defRPr/>
            </a:pPr>
            <a:endParaRPr kumimoji="0" lang="en-US" b="1" i="0" u="none" strike="noStrike" kern="1200" cap="none" spc="0" normalizeH="0" baseline="0" noProof="0" dirty="0">
              <a:ln>
                <a:noFill/>
              </a:ln>
              <a:solidFill>
                <a:srgbClr val="1F1F1F"/>
              </a:solidFill>
              <a:effectLst/>
              <a:uLnTx/>
              <a:uFillTx/>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TCP floods often mimic real traffic more closely.</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Other types of attacks including UDP-based floods are easier to detect/block.</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Each new SYN packet may trigger a new </a:t>
            </a:r>
            <a:r>
              <a:rPr lang="en-US" sz="2400" dirty="0" err="1">
                <a:latin typeface="Calibri" panose="020F0502020204030204" pitchFamily="34" charset="0"/>
                <a:ea typeface="Calibri" panose="020F0502020204030204" pitchFamily="34" charset="0"/>
                <a:cs typeface="Calibri" panose="020F0502020204030204" pitchFamily="34" charset="0"/>
              </a:rPr>
              <a:t>packet_in</a:t>
            </a:r>
            <a:r>
              <a:rPr lang="en-US" sz="2400" dirty="0">
                <a:latin typeface="Calibri" panose="020F0502020204030204" pitchFamily="34" charset="0"/>
                <a:ea typeface="Calibri" panose="020F0502020204030204" pitchFamily="34" charset="0"/>
                <a:cs typeface="Calibri" panose="020F0502020204030204" pitchFamily="34" charset="0"/>
              </a:rPr>
              <a:t> to the controller. The controller becomes a bottleneck.</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In general, SDN controllers </a:t>
            </a:r>
            <a:r>
              <a:rPr lang="en-US" sz="2400" b="1" dirty="0">
                <a:latin typeface="Calibri" panose="020F0502020204030204" pitchFamily="34" charset="0"/>
                <a:ea typeface="Calibri" panose="020F0502020204030204" pitchFamily="34" charset="0"/>
                <a:cs typeface="Calibri" panose="020F0502020204030204" pitchFamily="34" charset="0"/>
              </a:rPr>
              <a:t>suffer more from TCP SYN floods.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rgbClr val="1F1F1F"/>
              </a:solidFill>
              <a:effectLst/>
              <a:uLnTx/>
              <a:uFillTx/>
              <a:latin typeface="ElsevierGullive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6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3ADC1-B4D4-1327-DEE7-7680849E468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AACB5FA-7AC4-4633-5489-6D4AE3BA014F}"/>
              </a:ext>
            </a:extLst>
          </p:cNvPr>
          <p:cNvSpPr>
            <a:spLocks noGrp="1"/>
          </p:cNvSpPr>
          <p:nvPr>
            <p:ph type="sldNum" sz="quarter" idx="4"/>
          </p:nvPr>
        </p:nvSpPr>
        <p:spPr/>
        <p:txBody>
          <a:bodyPr/>
          <a:lstStyle/>
          <a:p>
            <a:fld id="{B5CEABB6-07DC-46E8-9B57-56EC44A396E5}" type="slidenum">
              <a:rPr lang="en-US" smtClean="0"/>
              <a:pPr/>
              <a:t>16</a:t>
            </a:fld>
            <a:endParaRPr lang="en-US" dirty="0"/>
          </a:p>
        </p:txBody>
      </p:sp>
      <p:sp>
        <p:nvSpPr>
          <p:cNvPr id="9" name="Content Placeholder 2">
            <a:extLst>
              <a:ext uri="{FF2B5EF4-FFF2-40B4-BE49-F238E27FC236}">
                <a16:creationId xmlns:a16="http://schemas.microsoft.com/office/drawing/2014/main" id="{9403AB2D-0CE0-1431-260D-5B166C5FF2FA}"/>
              </a:ext>
            </a:extLst>
          </p:cNvPr>
          <p:cNvSpPr>
            <a:spLocks noGrp="1"/>
          </p:cNvSpPr>
          <p:nvPr/>
        </p:nvSpPr>
        <p:spPr>
          <a:xfrm>
            <a:off x="559904" y="559837"/>
            <a:ext cx="10515600" cy="57476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defRPr/>
            </a:pPr>
            <a:r>
              <a:rPr lang="en-US" b="1" dirty="0">
                <a:latin typeface="Calibri" panose="020F0502020204030204" pitchFamily="34" charset="0"/>
                <a:ea typeface="Calibri" panose="020F0502020204030204" pitchFamily="34" charset="0"/>
                <a:cs typeface="Calibri" panose="020F0502020204030204" pitchFamily="34" charset="0"/>
              </a:rPr>
              <a:t>Objectives</a:t>
            </a:r>
          </a:p>
          <a:p>
            <a:pPr marL="0" lvl="0" indent="0" algn="ctr">
              <a:buNone/>
              <a:defRPr/>
            </a:pPr>
            <a:endParaRPr kumimoji="0" lang="en-US" b="1" i="0" u="none" strike="noStrike" kern="1200" cap="none" spc="0" normalizeH="0" baseline="0" noProof="0" dirty="0">
              <a:ln>
                <a:noFill/>
              </a:ln>
              <a:solidFill>
                <a:srgbClr val="1F1F1F"/>
              </a:solidFill>
              <a:effectLst/>
              <a:uLnTx/>
              <a:uFillTx/>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To design an SDN testbed using Mininet and Ryu controller. </a:t>
            </a:r>
          </a:p>
          <a:p>
            <a:r>
              <a:rPr lang="en-US" sz="2400" dirty="0">
                <a:latin typeface="Calibri" panose="020F0502020204030204" pitchFamily="34" charset="0"/>
                <a:ea typeface="Calibri" panose="020F0502020204030204" pitchFamily="34" charset="0"/>
                <a:cs typeface="Calibri" panose="020F0502020204030204" pitchFamily="34" charset="0"/>
              </a:rPr>
              <a:t> To simulate Application-layer DDoS attacks (TCP SYN floods) within the SDN environment. </a:t>
            </a:r>
          </a:p>
          <a:p>
            <a:r>
              <a:rPr lang="en-US" sz="2400" dirty="0">
                <a:latin typeface="Calibri" panose="020F0502020204030204" pitchFamily="34" charset="0"/>
                <a:ea typeface="Calibri" panose="020F0502020204030204" pitchFamily="34" charset="0"/>
                <a:cs typeface="Calibri" panose="020F0502020204030204" pitchFamily="34" charset="0"/>
              </a:rPr>
              <a:t>Obtaining the Dataset and performing  cleaning , scaling, labeling and feature selection.</a:t>
            </a:r>
          </a:p>
          <a:p>
            <a:r>
              <a:rPr lang="en-US" sz="2400" dirty="0">
                <a:latin typeface="Calibri" panose="020F0502020204030204" pitchFamily="34" charset="0"/>
                <a:ea typeface="Calibri" panose="020F0502020204030204" pitchFamily="34" charset="0"/>
                <a:cs typeface="Calibri" panose="020F0502020204030204" pitchFamily="34" charset="0"/>
              </a:rPr>
              <a:t>To develop and evaluate various ML models including Random Forest (RF), </a:t>
            </a:r>
            <a:r>
              <a:rPr lang="en-US" sz="2400" dirty="0" err="1">
                <a:latin typeface="Calibri" panose="020F0502020204030204" pitchFamily="34" charset="0"/>
                <a:ea typeface="Calibri" panose="020F0502020204030204" pitchFamily="34" charset="0"/>
                <a:cs typeface="Calibri" panose="020F0502020204030204" pitchFamily="34" charset="0"/>
              </a:rPr>
              <a:t>XGBoost</a:t>
            </a:r>
            <a:r>
              <a:rPr lang="en-US" sz="2400" dirty="0">
                <a:latin typeface="Calibri" panose="020F0502020204030204" pitchFamily="34" charset="0"/>
                <a:ea typeface="Calibri" panose="020F0502020204030204" pitchFamily="34" charset="0"/>
                <a:cs typeface="Calibri" panose="020F0502020204030204" pitchFamily="34" charset="0"/>
              </a:rPr>
              <a:t>, SVM, and </a:t>
            </a:r>
            <a:r>
              <a:rPr lang="en-US" sz="2400" dirty="0" err="1">
                <a:latin typeface="Calibri" panose="020F0502020204030204" pitchFamily="34" charset="0"/>
                <a:ea typeface="Calibri" panose="020F0502020204030204" pitchFamily="34" charset="0"/>
                <a:cs typeface="Calibri" panose="020F0502020204030204" pitchFamily="34" charset="0"/>
              </a:rPr>
              <a:t>CNNusing</a:t>
            </a:r>
            <a:r>
              <a:rPr lang="en-US" sz="2400" dirty="0">
                <a:latin typeface="Calibri" panose="020F0502020204030204" pitchFamily="34" charset="0"/>
                <a:ea typeface="Calibri" panose="020F0502020204030204" pitchFamily="34" charset="0"/>
                <a:cs typeface="Calibri" panose="020F0502020204030204" pitchFamily="34" charset="0"/>
              </a:rPr>
              <a:t> custom and public datasets.</a:t>
            </a:r>
          </a:p>
          <a:p>
            <a:r>
              <a:rPr lang="en-US" sz="2400" dirty="0">
                <a:latin typeface="Calibri" panose="020F0502020204030204" pitchFamily="34" charset="0"/>
                <a:ea typeface="Calibri" panose="020F0502020204030204" pitchFamily="34" charset="0"/>
                <a:cs typeface="Calibri" panose="020F0502020204030204" pitchFamily="34" charset="0"/>
              </a:rPr>
              <a:t>To identify the best-performing model based on metrics like accuracy, precision, recall, and F1-score, and integrate it into the Ryu controller. </a:t>
            </a:r>
          </a:p>
          <a:p>
            <a:r>
              <a:rPr lang="en-US" sz="2400" dirty="0">
                <a:latin typeface="Calibri" panose="020F0502020204030204" pitchFamily="34" charset="0"/>
                <a:ea typeface="Calibri" panose="020F0502020204030204" pitchFamily="34" charset="0"/>
                <a:cs typeface="Calibri" panose="020F0502020204030204" pitchFamily="34" charset="0"/>
              </a:rPr>
              <a:t>To implement real-time flow monitoring and feature extraction directly within the SDN controller. </a:t>
            </a:r>
          </a:p>
          <a:p>
            <a:r>
              <a:rPr lang="en-US" sz="2400" dirty="0">
                <a:latin typeface="Calibri" panose="020F0502020204030204" pitchFamily="34" charset="0"/>
                <a:ea typeface="Calibri" panose="020F0502020204030204" pitchFamily="34" charset="0"/>
                <a:cs typeface="Calibri" panose="020F0502020204030204" pitchFamily="34" charset="0"/>
              </a:rPr>
              <a:t>To deploy mitigation strategies that dynamically block or limit malicious traffic in real-time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rgbClr val="1F1F1F"/>
              </a:solidFill>
              <a:effectLst/>
              <a:uLnTx/>
              <a:uFillTx/>
              <a:latin typeface="ElsevierGullive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59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5199-16DC-3C09-08F4-7D1AC0291A0B}"/>
              </a:ext>
            </a:extLst>
          </p:cNvPr>
          <p:cNvSpPr>
            <a:spLocks noGrp="1"/>
          </p:cNvSpPr>
          <p:nvPr>
            <p:ph type="title"/>
          </p:nvPr>
        </p:nvSpPr>
        <p:spPr>
          <a:xfrm>
            <a:off x="4279330" y="2603272"/>
            <a:ext cx="4519438" cy="984349"/>
          </a:xfrm>
        </p:spPr>
        <p:txBody>
          <a:bodyPr>
            <a:normAutofit/>
          </a:bodyPr>
          <a:lstStyle/>
          <a:p>
            <a:r>
              <a:rPr lang="en-IN" sz="4400" dirty="0"/>
              <a:t>Existing Work</a:t>
            </a:r>
          </a:p>
        </p:txBody>
      </p:sp>
      <p:sp>
        <p:nvSpPr>
          <p:cNvPr id="5" name="Slide Number Placeholder 4">
            <a:extLst>
              <a:ext uri="{FF2B5EF4-FFF2-40B4-BE49-F238E27FC236}">
                <a16:creationId xmlns:a16="http://schemas.microsoft.com/office/drawing/2014/main" id="{4A2E6A6A-0557-559F-FC1F-5975D529F428}"/>
              </a:ext>
            </a:extLst>
          </p:cNvPr>
          <p:cNvSpPr>
            <a:spLocks noGrp="1"/>
          </p:cNvSpPr>
          <p:nvPr>
            <p:ph type="sldNum" sz="quarter" idx="4"/>
          </p:nvPr>
        </p:nvSpPr>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192861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89C954-439C-69E0-F4CB-3882976DFE43}"/>
              </a:ext>
            </a:extLst>
          </p:cNvPr>
          <p:cNvSpPr>
            <a:spLocks noGrp="1"/>
          </p:cNvSpPr>
          <p:nvPr>
            <p:ph type="sldNum" sz="quarter" idx="4"/>
          </p:nvPr>
        </p:nvSpPr>
        <p:spPr/>
        <p:txBody>
          <a:bodyPr/>
          <a:lstStyle/>
          <a:p>
            <a:fld id="{B5CEABB6-07DC-46E8-9B57-56EC44A396E5}" type="slidenum">
              <a:rPr lang="en-US" smtClean="0"/>
              <a:pPr/>
              <a:t>18</a:t>
            </a:fld>
            <a:endParaRPr lang="en-US" dirty="0"/>
          </a:p>
        </p:txBody>
      </p:sp>
      <p:graphicFrame>
        <p:nvGraphicFramePr>
          <p:cNvPr id="5" name="Table 4">
            <a:extLst>
              <a:ext uri="{FF2B5EF4-FFF2-40B4-BE49-F238E27FC236}">
                <a16:creationId xmlns:a16="http://schemas.microsoft.com/office/drawing/2014/main" id="{C9054BA9-6B7B-967D-4199-B40352BF60D5}"/>
              </a:ext>
            </a:extLst>
          </p:cNvPr>
          <p:cNvGraphicFramePr>
            <a:graphicFrameLocks noGrp="1"/>
          </p:cNvGraphicFramePr>
          <p:nvPr>
            <p:extLst>
              <p:ext uri="{D42A27DB-BD31-4B8C-83A1-F6EECF244321}">
                <p14:modId xmlns:p14="http://schemas.microsoft.com/office/powerpoint/2010/main" val="281311103"/>
              </p:ext>
            </p:extLst>
          </p:nvPr>
        </p:nvGraphicFramePr>
        <p:xfrm>
          <a:off x="905164" y="655782"/>
          <a:ext cx="10012218" cy="5465468"/>
        </p:xfrm>
        <a:graphic>
          <a:graphicData uri="http://schemas.openxmlformats.org/drawingml/2006/table">
            <a:tbl>
              <a:tblPr>
                <a:tableStyleId>{C4B1156A-380E-4F78-BDF5-A606A8083BF9}</a:tableStyleId>
              </a:tblPr>
              <a:tblGrid>
                <a:gridCol w="2689849">
                  <a:extLst>
                    <a:ext uri="{9D8B030D-6E8A-4147-A177-3AD203B41FA5}">
                      <a16:colId xmlns:a16="http://schemas.microsoft.com/office/drawing/2014/main" val="871150343"/>
                    </a:ext>
                  </a:extLst>
                </a:gridCol>
                <a:gridCol w="4155287">
                  <a:extLst>
                    <a:ext uri="{9D8B030D-6E8A-4147-A177-3AD203B41FA5}">
                      <a16:colId xmlns:a16="http://schemas.microsoft.com/office/drawing/2014/main" val="2727058239"/>
                    </a:ext>
                  </a:extLst>
                </a:gridCol>
                <a:gridCol w="3167082">
                  <a:extLst>
                    <a:ext uri="{9D8B030D-6E8A-4147-A177-3AD203B41FA5}">
                      <a16:colId xmlns:a16="http://schemas.microsoft.com/office/drawing/2014/main" val="3206409423"/>
                    </a:ext>
                  </a:extLst>
                </a:gridCol>
              </a:tblGrid>
              <a:tr h="267268">
                <a:tc>
                  <a:txBody>
                    <a:bodyPr/>
                    <a:lstStyle/>
                    <a:p>
                      <a:r>
                        <a:rPr lang="en-IN" sz="1000" b="1"/>
                        <a:t>Paper Name and Authors</a:t>
                      </a:r>
                      <a:endParaRPr lang="en-IN" sz="1000"/>
                    </a:p>
                  </a:txBody>
                  <a:tcPr marL="50015" marR="50015" marT="25008" marB="25008" anchor="ctr"/>
                </a:tc>
                <a:tc>
                  <a:txBody>
                    <a:bodyPr/>
                    <a:lstStyle/>
                    <a:p>
                      <a:r>
                        <a:rPr lang="en-IN" sz="1000" b="1"/>
                        <a:t>What’s It About</a:t>
                      </a:r>
                      <a:endParaRPr lang="en-IN" sz="1000"/>
                    </a:p>
                  </a:txBody>
                  <a:tcPr marL="50015" marR="50015" marT="25008" marB="25008" anchor="ctr"/>
                </a:tc>
                <a:tc>
                  <a:txBody>
                    <a:bodyPr/>
                    <a:lstStyle/>
                    <a:p>
                      <a:r>
                        <a:rPr lang="en-IN" sz="1000" b="1"/>
                        <a:t>Results / Performance</a:t>
                      </a:r>
                      <a:endParaRPr lang="en-IN" sz="1000"/>
                    </a:p>
                  </a:txBody>
                  <a:tcPr marL="50015" marR="50015" marT="25008" marB="25008" anchor="ctr"/>
                </a:tc>
                <a:extLst>
                  <a:ext uri="{0D108BD9-81ED-4DB2-BD59-A6C34878D82A}">
                    <a16:rowId xmlns:a16="http://schemas.microsoft.com/office/drawing/2014/main" val="353722428"/>
                  </a:ext>
                </a:extLst>
              </a:tr>
              <a:tr h="1072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chemeClr val="tx1"/>
                          </a:solidFill>
                          <a:effectLst/>
                        </a:rPr>
                        <a:t>Performance Evaluation of SDN DDoS Attack Detection and Mitigation Based Random Forest and K-Nearest </a:t>
                      </a:r>
                      <a:r>
                        <a:rPr lang="en-IN" sz="1000" b="1" kern="1200" dirty="0" err="1">
                          <a:solidFill>
                            <a:schemeClr val="tx1"/>
                          </a:solidFill>
                          <a:effectLst/>
                        </a:rPr>
                        <a:t>Neighbors</a:t>
                      </a:r>
                      <a:r>
                        <a:rPr lang="en-IN" sz="1000" b="1" kern="1200" dirty="0">
                          <a:solidFill>
                            <a:schemeClr val="tx1"/>
                          </a:solidFill>
                          <a:effectLst/>
                        </a:rPr>
                        <a:t> Machine Learning Algorithms</a:t>
                      </a:r>
                      <a:endParaRPr lang="en-IN" sz="1000" kern="1200" dirty="0">
                        <a:solidFill>
                          <a:schemeClr val="tx1"/>
                        </a:solidFill>
                        <a:effectLst/>
                      </a:endParaRPr>
                    </a:p>
                    <a:p>
                      <a:r>
                        <a:rPr lang="en-US" sz="1000" dirty="0"/>
                        <a:t>(</a:t>
                      </a:r>
                      <a:r>
                        <a:rPr lang="en-US" sz="1000" dirty="0" err="1"/>
                        <a:t>Mayadah</a:t>
                      </a:r>
                      <a:r>
                        <a:rPr lang="en-US" sz="1000" dirty="0"/>
                        <a:t> A. Mohsin and Ali H. Hamad)</a:t>
                      </a:r>
                    </a:p>
                  </a:txBody>
                  <a:tcPr marL="50015" marR="50015" marT="25008" marB="25008" anchor="ctr"/>
                </a:tc>
                <a:tc>
                  <a:txBody>
                    <a:bodyPr/>
                    <a:lstStyle/>
                    <a:p>
                      <a:r>
                        <a:rPr lang="en-US" sz="1000" dirty="0"/>
                        <a:t>Compared Random Forest (RF) and K-Nearest Neighbors (KNN) for DDoS detection in an SDN environment using Mininet and Ryu controller</a:t>
                      </a:r>
                    </a:p>
                  </a:txBody>
                  <a:tcPr marL="50015" marR="50015" marT="25008" marB="25008" anchor="ctr"/>
                </a:tc>
                <a:tc>
                  <a:txBody>
                    <a:bodyPr/>
                    <a:lstStyle/>
                    <a:p>
                      <a:r>
                        <a:rPr lang="en-US" sz="1000"/>
                        <a:t>RF outperformed KNN with nearly 99% accuracy</a:t>
                      </a:r>
                    </a:p>
                  </a:txBody>
                  <a:tcPr marL="50015" marR="50015" marT="25008" marB="25008" anchor="ctr"/>
                </a:tc>
                <a:extLst>
                  <a:ext uri="{0D108BD9-81ED-4DB2-BD59-A6C34878D82A}">
                    <a16:rowId xmlns:a16="http://schemas.microsoft.com/office/drawing/2014/main" val="3117506968"/>
                  </a:ext>
                </a:extLst>
              </a:tr>
              <a:tr h="1072177">
                <a:tc>
                  <a:txBody>
                    <a:bodyPr/>
                    <a:lstStyle/>
                    <a:p>
                      <a:r>
                        <a:rPr lang="en-IN" sz="1000" b="1" kern="1200" dirty="0">
                          <a:solidFill>
                            <a:schemeClr val="tx1"/>
                          </a:solidFill>
                          <a:effectLst/>
                        </a:rPr>
                        <a:t>Distributed Denial of Services (DDoS) Attack Detection in SDN Using Optimizer-Equipped CNN-MLP</a:t>
                      </a:r>
                      <a:r>
                        <a:rPr lang="en-IN" sz="1000" kern="1200" dirty="0">
                          <a:solidFill>
                            <a:schemeClr val="tx1"/>
                          </a:solidFill>
                          <a:effectLst/>
                        </a:rPr>
                        <a:t> (</a:t>
                      </a:r>
                      <a:r>
                        <a:rPr lang="en-IN" sz="1000" dirty="0"/>
                        <a:t>Sajid Mehmood et al.)</a:t>
                      </a:r>
                    </a:p>
                  </a:txBody>
                  <a:tcPr marL="50015" marR="50015" marT="25008" marB="25008" anchor="ctr"/>
                </a:tc>
                <a:tc>
                  <a:txBody>
                    <a:bodyPr/>
                    <a:lstStyle/>
                    <a:p>
                      <a:r>
                        <a:rPr lang="en-US" sz="1000" dirty="0"/>
                        <a:t>Proposed a hybrid CNN-MLP model using SHAP-based feature selection and Bayesian optimization on CICDDoS2019 and </a:t>
                      </a:r>
                      <a:r>
                        <a:rPr lang="en-US" sz="1000" dirty="0" err="1"/>
                        <a:t>InSDN</a:t>
                      </a:r>
                      <a:r>
                        <a:rPr lang="en-US" sz="1000" dirty="0"/>
                        <a:t> datasets</a:t>
                      </a:r>
                    </a:p>
                  </a:txBody>
                  <a:tcPr marL="50015" marR="50015" marT="25008" marB="25008" anchor="ctr"/>
                </a:tc>
                <a:tc>
                  <a:txBody>
                    <a:bodyPr/>
                    <a:lstStyle/>
                    <a:p>
                      <a:r>
                        <a:rPr lang="en-US" sz="1000"/>
                        <a:t>Achieved 99.95% (CICDDoS2019) and 99.98% (InSDN) accuracy</a:t>
                      </a:r>
                    </a:p>
                  </a:txBody>
                  <a:tcPr marL="50015" marR="50015" marT="25008" marB="25008" anchor="ctr"/>
                </a:tc>
                <a:extLst>
                  <a:ext uri="{0D108BD9-81ED-4DB2-BD59-A6C34878D82A}">
                    <a16:rowId xmlns:a16="http://schemas.microsoft.com/office/drawing/2014/main" val="1471173475"/>
                  </a:ext>
                </a:extLst>
              </a:tr>
              <a:tr h="669723">
                <a:tc>
                  <a:txBody>
                    <a:bodyPr/>
                    <a:lstStyle/>
                    <a:p>
                      <a:r>
                        <a:rPr lang="en-IN" sz="1000" b="1" kern="1200" dirty="0">
                          <a:solidFill>
                            <a:schemeClr val="tx1"/>
                          </a:solidFill>
                          <a:effectLst/>
                        </a:rPr>
                        <a:t>Enhanced DDoS Detection Using Advanced Machine Learning Techniques in SDN</a:t>
                      </a:r>
                      <a:r>
                        <a:rPr lang="en-IN" sz="1000" kern="1200" dirty="0">
                          <a:solidFill>
                            <a:schemeClr val="tx1"/>
                          </a:solidFill>
                          <a:effectLst/>
                        </a:rPr>
                        <a:t> (</a:t>
                      </a:r>
                      <a:r>
                        <a:rPr lang="en-IN" sz="1000" dirty="0"/>
                        <a:t>C. Srinivas et al.)</a:t>
                      </a:r>
                    </a:p>
                  </a:txBody>
                  <a:tcPr marL="50015" marR="50015" marT="25008" marB="25008" anchor="ctr"/>
                </a:tc>
                <a:tc>
                  <a:txBody>
                    <a:bodyPr/>
                    <a:lstStyle/>
                    <a:p>
                      <a:r>
                        <a:rPr lang="en-US" sz="1000"/>
                        <a:t>Introduced an ensemble of RF, KNN, and XGBoost for SDN-based DDoS detection</a:t>
                      </a:r>
                    </a:p>
                  </a:txBody>
                  <a:tcPr marL="50015" marR="50015" marT="25008" marB="25008" anchor="ctr"/>
                </a:tc>
                <a:tc>
                  <a:txBody>
                    <a:bodyPr/>
                    <a:lstStyle/>
                    <a:p>
                      <a:r>
                        <a:rPr lang="en-IN" sz="1000"/>
                        <a:t>RF (~99%), KNN (~98%), XGBoost (~97%) accuracy</a:t>
                      </a:r>
                    </a:p>
                  </a:txBody>
                  <a:tcPr marL="50015" marR="50015" marT="25008" marB="25008" anchor="ctr"/>
                </a:tc>
                <a:extLst>
                  <a:ext uri="{0D108BD9-81ED-4DB2-BD59-A6C34878D82A}">
                    <a16:rowId xmlns:a16="http://schemas.microsoft.com/office/drawing/2014/main" val="480040197"/>
                  </a:ext>
                </a:extLst>
              </a:tr>
              <a:tr h="669723">
                <a:tc>
                  <a:txBody>
                    <a:bodyPr/>
                    <a:lstStyle/>
                    <a:p>
                      <a:r>
                        <a:rPr lang="en-IN" sz="1000" b="1" kern="1200" dirty="0">
                          <a:solidFill>
                            <a:schemeClr val="tx1"/>
                          </a:solidFill>
                          <a:effectLst/>
                        </a:rPr>
                        <a:t>DDoS Attack Detection Using MLP and Random Forest</a:t>
                      </a:r>
                      <a:r>
                        <a:rPr lang="en-IN" sz="1000" kern="1200" dirty="0">
                          <a:solidFill>
                            <a:schemeClr val="tx1"/>
                          </a:solidFill>
                          <a:effectLst/>
                        </a:rPr>
                        <a:t> </a:t>
                      </a:r>
                      <a:r>
                        <a:rPr lang="en-IN" sz="1000" b="0" kern="1200" dirty="0">
                          <a:solidFill>
                            <a:schemeClr val="tx1"/>
                          </a:solidFill>
                          <a:effectLst/>
                        </a:rPr>
                        <a:t>(</a:t>
                      </a:r>
                      <a:r>
                        <a:rPr lang="en-IN" sz="1000" dirty="0"/>
                        <a:t>Ashfaq Ahmad Najar and Manohar Naik S)</a:t>
                      </a:r>
                    </a:p>
                  </a:txBody>
                  <a:tcPr marL="50015" marR="50015" marT="25008" marB="25008" anchor="ctr"/>
                </a:tc>
                <a:tc>
                  <a:txBody>
                    <a:bodyPr/>
                    <a:lstStyle/>
                    <a:p>
                      <a:r>
                        <a:rPr lang="en-US" sz="1000"/>
                        <a:t>Evaluated RF and MLP on CICIDS2017 and CICDDoS2019 datasets in SDN setup</a:t>
                      </a:r>
                    </a:p>
                  </a:txBody>
                  <a:tcPr marL="50015" marR="50015" marT="25008" marB="25008" anchor="ctr"/>
                </a:tc>
                <a:tc>
                  <a:txBody>
                    <a:bodyPr/>
                    <a:lstStyle/>
                    <a:p>
                      <a:r>
                        <a:rPr lang="en-US" sz="1000"/>
                        <a:t>RF achieved nearly 99% accuracy</a:t>
                      </a:r>
                    </a:p>
                  </a:txBody>
                  <a:tcPr marL="50015" marR="50015" marT="25008" marB="25008" anchor="ctr"/>
                </a:tc>
                <a:extLst>
                  <a:ext uri="{0D108BD9-81ED-4DB2-BD59-A6C34878D82A}">
                    <a16:rowId xmlns:a16="http://schemas.microsoft.com/office/drawing/2014/main" val="739295179"/>
                  </a:ext>
                </a:extLst>
              </a:tr>
              <a:tr h="468495">
                <a:tc>
                  <a:txBody>
                    <a:bodyPr/>
                    <a:lstStyle/>
                    <a:p>
                      <a:r>
                        <a:rPr lang="en-IN" sz="1000" b="1" kern="1200" dirty="0">
                          <a:solidFill>
                            <a:schemeClr val="tx1"/>
                          </a:solidFill>
                          <a:effectLst/>
                        </a:rPr>
                        <a:t>DDoS Detection in SDN using Machine Learning Techniques </a:t>
                      </a:r>
                      <a:r>
                        <a:rPr lang="en-IN" sz="1000" b="0" kern="1200" dirty="0">
                          <a:solidFill>
                            <a:schemeClr val="tx1"/>
                          </a:solidFill>
                          <a:effectLst/>
                        </a:rPr>
                        <a:t>(</a:t>
                      </a:r>
                      <a:r>
                        <a:rPr lang="en-IN" sz="1000" b="0" dirty="0" err="1"/>
                        <a:t>V</a:t>
                      </a:r>
                      <a:r>
                        <a:rPr lang="en-IN" sz="1000" dirty="0" err="1"/>
                        <a:t>enkatarri</a:t>
                      </a:r>
                      <a:r>
                        <a:rPr lang="en-IN" sz="1000" dirty="0"/>
                        <a:t> </a:t>
                      </a:r>
                      <a:r>
                        <a:rPr lang="en-IN" sz="1000" dirty="0" err="1"/>
                        <a:t>Marriboyina</a:t>
                      </a:r>
                      <a:r>
                        <a:rPr lang="en-IN" sz="1000" dirty="0"/>
                        <a:t>)</a:t>
                      </a:r>
                    </a:p>
                  </a:txBody>
                  <a:tcPr marL="50015" marR="50015" marT="25008" marB="25008" anchor="ctr"/>
                </a:tc>
                <a:tc>
                  <a:txBody>
                    <a:bodyPr/>
                    <a:lstStyle/>
                    <a:p>
                      <a:r>
                        <a:rPr lang="en-US" sz="1000"/>
                        <a:t>Compared RF, SVM, DT, and KNN on CICDDoS2019</a:t>
                      </a:r>
                    </a:p>
                  </a:txBody>
                  <a:tcPr marL="50015" marR="50015" marT="25008" marB="25008" anchor="ctr"/>
                </a:tc>
                <a:tc>
                  <a:txBody>
                    <a:bodyPr/>
                    <a:lstStyle/>
                    <a:p>
                      <a:r>
                        <a:rPr lang="en-IN" sz="1000" dirty="0"/>
                        <a:t>RF (98.5%) &gt; SVM (97.2%) &gt; DT (95.8%) &gt; KNN (94.3%)</a:t>
                      </a:r>
                    </a:p>
                  </a:txBody>
                  <a:tcPr marL="50015" marR="50015" marT="25008" marB="25008" anchor="ctr"/>
                </a:tc>
                <a:extLst>
                  <a:ext uri="{0D108BD9-81ED-4DB2-BD59-A6C34878D82A}">
                    <a16:rowId xmlns:a16="http://schemas.microsoft.com/office/drawing/2014/main" val="2018626324"/>
                  </a:ext>
                </a:extLst>
              </a:tr>
              <a:tr h="669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chemeClr val="dk1"/>
                          </a:solidFill>
                          <a:effectLst/>
                        </a:rPr>
                        <a:t>Distributed Denial of Services (DDoS) attack detection in SDN using Optimizer-equipped CNN-MLP </a:t>
                      </a:r>
                      <a:r>
                        <a:rPr lang="en-US" sz="1050" b="0" kern="1200" dirty="0">
                          <a:solidFill>
                            <a:schemeClr val="dk1"/>
                          </a:solidFill>
                          <a:effectLst/>
                        </a:rPr>
                        <a:t>(</a:t>
                      </a:r>
                      <a:r>
                        <a:rPr lang="en-IN" sz="1000" dirty="0"/>
                        <a:t>Wadee Alhalabi et al.)</a:t>
                      </a:r>
                    </a:p>
                  </a:txBody>
                  <a:tcPr marL="50015" marR="50015" marT="25008" marB="25008" anchor="ctr"/>
                </a:tc>
                <a:tc>
                  <a:txBody>
                    <a:bodyPr/>
                    <a:lstStyle/>
                    <a:p>
                      <a:r>
                        <a:rPr lang="en-US" sz="1000" dirty="0"/>
                        <a:t>Used deep learning models (RNN, LSTM, GRU) for SDN traffic classification</a:t>
                      </a:r>
                    </a:p>
                  </a:txBody>
                  <a:tcPr marL="50015" marR="50015" marT="25008" marB="25008" anchor="ctr"/>
                </a:tc>
                <a:tc>
                  <a:txBody>
                    <a:bodyPr/>
                    <a:lstStyle/>
                    <a:p>
                      <a:r>
                        <a:rPr lang="en-US" sz="1000" dirty="0"/>
                        <a:t>GRU: 99.47% (multi-class), RNN: 99.99% (binary)</a:t>
                      </a:r>
                    </a:p>
                  </a:txBody>
                  <a:tcPr marL="50015" marR="50015" marT="25008" marB="25008" anchor="ctr"/>
                </a:tc>
                <a:extLst>
                  <a:ext uri="{0D108BD9-81ED-4DB2-BD59-A6C34878D82A}">
                    <a16:rowId xmlns:a16="http://schemas.microsoft.com/office/drawing/2014/main" val="2239466668"/>
                  </a:ext>
                </a:extLst>
              </a:tr>
              <a:tr h="576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i="0" kern="1200" dirty="0">
                          <a:solidFill>
                            <a:schemeClr val="dk1"/>
                          </a:solidFill>
                          <a:effectLst/>
                          <a:latin typeface="+mn-lt"/>
                          <a:ea typeface="+mn-ea"/>
                          <a:cs typeface="+mn-cs"/>
                        </a:rPr>
                        <a:t>A DDoS attack detection based on deep learning in software-defined Internet of things</a:t>
                      </a:r>
                    </a:p>
                    <a:p>
                      <a:r>
                        <a:rPr lang="en-IN" sz="1000" dirty="0"/>
                        <a:t>(Wang et al. (2020))</a:t>
                      </a:r>
                    </a:p>
                  </a:txBody>
                  <a:tcPr marL="50015" marR="50015" marT="25008" marB="25008" anchor="ctr"/>
                </a:tc>
                <a:tc>
                  <a:txBody>
                    <a:bodyPr/>
                    <a:lstStyle/>
                    <a:p>
                      <a:r>
                        <a:rPr lang="en-US" sz="1000" dirty="0"/>
                        <a:t>Applied deep CNN for real-time DDoS traffic classification in SDNs</a:t>
                      </a:r>
                    </a:p>
                  </a:txBody>
                  <a:tcPr marL="50015" marR="50015" marT="25008" marB="25008" anchor="ctr"/>
                </a:tc>
                <a:tc>
                  <a:txBody>
                    <a:bodyPr/>
                    <a:lstStyle/>
                    <a:p>
                      <a:r>
                        <a:rPr lang="en-US" sz="1000" dirty="0"/>
                        <a:t>CNN(~99%) accuracy with minimal false positives</a:t>
                      </a:r>
                    </a:p>
                  </a:txBody>
                  <a:tcPr marL="50015" marR="50015" marT="25008" marB="25008" anchor="ctr"/>
                </a:tc>
                <a:extLst>
                  <a:ext uri="{0D108BD9-81ED-4DB2-BD59-A6C34878D82A}">
                    <a16:rowId xmlns:a16="http://schemas.microsoft.com/office/drawing/2014/main" val="3813453310"/>
                  </a:ext>
                </a:extLst>
              </a:tr>
            </a:tbl>
          </a:graphicData>
        </a:graphic>
      </p:graphicFrame>
    </p:spTree>
    <p:extLst>
      <p:ext uri="{BB962C8B-B14F-4D97-AF65-F5344CB8AC3E}">
        <p14:creationId xmlns:p14="http://schemas.microsoft.com/office/powerpoint/2010/main" val="162523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07D3183-C266-A6B8-BE3F-8A4CF7E78BA4}"/>
              </a:ext>
            </a:extLst>
          </p:cNvPr>
          <p:cNvSpPr>
            <a:spLocks noGrp="1"/>
          </p:cNvSpPr>
          <p:nvPr>
            <p:ph type="sldNum" sz="quarter" idx="4"/>
          </p:nvPr>
        </p:nvSpPr>
        <p:spPr/>
        <p:txBody>
          <a:bodyPr/>
          <a:lstStyle/>
          <a:p>
            <a:fld id="{B5CEABB6-07DC-46E8-9B57-56EC44A396E5}" type="slidenum">
              <a:rPr lang="en-US" smtClean="0"/>
              <a:pPr/>
              <a:t>19</a:t>
            </a:fld>
            <a:endParaRPr lang="en-US" dirty="0"/>
          </a:p>
        </p:txBody>
      </p:sp>
      <p:sp>
        <p:nvSpPr>
          <p:cNvPr id="3" name="TextBox 2">
            <a:extLst>
              <a:ext uri="{FF2B5EF4-FFF2-40B4-BE49-F238E27FC236}">
                <a16:creationId xmlns:a16="http://schemas.microsoft.com/office/drawing/2014/main" id="{03B938B9-2139-52A9-190C-778023395C08}"/>
              </a:ext>
            </a:extLst>
          </p:cNvPr>
          <p:cNvSpPr txBox="1"/>
          <p:nvPr/>
        </p:nvSpPr>
        <p:spPr>
          <a:xfrm>
            <a:off x="4296396" y="476563"/>
            <a:ext cx="4168878" cy="769441"/>
          </a:xfrm>
          <a:prstGeom prst="rect">
            <a:avLst/>
          </a:prstGeom>
          <a:noFill/>
        </p:spPr>
        <p:txBody>
          <a:bodyPr wrap="square" rtlCol="0">
            <a:spAutoFit/>
          </a:bodyPr>
          <a:lstStyle/>
          <a:p>
            <a:r>
              <a:rPr lang="en-IN" sz="4400" dirty="0">
                <a:latin typeface="+mj-lt"/>
              </a:rPr>
              <a:t>  Dataset</a:t>
            </a:r>
          </a:p>
        </p:txBody>
      </p:sp>
      <p:sp>
        <p:nvSpPr>
          <p:cNvPr id="6" name="TextBox 5">
            <a:extLst>
              <a:ext uri="{FF2B5EF4-FFF2-40B4-BE49-F238E27FC236}">
                <a16:creationId xmlns:a16="http://schemas.microsoft.com/office/drawing/2014/main" id="{D91F382E-BA04-3E20-5C19-2ED09F11C054}"/>
              </a:ext>
            </a:extLst>
          </p:cNvPr>
          <p:cNvSpPr txBox="1"/>
          <p:nvPr/>
        </p:nvSpPr>
        <p:spPr>
          <a:xfrm>
            <a:off x="874485" y="1339122"/>
            <a:ext cx="10646229" cy="4654672"/>
          </a:xfrm>
          <a:prstGeom prst="rect">
            <a:avLst/>
          </a:prstGeom>
          <a:noFill/>
        </p:spPr>
        <p:txBody>
          <a:bodyPr wrap="square">
            <a:spAutoFit/>
          </a:bodyPr>
          <a:lstStyle/>
          <a:p>
            <a:pPr>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CICDDoS-2019 Dataset </a:t>
            </a:r>
            <a:r>
              <a:rPr lang="en-IN" kern="100" dirty="0">
                <a:effectLst/>
                <a:latin typeface="Calibri" panose="020F0502020204030204" pitchFamily="34" charset="0"/>
                <a:ea typeface="Calibri" panose="020F0502020204030204" pitchFamily="34" charset="0"/>
                <a:cs typeface="Times New Roman" panose="02020603050405020304" pitchFamily="18" charset="0"/>
              </a:rPr>
              <a:t>by Canadian In</a:t>
            </a:r>
            <a:r>
              <a:rPr lang="en-IN" kern="100" dirty="0">
                <a:latin typeface="Calibri" panose="020F0502020204030204" pitchFamily="34" charset="0"/>
                <a:ea typeface="Calibri" panose="020F0502020204030204" pitchFamily="34" charset="0"/>
                <a:cs typeface="Times New Roman" panose="02020603050405020304" pitchFamily="18" charset="0"/>
              </a:rPr>
              <a:t>stitute for Cybersecurity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Focus</a:t>
            </a:r>
            <a:r>
              <a:rPr lang="en-IN" kern="100" dirty="0">
                <a:effectLst/>
                <a:latin typeface="Calibri" panose="020F0502020204030204" pitchFamily="34" charset="0"/>
                <a:ea typeface="Calibri" panose="020F0502020204030204" pitchFamily="34" charset="0"/>
                <a:cs typeface="Times New Roman" panose="02020603050405020304" pitchFamily="18" charset="0"/>
              </a:rPr>
              <a:t>: Application-layer DDoS attacks (TCP/UDP-based).</a:t>
            </a:r>
          </a:p>
          <a:p>
            <a:pPr>
              <a:lnSpc>
                <a:spcPct val="107000"/>
              </a:lnSpc>
              <a:spcAft>
                <a:spcPts val="800"/>
              </a:spcAft>
              <a:buNone/>
            </a:pPr>
            <a:br>
              <a:rPr lang="en-IN"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effectLst/>
                <a:latin typeface="Calibri" panose="020F0502020204030204" pitchFamily="34" charset="0"/>
                <a:ea typeface="Calibri" panose="020F0502020204030204" pitchFamily="34" charset="0"/>
                <a:cs typeface="Times New Roman" panose="02020603050405020304" pitchFamily="18" charset="0"/>
              </a:rPr>
              <a:t>Dataset Overview</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88 features, including packet size, flow duration, protocol headers.</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Labelled traffic (attack vs. benign) for supervised learning.</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kern="100" dirty="0">
              <a:latin typeface="Calibri" panose="020F0502020204030204" pitchFamily="34" charset="0"/>
              <a:ea typeface="Calibri" panose="020F0502020204030204" pitchFamily="34" charset="0"/>
              <a:cs typeface="Times New Roman" panose="02020603050405020304" pitchFamily="18" charset="0"/>
            </a:endParaRPr>
          </a:p>
          <a:p>
            <a:r>
              <a:rPr lang="en-IN" sz="2400" b="1" kern="100" dirty="0">
                <a:latin typeface="Calibri" panose="020F0502020204030204" pitchFamily="34" charset="0"/>
                <a:ea typeface="Calibri" panose="020F0502020204030204" pitchFamily="34" charset="0"/>
                <a:cs typeface="Times New Roman" panose="02020603050405020304" pitchFamily="18" charset="0"/>
              </a:rPr>
              <a:t>Why choose CICDDoS-2019?</a:t>
            </a:r>
          </a:p>
          <a:p>
            <a:r>
              <a:rPr lang="en-IN" kern="100" dirty="0">
                <a:latin typeface="Calibri" panose="020F0502020204030204" pitchFamily="34" charset="0"/>
                <a:ea typeface="Calibri" panose="020F0502020204030204" pitchFamily="34" charset="0"/>
                <a:cs typeface="Times New Roman" panose="02020603050405020304" pitchFamily="18" charset="0"/>
              </a:rPr>
              <a:t>Covers</a:t>
            </a:r>
            <a:r>
              <a:rPr lang="en-IN" kern="100" dirty="0">
                <a:latin typeface="Calibri" panose="020F0502020204030204" pitchFamily="34" charset="0"/>
                <a:ea typeface="Calibri" panose="020F0502020204030204" pitchFamily="34" charset="0"/>
                <a:cs typeface="Calibri" panose="020F0502020204030204" pitchFamily="34" charset="0"/>
              </a:rPr>
              <a:t> </a:t>
            </a:r>
            <a:r>
              <a:rPr lang="en-IN" i="1" kern="100" dirty="0">
                <a:latin typeface="Calibri" panose="020F0502020204030204" pitchFamily="34" charset="0"/>
                <a:ea typeface="Calibri" panose="020F0502020204030204" pitchFamily="34" charset="0"/>
                <a:cs typeface="Times New Roman" panose="02020603050405020304" pitchFamily="18" charset="0"/>
              </a:rPr>
              <a:t>traditional</a:t>
            </a:r>
            <a:r>
              <a:rPr lang="en-IN" kern="100" dirty="0">
                <a:latin typeface="Calibri" panose="020F0502020204030204" pitchFamily="34" charset="0"/>
                <a:ea typeface="Calibri" panose="020F0502020204030204" pitchFamily="34" charset="0"/>
                <a:cs typeface="Times New Roman" panose="02020603050405020304" pitchFamily="18" charset="0"/>
              </a:rPr>
              <a:t> DDoS tactics still prevalent today.</a:t>
            </a:r>
          </a:p>
          <a:p>
            <a:r>
              <a:rPr lang="en-IN" kern="100" dirty="0">
                <a:latin typeface="Calibri" panose="020F0502020204030204" pitchFamily="34" charset="0"/>
                <a:ea typeface="Calibri" panose="020F0502020204030204" pitchFamily="34" charset="0"/>
                <a:cs typeface="Times New Roman" panose="02020603050405020304" pitchFamily="18" charset="0"/>
              </a:rPr>
              <a:t>High feature granularity enables deep traffic analysis.</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459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1723463" y="1206057"/>
            <a:ext cx="4114800" cy="3716448"/>
          </a:xfrm>
        </p:spPr>
        <p:txBody>
          <a:bodyPr>
            <a:normAutofit/>
          </a:bodyPr>
          <a:lstStyle/>
          <a:p>
            <a:r>
              <a:rPr lang="en-US" sz="4400" dirty="0"/>
              <a:t>Outline</a:t>
            </a:r>
          </a:p>
        </p:txBody>
      </p:sp>
      <p:sp>
        <p:nvSpPr>
          <p:cNvPr id="4" name="Content Placeholder 3"/>
          <p:cNvSpPr>
            <a:spLocks noGrp="1"/>
          </p:cNvSpPr>
          <p:nvPr>
            <p:ph sz="quarter" idx="10"/>
          </p:nvPr>
        </p:nvSpPr>
        <p:spPr>
          <a:xfrm>
            <a:off x="4954555" y="1206057"/>
            <a:ext cx="5408145" cy="4954556"/>
          </a:xfrm>
        </p:spPr>
        <p:txBody>
          <a:bodyPr numCol="2">
            <a:noAutofit/>
          </a:bodyPr>
          <a:lstStyle/>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Introduction and Motivation</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Architecture</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DDoS</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Attack</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Objectives</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Existing Work</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Dataset</a:t>
            </a:r>
          </a:p>
          <a:p>
            <a:pPr marL="285750" indent="-285750">
              <a:buFont typeface="Arial"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Models</a:t>
            </a:r>
          </a:p>
          <a:p>
            <a:pPr marL="285750" indent="-285750">
              <a:buFont typeface="Arial"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Emulation</a:t>
            </a:r>
          </a:p>
          <a:p>
            <a:pPr marL="285750" indent="-285750">
              <a:buFont typeface="Arial"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Custom Dataset</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Real time implementation</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Mitigation</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Final results</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Limitations</a:t>
            </a:r>
          </a:p>
          <a:p>
            <a:pPr marL="285750" indent="-285750">
              <a:buFont typeface="Arial"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Future Wok</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0374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81CB187-39AB-DD3F-AD34-7CF5E575E65C}"/>
              </a:ext>
            </a:extLst>
          </p:cNvPr>
          <p:cNvGraphicFramePr>
            <a:graphicFrameLocks noGrp="1"/>
          </p:cNvGraphicFramePr>
          <p:nvPr>
            <p:ph sz="quarter" idx="10"/>
            <p:extLst>
              <p:ext uri="{D42A27DB-BD31-4B8C-83A1-F6EECF244321}">
                <p14:modId xmlns:p14="http://schemas.microsoft.com/office/powerpoint/2010/main" val="1487444801"/>
              </p:ext>
            </p:extLst>
          </p:nvPr>
        </p:nvGraphicFramePr>
        <p:xfrm>
          <a:off x="960582" y="828822"/>
          <a:ext cx="10206183" cy="5033496"/>
        </p:xfrm>
        <a:graphic>
          <a:graphicData uri="http://schemas.openxmlformats.org/drawingml/2006/table">
            <a:tbl>
              <a:tblPr firstRow="1" firstCol="1" bandRow="1">
                <a:tableStyleId>{ED083AE6-46FA-4A59-8FB0-9F97EB10719F}</a:tableStyleId>
              </a:tblPr>
              <a:tblGrid>
                <a:gridCol w="3402061">
                  <a:extLst>
                    <a:ext uri="{9D8B030D-6E8A-4147-A177-3AD203B41FA5}">
                      <a16:colId xmlns:a16="http://schemas.microsoft.com/office/drawing/2014/main" val="489701521"/>
                    </a:ext>
                  </a:extLst>
                </a:gridCol>
                <a:gridCol w="3402061">
                  <a:extLst>
                    <a:ext uri="{9D8B030D-6E8A-4147-A177-3AD203B41FA5}">
                      <a16:colId xmlns:a16="http://schemas.microsoft.com/office/drawing/2014/main" val="2441055244"/>
                    </a:ext>
                  </a:extLst>
                </a:gridCol>
                <a:gridCol w="3402061">
                  <a:extLst>
                    <a:ext uri="{9D8B030D-6E8A-4147-A177-3AD203B41FA5}">
                      <a16:colId xmlns:a16="http://schemas.microsoft.com/office/drawing/2014/main" val="3637224208"/>
                    </a:ext>
                  </a:extLst>
                </a:gridCol>
              </a:tblGrid>
              <a:tr h="264830">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Calibri" panose="020F0502020204030204" pitchFamily="34" charset="0"/>
                        </a:rPr>
                        <a:t>Category</a:t>
                      </a:r>
                    </a:p>
                  </a:txBody>
                  <a:tcPr marL="6733" marR="6733" marT="6733" marB="6733" anchor="ctr"/>
                </a:tc>
                <a:tc>
                  <a:txBody>
                    <a:bodyPr/>
                    <a:lstStyle/>
                    <a:p>
                      <a:pPr algn="ctr">
                        <a:lnSpc>
                          <a:spcPct val="107000"/>
                        </a:lnSpc>
                        <a:spcAft>
                          <a:spcPts val="800"/>
                        </a:spcAft>
                        <a:buNone/>
                      </a:pPr>
                      <a:r>
                        <a:rPr lang="en-IN" sz="1200" kern="100">
                          <a:effectLst/>
                          <a:latin typeface="Calibri" panose="020F0502020204030204" pitchFamily="34" charset="0"/>
                          <a:ea typeface="Calibri" panose="020F0502020204030204" pitchFamily="34" charset="0"/>
                          <a:cs typeface="Calibri" panose="020F0502020204030204" pitchFamily="34" charset="0"/>
                        </a:rPr>
                        <a:t>Features</a:t>
                      </a:r>
                    </a:p>
                  </a:txBody>
                  <a:tcPr marL="6733" marR="6733" marT="6733" marB="6733" anchor="ctr"/>
                </a:tc>
                <a:tc>
                  <a:txBody>
                    <a:bodyPr/>
                    <a:lstStyle/>
                    <a:p>
                      <a:pPr algn="ctr">
                        <a:lnSpc>
                          <a:spcPct val="107000"/>
                        </a:lnSpc>
                        <a:spcAft>
                          <a:spcPts val="800"/>
                        </a:spcAft>
                        <a:buNone/>
                      </a:pPr>
                      <a:r>
                        <a:rPr lang="en-IN" sz="1200" kern="100">
                          <a:effectLst/>
                          <a:latin typeface="Calibri" panose="020F0502020204030204" pitchFamily="34" charset="0"/>
                          <a:ea typeface="Calibri" panose="020F0502020204030204" pitchFamily="34" charset="0"/>
                          <a:cs typeface="Calibri" panose="020F0502020204030204" pitchFamily="34" charset="0"/>
                        </a:rPr>
                        <a:t>What They Do</a:t>
                      </a:r>
                    </a:p>
                  </a:txBody>
                  <a:tcPr marL="6733" marR="6733" marT="6733" marB="6733" anchor="ctr"/>
                </a:tc>
                <a:extLst>
                  <a:ext uri="{0D108BD9-81ED-4DB2-BD59-A6C34878D82A}">
                    <a16:rowId xmlns:a16="http://schemas.microsoft.com/office/drawing/2014/main" val="2222331959"/>
                  </a:ext>
                </a:extLst>
              </a:tr>
              <a:tr h="520112">
                <a:tc>
                  <a:txBody>
                    <a:bodyPr/>
                    <a:lstStyle/>
                    <a:p>
                      <a:pPr algn="ctr">
                        <a:lnSpc>
                          <a:spcPct val="107000"/>
                        </a:lnSpc>
                        <a:spcAft>
                          <a:spcPts val="800"/>
                        </a:spcAft>
                        <a:buNone/>
                      </a:pPr>
                      <a:r>
                        <a:rPr lang="en-IN" sz="1200" kern="100">
                          <a:effectLst/>
                          <a:latin typeface="Calibri" panose="020F0502020204030204" pitchFamily="34" charset="0"/>
                          <a:ea typeface="Calibri" panose="020F0502020204030204" pitchFamily="34" charset="0"/>
                          <a:cs typeface="Calibri" panose="020F0502020204030204" pitchFamily="34" charset="0"/>
                        </a:rPr>
                        <a:t>Flow Identification</a:t>
                      </a:r>
                    </a:p>
                  </a:txBody>
                  <a:tcPr marL="6733" marR="6733" marT="6733" marB="6733" anchor="ctr"/>
                </a:tc>
                <a:tc>
                  <a:txBody>
                    <a:bodyPr/>
                    <a:lstStyle/>
                    <a:p>
                      <a:pPr algn="ctr">
                        <a:lnSpc>
                          <a:spcPct val="107000"/>
                        </a:lnSpc>
                        <a:spcAft>
                          <a:spcPts val="800"/>
                        </a:spcAft>
                        <a:buNone/>
                      </a:pPr>
                      <a:r>
                        <a:rPr lang="en-IN" sz="1200" kern="100">
                          <a:effectLst/>
                          <a:latin typeface="Calibri" panose="020F0502020204030204" pitchFamily="34" charset="0"/>
                          <a:ea typeface="Calibri" panose="020F0502020204030204" pitchFamily="34" charset="0"/>
                          <a:cs typeface="Calibri" panose="020F0502020204030204" pitchFamily="34" charset="0"/>
                        </a:rPr>
                        <a:t>Flow ID, Source IP, Source Port, Destination IP, Destination Port, Protocol, Timestamp</a:t>
                      </a:r>
                    </a:p>
                  </a:txBody>
                  <a:tcPr marL="6733" marR="6733" marT="6733" marB="6733" anchor="ctr"/>
                </a:tc>
                <a:tc>
                  <a:txBody>
                    <a:bodyPr/>
                    <a:lstStyle/>
                    <a:p>
                      <a:pPr algn="ctr">
                        <a:lnSpc>
                          <a:spcPct val="107000"/>
                        </a:lnSpc>
                        <a:spcAft>
                          <a:spcPts val="800"/>
                        </a:spcAft>
                        <a:buNone/>
                      </a:pPr>
                      <a:r>
                        <a:rPr lang="en-IN" sz="1200" kern="100">
                          <a:effectLst/>
                          <a:latin typeface="Calibri" panose="020F0502020204030204" pitchFamily="34" charset="0"/>
                          <a:ea typeface="Calibri" panose="020F0502020204030204" pitchFamily="34" charset="0"/>
                          <a:cs typeface="Calibri" panose="020F0502020204030204" pitchFamily="34" charset="0"/>
                        </a:rPr>
                        <a:t>Identify individual flows (sender/receiver) and timing</a:t>
                      </a:r>
                    </a:p>
                  </a:txBody>
                  <a:tcPr marL="6733" marR="6733" marT="6733" marB="6733" anchor="ctr"/>
                </a:tc>
                <a:extLst>
                  <a:ext uri="{0D108BD9-81ED-4DB2-BD59-A6C34878D82A}">
                    <a16:rowId xmlns:a16="http://schemas.microsoft.com/office/drawing/2014/main" val="2563299995"/>
                  </a:ext>
                </a:extLst>
              </a:tr>
              <a:tr h="1568704">
                <a:tc>
                  <a:txBody>
                    <a:bodyPr/>
                    <a:lstStyle/>
                    <a:p>
                      <a:pPr algn="ctr">
                        <a:lnSpc>
                          <a:spcPct val="107000"/>
                        </a:lnSpc>
                        <a:spcAft>
                          <a:spcPts val="800"/>
                        </a:spcAft>
                        <a:buNone/>
                      </a:pPr>
                      <a:r>
                        <a:rPr lang="en-IN" sz="1200" kern="100">
                          <a:effectLst/>
                          <a:latin typeface="Calibri" panose="020F0502020204030204" pitchFamily="34" charset="0"/>
                          <a:ea typeface="Calibri" panose="020F0502020204030204" pitchFamily="34" charset="0"/>
                          <a:cs typeface="Calibri" panose="020F0502020204030204" pitchFamily="34" charset="0"/>
                        </a:rPr>
                        <a:t>Flow Timing</a:t>
                      </a:r>
                    </a:p>
                  </a:txBody>
                  <a:tcPr marL="6733" marR="6733" marT="6733" marB="6733" anchor="ctr"/>
                </a:tc>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Calibri" panose="020F0502020204030204" pitchFamily="34" charset="0"/>
                        </a:rPr>
                        <a:t>Flow Duration, Flow IAT Mean, Flow IAT Std, Flow IAT Max, Flow IAT Min,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Total,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Mean,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Std,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Max,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Min,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Total,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Mean,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Std,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Max,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IAT Min, Active Mean, Active Std, Active Max, Active Min, Idle Mean, Idle Std, Idle Max, Idle Min</a:t>
                      </a:r>
                    </a:p>
                  </a:txBody>
                  <a:tcPr marL="6733" marR="6733" marT="6733" marB="6733" anchor="ctr"/>
                </a:tc>
                <a:tc>
                  <a:txBody>
                    <a:bodyPr/>
                    <a:lstStyle/>
                    <a:p>
                      <a:pPr algn="ctr">
                        <a:lnSpc>
                          <a:spcPct val="107000"/>
                        </a:lnSpc>
                        <a:spcAft>
                          <a:spcPts val="800"/>
                        </a:spcAft>
                        <a:buNone/>
                      </a:pPr>
                      <a:r>
                        <a:rPr lang="en-IN" sz="1200" kern="100">
                          <a:effectLst/>
                          <a:latin typeface="Calibri" panose="020F0502020204030204" pitchFamily="34" charset="0"/>
                          <a:ea typeface="Calibri" panose="020F0502020204030204" pitchFamily="34" charset="0"/>
                          <a:cs typeface="Calibri" panose="020F0502020204030204" pitchFamily="34" charset="0"/>
                        </a:rPr>
                        <a:t>Measures gaps between packets, session duration, active/idle states</a:t>
                      </a:r>
                    </a:p>
                  </a:txBody>
                  <a:tcPr marL="6733" marR="6733" marT="6733" marB="6733" anchor="ctr"/>
                </a:tc>
                <a:extLst>
                  <a:ext uri="{0D108BD9-81ED-4DB2-BD59-A6C34878D82A}">
                    <a16:rowId xmlns:a16="http://schemas.microsoft.com/office/drawing/2014/main" val="4202664773"/>
                  </a:ext>
                </a:extLst>
              </a:tr>
              <a:tr h="2679850">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Calibri" panose="020F0502020204030204" pitchFamily="34" charset="0"/>
                        </a:rPr>
                        <a:t>Packet Statistics</a:t>
                      </a:r>
                    </a:p>
                  </a:txBody>
                  <a:tcPr marL="6733" marR="6733" marT="6733" marB="6733" anchor="ctr"/>
                </a:tc>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Calibri" panose="020F0502020204030204" pitchFamily="34" charset="0"/>
                        </a:rPr>
                        <a:t>Total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Packets, Total Backward Packets, Total Length of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Packets, Total Length of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Packets,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Max,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Min,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Mean,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Std,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Max,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Min,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Mean,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Packet Length Std, Min Packet Length, Max Packet Length, Packet Length Mean, Packet Length Std, Packet Length Variance, Average Packet Size,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Avg</a:t>
                      </a:r>
                      <a:r>
                        <a:rPr lang="en-IN" sz="1200" kern="100" dirty="0">
                          <a:effectLst/>
                          <a:latin typeface="Calibri" panose="020F0502020204030204" pitchFamily="34" charset="0"/>
                          <a:ea typeface="Calibri" panose="020F0502020204030204" pitchFamily="34" charset="0"/>
                          <a:cs typeface="Calibri" panose="020F0502020204030204" pitchFamily="34" charset="0"/>
                        </a:rPr>
                        <a:t>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Fwd</a:t>
                      </a:r>
                      <a:r>
                        <a:rPr lang="en-IN" sz="1200" kern="100" dirty="0">
                          <a:effectLst/>
                          <a:latin typeface="Calibri" panose="020F0502020204030204" pitchFamily="34" charset="0"/>
                          <a:ea typeface="Calibri" panose="020F0502020204030204" pitchFamily="34" charset="0"/>
                          <a:cs typeface="Calibri" panose="020F0502020204030204" pitchFamily="34" charset="0"/>
                        </a:rPr>
                        <a:t> Segment Size,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Avg</a:t>
                      </a:r>
                      <a:r>
                        <a:rPr lang="en-IN" sz="1200" kern="100" dirty="0">
                          <a:effectLst/>
                          <a:latin typeface="Calibri" panose="020F0502020204030204" pitchFamily="34" charset="0"/>
                          <a:ea typeface="Calibri" panose="020F0502020204030204" pitchFamily="34" charset="0"/>
                          <a:cs typeface="Calibri" panose="020F0502020204030204" pitchFamily="34" charset="0"/>
                        </a:rPr>
                        <a:t> </a:t>
                      </a:r>
                      <a:r>
                        <a:rPr lang="en-IN" sz="1200" kern="100" dirty="0" err="1">
                          <a:effectLst/>
                          <a:latin typeface="Calibri" panose="020F0502020204030204" pitchFamily="34" charset="0"/>
                          <a:ea typeface="Calibri" panose="020F0502020204030204" pitchFamily="34" charset="0"/>
                          <a:cs typeface="Calibri" panose="020F0502020204030204" pitchFamily="34" charset="0"/>
                        </a:rPr>
                        <a:t>Bwd</a:t>
                      </a:r>
                      <a:r>
                        <a:rPr lang="en-IN" sz="1200" kern="100" dirty="0">
                          <a:effectLst/>
                          <a:latin typeface="Calibri" panose="020F0502020204030204" pitchFamily="34" charset="0"/>
                          <a:ea typeface="Calibri" panose="020F0502020204030204" pitchFamily="34" charset="0"/>
                          <a:cs typeface="Calibri" panose="020F0502020204030204" pitchFamily="34" charset="0"/>
                        </a:rPr>
                        <a:t> Segment Size</a:t>
                      </a:r>
                    </a:p>
                  </a:txBody>
                  <a:tcPr marL="6733" marR="6733" marT="6733" marB="6733" anchor="ctr"/>
                </a:tc>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Calibri" panose="020F0502020204030204" pitchFamily="34" charset="0"/>
                        </a:rPr>
                        <a:t>Capture packet size and number stats in flow</a:t>
                      </a:r>
                    </a:p>
                  </a:txBody>
                  <a:tcPr marL="6733" marR="6733" marT="6733" marB="6733" anchor="ctr"/>
                </a:tc>
                <a:extLst>
                  <a:ext uri="{0D108BD9-81ED-4DB2-BD59-A6C34878D82A}">
                    <a16:rowId xmlns:a16="http://schemas.microsoft.com/office/drawing/2014/main" val="2390952015"/>
                  </a:ext>
                </a:extLst>
              </a:tr>
            </a:tbl>
          </a:graphicData>
        </a:graphic>
      </p:graphicFrame>
      <p:sp>
        <p:nvSpPr>
          <p:cNvPr id="5" name="Slide Number Placeholder 4">
            <a:extLst>
              <a:ext uri="{FF2B5EF4-FFF2-40B4-BE49-F238E27FC236}">
                <a16:creationId xmlns:a16="http://schemas.microsoft.com/office/drawing/2014/main" id="{E3925FCF-5A73-8C1C-CF07-3E091D8C750D}"/>
              </a:ext>
            </a:extLst>
          </p:cNvPr>
          <p:cNvSpPr>
            <a:spLocks noGrp="1"/>
          </p:cNvSpPr>
          <p:nvPr>
            <p:ph type="sldNum" sz="quarter" idx="4"/>
          </p:nvPr>
        </p:nvSpPr>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124461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FA91D94-4C3F-6313-1D74-014D7145661D}"/>
              </a:ext>
            </a:extLst>
          </p:cNvPr>
          <p:cNvGraphicFramePr>
            <a:graphicFrameLocks noGrp="1"/>
          </p:cNvGraphicFramePr>
          <p:nvPr>
            <p:ph sz="quarter" idx="10"/>
            <p:extLst>
              <p:ext uri="{D42A27DB-BD31-4B8C-83A1-F6EECF244321}">
                <p14:modId xmlns:p14="http://schemas.microsoft.com/office/powerpoint/2010/main" val="1861277608"/>
              </p:ext>
            </p:extLst>
          </p:nvPr>
        </p:nvGraphicFramePr>
        <p:xfrm>
          <a:off x="942107" y="581891"/>
          <a:ext cx="10150765" cy="5248663"/>
        </p:xfrm>
        <a:graphic>
          <a:graphicData uri="http://schemas.openxmlformats.org/drawingml/2006/table">
            <a:tbl>
              <a:tblPr firstRow="1" firstCol="1" bandRow="1">
                <a:tableStyleId>{ED083AE6-46FA-4A59-8FB0-9F97EB10719F}</a:tableStyleId>
              </a:tblPr>
              <a:tblGrid>
                <a:gridCol w="3245703">
                  <a:extLst>
                    <a:ext uri="{9D8B030D-6E8A-4147-A177-3AD203B41FA5}">
                      <a16:colId xmlns:a16="http://schemas.microsoft.com/office/drawing/2014/main" val="125542965"/>
                    </a:ext>
                  </a:extLst>
                </a:gridCol>
                <a:gridCol w="3452531">
                  <a:extLst>
                    <a:ext uri="{9D8B030D-6E8A-4147-A177-3AD203B41FA5}">
                      <a16:colId xmlns:a16="http://schemas.microsoft.com/office/drawing/2014/main" val="981595453"/>
                    </a:ext>
                  </a:extLst>
                </a:gridCol>
                <a:gridCol w="3452531">
                  <a:extLst>
                    <a:ext uri="{9D8B030D-6E8A-4147-A177-3AD203B41FA5}">
                      <a16:colId xmlns:a16="http://schemas.microsoft.com/office/drawing/2014/main" val="1842227116"/>
                    </a:ext>
                  </a:extLst>
                </a:gridCol>
              </a:tblGrid>
              <a:tr h="253316">
                <a:tc>
                  <a:txBody>
                    <a:bodyPr/>
                    <a:lstStyle/>
                    <a:p>
                      <a:pPr algn="ctr">
                        <a:lnSpc>
                          <a:spcPct val="107000"/>
                        </a:lnSpc>
                        <a:spcAft>
                          <a:spcPts val="800"/>
                        </a:spcAft>
                        <a:buNone/>
                      </a:pPr>
                      <a:r>
                        <a:rPr lang="en-IN" sz="1200" kern="100">
                          <a:effectLst/>
                        </a:rPr>
                        <a:t>Category</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Features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What They Do</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extLst>
                  <a:ext uri="{0D108BD9-81ED-4DB2-BD59-A6C34878D82A}">
                    <a16:rowId xmlns:a16="http://schemas.microsoft.com/office/drawing/2014/main" val="198073039"/>
                  </a:ext>
                </a:extLst>
              </a:tr>
              <a:tr h="1244741">
                <a:tc>
                  <a:txBody>
                    <a:bodyPr/>
                    <a:lstStyle/>
                    <a:p>
                      <a:pPr algn="ctr">
                        <a:lnSpc>
                          <a:spcPct val="107000"/>
                        </a:lnSpc>
                        <a:spcAft>
                          <a:spcPts val="800"/>
                        </a:spcAft>
                        <a:buNone/>
                      </a:pPr>
                      <a:r>
                        <a:rPr lang="en-IN" sz="1200" kern="100">
                          <a:effectLst/>
                        </a:rPr>
                        <a:t>Flag Counts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SYN Flag Count, FIN Flag Count, RST Flag Count, PSH Flag Count, ACK Flag Count, URG Flag Count, CWE Flag Count, ECE Flag Count, Fwd PSH Flags, Bwd PSH Flags, Fwd URG Flags, Bwd URG Flags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Counts of specific TCP flags in the packets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extLst>
                  <a:ext uri="{0D108BD9-81ED-4DB2-BD59-A6C34878D82A}">
                    <a16:rowId xmlns:a16="http://schemas.microsoft.com/office/drawing/2014/main" val="1140459402"/>
                  </a:ext>
                </a:extLst>
              </a:tr>
              <a:tr h="501173">
                <a:tc>
                  <a:txBody>
                    <a:bodyPr/>
                    <a:lstStyle/>
                    <a:p>
                      <a:pPr algn="ctr">
                        <a:lnSpc>
                          <a:spcPct val="107000"/>
                        </a:lnSpc>
                        <a:spcAft>
                          <a:spcPts val="800"/>
                        </a:spcAft>
                        <a:buNone/>
                      </a:pPr>
                      <a:r>
                        <a:rPr lang="en-IN" sz="1200" kern="100">
                          <a:effectLst/>
                        </a:rPr>
                        <a:t>Throughput</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Flow Bytes/s, Flow Packets/s, Fwd Packets/s, Bwd Packets/s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How fast data is moving through the flow</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extLst>
                  <a:ext uri="{0D108BD9-81ED-4DB2-BD59-A6C34878D82A}">
                    <a16:rowId xmlns:a16="http://schemas.microsoft.com/office/drawing/2014/main" val="3878283886"/>
                  </a:ext>
                </a:extLst>
              </a:tr>
              <a:tr h="996885">
                <a:tc>
                  <a:txBody>
                    <a:bodyPr/>
                    <a:lstStyle/>
                    <a:p>
                      <a:pPr algn="ctr">
                        <a:lnSpc>
                          <a:spcPct val="107000"/>
                        </a:lnSpc>
                        <a:spcAft>
                          <a:spcPts val="800"/>
                        </a:spcAft>
                        <a:buNone/>
                      </a:pPr>
                      <a:r>
                        <a:rPr lang="en-IN" sz="1200" kern="100" dirty="0">
                          <a:effectLst/>
                        </a:rPr>
                        <a:t>Bulk Transfer Features</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Fwd Avg Bytes/Bulk, Fwd Avg Packets/Bulk, Fwd Avg Bulk Rate, Bwd Avg Bytes/Bulk, Bwd Avg Packets/Bulk, Bwd Avg Bulk Rate</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dirty="0">
                          <a:effectLst/>
                        </a:rPr>
                        <a:t>Measures bulk data transfer rates</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extLst>
                  <a:ext uri="{0D108BD9-81ED-4DB2-BD59-A6C34878D82A}">
                    <a16:rowId xmlns:a16="http://schemas.microsoft.com/office/drawing/2014/main" val="3477211236"/>
                  </a:ext>
                </a:extLst>
              </a:tr>
              <a:tr h="501173">
                <a:tc>
                  <a:txBody>
                    <a:bodyPr/>
                    <a:lstStyle/>
                    <a:p>
                      <a:pPr algn="ctr">
                        <a:lnSpc>
                          <a:spcPct val="107000"/>
                        </a:lnSpc>
                        <a:spcAft>
                          <a:spcPts val="800"/>
                        </a:spcAft>
                        <a:buNone/>
                      </a:pPr>
                      <a:r>
                        <a:rPr lang="en-IN" sz="1200" kern="100">
                          <a:effectLst/>
                        </a:rPr>
                        <a:t>Subflow Features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Subflow Fwd Packets, Subflow Fwd Bytes, Subflow Bwd Packets, Subflow Bwd Bytes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dirty="0">
                          <a:effectLst/>
                        </a:rPr>
                        <a:t>Further split into </a:t>
                      </a:r>
                      <a:r>
                        <a:rPr lang="en-IN" sz="1200" kern="100" dirty="0" err="1">
                          <a:effectLst/>
                        </a:rPr>
                        <a:t>subflows</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extLst>
                  <a:ext uri="{0D108BD9-81ED-4DB2-BD59-A6C34878D82A}">
                    <a16:rowId xmlns:a16="http://schemas.microsoft.com/office/drawing/2014/main" val="396158706"/>
                  </a:ext>
                </a:extLst>
              </a:tr>
              <a:tr h="749029">
                <a:tc>
                  <a:txBody>
                    <a:bodyPr/>
                    <a:lstStyle/>
                    <a:p>
                      <a:pPr algn="ctr">
                        <a:lnSpc>
                          <a:spcPct val="107000"/>
                        </a:lnSpc>
                        <a:spcAft>
                          <a:spcPts val="800"/>
                        </a:spcAft>
                        <a:buNone/>
                      </a:pPr>
                      <a:r>
                        <a:rPr lang="en-IN" sz="1200" kern="100">
                          <a:effectLst/>
                        </a:rPr>
                        <a:t>Window Size &amp; TCP Options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dirty="0" err="1">
                          <a:effectLst/>
                        </a:rPr>
                        <a:t>Init_Win_bytes_forward</a:t>
                      </a:r>
                      <a:r>
                        <a:rPr lang="en-IN" sz="1200" kern="100" dirty="0">
                          <a:effectLst/>
                        </a:rPr>
                        <a:t>, </a:t>
                      </a:r>
                      <a:r>
                        <a:rPr lang="en-IN" sz="1200" kern="100" dirty="0" err="1">
                          <a:effectLst/>
                        </a:rPr>
                        <a:t>Init_Win_bytes_backward</a:t>
                      </a:r>
                      <a:r>
                        <a:rPr lang="en-IN" sz="1200" kern="100" dirty="0">
                          <a:effectLst/>
                        </a:rPr>
                        <a:t>, </a:t>
                      </a:r>
                      <a:r>
                        <a:rPr lang="en-IN" sz="1200" kern="100" dirty="0" err="1">
                          <a:effectLst/>
                        </a:rPr>
                        <a:t>act_data_pkt_fwd</a:t>
                      </a:r>
                      <a:r>
                        <a:rPr lang="en-IN" sz="1200" kern="100" dirty="0">
                          <a:effectLst/>
                        </a:rPr>
                        <a:t>, </a:t>
                      </a:r>
                      <a:r>
                        <a:rPr lang="en-IN" sz="1200" kern="100" dirty="0" err="1">
                          <a:effectLst/>
                        </a:rPr>
                        <a:t>min_seg_size_forward</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a:effectLst/>
                        </a:rPr>
                        <a:t>TCP settings and minimal segment size</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extLst>
                  <a:ext uri="{0D108BD9-81ED-4DB2-BD59-A6C34878D82A}">
                    <a16:rowId xmlns:a16="http://schemas.microsoft.com/office/drawing/2014/main" val="2169514525"/>
                  </a:ext>
                </a:extLst>
              </a:tr>
              <a:tr h="501173">
                <a:tc>
                  <a:txBody>
                    <a:bodyPr/>
                    <a:lstStyle/>
                    <a:p>
                      <a:pPr algn="ctr">
                        <a:lnSpc>
                          <a:spcPct val="107000"/>
                        </a:lnSpc>
                        <a:spcAft>
                          <a:spcPts val="800"/>
                        </a:spcAft>
                        <a:buNone/>
                      </a:pPr>
                      <a:r>
                        <a:rPr lang="en-IN" sz="1200" kern="100" dirty="0">
                          <a:effectLst/>
                        </a:rPr>
                        <a:t>Others/Metadata</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dirty="0" err="1">
                          <a:effectLst/>
                        </a:rPr>
                        <a:t>SimillarHTTP</a:t>
                      </a:r>
                      <a:r>
                        <a:rPr lang="en-IN" sz="1200" kern="100" dirty="0">
                          <a:effectLst/>
                        </a:rPr>
                        <a:t>, Inbound</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tc>
                  <a:txBody>
                    <a:bodyPr/>
                    <a:lstStyle/>
                    <a:p>
                      <a:pPr algn="ctr">
                        <a:lnSpc>
                          <a:spcPct val="107000"/>
                        </a:lnSpc>
                        <a:spcAft>
                          <a:spcPts val="800"/>
                        </a:spcAft>
                        <a:buNone/>
                      </a:pPr>
                      <a:r>
                        <a:rPr lang="en-IN" sz="1200" kern="100" dirty="0">
                          <a:effectLst/>
                        </a:rPr>
                        <a:t>Miscellaneous; HTTP similarity, inbound connection flag</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474" marR="6474" marT="6474" marB="6474" anchor="ctr"/>
                </a:tc>
                <a:extLst>
                  <a:ext uri="{0D108BD9-81ED-4DB2-BD59-A6C34878D82A}">
                    <a16:rowId xmlns:a16="http://schemas.microsoft.com/office/drawing/2014/main" val="3021456368"/>
                  </a:ext>
                </a:extLst>
              </a:tr>
              <a:tr h="501173">
                <a:tc>
                  <a:txBody>
                    <a:bodyPr/>
                    <a:lstStyle/>
                    <a:p>
                      <a:pPr algn="ctr">
                        <a:lnSpc>
                          <a:spcPct val="107000"/>
                        </a:lnSpc>
                        <a:spcAft>
                          <a:spcPts val="800"/>
                        </a:spcAft>
                        <a:buNone/>
                      </a:pPr>
                      <a:r>
                        <a:rPr lang="en-IN" sz="1200" kern="100" dirty="0">
                          <a:effectLst/>
                          <a:latin typeface="+mn-lt"/>
                          <a:ea typeface="Calibri" panose="020F0502020204030204" pitchFamily="34" charset="0"/>
                          <a:cs typeface="Calibri" panose="020F0502020204030204" pitchFamily="34" charset="0"/>
                        </a:rPr>
                        <a:t>Label</a:t>
                      </a:r>
                    </a:p>
                  </a:txBody>
                  <a:tcPr marL="4579" marR="4579" marT="4579" marB="4579" anchor="ctr"/>
                </a:tc>
                <a:tc>
                  <a:txBody>
                    <a:bodyPr/>
                    <a:lstStyle/>
                    <a:p>
                      <a:pPr algn="ctr">
                        <a:lnSpc>
                          <a:spcPct val="107000"/>
                        </a:lnSpc>
                        <a:spcAft>
                          <a:spcPts val="800"/>
                        </a:spcAft>
                        <a:buNone/>
                      </a:pPr>
                      <a:r>
                        <a:rPr lang="en-IN" sz="1200" kern="100" dirty="0">
                          <a:effectLst/>
                          <a:latin typeface="+mn-lt"/>
                          <a:ea typeface="Calibri" panose="020F0502020204030204" pitchFamily="34" charset="0"/>
                          <a:cs typeface="Calibri" panose="020F0502020204030204" pitchFamily="34" charset="0"/>
                        </a:rPr>
                        <a:t>Label</a:t>
                      </a:r>
                    </a:p>
                  </a:txBody>
                  <a:tcPr marL="4579" marR="4579" marT="4579" marB="4579" anchor="ctr"/>
                </a:tc>
                <a:tc>
                  <a:txBody>
                    <a:bodyPr/>
                    <a:lstStyle/>
                    <a:p>
                      <a:pPr algn="ctr">
                        <a:lnSpc>
                          <a:spcPct val="107000"/>
                        </a:lnSpc>
                        <a:spcAft>
                          <a:spcPts val="800"/>
                        </a:spcAft>
                        <a:buNone/>
                      </a:pPr>
                      <a:r>
                        <a:rPr lang="en-IN" sz="1200" kern="100" dirty="0">
                          <a:effectLst/>
                          <a:latin typeface="+mn-lt"/>
                          <a:ea typeface="Calibri" panose="020F0502020204030204" pitchFamily="34" charset="0"/>
                          <a:cs typeface="Calibri" panose="020F0502020204030204" pitchFamily="34" charset="0"/>
                        </a:rPr>
                        <a:t>Attack label (SYN)</a:t>
                      </a:r>
                    </a:p>
                  </a:txBody>
                  <a:tcPr marL="4579" marR="4579" marT="4579" marB="4579" anchor="ctr"/>
                </a:tc>
                <a:extLst>
                  <a:ext uri="{0D108BD9-81ED-4DB2-BD59-A6C34878D82A}">
                    <a16:rowId xmlns:a16="http://schemas.microsoft.com/office/drawing/2014/main" val="437146930"/>
                  </a:ext>
                </a:extLst>
              </a:tr>
            </a:tbl>
          </a:graphicData>
        </a:graphic>
      </p:graphicFrame>
      <p:sp>
        <p:nvSpPr>
          <p:cNvPr id="5" name="Slide Number Placeholder 4">
            <a:extLst>
              <a:ext uri="{FF2B5EF4-FFF2-40B4-BE49-F238E27FC236}">
                <a16:creationId xmlns:a16="http://schemas.microsoft.com/office/drawing/2014/main" id="{BD891E56-6144-65BD-40BE-974598E2385B}"/>
              </a:ext>
            </a:extLst>
          </p:cNvPr>
          <p:cNvSpPr>
            <a:spLocks noGrp="1"/>
          </p:cNvSpPr>
          <p:nvPr>
            <p:ph type="sldNum" sz="quarter" idx="4"/>
          </p:nvPr>
        </p:nvSpPr>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11915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0124-FC30-6660-C05B-842C3558A7E4}"/>
              </a:ext>
            </a:extLst>
          </p:cNvPr>
          <p:cNvSpPr>
            <a:spLocks noGrp="1"/>
          </p:cNvSpPr>
          <p:nvPr>
            <p:ph type="title"/>
          </p:nvPr>
        </p:nvSpPr>
        <p:spPr>
          <a:xfrm>
            <a:off x="929640" y="-341744"/>
            <a:ext cx="10431088" cy="2189018"/>
          </a:xfrm>
        </p:spPr>
        <p:txBody>
          <a:bodyPr>
            <a:normAutofit/>
          </a:bodyPr>
          <a:lstStyle/>
          <a:p>
            <a:r>
              <a:rPr lang="en-IN" sz="3200" dirty="0"/>
              <a:t>Feature Selection: Pearson Correlation Coefficient (PCC)</a:t>
            </a:r>
          </a:p>
        </p:txBody>
      </p:sp>
      <p:sp>
        <p:nvSpPr>
          <p:cNvPr id="5" name="Slide Number Placeholder 4">
            <a:extLst>
              <a:ext uri="{FF2B5EF4-FFF2-40B4-BE49-F238E27FC236}">
                <a16:creationId xmlns:a16="http://schemas.microsoft.com/office/drawing/2014/main" id="{DD130EF0-84A4-E50B-B3A3-2825D6F159A7}"/>
              </a:ext>
            </a:extLst>
          </p:cNvPr>
          <p:cNvSpPr>
            <a:spLocks noGrp="1"/>
          </p:cNvSpPr>
          <p:nvPr>
            <p:ph type="sldNum" sz="quarter" idx="4"/>
          </p:nvPr>
        </p:nvSpPr>
        <p:spPr/>
        <p:txBody>
          <a:bodyPr/>
          <a:lstStyle/>
          <a:p>
            <a:fld id="{B5CEABB6-07DC-46E8-9B57-56EC44A396E5}" type="slidenum">
              <a:rPr lang="en-US" smtClean="0"/>
              <a:pPr/>
              <a:t>22</a:t>
            </a:fld>
            <a:endParaRPr lang="en-US" dirty="0"/>
          </a:p>
        </p:txBody>
      </p:sp>
      <p:sp>
        <p:nvSpPr>
          <p:cNvPr id="9" name="TextBox 8">
            <a:extLst>
              <a:ext uri="{FF2B5EF4-FFF2-40B4-BE49-F238E27FC236}">
                <a16:creationId xmlns:a16="http://schemas.microsoft.com/office/drawing/2014/main" id="{2E825A0D-4884-9E1E-A2C6-DDB5F739D961}"/>
              </a:ext>
            </a:extLst>
          </p:cNvPr>
          <p:cNvSpPr txBox="1"/>
          <p:nvPr/>
        </p:nvSpPr>
        <p:spPr>
          <a:xfrm>
            <a:off x="1006764" y="1163782"/>
            <a:ext cx="10353964" cy="2862322"/>
          </a:xfrm>
          <a:prstGeom prst="rect">
            <a:avLst/>
          </a:prstGeom>
          <a:noFill/>
        </p:spPr>
        <p:txBody>
          <a:bodyPr wrap="square">
            <a:spAutoFit/>
          </a:bodyPr>
          <a:lstStyle/>
          <a:p>
            <a:r>
              <a:rPr lang="en-US" dirty="0"/>
              <a:t>PCC quantifies the linear correlation between two continuous variables, returning a value between-1 and +1:</a:t>
            </a:r>
          </a:p>
          <a:p>
            <a:r>
              <a:rPr lang="en-US" dirty="0"/>
              <a:t> </a:t>
            </a:r>
          </a:p>
          <a:p>
            <a:r>
              <a:rPr lang="en-US" dirty="0"/>
              <a:t>• Values close to +1 or-1 indicate strong correlation. </a:t>
            </a:r>
          </a:p>
          <a:p>
            <a:r>
              <a:rPr lang="en-US" dirty="0"/>
              <a:t>• Values close to 0 suggest independence. </a:t>
            </a:r>
          </a:p>
          <a:p>
            <a:endParaRPr lang="en-US" dirty="0"/>
          </a:p>
          <a:p>
            <a:r>
              <a:rPr lang="en-US" dirty="0"/>
              <a:t>This measure is taken for detecting multicollinearity, which can lead to overfitting and biased feature importance in machine learning models</a:t>
            </a:r>
          </a:p>
          <a:p>
            <a:endParaRPr lang="en-US" dirty="0"/>
          </a:p>
          <a:p>
            <a:r>
              <a:rPr lang="en-US" dirty="0"/>
              <a:t>Categorical/non-numeric features </a:t>
            </a:r>
            <a:r>
              <a:rPr lang="en-US" b="1" dirty="0"/>
              <a:t>must be removed</a:t>
            </a:r>
            <a:r>
              <a:rPr lang="en-US" dirty="0"/>
              <a:t> </a:t>
            </a:r>
            <a:r>
              <a:rPr lang="en-US" b="1" dirty="0"/>
              <a:t>before</a:t>
            </a:r>
            <a:r>
              <a:rPr lang="en-US" dirty="0"/>
              <a:t> computing the correlation matrix or heatmap</a:t>
            </a:r>
          </a:p>
          <a:p>
            <a:endParaRPr lang="en-IN" dirty="0"/>
          </a:p>
        </p:txBody>
      </p:sp>
      <p:graphicFrame>
        <p:nvGraphicFramePr>
          <p:cNvPr id="10" name="Table 9">
            <a:extLst>
              <a:ext uri="{FF2B5EF4-FFF2-40B4-BE49-F238E27FC236}">
                <a16:creationId xmlns:a16="http://schemas.microsoft.com/office/drawing/2014/main" id="{B496C351-ABD7-65F2-2DCB-C5E1AE719775}"/>
              </a:ext>
            </a:extLst>
          </p:cNvPr>
          <p:cNvGraphicFramePr>
            <a:graphicFrameLocks noGrp="1"/>
          </p:cNvGraphicFramePr>
          <p:nvPr>
            <p:extLst>
              <p:ext uri="{D42A27DB-BD31-4B8C-83A1-F6EECF244321}">
                <p14:modId xmlns:p14="http://schemas.microsoft.com/office/powerpoint/2010/main" val="2622040402"/>
              </p:ext>
            </p:extLst>
          </p:nvPr>
        </p:nvGraphicFramePr>
        <p:xfrm>
          <a:off x="1191491" y="4230877"/>
          <a:ext cx="5445732" cy="1839842"/>
        </p:xfrm>
        <a:graphic>
          <a:graphicData uri="http://schemas.openxmlformats.org/drawingml/2006/table">
            <a:tbl>
              <a:tblPr>
                <a:tableStyleId>{22838BEF-8BB2-4498-84A7-C5851F593DF1}</a:tableStyleId>
              </a:tblPr>
              <a:tblGrid>
                <a:gridCol w="2245332">
                  <a:extLst>
                    <a:ext uri="{9D8B030D-6E8A-4147-A177-3AD203B41FA5}">
                      <a16:colId xmlns:a16="http://schemas.microsoft.com/office/drawing/2014/main" val="4200601302"/>
                    </a:ext>
                  </a:extLst>
                </a:gridCol>
                <a:gridCol w="3200400">
                  <a:extLst>
                    <a:ext uri="{9D8B030D-6E8A-4147-A177-3AD203B41FA5}">
                      <a16:colId xmlns:a16="http://schemas.microsoft.com/office/drawing/2014/main" val="1468018397"/>
                    </a:ext>
                  </a:extLst>
                </a:gridCol>
              </a:tblGrid>
              <a:tr h="290538">
                <a:tc>
                  <a:txBody>
                    <a:bodyPr/>
                    <a:lstStyle/>
                    <a:p>
                      <a:r>
                        <a:rPr lang="en-IN" sz="1400" b="1"/>
                        <a:t>Feature</a:t>
                      </a:r>
                      <a:endParaRPr lang="en-IN" sz="1400"/>
                    </a:p>
                  </a:txBody>
                  <a:tcPr anchor="ctr"/>
                </a:tc>
                <a:tc>
                  <a:txBody>
                    <a:bodyPr/>
                    <a:lstStyle/>
                    <a:p>
                      <a:r>
                        <a:rPr lang="en-IN" sz="1400" b="1"/>
                        <a:t>Reason</a:t>
                      </a:r>
                      <a:endParaRPr lang="en-IN" sz="1400"/>
                    </a:p>
                  </a:txBody>
                  <a:tcPr anchor="ctr"/>
                </a:tc>
                <a:extLst>
                  <a:ext uri="{0D108BD9-81ED-4DB2-BD59-A6C34878D82A}">
                    <a16:rowId xmlns:a16="http://schemas.microsoft.com/office/drawing/2014/main" val="853597202"/>
                  </a:ext>
                </a:extLst>
              </a:tr>
              <a:tr h="508441">
                <a:tc>
                  <a:txBody>
                    <a:bodyPr/>
                    <a:lstStyle/>
                    <a:p>
                      <a:r>
                        <a:rPr lang="en-IN" sz="1400" dirty="0"/>
                        <a:t>Source/Destination IP</a:t>
                      </a:r>
                    </a:p>
                  </a:txBody>
                  <a:tcPr anchor="ctr"/>
                </a:tc>
                <a:tc>
                  <a:txBody>
                    <a:bodyPr/>
                    <a:lstStyle/>
                    <a:p>
                      <a:r>
                        <a:rPr lang="en-IN" sz="1400" dirty="0"/>
                        <a:t>Device-specific → causes overfitting</a:t>
                      </a:r>
                    </a:p>
                  </a:txBody>
                  <a:tcPr anchor="ctr"/>
                </a:tc>
                <a:extLst>
                  <a:ext uri="{0D108BD9-81ED-4DB2-BD59-A6C34878D82A}">
                    <a16:rowId xmlns:a16="http://schemas.microsoft.com/office/drawing/2014/main" val="2363563557"/>
                  </a:ext>
                </a:extLst>
              </a:tr>
              <a:tr h="508441">
                <a:tc>
                  <a:txBody>
                    <a:bodyPr/>
                    <a:lstStyle/>
                    <a:p>
                      <a:r>
                        <a:rPr lang="en-IN" sz="1400" dirty="0"/>
                        <a:t>Source/Destination Port</a:t>
                      </a:r>
                    </a:p>
                  </a:txBody>
                  <a:tcPr anchor="ctr"/>
                </a:tc>
                <a:tc>
                  <a:txBody>
                    <a:bodyPr/>
                    <a:lstStyle/>
                    <a:p>
                      <a:r>
                        <a:rPr lang="en-US" sz="1400" dirty="0"/>
                        <a:t>Arbitrary values → no behavioral meaning</a:t>
                      </a:r>
                    </a:p>
                  </a:txBody>
                  <a:tcPr anchor="ctr"/>
                </a:tc>
                <a:extLst>
                  <a:ext uri="{0D108BD9-81ED-4DB2-BD59-A6C34878D82A}">
                    <a16:rowId xmlns:a16="http://schemas.microsoft.com/office/drawing/2014/main" val="3937493923"/>
                  </a:ext>
                </a:extLst>
              </a:tr>
              <a:tr h="508441">
                <a:tc>
                  <a:txBody>
                    <a:bodyPr/>
                    <a:lstStyle/>
                    <a:p>
                      <a:r>
                        <a:rPr lang="en-IN" sz="1400" dirty="0"/>
                        <a:t>Protocol</a:t>
                      </a:r>
                    </a:p>
                  </a:txBody>
                  <a:tcPr anchor="ctr"/>
                </a:tc>
                <a:tc>
                  <a:txBody>
                    <a:bodyPr/>
                    <a:lstStyle/>
                    <a:p>
                      <a:r>
                        <a:rPr lang="en-US" sz="1400" dirty="0"/>
                        <a:t>Already represented by other flow features</a:t>
                      </a:r>
                    </a:p>
                  </a:txBody>
                  <a:tcPr anchor="ctr"/>
                </a:tc>
                <a:extLst>
                  <a:ext uri="{0D108BD9-81ED-4DB2-BD59-A6C34878D82A}">
                    <a16:rowId xmlns:a16="http://schemas.microsoft.com/office/drawing/2014/main" val="3506062179"/>
                  </a:ext>
                </a:extLst>
              </a:tr>
            </a:tbl>
          </a:graphicData>
        </a:graphic>
      </p:graphicFrame>
      <p:sp>
        <p:nvSpPr>
          <p:cNvPr id="11" name="Rectangle 1">
            <a:extLst>
              <a:ext uri="{FF2B5EF4-FFF2-40B4-BE49-F238E27FC236}">
                <a16:creationId xmlns:a16="http://schemas.microsoft.com/office/drawing/2014/main" id="{E91A0758-5B16-C6C9-ADCF-EFB7ACFADA6E}"/>
              </a:ext>
            </a:extLst>
          </p:cNvPr>
          <p:cNvSpPr>
            <a:spLocks noChangeArrowheads="1"/>
          </p:cNvSpPr>
          <p:nvPr/>
        </p:nvSpPr>
        <p:spPr bwMode="auto">
          <a:xfrm>
            <a:off x="1108364" y="3923101"/>
            <a:ext cx="1192183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Categorical Feature Removal Before Correlation: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72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1B7696-B132-C360-7C26-AFC45E6142E2}"/>
              </a:ext>
            </a:extLst>
          </p:cNvPr>
          <p:cNvSpPr>
            <a:spLocks noGrp="1"/>
          </p:cNvSpPr>
          <p:nvPr>
            <p:ph type="sldNum" sz="quarter" idx="4"/>
          </p:nvPr>
        </p:nvSpPr>
        <p:spPr/>
        <p:txBody>
          <a:bodyPr/>
          <a:lstStyle/>
          <a:p>
            <a:fld id="{B5CEABB6-07DC-46E8-9B57-56EC44A396E5}" type="slidenum">
              <a:rPr lang="en-US" smtClean="0"/>
              <a:pPr/>
              <a:t>23</a:t>
            </a:fld>
            <a:endParaRPr lang="en-US" dirty="0"/>
          </a:p>
        </p:txBody>
      </p:sp>
      <p:sp>
        <p:nvSpPr>
          <p:cNvPr id="7" name="TextBox 6">
            <a:extLst>
              <a:ext uri="{FF2B5EF4-FFF2-40B4-BE49-F238E27FC236}">
                <a16:creationId xmlns:a16="http://schemas.microsoft.com/office/drawing/2014/main" id="{0602109F-6D7B-F772-136A-61006C2402F7}"/>
              </a:ext>
            </a:extLst>
          </p:cNvPr>
          <p:cNvSpPr txBox="1"/>
          <p:nvPr/>
        </p:nvSpPr>
        <p:spPr>
          <a:xfrm>
            <a:off x="461818" y="371624"/>
            <a:ext cx="11305309" cy="369332"/>
          </a:xfrm>
          <a:prstGeom prst="rect">
            <a:avLst/>
          </a:prstGeom>
          <a:noFill/>
        </p:spPr>
        <p:txBody>
          <a:bodyPr wrap="square">
            <a:spAutoFit/>
          </a:bodyPr>
          <a:lstStyle/>
          <a:p>
            <a:r>
              <a:rPr lang="en-IN" dirty="0"/>
              <a:t>The correlation matrix was calculated using the pandas library, and a heatmap was visualized using seaborn : </a:t>
            </a:r>
          </a:p>
        </p:txBody>
      </p:sp>
      <p:sp>
        <p:nvSpPr>
          <p:cNvPr id="10" name="TextBox 9">
            <a:extLst>
              <a:ext uri="{FF2B5EF4-FFF2-40B4-BE49-F238E27FC236}">
                <a16:creationId xmlns:a16="http://schemas.microsoft.com/office/drawing/2014/main" id="{B1D8A11B-0187-7AE5-D9EA-89936B909148}"/>
              </a:ext>
            </a:extLst>
          </p:cNvPr>
          <p:cNvSpPr txBox="1"/>
          <p:nvPr/>
        </p:nvSpPr>
        <p:spPr>
          <a:xfrm flipH="1">
            <a:off x="8405089" y="4664364"/>
            <a:ext cx="2872510" cy="1754326"/>
          </a:xfrm>
          <a:prstGeom prst="rect">
            <a:avLst/>
          </a:prstGeom>
          <a:noFill/>
        </p:spPr>
        <p:txBody>
          <a:bodyPr wrap="square">
            <a:spAutoFit/>
          </a:bodyPr>
          <a:lstStyle/>
          <a:p>
            <a:r>
              <a:rPr lang="en-IN" dirty="0"/>
              <a:t>This correlation heatmap highlights feature pairs with strong correlation. Clusters of red squares (|r| ≥ 0.9) indicated groups of highly related features</a:t>
            </a:r>
          </a:p>
        </p:txBody>
      </p:sp>
      <p:pic>
        <p:nvPicPr>
          <p:cNvPr id="11" name="Picture 10">
            <a:extLst>
              <a:ext uri="{FF2B5EF4-FFF2-40B4-BE49-F238E27FC236}">
                <a16:creationId xmlns:a16="http://schemas.microsoft.com/office/drawing/2014/main" id="{EE5E794E-316E-F040-4B8A-2C5E6F8AE5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740956"/>
            <a:ext cx="5800436" cy="5746123"/>
          </a:xfrm>
          <a:prstGeom prst="rect">
            <a:avLst/>
          </a:prstGeom>
          <a:noFill/>
          <a:ln>
            <a:noFill/>
          </a:ln>
        </p:spPr>
      </p:pic>
    </p:spTree>
    <p:extLst>
      <p:ext uri="{BB962C8B-B14F-4D97-AF65-F5344CB8AC3E}">
        <p14:creationId xmlns:p14="http://schemas.microsoft.com/office/powerpoint/2010/main" val="145136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A2307C-5469-509E-F035-F88E9994AD0A}"/>
              </a:ext>
            </a:extLst>
          </p:cNvPr>
          <p:cNvSpPr>
            <a:spLocks noGrp="1"/>
          </p:cNvSpPr>
          <p:nvPr>
            <p:ph type="sldNum" sz="quarter" idx="4"/>
          </p:nvPr>
        </p:nvSpPr>
        <p:spPr/>
        <p:txBody>
          <a:bodyPr/>
          <a:lstStyle/>
          <a:p>
            <a:fld id="{B5CEABB6-07DC-46E8-9B57-56EC44A396E5}" type="slidenum">
              <a:rPr lang="en-US" smtClean="0"/>
              <a:pPr/>
              <a:t>24</a:t>
            </a:fld>
            <a:endParaRPr lang="en-US" dirty="0"/>
          </a:p>
        </p:txBody>
      </p:sp>
      <p:graphicFrame>
        <p:nvGraphicFramePr>
          <p:cNvPr id="8" name="Table 7">
            <a:extLst>
              <a:ext uri="{FF2B5EF4-FFF2-40B4-BE49-F238E27FC236}">
                <a16:creationId xmlns:a16="http://schemas.microsoft.com/office/drawing/2014/main" id="{1BFA3D2A-75DF-1348-E6F1-0E1715572839}"/>
              </a:ext>
            </a:extLst>
          </p:cNvPr>
          <p:cNvGraphicFramePr>
            <a:graphicFrameLocks noGrp="1"/>
          </p:cNvGraphicFramePr>
          <p:nvPr>
            <p:extLst>
              <p:ext uri="{D42A27DB-BD31-4B8C-83A1-F6EECF244321}">
                <p14:modId xmlns:p14="http://schemas.microsoft.com/office/powerpoint/2010/main" val="1391646861"/>
              </p:ext>
            </p:extLst>
          </p:nvPr>
        </p:nvGraphicFramePr>
        <p:xfrm>
          <a:off x="729673" y="1034473"/>
          <a:ext cx="10547928" cy="5086776"/>
        </p:xfrm>
        <a:graphic>
          <a:graphicData uri="http://schemas.openxmlformats.org/drawingml/2006/table">
            <a:tbl>
              <a:tblPr firstRow="1" firstCol="1" bandRow="1">
                <a:tableStyleId>{5FD0F851-EC5A-4D38-B0AD-8093EC10F338}</a:tableStyleId>
              </a:tblPr>
              <a:tblGrid>
                <a:gridCol w="2336800">
                  <a:extLst>
                    <a:ext uri="{9D8B030D-6E8A-4147-A177-3AD203B41FA5}">
                      <a16:colId xmlns:a16="http://schemas.microsoft.com/office/drawing/2014/main" val="844289060"/>
                    </a:ext>
                  </a:extLst>
                </a:gridCol>
                <a:gridCol w="4695152">
                  <a:extLst>
                    <a:ext uri="{9D8B030D-6E8A-4147-A177-3AD203B41FA5}">
                      <a16:colId xmlns:a16="http://schemas.microsoft.com/office/drawing/2014/main" val="2839294468"/>
                    </a:ext>
                  </a:extLst>
                </a:gridCol>
                <a:gridCol w="3515976">
                  <a:extLst>
                    <a:ext uri="{9D8B030D-6E8A-4147-A177-3AD203B41FA5}">
                      <a16:colId xmlns:a16="http://schemas.microsoft.com/office/drawing/2014/main" val="4243322204"/>
                    </a:ext>
                  </a:extLst>
                </a:gridCol>
              </a:tblGrid>
              <a:tr h="369432">
                <a:tc>
                  <a:txBody>
                    <a:bodyPr/>
                    <a:lstStyle/>
                    <a:p>
                      <a:pPr>
                        <a:lnSpc>
                          <a:spcPct val="107000"/>
                        </a:lnSpc>
                        <a:spcAft>
                          <a:spcPts val="800"/>
                        </a:spcAft>
                        <a:buNone/>
                      </a:pPr>
                      <a:r>
                        <a:rPr lang="en-IN" sz="1100" kern="100">
                          <a:effectLst/>
                        </a:rPr>
                        <a:t>Selected Feature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Correlated Features Removed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Rationale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67734895"/>
                  </a:ext>
                </a:extLst>
              </a:tr>
              <a:tr h="717546">
                <a:tc>
                  <a:txBody>
                    <a:bodyPr/>
                    <a:lstStyle/>
                    <a:p>
                      <a:pPr>
                        <a:lnSpc>
                          <a:spcPct val="107000"/>
                        </a:lnSpc>
                        <a:spcAft>
                          <a:spcPts val="800"/>
                        </a:spcAft>
                        <a:buNone/>
                      </a:pPr>
                      <a:r>
                        <a:rPr lang="en-IN" sz="1100" kern="100">
                          <a:effectLst/>
                        </a:rPr>
                        <a:t>Flow Duration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Fwd IAT Total, Bwd IAT Total, Flow IAT Mean, Active Mean, Idle 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Total session time; simpler and more stable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03240460"/>
                  </a:ext>
                </a:extLst>
              </a:tr>
              <a:tr h="369432">
                <a:tc>
                  <a:txBody>
                    <a:bodyPr/>
                    <a:lstStyle/>
                    <a:p>
                      <a:pPr>
                        <a:lnSpc>
                          <a:spcPct val="107000"/>
                        </a:lnSpc>
                        <a:spcAft>
                          <a:spcPts val="800"/>
                        </a:spcAft>
                        <a:buNone/>
                      </a:pPr>
                      <a:r>
                        <a:rPr lang="en-IN" sz="1100" kern="100">
                          <a:effectLst/>
                        </a:rPr>
                        <a:t>Total Fwd Packets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Subflow Fwd Packets, Fwd Packets/s, Fwd Header Length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Avoids duplication from subflows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37418240"/>
                  </a:ext>
                </a:extLst>
              </a:tr>
              <a:tr h="369432">
                <a:tc>
                  <a:txBody>
                    <a:bodyPr/>
                    <a:lstStyle/>
                    <a:p>
                      <a:pPr>
                        <a:lnSpc>
                          <a:spcPct val="107000"/>
                        </a:lnSpc>
                        <a:spcAft>
                          <a:spcPts val="800"/>
                        </a:spcAft>
                        <a:buNone/>
                      </a:pPr>
                      <a:r>
                        <a:rPr lang="en-IN" sz="1100" kern="100">
                          <a:effectLst/>
                        </a:rPr>
                        <a:t>Total Backward Packets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Subflow Bwd Packets, Bwd Packets/s, Bwd Header Length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Complements forward count; others are partial views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46470225"/>
                  </a:ext>
                </a:extLst>
              </a:tr>
              <a:tr h="717546">
                <a:tc>
                  <a:txBody>
                    <a:bodyPr/>
                    <a:lstStyle/>
                    <a:p>
                      <a:pPr>
                        <a:lnSpc>
                          <a:spcPct val="107000"/>
                        </a:lnSpc>
                        <a:spcAft>
                          <a:spcPts val="800"/>
                        </a:spcAft>
                        <a:buNone/>
                      </a:pPr>
                      <a:r>
                        <a:rPr lang="en-IN" sz="1100" kern="100" dirty="0" err="1">
                          <a:effectLst/>
                        </a:rPr>
                        <a:t>Fwd</a:t>
                      </a:r>
                      <a:r>
                        <a:rPr lang="en-IN" sz="1100" kern="100" dirty="0">
                          <a:effectLst/>
                        </a:rPr>
                        <a:t> Packet Length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Fwd Packet Length Max/Min/Std, Fwd Segment Size Avg, Fwd URG/PSH Flags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dirty="0">
                          <a:effectLst/>
                        </a:rPr>
                        <a:t>Mean is more general and stable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65878135"/>
                  </a:ext>
                </a:extLst>
              </a:tr>
              <a:tr h="717546">
                <a:tc>
                  <a:txBody>
                    <a:bodyPr/>
                    <a:lstStyle/>
                    <a:p>
                      <a:pPr>
                        <a:lnSpc>
                          <a:spcPct val="107000"/>
                        </a:lnSpc>
                        <a:spcAft>
                          <a:spcPts val="800"/>
                        </a:spcAft>
                        <a:buNone/>
                      </a:pPr>
                      <a:r>
                        <a:rPr lang="en-IN" sz="1100" kern="100">
                          <a:effectLst/>
                        </a:rPr>
                        <a:t>Bwd Packet Length 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dirty="0" err="1">
                          <a:effectLst/>
                        </a:rPr>
                        <a:t>Bwd</a:t>
                      </a:r>
                      <a:r>
                        <a:rPr lang="en-IN" sz="1100" kern="100" dirty="0">
                          <a:effectLst/>
                        </a:rPr>
                        <a:t> Packet Length Max/Min/Std, </a:t>
                      </a:r>
                      <a:r>
                        <a:rPr lang="en-IN" sz="1100" kern="100" dirty="0" err="1">
                          <a:effectLst/>
                        </a:rPr>
                        <a:t>Bwd</a:t>
                      </a:r>
                      <a:r>
                        <a:rPr lang="en-IN" sz="1100" kern="100" dirty="0">
                          <a:effectLst/>
                        </a:rPr>
                        <a:t> Segment Size </a:t>
                      </a:r>
                      <a:r>
                        <a:rPr lang="en-IN" sz="1100" kern="100" dirty="0" err="1">
                          <a:effectLst/>
                        </a:rPr>
                        <a:t>Avg</a:t>
                      </a:r>
                      <a:r>
                        <a:rPr lang="en-IN" sz="1100" kern="100" dirty="0">
                          <a:effectLst/>
                        </a:rPr>
                        <a:t>, </a:t>
                      </a:r>
                      <a:r>
                        <a:rPr lang="en-IN" sz="1100" kern="100" dirty="0" err="1">
                          <a:effectLst/>
                        </a:rPr>
                        <a:t>Bwd</a:t>
                      </a:r>
                      <a:r>
                        <a:rPr lang="en-IN" sz="1100" kern="100" dirty="0">
                          <a:effectLst/>
                        </a:rPr>
                        <a:t> URG/PSH Flags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Mean is more general and stable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16610480"/>
                  </a:ext>
                </a:extLst>
              </a:tr>
              <a:tr h="717546">
                <a:tc>
                  <a:txBody>
                    <a:bodyPr/>
                    <a:lstStyle/>
                    <a:p>
                      <a:pPr>
                        <a:lnSpc>
                          <a:spcPct val="107000"/>
                        </a:lnSpc>
                        <a:spcAft>
                          <a:spcPts val="800"/>
                        </a:spcAft>
                        <a:buNone/>
                      </a:pPr>
                      <a:r>
                        <a:rPr lang="en-IN" sz="1100" kern="100">
                          <a:effectLst/>
                        </a:rPr>
                        <a:t>Flow Bytes/s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Total Length of Fwd/Bwd Packets, Fwd/Bwd Bulk Bytes, Avg Bulk Size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Combined byte volume with time produces a compact signal.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4533953"/>
                  </a:ext>
                </a:extLst>
              </a:tr>
              <a:tr h="369432">
                <a:tc>
                  <a:txBody>
                    <a:bodyPr/>
                    <a:lstStyle/>
                    <a:p>
                      <a:pPr>
                        <a:lnSpc>
                          <a:spcPct val="107000"/>
                        </a:lnSpc>
                        <a:spcAft>
                          <a:spcPts val="800"/>
                        </a:spcAft>
                        <a:buNone/>
                      </a:pPr>
                      <a:r>
                        <a:rPr lang="en-IN" sz="1100" kern="100">
                          <a:effectLst/>
                        </a:rPr>
                        <a:t>Flow Packets/s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Fwd/Bwd Packets/s, Subflow Packets/s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Flow-wide frequency is sufficient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88747234"/>
                  </a:ext>
                </a:extLst>
              </a:tr>
              <a:tr h="369432">
                <a:tc>
                  <a:txBody>
                    <a:bodyPr/>
                    <a:lstStyle/>
                    <a:p>
                      <a:pPr>
                        <a:lnSpc>
                          <a:spcPct val="107000"/>
                        </a:lnSpc>
                        <a:spcAft>
                          <a:spcPts val="800"/>
                        </a:spcAft>
                        <a:buNone/>
                      </a:pPr>
                      <a:r>
                        <a:rPr lang="en-IN" sz="1100" kern="100">
                          <a:effectLst/>
                        </a:rPr>
                        <a:t>Average Packet Size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Packet Length Max/Min/Mean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Single general size metric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32790565"/>
                  </a:ext>
                </a:extLst>
              </a:tr>
              <a:tr h="369432">
                <a:tc>
                  <a:txBody>
                    <a:bodyPr/>
                    <a:lstStyle/>
                    <a:p>
                      <a:pPr>
                        <a:lnSpc>
                          <a:spcPct val="107000"/>
                        </a:lnSpc>
                        <a:spcAft>
                          <a:spcPts val="800"/>
                        </a:spcAft>
                        <a:buNone/>
                      </a:pPr>
                      <a:r>
                        <a:rPr lang="en-IN" sz="1100" kern="100">
                          <a:effectLst/>
                        </a:rPr>
                        <a:t>Packet Length Std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Fwd/Bwd Packet Length Std, IAT Std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dirty="0">
                          <a:effectLst/>
                        </a:rPr>
                        <a:t>Measures size variability without directional redundancy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0043023"/>
                  </a:ext>
                </a:extLst>
              </a:tr>
            </a:tbl>
          </a:graphicData>
        </a:graphic>
      </p:graphicFrame>
      <p:sp>
        <p:nvSpPr>
          <p:cNvPr id="10" name="TextBox 9">
            <a:extLst>
              <a:ext uri="{FF2B5EF4-FFF2-40B4-BE49-F238E27FC236}">
                <a16:creationId xmlns:a16="http://schemas.microsoft.com/office/drawing/2014/main" id="{6CEB7363-09F4-BF02-20AF-0DDD6CCB294A}"/>
              </a:ext>
            </a:extLst>
          </p:cNvPr>
          <p:cNvSpPr txBox="1"/>
          <p:nvPr/>
        </p:nvSpPr>
        <p:spPr>
          <a:xfrm>
            <a:off x="729674" y="646546"/>
            <a:ext cx="8248072" cy="369332"/>
          </a:xfrm>
          <a:prstGeom prst="rect">
            <a:avLst/>
          </a:prstGeom>
          <a:noFill/>
        </p:spPr>
        <p:txBody>
          <a:bodyPr wrap="square">
            <a:spAutoFit/>
          </a:bodyPr>
          <a:lstStyle/>
          <a:p>
            <a:r>
              <a:rPr lang="en-IN" dirty="0"/>
              <a:t>Summary of retained features and those removed due to high correlation:</a:t>
            </a:r>
          </a:p>
        </p:txBody>
      </p:sp>
    </p:spTree>
    <p:extLst>
      <p:ext uri="{BB962C8B-B14F-4D97-AF65-F5344CB8AC3E}">
        <p14:creationId xmlns:p14="http://schemas.microsoft.com/office/powerpoint/2010/main" val="319752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BF0BA5-460F-99CC-928F-ED86EE4E72CC}"/>
              </a:ext>
            </a:extLst>
          </p:cNvPr>
          <p:cNvSpPr>
            <a:spLocks noGrp="1"/>
          </p:cNvSpPr>
          <p:nvPr>
            <p:ph type="sldNum" sz="quarter" idx="4"/>
          </p:nvPr>
        </p:nvSpPr>
        <p:spPr/>
        <p:txBody>
          <a:bodyPr/>
          <a:lstStyle/>
          <a:p>
            <a:fld id="{B5CEABB6-07DC-46E8-9B57-56EC44A396E5}" type="slidenum">
              <a:rPr lang="en-US" smtClean="0"/>
              <a:pPr/>
              <a:t>25</a:t>
            </a:fld>
            <a:endParaRPr lang="en-US" dirty="0"/>
          </a:p>
        </p:txBody>
      </p:sp>
      <p:sp>
        <p:nvSpPr>
          <p:cNvPr id="9" name="TextBox 8">
            <a:extLst>
              <a:ext uri="{FF2B5EF4-FFF2-40B4-BE49-F238E27FC236}">
                <a16:creationId xmlns:a16="http://schemas.microsoft.com/office/drawing/2014/main" id="{1F7D0CCD-84E9-98A3-BC22-076825386368}"/>
              </a:ext>
            </a:extLst>
          </p:cNvPr>
          <p:cNvSpPr txBox="1"/>
          <p:nvPr/>
        </p:nvSpPr>
        <p:spPr>
          <a:xfrm>
            <a:off x="646546" y="508000"/>
            <a:ext cx="10104582" cy="5557547"/>
          </a:xfrm>
          <a:prstGeom prst="rect">
            <a:avLst/>
          </a:prstGeom>
          <a:noFill/>
        </p:spPr>
        <p:txBody>
          <a:bodyPr wrap="square">
            <a:spAutoFit/>
          </a:bodyPr>
          <a:lstStyle/>
          <a:p>
            <a:pPr>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Removal of Sparse, Redundant, and Low-Value Features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Several remaining features were excluded even though they weren’t highly correlated. These were dropped based on domain knowledge, statistical analysis, and interpretability.</a:t>
            </a:r>
          </a:p>
          <a:p>
            <a:pPr>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 Protocol Flags and TCP Internals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Examples: ACK Flag Count, FIN Flag Count, URG Flag Count,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URG/PSH Flags </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Reason: They were mostly constant or zero even in attack traffic.</a:t>
            </a:r>
          </a:p>
          <a:p>
            <a:pPr>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B. TCP Window and Header Sizes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Examples: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Init_Win_bytes_forward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Init_Win_bytes_backward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Header Length </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Reason: Low variance, m</a:t>
            </a:r>
            <a:r>
              <a:rPr lang="en-IN" sz="1400" kern="100" dirty="0">
                <a:latin typeface="Calibri" panose="020F0502020204030204" pitchFamily="34" charset="0"/>
                <a:ea typeface="Calibri" panose="020F0502020204030204" pitchFamily="34" charset="0"/>
                <a:cs typeface="Times New Roman" panose="02020603050405020304" pitchFamily="18" charset="0"/>
              </a:rPr>
              <a:t>ostly zero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 Bulk Transfer Features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Examples: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Bulk Bytes,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Bytes/Bulk, Bulk Packets </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Reason: Mostly zero</a:t>
            </a:r>
          </a:p>
          <a:p>
            <a:pPr>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Subflow</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Features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Examples: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Subflow</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Bytes,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Subflow</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Bytes,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Subflow</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Packets </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Reason: Duplicates of total flow metrics already included (Total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/Back Packets) </a:t>
            </a:r>
          </a:p>
          <a:p>
            <a:pPr>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E. IAT and Activity Time Features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Examples: Flow IAT Mean/Max/Min,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Bwd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IAT Mean/Std, Active/Idle Max/Min/Mean </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Reason: </a:t>
            </a:r>
            <a:r>
              <a:rPr lang="en-IN" sz="1400" kern="100" dirty="0">
                <a:latin typeface="Calibri" panose="020F0502020204030204" pitchFamily="34" charset="0"/>
                <a:ea typeface="Calibri" panose="020F0502020204030204" pitchFamily="34" charset="0"/>
                <a:cs typeface="Times New Roman" panose="02020603050405020304" pitchFamily="18" charset="0"/>
              </a:rPr>
              <a:t>Low variance, mostly zero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032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EBB8-8EB2-98D1-6A50-568FB8448BDA}"/>
              </a:ext>
            </a:extLst>
          </p:cNvPr>
          <p:cNvSpPr>
            <a:spLocks noGrp="1"/>
          </p:cNvSpPr>
          <p:nvPr>
            <p:ph type="title"/>
          </p:nvPr>
        </p:nvSpPr>
        <p:spPr/>
        <p:txBody>
          <a:bodyPr/>
          <a:lstStyle/>
          <a:p>
            <a:r>
              <a:rPr lang="en-IN" b="1" dirty="0"/>
              <a:t>Final Feature Set</a:t>
            </a:r>
            <a:br>
              <a:rPr lang="en-IN" dirty="0"/>
            </a:br>
            <a:endParaRPr lang="en-IN" dirty="0"/>
          </a:p>
        </p:txBody>
      </p:sp>
      <p:sp>
        <p:nvSpPr>
          <p:cNvPr id="5" name="Slide Number Placeholder 4">
            <a:extLst>
              <a:ext uri="{FF2B5EF4-FFF2-40B4-BE49-F238E27FC236}">
                <a16:creationId xmlns:a16="http://schemas.microsoft.com/office/drawing/2014/main" id="{DB5C7949-2309-28F5-F56A-B5C22574E967}"/>
              </a:ext>
            </a:extLst>
          </p:cNvPr>
          <p:cNvSpPr>
            <a:spLocks noGrp="1"/>
          </p:cNvSpPr>
          <p:nvPr>
            <p:ph type="sldNum" sz="quarter" idx="4"/>
          </p:nvPr>
        </p:nvSpPr>
        <p:spPr/>
        <p:txBody>
          <a:bodyPr/>
          <a:lstStyle/>
          <a:p>
            <a:fld id="{B5CEABB6-07DC-46E8-9B57-56EC44A396E5}" type="slidenum">
              <a:rPr lang="en-US" smtClean="0"/>
              <a:pPr/>
              <a:t>26</a:t>
            </a:fld>
            <a:endParaRPr lang="en-US" dirty="0"/>
          </a:p>
        </p:txBody>
      </p:sp>
      <p:pic>
        <p:nvPicPr>
          <p:cNvPr id="10" name="Picture 9">
            <a:extLst>
              <a:ext uri="{FF2B5EF4-FFF2-40B4-BE49-F238E27FC236}">
                <a16:creationId xmlns:a16="http://schemas.microsoft.com/office/drawing/2014/main" id="{655A69C9-24C2-BD58-C6C1-BD111DC96F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3490" y="1001934"/>
            <a:ext cx="6019973" cy="5211251"/>
          </a:xfrm>
          <a:prstGeom prst="rect">
            <a:avLst/>
          </a:prstGeom>
          <a:noFill/>
          <a:ln>
            <a:noFill/>
          </a:ln>
        </p:spPr>
      </p:pic>
      <p:graphicFrame>
        <p:nvGraphicFramePr>
          <p:cNvPr id="11" name="Table 10">
            <a:extLst>
              <a:ext uri="{FF2B5EF4-FFF2-40B4-BE49-F238E27FC236}">
                <a16:creationId xmlns:a16="http://schemas.microsoft.com/office/drawing/2014/main" id="{9FD150A4-684A-65A6-C6B3-E80158B5E83A}"/>
              </a:ext>
            </a:extLst>
          </p:cNvPr>
          <p:cNvGraphicFramePr>
            <a:graphicFrameLocks noGrp="1"/>
          </p:cNvGraphicFramePr>
          <p:nvPr>
            <p:extLst>
              <p:ext uri="{D42A27DB-BD31-4B8C-83A1-F6EECF244321}">
                <p14:modId xmlns:p14="http://schemas.microsoft.com/office/powerpoint/2010/main" val="1194536587"/>
              </p:ext>
            </p:extLst>
          </p:nvPr>
        </p:nvGraphicFramePr>
        <p:xfrm>
          <a:off x="591417" y="1459345"/>
          <a:ext cx="4959640" cy="4405747"/>
        </p:xfrm>
        <a:graphic>
          <a:graphicData uri="http://schemas.openxmlformats.org/drawingml/2006/table">
            <a:tbl>
              <a:tblPr firstRow="1" firstCol="1" bandRow="1">
                <a:tableStyleId>{5FD0F851-EC5A-4D38-B0AD-8093EC10F338}</a:tableStyleId>
              </a:tblPr>
              <a:tblGrid>
                <a:gridCol w="2479820">
                  <a:extLst>
                    <a:ext uri="{9D8B030D-6E8A-4147-A177-3AD203B41FA5}">
                      <a16:colId xmlns:a16="http://schemas.microsoft.com/office/drawing/2014/main" val="4276267171"/>
                    </a:ext>
                  </a:extLst>
                </a:gridCol>
                <a:gridCol w="2479820">
                  <a:extLst>
                    <a:ext uri="{9D8B030D-6E8A-4147-A177-3AD203B41FA5}">
                      <a16:colId xmlns:a16="http://schemas.microsoft.com/office/drawing/2014/main" val="1165119419"/>
                    </a:ext>
                  </a:extLst>
                </a:gridCol>
              </a:tblGrid>
              <a:tr h="432973">
                <a:tc>
                  <a:txBody>
                    <a:bodyPr/>
                    <a:lstStyle/>
                    <a:p>
                      <a:pPr>
                        <a:lnSpc>
                          <a:spcPct val="107000"/>
                        </a:lnSpc>
                        <a:spcAft>
                          <a:spcPts val="800"/>
                        </a:spcAft>
                        <a:buNone/>
                      </a:pPr>
                      <a:r>
                        <a:rPr lang="en-IN" sz="1100" kern="100" dirty="0">
                          <a:effectLst/>
                        </a:rPr>
                        <a:t>Feature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dirty="0" err="1">
                          <a:effectLst/>
                        </a:rPr>
                        <a:t>Behavior</a:t>
                      </a:r>
                      <a:r>
                        <a:rPr lang="en-IN" sz="1100" kern="100" dirty="0">
                          <a:effectLst/>
                        </a:rPr>
                        <a:t> Captures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08451190"/>
                  </a:ext>
                </a:extLst>
              </a:tr>
              <a:tr h="432973">
                <a:tc>
                  <a:txBody>
                    <a:bodyPr/>
                    <a:lstStyle/>
                    <a:p>
                      <a:pPr>
                        <a:lnSpc>
                          <a:spcPct val="107000"/>
                        </a:lnSpc>
                        <a:spcAft>
                          <a:spcPts val="800"/>
                        </a:spcAft>
                        <a:buNone/>
                      </a:pPr>
                      <a:r>
                        <a:rPr lang="en-IN" sz="1100" kern="100" dirty="0">
                          <a:effectLst/>
                        </a:rPr>
                        <a:t>Flow Duration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Total duration of the communication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337798"/>
                  </a:ext>
                </a:extLst>
              </a:tr>
              <a:tr h="432973">
                <a:tc>
                  <a:txBody>
                    <a:bodyPr/>
                    <a:lstStyle/>
                    <a:p>
                      <a:pPr>
                        <a:lnSpc>
                          <a:spcPct val="107000"/>
                        </a:lnSpc>
                        <a:spcAft>
                          <a:spcPts val="800"/>
                        </a:spcAft>
                        <a:buNone/>
                      </a:pPr>
                      <a:r>
                        <a:rPr lang="en-IN" sz="1100" kern="100" dirty="0">
                          <a:effectLst/>
                        </a:rPr>
                        <a:t>Total </a:t>
                      </a:r>
                      <a:r>
                        <a:rPr lang="en-IN" sz="1100" kern="100" dirty="0" err="1">
                          <a:effectLst/>
                        </a:rPr>
                        <a:t>Fwd</a:t>
                      </a:r>
                      <a:r>
                        <a:rPr lang="en-IN" sz="1100" kern="100" dirty="0">
                          <a:effectLst/>
                        </a:rPr>
                        <a:t> Packets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dirty="0">
                          <a:effectLst/>
                        </a:rPr>
                        <a:t>Count of packets sent by source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72712174"/>
                  </a:ext>
                </a:extLst>
              </a:tr>
              <a:tr h="432973">
                <a:tc>
                  <a:txBody>
                    <a:bodyPr/>
                    <a:lstStyle/>
                    <a:p>
                      <a:pPr>
                        <a:lnSpc>
                          <a:spcPct val="107000"/>
                        </a:lnSpc>
                        <a:spcAft>
                          <a:spcPts val="800"/>
                        </a:spcAft>
                        <a:buNone/>
                      </a:pPr>
                      <a:r>
                        <a:rPr lang="en-IN" sz="1100" kern="100" dirty="0">
                          <a:effectLst/>
                        </a:rPr>
                        <a:t>Total Backward Packets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Count of response packets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03825999"/>
                  </a:ext>
                </a:extLst>
              </a:tr>
              <a:tr h="458312">
                <a:tc>
                  <a:txBody>
                    <a:bodyPr/>
                    <a:lstStyle/>
                    <a:p>
                      <a:pPr>
                        <a:lnSpc>
                          <a:spcPct val="107000"/>
                        </a:lnSpc>
                        <a:spcAft>
                          <a:spcPts val="800"/>
                        </a:spcAft>
                        <a:buNone/>
                      </a:pPr>
                      <a:r>
                        <a:rPr lang="en-IN" sz="1100" kern="100" dirty="0" err="1">
                          <a:effectLst/>
                        </a:rPr>
                        <a:t>Fwd</a:t>
                      </a:r>
                      <a:r>
                        <a:rPr lang="en-IN" sz="1100" kern="100" dirty="0">
                          <a:effectLst/>
                        </a:rPr>
                        <a:t> Packet Length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Average packet size in the forward direction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23797747"/>
                  </a:ext>
                </a:extLst>
              </a:tr>
              <a:tr h="458312">
                <a:tc>
                  <a:txBody>
                    <a:bodyPr/>
                    <a:lstStyle/>
                    <a:p>
                      <a:pPr>
                        <a:lnSpc>
                          <a:spcPct val="107000"/>
                        </a:lnSpc>
                        <a:spcAft>
                          <a:spcPts val="800"/>
                        </a:spcAft>
                        <a:buNone/>
                      </a:pPr>
                      <a:r>
                        <a:rPr lang="en-IN" sz="1100" kern="100" dirty="0" err="1">
                          <a:effectLst/>
                        </a:rPr>
                        <a:t>Bwd</a:t>
                      </a:r>
                      <a:r>
                        <a:rPr lang="en-IN" sz="1100" kern="100" dirty="0">
                          <a:effectLst/>
                        </a:rPr>
                        <a:t> Packet Length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Average packet size in the backward direction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26541317"/>
                  </a:ext>
                </a:extLst>
              </a:tr>
              <a:tr h="432973">
                <a:tc>
                  <a:txBody>
                    <a:bodyPr/>
                    <a:lstStyle/>
                    <a:p>
                      <a:pPr>
                        <a:lnSpc>
                          <a:spcPct val="107000"/>
                        </a:lnSpc>
                        <a:spcAft>
                          <a:spcPts val="800"/>
                        </a:spcAft>
                        <a:buNone/>
                      </a:pPr>
                      <a:r>
                        <a:rPr lang="en-IN" sz="1100" kern="100" dirty="0">
                          <a:effectLst/>
                        </a:rPr>
                        <a:t>Flow Bytes/s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Byte rate over the entire flow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9964792"/>
                  </a:ext>
                </a:extLst>
              </a:tr>
              <a:tr h="432973">
                <a:tc>
                  <a:txBody>
                    <a:bodyPr/>
                    <a:lstStyle/>
                    <a:p>
                      <a:pPr>
                        <a:lnSpc>
                          <a:spcPct val="107000"/>
                        </a:lnSpc>
                        <a:spcAft>
                          <a:spcPts val="800"/>
                        </a:spcAft>
                        <a:buNone/>
                      </a:pPr>
                      <a:r>
                        <a:rPr lang="en-IN" sz="1100" kern="100" dirty="0">
                          <a:effectLst/>
                        </a:rPr>
                        <a:t>Flow Packets/s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Packet rate over the entire flow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21625423"/>
                  </a:ext>
                </a:extLst>
              </a:tr>
              <a:tr h="432973">
                <a:tc>
                  <a:txBody>
                    <a:bodyPr/>
                    <a:lstStyle/>
                    <a:p>
                      <a:pPr>
                        <a:lnSpc>
                          <a:spcPct val="107000"/>
                        </a:lnSpc>
                        <a:spcAft>
                          <a:spcPts val="800"/>
                        </a:spcAft>
                        <a:buNone/>
                      </a:pPr>
                      <a:r>
                        <a:rPr lang="en-IN" sz="1100" kern="100" dirty="0">
                          <a:effectLst/>
                        </a:rPr>
                        <a:t>Average Packet Size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General measure of flow payload size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10833524"/>
                  </a:ext>
                </a:extLst>
              </a:tr>
              <a:tr h="458312">
                <a:tc>
                  <a:txBody>
                    <a:bodyPr/>
                    <a:lstStyle/>
                    <a:p>
                      <a:pPr>
                        <a:lnSpc>
                          <a:spcPct val="107000"/>
                        </a:lnSpc>
                        <a:spcAft>
                          <a:spcPts val="800"/>
                        </a:spcAft>
                        <a:buNone/>
                      </a:pPr>
                      <a:r>
                        <a:rPr lang="en-IN" sz="1100" kern="100" dirty="0">
                          <a:effectLst/>
                        </a:rPr>
                        <a:t>Packet Length Std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dirty="0">
                          <a:effectLst/>
                        </a:rPr>
                        <a:t>Variability of packet sizes — low variance may imply attack patterns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5471690"/>
                  </a:ext>
                </a:extLst>
              </a:tr>
            </a:tbl>
          </a:graphicData>
        </a:graphic>
      </p:graphicFrame>
    </p:spTree>
    <p:extLst>
      <p:ext uri="{BB962C8B-B14F-4D97-AF65-F5344CB8AC3E}">
        <p14:creationId xmlns:p14="http://schemas.microsoft.com/office/powerpoint/2010/main" val="1727903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B9C64D6-8C4B-E7E3-3348-A6EB89B7F721}"/>
              </a:ext>
            </a:extLst>
          </p:cNvPr>
          <p:cNvSpPr>
            <a:spLocks noGrp="1"/>
          </p:cNvSpPr>
          <p:nvPr>
            <p:ph type="sldNum" sz="quarter" idx="4"/>
          </p:nvPr>
        </p:nvSpPr>
        <p:spPr/>
        <p:txBody>
          <a:bodyPr/>
          <a:lstStyle/>
          <a:p>
            <a:fld id="{B5CEABB6-07DC-46E8-9B57-56EC44A396E5}" type="slidenum">
              <a:rPr lang="en-US" smtClean="0"/>
              <a:pPr/>
              <a:t>27</a:t>
            </a:fld>
            <a:endParaRPr lang="en-US" dirty="0"/>
          </a:p>
        </p:txBody>
      </p:sp>
      <p:sp>
        <p:nvSpPr>
          <p:cNvPr id="2" name="Content Placeholder 1">
            <a:extLst>
              <a:ext uri="{FF2B5EF4-FFF2-40B4-BE49-F238E27FC236}">
                <a16:creationId xmlns:a16="http://schemas.microsoft.com/office/drawing/2014/main" id="{B0A671E3-E898-8007-D870-0E0C26DDBEDB}"/>
              </a:ext>
            </a:extLst>
          </p:cNvPr>
          <p:cNvSpPr txBox="1">
            <a:spLocks noGrp="1"/>
          </p:cNvSpPr>
          <p:nvPr>
            <p:ph sz="quarter" idx="10"/>
          </p:nvPr>
        </p:nvSpPr>
        <p:spPr>
          <a:xfrm>
            <a:off x="1653309" y="471056"/>
            <a:ext cx="8866910" cy="708720"/>
          </a:xfrm>
          <a:prstGeom prst="rect">
            <a:avLst/>
          </a:prstGeom>
          <a:noFill/>
        </p:spPr>
        <p:txBody>
          <a:bodyPr wrap="square" rtlCol="0">
            <a:spAutoFit/>
          </a:bodyPr>
          <a:lstStyle/>
          <a:p>
            <a:pPr marL="0" indent="0">
              <a:buNone/>
            </a:pPr>
            <a:r>
              <a:rPr lang="en-IN" sz="4400" dirty="0">
                <a:latin typeface="+mj-lt"/>
              </a:rPr>
              <a:t>      </a:t>
            </a:r>
            <a:r>
              <a:rPr lang="en-IN" sz="3200" dirty="0">
                <a:latin typeface="+mj-lt"/>
              </a:rPr>
              <a:t>Data Cleaning and Preprocessing</a:t>
            </a:r>
          </a:p>
        </p:txBody>
      </p:sp>
      <p:sp>
        <p:nvSpPr>
          <p:cNvPr id="15" name="TextBox 14">
            <a:extLst>
              <a:ext uri="{FF2B5EF4-FFF2-40B4-BE49-F238E27FC236}">
                <a16:creationId xmlns:a16="http://schemas.microsoft.com/office/drawing/2014/main" id="{A5FF88B3-1A75-53DD-D40F-A31DB6774388}"/>
              </a:ext>
            </a:extLst>
          </p:cNvPr>
          <p:cNvSpPr txBox="1"/>
          <p:nvPr/>
        </p:nvSpPr>
        <p:spPr>
          <a:xfrm>
            <a:off x="1237673" y="1385454"/>
            <a:ext cx="10049163" cy="4524315"/>
          </a:xfrm>
          <a:prstGeom prst="rect">
            <a:avLst/>
          </a:prstGeom>
          <a:noFill/>
        </p:spPr>
        <p:txBody>
          <a:bodyPr wrap="square">
            <a:spAutoFit/>
          </a:bodyPr>
          <a:lstStyle/>
          <a:p>
            <a:r>
              <a:rPr lang="en-US" b="1" dirty="0"/>
              <a:t>1</a:t>
            </a:r>
            <a:r>
              <a:rPr lang="en-US" dirty="0"/>
              <a:t>. </a:t>
            </a:r>
            <a:r>
              <a:rPr lang="en-IN" b="1" dirty="0"/>
              <a:t>Column Name Cleaning:</a:t>
            </a:r>
            <a:endParaRPr lang="en-IN" dirty="0"/>
          </a:p>
          <a:p>
            <a:r>
              <a:rPr lang="en-IN" dirty="0"/>
              <a:t>     	</a:t>
            </a:r>
            <a:r>
              <a:rPr lang="en-US" dirty="0"/>
              <a:t>Removed leading/trailing whitespaces from column names</a:t>
            </a:r>
          </a:p>
          <a:p>
            <a:endParaRPr lang="en-US" dirty="0"/>
          </a:p>
          <a:p>
            <a:endParaRPr lang="en-US" dirty="0"/>
          </a:p>
          <a:p>
            <a:r>
              <a:rPr lang="en-IN" b="1" dirty="0"/>
              <a:t>2. Replacing Infinite Values:</a:t>
            </a:r>
          </a:p>
          <a:p>
            <a:r>
              <a:rPr lang="en-IN" b="1" dirty="0"/>
              <a:t>	</a:t>
            </a:r>
            <a:r>
              <a:rPr lang="en-US" dirty="0"/>
              <a:t>Converted all inf and -inf values to </a:t>
            </a:r>
            <a:r>
              <a:rPr lang="en-US" dirty="0" err="1"/>
              <a:t>NaN</a:t>
            </a:r>
            <a:endParaRPr lang="en-US" dirty="0"/>
          </a:p>
          <a:p>
            <a:r>
              <a:rPr lang="en-US" dirty="0"/>
              <a:t>     	Prevents issues caused by extreme/undefined values (e.g., divide by zero)</a:t>
            </a:r>
          </a:p>
          <a:p>
            <a:endParaRPr lang="en-US" dirty="0"/>
          </a:p>
          <a:p>
            <a:endParaRPr lang="en-US" dirty="0"/>
          </a:p>
          <a:p>
            <a:r>
              <a:rPr lang="en-IN" b="1" dirty="0"/>
              <a:t>3. Removing Missing Data:</a:t>
            </a:r>
          </a:p>
          <a:p>
            <a:r>
              <a:rPr lang="en-IN" b="1" dirty="0"/>
              <a:t>	</a:t>
            </a:r>
            <a:r>
              <a:rPr lang="en-IN" dirty="0"/>
              <a:t> </a:t>
            </a:r>
            <a:r>
              <a:rPr lang="en-US" dirty="0"/>
              <a:t>Dropped rows containing </a:t>
            </a:r>
            <a:r>
              <a:rPr lang="en-US" dirty="0" err="1"/>
              <a:t>NaN</a:t>
            </a:r>
            <a:endParaRPr lang="en-US" dirty="0"/>
          </a:p>
          <a:p>
            <a:endParaRPr lang="en-US" dirty="0"/>
          </a:p>
          <a:p>
            <a:endParaRPr lang="en-US" dirty="0"/>
          </a:p>
          <a:p>
            <a:r>
              <a:rPr lang="en-IN" b="1" dirty="0"/>
              <a:t>4. Label Encoding:</a:t>
            </a:r>
            <a:br>
              <a:rPr lang="en-IN" dirty="0"/>
            </a:br>
            <a:r>
              <a:rPr lang="en-IN" dirty="0"/>
              <a:t>    	Transformed text labels (e.g., 'BENIGN', 'DDoS') into numeric format</a:t>
            </a:r>
          </a:p>
          <a:p>
            <a:endParaRPr lang="en-IN" b="1" dirty="0"/>
          </a:p>
        </p:txBody>
      </p:sp>
    </p:spTree>
    <p:extLst>
      <p:ext uri="{BB962C8B-B14F-4D97-AF65-F5344CB8AC3E}">
        <p14:creationId xmlns:p14="http://schemas.microsoft.com/office/powerpoint/2010/main" val="9631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F07AA-F168-49A3-BBAB-6B2FB20D8DE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E11828A-6746-71A8-F383-C66AC3BAB665}"/>
              </a:ext>
            </a:extLst>
          </p:cNvPr>
          <p:cNvSpPr>
            <a:spLocks noGrp="1"/>
          </p:cNvSpPr>
          <p:nvPr>
            <p:ph type="sldNum" sz="quarter" idx="4"/>
          </p:nvPr>
        </p:nvSpPr>
        <p:spPr/>
        <p:txBody>
          <a:bodyPr/>
          <a:lstStyle/>
          <a:p>
            <a:fld id="{B5CEABB6-07DC-46E8-9B57-56EC44A396E5}" type="slidenum">
              <a:rPr lang="en-US" smtClean="0"/>
              <a:pPr/>
              <a:t>28</a:t>
            </a:fld>
            <a:endParaRPr lang="en-US" dirty="0"/>
          </a:p>
        </p:txBody>
      </p:sp>
      <p:sp>
        <p:nvSpPr>
          <p:cNvPr id="2" name="Content Placeholder 1">
            <a:extLst>
              <a:ext uri="{FF2B5EF4-FFF2-40B4-BE49-F238E27FC236}">
                <a16:creationId xmlns:a16="http://schemas.microsoft.com/office/drawing/2014/main" id="{D6CAA419-0941-CDC5-0AEC-EE0AD730A82C}"/>
              </a:ext>
            </a:extLst>
          </p:cNvPr>
          <p:cNvSpPr txBox="1">
            <a:spLocks noGrp="1"/>
          </p:cNvSpPr>
          <p:nvPr>
            <p:ph sz="quarter" idx="10"/>
          </p:nvPr>
        </p:nvSpPr>
        <p:spPr>
          <a:xfrm>
            <a:off x="1653309" y="471056"/>
            <a:ext cx="8866910" cy="708720"/>
          </a:xfrm>
          <a:prstGeom prst="rect">
            <a:avLst/>
          </a:prstGeom>
          <a:noFill/>
        </p:spPr>
        <p:txBody>
          <a:bodyPr wrap="square" rtlCol="0">
            <a:spAutoFit/>
          </a:bodyPr>
          <a:lstStyle/>
          <a:p>
            <a:pPr marL="0" indent="0">
              <a:buNone/>
            </a:pPr>
            <a:r>
              <a:rPr lang="en-IN" sz="4400" dirty="0">
                <a:latin typeface="+mj-lt"/>
              </a:rPr>
              <a:t>      </a:t>
            </a:r>
            <a:endParaRPr lang="en-IN" sz="3200" dirty="0">
              <a:latin typeface="+mj-lt"/>
            </a:endParaRPr>
          </a:p>
        </p:txBody>
      </p:sp>
      <p:sp>
        <p:nvSpPr>
          <p:cNvPr id="15" name="TextBox 14">
            <a:extLst>
              <a:ext uri="{FF2B5EF4-FFF2-40B4-BE49-F238E27FC236}">
                <a16:creationId xmlns:a16="http://schemas.microsoft.com/office/drawing/2014/main" id="{213F49AE-37CE-3720-609F-DD87FCDA8489}"/>
              </a:ext>
            </a:extLst>
          </p:cNvPr>
          <p:cNvSpPr txBox="1"/>
          <p:nvPr/>
        </p:nvSpPr>
        <p:spPr>
          <a:xfrm>
            <a:off x="1163781" y="1395614"/>
            <a:ext cx="10123055" cy="2862322"/>
          </a:xfrm>
          <a:prstGeom prst="rect">
            <a:avLst/>
          </a:prstGeom>
          <a:noFill/>
        </p:spPr>
        <p:txBody>
          <a:bodyPr wrap="square">
            <a:spAutoFit/>
          </a:bodyPr>
          <a:lstStyle/>
          <a:p>
            <a:r>
              <a:rPr lang="en-IN" b="1" dirty="0"/>
              <a:t>6. Under</a:t>
            </a:r>
            <a:r>
              <a:rPr lang="en-US" b="1" dirty="0"/>
              <a:t>sampling</a:t>
            </a:r>
            <a:r>
              <a:rPr lang="en-IN" b="1" dirty="0"/>
              <a:t>:</a:t>
            </a:r>
          </a:p>
          <a:p>
            <a:r>
              <a:rPr lang="en-IN" b="1" dirty="0"/>
              <a:t>	</a:t>
            </a:r>
            <a:r>
              <a:rPr lang="en-US" dirty="0"/>
              <a:t>The dataset was heavily imbalanced:</a:t>
            </a:r>
          </a:p>
          <a:p>
            <a:r>
              <a:rPr lang="en-US" dirty="0"/>
              <a:t>		→ Attack = 10,171,913 cases</a:t>
            </a:r>
          </a:p>
          <a:p>
            <a:r>
              <a:rPr lang="en-US" dirty="0"/>
              <a:t>		→ Benign = 30,662 cases</a:t>
            </a:r>
          </a:p>
          <a:p>
            <a:r>
              <a:rPr lang="en-US" dirty="0"/>
              <a:t>	Under sampling was applied to balance the dataset</a:t>
            </a:r>
          </a:p>
          <a:p>
            <a:r>
              <a:rPr lang="en-US" dirty="0"/>
              <a:t>	library: </a:t>
            </a:r>
            <a:r>
              <a:rPr lang="en-US" dirty="0" err="1"/>
              <a:t>sklearn.utils</a:t>
            </a:r>
            <a:r>
              <a:rPr lang="en-US" dirty="0"/>
              <a:t> and module: resample</a:t>
            </a:r>
          </a:p>
          <a:p>
            <a:endParaRPr lang="en-US" dirty="0"/>
          </a:p>
          <a:p>
            <a:r>
              <a:rPr lang="en-US" b="1" dirty="0"/>
              <a:t>7. Normalization :</a:t>
            </a:r>
          </a:p>
          <a:p>
            <a:r>
              <a:rPr lang="en-IN" b="1" dirty="0"/>
              <a:t>	</a:t>
            </a:r>
            <a:r>
              <a:rPr lang="en-US" dirty="0"/>
              <a:t>Used Min-Max Scaler to remove scale bias between features.</a:t>
            </a:r>
            <a:endParaRPr lang="en-IN" b="1" dirty="0"/>
          </a:p>
          <a:p>
            <a:endParaRPr lang="en-IN" dirty="0"/>
          </a:p>
        </p:txBody>
      </p:sp>
      <p:pic>
        <p:nvPicPr>
          <p:cNvPr id="3" name="Picture 2" descr="Min-Max Normalization">
            <a:extLst>
              <a:ext uri="{FF2B5EF4-FFF2-40B4-BE49-F238E27FC236}">
                <a16:creationId xmlns:a16="http://schemas.microsoft.com/office/drawing/2014/main" id="{568D2F23-A068-395C-0CCD-04D98DD920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3521" y="4091852"/>
            <a:ext cx="2312479" cy="855719"/>
          </a:xfrm>
          <a:prstGeom prst="rect">
            <a:avLst/>
          </a:prstGeom>
          <a:noFill/>
          <a:ln>
            <a:noFill/>
          </a:ln>
        </p:spPr>
      </p:pic>
      <p:sp>
        <p:nvSpPr>
          <p:cNvPr id="6" name="TextBox 5">
            <a:extLst>
              <a:ext uri="{FF2B5EF4-FFF2-40B4-BE49-F238E27FC236}">
                <a16:creationId xmlns:a16="http://schemas.microsoft.com/office/drawing/2014/main" id="{6366152B-65E4-1E79-F6E1-6DC1B1903B58}"/>
              </a:ext>
            </a:extLst>
          </p:cNvPr>
          <p:cNvSpPr txBox="1"/>
          <p:nvPr/>
        </p:nvSpPr>
        <p:spPr>
          <a:xfrm>
            <a:off x="1962727" y="5347854"/>
            <a:ext cx="8266546" cy="373115"/>
          </a:xfrm>
          <a:prstGeom prst="rect">
            <a:avLst/>
          </a:prstGeom>
          <a:noFill/>
        </p:spPr>
        <p:txBody>
          <a:bodyPr wrap="square">
            <a:spAutoFit/>
          </a:bodyPr>
          <a:lstStyle/>
          <a:p>
            <a:pPr>
              <a:lnSpc>
                <a:spcPct val="107000"/>
              </a:lnSpc>
              <a:spcAft>
                <a:spcPts val="800"/>
              </a:spcAft>
            </a:pPr>
            <a:r>
              <a:rPr lang="en-IN" sz="1800" kern="100" dirty="0">
                <a:effectLst/>
                <a:latin typeface="Segoe UI Light" panose="020B0502040204020203" pitchFamily="34" charset="0"/>
                <a:ea typeface="Calibri" panose="020F0502020204030204" pitchFamily="34" charset="0"/>
                <a:cs typeface="Segoe UI Light" panose="020B0502040204020203" pitchFamily="34" charset="0"/>
              </a:rPr>
              <a:t>This scaled </a:t>
            </a:r>
            <a:r>
              <a:rPr lang="en-IN" sz="1800" kern="100" dirty="0">
                <a:effectLst/>
                <a:latin typeface="Source Sans Pro Light (Body)"/>
                <a:ea typeface="Calibri" panose="020F0502020204030204" pitchFamily="34" charset="0"/>
                <a:cs typeface="Segoe UI Light" panose="020B0502040204020203" pitchFamily="34" charset="0"/>
              </a:rPr>
              <a:t>all</a:t>
            </a:r>
            <a:r>
              <a:rPr lang="en-IN" sz="1800" kern="100" dirty="0">
                <a:effectLst/>
                <a:latin typeface="Segoe UI Light" panose="020B0502040204020203" pitchFamily="34" charset="0"/>
                <a:ea typeface="Calibri" panose="020F0502020204030204" pitchFamily="34" charset="0"/>
                <a:cs typeface="Segoe UI Light" panose="020B0502040204020203" pitchFamily="34" charset="0"/>
              </a:rPr>
              <a:t> values to the </a:t>
            </a:r>
            <a:r>
              <a:rPr lang="en-IN" sz="1800" b="1" kern="100" dirty="0">
                <a:effectLst/>
                <a:latin typeface="Segoe UI Light" panose="020B0502040204020203" pitchFamily="34" charset="0"/>
                <a:ea typeface="Calibri" panose="020F0502020204030204" pitchFamily="34" charset="0"/>
                <a:cs typeface="Segoe UI Light" panose="020B0502040204020203" pitchFamily="34" charset="0"/>
              </a:rPr>
              <a:t>[0, 1]</a:t>
            </a:r>
            <a:r>
              <a:rPr lang="en-IN" sz="1800" kern="100" dirty="0">
                <a:effectLst/>
                <a:latin typeface="Segoe UI Light" panose="020B0502040204020203" pitchFamily="34" charset="0"/>
                <a:ea typeface="Calibri" panose="020F0502020204030204" pitchFamily="34" charset="0"/>
                <a:cs typeface="Segoe UI Light" panose="020B0502040204020203" pitchFamily="34" charset="0"/>
              </a:rPr>
              <a:t> range without distorting relative differences.</a:t>
            </a:r>
          </a:p>
        </p:txBody>
      </p:sp>
    </p:spTree>
    <p:extLst>
      <p:ext uri="{BB962C8B-B14F-4D97-AF65-F5344CB8AC3E}">
        <p14:creationId xmlns:p14="http://schemas.microsoft.com/office/powerpoint/2010/main" val="2873483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8EE2-5BA8-2408-A591-D89D0C245596}"/>
              </a:ext>
            </a:extLst>
          </p:cNvPr>
          <p:cNvSpPr>
            <a:spLocks noGrp="1"/>
          </p:cNvSpPr>
          <p:nvPr>
            <p:ph type="title"/>
          </p:nvPr>
        </p:nvSpPr>
        <p:spPr/>
        <p:txBody>
          <a:bodyPr/>
          <a:lstStyle/>
          <a:p>
            <a:r>
              <a:rPr lang="en-US" dirty="0"/>
              <a:t>Model</a:t>
            </a:r>
            <a:r>
              <a:rPr lang="en-IN" dirty="0"/>
              <a:t>s Used for Performance Evaluation</a:t>
            </a:r>
          </a:p>
        </p:txBody>
      </p:sp>
      <p:sp>
        <p:nvSpPr>
          <p:cNvPr id="5" name="Slide Number Placeholder 4">
            <a:extLst>
              <a:ext uri="{FF2B5EF4-FFF2-40B4-BE49-F238E27FC236}">
                <a16:creationId xmlns:a16="http://schemas.microsoft.com/office/drawing/2014/main" id="{0FB47D83-2B75-17F0-1861-44AC56E9EE44}"/>
              </a:ext>
            </a:extLst>
          </p:cNvPr>
          <p:cNvSpPr>
            <a:spLocks noGrp="1"/>
          </p:cNvSpPr>
          <p:nvPr>
            <p:ph type="sldNum" sz="quarter" idx="4"/>
          </p:nvPr>
        </p:nvSpPr>
        <p:spPr/>
        <p:txBody>
          <a:bodyPr/>
          <a:lstStyle/>
          <a:p>
            <a:fld id="{B5CEABB6-07DC-46E8-9B57-56EC44A396E5}" type="slidenum">
              <a:rPr lang="en-US" smtClean="0"/>
              <a:pPr/>
              <a:t>29</a:t>
            </a:fld>
            <a:endParaRPr lang="en-US" dirty="0"/>
          </a:p>
        </p:txBody>
      </p:sp>
      <p:sp>
        <p:nvSpPr>
          <p:cNvPr id="7" name="TextBox 6">
            <a:extLst>
              <a:ext uri="{FF2B5EF4-FFF2-40B4-BE49-F238E27FC236}">
                <a16:creationId xmlns:a16="http://schemas.microsoft.com/office/drawing/2014/main" id="{98DC3F87-5558-EC22-5A18-E682C2A93003}"/>
              </a:ext>
            </a:extLst>
          </p:cNvPr>
          <p:cNvSpPr txBox="1"/>
          <p:nvPr/>
        </p:nvSpPr>
        <p:spPr>
          <a:xfrm>
            <a:off x="564501" y="2016638"/>
            <a:ext cx="9918771" cy="3693319"/>
          </a:xfrm>
          <a:prstGeom prst="rect">
            <a:avLst/>
          </a:prstGeom>
          <a:noFill/>
        </p:spPr>
        <p:txBody>
          <a:bodyPr wrap="square">
            <a:spAutoFit/>
          </a:bodyPr>
          <a:lstStyle/>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Random Forest (RF) :</a:t>
            </a:r>
          </a:p>
          <a:p>
            <a:pPr lvl="1"/>
            <a:r>
              <a:rPr lang="en-IN" dirty="0">
                <a:latin typeface="Arial" panose="020B0604020202020204" pitchFamily="34" charset="0"/>
                <a:cs typeface="Arial" panose="020B0604020202020204" pitchFamily="34" charset="0"/>
              </a:rPr>
              <a:t>			</a:t>
            </a:r>
            <a:r>
              <a:rPr lang="en-US" dirty="0"/>
              <a:t>Tree-based → excellent for </a:t>
            </a:r>
            <a:r>
              <a:rPr lang="en-US" b="1" dirty="0"/>
              <a:t>tabular data</a:t>
            </a:r>
          </a:p>
          <a:p>
            <a:pPr lvl="1"/>
            <a:r>
              <a:rPr lang="en-US" b="1" dirty="0">
                <a:latin typeface="Arial" panose="020B0604020202020204" pitchFamily="34" charset="0"/>
                <a:cs typeface="Arial" panose="020B0604020202020204" pitchFamily="34" charset="0"/>
              </a:rPr>
              <a:t>			</a:t>
            </a:r>
            <a:r>
              <a:rPr lang="en-US" dirty="0"/>
              <a:t>Robust to </a:t>
            </a:r>
            <a:r>
              <a:rPr lang="en-US" b="1" dirty="0"/>
              <a:t>outliers</a:t>
            </a:r>
            <a:r>
              <a:rPr lang="en-US" dirty="0"/>
              <a:t> and </a:t>
            </a:r>
            <a:r>
              <a:rPr lang="en-US" b="1" dirty="0"/>
              <a:t>noisy flow stats</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 :</a:t>
            </a:r>
          </a:p>
          <a:p>
            <a:pPr lvl="2"/>
            <a:r>
              <a:rPr lang="en-IN" dirty="0">
                <a:latin typeface="Arial" panose="020B0604020202020204" pitchFamily="34" charset="0"/>
                <a:cs typeface="Arial" panose="020B0604020202020204" pitchFamily="34" charset="0"/>
              </a:rPr>
              <a:t>		</a:t>
            </a:r>
            <a:r>
              <a:rPr lang="en-US" dirty="0"/>
              <a:t>Gradient-boosted trees → highly accurate on </a:t>
            </a:r>
            <a:r>
              <a:rPr lang="en-US" b="1" dirty="0"/>
              <a:t>structured/tabular data</a:t>
            </a:r>
          </a:p>
          <a:p>
            <a:pPr lvl="2"/>
            <a:r>
              <a:rPr lang="en-US" b="1" dirty="0">
                <a:latin typeface="Arial" panose="020B0604020202020204" pitchFamily="34" charset="0"/>
                <a:cs typeface="Arial" panose="020B0604020202020204" pitchFamily="34" charset="0"/>
              </a:rPr>
              <a:t>		</a:t>
            </a:r>
            <a:r>
              <a:rPr lang="en-US" dirty="0"/>
              <a:t>Fast, optimized for large datasets with many flows</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Support Vector Machine</a:t>
            </a:r>
          </a:p>
          <a:p>
            <a:pPr lvl="1"/>
            <a:r>
              <a:rPr lang="en-IN" dirty="0">
                <a:latin typeface="Arial" panose="020B0604020202020204" pitchFamily="34" charset="0"/>
                <a:cs typeface="Arial" panose="020B0604020202020204" pitchFamily="34" charset="0"/>
              </a:rPr>
              <a:t>			</a:t>
            </a:r>
            <a:r>
              <a:rPr lang="en-US" dirty="0"/>
              <a:t>Great for </a:t>
            </a:r>
            <a:r>
              <a:rPr lang="en-US" b="1" dirty="0"/>
              <a:t>binary classification</a:t>
            </a:r>
            <a:r>
              <a:rPr lang="en-US" dirty="0"/>
              <a:t> (Attack vs. Benign)</a:t>
            </a:r>
          </a:p>
          <a:p>
            <a:pPr lvl="1"/>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Convolutional Neural Net</a:t>
            </a:r>
            <a:r>
              <a:rPr lang="en-US" dirty="0">
                <a:latin typeface="Arial" panose="020B0604020202020204" pitchFamily="34" charset="0"/>
                <a:cs typeface="Arial" panose="020B0604020202020204" pitchFamily="34" charset="0"/>
              </a:rPr>
              <a:t>work</a:t>
            </a:r>
          </a:p>
          <a:p>
            <a:pPr lvl="1"/>
            <a:r>
              <a:rPr lang="en-US" dirty="0">
                <a:latin typeface="Arial" panose="020B0604020202020204" pitchFamily="34" charset="0"/>
                <a:cs typeface="Arial" panose="020B0604020202020204" pitchFamily="34" charset="0"/>
              </a:rPr>
              <a:t>			</a:t>
            </a:r>
            <a:r>
              <a:rPr lang="en-US" dirty="0"/>
              <a:t>Can learn patterns from </a:t>
            </a:r>
            <a:r>
              <a:rPr lang="en-US" b="1" dirty="0"/>
              <a:t>structured numeric input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02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648309" y="651850"/>
            <a:ext cx="6078415" cy="1095469"/>
          </a:xfrm>
        </p:spPr>
        <p:txBody>
          <a:bodyPr/>
          <a:lstStyle/>
          <a:p>
            <a:r>
              <a:rPr lang="en-US" sz="4400" dirty="0"/>
              <a:t>Problem</a:t>
            </a:r>
            <a:r>
              <a:rPr lang="en-US" dirty="0"/>
              <a:t> Statement</a:t>
            </a:r>
          </a:p>
        </p:txBody>
      </p:sp>
      <p:sp>
        <p:nvSpPr>
          <p:cNvPr id="3" name="TextBox 2"/>
          <p:cNvSpPr txBox="1"/>
          <p:nvPr/>
        </p:nvSpPr>
        <p:spPr>
          <a:xfrm>
            <a:off x="1973655" y="2797521"/>
            <a:ext cx="8655113" cy="1077218"/>
          </a:xfrm>
          <a:prstGeom prst="rect">
            <a:avLst/>
          </a:prstGeom>
          <a:noFill/>
        </p:spPr>
        <p:txBody>
          <a:bodyPr wrap="square" rtlCol="0">
            <a:spAutoFit/>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Detection and Mitigation of DDoS Attacks in SDN Environment</a:t>
            </a:r>
          </a:p>
        </p:txBody>
      </p:sp>
    </p:spTree>
    <p:extLst>
      <p:ext uri="{BB962C8B-B14F-4D97-AF65-F5344CB8AC3E}">
        <p14:creationId xmlns:p14="http://schemas.microsoft.com/office/powerpoint/2010/main" val="3671577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DB41-2797-414B-705E-11BF893C0D7A}"/>
              </a:ext>
            </a:extLst>
          </p:cNvPr>
          <p:cNvSpPr>
            <a:spLocks noGrp="1"/>
          </p:cNvSpPr>
          <p:nvPr>
            <p:ph type="title"/>
          </p:nvPr>
        </p:nvSpPr>
        <p:spPr/>
        <p:txBody>
          <a:bodyPr/>
          <a:lstStyle/>
          <a:p>
            <a:r>
              <a:rPr lang="en-IN" dirty="0"/>
              <a:t>Random </a:t>
            </a:r>
            <a:r>
              <a:rPr lang="en-IN" dirty="0">
                <a:latin typeface="Bodoni MT" panose="02070603080606020203" pitchFamily="18" charset="0"/>
              </a:rPr>
              <a:t>Fore</a:t>
            </a:r>
            <a:r>
              <a:rPr lang="en-IN" dirty="0">
                <a:latin typeface="Bodoni MT" panose="02070603080606020203" pitchFamily="18" charset="0"/>
                <a:cs typeface="Arial" panose="020B0604020202020204" pitchFamily="34" charset="0"/>
              </a:rPr>
              <a:t>st</a:t>
            </a:r>
            <a:endParaRPr lang="en-IN" dirty="0">
              <a:latin typeface="Bodoni MT" panose="02070603080606020203" pitchFamily="18" charset="0"/>
            </a:endParaRPr>
          </a:p>
        </p:txBody>
      </p:sp>
      <p:sp>
        <p:nvSpPr>
          <p:cNvPr id="5" name="Slide Number Placeholder 4">
            <a:extLst>
              <a:ext uri="{FF2B5EF4-FFF2-40B4-BE49-F238E27FC236}">
                <a16:creationId xmlns:a16="http://schemas.microsoft.com/office/drawing/2014/main" id="{CA55B388-664E-7120-7BD2-519E24084543}"/>
              </a:ext>
            </a:extLst>
          </p:cNvPr>
          <p:cNvSpPr>
            <a:spLocks noGrp="1"/>
          </p:cNvSpPr>
          <p:nvPr>
            <p:ph type="sldNum" sz="quarter" idx="4"/>
          </p:nvPr>
        </p:nvSpPr>
        <p:spPr/>
        <p:txBody>
          <a:bodyPr/>
          <a:lstStyle/>
          <a:p>
            <a:fld id="{B5CEABB6-07DC-46E8-9B57-56EC44A396E5}" type="slidenum">
              <a:rPr lang="en-US" smtClean="0"/>
              <a:pPr/>
              <a:t>30</a:t>
            </a:fld>
            <a:endParaRPr lang="en-US" dirty="0"/>
          </a:p>
        </p:txBody>
      </p:sp>
      <p:sp>
        <p:nvSpPr>
          <p:cNvPr id="8" name="TextBox 7">
            <a:extLst>
              <a:ext uri="{FF2B5EF4-FFF2-40B4-BE49-F238E27FC236}">
                <a16:creationId xmlns:a16="http://schemas.microsoft.com/office/drawing/2014/main" id="{C41509CA-653B-56E9-3B6C-26B834C2B6DC}"/>
              </a:ext>
            </a:extLst>
          </p:cNvPr>
          <p:cNvSpPr txBox="1"/>
          <p:nvPr/>
        </p:nvSpPr>
        <p:spPr>
          <a:xfrm>
            <a:off x="1025235" y="2348372"/>
            <a:ext cx="10030692" cy="2585323"/>
          </a:xfrm>
          <a:prstGeom prst="rect">
            <a:avLst/>
          </a:prstGeom>
          <a:noFill/>
        </p:spPr>
        <p:txBody>
          <a:bodyPr wrap="square">
            <a:spAutoFit/>
          </a:bodyPr>
          <a:lstStyle/>
          <a:p>
            <a:r>
              <a:rPr lang="en-IN" dirty="0"/>
              <a:t>Hyperparameter Tuning (</a:t>
            </a:r>
            <a:r>
              <a:rPr lang="en-IN" dirty="0" err="1"/>
              <a:t>GridSearchCV</a:t>
            </a:r>
            <a:r>
              <a:rPr lang="en-IN" dirty="0"/>
              <a:t>):</a:t>
            </a:r>
          </a:p>
          <a:p>
            <a:r>
              <a:rPr lang="en-IN" b="1" dirty="0"/>
              <a:t>Parameters Tested:</a:t>
            </a:r>
          </a:p>
          <a:p>
            <a:r>
              <a:rPr lang="en-IN" b="1" dirty="0" err="1"/>
              <a:t>n_estimators</a:t>
            </a:r>
            <a:r>
              <a:rPr lang="en-IN" b="1" dirty="0"/>
              <a:t>: </a:t>
            </a:r>
            <a:r>
              <a:rPr lang="en-IN" dirty="0"/>
              <a:t>200, 300   →   </a:t>
            </a:r>
            <a:r>
              <a:rPr lang="en-US" dirty="0"/>
              <a:t>Number of trees in the forest</a:t>
            </a:r>
            <a:endParaRPr lang="en-IN" dirty="0"/>
          </a:p>
          <a:p>
            <a:r>
              <a:rPr lang="en-IN" b="1" dirty="0" err="1"/>
              <a:t>max_depth</a:t>
            </a:r>
            <a:r>
              <a:rPr lang="en-IN" b="1" dirty="0"/>
              <a:t>: </a:t>
            </a:r>
            <a:r>
              <a:rPr lang="en-IN" dirty="0"/>
              <a:t>None, 20     →   </a:t>
            </a:r>
            <a:r>
              <a:rPr lang="en-US" dirty="0"/>
              <a:t>how deep each decision tree can grow</a:t>
            </a:r>
            <a:endParaRPr lang="en-IN" dirty="0"/>
          </a:p>
          <a:p>
            <a:r>
              <a:rPr lang="en-IN" b="1" dirty="0" err="1"/>
              <a:t>min_samples_split</a:t>
            </a:r>
            <a:r>
              <a:rPr lang="en-IN" b="1" dirty="0"/>
              <a:t>:</a:t>
            </a:r>
            <a:r>
              <a:rPr lang="en-IN" dirty="0"/>
              <a:t> 2     →   </a:t>
            </a:r>
            <a:r>
              <a:rPr lang="en-US" dirty="0"/>
              <a:t>Minimum samples required to split a node</a:t>
            </a:r>
            <a:endParaRPr lang="en-IN" dirty="0"/>
          </a:p>
          <a:p>
            <a:r>
              <a:rPr lang="en-IN" b="1" dirty="0" err="1"/>
              <a:t>min_samples_leaf</a:t>
            </a:r>
            <a:r>
              <a:rPr lang="en-IN" b="1" dirty="0"/>
              <a:t>: </a:t>
            </a:r>
            <a:r>
              <a:rPr lang="en-IN" dirty="0"/>
              <a:t>1      →   </a:t>
            </a:r>
            <a:r>
              <a:rPr lang="en-US" dirty="0"/>
              <a:t>Minimum samples required at a leaf node</a:t>
            </a:r>
            <a:endParaRPr lang="en-IN" dirty="0"/>
          </a:p>
          <a:p>
            <a:r>
              <a:rPr lang="en-IN" b="1" dirty="0"/>
              <a:t>Cross-validation:</a:t>
            </a:r>
            <a:r>
              <a:rPr lang="en-IN" dirty="0"/>
              <a:t> 3-fold CV</a:t>
            </a:r>
          </a:p>
          <a:p>
            <a:endParaRPr lang="en-IN" dirty="0"/>
          </a:p>
          <a:p>
            <a:r>
              <a:rPr lang="en-IN" b="1" dirty="0"/>
              <a:t>Best Parameters Found: </a:t>
            </a:r>
            <a:r>
              <a:rPr lang="en-IN" dirty="0" err="1"/>
              <a:t>n_estimators</a:t>
            </a:r>
            <a:r>
              <a:rPr lang="en-IN" dirty="0"/>
              <a:t>: 300, </a:t>
            </a:r>
            <a:r>
              <a:rPr lang="en-IN" dirty="0" err="1"/>
              <a:t>max_depth</a:t>
            </a:r>
            <a:r>
              <a:rPr lang="en-IN" dirty="0"/>
              <a:t>: </a:t>
            </a:r>
            <a:r>
              <a:rPr lang="en-IN" dirty="0" err="1"/>
              <a:t>Nonemin_samples_split</a:t>
            </a:r>
            <a:r>
              <a:rPr lang="en-IN" dirty="0"/>
              <a:t>: 2, </a:t>
            </a:r>
            <a:r>
              <a:rPr lang="en-IN" dirty="0" err="1"/>
              <a:t>min_samples_leaf</a:t>
            </a:r>
            <a:r>
              <a:rPr lang="en-IN" dirty="0"/>
              <a:t>: 1</a:t>
            </a:r>
          </a:p>
        </p:txBody>
      </p:sp>
      <p:sp>
        <p:nvSpPr>
          <p:cNvPr id="10" name="TextBox 9">
            <a:extLst>
              <a:ext uri="{FF2B5EF4-FFF2-40B4-BE49-F238E27FC236}">
                <a16:creationId xmlns:a16="http://schemas.microsoft.com/office/drawing/2014/main" id="{FE693482-758B-414B-E979-2EC692D211C0}"/>
              </a:ext>
            </a:extLst>
          </p:cNvPr>
          <p:cNvSpPr txBox="1"/>
          <p:nvPr/>
        </p:nvSpPr>
        <p:spPr>
          <a:xfrm>
            <a:off x="1025236" y="1647306"/>
            <a:ext cx="8118764" cy="461665"/>
          </a:xfrm>
          <a:prstGeom prst="rect">
            <a:avLst/>
          </a:prstGeom>
          <a:noFill/>
        </p:spPr>
        <p:txBody>
          <a:bodyPr wrap="square">
            <a:spAutoFit/>
          </a:bodyPr>
          <a:lstStyle/>
          <a:p>
            <a:r>
              <a:rPr lang="en-IN" sz="2400" b="1" dirty="0"/>
              <a:t>Training Procedure:</a:t>
            </a:r>
          </a:p>
        </p:txBody>
      </p:sp>
    </p:spTree>
    <p:extLst>
      <p:ext uri="{BB962C8B-B14F-4D97-AF65-F5344CB8AC3E}">
        <p14:creationId xmlns:p14="http://schemas.microsoft.com/office/powerpoint/2010/main" val="190613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E17C8-3987-3336-3B2C-607741E55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3F336-A07A-4302-B885-BA19DF4F715B}"/>
              </a:ext>
            </a:extLst>
          </p:cNvPr>
          <p:cNvSpPr>
            <a:spLocks noGrp="1"/>
          </p:cNvSpPr>
          <p:nvPr>
            <p:ph type="title"/>
          </p:nvPr>
        </p:nvSpPr>
        <p:spPr/>
        <p:txBody>
          <a:bodyPr/>
          <a:lstStyle/>
          <a:p>
            <a:r>
              <a:rPr lang="fr-FR" dirty="0"/>
              <a:t>Support </a:t>
            </a:r>
            <a:r>
              <a:rPr lang="fr-FR" dirty="0" err="1"/>
              <a:t>Vector</a:t>
            </a:r>
            <a:r>
              <a:rPr lang="fr-FR" dirty="0"/>
              <a:t> Machine (SVM) Classifier</a:t>
            </a:r>
            <a:endParaRPr lang="en-IN" dirty="0">
              <a:latin typeface="Bodoni MT" panose="02070603080606020203" pitchFamily="18" charset="0"/>
            </a:endParaRPr>
          </a:p>
        </p:txBody>
      </p:sp>
      <p:sp>
        <p:nvSpPr>
          <p:cNvPr id="5" name="Slide Number Placeholder 4">
            <a:extLst>
              <a:ext uri="{FF2B5EF4-FFF2-40B4-BE49-F238E27FC236}">
                <a16:creationId xmlns:a16="http://schemas.microsoft.com/office/drawing/2014/main" id="{222E417F-FEBA-4E41-4E97-2BCD78E3A717}"/>
              </a:ext>
            </a:extLst>
          </p:cNvPr>
          <p:cNvSpPr>
            <a:spLocks noGrp="1"/>
          </p:cNvSpPr>
          <p:nvPr>
            <p:ph type="sldNum" sz="quarter" idx="4"/>
          </p:nvPr>
        </p:nvSpPr>
        <p:spPr/>
        <p:txBody>
          <a:bodyPr/>
          <a:lstStyle/>
          <a:p>
            <a:fld id="{B5CEABB6-07DC-46E8-9B57-56EC44A396E5}" type="slidenum">
              <a:rPr lang="en-US" smtClean="0"/>
              <a:pPr/>
              <a:t>31</a:t>
            </a:fld>
            <a:endParaRPr lang="en-US" dirty="0"/>
          </a:p>
        </p:txBody>
      </p:sp>
      <p:sp>
        <p:nvSpPr>
          <p:cNvPr id="8" name="TextBox 7">
            <a:extLst>
              <a:ext uri="{FF2B5EF4-FFF2-40B4-BE49-F238E27FC236}">
                <a16:creationId xmlns:a16="http://schemas.microsoft.com/office/drawing/2014/main" id="{97F77572-C077-05A8-A46A-9B4038D7054D}"/>
              </a:ext>
            </a:extLst>
          </p:cNvPr>
          <p:cNvSpPr txBox="1"/>
          <p:nvPr/>
        </p:nvSpPr>
        <p:spPr>
          <a:xfrm>
            <a:off x="1025235" y="2348372"/>
            <a:ext cx="10030692" cy="1754326"/>
          </a:xfrm>
          <a:prstGeom prst="rect">
            <a:avLst/>
          </a:prstGeom>
          <a:noFill/>
        </p:spPr>
        <p:txBody>
          <a:bodyPr wrap="square">
            <a:spAutoFit/>
          </a:bodyPr>
          <a:lstStyle/>
          <a:p>
            <a:r>
              <a:rPr lang="en-IN" dirty="0"/>
              <a:t>SVM classifier was trained using the Radial Basis Function (RBF) kernel, which allows for non-linear decision boundaries and is well-suited for complex classification problems like DDoS detection. </a:t>
            </a:r>
          </a:p>
          <a:p>
            <a:endParaRPr lang="en-IN" dirty="0"/>
          </a:p>
          <a:p>
            <a:endParaRPr lang="en-IN" dirty="0"/>
          </a:p>
          <a:p>
            <a:r>
              <a:rPr lang="en-IN" dirty="0"/>
              <a:t>from </a:t>
            </a:r>
            <a:r>
              <a:rPr lang="en-IN" dirty="0" err="1"/>
              <a:t>sklearn.svm</a:t>
            </a:r>
            <a:r>
              <a:rPr lang="en-IN" dirty="0"/>
              <a:t> import SVC </a:t>
            </a:r>
            <a:r>
              <a:rPr lang="en-IN" dirty="0" err="1"/>
              <a:t>svm_model</a:t>
            </a:r>
            <a:r>
              <a:rPr lang="en-IN" dirty="0"/>
              <a:t> = SVC(kernel='</a:t>
            </a:r>
            <a:r>
              <a:rPr lang="en-IN" dirty="0" err="1"/>
              <a:t>rbf</a:t>
            </a:r>
            <a:r>
              <a:rPr lang="en-IN" dirty="0"/>
              <a:t>', probability=True, </a:t>
            </a:r>
            <a:r>
              <a:rPr lang="en-IN" dirty="0" err="1"/>
              <a:t>random_state</a:t>
            </a:r>
            <a:r>
              <a:rPr lang="en-IN" dirty="0"/>
              <a:t>=42) </a:t>
            </a:r>
            <a:r>
              <a:rPr lang="en-IN" dirty="0" err="1"/>
              <a:t>svm_model.fit</a:t>
            </a:r>
            <a:r>
              <a:rPr lang="en-IN" dirty="0"/>
              <a:t>(</a:t>
            </a:r>
            <a:r>
              <a:rPr lang="en-IN" dirty="0" err="1"/>
              <a:t>X_train</a:t>
            </a:r>
            <a:r>
              <a:rPr lang="en-IN" dirty="0"/>
              <a:t>, </a:t>
            </a:r>
            <a:r>
              <a:rPr lang="en-IN" dirty="0" err="1"/>
              <a:t>y_train</a:t>
            </a:r>
            <a:r>
              <a:rPr lang="en-IN" dirty="0"/>
              <a:t>)</a:t>
            </a:r>
          </a:p>
        </p:txBody>
      </p:sp>
      <p:sp>
        <p:nvSpPr>
          <p:cNvPr id="10" name="TextBox 9">
            <a:extLst>
              <a:ext uri="{FF2B5EF4-FFF2-40B4-BE49-F238E27FC236}">
                <a16:creationId xmlns:a16="http://schemas.microsoft.com/office/drawing/2014/main" id="{A994D918-8591-E6C3-F5F0-8A63E20E2C05}"/>
              </a:ext>
            </a:extLst>
          </p:cNvPr>
          <p:cNvSpPr txBox="1"/>
          <p:nvPr/>
        </p:nvSpPr>
        <p:spPr>
          <a:xfrm>
            <a:off x="1025236" y="1647306"/>
            <a:ext cx="8118764" cy="461665"/>
          </a:xfrm>
          <a:prstGeom prst="rect">
            <a:avLst/>
          </a:prstGeom>
          <a:noFill/>
        </p:spPr>
        <p:txBody>
          <a:bodyPr wrap="square">
            <a:spAutoFit/>
          </a:bodyPr>
          <a:lstStyle/>
          <a:p>
            <a:r>
              <a:rPr lang="en-IN" sz="2400" b="1" dirty="0"/>
              <a:t>Training Procedure:</a:t>
            </a:r>
          </a:p>
        </p:txBody>
      </p:sp>
    </p:spTree>
    <p:extLst>
      <p:ext uri="{BB962C8B-B14F-4D97-AF65-F5344CB8AC3E}">
        <p14:creationId xmlns:p14="http://schemas.microsoft.com/office/powerpoint/2010/main" val="369846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39D13-7858-5FB3-2962-626FF751B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973A4-B830-9F4A-835A-43F616E26071}"/>
              </a:ext>
            </a:extLst>
          </p:cNvPr>
          <p:cNvSpPr>
            <a:spLocks noGrp="1"/>
          </p:cNvSpPr>
          <p:nvPr>
            <p:ph type="title"/>
          </p:nvPr>
        </p:nvSpPr>
        <p:spPr/>
        <p:txBody>
          <a:bodyPr/>
          <a:lstStyle/>
          <a:p>
            <a:r>
              <a:rPr lang="en-IN" dirty="0" err="1"/>
              <a:t>XGBoost</a:t>
            </a:r>
            <a:r>
              <a:rPr lang="en-IN" dirty="0"/>
              <a:t> Classifier</a:t>
            </a:r>
            <a:endParaRPr lang="en-IN" dirty="0">
              <a:latin typeface="Bodoni MT" panose="02070603080606020203" pitchFamily="18" charset="0"/>
            </a:endParaRPr>
          </a:p>
        </p:txBody>
      </p:sp>
      <p:sp>
        <p:nvSpPr>
          <p:cNvPr id="5" name="Slide Number Placeholder 4">
            <a:extLst>
              <a:ext uri="{FF2B5EF4-FFF2-40B4-BE49-F238E27FC236}">
                <a16:creationId xmlns:a16="http://schemas.microsoft.com/office/drawing/2014/main" id="{8FCB5D7C-84A5-48E3-3F91-A41E162EF31F}"/>
              </a:ext>
            </a:extLst>
          </p:cNvPr>
          <p:cNvSpPr>
            <a:spLocks noGrp="1"/>
          </p:cNvSpPr>
          <p:nvPr>
            <p:ph type="sldNum" sz="quarter" idx="4"/>
          </p:nvPr>
        </p:nvSpPr>
        <p:spPr/>
        <p:txBody>
          <a:bodyPr/>
          <a:lstStyle/>
          <a:p>
            <a:fld id="{B5CEABB6-07DC-46E8-9B57-56EC44A396E5}" type="slidenum">
              <a:rPr lang="en-US" smtClean="0"/>
              <a:pPr/>
              <a:t>32</a:t>
            </a:fld>
            <a:endParaRPr lang="en-US" dirty="0"/>
          </a:p>
        </p:txBody>
      </p:sp>
      <p:sp>
        <p:nvSpPr>
          <p:cNvPr id="10" name="TextBox 9">
            <a:extLst>
              <a:ext uri="{FF2B5EF4-FFF2-40B4-BE49-F238E27FC236}">
                <a16:creationId xmlns:a16="http://schemas.microsoft.com/office/drawing/2014/main" id="{F98E3043-BC4C-01DA-C3E9-A11BBF3634CA}"/>
              </a:ext>
            </a:extLst>
          </p:cNvPr>
          <p:cNvSpPr txBox="1"/>
          <p:nvPr/>
        </p:nvSpPr>
        <p:spPr>
          <a:xfrm>
            <a:off x="1025236" y="1647306"/>
            <a:ext cx="8118764" cy="461665"/>
          </a:xfrm>
          <a:prstGeom prst="rect">
            <a:avLst/>
          </a:prstGeom>
          <a:noFill/>
        </p:spPr>
        <p:txBody>
          <a:bodyPr wrap="square">
            <a:spAutoFit/>
          </a:bodyPr>
          <a:lstStyle/>
          <a:p>
            <a:r>
              <a:rPr lang="en-IN" sz="2400" b="1" dirty="0"/>
              <a:t>Training Procedure:</a:t>
            </a:r>
          </a:p>
        </p:txBody>
      </p:sp>
      <p:sp>
        <p:nvSpPr>
          <p:cNvPr id="9" name="TextBox 8">
            <a:extLst>
              <a:ext uri="{FF2B5EF4-FFF2-40B4-BE49-F238E27FC236}">
                <a16:creationId xmlns:a16="http://schemas.microsoft.com/office/drawing/2014/main" id="{A7D686AF-71AD-1970-220F-1EA893BADA5B}"/>
              </a:ext>
            </a:extLst>
          </p:cNvPr>
          <p:cNvSpPr txBox="1"/>
          <p:nvPr/>
        </p:nvSpPr>
        <p:spPr>
          <a:xfrm>
            <a:off x="1154545" y="2493819"/>
            <a:ext cx="7989455" cy="1200329"/>
          </a:xfrm>
          <a:prstGeom prst="rect">
            <a:avLst/>
          </a:prstGeom>
          <a:noFill/>
        </p:spPr>
        <p:txBody>
          <a:bodyPr wrap="square">
            <a:spAutoFit/>
          </a:bodyPr>
          <a:lstStyle/>
          <a:p>
            <a:r>
              <a:rPr lang="en-IN" b="1" dirty="0"/>
              <a:t>Key Parameters:</a:t>
            </a:r>
          </a:p>
          <a:p>
            <a:r>
              <a:rPr lang="en-IN" dirty="0" err="1"/>
              <a:t>use_label_encoder</a:t>
            </a:r>
            <a:r>
              <a:rPr lang="en-IN" dirty="0"/>
              <a:t>=False    →   disables deprecated label encoder</a:t>
            </a:r>
          </a:p>
          <a:p>
            <a:r>
              <a:rPr lang="en-IN" dirty="0" err="1"/>
              <a:t>eval_metric</a:t>
            </a:r>
            <a:r>
              <a:rPr lang="en-IN" dirty="0"/>
              <a:t>='</a:t>
            </a:r>
            <a:r>
              <a:rPr lang="en-IN" dirty="0" err="1"/>
              <a:t>logloss</a:t>
            </a:r>
            <a:r>
              <a:rPr lang="en-IN" dirty="0"/>
              <a:t>’   →  monitors classification error during training</a:t>
            </a:r>
          </a:p>
          <a:p>
            <a:r>
              <a:rPr lang="en-IN" dirty="0" err="1"/>
              <a:t>n_estimators</a:t>
            </a:r>
            <a:r>
              <a:rPr lang="en-IN" dirty="0"/>
              <a:t>=100  →   trains 100 boosting rounds (trees)</a:t>
            </a:r>
          </a:p>
        </p:txBody>
      </p:sp>
    </p:spTree>
    <p:extLst>
      <p:ext uri="{BB962C8B-B14F-4D97-AF65-F5344CB8AC3E}">
        <p14:creationId xmlns:p14="http://schemas.microsoft.com/office/powerpoint/2010/main" val="525992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625DC-C475-34FE-A9D1-5AD869AEC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F5DE40-0E19-DC73-44A7-521DB2FBA91B}"/>
              </a:ext>
            </a:extLst>
          </p:cNvPr>
          <p:cNvSpPr>
            <a:spLocks noGrp="1"/>
          </p:cNvSpPr>
          <p:nvPr>
            <p:ph type="title"/>
          </p:nvPr>
        </p:nvSpPr>
        <p:spPr/>
        <p:txBody>
          <a:bodyPr/>
          <a:lstStyle/>
          <a:p>
            <a:r>
              <a:rPr lang="en-IN" dirty="0"/>
              <a:t>Convolutional Neural Network (CNN)</a:t>
            </a:r>
            <a:endParaRPr lang="en-IN" dirty="0">
              <a:latin typeface="Bodoni MT" panose="02070603080606020203" pitchFamily="18" charset="0"/>
            </a:endParaRPr>
          </a:p>
        </p:txBody>
      </p:sp>
      <p:sp>
        <p:nvSpPr>
          <p:cNvPr id="5" name="Slide Number Placeholder 4">
            <a:extLst>
              <a:ext uri="{FF2B5EF4-FFF2-40B4-BE49-F238E27FC236}">
                <a16:creationId xmlns:a16="http://schemas.microsoft.com/office/drawing/2014/main" id="{71D08641-DE17-CEC8-0E0A-B05A5CD00D1F}"/>
              </a:ext>
            </a:extLst>
          </p:cNvPr>
          <p:cNvSpPr>
            <a:spLocks noGrp="1"/>
          </p:cNvSpPr>
          <p:nvPr>
            <p:ph type="sldNum" sz="quarter" idx="4"/>
          </p:nvPr>
        </p:nvSpPr>
        <p:spPr/>
        <p:txBody>
          <a:bodyPr/>
          <a:lstStyle/>
          <a:p>
            <a:fld id="{B5CEABB6-07DC-46E8-9B57-56EC44A396E5}" type="slidenum">
              <a:rPr lang="en-US" smtClean="0"/>
              <a:pPr/>
              <a:t>33</a:t>
            </a:fld>
            <a:endParaRPr lang="en-US" dirty="0"/>
          </a:p>
        </p:txBody>
      </p:sp>
      <p:sp>
        <p:nvSpPr>
          <p:cNvPr id="10" name="TextBox 9">
            <a:extLst>
              <a:ext uri="{FF2B5EF4-FFF2-40B4-BE49-F238E27FC236}">
                <a16:creationId xmlns:a16="http://schemas.microsoft.com/office/drawing/2014/main" id="{F153D389-06C0-E238-3B10-4D311630EBF6}"/>
              </a:ext>
            </a:extLst>
          </p:cNvPr>
          <p:cNvSpPr txBox="1"/>
          <p:nvPr/>
        </p:nvSpPr>
        <p:spPr>
          <a:xfrm>
            <a:off x="1025236" y="1647306"/>
            <a:ext cx="8118764" cy="461665"/>
          </a:xfrm>
          <a:prstGeom prst="rect">
            <a:avLst/>
          </a:prstGeom>
          <a:noFill/>
        </p:spPr>
        <p:txBody>
          <a:bodyPr wrap="square">
            <a:spAutoFit/>
          </a:bodyPr>
          <a:lstStyle/>
          <a:p>
            <a:r>
              <a:rPr lang="en-IN" sz="2400" b="1" dirty="0"/>
              <a:t>Training Procedure:</a:t>
            </a:r>
          </a:p>
        </p:txBody>
      </p:sp>
      <p:sp>
        <p:nvSpPr>
          <p:cNvPr id="9" name="TextBox 8">
            <a:extLst>
              <a:ext uri="{FF2B5EF4-FFF2-40B4-BE49-F238E27FC236}">
                <a16:creationId xmlns:a16="http://schemas.microsoft.com/office/drawing/2014/main" id="{7B190106-4E1B-E957-E8B3-8AEA95CE2539}"/>
              </a:ext>
            </a:extLst>
          </p:cNvPr>
          <p:cNvSpPr txBox="1"/>
          <p:nvPr/>
        </p:nvSpPr>
        <p:spPr>
          <a:xfrm>
            <a:off x="1089890" y="2139812"/>
            <a:ext cx="7989455" cy="646331"/>
          </a:xfrm>
          <a:prstGeom prst="rect">
            <a:avLst/>
          </a:prstGeom>
          <a:noFill/>
        </p:spPr>
        <p:txBody>
          <a:bodyPr wrap="square">
            <a:spAutoFit/>
          </a:bodyPr>
          <a:lstStyle/>
          <a:p>
            <a:r>
              <a:rPr lang="en-US" dirty="0"/>
              <a:t>Original feature matrix reshaped to </a:t>
            </a:r>
            <a:r>
              <a:rPr lang="en-US" b="1" dirty="0"/>
              <a:t>3D format: (samples, features, 1)</a:t>
            </a:r>
          </a:p>
          <a:p>
            <a:endParaRPr lang="en-IN" dirty="0"/>
          </a:p>
        </p:txBody>
      </p:sp>
      <p:sp>
        <p:nvSpPr>
          <p:cNvPr id="7" name="TextBox 6">
            <a:extLst>
              <a:ext uri="{FF2B5EF4-FFF2-40B4-BE49-F238E27FC236}">
                <a16:creationId xmlns:a16="http://schemas.microsoft.com/office/drawing/2014/main" id="{0B2EA342-5CCE-95AE-EE77-DBAAF0C8B760}"/>
              </a:ext>
            </a:extLst>
          </p:cNvPr>
          <p:cNvSpPr txBox="1"/>
          <p:nvPr/>
        </p:nvSpPr>
        <p:spPr>
          <a:xfrm>
            <a:off x="1089890" y="2591617"/>
            <a:ext cx="9670474" cy="2308324"/>
          </a:xfrm>
          <a:prstGeom prst="rect">
            <a:avLst/>
          </a:prstGeom>
          <a:noFill/>
        </p:spPr>
        <p:txBody>
          <a:bodyPr wrap="square">
            <a:spAutoFit/>
          </a:bodyPr>
          <a:lstStyle/>
          <a:p>
            <a:r>
              <a:rPr lang="en-IN" dirty="0"/>
              <a:t>Layers:</a:t>
            </a:r>
          </a:p>
          <a:p>
            <a:pPr marL="285750" indent="-285750">
              <a:buFont typeface="Arial" panose="020B0604020202020204" pitchFamily="34" charset="0"/>
              <a:buChar char="•"/>
            </a:pPr>
            <a:r>
              <a:rPr lang="en-IN" dirty="0"/>
              <a:t> Conv1D(filters=32, </a:t>
            </a:r>
            <a:r>
              <a:rPr lang="en-IN" dirty="0" err="1"/>
              <a:t>kernel_size</a:t>
            </a:r>
            <a:r>
              <a:rPr lang="en-IN" dirty="0"/>
              <a:t>=2, activation='</a:t>
            </a:r>
            <a:r>
              <a:rPr lang="en-IN" dirty="0" err="1"/>
              <a:t>relu</a:t>
            </a:r>
            <a:r>
              <a:rPr lang="en-IN" dirty="0"/>
              <a:t>’)  → Learns local patterns in feature sequences</a:t>
            </a:r>
          </a:p>
          <a:p>
            <a:pPr marL="285750" indent="-285750">
              <a:buFont typeface="Arial" panose="020B0604020202020204" pitchFamily="34" charset="0"/>
              <a:buChar char="•"/>
            </a:pPr>
            <a:r>
              <a:rPr lang="en-IN" dirty="0"/>
              <a:t>MaxPooling1D(</a:t>
            </a:r>
            <a:r>
              <a:rPr lang="en-IN" dirty="0" err="1"/>
              <a:t>pool_size</a:t>
            </a:r>
            <a:r>
              <a:rPr lang="en-IN" dirty="0"/>
              <a:t>=1)  →  Slight dimensionality reduction</a:t>
            </a:r>
          </a:p>
          <a:p>
            <a:pPr marL="285750" indent="-285750">
              <a:buFont typeface="Arial" panose="020B0604020202020204" pitchFamily="34" charset="0"/>
              <a:buChar char="•"/>
            </a:pPr>
            <a:r>
              <a:rPr lang="en-IN" dirty="0"/>
              <a:t> Conv1D(filters=64, </a:t>
            </a:r>
            <a:r>
              <a:rPr lang="en-IN" dirty="0" err="1"/>
              <a:t>kernel_size</a:t>
            </a:r>
            <a:r>
              <a:rPr lang="en-IN" dirty="0"/>
              <a:t>=2, activation='</a:t>
            </a:r>
            <a:r>
              <a:rPr lang="en-IN" dirty="0" err="1"/>
              <a:t>relu</a:t>
            </a:r>
            <a:r>
              <a:rPr lang="en-IN" dirty="0"/>
              <a:t>’)  → Learns higher-level feature maps</a:t>
            </a:r>
          </a:p>
          <a:p>
            <a:pPr marL="285750" indent="-285750">
              <a:buFont typeface="Arial" panose="020B0604020202020204" pitchFamily="34" charset="0"/>
              <a:buChar char="•"/>
            </a:pPr>
            <a:r>
              <a:rPr lang="en-IN" dirty="0"/>
              <a:t>Flatten()  → Converts 3D feature maps to 1D vector</a:t>
            </a:r>
          </a:p>
          <a:p>
            <a:pPr marL="285750" indent="-285750">
              <a:buFont typeface="Arial" panose="020B0604020202020204" pitchFamily="34" charset="0"/>
              <a:buChar char="•"/>
            </a:pPr>
            <a:r>
              <a:rPr lang="en-IN" dirty="0"/>
              <a:t>Dense(64, activation='</a:t>
            </a:r>
            <a:r>
              <a:rPr lang="en-IN" dirty="0" err="1"/>
              <a:t>relu</a:t>
            </a:r>
            <a:r>
              <a:rPr lang="en-IN" dirty="0"/>
              <a:t>’)  → Fully connected layer for decision making</a:t>
            </a:r>
          </a:p>
          <a:p>
            <a:pPr marL="285750" indent="-285750">
              <a:buFont typeface="Arial" panose="020B0604020202020204" pitchFamily="34" charset="0"/>
              <a:buChar char="•"/>
            </a:pPr>
            <a:r>
              <a:rPr lang="en-IN" dirty="0"/>
              <a:t>Dropout(0.5)  →   Randomly drops 50% of neurons during training → reduces overfitting</a:t>
            </a:r>
          </a:p>
          <a:p>
            <a:pPr marL="285750" indent="-285750">
              <a:buFont typeface="Arial" panose="020B0604020202020204" pitchFamily="34" charset="0"/>
              <a:buChar char="•"/>
            </a:pPr>
            <a:r>
              <a:rPr lang="en-IN" dirty="0"/>
              <a:t>Dense(</a:t>
            </a:r>
            <a:r>
              <a:rPr lang="en-IN" dirty="0" err="1"/>
              <a:t>output_classes</a:t>
            </a:r>
            <a:r>
              <a:rPr lang="en-IN" dirty="0"/>
              <a:t>, activation=‘sigmoid’)  →  Final layer for multi-class classification</a:t>
            </a:r>
          </a:p>
        </p:txBody>
      </p:sp>
    </p:spTree>
    <p:extLst>
      <p:ext uri="{BB962C8B-B14F-4D97-AF65-F5344CB8AC3E}">
        <p14:creationId xmlns:p14="http://schemas.microsoft.com/office/powerpoint/2010/main" val="4133365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1A9E03-18D9-099A-6509-E60DD86B3C13}"/>
              </a:ext>
            </a:extLst>
          </p:cNvPr>
          <p:cNvSpPr>
            <a:spLocks noGrp="1"/>
          </p:cNvSpPr>
          <p:nvPr>
            <p:ph type="sldNum" sz="quarter" idx="4"/>
          </p:nvPr>
        </p:nvSpPr>
        <p:spPr/>
        <p:txBody>
          <a:bodyPr/>
          <a:lstStyle/>
          <a:p>
            <a:fld id="{B5CEABB6-07DC-46E8-9B57-56EC44A396E5}" type="slidenum">
              <a:rPr lang="en-US" smtClean="0"/>
              <a:pPr/>
              <a:t>34</a:t>
            </a:fld>
            <a:endParaRPr lang="en-US" dirty="0"/>
          </a:p>
        </p:txBody>
      </p:sp>
      <p:pic>
        <p:nvPicPr>
          <p:cNvPr id="2050" name="Picture 2">
            <a:extLst>
              <a:ext uri="{FF2B5EF4-FFF2-40B4-BE49-F238E27FC236}">
                <a16:creationId xmlns:a16="http://schemas.microsoft.com/office/drawing/2014/main" id="{6CDF89E4-F7F5-A53B-34E7-35BEE0E84CB7}"/>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094482" y="849812"/>
            <a:ext cx="3172422" cy="26919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E1D471-EE34-E637-9D96-9563834F9932}"/>
              </a:ext>
            </a:extLst>
          </p:cNvPr>
          <p:cNvSpPr txBox="1"/>
          <p:nvPr/>
        </p:nvSpPr>
        <p:spPr>
          <a:xfrm flipH="1">
            <a:off x="1784122" y="437487"/>
            <a:ext cx="1624782" cy="369333"/>
          </a:xfrm>
          <a:prstGeom prst="rect">
            <a:avLst/>
          </a:prstGeom>
          <a:noFill/>
        </p:spPr>
        <p:txBody>
          <a:bodyPr wrap="square">
            <a:spAutoFit/>
          </a:bodyPr>
          <a:lstStyle/>
          <a:p>
            <a:r>
              <a:rPr lang="en-IN" b="1" dirty="0"/>
              <a:t>Random Forest</a:t>
            </a:r>
          </a:p>
        </p:txBody>
      </p:sp>
      <p:sp>
        <p:nvSpPr>
          <p:cNvPr id="10" name="TextBox 9">
            <a:extLst>
              <a:ext uri="{FF2B5EF4-FFF2-40B4-BE49-F238E27FC236}">
                <a16:creationId xmlns:a16="http://schemas.microsoft.com/office/drawing/2014/main" id="{08C1DA8B-24F9-4E3A-F10F-6E5177082268}"/>
              </a:ext>
            </a:extLst>
          </p:cNvPr>
          <p:cNvSpPr txBox="1"/>
          <p:nvPr/>
        </p:nvSpPr>
        <p:spPr>
          <a:xfrm>
            <a:off x="8227156" y="494180"/>
            <a:ext cx="614487" cy="369333"/>
          </a:xfrm>
          <a:prstGeom prst="rect">
            <a:avLst/>
          </a:prstGeom>
          <a:noFill/>
        </p:spPr>
        <p:txBody>
          <a:bodyPr wrap="square">
            <a:spAutoFit/>
          </a:bodyPr>
          <a:lstStyle/>
          <a:p>
            <a:r>
              <a:rPr lang="en-IN" b="1" dirty="0"/>
              <a:t>SVM</a:t>
            </a:r>
          </a:p>
        </p:txBody>
      </p:sp>
      <p:sp>
        <p:nvSpPr>
          <p:cNvPr id="12" name="TextBox 11">
            <a:extLst>
              <a:ext uri="{FF2B5EF4-FFF2-40B4-BE49-F238E27FC236}">
                <a16:creationId xmlns:a16="http://schemas.microsoft.com/office/drawing/2014/main" id="{CDD24B32-C6A5-D5E7-A848-CA10639DB10D}"/>
              </a:ext>
            </a:extLst>
          </p:cNvPr>
          <p:cNvSpPr txBox="1"/>
          <p:nvPr/>
        </p:nvSpPr>
        <p:spPr>
          <a:xfrm flipH="1">
            <a:off x="8129689" y="3570308"/>
            <a:ext cx="1045609" cy="369332"/>
          </a:xfrm>
          <a:prstGeom prst="rect">
            <a:avLst/>
          </a:prstGeom>
          <a:noFill/>
        </p:spPr>
        <p:txBody>
          <a:bodyPr wrap="square">
            <a:spAutoFit/>
          </a:bodyPr>
          <a:lstStyle/>
          <a:p>
            <a:r>
              <a:rPr lang="en-IN" b="1" dirty="0" err="1"/>
              <a:t>XGBoost</a:t>
            </a:r>
            <a:endParaRPr lang="en-IN" b="1" dirty="0"/>
          </a:p>
        </p:txBody>
      </p:sp>
      <p:sp>
        <p:nvSpPr>
          <p:cNvPr id="13" name="TextBox 12">
            <a:extLst>
              <a:ext uri="{FF2B5EF4-FFF2-40B4-BE49-F238E27FC236}">
                <a16:creationId xmlns:a16="http://schemas.microsoft.com/office/drawing/2014/main" id="{069BBD71-5250-D720-C769-69D29A906BA0}"/>
              </a:ext>
            </a:extLst>
          </p:cNvPr>
          <p:cNvSpPr txBox="1"/>
          <p:nvPr/>
        </p:nvSpPr>
        <p:spPr>
          <a:xfrm flipH="1">
            <a:off x="2241857" y="3584744"/>
            <a:ext cx="623997" cy="369332"/>
          </a:xfrm>
          <a:prstGeom prst="rect">
            <a:avLst/>
          </a:prstGeom>
          <a:noFill/>
        </p:spPr>
        <p:txBody>
          <a:bodyPr wrap="square">
            <a:spAutoFit/>
          </a:bodyPr>
          <a:lstStyle/>
          <a:p>
            <a:r>
              <a:rPr lang="en-IN" b="1" dirty="0"/>
              <a:t>CNN</a:t>
            </a:r>
          </a:p>
        </p:txBody>
      </p:sp>
      <p:sp>
        <p:nvSpPr>
          <p:cNvPr id="16" name="TextBox 15">
            <a:extLst>
              <a:ext uri="{FF2B5EF4-FFF2-40B4-BE49-F238E27FC236}">
                <a16:creationId xmlns:a16="http://schemas.microsoft.com/office/drawing/2014/main" id="{270D257B-5383-C1B6-B416-E463E6788192}"/>
              </a:ext>
            </a:extLst>
          </p:cNvPr>
          <p:cNvSpPr txBox="1"/>
          <p:nvPr/>
        </p:nvSpPr>
        <p:spPr>
          <a:xfrm flipH="1">
            <a:off x="4425017" y="265037"/>
            <a:ext cx="3341966" cy="584775"/>
          </a:xfrm>
          <a:prstGeom prst="rect">
            <a:avLst/>
          </a:prstGeom>
          <a:noFill/>
        </p:spPr>
        <p:txBody>
          <a:bodyPr wrap="square">
            <a:spAutoFit/>
          </a:bodyPr>
          <a:lstStyle/>
          <a:p>
            <a:r>
              <a:rPr lang="en-IN" sz="3200" dirty="0">
                <a:latin typeface="+mj-lt"/>
              </a:rPr>
              <a:t>Confusion Matrix</a:t>
            </a:r>
            <a:endParaRPr lang="en-IN" sz="3200" b="1" dirty="0">
              <a:latin typeface="+mj-lt"/>
            </a:endParaRPr>
          </a:p>
        </p:txBody>
      </p:sp>
      <p:pic>
        <p:nvPicPr>
          <p:cNvPr id="2066" name="Picture 18">
            <a:extLst>
              <a:ext uri="{FF2B5EF4-FFF2-40B4-BE49-F238E27FC236}">
                <a16:creationId xmlns:a16="http://schemas.microsoft.com/office/drawing/2014/main" id="{3452E4DC-26BD-7BEB-11EA-C3FCA9E02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842" y="3870987"/>
            <a:ext cx="3315036" cy="261331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13BDF558-6232-CD46-47F8-91FFB7EA1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325" y="785604"/>
            <a:ext cx="3209636" cy="2530224"/>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AFD9EC9F-A177-49D6-C1FB-20747571F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5324" y="3954076"/>
            <a:ext cx="3209637" cy="2530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95AD5F-B9DA-0E73-56F2-E76D25C2A790}"/>
              </a:ext>
            </a:extLst>
          </p:cNvPr>
          <p:cNvSpPr txBox="1"/>
          <p:nvPr/>
        </p:nvSpPr>
        <p:spPr>
          <a:xfrm>
            <a:off x="6397963" y="5054081"/>
            <a:ext cx="1947361" cy="954107"/>
          </a:xfrm>
          <a:prstGeom prst="rect">
            <a:avLst/>
          </a:prstGeom>
          <a:noFill/>
        </p:spPr>
        <p:txBody>
          <a:bodyPr wrap="square">
            <a:spAutoFit/>
          </a:bodyPr>
          <a:lstStyle/>
          <a:p>
            <a:r>
              <a:rPr lang="en-IN" sz="1400" b="0" dirty="0">
                <a:solidFill>
                  <a:srgbClr val="000000"/>
                </a:solidFill>
                <a:effectLst/>
                <a:latin typeface="Courier New" panose="02070309020205020404" pitchFamily="49" charset="0"/>
              </a:rPr>
              <a:t>accuracy=</a:t>
            </a:r>
            <a:r>
              <a:rPr lang="en-IN" sz="1400" b="0" dirty="0">
                <a:solidFill>
                  <a:srgbClr val="116644"/>
                </a:solidFill>
                <a:effectLst/>
                <a:latin typeface="Courier New" panose="02070309020205020404" pitchFamily="49" charset="0"/>
              </a:rPr>
              <a:t>98.11%</a:t>
            </a:r>
          </a:p>
          <a:p>
            <a:r>
              <a:rPr lang="en-IN" sz="1400" dirty="0">
                <a:solidFill>
                  <a:srgbClr val="000000"/>
                </a:solidFill>
                <a:latin typeface="Courier New" panose="02070309020205020404" pitchFamily="49" charset="0"/>
              </a:rPr>
              <a:t>precision=</a:t>
            </a:r>
            <a:r>
              <a:rPr lang="en-IN" sz="1400" dirty="0">
                <a:solidFill>
                  <a:srgbClr val="116644"/>
                </a:solidFill>
                <a:latin typeface="Courier New" panose="02070309020205020404" pitchFamily="49" charset="0"/>
              </a:rPr>
              <a:t>96.58%</a:t>
            </a:r>
          </a:p>
          <a:p>
            <a:r>
              <a:rPr lang="en-IN" sz="1400" dirty="0">
                <a:solidFill>
                  <a:srgbClr val="000000"/>
                </a:solidFill>
                <a:latin typeface="Courier New" panose="02070309020205020404" pitchFamily="49" charset="0"/>
              </a:rPr>
              <a:t>recall=</a:t>
            </a:r>
            <a:r>
              <a:rPr lang="en-IN" sz="1400" dirty="0">
                <a:solidFill>
                  <a:srgbClr val="116644"/>
                </a:solidFill>
                <a:latin typeface="Courier New" panose="02070309020205020404" pitchFamily="49" charset="0"/>
              </a:rPr>
              <a:t>98.11%</a:t>
            </a:r>
          </a:p>
          <a:p>
            <a:r>
              <a:rPr lang="en-IN" sz="1400" dirty="0">
                <a:solidFill>
                  <a:srgbClr val="000000"/>
                </a:solidFill>
                <a:latin typeface="Courier New" panose="02070309020205020404" pitchFamily="49" charset="0"/>
              </a:rPr>
              <a:t>f1_score=</a:t>
            </a:r>
            <a:r>
              <a:rPr lang="en-IN" sz="1400" dirty="0">
                <a:solidFill>
                  <a:srgbClr val="116644"/>
                </a:solidFill>
                <a:latin typeface="Courier New" panose="02070309020205020404" pitchFamily="49" charset="0"/>
              </a:rPr>
              <a:t>98.15%</a:t>
            </a:r>
            <a:endParaRPr lang="en-IN" sz="1400" dirty="0"/>
          </a:p>
        </p:txBody>
      </p:sp>
      <p:sp>
        <p:nvSpPr>
          <p:cNvPr id="14" name="TextBox 13">
            <a:extLst>
              <a:ext uri="{FF2B5EF4-FFF2-40B4-BE49-F238E27FC236}">
                <a16:creationId xmlns:a16="http://schemas.microsoft.com/office/drawing/2014/main" id="{366E0C35-D548-0697-2E74-06030F2B380F}"/>
              </a:ext>
            </a:extLst>
          </p:cNvPr>
          <p:cNvSpPr txBox="1"/>
          <p:nvPr/>
        </p:nvSpPr>
        <p:spPr>
          <a:xfrm>
            <a:off x="334951" y="2300163"/>
            <a:ext cx="1906906" cy="954107"/>
          </a:xfrm>
          <a:prstGeom prst="rect">
            <a:avLst/>
          </a:prstGeom>
          <a:noFill/>
        </p:spPr>
        <p:txBody>
          <a:bodyPr wrap="square">
            <a:spAutoFit/>
          </a:bodyPr>
          <a:lstStyle/>
          <a:p>
            <a:r>
              <a:rPr lang="en-IN" sz="1400" b="0" dirty="0">
                <a:solidFill>
                  <a:srgbClr val="000000"/>
                </a:solidFill>
                <a:effectLst/>
                <a:latin typeface="Courier New" panose="02070309020205020404" pitchFamily="49" charset="0"/>
              </a:rPr>
              <a:t>accuracy=</a:t>
            </a:r>
            <a:r>
              <a:rPr lang="en-IN" sz="1400" dirty="0">
                <a:solidFill>
                  <a:srgbClr val="116644"/>
                </a:solidFill>
                <a:latin typeface="Courier New" panose="02070309020205020404" pitchFamily="49" charset="0"/>
              </a:rPr>
              <a:t>99.65%</a:t>
            </a:r>
            <a:endParaRPr lang="en-IN" sz="1400" b="0" dirty="0">
              <a:solidFill>
                <a:srgbClr val="116644"/>
              </a:solidFill>
              <a:effectLst/>
              <a:latin typeface="Courier New" panose="02070309020205020404" pitchFamily="49" charset="0"/>
            </a:endParaRPr>
          </a:p>
          <a:p>
            <a:r>
              <a:rPr lang="en-IN" sz="1400" dirty="0">
                <a:solidFill>
                  <a:srgbClr val="000000"/>
                </a:solidFill>
                <a:latin typeface="Courier New" panose="02070309020205020404" pitchFamily="49" charset="0"/>
              </a:rPr>
              <a:t>precision=</a:t>
            </a:r>
            <a:r>
              <a:rPr lang="en-IN" sz="1400" dirty="0">
                <a:solidFill>
                  <a:srgbClr val="116644"/>
                </a:solidFill>
                <a:latin typeface="Courier New" panose="02070309020205020404" pitchFamily="49" charset="0"/>
              </a:rPr>
              <a:t>99.87%</a:t>
            </a:r>
          </a:p>
          <a:p>
            <a:r>
              <a:rPr lang="en-IN" sz="1400" dirty="0">
                <a:solidFill>
                  <a:srgbClr val="000000"/>
                </a:solidFill>
                <a:latin typeface="Courier New" panose="02070309020205020404" pitchFamily="49" charset="0"/>
              </a:rPr>
              <a:t>recall=</a:t>
            </a:r>
            <a:r>
              <a:rPr lang="en-IN" sz="1400" dirty="0">
                <a:solidFill>
                  <a:srgbClr val="116644"/>
                </a:solidFill>
                <a:latin typeface="Courier New" panose="02070309020205020404" pitchFamily="49" charset="0"/>
              </a:rPr>
              <a:t>99.77%</a:t>
            </a:r>
          </a:p>
          <a:p>
            <a:r>
              <a:rPr lang="en-IN" sz="1400" dirty="0">
                <a:solidFill>
                  <a:srgbClr val="000000"/>
                </a:solidFill>
                <a:latin typeface="Courier New" panose="02070309020205020404" pitchFamily="49" charset="0"/>
              </a:rPr>
              <a:t>f1_score=</a:t>
            </a:r>
            <a:r>
              <a:rPr lang="en-IN" sz="1400" dirty="0">
                <a:solidFill>
                  <a:srgbClr val="116644"/>
                </a:solidFill>
                <a:latin typeface="Courier New" panose="02070309020205020404" pitchFamily="49" charset="0"/>
              </a:rPr>
              <a:t>99.82%</a:t>
            </a:r>
            <a:endParaRPr lang="en-IN" sz="1400" dirty="0"/>
          </a:p>
        </p:txBody>
      </p:sp>
      <p:sp>
        <p:nvSpPr>
          <p:cNvPr id="19" name="TextBox 18">
            <a:extLst>
              <a:ext uri="{FF2B5EF4-FFF2-40B4-BE49-F238E27FC236}">
                <a16:creationId xmlns:a16="http://schemas.microsoft.com/office/drawing/2014/main" id="{17DC6CA8-C707-19FE-D674-B1496FAD6A4F}"/>
              </a:ext>
            </a:extLst>
          </p:cNvPr>
          <p:cNvSpPr txBox="1"/>
          <p:nvPr/>
        </p:nvSpPr>
        <p:spPr>
          <a:xfrm>
            <a:off x="334951" y="5054080"/>
            <a:ext cx="1906906" cy="954107"/>
          </a:xfrm>
          <a:prstGeom prst="rect">
            <a:avLst/>
          </a:prstGeom>
          <a:noFill/>
        </p:spPr>
        <p:txBody>
          <a:bodyPr wrap="square">
            <a:spAutoFit/>
          </a:bodyPr>
          <a:lstStyle/>
          <a:p>
            <a:r>
              <a:rPr lang="en-IN" sz="1400" b="0" dirty="0">
                <a:solidFill>
                  <a:srgbClr val="000000"/>
                </a:solidFill>
                <a:effectLst/>
                <a:latin typeface="Courier New" panose="02070309020205020404" pitchFamily="49" charset="0"/>
              </a:rPr>
              <a:t>accuracy=</a:t>
            </a:r>
            <a:r>
              <a:rPr lang="en-IN" sz="1400" dirty="0">
                <a:solidFill>
                  <a:srgbClr val="116644"/>
                </a:solidFill>
                <a:latin typeface="Courier New" panose="02070309020205020404" pitchFamily="49" charset="0"/>
              </a:rPr>
              <a:t>97.30%</a:t>
            </a:r>
            <a:endParaRPr lang="en-IN" sz="1400" b="0" dirty="0">
              <a:solidFill>
                <a:srgbClr val="116644"/>
              </a:solidFill>
              <a:effectLst/>
              <a:latin typeface="Courier New" panose="02070309020205020404" pitchFamily="49" charset="0"/>
            </a:endParaRPr>
          </a:p>
          <a:p>
            <a:r>
              <a:rPr lang="en-IN" sz="1400" dirty="0">
                <a:solidFill>
                  <a:srgbClr val="000000"/>
                </a:solidFill>
                <a:latin typeface="Courier New" panose="02070309020205020404" pitchFamily="49" charset="0"/>
              </a:rPr>
              <a:t>precision=</a:t>
            </a:r>
            <a:r>
              <a:rPr lang="en-IN" sz="1400" dirty="0">
                <a:solidFill>
                  <a:srgbClr val="116644"/>
                </a:solidFill>
                <a:latin typeface="Courier New" panose="02070309020205020404" pitchFamily="49" charset="0"/>
              </a:rPr>
              <a:t>97.57%</a:t>
            </a:r>
          </a:p>
          <a:p>
            <a:r>
              <a:rPr lang="en-IN" sz="1400" dirty="0">
                <a:solidFill>
                  <a:srgbClr val="000000"/>
                </a:solidFill>
                <a:latin typeface="Courier New" panose="02070309020205020404" pitchFamily="49" charset="0"/>
              </a:rPr>
              <a:t>recall=</a:t>
            </a:r>
            <a:r>
              <a:rPr lang="en-IN" sz="1400" dirty="0">
                <a:solidFill>
                  <a:srgbClr val="116644"/>
                </a:solidFill>
                <a:latin typeface="Courier New" panose="02070309020205020404" pitchFamily="49" charset="0"/>
              </a:rPr>
              <a:t>96.95%</a:t>
            </a:r>
          </a:p>
          <a:p>
            <a:r>
              <a:rPr lang="en-IN" sz="1400" dirty="0">
                <a:solidFill>
                  <a:srgbClr val="000000"/>
                </a:solidFill>
                <a:latin typeface="Courier New" panose="02070309020205020404" pitchFamily="49" charset="0"/>
              </a:rPr>
              <a:t>f1_score=</a:t>
            </a:r>
            <a:r>
              <a:rPr lang="en-IN" sz="1400" dirty="0">
                <a:solidFill>
                  <a:srgbClr val="116644"/>
                </a:solidFill>
                <a:latin typeface="Courier New" panose="02070309020205020404" pitchFamily="49" charset="0"/>
              </a:rPr>
              <a:t>97.30%</a:t>
            </a:r>
            <a:endParaRPr lang="en-IN" sz="1400" dirty="0"/>
          </a:p>
        </p:txBody>
      </p:sp>
      <p:sp>
        <p:nvSpPr>
          <p:cNvPr id="21" name="TextBox 20">
            <a:extLst>
              <a:ext uri="{FF2B5EF4-FFF2-40B4-BE49-F238E27FC236}">
                <a16:creationId xmlns:a16="http://schemas.microsoft.com/office/drawing/2014/main" id="{111395A1-B62D-758C-5573-E5E701DC87C4}"/>
              </a:ext>
            </a:extLst>
          </p:cNvPr>
          <p:cNvSpPr txBox="1"/>
          <p:nvPr/>
        </p:nvSpPr>
        <p:spPr>
          <a:xfrm>
            <a:off x="6397962" y="2297077"/>
            <a:ext cx="1947362" cy="954107"/>
          </a:xfrm>
          <a:prstGeom prst="rect">
            <a:avLst/>
          </a:prstGeom>
          <a:noFill/>
        </p:spPr>
        <p:txBody>
          <a:bodyPr wrap="square">
            <a:spAutoFit/>
          </a:bodyPr>
          <a:lstStyle/>
          <a:p>
            <a:r>
              <a:rPr lang="en-IN" sz="1400" b="0" dirty="0">
                <a:solidFill>
                  <a:srgbClr val="000000"/>
                </a:solidFill>
                <a:effectLst/>
                <a:latin typeface="Courier New" panose="02070309020205020404" pitchFamily="49" charset="0"/>
              </a:rPr>
              <a:t>accuracy=</a:t>
            </a:r>
            <a:r>
              <a:rPr lang="en-IN" sz="1400" dirty="0">
                <a:solidFill>
                  <a:srgbClr val="116644"/>
                </a:solidFill>
                <a:latin typeface="Courier New" panose="02070309020205020404" pitchFamily="49" charset="0"/>
              </a:rPr>
              <a:t>85.74 %</a:t>
            </a:r>
            <a:endParaRPr lang="en-IN" sz="1400" b="0" dirty="0">
              <a:solidFill>
                <a:srgbClr val="116644"/>
              </a:solidFill>
              <a:effectLst/>
              <a:latin typeface="Courier New" panose="02070309020205020404" pitchFamily="49" charset="0"/>
            </a:endParaRPr>
          </a:p>
          <a:p>
            <a:r>
              <a:rPr lang="en-IN" sz="1400" dirty="0">
                <a:solidFill>
                  <a:srgbClr val="000000"/>
                </a:solidFill>
                <a:latin typeface="Courier New" panose="02070309020205020404" pitchFamily="49" charset="0"/>
              </a:rPr>
              <a:t>precision=</a:t>
            </a:r>
            <a:r>
              <a:rPr lang="en-IN" sz="1400" dirty="0">
                <a:solidFill>
                  <a:srgbClr val="116644"/>
                </a:solidFill>
                <a:latin typeface="Courier New" panose="02070309020205020404" pitchFamily="49" charset="0"/>
              </a:rPr>
              <a:t>87.48%</a:t>
            </a:r>
          </a:p>
          <a:p>
            <a:r>
              <a:rPr lang="en-IN" sz="1400" dirty="0">
                <a:solidFill>
                  <a:srgbClr val="000000"/>
                </a:solidFill>
                <a:latin typeface="Courier New" panose="02070309020205020404" pitchFamily="49" charset="0"/>
              </a:rPr>
              <a:t>recall=</a:t>
            </a:r>
            <a:r>
              <a:rPr lang="en-IN" sz="1400" dirty="0">
                <a:solidFill>
                  <a:srgbClr val="116644"/>
                </a:solidFill>
                <a:latin typeface="Courier New" panose="02070309020205020404" pitchFamily="49" charset="0"/>
              </a:rPr>
              <a:t>85.74%</a:t>
            </a:r>
          </a:p>
          <a:p>
            <a:r>
              <a:rPr lang="en-IN" sz="1400" dirty="0">
                <a:solidFill>
                  <a:srgbClr val="000000"/>
                </a:solidFill>
                <a:latin typeface="Courier New" panose="02070309020205020404" pitchFamily="49" charset="0"/>
              </a:rPr>
              <a:t>f1_score=</a:t>
            </a:r>
            <a:r>
              <a:rPr lang="en-IN" sz="1400" dirty="0">
                <a:solidFill>
                  <a:srgbClr val="116644"/>
                </a:solidFill>
                <a:latin typeface="Courier New" panose="02070309020205020404" pitchFamily="49" charset="0"/>
              </a:rPr>
              <a:t>85.59 %</a:t>
            </a:r>
            <a:endParaRPr lang="en-IN" sz="1400" dirty="0"/>
          </a:p>
        </p:txBody>
      </p:sp>
    </p:spTree>
    <p:extLst>
      <p:ext uri="{BB962C8B-B14F-4D97-AF65-F5344CB8AC3E}">
        <p14:creationId xmlns:p14="http://schemas.microsoft.com/office/powerpoint/2010/main" val="3753770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9A1174-F82A-F4FF-0B16-091C6A89D03B}"/>
              </a:ext>
            </a:extLst>
          </p:cNvPr>
          <p:cNvSpPr>
            <a:spLocks noGrp="1"/>
          </p:cNvSpPr>
          <p:nvPr>
            <p:ph type="sldNum" sz="quarter" idx="4"/>
          </p:nvPr>
        </p:nvSpPr>
        <p:spPr/>
        <p:txBody>
          <a:bodyPr/>
          <a:lstStyle/>
          <a:p>
            <a:fld id="{B5CEABB6-07DC-46E8-9B57-56EC44A396E5}" type="slidenum">
              <a:rPr lang="en-US" smtClean="0"/>
              <a:pPr/>
              <a:t>35</a:t>
            </a:fld>
            <a:endParaRPr lang="en-US" dirty="0"/>
          </a:p>
        </p:txBody>
      </p:sp>
      <p:pic>
        <p:nvPicPr>
          <p:cNvPr id="1026" name="Picture 2">
            <a:extLst>
              <a:ext uri="{FF2B5EF4-FFF2-40B4-BE49-F238E27FC236}">
                <a16:creationId xmlns:a16="http://schemas.microsoft.com/office/drawing/2014/main" id="{CADA9B7E-56C4-8035-B31D-BE2C18E22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946" y="619124"/>
            <a:ext cx="9753168" cy="581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886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72C6-DD57-7A42-656A-B2B7E43A8685}"/>
              </a:ext>
            </a:extLst>
          </p:cNvPr>
          <p:cNvSpPr>
            <a:spLocks noGrp="1"/>
          </p:cNvSpPr>
          <p:nvPr>
            <p:ph type="title"/>
          </p:nvPr>
        </p:nvSpPr>
        <p:spPr>
          <a:xfrm>
            <a:off x="929640" y="485114"/>
            <a:ext cx="10515600" cy="900342"/>
          </a:xfrm>
        </p:spPr>
        <p:txBody>
          <a:bodyPr/>
          <a:lstStyle/>
          <a:p>
            <a:r>
              <a:rPr lang="en-IN" dirty="0"/>
              <a:t>Emulation</a:t>
            </a:r>
          </a:p>
        </p:txBody>
      </p:sp>
      <p:sp>
        <p:nvSpPr>
          <p:cNvPr id="5" name="Slide Number Placeholder 4">
            <a:extLst>
              <a:ext uri="{FF2B5EF4-FFF2-40B4-BE49-F238E27FC236}">
                <a16:creationId xmlns:a16="http://schemas.microsoft.com/office/drawing/2014/main" id="{7EF26A7B-22B7-8011-E1CC-F92C32A7743E}"/>
              </a:ext>
            </a:extLst>
          </p:cNvPr>
          <p:cNvSpPr>
            <a:spLocks noGrp="1"/>
          </p:cNvSpPr>
          <p:nvPr>
            <p:ph type="sldNum" sz="quarter" idx="4"/>
          </p:nvPr>
        </p:nvSpPr>
        <p:spPr/>
        <p:txBody>
          <a:bodyPr/>
          <a:lstStyle/>
          <a:p>
            <a:fld id="{B5CEABB6-07DC-46E8-9B57-56EC44A396E5}" type="slidenum">
              <a:rPr lang="en-US" smtClean="0"/>
              <a:pPr/>
              <a:t>36</a:t>
            </a:fld>
            <a:endParaRPr lang="en-US" dirty="0"/>
          </a:p>
        </p:txBody>
      </p:sp>
      <p:sp>
        <p:nvSpPr>
          <p:cNvPr id="7" name="TextBox 6">
            <a:extLst>
              <a:ext uri="{FF2B5EF4-FFF2-40B4-BE49-F238E27FC236}">
                <a16:creationId xmlns:a16="http://schemas.microsoft.com/office/drawing/2014/main" id="{202A02FB-366D-0F1B-A444-8179CB87579A}"/>
              </a:ext>
            </a:extLst>
          </p:cNvPr>
          <p:cNvSpPr txBox="1"/>
          <p:nvPr/>
        </p:nvSpPr>
        <p:spPr>
          <a:xfrm>
            <a:off x="929640" y="1547797"/>
            <a:ext cx="10410767" cy="4401205"/>
          </a:xfrm>
          <a:prstGeom prst="rect">
            <a:avLst/>
          </a:prstGeom>
          <a:noFill/>
        </p:spPr>
        <p:txBody>
          <a:bodyPr wrap="square">
            <a:spAutoFit/>
          </a:bodyPr>
          <a:lstStyle/>
          <a:p>
            <a:r>
              <a:rPr lang="en-US" sz="2000" dirty="0"/>
              <a:t>The SDN environment was emulated on a Linux (Ubuntu 20.04) system with the following </a:t>
            </a:r>
            <a:r>
              <a:rPr lang="en-US" sz="2000" dirty="0" err="1"/>
              <a:t>keytools</a:t>
            </a:r>
            <a:r>
              <a:rPr lang="en-US" sz="2000" dirty="0"/>
              <a:t>:</a:t>
            </a:r>
          </a:p>
          <a:p>
            <a:endParaRPr lang="en-US" sz="2000" dirty="0"/>
          </a:p>
          <a:p>
            <a:pPr marL="342900" indent="-342900">
              <a:buFont typeface="Arial" panose="020B0604020202020204" pitchFamily="34" charset="0"/>
              <a:buChar char="•"/>
            </a:pPr>
            <a:r>
              <a:rPr lang="en-US" sz="2000" b="1" dirty="0"/>
              <a:t>Mininet</a:t>
            </a:r>
            <a:r>
              <a:rPr lang="en-US" sz="2000" dirty="0"/>
              <a:t>: An SDN network emulator used to simulate the network topology and run host-switch-controller environments.</a:t>
            </a:r>
          </a:p>
          <a:p>
            <a:pPr marL="342900" indent="-342900">
              <a:buFont typeface="Arial" panose="020B0604020202020204" pitchFamily="34" charset="0"/>
              <a:buChar char="•"/>
            </a:pPr>
            <a:r>
              <a:rPr lang="en-US" sz="2000" b="1" dirty="0"/>
              <a:t>Ryu Controller</a:t>
            </a:r>
            <a:r>
              <a:rPr lang="en-US" sz="2000" dirty="0"/>
              <a:t>: A default Ryu controller(simple_switch_13.py) was used for monitoring and feature extraction and for real-time implementation  a custom SDN controller was used to monitor flow-level events and apply custom logic for packet processing, feature extraction, and mitigation actions.</a:t>
            </a:r>
          </a:p>
          <a:p>
            <a:pPr marL="342900" indent="-342900">
              <a:buFont typeface="Arial" panose="020B0604020202020204" pitchFamily="34" charset="0"/>
              <a:buChar char="•"/>
            </a:pPr>
            <a:r>
              <a:rPr lang="en-US" sz="2000" b="1" dirty="0" err="1"/>
              <a:t>Scapy</a:t>
            </a:r>
            <a:r>
              <a:rPr lang="en-US" sz="2000" dirty="0"/>
              <a:t>: A packet manipulation tool used to generate custom attack traffic such as TCP SYN floods with spoofed IPs.</a:t>
            </a:r>
          </a:p>
          <a:p>
            <a:pPr marL="342900" indent="-342900">
              <a:buFont typeface="Arial" panose="020B0604020202020204" pitchFamily="34" charset="0"/>
              <a:buChar char="•"/>
            </a:pPr>
            <a:r>
              <a:rPr lang="en-US" sz="2000" b="1" dirty="0" err="1"/>
              <a:t>tcpdump</a:t>
            </a:r>
            <a:r>
              <a:rPr lang="en-US" sz="2000" dirty="0"/>
              <a:t>: It is a powerful command-line packet analyzer used for capturing and inspecting network traffic in real time.</a:t>
            </a:r>
          </a:p>
          <a:p>
            <a:pPr marL="342900" indent="-342900">
              <a:buFont typeface="Arial" panose="020B0604020202020204" pitchFamily="34" charset="0"/>
              <a:buChar char="•"/>
            </a:pPr>
            <a:r>
              <a:rPr lang="en-US" sz="2000" b="1" dirty="0" err="1"/>
              <a:t>Iperf</a:t>
            </a:r>
            <a:r>
              <a:rPr lang="en-US" sz="2000" dirty="0"/>
              <a:t>: A network testing tool used to generate legitimate traffic for baseline comparisons and flow behavior analysis.</a:t>
            </a:r>
            <a:endParaRPr lang="en-IN" sz="2000" dirty="0"/>
          </a:p>
        </p:txBody>
      </p:sp>
    </p:spTree>
    <p:extLst>
      <p:ext uri="{BB962C8B-B14F-4D97-AF65-F5344CB8AC3E}">
        <p14:creationId xmlns:p14="http://schemas.microsoft.com/office/powerpoint/2010/main" val="777558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8E6A7E7-3CC0-4B2B-8723-B7A9FE83EF5E}"/>
              </a:ext>
            </a:extLst>
          </p:cNvPr>
          <p:cNvPicPr>
            <a:picLocks noGrp="1" noChangeAspect="1"/>
          </p:cNvPicPr>
          <p:nvPr>
            <p:ph sz="quarter" idx="10"/>
          </p:nvPr>
        </p:nvPicPr>
        <p:blipFill>
          <a:blip r:embed="rId2"/>
          <a:stretch>
            <a:fillRect/>
          </a:stretch>
        </p:blipFill>
        <p:spPr>
          <a:xfrm>
            <a:off x="7574752" y="1627699"/>
            <a:ext cx="3972479" cy="2457793"/>
          </a:xfrm>
        </p:spPr>
      </p:pic>
      <p:sp>
        <p:nvSpPr>
          <p:cNvPr id="4" name="Content Placeholder 3">
            <a:extLst>
              <a:ext uri="{FF2B5EF4-FFF2-40B4-BE49-F238E27FC236}">
                <a16:creationId xmlns:a16="http://schemas.microsoft.com/office/drawing/2014/main" id="{82C60771-11BB-019F-A94E-7025D66BB30E}"/>
              </a:ext>
            </a:extLst>
          </p:cNvPr>
          <p:cNvSpPr>
            <a:spLocks noGrp="1"/>
          </p:cNvSpPr>
          <p:nvPr>
            <p:ph sz="quarter" idx="11"/>
          </p:nvPr>
        </p:nvSpPr>
        <p:spPr>
          <a:xfrm>
            <a:off x="914400" y="1329470"/>
            <a:ext cx="6433625" cy="4602407"/>
          </a:xfrm>
        </p:spPr>
        <p:txBody>
          <a:bodyPr>
            <a:normAutofit/>
          </a:bodyPr>
          <a:lstStyle/>
          <a:p>
            <a:pPr marL="457200" indent="-457200">
              <a:buFont typeface="+mj-lt"/>
              <a:buAutoNum type="arabicPeriod"/>
            </a:pPr>
            <a:r>
              <a:rPr lang="en-IN" sz="2400" dirty="0"/>
              <a:t>The Ryu Controller is started on a terminal outside </a:t>
            </a:r>
            <a:r>
              <a:rPr lang="en-IN" sz="2400" dirty="0" err="1"/>
              <a:t>mininet</a:t>
            </a:r>
            <a:r>
              <a:rPr lang="en-IN" sz="2400" dirty="0"/>
              <a:t>.</a:t>
            </a:r>
          </a:p>
          <a:p>
            <a:pPr marL="457200" indent="-457200">
              <a:buFont typeface="+mj-lt"/>
              <a:buAutoNum type="arabicPeriod"/>
            </a:pPr>
            <a:r>
              <a:rPr lang="en-IN" sz="2400" dirty="0"/>
              <a:t>In another terminal, a custom topology is created in </a:t>
            </a:r>
            <a:r>
              <a:rPr lang="en-IN" sz="2400" dirty="0" err="1"/>
              <a:t>mininet</a:t>
            </a:r>
            <a:r>
              <a:rPr lang="en-IN" sz="2400" dirty="0"/>
              <a:t>.</a:t>
            </a:r>
          </a:p>
          <a:p>
            <a:pPr marL="457200" indent="-457200">
              <a:buFont typeface="+mj-lt"/>
              <a:buAutoNum type="arabicPeriod"/>
            </a:pPr>
            <a:r>
              <a:rPr lang="en-IN" sz="2400" dirty="0"/>
              <a:t>Traffic is simulated with the help of tools like </a:t>
            </a:r>
            <a:r>
              <a:rPr lang="en-IN" sz="2400" dirty="0" err="1"/>
              <a:t>iperf</a:t>
            </a:r>
            <a:r>
              <a:rPr lang="en-IN" sz="2400" dirty="0"/>
              <a:t> and </a:t>
            </a:r>
            <a:r>
              <a:rPr lang="en-IN" sz="2400" dirty="0" err="1"/>
              <a:t>scapy</a:t>
            </a:r>
            <a:r>
              <a:rPr lang="en-IN" sz="2400" dirty="0"/>
              <a:t>. We have used </a:t>
            </a:r>
            <a:r>
              <a:rPr lang="en-IN" sz="2400" dirty="0" err="1"/>
              <a:t>iperf</a:t>
            </a:r>
            <a:r>
              <a:rPr lang="en-IN" sz="2400" dirty="0"/>
              <a:t> for legitimate clients and </a:t>
            </a:r>
            <a:r>
              <a:rPr lang="en-IN" sz="2400" dirty="0" err="1"/>
              <a:t>scapy</a:t>
            </a:r>
            <a:r>
              <a:rPr lang="en-IN" sz="2400" dirty="0"/>
              <a:t> for simulating </a:t>
            </a:r>
            <a:r>
              <a:rPr lang="en-IN" sz="2400" dirty="0" err="1"/>
              <a:t>ddos</a:t>
            </a:r>
            <a:r>
              <a:rPr lang="en-IN" sz="2400" dirty="0"/>
              <a:t> attacks.</a:t>
            </a:r>
          </a:p>
          <a:p>
            <a:pPr marL="457200" indent="-457200">
              <a:buFont typeface="+mj-lt"/>
              <a:buAutoNum type="arabicPeriod"/>
            </a:pPr>
            <a:r>
              <a:rPr lang="en-IN" sz="2400" dirty="0"/>
              <a:t>The packets are captured using </a:t>
            </a:r>
            <a:r>
              <a:rPr lang="en-IN" sz="2400" dirty="0" err="1"/>
              <a:t>tcpdump</a:t>
            </a:r>
            <a:r>
              <a:rPr lang="en-IN" sz="2400" dirty="0"/>
              <a:t> into a .</a:t>
            </a:r>
            <a:r>
              <a:rPr lang="en-IN" sz="2400" dirty="0" err="1"/>
              <a:t>pcap</a:t>
            </a:r>
            <a:r>
              <a:rPr lang="en-IN" sz="2400" dirty="0"/>
              <a:t> file.</a:t>
            </a:r>
          </a:p>
          <a:p>
            <a:pPr marL="457200" indent="-457200">
              <a:buFont typeface="+mj-lt"/>
              <a:buAutoNum type="arabicPeriod"/>
            </a:pPr>
            <a:endParaRPr lang="en-IN" sz="2400" dirty="0"/>
          </a:p>
        </p:txBody>
      </p:sp>
      <p:sp>
        <p:nvSpPr>
          <p:cNvPr id="5" name="Slide Number Placeholder 4">
            <a:extLst>
              <a:ext uri="{FF2B5EF4-FFF2-40B4-BE49-F238E27FC236}">
                <a16:creationId xmlns:a16="http://schemas.microsoft.com/office/drawing/2014/main" id="{3DA73786-CEBF-67D3-C8A1-989383CC4E6E}"/>
              </a:ext>
            </a:extLst>
          </p:cNvPr>
          <p:cNvSpPr>
            <a:spLocks noGrp="1"/>
          </p:cNvSpPr>
          <p:nvPr>
            <p:ph type="sldNum" sz="quarter" idx="4"/>
          </p:nvPr>
        </p:nvSpPr>
        <p:spPr/>
        <p:txBody>
          <a:bodyPr/>
          <a:lstStyle/>
          <a:p>
            <a:fld id="{B5CEABB6-07DC-46E8-9B57-56EC44A396E5}" type="slidenum">
              <a:rPr lang="en-US" smtClean="0"/>
              <a:pPr/>
              <a:t>37</a:t>
            </a:fld>
            <a:endParaRPr lang="en-US" dirty="0"/>
          </a:p>
        </p:txBody>
      </p:sp>
    </p:spTree>
    <p:extLst>
      <p:ext uri="{BB962C8B-B14F-4D97-AF65-F5344CB8AC3E}">
        <p14:creationId xmlns:p14="http://schemas.microsoft.com/office/powerpoint/2010/main" val="958012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03C-311B-E1B6-8FF0-7D5DD2B05DA4}"/>
              </a:ext>
            </a:extLst>
          </p:cNvPr>
          <p:cNvSpPr>
            <a:spLocks noGrp="1"/>
          </p:cNvSpPr>
          <p:nvPr>
            <p:ph type="title"/>
          </p:nvPr>
        </p:nvSpPr>
        <p:spPr/>
        <p:txBody>
          <a:bodyPr/>
          <a:lstStyle/>
          <a:p>
            <a:r>
              <a:rPr lang="en-IN" dirty="0"/>
              <a:t>Custom Dataset</a:t>
            </a:r>
          </a:p>
        </p:txBody>
      </p:sp>
      <p:sp>
        <p:nvSpPr>
          <p:cNvPr id="5" name="Slide Number Placeholder 4">
            <a:extLst>
              <a:ext uri="{FF2B5EF4-FFF2-40B4-BE49-F238E27FC236}">
                <a16:creationId xmlns:a16="http://schemas.microsoft.com/office/drawing/2014/main" id="{4EED7ABD-4D30-1F21-D994-BA436511045E}"/>
              </a:ext>
            </a:extLst>
          </p:cNvPr>
          <p:cNvSpPr>
            <a:spLocks noGrp="1"/>
          </p:cNvSpPr>
          <p:nvPr>
            <p:ph type="sldNum" sz="quarter" idx="4"/>
          </p:nvPr>
        </p:nvSpPr>
        <p:spPr/>
        <p:txBody>
          <a:bodyPr/>
          <a:lstStyle/>
          <a:p>
            <a:fld id="{B5CEABB6-07DC-46E8-9B57-56EC44A396E5}" type="slidenum">
              <a:rPr lang="en-US" smtClean="0"/>
              <a:pPr/>
              <a:t>38</a:t>
            </a:fld>
            <a:endParaRPr lang="en-US" dirty="0"/>
          </a:p>
        </p:txBody>
      </p:sp>
      <p:sp>
        <p:nvSpPr>
          <p:cNvPr id="7" name="TextBox 6">
            <a:extLst>
              <a:ext uri="{FF2B5EF4-FFF2-40B4-BE49-F238E27FC236}">
                <a16:creationId xmlns:a16="http://schemas.microsoft.com/office/drawing/2014/main" id="{3838BA6E-5771-5395-63A2-B5F513F7396A}"/>
              </a:ext>
            </a:extLst>
          </p:cNvPr>
          <p:cNvSpPr txBox="1"/>
          <p:nvPr/>
        </p:nvSpPr>
        <p:spPr>
          <a:xfrm>
            <a:off x="1154545" y="2277147"/>
            <a:ext cx="9809019" cy="3323987"/>
          </a:xfrm>
          <a:prstGeom prst="rect">
            <a:avLst/>
          </a:prstGeom>
          <a:noFill/>
        </p:spPr>
        <p:txBody>
          <a:bodyPr wrap="square">
            <a:spAutoFit/>
          </a:bodyPr>
          <a:lstStyle/>
          <a:p>
            <a:pPr marL="285750" indent="-285750">
              <a:buFont typeface="Arial" panose="020B0604020202020204" pitchFamily="34" charset="0"/>
              <a:buChar char="•"/>
            </a:pPr>
            <a:r>
              <a:rPr lang="en-IN" sz="2400" dirty="0"/>
              <a:t>9 selected features are extracted from the .</a:t>
            </a:r>
            <a:r>
              <a:rPr lang="en-IN" sz="2400" dirty="0" err="1"/>
              <a:t>pcap</a:t>
            </a:r>
            <a:r>
              <a:rPr lang="en-IN" sz="2400" dirty="0"/>
              <a:t> file into a .csv file.</a:t>
            </a:r>
          </a:p>
          <a:p>
            <a:pPr marL="0" indent="0">
              <a:buNone/>
            </a:pPr>
            <a:endParaRPr lang="en-IN" sz="2400" dirty="0"/>
          </a:p>
          <a:p>
            <a:pPr marL="285750" indent="-285750">
              <a:buFont typeface="Arial" panose="020B0604020202020204" pitchFamily="34" charset="0"/>
              <a:buChar char="•"/>
            </a:pPr>
            <a:r>
              <a:rPr lang="en-US" sz="2400" dirty="0"/>
              <a:t>Each flow is labeled as either attack (1) or benign (0) based on the Mininet session it was generated in — all flows from normal traffic sessions are labeled 0, and all flows from attack sessions are labeled 1</a:t>
            </a:r>
            <a:r>
              <a:rPr lang="en-IN" sz="2400" dirty="0"/>
              <a:t>.</a:t>
            </a:r>
          </a:p>
          <a:p>
            <a:pPr marL="0" indent="0">
              <a:buNone/>
            </a:pPr>
            <a:endParaRPr lang="en-IN" sz="2400" dirty="0"/>
          </a:p>
          <a:p>
            <a:pPr marL="285750" indent="-285750">
              <a:buFont typeface="Arial" panose="020B0604020202020204" pitchFamily="34" charset="0"/>
              <a:buChar char="•"/>
            </a:pPr>
            <a:r>
              <a:rPr lang="en-IN" sz="2400" dirty="0"/>
              <a:t>This custom dataset is then combined with the CICDDoS-2019 dataset and fed to the models for training and testing.</a:t>
            </a:r>
          </a:p>
          <a:p>
            <a:pPr marL="514350" indent="-514350">
              <a:buFont typeface="+mj-lt"/>
              <a:buAutoNum type="arabicPeriod"/>
            </a:pPr>
            <a:endParaRPr lang="en-IN" dirty="0"/>
          </a:p>
        </p:txBody>
      </p:sp>
    </p:spTree>
    <p:extLst>
      <p:ext uri="{BB962C8B-B14F-4D97-AF65-F5344CB8AC3E}">
        <p14:creationId xmlns:p14="http://schemas.microsoft.com/office/powerpoint/2010/main" val="617215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F450-858C-AE56-3761-2BA65E6B87C0}"/>
              </a:ext>
            </a:extLst>
          </p:cNvPr>
          <p:cNvSpPr>
            <a:spLocks noGrp="1"/>
          </p:cNvSpPr>
          <p:nvPr>
            <p:ph type="title"/>
          </p:nvPr>
        </p:nvSpPr>
        <p:spPr/>
        <p:txBody>
          <a:bodyPr/>
          <a:lstStyle/>
          <a:p>
            <a:r>
              <a:rPr lang="en-IN" dirty="0"/>
              <a:t>Real-Time Implementation</a:t>
            </a:r>
          </a:p>
        </p:txBody>
      </p:sp>
      <p:sp>
        <p:nvSpPr>
          <p:cNvPr id="5" name="Slide Number Placeholder 4">
            <a:extLst>
              <a:ext uri="{FF2B5EF4-FFF2-40B4-BE49-F238E27FC236}">
                <a16:creationId xmlns:a16="http://schemas.microsoft.com/office/drawing/2014/main" id="{D1F37B77-EEB5-BB7D-FB50-E50434E06BFE}"/>
              </a:ext>
            </a:extLst>
          </p:cNvPr>
          <p:cNvSpPr>
            <a:spLocks noGrp="1"/>
          </p:cNvSpPr>
          <p:nvPr>
            <p:ph type="sldNum" sz="quarter" idx="4"/>
          </p:nvPr>
        </p:nvSpPr>
        <p:spPr/>
        <p:txBody>
          <a:bodyPr/>
          <a:lstStyle/>
          <a:p>
            <a:fld id="{B5CEABB6-07DC-46E8-9B57-56EC44A396E5}" type="slidenum">
              <a:rPr lang="en-US" smtClean="0"/>
              <a:pPr/>
              <a:t>39</a:t>
            </a:fld>
            <a:endParaRPr lang="en-US" dirty="0"/>
          </a:p>
        </p:txBody>
      </p:sp>
      <p:sp>
        <p:nvSpPr>
          <p:cNvPr id="7" name="TextBox 6">
            <a:extLst>
              <a:ext uri="{FF2B5EF4-FFF2-40B4-BE49-F238E27FC236}">
                <a16:creationId xmlns:a16="http://schemas.microsoft.com/office/drawing/2014/main" id="{25020118-E7B8-97E0-4A23-C8C813459780}"/>
              </a:ext>
            </a:extLst>
          </p:cNvPr>
          <p:cNvSpPr txBox="1"/>
          <p:nvPr/>
        </p:nvSpPr>
        <p:spPr>
          <a:xfrm>
            <a:off x="929640" y="2016638"/>
            <a:ext cx="10347960" cy="4154984"/>
          </a:xfrm>
          <a:prstGeom prst="rect">
            <a:avLst/>
          </a:prstGeom>
          <a:noFill/>
        </p:spPr>
        <p:txBody>
          <a:bodyPr wrap="square">
            <a:spAutoFit/>
          </a:bodyPr>
          <a:lstStyle/>
          <a:p>
            <a:pPr marL="285750" indent="-285750">
              <a:buFont typeface="Arial" panose="020B0604020202020204" pitchFamily="34" charset="0"/>
              <a:buChar char="•"/>
            </a:pPr>
            <a:r>
              <a:rPr lang="en-IN" sz="2400" dirty="0"/>
              <a:t>For real-time implementation the trained Random Forest model is integrated into the Ryu Controller to make real time predictions.</a:t>
            </a:r>
          </a:p>
          <a:p>
            <a:r>
              <a:rPr lang="en-IN" sz="2400" dirty="0"/>
              <a:t>                </a:t>
            </a:r>
            <a:r>
              <a:rPr lang="en-IN" dirty="0" err="1"/>
              <a:t>self.model</a:t>
            </a:r>
            <a:r>
              <a:rPr lang="en-IN" dirty="0"/>
              <a:t> = </a:t>
            </a:r>
            <a:r>
              <a:rPr lang="en-IN" dirty="0" err="1"/>
              <a:t>joblib.load</a:t>
            </a:r>
            <a:r>
              <a:rPr lang="en-IN" dirty="0"/>
              <a:t>("rf_trained2_20250617_0928.joblib")</a:t>
            </a:r>
          </a:p>
          <a:p>
            <a:endParaRPr lang="en-IN" sz="2400" dirty="0"/>
          </a:p>
          <a:p>
            <a:pPr marL="285750" indent="-285750">
              <a:buFont typeface="Arial" panose="020B0604020202020204" pitchFamily="34" charset="0"/>
              <a:buChar char="•"/>
            </a:pPr>
            <a:r>
              <a:rPr lang="en-IN" sz="2400" dirty="0"/>
              <a:t>Traffic Simulation is done in </a:t>
            </a:r>
            <a:r>
              <a:rPr lang="en-IN" sz="2400" dirty="0" err="1"/>
              <a:t>mininet</a:t>
            </a:r>
            <a:r>
              <a:rPr lang="en-IN" sz="2400" dirty="0"/>
              <a:t> using tools like </a:t>
            </a:r>
            <a:r>
              <a:rPr lang="en-IN" sz="2400" dirty="0" err="1"/>
              <a:t>iperf</a:t>
            </a:r>
            <a:r>
              <a:rPr lang="en-IN" sz="2400" dirty="0"/>
              <a:t> and </a:t>
            </a:r>
            <a:r>
              <a:rPr lang="en-IN" sz="2400" dirty="0" err="1"/>
              <a:t>scapy</a:t>
            </a:r>
            <a:r>
              <a:rPr lang="en-IN" sz="2400" dirty="0"/>
              <a:t>.</a:t>
            </a:r>
          </a:p>
          <a:p>
            <a:endParaRPr lang="en-IN" sz="2400" dirty="0"/>
          </a:p>
          <a:p>
            <a:pPr marL="285750" indent="-285750">
              <a:buFont typeface="Arial" panose="020B0604020202020204" pitchFamily="34" charset="0"/>
              <a:buChar char="•"/>
            </a:pPr>
            <a:r>
              <a:rPr lang="en-IN" sz="2400" dirty="0"/>
              <a:t>When packets are being simulated, the model starts making predictions which can be monitored with the help of logs.</a:t>
            </a:r>
          </a:p>
          <a:p>
            <a:pPr marL="0" indent="0">
              <a:buNone/>
            </a:pPr>
            <a:endParaRPr lang="en-IN" sz="2400" dirty="0"/>
          </a:p>
          <a:p>
            <a:pPr marL="0" indent="0">
              <a:buNone/>
            </a:pPr>
            <a:r>
              <a:rPr lang="en-IN" sz="2400" dirty="0"/>
              <a:t>The next section will discuss on implementation of mitigation after the model predicts a flow as an attack.</a:t>
            </a:r>
          </a:p>
        </p:txBody>
      </p:sp>
    </p:spTree>
    <p:extLst>
      <p:ext uri="{BB962C8B-B14F-4D97-AF65-F5344CB8AC3E}">
        <p14:creationId xmlns:p14="http://schemas.microsoft.com/office/powerpoint/2010/main" val="386014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B26678-409F-7913-A1F6-D7D4A3BB5C22}"/>
              </a:ext>
            </a:extLst>
          </p:cNvPr>
          <p:cNvSpPr>
            <a:spLocks noGrp="1"/>
          </p:cNvSpPr>
          <p:nvPr>
            <p:ph type="sldNum" sz="quarter" idx="4"/>
          </p:nvPr>
        </p:nvSpPr>
        <p:spPr/>
        <p:txBody>
          <a:bodyPr/>
          <a:lstStyle/>
          <a:p>
            <a:fld id="{B5CEABB6-07DC-46E8-9B57-56EC44A396E5}" type="slidenum">
              <a:rPr lang="en-US" smtClean="0"/>
              <a:pPr/>
              <a:t>4</a:t>
            </a:fld>
            <a:endParaRPr lang="en-US" dirty="0"/>
          </a:p>
        </p:txBody>
      </p:sp>
      <p:sp>
        <p:nvSpPr>
          <p:cNvPr id="8" name="TextBox 7">
            <a:extLst>
              <a:ext uri="{FF2B5EF4-FFF2-40B4-BE49-F238E27FC236}">
                <a16:creationId xmlns:a16="http://schemas.microsoft.com/office/drawing/2014/main" id="{60215177-CE03-68A2-EF87-289653EAA40A}"/>
              </a:ext>
            </a:extLst>
          </p:cNvPr>
          <p:cNvSpPr txBox="1"/>
          <p:nvPr/>
        </p:nvSpPr>
        <p:spPr>
          <a:xfrm>
            <a:off x="2780523" y="2780857"/>
            <a:ext cx="7688424" cy="769441"/>
          </a:xfrm>
          <a:prstGeom prst="rect">
            <a:avLst/>
          </a:prstGeom>
          <a:noFill/>
        </p:spPr>
        <p:txBody>
          <a:bodyPr wrap="square" rtlCol="0">
            <a:spAutoFit/>
          </a:bodyPr>
          <a:lstStyle/>
          <a:p>
            <a:r>
              <a:rPr lang="en-IN" sz="4400" dirty="0">
                <a:latin typeface="+mj-lt"/>
              </a:rPr>
              <a:t>Introduction and Motivation</a:t>
            </a:r>
          </a:p>
        </p:txBody>
      </p:sp>
    </p:spTree>
    <p:extLst>
      <p:ext uri="{BB962C8B-B14F-4D97-AF65-F5344CB8AC3E}">
        <p14:creationId xmlns:p14="http://schemas.microsoft.com/office/powerpoint/2010/main" val="3935540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8D9AD-4C35-516B-7334-CC8EAC0D8CA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8200A7-D0AD-215E-BA45-3BCBB1565469}"/>
              </a:ext>
            </a:extLst>
          </p:cNvPr>
          <p:cNvSpPr>
            <a:spLocks noGrp="1"/>
          </p:cNvSpPr>
          <p:nvPr>
            <p:ph type="sldNum" sz="quarter" idx="4"/>
          </p:nvPr>
        </p:nvSpPr>
        <p:spPr/>
        <p:txBody>
          <a:bodyPr/>
          <a:lstStyle/>
          <a:p>
            <a:fld id="{B5CEABB6-07DC-46E8-9B57-56EC44A396E5}" type="slidenum">
              <a:rPr lang="en-US" smtClean="0"/>
              <a:pPr/>
              <a:t>40</a:t>
            </a:fld>
            <a:endParaRPr lang="en-US" dirty="0"/>
          </a:p>
        </p:txBody>
      </p:sp>
      <p:sp>
        <p:nvSpPr>
          <p:cNvPr id="9" name="Content Placeholder 2">
            <a:extLst>
              <a:ext uri="{FF2B5EF4-FFF2-40B4-BE49-F238E27FC236}">
                <a16:creationId xmlns:a16="http://schemas.microsoft.com/office/drawing/2014/main" id="{3DBE86E5-A86B-20E5-F06D-C9803E5D66E8}"/>
              </a:ext>
            </a:extLst>
          </p:cNvPr>
          <p:cNvSpPr>
            <a:spLocks noGrp="1"/>
          </p:cNvSpPr>
          <p:nvPr/>
        </p:nvSpPr>
        <p:spPr>
          <a:xfrm>
            <a:off x="559904" y="559837"/>
            <a:ext cx="10515600" cy="574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defRPr/>
            </a:pPr>
            <a:endParaRPr lang="en-US" dirty="0"/>
          </a:p>
          <a:p>
            <a:pPr marL="0" lvl="0" indent="0" algn="ctr">
              <a:buNone/>
              <a:defRPr/>
            </a:pPr>
            <a:r>
              <a:rPr lang="en-US" b="1" dirty="0">
                <a:latin typeface="Calibri" panose="020F0502020204030204" pitchFamily="34" charset="0"/>
                <a:ea typeface="Calibri" panose="020F0502020204030204" pitchFamily="34" charset="0"/>
                <a:cs typeface="Calibri" panose="020F0502020204030204" pitchFamily="34" charset="0"/>
              </a:rPr>
              <a:t>Mitigation</a:t>
            </a:r>
          </a:p>
          <a:p>
            <a:pPr marL="0" lvl="0" indent="0" algn="ctr">
              <a:buNone/>
              <a:defRPr/>
            </a:pPr>
            <a:endParaRPr kumimoji="0" lang="en-US" b="1" i="0" u="none" strike="noStrike" kern="1200" cap="none" spc="0" normalizeH="0" baseline="0" noProof="0" dirty="0">
              <a:ln>
                <a:noFill/>
              </a:ln>
              <a:solidFill>
                <a:srgbClr val="1F1F1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lvl="0" indent="0" algn="ctr">
              <a:buNone/>
              <a:defRPr/>
            </a:pPr>
            <a:endParaRPr kumimoji="0" lang="en-US" b="1" i="0" u="none" strike="noStrike" kern="1200" cap="none" spc="0" normalizeH="0" baseline="0" noProof="0" dirty="0">
              <a:ln>
                <a:noFill/>
              </a:ln>
              <a:solidFill>
                <a:srgbClr val="1F1F1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mitigation system works in conjunction with the previously trained Random Forest (RF) model, which classifies traffic flows as either benign or malicious based on statistical flow-level features.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rgbClr val="1F1F1F"/>
              </a:solidFill>
              <a:effectLst/>
              <a:uLnTx/>
              <a:uFillTx/>
              <a:latin typeface="ElsevierGullive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887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Eye">
            <a:extLst>
              <a:ext uri="{FF2B5EF4-FFF2-40B4-BE49-F238E27FC236}">
                <a16:creationId xmlns:a16="http://schemas.microsoft.com/office/drawing/2014/main" id="{DC4E2166-4B8D-F9D7-143F-99375096BE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924" y="785553"/>
            <a:ext cx="914400" cy="914400"/>
          </a:xfrm>
          <a:prstGeom prst="rect">
            <a:avLst/>
          </a:prstGeom>
        </p:spPr>
      </p:pic>
      <p:sp>
        <p:nvSpPr>
          <p:cNvPr id="6" name="TextBox 5">
            <a:extLst>
              <a:ext uri="{FF2B5EF4-FFF2-40B4-BE49-F238E27FC236}">
                <a16:creationId xmlns:a16="http://schemas.microsoft.com/office/drawing/2014/main" id="{DE42B766-FA8A-BC0B-9EC5-2D7395F11812}"/>
              </a:ext>
            </a:extLst>
          </p:cNvPr>
          <p:cNvSpPr txBox="1"/>
          <p:nvPr/>
        </p:nvSpPr>
        <p:spPr>
          <a:xfrm>
            <a:off x="4270300" y="5832498"/>
            <a:ext cx="3211483" cy="461665"/>
          </a:xfrm>
          <a:prstGeom prst="rect">
            <a:avLst/>
          </a:prstGeom>
          <a:noFill/>
        </p:spPr>
        <p:txBody>
          <a:bodyPr wrap="square" rtlCol="0">
            <a:spAutoFit/>
          </a:bodyPr>
          <a:lstStyle/>
          <a:p>
            <a:r>
              <a:rPr lang="en-US" sz="2400" b="1" dirty="0"/>
              <a:t>Real Time mitigation</a:t>
            </a:r>
            <a:endParaRPr lang="en-IN" sz="2400" b="1" dirty="0"/>
          </a:p>
        </p:txBody>
      </p:sp>
      <p:cxnSp>
        <p:nvCxnSpPr>
          <p:cNvPr id="8" name="Connector: Elbow 7">
            <a:extLst>
              <a:ext uri="{FF2B5EF4-FFF2-40B4-BE49-F238E27FC236}">
                <a16:creationId xmlns:a16="http://schemas.microsoft.com/office/drawing/2014/main" id="{FEE3F685-764C-39C7-22E5-93301BD72416}"/>
              </a:ext>
            </a:extLst>
          </p:cNvPr>
          <p:cNvCxnSpPr/>
          <p:nvPr/>
        </p:nvCxnSpPr>
        <p:spPr>
          <a:xfrm>
            <a:off x="2061556" y="1313411"/>
            <a:ext cx="1579419" cy="123028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10" name="Graphic 9" descr="Circular flowchart">
            <a:extLst>
              <a:ext uri="{FF2B5EF4-FFF2-40B4-BE49-F238E27FC236}">
                <a16:creationId xmlns:a16="http://schemas.microsoft.com/office/drawing/2014/main" id="{E52BD694-EE74-02D1-1C5F-BB8795DC05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46022" y="2069284"/>
            <a:ext cx="914400" cy="914400"/>
          </a:xfrm>
          <a:prstGeom prst="rect">
            <a:avLst/>
          </a:prstGeom>
        </p:spPr>
      </p:pic>
      <p:sp>
        <p:nvSpPr>
          <p:cNvPr id="11" name="TextBox 10">
            <a:extLst>
              <a:ext uri="{FF2B5EF4-FFF2-40B4-BE49-F238E27FC236}">
                <a16:creationId xmlns:a16="http://schemas.microsoft.com/office/drawing/2014/main" id="{33C311B0-C534-02B1-A3AE-C1780D2450F0}"/>
              </a:ext>
            </a:extLst>
          </p:cNvPr>
          <p:cNvSpPr txBox="1"/>
          <p:nvPr/>
        </p:nvSpPr>
        <p:spPr>
          <a:xfrm>
            <a:off x="3317824" y="1743887"/>
            <a:ext cx="1970796" cy="369332"/>
          </a:xfrm>
          <a:prstGeom prst="rect">
            <a:avLst/>
          </a:prstGeom>
          <a:noFill/>
        </p:spPr>
        <p:txBody>
          <a:bodyPr wrap="none" rtlCol="0">
            <a:spAutoFit/>
          </a:bodyPr>
          <a:lstStyle/>
          <a:p>
            <a:r>
              <a:rPr lang="en-US" b="1" dirty="0"/>
              <a:t>Flow Identification</a:t>
            </a:r>
            <a:endParaRPr lang="en-IN" b="1" dirty="0"/>
          </a:p>
        </p:txBody>
      </p:sp>
      <p:cxnSp>
        <p:nvCxnSpPr>
          <p:cNvPr id="13" name="Connector: Elbow 12">
            <a:extLst>
              <a:ext uri="{FF2B5EF4-FFF2-40B4-BE49-F238E27FC236}">
                <a16:creationId xmlns:a16="http://schemas.microsoft.com/office/drawing/2014/main" id="{D5FE0E2C-F2D1-A14B-CCB5-5A3C65E10327}"/>
              </a:ext>
            </a:extLst>
          </p:cNvPr>
          <p:cNvCxnSpPr/>
          <p:nvPr/>
        </p:nvCxnSpPr>
        <p:spPr>
          <a:xfrm flipV="1">
            <a:off x="5120640" y="1242753"/>
            <a:ext cx="1662545" cy="1300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15" name="Graphic 14" descr="Table">
            <a:extLst>
              <a:ext uri="{FF2B5EF4-FFF2-40B4-BE49-F238E27FC236}">
                <a16:creationId xmlns:a16="http://schemas.microsoft.com/office/drawing/2014/main" id="{692B5A31-021F-897B-61AB-1890821C6D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0291" y="785552"/>
            <a:ext cx="914400" cy="914400"/>
          </a:xfrm>
          <a:prstGeom prst="rect">
            <a:avLst/>
          </a:prstGeom>
        </p:spPr>
      </p:pic>
      <p:sp>
        <p:nvSpPr>
          <p:cNvPr id="16" name="TextBox 15">
            <a:extLst>
              <a:ext uri="{FF2B5EF4-FFF2-40B4-BE49-F238E27FC236}">
                <a16:creationId xmlns:a16="http://schemas.microsoft.com/office/drawing/2014/main" id="{323363E3-D5CD-7169-B1DD-EC2AEC3FB400}"/>
              </a:ext>
            </a:extLst>
          </p:cNvPr>
          <p:cNvSpPr txBox="1"/>
          <p:nvPr/>
        </p:nvSpPr>
        <p:spPr>
          <a:xfrm>
            <a:off x="6236270" y="1581788"/>
            <a:ext cx="2241666" cy="369332"/>
          </a:xfrm>
          <a:prstGeom prst="rect">
            <a:avLst/>
          </a:prstGeom>
          <a:noFill/>
        </p:spPr>
        <p:txBody>
          <a:bodyPr wrap="square" rtlCol="0">
            <a:spAutoFit/>
          </a:bodyPr>
          <a:lstStyle/>
          <a:p>
            <a:r>
              <a:rPr lang="en-US" b="1" dirty="0"/>
              <a:t>Feature Extraction</a:t>
            </a:r>
            <a:endParaRPr lang="en-IN" b="1" dirty="0"/>
          </a:p>
        </p:txBody>
      </p:sp>
      <p:cxnSp>
        <p:nvCxnSpPr>
          <p:cNvPr id="18" name="Connector: Elbow 17">
            <a:extLst>
              <a:ext uri="{FF2B5EF4-FFF2-40B4-BE49-F238E27FC236}">
                <a16:creationId xmlns:a16="http://schemas.microsoft.com/office/drawing/2014/main" id="{3E76FE01-D6A3-6553-E1C5-3DE14260F31B}"/>
              </a:ext>
            </a:extLst>
          </p:cNvPr>
          <p:cNvCxnSpPr>
            <a:cxnSpLocks/>
            <a:stCxn id="15" idx="3"/>
          </p:cNvCxnSpPr>
          <p:nvPr/>
        </p:nvCxnSpPr>
        <p:spPr>
          <a:xfrm>
            <a:off x="7744691" y="1242752"/>
            <a:ext cx="1680895" cy="130094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20" name="Graphic 19" descr="Gears">
            <a:extLst>
              <a:ext uri="{FF2B5EF4-FFF2-40B4-BE49-F238E27FC236}">
                <a16:creationId xmlns:a16="http://schemas.microsoft.com/office/drawing/2014/main" id="{EF87CEDF-AEBF-1B6B-C54E-6F727CC3A0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15301" y="2090066"/>
            <a:ext cx="914400" cy="914400"/>
          </a:xfrm>
          <a:prstGeom prst="rect">
            <a:avLst/>
          </a:prstGeom>
        </p:spPr>
      </p:pic>
      <p:sp>
        <p:nvSpPr>
          <p:cNvPr id="22" name="TextBox 21">
            <a:extLst>
              <a:ext uri="{FF2B5EF4-FFF2-40B4-BE49-F238E27FC236}">
                <a16:creationId xmlns:a16="http://schemas.microsoft.com/office/drawing/2014/main" id="{05D141C9-DD74-B6FC-5DA4-7CB1C98DB991}"/>
              </a:ext>
            </a:extLst>
          </p:cNvPr>
          <p:cNvSpPr txBox="1"/>
          <p:nvPr/>
        </p:nvSpPr>
        <p:spPr>
          <a:xfrm>
            <a:off x="9439442" y="1743887"/>
            <a:ext cx="2241666" cy="369332"/>
          </a:xfrm>
          <a:prstGeom prst="rect">
            <a:avLst/>
          </a:prstGeom>
          <a:noFill/>
        </p:spPr>
        <p:txBody>
          <a:bodyPr wrap="square" rtlCol="0">
            <a:spAutoFit/>
          </a:bodyPr>
          <a:lstStyle/>
          <a:p>
            <a:r>
              <a:rPr lang="en-US" b="1" dirty="0"/>
              <a:t>Trained Model</a:t>
            </a:r>
            <a:endParaRPr lang="en-IN" b="1" dirty="0"/>
          </a:p>
        </p:txBody>
      </p:sp>
      <p:pic>
        <p:nvPicPr>
          <p:cNvPr id="31" name="Graphic 30" descr="Devil face with no fill">
            <a:extLst>
              <a:ext uri="{FF2B5EF4-FFF2-40B4-BE49-F238E27FC236}">
                <a16:creationId xmlns:a16="http://schemas.microsoft.com/office/drawing/2014/main" id="{033E923A-4F68-7B06-78B0-A97C7154837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43639" y="3429000"/>
            <a:ext cx="622409" cy="622409"/>
          </a:xfrm>
          <a:prstGeom prst="rect">
            <a:avLst/>
          </a:prstGeom>
        </p:spPr>
      </p:pic>
      <p:pic>
        <p:nvPicPr>
          <p:cNvPr id="33" name="Graphic 32" descr="Angel face with no fill">
            <a:extLst>
              <a:ext uri="{FF2B5EF4-FFF2-40B4-BE49-F238E27FC236}">
                <a16:creationId xmlns:a16="http://schemas.microsoft.com/office/drawing/2014/main" id="{2EC36289-3716-C27C-8BE2-BEEFED239C7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850" y="4625509"/>
            <a:ext cx="622409" cy="622409"/>
          </a:xfrm>
          <a:prstGeom prst="rect">
            <a:avLst/>
          </a:prstGeom>
        </p:spPr>
      </p:pic>
      <p:cxnSp>
        <p:nvCxnSpPr>
          <p:cNvPr id="35" name="Connector: Elbow 34">
            <a:extLst>
              <a:ext uri="{FF2B5EF4-FFF2-40B4-BE49-F238E27FC236}">
                <a16:creationId xmlns:a16="http://schemas.microsoft.com/office/drawing/2014/main" id="{D67DFFAA-E846-350F-A9B1-0FB55DC107D6}"/>
              </a:ext>
            </a:extLst>
          </p:cNvPr>
          <p:cNvCxnSpPr/>
          <p:nvPr/>
        </p:nvCxnSpPr>
        <p:spPr>
          <a:xfrm rot="10800000" flipV="1">
            <a:off x="9066049" y="3004466"/>
            <a:ext cx="906453" cy="73573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41352EB2-7EF4-1C1D-DCB8-4B0098135F76}"/>
              </a:ext>
            </a:extLst>
          </p:cNvPr>
          <p:cNvCxnSpPr>
            <a:endCxn id="33" idx="3"/>
          </p:cNvCxnSpPr>
          <p:nvPr/>
        </p:nvCxnSpPr>
        <p:spPr>
          <a:xfrm rot="5400000">
            <a:off x="8600256" y="3564469"/>
            <a:ext cx="1932248" cy="81224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01E08E9C-2B0B-27F0-3269-EFB6F51BBB4D}"/>
              </a:ext>
            </a:extLst>
          </p:cNvPr>
          <p:cNvSpPr txBox="1"/>
          <p:nvPr/>
        </p:nvSpPr>
        <p:spPr>
          <a:xfrm>
            <a:off x="7049009" y="2894093"/>
            <a:ext cx="2241666" cy="369332"/>
          </a:xfrm>
          <a:prstGeom prst="rect">
            <a:avLst/>
          </a:prstGeom>
          <a:noFill/>
        </p:spPr>
        <p:txBody>
          <a:bodyPr wrap="square" rtlCol="0">
            <a:spAutoFit/>
          </a:bodyPr>
          <a:lstStyle/>
          <a:p>
            <a:r>
              <a:rPr lang="en-US" b="1" dirty="0"/>
              <a:t>Malicious Traffic</a:t>
            </a:r>
            <a:endParaRPr lang="en-IN" b="1" dirty="0"/>
          </a:p>
        </p:txBody>
      </p:sp>
      <p:sp>
        <p:nvSpPr>
          <p:cNvPr id="40" name="TextBox 39">
            <a:extLst>
              <a:ext uri="{FF2B5EF4-FFF2-40B4-BE49-F238E27FC236}">
                <a16:creationId xmlns:a16="http://schemas.microsoft.com/office/drawing/2014/main" id="{BF05B0E8-535C-51D4-1332-7FF70DE421CF}"/>
              </a:ext>
            </a:extLst>
          </p:cNvPr>
          <p:cNvSpPr txBox="1"/>
          <p:nvPr/>
        </p:nvSpPr>
        <p:spPr>
          <a:xfrm>
            <a:off x="7273635" y="5326148"/>
            <a:ext cx="2241666" cy="369332"/>
          </a:xfrm>
          <a:prstGeom prst="rect">
            <a:avLst/>
          </a:prstGeom>
          <a:noFill/>
        </p:spPr>
        <p:txBody>
          <a:bodyPr wrap="square" rtlCol="0">
            <a:spAutoFit/>
          </a:bodyPr>
          <a:lstStyle/>
          <a:p>
            <a:r>
              <a:rPr lang="en-US" b="1" dirty="0"/>
              <a:t>Normal Traffic</a:t>
            </a:r>
            <a:endParaRPr lang="en-IN" b="1" dirty="0"/>
          </a:p>
        </p:txBody>
      </p:sp>
      <p:pic>
        <p:nvPicPr>
          <p:cNvPr id="42" name="Graphic 41" descr="Playbook">
            <a:extLst>
              <a:ext uri="{FF2B5EF4-FFF2-40B4-BE49-F238E27FC236}">
                <a16:creationId xmlns:a16="http://schemas.microsoft.com/office/drawing/2014/main" id="{24AFAD2B-4424-AD34-5A6E-7E663B6D9DB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181600" y="3406168"/>
            <a:ext cx="914400" cy="914400"/>
          </a:xfrm>
          <a:prstGeom prst="rect">
            <a:avLst/>
          </a:prstGeom>
        </p:spPr>
      </p:pic>
      <p:cxnSp>
        <p:nvCxnSpPr>
          <p:cNvPr id="47" name="Straight Arrow Connector 46">
            <a:extLst>
              <a:ext uri="{FF2B5EF4-FFF2-40B4-BE49-F238E27FC236}">
                <a16:creationId xmlns:a16="http://schemas.microsoft.com/office/drawing/2014/main" id="{150E6073-EB34-D413-5CC6-83740E8BD1BB}"/>
              </a:ext>
            </a:extLst>
          </p:cNvPr>
          <p:cNvCxnSpPr/>
          <p:nvPr/>
        </p:nvCxnSpPr>
        <p:spPr>
          <a:xfrm flipH="1">
            <a:off x="6109163" y="3740204"/>
            <a:ext cx="23344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AB31EF33-A1E7-27B5-5FC8-894200400896}"/>
              </a:ext>
            </a:extLst>
          </p:cNvPr>
          <p:cNvSpPr txBox="1"/>
          <p:nvPr/>
        </p:nvSpPr>
        <p:spPr>
          <a:xfrm>
            <a:off x="5026100" y="4212563"/>
            <a:ext cx="1225400" cy="369332"/>
          </a:xfrm>
          <a:prstGeom prst="rect">
            <a:avLst/>
          </a:prstGeom>
          <a:noFill/>
        </p:spPr>
        <p:txBody>
          <a:bodyPr wrap="none" rtlCol="0">
            <a:spAutoFit/>
          </a:bodyPr>
          <a:lstStyle/>
          <a:p>
            <a:r>
              <a:rPr lang="en-US" b="1" dirty="0"/>
              <a:t>Drop Rules</a:t>
            </a:r>
            <a:endParaRPr lang="en-IN" b="1" dirty="0"/>
          </a:p>
        </p:txBody>
      </p:sp>
      <p:sp>
        <p:nvSpPr>
          <p:cNvPr id="49" name="TextBox 48">
            <a:extLst>
              <a:ext uri="{FF2B5EF4-FFF2-40B4-BE49-F238E27FC236}">
                <a16:creationId xmlns:a16="http://schemas.microsoft.com/office/drawing/2014/main" id="{BB9B93C4-3912-F603-C9F2-0EBD0B24570E}"/>
              </a:ext>
            </a:extLst>
          </p:cNvPr>
          <p:cNvSpPr txBox="1"/>
          <p:nvPr/>
        </p:nvSpPr>
        <p:spPr>
          <a:xfrm>
            <a:off x="870065" y="1852352"/>
            <a:ext cx="2241666" cy="369332"/>
          </a:xfrm>
          <a:prstGeom prst="rect">
            <a:avLst/>
          </a:prstGeom>
          <a:noFill/>
        </p:spPr>
        <p:txBody>
          <a:bodyPr wrap="square" rtlCol="0">
            <a:spAutoFit/>
          </a:bodyPr>
          <a:lstStyle/>
          <a:p>
            <a:r>
              <a:rPr lang="en-US" b="1" dirty="0"/>
              <a:t>Traffic Monitoring</a:t>
            </a:r>
            <a:endParaRPr lang="en-IN" b="1" dirty="0"/>
          </a:p>
        </p:txBody>
      </p:sp>
      <p:sp>
        <p:nvSpPr>
          <p:cNvPr id="2" name="TextBox 1">
            <a:extLst>
              <a:ext uri="{FF2B5EF4-FFF2-40B4-BE49-F238E27FC236}">
                <a16:creationId xmlns:a16="http://schemas.microsoft.com/office/drawing/2014/main" id="{B00F01C2-312B-F9E8-0234-AFBA361AFB9A}"/>
              </a:ext>
            </a:extLst>
          </p:cNvPr>
          <p:cNvSpPr txBox="1"/>
          <p:nvPr/>
        </p:nvSpPr>
        <p:spPr>
          <a:xfrm>
            <a:off x="9950334" y="3926655"/>
            <a:ext cx="2241666" cy="369332"/>
          </a:xfrm>
          <a:prstGeom prst="rect">
            <a:avLst/>
          </a:prstGeom>
          <a:noFill/>
        </p:spPr>
        <p:txBody>
          <a:bodyPr wrap="square" rtlCol="0">
            <a:spAutoFit/>
          </a:bodyPr>
          <a:lstStyle/>
          <a:p>
            <a:r>
              <a:rPr lang="en-US" b="1" dirty="0"/>
              <a:t>Traffic Classification</a:t>
            </a:r>
            <a:endParaRPr lang="en-IN" b="1" dirty="0"/>
          </a:p>
        </p:txBody>
      </p:sp>
    </p:spTree>
    <p:extLst>
      <p:ext uri="{BB962C8B-B14F-4D97-AF65-F5344CB8AC3E}">
        <p14:creationId xmlns:p14="http://schemas.microsoft.com/office/powerpoint/2010/main" val="104065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5AD8D-F13D-8E65-3A6C-A7BF139CCD2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714E93F-7392-0EBB-1FCF-131F414F7E05}"/>
              </a:ext>
            </a:extLst>
          </p:cNvPr>
          <p:cNvSpPr>
            <a:spLocks noGrp="1"/>
          </p:cNvSpPr>
          <p:nvPr>
            <p:ph type="sldNum" sz="quarter" idx="4"/>
          </p:nvPr>
        </p:nvSpPr>
        <p:spPr/>
        <p:txBody>
          <a:bodyPr/>
          <a:lstStyle/>
          <a:p>
            <a:fld id="{B5CEABB6-07DC-46E8-9B57-56EC44A396E5}" type="slidenum">
              <a:rPr lang="en-US" smtClean="0"/>
              <a:pPr/>
              <a:t>42</a:t>
            </a:fld>
            <a:endParaRPr lang="en-US" dirty="0"/>
          </a:p>
        </p:txBody>
      </p:sp>
      <p:sp>
        <p:nvSpPr>
          <p:cNvPr id="9" name="Content Placeholder 2">
            <a:extLst>
              <a:ext uri="{FF2B5EF4-FFF2-40B4-BE49-F238E27FC236}">
                <a16:creationId xmlns:a16="http://schemas.microsoft.com/office/drawing/2014/main" id="{580DEC5C-9A20-07E7-CDDF-62FC614CD107}"/>
              </a:ext>
            </a:extLst>
          </p:cNvPr>
          <p:cNvSpPr>
            <a:spLocks noGrp="1"/>
          </p:cNvSpPr>
          <p:nvPr/>
        </p:nvSpPr>
        <p:spPr>
          <a:xfrm>
            <a:off x="559904" y="559837"/>
            <a:ext cx="10515600" cy="574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Traffic Monitoring: The Ryu controller listens for PACKET_IN messages. These contain metadata about incoming flows.</a:t>
            </a:r>
          </a:p>
          <a:p>
            <a:pPr marL="514350" indent="-51435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Flow Identification: Extract the flow tuple (</a:t>
            </a:r>
            <a:r>
              <a:rPr lang="en-US" sz="2400" dirty="0" err="1">
                <a:latin typeface="Calibri" panose="020F0502020204030204" pitchFamily="34" charset="0"/>
                <a:ea typeface="Calibri" panose="020F0502020204030204" pitchFamily="34" charset="0"/>
                <a:cs typeface="Calibri" panose="020F0502020204030204" pitchFamily="34" charset="0"/>
              </a:rPr>
              <a:t>src</a:t>
            </a:r>
            <a:r>
              <a:rPr lang="en-US" sz="2400" dirty="0">
                <a:latin typeface="Calibri" panose="020F0502020204030204" pitchFamily="34" charset="0"/>
                <a:ea typeface="Calibri" panose="020F0502020204030204" pitchFamily="34" charset="0"/>
                <a:cs typeface="Calibri" panose="020F0502020204030204" pitchFamily="34" charset="0"/>
              </a:rPr>
              <a:t> IP, </a:t>
            </a:r>
            <a:r>
              <a:rPr lang="en-US" sz="2400" dirty="0" err="1">
                <a:latin typeface="Calibri" panose="020F0502020204030204" pitchFamily="34" charset="0"/>
                <a:ea typeface="Calibri" panose="020F0502020204030204" pitchFamily="34" charset="0"/>
                <a:cs typeface="Calibri" panose="020F0502020204030204" pitchFamily="34" charset="0"/>
              </a:rPr>
              <a:t>dst</a:t>
            </a:r>
            <a:r>
              <a:rPr lang="en-US" sz="2400" dirty="0">
                <a:latin typeface="Calibri" panose="020F0502020204030204" pitchFamily="34" charset="0"/>
                <a:ea typeface="Calibri" panose="020F0502020204030204" pitchFamily="34" charset="0"/>
                <a:cs typeface="Calibri" panose="020F0502020204030204" pitchFamily="34" charset="0"/>
              </a:rPr>
              <a:t> IP, </a:t>
            </a:r>
            <a:r>
              <a:rPr lang="en-US" sz="2400" dirty="0" err="1">
                <a:latin typeface="Calibri" panose="020F0502020204030204" pitchFamily="34" charset="0"/>
                <a:ea typeface="Calibri" panose="020F0502020204030204" pitchFamily="34" charset="0"/>
                <a:cs typeface="Calibri" panose="020F0502020204030204" pitchFamily="34" charset="0"/>
              </a:rPr>
              <a:t>src</a:t>
            </a:r>
            <a:r>
              <a:rPr lang="en-US" sz="2400" dirty="0">
                <a:latin typeface="Calibri" panose="020F0502020204030204" pitchFamily="34" charset="0"/>
                <a:ea typeface="Calibri" panose="020F0502020204030204" pitchFamily="34" charset="0"/>
                <a:cs typeface="Calibri" panose="020F0502020204030204" pitchFamily="34" charset="0"/>
              </a:rPr>
              <a:t> port, </a:t>
            </a:r>
            <a:r>
              <a:rPr lang="en-US" sz="2400" dirty="0" err="1">
                <a:latin typeface="Calibri" panose="020F0502020204030204" pitchFamily="34" charset="0"/>
                <a:ea typeface="Calibri" panose="020F0502020204030204" pitchFamily="34" charset="0"/>
                <a:cs typeface="Calibri" panose="020F0502020204030204" pitchFamily="34" charset="0"/>
              </a:rPr>
              <a:t>dst</a:t>
            </a:r>
            <a:r>
              <a:rPr lang="en-US" sz="2400" dirty="0">
                <a:latin typeface="Calibri" panose="020F0502020204030204" pitchFamily="34" charset="0"/>
                <a:ea typeface="Calibri" panose="020F0502020204030204" pitchFamily="34" charset="0"/>
                <a:cs typeface="Calibri" panose="020F0502020204030204" pitchFamily="34" charset="0"/>
              </a:rPr>
              <a:t> port, protocol, IP version).This becomes the Flow ID used for classification and tracking.</a:t>
            </a:r>
          </a:p>
          <a:p>
            <a:pPr marL="514350" indent="-51435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Feature Extraction (9 features)</a:t>
            </a:r>
          </a:p>
          <a:p>
            <a:pPr marL="514350" indent="-51435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Classification:</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If fewer than 20 flows classified, </a:t>
            </a:r>
            <a:r>
              <a:rPr lang="en-US" sz="2400" dirty="0" err="1">
                <a:latin typeface="Calibri" panose="020F0502020204030204" pitchFamily="34" charset="0"/>
                <a:ea typeface="Calibri" panose="020F0502020204030204" pitchFamily="34" charset="0"/>
                <a:cs typeface="Calibri" panose="020F0502020204030204" pitchFamily="34" charset="0"/>
              </a:rPr>
              <a:t>use:threshold</a:t>
            </a:r>
            <a:r>
              <a:rPr lang="en-US" sz="2400" dirty="0">
                <a:latin typeface="Calibri" panose="020F0502020204030204" pitchFamily="34" charset="0"/>
                <a:ea typeface="Calibri" panose="020F0502020204030204" pitchFamily="34" charset="0"/>
                <a:cs typeface="Calibri" panose="020F0502020204030204" pitchFamily="34" charset="0"/>
              </a:rPr>
              <a:t> = 0.5 (default)</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Once ≥ 20 flows are analyzed, </a:t>
            </a:r>
            <a:r>
              <a:rPr lang="en-US" sz="2400" dirty="0" err="1">
                <a:latin typeface="Calibri" panose="020F0502020204030204" pitchFamily="34" charset="0"/>
                <a:ea typeface="Calibri" panose="020F0502020204030204" pitchFamily="34" charset="0"/>
                <a:cs typeface="Calibri" panose="020F0502020204030204" pitchFamily="34" charset="0"/>
              </a:rPr>
              <a:t>compute:threshold</a:t>
            </a:r>
            <a:r>
              <a:rPr lang="en-US" sz="2400" dirty="0">
                <a:latin typeface="Calibri" panose="020F0502020204030204" pitchFamily="34" charset="0"/>
                <a:ea typeface="Calibri" panose="020F0502020204030204" pitchFamily="34" charset="0"/>
                <a:cs typeface="Calibri" panose="020F0502020204030204" pitchFamily="34" charset="0"/>
              </a:rPr>
              <a:t> = 75th percentile of the 	last N probability </a:t>
            </a:r>
            <a:r>
              <a:rPr lang="en-US" sz="2400" dirty="0" err="1">
                <a:latin typeface="Calibri" panose="020F0502020204030204" pitchFamily="34" charset="0"/>
                <a:ea typeface="Calibri" panose="020F0502020204030204" pitchFamily="34" charset="0"/>
                <a:cs typeface="Calibri" panose="020F0502020204030204" pitchFamily="34" charset="0"/>
              </a:rPr>
              <a:t>scoresIf</a:t>
            </a:r>
            <a:r>
              <a:rPr lang="en-US" sz="2400" dirty="0">
                <a:latin typeface="Calibri" panose="020F0502020204030204" pitchFamily="34" charset="0"/>
                <a:ea typeface="Calibri" panose="020F0502020204030204" pitchFamily="34" charset="0"/>
                <a:cs typeface="Calibri" panose="020F0502020204030204" pitchFamily="34" charset="0"/>
              </a:rPr>
              <a:t> flow score ≥ threshold, </a:t>
            </a:r>
            <a:r>
              <a:rPr lang="en-US" sz="2400" dirty="0" err="1">
                <a:latin typeface="Calibri" panose="020F0502020204030204" pitchFamily="34" charset="0"/>
                <a:ea typeface="Calibri" panose="020F0502020204030204" pitchFamily="34" charset="0"/>
                <a:cs typeface="Calibri" panose="020F0502020204030204" pitchFamily="34" charset="0"/>
              </a:rPr>
              <a:t>then:Treat</a:t>
            </a:r>
            <a:r>
              <a:rPr lang="en-US" sz="2400" dirty="0">
                <a:latin typeface="Calibri" panose="020F0502020204030204" pitchFamily="34" charset="0"/>
                <a:ea typeface="Calibri" panose="020F0502020204030204" pitchFamily="34" charset="0"/>
                <a:cs typeface="Calibri" panose="020F0502020204030204" pitchFamily="34" charset="0"/>
              </a:rPr>
              <a:t> it as malicious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5.    Mitigation via Flow Rule Installation</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6.    Flow Timeout and Cleanup</a:t>
            </a:r>
          </a:p>
        </p:txBody>
      </p:sp>
    </p:spTree>
    <p:extLst>
      <p:ext uri="{BB962C8B-B14F-4D97-AF65-F5344CB8AC3E}">
        <p14:creationId xmlns:p14="http://schemas.microsoft.com/office/powerpoint/2010/main" val="1855864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79266-7F2D-260F-B901-2B3EC284C07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B7CC053-7858-0DA6-3A75-222FC7E1631E}"/>
              </a:ext>
            </a:extLst>
          </p:cNvPr>
          <p:cNvSpPr>
            <a:spLocks noGrp="1"/>
          </p:cNvSpPr>
          <p:nvPr>
            <p:ph type="sldNum" sz="quarter" idx="4"/>
          </p:nvPr>
        </p:nvSpPr>
        <p:spPr/>
        <p:txBody>
          <a:bodyPr/>
          <a:lstStyle/>
          <a:p>
            <a:fld id="{B5CEABB6-07DC-46E8-9B57-56EC44A396E5}" type="slidenum">
              <a:rPr lang="en-US" smtClean="0"/>
              <a:pPr/>
              <a:t>43</a:t>
            </a:fld>
            <a:endParaRPr lang="en-US" dirty="0"/>
          </a:p>
        </p:txBody>
      </p:sp>
      <p:sp>
        <p:nvSpPr>
          <p:cNvPr id="9" name="Content Placeholder 2">
            <a:extLst>
              <a:ext uri="{FF2B5EF4-FFF2-40B4-BE49-F238E27FC236}">
                <a16:creationId xmlns:a16="http://schemas.microsoft.com/office/drawing/2014/main" id="{09D68429-7FCA-481F-EC10-993793C9F7B5}"/>
              </a:ext>
            </a:extLst>
          </p:cNvPr>
          <p:cNvSpPr>
            <a:spLocks noGrp="1"/>
          </p:cNvSpPr>
          <p:nvPr/>
        </p:nvSpPr>
        <p:spPr>
          <a:xfrm>
            <a:off x="559904" y="559837"/>
            <a:ext cx="10515600" cy="574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3600" dirty="0">
                <a:latin typeface="Calibri" panose="020F0502020204030204" pitchFamily="34" charset="0"/>
                <a:ea typeface="Calibri" panose="020F0502020204030204" pitchFamily="34" charset="0"/>
                <a:cs typeface="Calibri" panose="020F0502020204030204" pitchFamily="34" charset="0"/>
              </a:rPr>
              <a:t>MITIGATION</a:t>
            </a:r>
          </a:p>
          <a:p>
            <a:pPr marL="0" indent="0" algn="ctr">
              <a:buNone/>
            </a:pPr>
            <a:endParaRPr lang="en-US" sz="36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Mitigation via Flow Rule Installation. If a flow is classified as malicious (i.e., its probability exceeds the current threshold): </a:t>
            </a:r>
          </a:p>
          <a:p>
            <a:r>
              <a:rPr lang="en-US" sz="2400" dirty="0">
                <a:latin typeface="Calibri" panose="020F0502020204030204" pitchFamily="34" charset="0"/>
                <a:ea typeface="Calibri" panose="020F0502020204030204" pitchFamily="34" charset="0"/>
                <a:cs typeface="Calibri" panose="020F0502020204030204" pitchFamily="34" charset="0"/>
              </a:rPr>
              <a:t>A high-priority drop rule is installed on the switch using OpenFlow with no actions, immediately blocking future packets from that flow. </a:t>
            </a:r>
          </a:p>
          <a:p>
            <a:r>
              <a:rPr lang="en-US" sz="2400" dirty="0">
                <a:latin typeface="Calibri" panose="020F0502020204030204" pitchFamily="34" charset="0"/>
                <a:ea typeface="Calibri" panose="020F0502020204030204" pitchFamily="34" charset="0"/>
                <a:cs typeface="Calibri" panose="020F0502020204030204" pitchFamily="34" charset="0"/>
              </a:rPr>
              <a:t>The flow ID is added to the </a:t>
            </a:r>
            <a:r>
              <a:rPr lang="en-US" sz="2400" dirty="0" err="1">
                <a:latin typeface="Calibri" panose="020F0502020204030204" pitchFamily="34" charset="0"/>
                <a:ea typeface="Calibri" panose="020F0502020204030204" pitchFamily="34" charset="0"/>
                <a:cs typeface="Calibri" panose="020F0502020204030204" pitchFamily="34" charset="0"/>
              </a:rPr>
              <a:t>blocked_flows</a:t>
            </a:r>
            <a:r>
              <a:rPr lang="en-US" sz="2400" dirty="0">
                <a:latin typeface="Calibri" panose="020F0502020204030204" pitchFamily="34" charset="0"/>
                <a:ea typeface="Calibri" panose="020F0502020204030204" pitchFamily="34" charset="0"/>
                <a:cs typeface="Calibri" panose="020F0502020204030204" pitchFamily="34" charset="0"/>
              </a:rPr>
              <a:t> dictionary to avoid reprocessing and redundant classification.</a:t>
            </a:r>
          </a:p>
          <a:p>
            <a:r>
              <a:rPr lang="en-US" sz="2400" dirty="0">
                <a:latin typeface="Calibri" panose="020F0502020204030204" pitchFamily="34" charset="0"/>
                <a:ea typeface="Calibri" panose="020F0502020204030204" pitchFamily="34" charset="0"/>
                <a:cs typeface="Calibri" panose="020F0502020204030204" pitchFamily="34" charset="0"/>
              </a:rPr>
              <a:t>Blocked flows are removed from memory after 300 seconds (5 minutes). </a:t>
            </a:r>
          </a:p>
          <a:p>
            <a:r>
              <a:rPr lang="en-US" sz="2400" dirty="0">
                <a:latin typeface="Calibri" panose="020F0502020204030204" pitchFamily="34" charset="0"/>
                <a:ea typeface="Calibri" panose="020F0502020204030204" pitchFamily="34" charset="0"/>
                <a:cs typeface="Calibri" panose="020F0502020204030204" pitchFamily="34" charset="0"/>
              </a:rPr>
              <a:t>Inactive flows are cleared from statistics tracking after 60 seconds.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9311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B99-110E-F2E2-48FD-30F7D7E9E94C}"/>
              </a:ext>
            </a:extLst>
          </p:cNvPr>
          <p:cNvSpPr>
            <a:spLocks noGrp="1"/>
          </p:cNvSpPr>
          <p:nvPr>
            <p:ph type="title"/>
          </p:nvPr>
        </p:nvSpPr>
        <p:spPr>
          <a:xfrm>
            <a:off x="1391733" y="835729"/>
            <a:ext cx="8016240" cy="721359"/>
          </a:xfrm>
        </p:spPr>
        <p:txBody>
          <a:bodyPr>
            <a:normAutofit fontScale="90000"/>
          </a:bodyPr>
          <a:lstStyle/>
          <a:p>
            <a:pPr algn="ctr"/>
            <a:r>
              <a:rPr lang="en-IN" dirty="0"/>
              <a:t>Real-Time Results</a:t>
            </a:r>
            <a:br>
              <a:rPr lang="en-IN" b="1" dirty="0"/>
            </a:br>
            <a:endParaRPr lang="en-IN" dirty="0"/>
          </a:p>
        </p:txBody>
      </p:sp>
      <p:sp>
        <p:nvSpPr>
          <p:cNvPr id="5" name="Slide Number Placeholder 4">
            <a:extLst>
              <a:ext uri="{FF2B5EF4-FFF2-40B4-BE49-F238E27FC236}">
                <a16:creationId xmlns:a16="http://schemas.microsoft.com/office/drawing/2014/main" id="{762F66FF-9557-073D-A89A-78C46CED70E6}"/>
              </a:ext>
            </a:extLst>
          </p:cNvPr>
          <p:cNvSpPr>
            <a:spLocks noGrp="1"/>
          </p:cNvSpPr>
          <p:nvPr>
            <p:ph type="sldNum" sz="quarter" idx="4"/>
          </p:nvPr>
        </p:nvSpPr>
        <p:spPr/>
        <p:txBody>
          <a:bodyPr/>
          <a:lstStyle/>
          <a:p>
            <a:fld id="{B5CEABB6-07DC-46E8-9B57-56EC44A396E5}" type="slidenum">
              <a:rPr lang="en-US" smtClean="0"/>
              <a:pPr/>
              <a:t>44</a:t>
            </a:fld>
            <a:endParaRPr lang="en-US" dirty="0"/>
          </a:p>
        </p:txBody>
      </p:sp>
      <p:pic>
        <p:nvPicPr>
          <p:cNvPr id="2050" name="Picture 2">
            <a:extLst>
              <a:ext uri="{FF2B5EF4-FFF2-40B4-BE49-F238E27FC236}">
                <a16:creationId xmlns:a16="http://schemas.microsoft.com/office/drawing/2014/main" id="{99A75514-87F5-F436-392F-5B311C95A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592" y="2063095"/>
            <a:ext cx="52197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6CB408-20B4-4917-5E1E-12D5879796FC}"/>
              </a:ext>
            </a:extLst>
          </p:cNvPr>
          <p:cNvSpPr txBox="1"/>
          <p:nvPr/>
        </p:nvSpPr>
        <p:spPr>
          <a:xfrm>
            <a:off x="535708" y="1196408"/>
            <a:ext cx="10834255" cy="923330"/>
          </a:xfrm>
          <a:prstGeom prst="rect">
            <a:avLst/>
          </a:prstGeom>
          <a:noFill/>
        </p:spPr>
        <p:txBody>
          <a:bodyPr wrap="square">
            <a:spAutoFit/>
          </a:bodyPr>
          <a:lstStyle/>
          <a:p>
            <a:r>
              <a:rPr lang="en-US" dirty="0"/>
              <a:t>In the real-time SDN environment using the trained Random Forest model, the system achieved high performance in detecting and mitigating DDoS attacks based on flow-level features. The results from live traffic classification are as follows:</a:t>
            </a:r>
          </a:p>
        </p:txBody>
      </p:sp>
      <p:graphicFrame>
        <p:nvGraphicFramePr>
          <p:cNvPr id="16" name="Table 15">
            <a:extLst>
              <a:ext uri="{FF2B5EF4-FFF2-40B4-BE49-F238E27FC236}">
                <a16:creationId xmlns:a16="http://schemas.microsoft.com/office/drawing/2014/main" id="{9908D0F1-1B82-3902-3EC6-87DD656C1DF5}"/>
              </a:ext>
            </a:extLst>
          </p:cNvPr>
          <p:cNvGraphicFramePr>
            <a:graphicFrameLocks noGrp="1"/>
          </p:cNvGraphicFramePr>
          <p:nvPr>
            <p:extLst>
              <p:ext uri="{D42A27DB-BD31-4B8C-83A1-F6EECF244321}">
                <p14:modId xmlns:p14="http://schemas.microsoft.com/office/powerpoint/2010/main" val="2800361494"/>
              </p:ext>
            </p:extLst>
          </p:nvPr>
        </p:nvGraphicFramePr>
        <p:xfrm>
          <a:off x="838200" y="3086894"/>
          <a:ext cx="4989946" cy="1828800"/>
        </p:xfrm>
        <a:graphic>
          <a:graphicData uri="http://schemas.openxmlformats.org/drawingml/2006/table">
            <a:tbl>
              <a:tblPr/>
              <a:tblGrid>
                <a:gridCol w="2494973">
                  <a:extLst>
                    <a:ext uri="{9D8B030D-6E8A-4147-A177-3AD203B41FA5}">
                      <a16:colId xmlns:a16="http://schemas.microsoft.com/office/drawing/2014/main" val="2893993187"/>
                    </a:ext>
                  </a:extLst>
                </a:gridCol>
                <a:gridCol w="2494973">
                  <a:extLst>
                    <a:ext uri="{9D8B030D-6E8A-4147-A177-3AD203B41FA5}">
                      <a16:colId xmlns:a16="http://schemas.microsoft.com/office/drawing/2014/main" val="2976140852"/>
                    </a:ext>
                  </a:extLst>
                </a:gridCol>
              </a:tblGrid>
              <a:tr h="0">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3733467064"/>
                  </a:ext>
                </a:extLst>
              </a:tr>
              <a:tr h="0">
                <a:tc>
                  <a:txBody>
                    <a:bodyPr/>
                    <a:lstStyle/>
                    <a:p>
                      <a:r>
                        <a:rPr lang="en-IN"/>
                        <a:t>Accuracy</a:t>
                      </a:r>
                    </a:p>
                  </a:txBody>
                  <a:tcPr anchor="ctr">
                    <a:lnL>
                      <a:noFill/>
                    </a:lnL>
                    <a:lnR>
                      <a:noFill/>
                    </a:lnR>
                    <a:lnT>
                      <a:noFill/>
                    </a:lnT>
                    <a:lnB>
                      <a:noFill/>
                    </a:lnB>
                    <a:noFill/>
                  </a:tcPr>
                </a:tc>
                <a:tc>
                  <a:txBody>
                    <a:bodyPr/>
                    <a:lstStyle/>
                    <a:p>
                      <a:r>
                        <a:rPr lang="en-IN"/>
                        <a:t>97.74%</a:t>
                      </a:r>
                    </a:p>
                  </a:txBody>
                  <a:tcPr anchor="ctr">
                    <a:lnL>
                      <a:noFill/>
                    </a:lnL>
                    <a:lnR>
                      <a:noFill/>
                    </a:lnR>
                    <a:lnT>
                      <a:noFill/>
                    </a:lnT>
                    <a:lnB>
                      <a:noFill/>
                    </a:lnB>
                    <a:noFill/>
                  </a:tcPr>
                </a:tc>
                <a:extLst>
                  <a:ext uri="{0D108BD9-81ED-4DB2-BD59-A6C34878D82A}">
                    <a16:rowId xmlns:a16="http://schemas.microsoft.com/office/drawing/2014/main" val="3397117851"/>
                  </a:ext>
                </a:extLst>
              </a:tr>
              <a:tr h="0">
                <a:tc>
                  <a:txBody>
                    <a:bodyPr/>
                    <a:lstStyle/>
                    <a:p>
                      <a:r>
                        <a:rPr lang="en-IN"/>
                        <a:t>Precision</a:t>
                      </a:r>
                    </a:p>
                  </a:txBody>
                  <a:tcPr anchor="ctr">
                    <a:lnL>
                      <a:noFill/>
                    </a:lnL>
                    <a:lnR>
                      <a:noFill/>
                    </a:lnR>
                    <a:lnT>
                      <a:noFill/>
                    </a:lnT>
                    <a:lnB>
                      <a:noFill/>
                    </a:lnB>
                    <a:noFill/>
                  </a:tcPr>
                </a:tc>
                <a:tc>
                  <a:txBody>
                    <a:bodyPr/>
                    <a:lstStyle/>
                    <a:p>
                      <a:r>
                        <a:rPr lang="en-IN"/>
                        <a:t>98.75%</a:t>
                      </a:r>
                    </a:p>
                  </a:txBody>
                  <a:tcPr anchor="ctr">
                    <a:lnL>
                      <a:noFill/>
                    </a:lnL>
                    <a:lnR>
                      <a:noFill/>
                    </a:lnR>
                    <a:lnT>
                      <a:noFill/>
                    </a:lnT>
                    <a:lnB>
                      <a:noFill/>
                    </a:lnB>
                    <a:noFill/>
                  </a:tcPr>
                </a:tc>
                <a:extLst>
                  <a:ext uri="{0D108BD9-81ED-4DB2-BD59-A6C34878D82A}">
                    <a16:rowId xmlns:a16="http://schemas.microsoft.com/office/drawing/2014/main" val="4240876402"/>
                  </a:ext>
                </a:extLst>
              </a:tr>
              <a:tr h="0">
                <a:tc>
                  <a:txBody>
                    <a:bodyPr/>
                    <a:lstStyle/>
                    <a:p>
                      <a:r>
                        <a:rPr lang="en-IN"/>
                        <a:t>Recall</a:t>
                      </a:r>
                    </a:p>
                  </a:txBody>
                  <a:tcPr anchor="ctr">
                    <a:lnL>
                      <a:noFill/>
                    </a:lnL>
                    <a:lnR>
                      <a:noFill/>
                    </a:lnR>
                    <a:lnT>
                      <a:noFill/>
                    </a:lnT>
                    <a:lnB>
                      <a:noFill/>
                    </a:lnB>
                    <a:noFill/>
                  </a:tcPr>
                </a:tc>
                <a:tc>
                  <a:txBody>
                    <a:bodyPr/>
                    <a:lstStyle/>
                    <a:p>
                      <a:r>
                        <a:rPr lang="en-IN"/>
                        <a:t>96.75%</a:t>
                      </a:r>
                    </a:p>
                  </a:txBody>
                  <a:tcPr anchor="ctr">
                    <a:lnL>
                      <a:noFill/>
                    </a:lnL>
                    <a:lnR>
                      <a:noFill/>
                    </a:lnR>
                    <a:lnT>
                      <a:noFill/>
                    </a:lnT>
                    <a:lnB>
                      <a:noFill/>
                    </a:lnB>
                    <a:noFill/>
                  </a:tcPr>
                </a:tc>
                <a:extLst>
                  <a:ext uri="{0D108BD9-81ED-4DB2-BD59-A6C34878D82A}">
                    <a16:rowId xmlns:a16="http://schemas.microsoft.com/office/drawing/2014/main" val="1894239455"/>
                  </a:ext>
                </a:extLst>
              </a:tr>
              <a:tr h="0">
                <a:tc>
                  <a:txBody>
                    <a:bodyPr/>
                    <a:lstStyle/>
                    <a:p>
                      <a:r>
                        <a:rPr lang="en-IN"/>
                        <a:t>F1 Score</a:t>
                      </a:r>
                    </a:p>
                  </a:txBody>
                  <a:tcPr anchor="ctr">
                    <a:lnL>
                      <a:noFill/>
                    </a:lnL>
                    <a:lnR>
                      <a:noFill/>
                    </a:lnR>
                    <a:lnT>
                      <a:noFill/>
                    </a:lnT>
                    <a:lnB>
                      <a:noFill/>
                    </a:lnB>
                    <a:noFill/>
                  </a:tcPr>
                </a:tc>
                <a:tc>
                  <a:txBody>
                    <a:bodyPr/>
                    <a:lstStyle/>
                    <a:p>
                      <a:r>
                        <a:rPr lang="en-IN" dirty="0"/>
                        <a:t>97.74%</a:t>
                      </a:r>
                    </a:p>
                  </a:txBody>
                  <a:tcPr anchor="ctr">
                    <a:lnL>
                      <a:noFill/>
                    </a:lnL>
                    <a:lnR>
                      <a:noFill/>
                    </a:lnR>
                    <a:lnT>
                      <a:noFill/>
                    </a:lnT>
                    <a:lnB>
                      <a:noFill/>
                    </a:lnB>
                    <a:noFill/>
                  </a:tcPr>
                </a:tc>
                <a:extLst>
                  <a:ext uri="{0D108BD9-81ED-4DB2-BD59-A6C34878D82A}">
                    <a16:rowId xmlns:a16="http://schemas.microsoft.com/office/drawing/2014/main" val="1709368885"/>
                  </a:ext>
                </a:extLst>
              </a:tr>
            </a:tbl>
          </a:graphicData>
        </a:graphic>
      </p:graphicFrame>
    </p:spTree>
    <p:extLst>
      <p:ext uri="{BB962C8B-B14F-4D97-AF65-F5344CB8AC3E}">
        <p14:creationId xmlns:p14="http://schemas.microsoft.com/office/powerpoint/2010/main" val="2063542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C2C92-9A83-1D01-3753-839DDA2B5BA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EF35D8-D7F1-6DC2-ABFD-84261A823866}"/>
              </a:ext>
            </a:extLst>
          </p:cNvPr>
          <p:cNvSpPr>
            <a:spLocks noGrp="1"/>
          </p:cNvSpPr>
          <p:nvPr>
            <p:ph type="sldNum" sz="quarter" idx="4"/>
          </p:nvPr>
        </p:nvSpPr>
        <p:spPr/>
        <p:txBody>
          <a:bodyPr/>
          <a:lstStyle/>
          <a:p>
            <a:fld id="{B5CEABB6-07DC-46E8-9B57-56EC44A396E5}" type="slidenum">
              <a:rPr lang="en-US" smtClean="0"/>
              <a:pPr/>
              <a:t>45</a:t>
            </a:fld>
            <a:endParaRPr lang="en-US" dirty="0"/>
          </a:p>
        </p:txBody>
      </p:sp>
      <p:sp>
        <p:nvSpPr>
          <p:cNvPr id="9" name="Content Placeholder 2">
            <a:extLst>
              <a:ext uri="{FF2B5EF4-FFF2-40B4-BE49-F238E27FC236}">
                <a16:creationId xmlns:a16="http://schemas.microsoft.com/office/drawing/2014/main" id="{6C95A3E6-7926-5F67-3E94-AAB7D12A93F4}"/>
              </a:ext>
            </a:extLst>
          </p:cNvPr>
          <p:cNvSpPr>
            <a:spLocks noGrp="1"/>
          </p:cNvSpPr>
          <p:nvPr/>
        </p:nvSpPr>
        <p:spPr>
          <a:xfrm>
            <a:off x="559904" y="559837"/>
            <a:ext cx="10515600" cy="574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3600" dirty="0">
                <a:latin typeface="Calibri" panose="020F0502020204030204" pitchFamily="34" charset="0"/>
                <a:ea typeface="Calibri" panose="020F0502020204030204" pitchFamily="34" charset="0"/>
                <a:cs typeface="Calibri" panose="020F0502020204030204" pitchFamily="34" charset="0"/>
              </a:rPr>
              <a:t>Limitations</a:t>
            </a:r>
          </a:p>
          <a:p>
            <a:pPr marL="514350" indent="-51435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Simulated Environment Limitation: The system was tested in Mininet with the Ryu controller, which, despite being useful for prototyping, does not accurately reflect the complexity and scale of real-world SDN networks.</a:t>
            </a:r>
          </a:p>
          <a:p>
            <a:pPr marL="514350" indent="-51435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Real-World Challenges Not Captured: Key real-world factors such as geographic distribution of switches, diverse traffic, hardware constraints, and network unpredictability are absent in the simulation, potentially affecting model performance in actual deployment.</a:t>
            </a:r>
          </a:p>
          <a:p>
            <a:pPr marL="514350" indent="-51435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Scalability and Robustness Unverified: The promising detection results in the simulated setup need validation in large-scale or real SDN environments to ensure the system remains effective under real traffic loads and hardware limitations.</a:t>
            </a:r>
          </a:p>
        </p:txBody>
      </p:sp>
    </p:spTree>
    <p:extLst>
      <p:ext uri="{BB962C8B-B14F-4D97-AF65-F5344CB8AC3E}">
        <p14:creationId xmlns:p14="http://schemas.microsoft.com/office/powerpoint/2010/main" val="4215266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8AE30-5E06-BC0B-0FC3-0FE036315CC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0A3EECB-B465-BAB2-B788-F8B81368CA17}"/>
              </a:ext>
            </a:extLst>
          </p:cNvPr>
          <p:cNvSpPr>
            <a:spLocks noGrp="1"/>
          </p:cNvSpPr>
          <p:nvPr>
            <p:ph type="sldNum" sz="quarter" idx="4"/>
          </p:nvPr>
        </p:nvSpPr>
        <p:spPr/>
        <p:txBody>
          <a:bodyPr/>
          <a:lstStyle/>
          <a:p>
            <a:fld id="{B5CEABB6-07DC-46E8-9B57-56EC44A396E5}" type="slidenum">
              <a:rPr lang="en-US" smtClean="0"/>
              <a:pPr/>
              <a:t>46</a:t>
            </a:fld>
            <a:endParaRPr lang="en-US" dirty="0"/>
          </a:p>
        </p:txBody>
      </p:sp>
      <p:sp>
        <p:nvSpPr>
          <p:cNvPr id="9" name="Content Placeholder 2">
            <a:extLst>
              <a:ext uri="{FF2B5EF4-FFF2-40B4-BE49-F238E27FC236}">
                <a16:creationId xmlns:a16="http://schemas.microsoft.com/office/drawing/2014/main" id="{77F193B8-7B2E-13FD-DA31-761E1591A4B6}"/>
              </a:ext>
            </a:extLst>
          </p:cNvPr>
          <p:cNvSpPr>
            <a:spLocks noGrp="1"/>
          </p:cNvSpPr>
          <p:nvPr/>
        </p:nvSpPr>
        <p:spPr>
          <a:xfrm>
            <a:off x="559904" y="559837"/>
            <a:ext cx="10515600" cy="574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3600" dirty="0">
                <a:latin typeface="Calibri" panose="020F0502020204030204" pitchFamily="34" charset="0"/>
                <a:ea typeface="Calibri" panose="020F0502020204030204" pitchFamily="34" charset="0"/>
                <a:cs typeface="Calibri" panose="020F0502020204030204" pitchFamily="34" charset="0"/>
              </a:rPr>
              <a:t>Future Work</a:t>
            </a:r>
          </a:p>
          <a:p>
            <a:pPr marL="514350" indent="-51435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Real-World Deployment: Implement the system in an actual SDN environment to assess its scalability, latency, and robustness under realistic network conditions.</a:t>
            </a:r>
          </a:p>
          <a:p>
            <a:pPr marL="514350" indent="-51435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Multi-Class Classification: Expand the model to detect and distinguish between multiple types of DDoS attacks (e.g., TCP, UDP, HTTP), enabling more granular threat identification.</a:t>
            </a:r>
          </a:p>
          <a:p>
            <a:pPr marL="514350" indent="-51435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Adaptive Learning: Integrate online or adaptive learning techniques to keep the system responsive to evolving traffic patterns and emerging attack vectors without constant offline retraining.</a:t>
            </a:r>
          </a:p>
        </p:txBody>
      </p:sp>
    </p:spTree>
    <p:extLst>
      <p:ext uri="{BB962C8B-B14F-4D97-AF65-F5344CB8AC3E}">
        <p14:creationId xmlns:p14="http://schemas.microsoft.com/office/powerpoint/2010/main" val="1662510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CFD569DC-1A68-51FF-4CCE-F334F8B3D5A3}"/>
              </a:ext>
            </a:extLst>
          </p:cNvPr>
          <p:cNvSpPr>
            <a:spLocks noGrp="1"/>
          </p:cNvSpPr>
          <p:nvPr>
            <p:ph sz="quarter" idx="10"/>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Group 4-</a:t>
            </a:r>
          </a:p>
          <a:p>
            <a:r>
              <a:rPr lang="en-US" dirty="0">
                <a:latin typeface="Calibri" panose="020F0502020204030204" pitchFamily="34" charset="0"/>
                <a:ea typeface="Calibri" panose="020F0502020204030204" pitchFamily="34" charset="0"/>
                <a:cs typeface="Calibri" panose="020F0502020204030204" pitchFamily="34" charset="0"/>
              </a:rPr>
              <a:t>1. Kundan Kumar Jha</a:t>
            </a:r>
          </a:p>
          <a:p>
            <a:r>
              <a:rPr lang="en-US" dirty="0">
                <a:latin typeface="Calibri" panose="020F0502020204030204" pitchFamily="34" charset="0"/>
                <a:ea typeface="Calibri" panose="020F0502020204030204" pitchFamily="34" charset="0"/>
                <a:cs typeface="Calibri" panose="020F0502020204030204" pitchFamily="34" charset="0"/>
              </a:rPr>
              <a:t>2. Ibapalei Shadap</a:t>
            </a:r>
          </a:p>
          <a:p>
            <a:r>
              <a:rPr lang="en-US" dirty="0">
                <a:latin typeface="Calibri" panose="020F0502020204030204" pitchFamily="34" charset="0"/>
                <a:ea typeface="Calibri" panose="020F0502020204030204" pitchFamily="34" charset="0"/>
                <a:cs typeface="Calibri" panose="020F0502020204030204" pitchFamily="34" charset="0"/>
              </a:rPr>
              <a:t>3. Georgepaton Marbaniang</a:t>
            </a:r>
          </a:p>
          <a:p>
            <a:r>
              <a:rPr lang="en-US" dirty="0">
                <a:latin typeface="Calibri" panose="020F0502020204030204" pitchFamily="34" charset="0"/>
                <a:ea typeface="Calibri" panose="020F0502020204030204" pitchFamily="34" charset="0"/>
                <a:cs typeface="Calibri" panose="020F0502020204030204" pitchFamily="34" charset="0"/>
              </a:rPr>
              <a:t>4. Chadong Lowang</a:t>
            </a:r>
          </a:p>
        </p:txBody>
      </p:sp>
    </p:spTree>
    <p:extLst>
      <p:ext uri="{BB962C8B-B14F-4D97-AF65-F5344CB8AC3E}">
        <p14:creationId xmlns:p14="http://schemas.microsoft.com/office/powerpoint/2010/main" val="330384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Graphic 114" descr="Credit card">
            <a:extLst>
              <a:ext uri="{FF2B5EF4-FFF2-40B4-BE49-F238E27FC236}">
                <a16:creationId xmlns:a16="http://schemas.microsoft.com/office/drawing/2014/main" id="{F0843CBC-203E-009B-2C89-274A684DD0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1741" y="2631785"/>
            <a:ext cx="1201838" cy="1028217"/>
          </a:xfrm>
          <a:prstGeom prst="rect">
            <a:avLst/>
          </a:prstGeom>
        </p:spPr>
      </p:pic>
      <p:pic>
        <p:nvPicPr>
          <p:cNvPr id="116" name="Graphic 115" descr="Credit card">
            <a:extLst>
              <a:ext uri="{FF2B5EF4-FFF2-40B4-BE49-F238E27FC236}">
                <a16:creationId xmlns:a16="http://schemas.microsoft.com/office/drawing/2014/main" id="{4C726999-9CAC-3C3A-ED95-986E49DB9C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3655" y="1730888"/>
            <a:ext cx="1201838" cy="1028217"/>
          </a:xfrm>
          <a:prstGeom prst="rect">
            <a:avLst/>
          </a:prstGeom>
        </p:spPr>
      </p:pic>
      <p:pic>
        <p:nvPicPr>
          <p:cNvPr id="117" name="Graphic 116" descr="Credit card">
            <a:extLst>
              <a:ext uri="{FF2B5EF4-FFF2-40B4-BE49-F238E27FC236}">
                <a16:creationId xmlns:a16="http://schemas.microsoft.com/office/drawing/2014/main" id="{8AC8409C-24FF-A61C-5FD1-EB3517D977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4038" y="3607923"/>
            <a:ext cx="1201838" cy="1028217"/>
          </a:xfrm>
          <a:prstGeom prst="rect">
            <a:avLst/>
          </a:prstGeom>
        </p:spPr>
      </p:pic>
      <p:pic>
        <p:nvPicPr>
          <p:cNvPr id="118" name="Graphic 117" descr="Credit card">
            <a:extLst>
              <a:ext uri="{FF2B5EF4-FFF2-40B4-BE49-F238E27FC236}">
                <a16:creationId xmlns:a16="http://schemas.microsoft.com/office/drawing/2014/main" id="{66121764-0171-53E2-AAFF-0244FCE0D7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85569" y="2631785"/>
            <a:ext cx="1201838" cy="1028217"/>
          </a:xfrm>
          <a:prstGeom prst="rect">
            <a:avLst/>
          </a:prstGeom>
        </p:spPr>
      </p:pic>
      <p:cxnSp>
        <p:nvCxnSpPr>
          <p:cNvPr id="120" name="Straight Connector 119">
            <a:extLst>
              <a:ext uri="{FF2B5EF4-FFF2-40B4-BE49-F238E27FC236}">
                <a16:creationId xmlns:a16="http://schemas.microsoft.com/office/drawing/2014/main" id="{9028032C-BD4F-8E34-4975-C6ABA36B71BD}"/>
              </a:ext>
            </a:extLst>
          </p:cNvPr>
          <p:cNvCxnSpPr>
            <a:cxnSpLocks/>
          </p:cNvCxnSpPr>
          <p:nvPr/>
        </p:nvCxnSpPr>
        <p:spPr>
          <a:xfrm flipH="1">
            <a:off x="2142660" y="2244996"/>
            <a:ext cx="957806" cy="6096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Straight Connector 122">
            <a:extLst>
              <a:ext uri="{FF2B5EF4-FFF2-40B4-BE49-F238E27FC236}">
                <a16:creationId xmlns:a16="http://schemas.microsoft.com/office/drawing/2014/main" id="{39CE6D28-D391-80C2-6C80-7513D2F69D53}"/>
              </a:ext>
            </a:extLst>
          </p:cNvPr>
          <p:cNvCxnSpPr>
            <a:cxnSpLocks/>
          </p:cNvCxnSpPr>
          <p:nvPr/>
        </p:nvCxnSpPr>
        <p:spPr>
          <a:xfrm flipH="1">
            <a:off x="3614574" y="2549796"/>
            <a:ext cx="34723" cy="12192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306311CA-5C7F-185E-638C-0BBDE9EC8983}"/>
              </a:ext>
            </a:extLst>
          </p:cNvPr>
          <p:cNvCxnSpPr>
            <a:cxnSpLocks/>
          </p:cNvCxnSpPr>
          <p:nvPr/>
        </p:nvCxnSpPr>
        <p:spPr>
          <a:xfrm flipH="1">
            <a:off x="4069844" y="3464199"/>
            <a:ext cx="957806" cy="6096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4B375D33-4A62-16FB-F92D-3C95816BE1B2}"/>
              </a:ext>
            </a:extLst>
          </p:cNvPr>
          <p:cNvCxnSpPr>
            <a:cxnSpLocks/>
          </p:cNvCxnSpPr>
          <p:nvPr/>
        </p:nvCxnSpPr>
        <p:spPr>
          <a:xfrm>
            <a:off x="4069844" y="2255603"/>
            <a:ext cx="1197016" cy="63950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623058DF-1FFC-0FCB-0C76-65F11D353ACB}"/>
              </a:ext>
            </a:extLst>
          </p:cNvPr>
          <p:cNvCxnSpPr>
            <a:cxnSpLocks/>
          </p:cNvCxnSpPr>
          <p:nvPr/>
        </p:nvCxnSpPr>
        <p:spPr>
          <a:xfrm>
            <a:off x="2142660" y="3464199"/>
            <a:ext cx="984330" cy="6096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Straight Connector 129">
            <a:extLst>
              <a:ext uri="{FF2B5EF4-FFF2-40B4-BE49-F238E27FC236}">
                <a16:creationId xmlns:a16="http://schemas.microsoft.com/office/drawing/2014/main" id="{3FEC7D0F-0087-0701-76EC-CA0886F9233A}"/>
              </a:ext>
            </a:extLst>
          </p:cNvPr>
          <p:cNvCxnSpPr>
            <a:cxnSpLocks/>
          </p:cNvCxnSpPr>
          <p:nvPr/>
        </p:nvCxnSpPr>
        <p:spPr>
          <a:xfrm flipH="1" flipV="1">
            <a:off x="2542951" y="3109677"/>
            <a:ext cx="2576434" cy="514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5" name="Graphic 134" descr="Bank check">
            <a:extLst>
              <a:ext uri="{FF2B5EF4-FFF2-40B4-BE49-F238E27FC236}">
                <a16:creationId xmlns:a16="http://schemas.microsoft.com/office/drawing/2014/main" id="{77A6FAE6-176A-F916-D549-60BDE21F26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6526" y="2669253"/>
            <a:ext cx="1201838" cy="709784"/>
          </a:xfrm>
          <a:prstGeom prst="rect">
            <a:avLst/>
          </a:prstGeom>
        </p:spPr>
      </p:pic>
      <p:pic>
        <p:nvPicPr>
          <p:cNvPr id="137" name="Graphic 136" descr="DVD player">
            <a:extLst>
              <a:ext uri="{FF2B5EF4-FFF2-40B4-BE49-F238E27FC236}">
                <a16:creationId xmlns:a16="http://schemas.microsoft.com/office/drawing/2014/main" id="{4AE2C0D1-82A5-3E56-B70E-1B5750A5A2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9116" y="1142703"/>
            <a:ext cx="3409708" cy="1612103"/>
          </a:xfrm>
          <a:prstGeom prst="rect">
            <a:avLst/>
          </a:prstGeom>
        </p:spPr>
      </p:pic>
      <p:pic>
        <p:nvPicPr>
          <p:cNvPr id="138" name="Graphic 137" descr="Bank check">
            <a:extLst>
              <a:ext uri="{FF2B5EF4-FFF2-40B4-BE49-F238E27FC236}">
                <a16:creationId xmlns:a16="http://schemas.microsoft.com/office/drawing/2014/main" id="{F205D52D-A8C4-4F58-1BEB-8C85FD7896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6986" y="3433455"/>
            <a:ext cx="1201838" cy="709784"/>
          </a:xfrm>
          <a:prstGeom prst="rect">
            <a:avLst/>
          </a:prstGeom>
        </p:spPr>
      </p:pic>
      <p:pic>
        <p:nvPicPr>
          <p:cNvPr id="139" name="Graphic 138" descr="Bank check">
            <a:extLst>
              <a:ext uri="{FF2B5EF4-FFF2-40B4-BE49-F238E27FC236}">
                <a16:creationId xmlns:a16="http://schemas.microsoft.com/office/drawing/2014/main" id="{F56A0289-483C-8CF7-4F32-D1FDEF521A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99116" y="3433456"/>
            <a:ext cx="1201838" cy="709784"/>
          </a:xfrm>
          <a:prstGeom prst="rect">
            <a:avLst/>
          </a:prstGeom>
        </p:spPr>
      </p:pic>
      <p:pic>
        <p:nvPicPr>
          <p:cNvPr id="140" name="Graphic 139" descr="Bank check">
            <a:extLst>
              <a:ext uri="{FF2B5EF4-FFF2-40B4-BE49-F238E27FC236}">
                <a16:creationId xmlns:a16="http://schemas.microsoft.com/office/drawing/2014/main" id="{85C8203B-974C-01F4-30A9-93F0AFB9A0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0954" y="4098172"/>
            <a:ext cx="1201838" cy="709784"/>
          </a:xfrm>
          <a:prstGeom prst="rect">
            <a:avLst/>
          </a:prstGeom>
        </p:spPr>
      </p:pic>
      <p:cxnSp>
        <p:nvCxnSpPr>
          <p:cNvPr id="142" name="Straight Connector 141">
            <a:extLst>
              <a:ext uri="{FF2B5EF4-FFF2-40B4-BE49-F238E27FC236}">
                <a16:creationId xmlns:a16="http://schemas.microsoft.com/office/drawing/2014/main" id="{E7F98ACA-0C2C-B45D-B69F-D97460CCBBE5}"/>
              </a:ext>
            </a:extLst>
          </p:cNvPr>
          <p:cNvCxnSpPr>
            <a:cxnSpLocks/>
          </p:cNvCxnSpPr>
          <p:nvPr/>
        </p:nvCxnSpPr>
        <p:spPr>
          <a:xfrm>
            <a:off x="8000035" y="2226930"/>
            <a:ext cx="0" cy="13809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3" name="Straight Connector 142">
            <a:extLst>
              <a:ext uri="{FF2B5EF4-FFF2-40B4-BE49-F238E27FC236}">
                <a16:creationId xmlns:a16="http://schemas.microsoft.com/office/drawing/2014/main" id="{39E40CA6-5A87-D188-785F-426F195A6680}"/>
              </a:ext>
            </a:extLst>
          </p:cNvPr>
          <p:cNvCxnSpPr>
            <a:cxnSpLocks/>
          </p:cNvCxnSpPr>
          <p:nvPr/>
        </p:nvCxnSpPr>
        <p:spPr>
          <a:xfrm>
            <a:off x="8705126" y="2088034"/>
            <a:ext cx="0" cy="77989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Straight Connector 143">
            <a:extLst>
              <a:ext uri="{FF2B5EF4-FFF2-40B4-BE49-F238E27FC236}">
                <a16:creationId xmlns:a16="http://schemas.microsoft.com/office/drawing/2014/main" id="{86B2B07F-7AEB-3C11-7B7C-43528B8A8071}"/>
              </a:ext>
            </a:extLst>
          </p:cNvPr>
          <p:cNvCxnSpPr>
            <a:cxnSpLocks/>
          </p:cNvCxnSpPr>
          <p:nvPr/>
        </p:nvCxnSpPr>
        <p:spPr>
          <a:xfrm>
            <a:off x="9277108" y="1968983"/>
            <a:ext cx="0" cy="22411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5" name="Straight Connector 144">
            <a:extLst>
              <a:ext uri="{FF2B5EF4-FFF2-40B4-BE49-F238E27FC236}">
                <a16:creationId xmlns:a16="http://schemas.microsoft.com/office/drawing/2014/main" id="{A79F2134-3250-B8D1-6D55-4619370BE734}"/>
              </a:ext>
            </a:extLst>
          </p:cNvPr>
          <p:cNvCxnSpPr>
            <a:cxnSpLocks/>
          </p:cNvCxnSpPr>
          <p:nvPr/>
        </p:nvCxnSpPr>
        <p:spPr>
          <a:xfrm>
            <a:off x="10184757" y="2226930"/>
            <a:ext cx="0" cy="13809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8" name="Straight Connector 147">
            <a:extLst>
              <a:ext uri="{FF2B5EF4-FFF2-40B4-BE49-F238E27FC236}">
                <a16:creationId xmlns:a16="http://schemas.microsoft.com/office/drawing/2014/main" id="{6BFA08AA-237A-2892-C885-48F720136A1D}"/>
              </a:ext>
            </a:extLst>
          </p:cNvPr>
          <p:cNvCxnSpPr>
            <a:cxnSpLocks/>
            <a:stCxn id="135" idx="1"/>
          </p:cNvCxnSpPr>
          <p:nvPr/>
        </p:nvCxnSpPr>
        <p:spPr>
          <a:xfrm flipH="1">
            <a:off x="8075269" y="3024145"/>
            <a:ext cx="401257" cy="6033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1" name="Straight Connector 150">
            <a:extLst>
              <a:ext uri="{FF2B5EF4-FFF2-40B4-BE49-F238E27FC236}">
                <a16:creationId xmlns:a16="http://schemas.microsoft.com/office/drawing/2014/main" id="{360DC2F2-1EEC-5945-885D-95A41D7EF518}"/>
              </a:ext>
            </a:extLst>
          </p:cNvPr>
          <p:cNvCxnSpPr>
            <a:cxnSpLocks/>
            <a:stCxn id="140" idx="1"/>
          </p:cNvCxnSpPr>
          <p:nvPr/>
        </p:nvCxnSpPr>
        <p:spPr>
          <a:xfrm flipH="1" flipV="1">
            <a:off x="8000035" y="3963133"/>
            <a:ext cx="600919" cy="4899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Straight Connector 153">
            <a:extLst>
              <a:ext uri="{FF2B5EF4-FFF2-40B4-BE49-F238E27FC236}">
                <a16:creationId xmlns:a16="http://schemas.microsoft.com/office/drawing/2014/main" id="{108FD247-4009-9132-EEB6-4842CCDD911A}"/>
              </a:ext>
            </a:extLst>
          </p:cNvPr>
          <p:cNvCxnSpPr>
            <a:cxnSpLocks/>
            <a:endCxn id="140" idx="3"/>
          </p:cNvCxnSpPr>
          <p:nvPr/>
        </p:nvCxnSpPr>
        <p:spPr>
          <a:xfrm flipH="1">
            <a:off x="9802792" y="3963133"/>
            <a:ext cx="510250" cy="4899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7" name="Straight Connector 156">
            <a:extLst>
              <a:ext uri="{FF2B5EF4-FFF2-40B4-BE49-F238E27FC236}">
                <a16:creationId xmlns:a16="http://schemas.microsoft.com/office/drawing/2014/main" id="{05A65778-2B67-D10A-5CD0-28F24D067FAC}"/>
              </a:ext>
            </a:extLst>
          </p:cNvPr>
          <p:cNvCxnSpPr>
            <a:cxnSpLocks/>
            <a:stCxn id="135" idx="3"/>
          </p:cNvCxnSpPr>
          <p:nvPr/>
        </p:nvCxnSpPr>
        <p:spPr>
          <a:xfrm>
            <a:off x="9678364" y="3024145"/>
            <a:ext cx="544975" cy="6033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1" name="TextBox 160">
            <a:extLst>
              <a:ext uri="{FF2B5EF4-FFF2-40B4-BE49-F238E27FC236}">
                <a16:creationId xmlns:a16="http://schemas.microsoft.com/office/drawing/2014/main" id="{0EE104D5-FD47-494A-01B4-0A8BB002AD34}"/>
              </a:ext>
            </a:extLst>
          </p:cNvPr>
          <p:cNvSpPr txBox="1"/>
          <p:nvPr/>
        </p:nvSpPr>
        <p:spPr>
          <a:xfrm>
            <a:off x="986916" y="1331488"/>
            <a:ext cx="2962734" cy="646331"/>
          </a:xfrm>
          <a:prstGeom prst="rect">
            <a:avLst/>
          </a:prstGeom>
          <a:noFill/>
        </p:spPr>
        <p:txBody>
          <a:bodyPr wrap="none" rtlCol="0">
            <a:spAutoFit/>
          </a:bodyPr>
          <a:lstStyle/>
          <a:p>
            <a:r>
              <a:rPr lang="en-US" dirty="0"/>
              <a:t>Tightly Coupled Control Plane</a:t>
            </a:r>
          </a:p>
          <a:p>
            <a:r>
              <a:rPr lang="en-US" dirty="0"/>
              <a:t>And Data Plane</a:t>
            </a:r>
            <a:endParaRPr lang="en-IN" dirty="0"/>
          </a:p>
        </p:txBody>
      </p:sp>
      <p:cxnSp>
        <p:nvCxnSpPr>
          <p:cNvPr id="184" name="Straight Connector 183">
            <a:extLst>
              <a:ext uri="{FF2B5EF4-FFF2-40B4-BE49-F238E27FC236}">
                <a16:creationId xmlns:a16="http://schemas.microsoft.com/office/drawing/2014/main" id="{2C9DB829-48B0-96C0-BA3C-B6388E9D2E04}"/>
              </a:ext>
            </a:extLst>
          </p:cNvPr>
          <p:cNvCxnSpPr/>
          <p:nvPr/>
        </p:nvCxnSpPr>
        <p:spPr>
          <a:xfrm>
            <a:off x="6354501" y="671332"/>
            <a:ext cx="0" cy="5173883"/>
          </a:xfrm>
          <a:prstGeom prst="line">
            <a:avLst/>
          </a:prstGeom>
        </p:spPr>
        <p:style>
          <a:lnRef idx="3">
            <a:schemeClr val="dk1"/>
          </a:lnRef>
          <a:fillRef idx="0">
            <a:schemeClr val="dk1"/>
          </a:fillRef>
          <a:effectRef idx="2">
            <a:schemeClr val="dk1"/>
          </a:effectRef>
          <a:fontRef idx="minor">
            <a:schemeClr val="tx1"/>
          </a:fontRef>
        </p:style>
      </p:cxnSp>
      <p:sp>
        <p:nvSpPr>
          <p:cNvPr id="185" name="TextBox 184">
            <a:extLst>
              <a:ext uri="{FF2B5EF4-FFF2-40B4-BE49-F238E27FC236}">
                <a16:creationId xmlns:a16="http://schemas.microsoft.com/office/drawing/2014/main" id="{6BF86655-D31F-40F1-F56E-4559379E43B2}"/>
              </a:ext>
            </a:extLst>
          </p:cNvPr>
          <p:cNvSpPr txBox="1"/>
          <p:nvPr/>
        </p:nvSpPr>
        <p:spPr>
          <a:xfrm>
            <a:off x="1978385" y="5553624"/>
            <a:ext cx="2689967" cy="400110"/>
          </a:xfrm>
          <a:prstGeom prst="rect">
            <a:avLst/>
          </a:prstGeom>
          <a:noFill/>
        </p:spPr>
        <p:txBody>
          <a:bodyPr wrap="none" rtlCol="0">
            <a:spAutoFit/>
          </a:bodyPr>
          <a:lstStyle/>
          <a:p>
            <a:r>
              <a:rPr lang="en-US" sz="2000" b="1" dirty="0"/>
              <a:t>Traditional Networking </a:t>
            </a:r>
            <a:endParaRPr lang="en-IN" sz="2000" b="1" dirty="0"/>
          </a:p>
        </p:txBody>
      </p:sp>
      <p:sp>
        <p:nvSpPr>
          <p:cNvPr id="186" name="TextBox 185">
            <a:extLst>
              <a:ext uri="{FF2B5EF4-FFF2-40B4-BE49-F238E27FC236}">
                <a16:creationId xmlns:a16="http://schemas.microsoft.com/office/drawing/2014/main" id="{3767328C-1AD6-DC4E-5C8E-315CFC8DA0B1}"/>
              </a:ext>
            </a:extLst>
          </p:cNvPr>
          <p:cNvSpPr txBox="1"/>
          <p:nvPr/>
        </p:nvSpPr>
        <p:spPr>
          <a:xfrm>
            <a:off x="4139189" y="4141991"/>
            <a:ext cx="2016129" cy="369332"/>
          </a:xfrm>
          <a:prstGeom prst="rect">
            <a:avLst/>
          </a:prstGeom>
          <a:noFill/>
        </p:spPr>
        <p:txBody>
          <a:bodyPr wrap="none" rtlCol="0">
            <a:spAutoFit/>
          </a:bodyPr>
          <a:lstStyle/>
          <a:p>
            <a:r>
              <a:rPr lang="en-US" dirty="0"/>
              <a:t>Forwarding Devices</a:t>
            </a:r>
            <a:endParaRPr lang="en-IN" dirty="0"/>
          </a:p>
        </p:txBody>
      </p:sp>
      <p:sp>
        <p:nvSpPr>
          <p:cNvPr id="187" name="TextBox 186">
            <a:extLst>
              <a:ext uri="{FF2B5EF4-FFF2-40B4-BE49-F238E27FC236}">
                <a16:creationId xmlns:a16="http://schemas.microsoft.com/office/drawing/2014/main" id="{2F522759-C582-19AD-2A20-69C06E52E4EB}"/>
              </a:ext>
            </a:extLst>
          </p:cNvPr>
          <p:cNvSpPr txBox="1"/>
          <p:nvPr/>
        </p:nvSpPr>
        <p:spPr>
          <a:xfrm>
            <a:off x="8253714" y="1023546"/>
            <a:ext cx="2122441" cy="646331"/>
          </a:xfrm>
          <a:prstGeom prst="rect">
            <a:avLst/>
          </a:prstGeom>
          <a:noFill/>
        </p:spPr>
        <p:txBody>
          <a:bodyPr wrap="none" rtlCol="0">
            <a:spAutoFit/>
          </a:bodyPr>
          <a:lstStyle/>
          <a:p>
            <a:pPr algn="ctr"/>
            <a:r>
              <a:rPr lang="en-US" dirty="0"/>
              <a:t>SDN controller</a:t>
            </a:r>
          </a:p>
          <a:p>
            <a:pPr algn="ctr"/>
            <a:r>
              <a:rPr lang="en-US" dirty="0"/>
              <a:t>(Centralized Control)</a:t>
            </a:r>
            <a:endParaRPr lang="en-IN" dirty="0"/>
          </a:p>
        </p:txBody>
      </p:sp>
      <p:sp>
        <p:nvSpPr>
          <p:cNvPr id="188" name="TextBox 187">
            <a:extLst>
              <a:ext uri="{FF2B5EF4-FFF2-40B4-BE49-F238E27FC236}">
                <a16:creationId xmlns:a16="http://schemas.microsoft.com/office/drawing/2014/main" id="{10419F5C-BBC2-65CB-A7B4-E055C048E8B6}"/>
              </a:ext>
            </a:extLst>
          </p:cNvPr>
          <p:cNvSpPr txBox="1"/>
          <p:nvPr/>
        </p:nvSpPr>
        <p:spPr>
          <a:xfrm>
            <a:off x="7230320" y="4084045"/>
            <a:ext cx="1118191" cy="369332"/>
          </a:xfrm>
          <a:prstGeom prst="rect">
            <a:avLst/>
          </a:prstGeom>
          <a:noFill/>
        </p:spPr>
        <p:txBody>
          <a:bodyPr wrap="none" rtlCol="0">
            <a:spAutoFit/>
          </a:bodyPr>
          <a:lstStyle/>
          <a:p>
            <a:r>
              <a:rPr lang="en-US" dirty="0"/>
              <a:t>Data Flow</a:t>
            </a:r>
            <a:endParaRPr lang="en-IN" dirty="0"/>
          </a:p>
        </p:txBody>
      </p:sp>
      <p:sp>
        <p:nvSpPr>
          <p:cNvPr id="189" name="TextBox 188">
            <a:extLst>
              <a:ext uri="{FF2B5EF4-FFF2-40B4-BE49-F238E27FC236}">
                <a16:creationId xmlns:a16="http://schemas.microsoft.com/office/drawing/2014/main" id="{4B780022-9FED-B344-405C-16918F4A22DD}"/>
              </a:ext>
            </a:extLst>
          </p:cNvPr>
          <p:cNvSpPr txBox="1"/>
          <p:nvPr/>
        </p:nvSpPr>
        <p:spPr>
          <a:xfrm>
            <a:off x="10320254" y="2413278"/>
            <a:ext cx="1193660" cy="646331"/>
          </a:xfrm>
          <a:prstGeom prst="rect">
            <a:avLst/>
          </a:prstGeom>
          <a:noFill/>
        </p:spPr>
        <p:txBody>
          <a:bodyPr wrap="square" rtlCol="0">
            <a:spAutoFit/>
          </a:bodyPr>
          <a:lstStyle/>
          <a:p>
            <a:r>
              <a:rPr lang="en-US" dirty="0"/>
              <a:t>Open Flow</a:t>
            </a:r>
          </a:p>
          <a:p>
            <a:r>
              <a:rPr lang="en-US" dirty="0"/>
              <a:t>Messages</a:t>
            </a:r>
            <a:endParaRPr lang="en-IN" dirty="0"/>
          </a:p>
        </p:txBody>
      </p:sp>
      <p:sp>
        <p:nvSpPr>
          <p:cNvPr id="190" name="TextBox 189">
            <a:extLst>
              <a:ext uri="{FF2B5EF4-FFF2-40B4-BE49-F238E27FC236}">
                <a16:creationId xmlns:a16="http://schemas.microsoft.com/office/drawing/2014/main" id="{04558D25-0A2A-6242-F87F-79A684AA7573}"/>
              </a:ext>
            </a:extLst>
          </p:cNvPr>
          <p:cNvSpPr txBox="1"/>
          <p:nvPr/>
        </p:nvSpPr>
        <p:spPr>
          <a:xfrm>
            <a:off x="8253714" y="4602760"/>
            <a:ext cx="2418142" cy="646331"/>
          </a:xfrm>
          <a:prstGeom prst="rect">
            <a:avLst/>
          </a:prstGeom>
          <a:noFill/>
        </p:spPr>
        <p:txBody>
          <a:bodyPr wrap="square" rtlCol="0">
            <a:spAutoFit/>
          </a:bodyPr>
          <a:lstStyle/>
          <a:p>
            <a:r>
              <a:rPr lang="en-US" dirty="0"/>
              <a:t>Open Flow Switch</a:t>
            </a:r>
          </a:p>
          <a:p>
            <a:r>
              <a:rPr lang="en-US" dirty="0"/>
              <a:t>(programmable Switch)</a:t>
            </a:r>
          </a:p>
        </p:txBody>
      </p:sp>
      <p:sp>
        <p:nvSpPr>
          <p:cNvPr id="192" name="TextBox 191">
            <a:extLst>
              <a:ext uri="{FF2B5EF4-FFF2-40B4-BE49-F238E27FC236}">
                <a16:creationId xmlns:a16="http://schemas.microsoft.com/office/drawing/2014/main" id="{CC80CC37-85F9-3C93-C5A5-C844C794B007}"/>
              </a:ext>
            </a:extLst>
          </p:cNvPr>
          <p:cNvSpPr txBox="1"/>
          <p:nvPr/>
        </p:nvSpPr>
        <p:spPr>
          <a:xfrm>
            <a:off x="1940181" y="3854403"/>
            <a:ext cx="1118191" cy="369332"/>
          </a:xfrm>
          <a:prstGeom prst="rect">
            <a:avLst/>
          </a:prstGeom>
          <a:noFill/>
        </p:spPr>
        <p:txBody>
          <a:bodyPr wrap="none" rtlCol="0">
            <a:spAutoFit/>
          </a:bodyPr>
          <a:lstStyle/>
          <a:p>
            <a:r>
              <a:rPr lang="en-US" dirty="0"/>
              <a:t>Data Flow</a:t>
            </a:r>
            <a:endParaRPr lang="en-IN" dirty="0"/>
          </a:p>
        </p:txBody>
      </p:sp>
      <p:sp>
        <p:nvSpPr>
          <p:cNvPr id="193" name="TextBox 192">
            <a:extLst>
              <a:ext uri="{FF2B5EF4-FFF2-40B4-BE49-F238E27FC236}">
                <a16:creationId xmlns:a16="http://schemas.microsoft.com/office/drawing/2014/main" id="{239FF0CD-FD26-12C4-2F43-6CAB1E22DB38}"/>
              </a:ext>
            </a:extLst>
          </p:cNvPr>
          <p:cNvSpPr txBox="1"/>
          <p:nvPr/>
        </p:nvSpPr>
        <p:spPr>
          <a:xfrm>
            <a:off x="7573019" y="5553624"/>
            <a:ext cx="3408177" cy="400110"/>
          </a:xfrm>
          <a:prstGeom prst="rect">
            <a:avLst/>
          </a:prstGeom>
          <a:noFill/>
        </p:spPr>
        <p:txBody>
          <a:bodyPr wrap="none" rtlCol="0">
            <a:spAutoFit/>
          </a:bodyPr>
          <a:lstStyle/>
          <a:p>
            <a:r>
              <a:rPr lang="en-US" sz="2000" b="1" dirty="0"/>
              <a:t>Software Defined Networking </a:t>
            </a:r>
            <a:endParaRPr lang="en-IN" sz="2000" b="1" dirty="0"/>
          </a:p>
        </p:txBody>
      </p:sp>
    </p:spTree>
    <p:extLst>
      <p:ext uri="{BB962C8B-B14F-4D97-AF65-F5344CB8AC3E}">
        <p14:creationId xmlns:p14="http://schemas.microsoft.com/office/powerpoint/2010/main" val="9247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601377-D826-D76C-C227-3439312A8557}"/>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6" name="table">
            <a:extLst>
              <a:ext uri="{FF2B5EF4-FFF2-40B4-BE49-F238E27FC236}">
                <a16:creationId xmlns:a16="http://schemas.microsoft.com/office/drawing/2014/main" id="{4DD3112C-3A1E-DFB9-EDAE-8AA03D63DAE9}"/>
              </a:ext>
            </a:extLst>
          </p:cNvPr>
          <p:cNvPicPr>
            <a:picLocks noGrp="1" noChangeAspect="1"/>
          </p:cNvPicPr>
          <p:nvPr>
            <p:ph sz="quarter" idx="11"/>
          </p:nvPr>
        </p:nvPicPr>
        <p:blipFill>
          <a:blip r:embed="rId2"/>
          <a:stretch>
            <a:fillRect/>
          </a:stretch>
        </p:blipFill>
        <p:spPr>
          <a:xfrm>
            <a:off x="768222" y="1072810"/>
            <a:ext cx="10655555" cy="4712379"/>
          </a:xfrm>
          <a:prstGeom prst="rect">
            <a:avLst/>
          </a:prstGeom>
        </p:spPr>
      </p:pic>
    </p:spTree>
    <p:extLst>
      <p:ext uri="{BB962C8B-B14F-4D97-AF65-F5344CB8AC3E}">
        <p14:creationId xmlns:p14="http://schemas.microsoft.com/office/powerpoint/2010/main" val="16582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Browser window">
            <a:extLst>
              <a:ext uri="{FF2B5EF4-FFF2-40B4-BE49-F238E27FC236}">
                <a16:creationId xmlns:a16="http://schemas.microsoft.com/office/drawing/2014/main" id="{529F48A9-114E-7E01-FE47-A9290AC9AC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58342" y="447502"/>
            <a:ext cx="2003368" cy="1111134"/>
          </a:xfrm>
          <a:prstGeom prst="rect">
            <a:avLst/>
          </a:prstGeom>
        </p:spPr>
      </p:pic>
      <p:pic>
        <p:nvPicPr>
          <p:cNvPr id="6" name="Graphic 5" descr="Browser window">
            <a:extLst>
              <a:ext uri="{FF2B5EF4-FFF2-40B4-BE49-F238E27FC236}">
                <a16:creationId xmlns:a16="http://schemas.microsoft.com/office/drawing/2014/main" id="{58825179-BE50-3803-FC1F-E6395DAEEA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447502"/>
            <a:ext cx="2105891" cy="1111134"/>
          </a:xfrm>
          <a:prstGeom prst="rect">
            <a:avLst/>
          </a:prstGeom>
        </p:spPr>
      </p:pic>
      <p:sp>
        <p:nvSpPr>
          <p:cNvPr id="9" name="Cube 8">
            <a:extLst>
              <a:ext uri="{FF2B5EF4-FFF2-40B4-BE49-F238E27FC236}">
                <a16:creationId xmlns:a16="http://schemas.microsoft.com/office/drawing/2014/main" id="{26BF7888-BD91-B712-B1C5-171B65B4C345}"/>
              </a:ext>
            </a:extLst>
          </p:cNvPr>
          <p:cNvSpPr/>
          <p:nvPr/>
        </p:nvSpPr>
        <p:spPr>
          <a:xfrm>
            <a:off x="4905894" y="2547850"/>
            <a:ext cx="2527069" cy="665018"/>
          </a:xfrm>
          <a:prstGeom prst="cub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DE9B814-5323-8324-9D05-BE4175785D69}"/>
              </a:ext>
            </a:extLst>
          </p:cNvPr>
          <p:cNvSpPr/>
          <p:nvPr/>
        </p:nvSpPr>
        <p:spPr>
          <a:xfrm>
            <a:off x="2352503" y="4122871"/>
            <a:ext cx="8079971" cy="2254134"/>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1" name="Flowchart: Summing Junction 10">
            <a:extLst>
              <a:ext uri="{FF2B5EF4-FFF2-40B4-BE49-F238E27FC236}">
                <a16:creationId xmlns:a16="http://schemas.microsoft.com/office/drawing/2014/main" id="{9CEBF2BD-8C14-4659-613E-ADDF053CE3F4}"/>
              </a:ext>
            </a:extLst>
          </p:cNvPr>
          <p:cNvSpPr/>
          <p:nvPr/>
        </p:nvSpPr>
        <p:spPr>
          <a:xfrm>
            <a:off x="3358342" y="5054138"/>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2" name="Flowchart: Summing Junction 11">
            <a:extLst>
              <a:ext uri="{FF2B5EF4-FFF2-40B4-BE49-F238E27FC236}">
                <a16:creationId xmlns:a16="http://schemas.microsoft.com/office/drawing/2014/main" id="{A392001A-6CDA-3A78-C1CC-AD7A94D8DC89}"/>
              </a:ext>
            </a:extLst>
          </p:cNvPr>
          <p:cNvSpPr/>
          <p:nvPr/>
        </p:nvSpPr>
        <p:spPr>
          <a:xfrm>
            <a:off x="4721629" y="5054138"/>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3" name="Flowchart: Summing Junction 12">
            <a:extLst>
              <a:ext uri="{FF2B5EF4-FFF2-40B4-BE49-F238E27FC236}">
                <a16:creationId xmlns:a16="http://schemas.microsoft.com/office/drawing/2014/main" id="{20CB2939-EB8C-49C3-C9AF-8A0F05BE97B7}"/>
              </a:ext>
            </a:extLst>
          </p:cNvPr>
          <p:cNvSpPr/>
          <p:nvPr/>
        </p:nvSpPr>
        <p:spPr>
          <a:xfrm>
            <a:off x="4429298" y="5810596"/>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4" name="Flowchart: Summing Junction 13">
            <a:extLst>
              <a:ext uri="{FF2B5EF4-FFF2-40B4-BE49-F238E27FC236}">
                <a16:creationId xmlns:a16="http://schemas.microsoft.com/office/drawing/2014/main" id="{69624A18-C3C1-6D00-08BF-AC385913EF13}"/>
              </a:ext>
            </a:extLst>
          </p:cNvPr>
          <p:cNvSpPr/>
          <p:nvPr/>
        </p:nvSpPr>
        <p:spPr>
          <a:xfrm>
            <a:off x="5597237" y="4505498"/>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5" name="Flowchart: Summing Junction 14">
            <a:extLst>
              <a:ext uri="{FF2B5EF4-FFF2-40B4-BE49-F238E27FC236}">
                <a16:creationId xmlns:a16="http://schemas.microsoft.com/office/drawing/2014/main" id="{1702B568-48B5-8254-C2CB-E33BF41D59EA}"/>
              </a:ext>
            </a:extLst>
          </p:cNvPr>
          <p:cNvSpPr/>
          <p:nvPr/>
        </p:nvSpPr>
        <p:spPr>
          <a:xfrm>
            <a:off x="6392489" y="5810596"/>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6" name="Flowchart: Summing Junction 15">
            <a:extLst>
              <a:ext uri="{FF2B5EF4-FFF2-40B4-BE49-F238E27FC236}">
                <a16:creationId xmlns:a16="http://schemas.microsoft.com/office/drawing/2014/main" id="{16AA9AB0-A86E-90A6-A71B-E4B602408D4A}"/>
              </a:ext>
            </a:extLst>
          </p:cNvPr>
          <p:cNvSpPr/>
          <p:nvPr/>
        </p:nvSpPr>
        <p:spPr>
          <a:xfrm>
            <a:off x="8592589" y="5054138"/>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7" name="Flowchart: Summing Junction 16">
            <a:extLst>
              <a:ext uri="{FF2B5EF4-FFF2-40B4-BE49-F238E27FC236}">
                <a16:creationId xmlns:a16="http://schemas.microsoft.com/office/drawing/2014/main" id="{6884EBF6-12C9-850A-5B3F-2981CEB6AE6E}"/>
              </a:ext>
            </a:extLst>
          </p:cNvPr>
          <p:cNvSpPr/>
          <p:nvPr/>
        </p:nvSpPr>
        <p:spPr>
          <a:xfrm>
            <a:off x="7148945" y="4355869"/>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8" name="Flowchart: Summing Junction 17">
            <a:extLst>
              <a:ext uri="{FF2B5EF4-FFF2-40B4-BE49-F238E27FC236}">
                <a16:creationId xmlns:a16="http://schemas.microsoft.com/office/drawing/2014/main" id="{19D667A7-3A1B-5C84-FECA-E06FA1659471}"/>
              </a:ext>
            </a:extLst>
          </p:cNvPr>
          <p:cNvSpPr/>
          <p:nvPr/>
        </p:nvSpPr>
        <p:spPr>
          <a:xfrm>
            <a:off x="6860771" y="5083925"/>
            <a:ext cx="498763" cy="299258"/>
          </a:xfrm>
          <a:prstGeom prst="flowChartSummingJunct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F0E4B265-C043-11BA-9915-18AEBCEC7401}"/>
              </a:ext>
            </a:extLst>
          </p:cNvPr>
          <p:cNvCxnSpPr/>
          <p:nvPr/>
        </p:nvCxnSpPr>
        <p:spPr>
          <a:xfrm>
            <a:off x="1197033" y="1828800"/>
            <a:ext cx="947650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55209E35-1666-8C6D-7999-45AA836CF2E6}"/>
              </a:ext>
            </a:extLst>
          </p:cNvPr>
          <p:cNvCxnSpPr/>
          <p:nvPr/>
        </p:nvCxnSpPr>
        <p:spPr>
          <a:xfrm>
            <a:off x="1431173" y="3810000"/>
            <a:ext cx="947650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2102F1DE-7143-BDF4-63A3-A49200640454}"/>
              </a:ext>
            </a:extLst>
          </p:cNvPr>
          <p:cNvCxnSpPr>
            <a:endCxn id="11" idx="5"/>
          </p:cNvCxnSpPr>
          <p:nvPr/>
        </p:nvCxnSpPr>
        <p:spPr>
          <a:xfrm flipH="1">
            <a:off x="3724102" y="3212868"/>
            <a:ext cx="1246908" cy="19908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EA6FFAA3-6B36-86B6-F459-C9B58BAE03C1}"/>
              </a:ext>
            </a:extLst>
          </p:cNvPr>
          <p:cNvCxnSpPr>
            <a:cxnSpLocks/>
            <a:endCxn id="14" idx="1"/>
          </p:cNvCxnSpPr>
          <p:nvPr/>
        </p:nvCxnSpPr>
        <p:spPr>
          <a:xfrm>
            <a:off x="5339541" y="3160914"/>
            <a:ext cx="330738" cy="13884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5D3876-D1FA-F02B-98DA-F6119CE8D963}"/>
              </a:ext>
            </a:extLst>
          </p:cNvPr>
          <p:cNvCxnSpPr>
            <a:cxnSpLocks/>
            <a:endCxn id="12" idx="0"/>
          </p:cNvCxnSpPr>
          <p:nvPr/>
        </p:nvCxnSpPr>
        <p:spPr>
          <a:xfrm flipH="1">
            <a:off x="4971011" y="3212868"/>
            <a:ext cx="196734" cy="18412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D827B228-805A-2808-4C5C-07FE8E5929F6}"/>
              </a:ext>
            </a:extLst>
          </p:cNvPr>
          <p:cNvCxnSpPr>
            <a:cxnSpLocks/>
            <a:endCxn id="17" idx="4"/>
          </p:cNvCxnSpPr>
          <p:nvPr/>
        </p:nvCxnSpPr>
        <p:spPr>
          <a:xfrm>
            <a:off x="6891252" y="3317517"/>
            <a:ext cx="507075" cy="13376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E3FCB3BA-E74A-E6A8-007D-18D9D72C92CC}"/>
              </a:ext>
            </a:extLst>
          </p:cNvPr>
          <p:cNvCxnSpPr>
            <a:cxnSpLocks/>
            <a:endCxn id="18" idx="3"/>
          </p:cNvCxnSpPr>
          <p:nvPr/>
        </p:nvCxnSpPr>
        <p:spPr>
          <a:xfrm>
            <a:off x="6289964" y="3212868"/>
            <a:ext cx="643849" cy="212649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4690DBD2-9BA6-689D-00C1-F4AFE32D6CE9}"/>
              </a:ext>
            </a:extLst>
          </p:cNvPr>
          <p:cNvCxnSpPr>
            <a:cxnSpLocks/>
            <a:endCxn id="16" idx="1"/>
          </p:cNvCxnSpPr>
          <p:nvPr/>
        </p:nvCxnSpPr>
        <p:spPr>
          <a:xfrm>
            <a:off x="7377545" y="2932405"/>
            <a:ext cx="1288086" cy="216555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28E6A606-D877-65BF-45AD-9679751BFBA4}"/>
              </a:ext>
            </a:extLst>
          </p:cNvPr>
          <p:cNvCxnSpPr>
            <a:cxnSpLocks/>
            <a:endCxn id="15" idx="3"/>
          </p:cNvCxnSpPr>
          <p:nvPr/>
        </p:nvCxnSpPr>
        <p:spPr>
          <a:xfrm>
            <a:off x="6104312" y="3214945"/>
            <a:ext cx="361219" cy="28510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896D155-C72E-B21E-C7CE-95CEC239C920}"/>
              </a:ext>
            </a:extLst>
          </p:cNvPr>
          <p:cNvCxnSpPr>
            <a:cxnSpLocks/>
            <a:endCxn id="13" idx="5"/>
          </p:cNvCxnSpPr>
          <p:nvPr/>
        </p:nvCxnSpPr>
        <p:spPr>
          <a:xfrm flipH="1">
            <a:off x="4855019" y="3233904"/>
            <a:ext cx="816144" cy="283212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AE1D2468-AB68-7513-45BB-9C8B701B3A9B}"/>
              </a:ext>
            </a:extLst>
          </p:cNvPr>
          <p:cNvCxnSpPr>
            <a:cxnSpLocks/>
            <a:stCxn id="13" idx="4"/>
            <a:endCxn id="11" idx="5"/>
          </p:cNvCxnSpPr>
          <p:nvPr/>
        </p:nvCxnSpPr>
        <p:spPr>
          <a:xfrm flipH="1" flipV="1">
            <a:off x="3784063" y="5309571"/>
            <a:ext cx="894617" cy="80028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06363DB9-AD2D-1073-2BE9-9BD0E14FD649}"/>
              </a:ext>
            </a:extLst>
          </p:cNvPr>
          <p:cNvCxnSpPr>
            <a:cxnSpLocks/>
            <a:stCxn id="15" idx="0"/>
          </p:cNvCxnSpPr>
          <p:nvPr/>
        </p:nvCxnSpPr>
        <p:spPr>
          <a:xfrm flipH="1" flipV="1">
            <a:off x="5833650" y="4711309"/>
            <a:ext cx="808221" cy="109928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07CE43EA-BE42-FFBF-5FF7-FA66CD453216}"/>
              </a:ext>
            </a:extLst>
          </p:cNvPr>
          <p:cNvCxnSpPr>
            <a:cxnSpLocks/>
          </p:cNvCxnSpPr>
          <p:nvPr/>
        </p:nvCxnSpPr>
        <p:spPr>
          <a:xfrm flipH="1" flipV="1">
            <a:off x="4864332" y="5146479"/>
            <a:ext cx="1528157" cy="7852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A359FCD4-BDA4-2AA8-A8C0-0C002F24964A}"/>
              </a:ext>
            </a:extLst>
          </p:cNvPr>
          <p:cNvCxnSpPr>
            <a:cxnSpLocks/>
            <a:stCxn id="16" idx="3"/>
          </p:cNvCxnSpPr>
          <p:nvPr/>
        </p:nvCxnSpPr>
        <p:spPr>
          <a:xfrm flipH="1" flipV="1">
            <a:off x="7574666" y="4497185"/>
            <a:ext cx="1090965" cy="81238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7CB05E9F-03BD-8398-9DBD-A4CC45A47D82}"/>
              </a:ext>
            </a:extLst>
          </p:cNvPr>
          <p:cNvCxnSpPr>
            <a:cxnSpLocks/>
            <a:stCxn id="18" idx="6"/>
          </p:cNvCxnSpPr>
          <p:nvPr/>
        </p:nvCxnSpPr>
        <p:spPr>
          <a:xfrm flipV="1">
            <a:off x="7359534" y="4599435"/>
            <a:ext cx="116572" cy="6341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D9BC75D1-1468-7FE1-DE70-CED0B47366A8}"/>
              </a:ext>
            </a:extLst>
          </p:cNvPr>
          <p:cNvCxnSpPr>
            <a:cxnSpLocks/>
            <a:stCxn id="14" idx="5"/>
          </p:cNvCxnSpPr>
          <p:nvPr/>
        </p:nvCxnSpPr>
        <p:spPr>
          <a:xfrm flipV="1">
            <a:off x="6022958" y="4511386"/>
            <a:ext cx="1155277" cy="24954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221DCAFE-DC33-C860-BFD1-23E51E4AC726}"/>
              </a:ext>
            </a:extLst>
          </p:cNvPr>
          <p:cNvCxnSpPr>
            <a:cxnSpLocks/>
            <a:stCxn id="12" idx="5"/>
          </p:cNvCxnSpPr>
          <p:nvPr/>
        </p:nvCxnSpPr>
        <p:spPr>
          <a:xfrm flipV="1">
            <a:off x="5147350" y="4573456"/>
            <a:ext cx="2094615" cy="73611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F9B1029B-3133-5DB5-6FEE-73E72B44D59A}"/>
              </a:ext>
            </a:extLst>
          </p:cNvPr>
          <p:cNvCxnSpPr>
            <a:cxnSpLocks/>
            <a:stCxn id="14" idx="3"/>
          </p:cNvCxnSpPr>
          <p:nvPr/>
        </p:nvCxnSpPr>
        <p:spPr>
          <a:xfrm flipH="1">
            <a:off x="3670051" y="4760931"/>
            <a:ext cx="2000228" cy="42092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0D835C29-88C0-CAC4-F8FC-B328095630BF}"/>
              </a:ext>
            </a:extLst>
          </p:cNvPr>
          <p:cNvCxnSpPr>
            <a:cxnSpLocks/>
            <a:stCxn id="12" idx="3"/>
          </p:cNvCxnSpPr>
          <p:nvPr/>
        </p:nvCxnSpPr>
        <p:spPr>
          <a:xfrm flipH="1" flipV="1">
            <a:off x="3820277" y="5208615"/>
            <a:ext cx="974394" cy="10095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D946DDE5-28BA-1FC1-778E-36D7BF2403D7}"/>
              </a:ext>
            </a:extLst>
          </p:cNvPr>
          <p:cNvCxnSpPr>
            <a:cxnSpLocks/>
            <a:stCxn id="15" idx="3"/>
            <a:endCxn id="11" idx="5"/>
          </p:cNvCxnSpPr>
          <p:nvPr/>
        </p:nvCxnSpPr>
        <p:spPr>
          <a:xfrm flipH="1" flipV="1">
            <a:off x="3784063" y="5309571"/>
            <a:ext cx="2681468" cy="7564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30D47CE2-093B-4715-D75D-1EBCE6561AC9}"/>
              </a:ext>
            </a:extLst>
          </p:cNvPr>
          <p:cNvCxnSpPr>
            <a:cxnSpLocks/>
            <a:stCxn id="16" idx="2"/>
          </p:cNvCxnSpPr>
          <p:nvPr/>
        </p:nvCxnSpPr>
        <p:spPr>
          <a:xfrm flipH="1">
            <a:off x="6767141" y="5203767"/>
            <a:ext cx="1825448" cy="69566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BD9A4978-6A50-376F-E7FF-4E7C4FBB9978}"/>
              </a:ext>
            </a:extLst>
          </p:cNvPr>
          <p:cNvCxnSpPr>
            <a:cxnSpLocks/>
            <a:stCxn id="16" idx="2"/>
          </p:cNvCxnSpPr>
          <p:nvPr/>
        </p:nvCxnSpPr>
        <p:spPr>
          <a:xfrm flipH="1">
            <a:off x="7178235" y="5203767"/>
            <a:ext cx="1414354" cy="4269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240E7F0A-AEDE-E525-DFD7-5AF70DEC26BA}"/>
              </a:ext>
            </a:extLst>
          </p:cNvPr>
          <p:cNvCxnSpPr>
            <a:cxnSpLocks/>
            <a:stCxn id="16" idx="2"/>
          </p:cNvCxnSpPr>
          <p:nvPr/>
        </p:nvCxnSpPr>
        <p:spPr>
          <a:xfrm flipH="1" flipV="1">
            <a:off x="5099844" y="5162387"/>
            <a:ext cx="3492745" cy="413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301A8D85-0A29-D09F-979E-F2F6A9C71BF9}"/>
              </a:ext>
            </a:extLst>
          </p:cNvPr>
          <p:cNvCxnSpPr>
            <a:cxnSpLocks/>
            <a:stCxn id="15" idx="3"/>
          </p:cNvCxnSpPr>
          <p:nvPr/>
        </p:nvCxnSpPr>
        <p:spPr>
          <a:xfrm flipH="1" flipV="1">
            <a:off x="4550718" y="5841842"/>
            <a:ext cx="1914813" cy="22418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8CCA7901-8365-E69F-D6F6-B14CFE4BE398}"/>
              </a:ext>
            </a:extLst>
          </p:cNvPr>
          <p:cNvCxnSpPr>
            <a:cxnSpLocks/>
            <a:stCxn id="13" idx="0"/>
            <a:endCxn id="12" idx="3"/>
          </p:cNvCxnSpPr>
          <p:nvPr/>
        </p:nvCxnSpPr>
        <p:spPr>
          <a:xfrm flipV="1">
            <a:off x="4678680" y="5309571"/>
            <a:ext cx="115991" cy="50102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0E5AADEF-F363-82FF-A12C-3ABF04C2B3A8}"/>
              </a:ext>
            </a:extLst>
          </p:cNvPr>
          <p:cNvCxnSpPr>
            <a:cxnSpLocks/>
            <a:stCxn id="15" idx="0"/>
          </p:cNvCxnSpPr>
          <p:nvPr/>
        </p:nvCxnSpPr>
        <p:spPr>
          <a:xfrm flipV="1">
            <a:off x="6641871" y="5163998"/>
            <a:ext cx="485486" cy="64659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TextBox 77">
            <a:extLst>
              <a:ext uri="{FF2B5EF4-FFF2-40B4-BE49-F238E27FC236}">
                <a16:creationId xmlns:a16="http://schemas.microsoft.com/office/drawing/2014/main" id="{1352643D-9E10-A9C1-B01A-F3F61810DA9D}"/>
              </a:ext>
            </a:extLst>
          </p:cNvPr>
          <p:cNvSpPr txBox="1"/>
          <p:nvPr/>
        </p:nvSpPr>
        <p:spPr>
          <a:xfrm>
            <a:off x="3734503" y="841509"/>
            <a:ext cx="1226105" cy="461665"/>
          </a:xfrm>
          <a:prstGeom prst="rect">
            <a:avLst/>
          </a:prstGeom>
          <a:noFill/>
        </p:spPr>
        <p:txBody>
          <a:bodyPr wrap="none" rtlCol="0">
            <a:spAutoFit/>
          </a:bodyPr>
          <a:lstStyle/>
          <a:p>
            <a:r>
              <a:rPr lang="en-US" sz="2400" b="1" dirty="0"/>
              <a:t>Services</a:t>
            </a:r>
            <a:endParaRPr lang="en-IN" sz="2400" b="1" dirty="0"/>
          </a:p>
        </p:txBody>
      </p:sp>
      <p:sp>
        <p:nvSpPr>
          <p:cNvPr id="79" name="TextBox 78">
            <a:extLst>
              <a:ext uri="{FF2B5EF4-FFF2-40B4-BE49-F238E27FC236}">
                <a16:creationId xmlns:a16="http://schemas.microsoft.com/office/drawing/2014/main" id="{7C7F0FFF-EE82-0EF5-FCB9-F3A30D540AD7}"/>
              </a:ext>
            </a:extLst>
          </p:cNvPr>
          <p:cNvSpPr txBox="1"/>
          <p:nvPr/>
        </p:nvSpPr>
        <p:spPr>
          <a:xfrm>
            <a:off x="6531736" y="803564"/>
            <a:ext cx="1226105" cy="461665"/>
          </a:xfrm>
          <a:prstGeom prst="rect">
            <a:avLst/>
          </a:prstGeom>
          <a:noFill/>
        </p:spPr>
        <p:txBody>
          <a:bodyPr wrap="none" rtlCol="0">
            <a:spAutoFit/>
          </a:bodyPr>
          <a:lstStyle/>
          <a:p>
            <a:r>
              <a:rPr lang="en-US" sz="2400" b="1" dirty="0"/>
              <a:t>Services</a:t>
            </a:r>
            <a:endParaRPr lang="en-IN" sz="2400" b="1" dirty="0"/>
          </a:p>
        </p:txBody>
      </p:sp>
      <p:sp>
        <p:nvSpPr>
          <p:cNvPr id="80" name="TextBox 79">
            <a:extLst>
              <a:ext uri="{FF2B5EF4-FFF2-40B4-BE49-F238E27FC236}">
                <a16:creationId xmlns:a16="http://schemas.microsoft.com/office/drawing/2014/main" id="{906096B7-FFE3-8EE9-DB9D-510E3DAD031E}"/>
              </a:ext>
            </a:extLst>
          </p:cNvPr>
          <p:cNvSpPr txBox="1"/>
          <p:nvPr/>
        </p:nvSpPr>
        <p:spPr>
          <a:xfrm>
            <a:off x="818120" y="1309920"/>
            <a:ext cx="2392706" cy="461665"/>
          </a:xfrm>
          <a:prstGeom prst="rect">
            <a:avLst/>
          </a:prstGeom>
          <a:noFill/>
        </p:spPr>
        <p:txBody>
          <a:bodyPr wrap="none" rtlCol="0">
            <a:spAutoFit/>
          </a:bodyPr>
          <a:lstStyle/>
          <a:p>
            <a:r>
              <a:rPr lang="en-US" sz="2400" b="1" dirty="0"/>
              <a:t>Application Layer</a:t>
            </a:r>
            <a:endParaRPr lang="en-IN" sz="2400" b="1" dirty="0"/>
          </a:p>
        </p:txBody>
      </p:sp>
      <p:sp>
        <p:nvSpPr>
          <p:cNvPr id="81" name="TextBox 80">
            <a:extLst>
              <a:ext uri="{FF2B5EF4-FFF2-40B4-BE49-F238E27FC236}">
                <a16:creationId xmlns:a16="http://schemas.microsoft.com/office/drawing/2014/main" id="{8C9DB56D-17C4-047E-6880-CFC32C1962CE}"/>
              </a:ext>
            </a:extLst>
          </p:cNvPr>
          <p:cNvSpPr txBox="1"/>
          <p:nvPr/>
        </p:nvSpPr>
        <p:spPr>
          <a:xfrm>
            <a:off x="831404" y="2649180"/>
            <a:ext cx="1880964" cy="461665"/>
          </a:xfrm>
          <a:prstGeom prst="rect">
            <a:avLst/>
          </a:prstGeom>
          <a:noFill/>
        </p:spPr>
        <p:txBody>
          <a:bodyPr wrap="none" rtlCol="0">
            <a:spAutoFit/>
          </a:bodyPr>
          <a:lstStyle/>
          <a:p>
            <a:r>
              <a:rPr lang="en-US" sz="2400" b="1" dirty="0"/>
              <a:t>Control Layer</a:t>
            </a:r>
            <a:endParaRPr lang="en-IN" sz="2400" b="1" dirty="0"/>
          </a:p>
        </p:txBody>
      </p:sp>
      <p:sp>
        <p:nvSpPr>
          <p:cNvPr id="82" name="TextBox 81">
            <a:extLst>
              <a:ext uri="{FF2B5EF4-FFF2-40B4-BE49-F238E27FC236}">
                <a16:creationId xmlns:a16="http://schemas.microsoft.com/office/drawing/2014/main" id="{6A17A968-E3C1-F8F3-181A-CF1D4AAA8298}"/>
              </a:ext>
            </a:extLst>
          </p:cNvPr>
          <p:cNvSpPr txBox="1"/>
          <p:nvPr/>
        </p:nvSpPr>
        <p:spPr>
          <a:xfrm>
            <a:off x="831404" y="3855039"/>
            <a:ext cx="2697854" cy="461665"/>
          </a:xfrm>
          <a:prstGeom prst="rect">
            <a:avLst/>
          </a:prstGeom>
          <a:noFill/>
        </p:spPr>
        <p:txBody>
          <a:bodyPr wrap="none" rtlCol="0">
            <a:spAutoFit/>
          </a:bodyPr>
          <a:lstStyle/>
          <a:p>
            <a:r>
              <a:rPr lang="en-US" sz="2400" b="1" dirty="0"/>
              <a:t>Infrastructure Layer</a:t>
            </a:r>
            <a:endParaRPr lang="en-IN" sz="2400" b="1" dirty="0"/>
          </a:p>
        </p:txBody>
      </p:sp>
      <p:sp>
        <p:nvSpPr>
          <p:cNvPr id="83" name="TextBox 82">
            <a:extLst>
              <a:ext uri="{FF2B5EF4-FFF2-40B4-BE49-F238E27FC236}">
                <a16:creationId xmlns:a16="http://schemas.microsoft.com/office/drawing/2014/main" id="{7243D5A8-B623-9354-1360-D480318120D3}"/>
              </a:ext>
            </a:extLst>
          </p:cNvPr>
          <p:cNvSpPr txBox="1"/>
          <p:nvPr/>
        </p:nvSpPr>
        <p:spPr>
          <a:xfrm>
            <a:off x="8323128" y="1380706"/>
            <a:ext cx="3045642" cy="461665"/>
          </a:xfrm>
          <a:prstGeom prst="rect">
            <a:avLst/>
          </a:prstGeom>
          <a:noFill/>
        </p:spPr>
        <p:txBody>
          <a:bodyPr wrap="none" rtlCol="0">
            <a:spAutoFit/>
          </a:bodyPr>
          <a:lstStyle/>
          <a:p>
            <a:r>
              <a:rPr lang="en-US" sz="2400" b="1" dirty="0"/>
              <a:t>North Bound Interface</a:t>
            </a:r>
            <a:endParaRPr lang="en-IN" sz="2400" b="1" dirty="0"/>
          </a:p>
        </p:txBody>
      </p:sp>
      <p:sp>
        <p:nvSpPr>
          <p:cNvPr id="84" name="TextBox 83">
            <a:extLst>
              <a:ext uri="{FF2B5EF4-FFF2-40B4-BE49-F238E27FC236}">
                <a16:creationId xmlns:a16="http://schemas.microsoft.com/office/drawing/2014/main" id="{62C7E52E-A81D-D9A8-E017-F6ABD20CE594}"/>
              </a:ext>
            </a:extLst>
          </p:cNvPr>
          <p:cNvSpPr txBox="1"/>
          <p:nvPr/>
        </p:nvSpPr>
        <p:spPr>
          <a:xfrm>
            <a:off x="8347157" y="3862338"/>
            <a:ext cx="3045642" cy="461665"/>
          </a:xfrm>
          <a:prstGeom prst="rect">
            <a:avLst/>
          </a:prstGeom>
          <a:noFill/>
        </p:spPr>
        <p:txBody>
          <a:bodyPr wrap="none" rtlCol="0">
            <a:spAutoFit/>
          </a:bodyPr>
          <a:lstStyle/>
          <a:p>
            <a:r>
              <a:rPr lang="en-US" sz="2400" b="1" dirty="0"/>
              <a:t>South Bound Interface</a:t>
            </a:r>
            <a:endParaRPr lang="en-IN" sz="2400" b="1" dirty="0"/>
          </a:p>
        </p:txBody>
      </p:sp>
      <p:sp>
        <p:nvSpPr>
          <p:cNvPr id="85" name="TextBox 84">
            <a:extLst>
              <a:ext uri="{FF2B5EF4-FFF2-40B4-BE49-F238E27FC236}">
                <a16:creationId xmlns:a16="http://schemas.microsoft.com/office/drawing/2014/main" id="{7F40F73A-DB7C-F7C2-D7C6-138680A1A273}"/>
              </a:ext>
            </a:extLst>
          </p:cNvPr>
          <p:cNvSpPr txBox="1"/>
          <p:nvPr/>
        </p:nvSpPr>
        <p:spPr>
          <a:xfrm>
            <a:off x="7450974" y="2514022"/>
            <a:ext cx="2079159" cy="461665"/>
          </a:xfrm>
          <a:prstGeom prst="rect">
            <a:avLst/>
          </a:prstGeom>
          <a:noFill/>
        </p:spPr>
        <p:txBody>
          <a:bodyPr wrap="none" rtlCol="0">
            <a:spAutoFit/>
          </a:bodyPr>
          <a:lstStyle/>
          <a:p>
            <a:r>
              <a:rPr lang="en-US" sz="2400" b="1" dirty="0"/>
              <a:t>SDN Controller</a:t>
            </a:r>
            <a:endParaRPr lang="en-IN" sz="2400" b="1" dirty="0"/>
          </a:p>
        </p:txBody>
      </p:sp>
      <p:cxnSp>
        <p:nvCxnSpPr>
          <p:cNvPr id="87" name="Straight Connector 86">
            <a:extLst>
              <a:ext uri="{FF2B5EF4-FFF2-40B4-BE49-F238E27FC236}">
                <a16:creationId xmlns:a16="http://schemas.microsoft.com/office/drawing/2014/main" id="{62D46973-A2EC-94F8-3A3A-E0685BCAE9AA}"/>
              </a:ext>
            </a:extLst>
          </p:cNvPr>
          <p:cNvCxnSpPr/>
          <p:nvPr/>
        </p:nvCxnSpPr>
        <p:spPr>
          <a:xfrm>
            <a:off x="4347555" y="1309920"/>
            <a:ext cx="1322724" cy="133926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6DAFA5FA-B05F-3039-A5F8-7DE9E04D91E1}"/>
              </a:ext>
            </a:extLst>
          </p:cNvPr>
          <p:cNvCxnSpPr>
            <a:cxnSpLocks/>
            <a:stCxn id="79" idx="2"/>
          </p:cNvCxnSpPr>
          <p:nvPr/>
        </p:nvCxnSpPr>
        <p:spPr>
          <a:xfrm flipH="1">
            <a:off x="6531736" y="1265229"/>
            <a:ext cx="613053" cy="1327712"/>
          </a:xfrm>
          <a:prstGeom prst="line">
            <a:avLst/>
          </a:prstGeom>
        </p:spPr>
        <p:style>
          <a:lnRef idx="3">
            <a:schemeClr val="dk1"/>
          </a:lnRef>
          <a:fillRef idx="0">
            <a:schemeClr val="dk1"/>
          </a:fillRef>
          <a:effectRef idx="2">
            <a:schemeClr val="dk1"/>
          </a:effectRef>
          <a:fontRef idx="minor">
            <a:schemeClr val="tx1"/>
          </a:fontRef>
        </p:style>
      </p:cxnSp>
      <p:sp>
        <p:nvSpPr>
          <p:cNvPr id="92" name="TextBox 91">
            <a:extLst>
              <a:ext uri="{FF2B5EF4-FFF2-40B4-BE49-F238E27FC236}">
                <a16:creationId xmlns:a16="http://schemas.microsoft.com/office/drawing/2014/main" id="{F7DE854A-C04A-7056-DE7C-A86126CE5A93}"/>
              </a:ext>
            </a:extLst>
          </p:cNvPr>
          <p:cNvSpPr txBox="1"/>
          <p:nvPr/>
        </p:nvSpPr>
        <p:spPr>
          <a:xfrm>
            <a:off x="3896526" y="3383491"/>
            <a:ext cx="1776897" cy="461665"/>
          </a:xfrm>
          <a:prstGeom prst="rect">
            <a:avLst/>
          </a:prstGeom>
          <a:noFill/>
        </p:spPr>
        <p:txBody>
          <a:bodyPr wrap="none" rtlCol="0">
            <a:spAutoFit/>
          </a:bodyPr>
          <a:lstStyle/>
          <a:p>
            <a:r>
              <a:rPr lang="en-US" sz="2400" b="1" dirty="0"/>
              <a:t>Control Path</a:t>
            </a:r>
            <a:endParaRPr lang="en-IN" sz="2400" b="1" dirty="0"/>
          </a:p>
        </p:txBody>
      </p:sp>
      <p:sp>
        <p:nvSpPr>
          <p:cNvPr id="93" name="TextBox 92">
            <a:extLst>
              <a:ext uri="{FF2B5EF4-FFF2-40B4-BE49-F238E27FC236}">
                <a16:creationId xmlns:a16="http://schemas.microsoft.com/office/drawing/2014/main" id="{212CB57F-650C-C6B3-293D-95B8CD825DB6}"/>
              </a:ext>
            </a:extLst>
          </p:cNvPr>
          <p:cNvSpPr txBox="1"/>
          <p:nvPr/>
        </p:nvSpPr>
        <p:spPr>
          <a:xfrm>
            <a:off x="4875028" y="5344144"/>
            <a:ext cx="1433021" cy="461665"/>
          </a:xfrm>
          <a:prstGeom prst="rect">
            <a:avLst/>
          </a:prstGeom>
          <a:noFill/>
        </p:spPr>
        <p:txBody>
          <a:bodyPr wrap="none" rtlCol="0">
            <a:spAutoFit/>
          </a:bodyPr>
          <a:lstStyle/>
          <a:p>
            <a:r>
              <a:rPr lang="en-US" sz="2400" b="1" dirty="0"/>
              <a:t>Data Path</a:t>
            </a:r>
            <a:endParaRPr lang="en-IN" sz="2400" b="1" dirty="0"/>
          </a:p>
        </p:txBody>
      </p:sp>
      <p:sp>
        <p:nvSpPr>
          <p:cNvPr id="94" name="TextBox 93">
            <a:extLst>
              <a:ext uri="{FF2B5EF4-FFF2-40B4-BE49-F238E27FC236}">
                <a16:creationId xmlns:a16="http://schemas.microsoft.com/office/drawing/2014/main" id="{5EB9732B-1DD7-1659-11EB-4A74B4D8D179}"/>
              </a:ext>
            </a:extLst>
          </p:cNvPr>
          <p:cNvSpPr txBox="1"/>
          <p:nvPr/>
        </p:nvSpPr>
        <p:spPr>
          <a:xfrm>
            <a:off x="8597519" y="5229431"/>
            <a:ext cx="2402132" cy="461665"/>
          </a:xfrm>
          <a:prstGeom prst="rect">
            <a:avLst/>
          </a:prstGeom>
          <a:noFill/>
        </p:spPr>
        <p:txBody>
          <a:bodyPr wrap="none" rtlCol="0">
            <a:spAutoFit/>
          </a:bodyPr>
          <a:lstStyle/>
          <a:p>
            <a:r>
              <a:rPr lang="en-US" sz="2400" b="1" dirty="0"/>
              <a:t>OpenFlow Switch</a:t>
            </a:r>
            <a:endParaRPr lang="en-IN" sz="2400" b="1" dirty="0"/>
          </a:p>
        </p:txBody>
      </p:sp>
      <p:sp>
        <p:nvSpPr>
          <p:cNvPr id="95" name="TextBox 94">
            <a:extLst>
              <a:ext uri="{FF2B5EF4-FFF2-40B4-BE49-F238E27FC236}">
                <a16:creationId xmlns:a16="http://schemas.microsoft.com/office/drawing/2014/main" id="{557CD929-DC77-6726-9CDA-353E4DC32536}"/>
              </a:ext>
            </a:extLst>
          </p:cNvPr>
          <p:cNvSpPr txBox="1"/>
          <p:nvPr/>
        </p:nvSpPr>
        <p:spPr>
          <a:xfrm>
            <a:off x="4554011" y="6306048"/>
            <a:ext cx="3230831" cy="584775"/>
          </a:xfrm>
          <a:prstGeom prst="rect">
            <a:avLst/>
          </a:prstGeom>
          <a:noFill/>
        </p:spPr>
        <p:txBody>
          <a:bodyPr wrap="square" rtlCol="0">
            <a:spAutoFit/>
          </a:bodyPr>
          <a:lstStyle/>
          <a:p>
            <a:r>
              <a:rPr lang="en-US" sz="3200" b="1" dirty="0"/>
              <a:t>SDN Architecture</a:t>
            </a:r>
            <a:endParaRPr lang="en-IN" sz="3200" b="1" dirty="0"/>
          </a:p>
        </p:txBody>
      </p:sp>
    </p:spTree>
    <p:extLst>
      <p:ext uri="{BB962C8B-B14F-4D97-AF65-F5344CB8AC3E}">
        <p14:creationId xmlns:p14="http://schemas.microsoft.com/office/powerpoint/2010/main" val="57314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B5CEABB6-07DC-46E8-9B57-56EC44A396E5}" type="slidenum">
              <a:rPr lang="en-US" smtClean="0"/>
              <a:pPr/>
              <a:t>8</a:t>
            </a:fld>
            <a:endParaRPr lang="en-US" dirty="0"/>
          </a:p>
        </p:txBody>
      </p:sp>
      <p:sp>
        <p:nvSpPr>
          <p:cNvPr id="3" name="Content Placeholder 2">
            <a:extLst>
              <a:ext uri="{FF2B5EF4-FFF2-40B4-BE49-F238E27FC236}">
                <a16:creationId xmlns:a16="http://schemas.microsoft.com/office/drawing/2014/main" id="{52F9605D-2F72-D8B0-ABA1-B2ADCE39B19F}"/>
              </a:ext>
            </a:extLst>
          </p:cNvPr>
          <p:cNvSpPr>
            <a:spLocks noGrp="1"/>
          </p:cNvSpPr>
          <p:nvPr/>
        </p:nvSpPr>
        <p:spPr>
          <a:xfrm>
            <a:off x="838200" y="540024"/>
            <a:ext cx="10515600" cy="5777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b="1" dirty="0"/>
          </a:p>
          <a:p>
            <a:pPr>
              <a:buNone/>
            </a:pPr>
            <a:r>
              <a:rPr lang="en-US" b="1" dirty="0">
                <a:latin typeface="Calibri" panose="020F0502020204030204" pitchFamily="34" charset="0"/>
                <a:ea typeface="Calibri" panose="020F0502020204030204" pitchFamily="34" charset="0"/>
                <a:cs typeface="Calibri" panose="020F0502020204030204" pitchFamily="34" charset="0"/>
              </a:rPr>
              <a:t>What’s The issue?</a:t>
            </a:r>
          </a:p>
          <a:p>
            <a:pPr>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Despite these advantages, SDN has its security challenges.</a:t>
            </a:r>
            <a:r>
              <a:rPr lang="en-US" sz="2400" dirty="0">
                <a:latin typeface="Calibri" panose="020F0502020204030204" pitchFamily="34" charset="0"/>
                <a:ea typeface="Calibri" panose="020F0502020204030204" pitchFamily="34" charset="0"/>
                <a:cs typeface="Calibri" panose="020F0502020204030204" pitchFamily="34" charset="0"/>
              </a:rPr>
              <a:t> SDN has a </a:t>
            </a:r>
            <a:r>
              <a:rPr lang="en-US" sz="2400" b="1" dirty="0">
                <a:latin typeface="Calibri" panose="020F0502020204030204" pitchFamily="34" charset="0"/>
                <a:ea typeface="Calibri" panose="020F0502020204030204" pitchFamily="34" charset="0"/>
                <a:cs typeface="Calibri" panose="020F0502020204030204" pitchFamily="34" charset="0"/>
              </a:rPr>
              <a:t>centralized brain</a:t>
            </a:r>
            <a:r>
              <a:rPr lang="en-US" sz="2400" dirty="0">
                <a:latin typeface="Calibri" panose="020F0502020204030204" pitchFamily="34" charset="0"/>
                <a:ea typeface="Calibri" panose="020F0502020204030204" pitchFamily="34" charset="0"/>
                <a:cs typeface="Calibri" panose="020F0502020204030204" pitchFamily="34" charset="0"/>
              </a:rPr>
              <a:t>—the </a:t>
            </a:r>
            <a:r>
              <a:rPr lang="en-US" sz="2400" b="1" dirty="0">
                <a:latin typeface="Calibri" panose="020F0502020204030204" pitchFamily="34" charset="0"/>
                <a:ea typeface="Calibri" panose="020F0502020204030204" pitchFamily="34" charset="0"/>
                <a:cs typeface="Calibri" panose="020F0502020204030204" pitchFamily="34" charset="0"/>
              </a:rPr>
              <a:t>SDN controller</a:t>
            </a:r>
            <a:r>
              <a:rPr lang="en-US" sz="2400" dirty="0">
                <a:latin typeface="Calibri" panose="020F0502020204030204" pitchFamily="34" charset="0"/>
                <a:ea typeface="Calibri" panose="020F0502020204030204" pitchFamily="34" charset="0"/>
                <a:cs typeface="Calibri" panose="020F0502020204030204" pitchFamily="34" charset="0"/>
              </a:rPr>
              <a:t>—that manages all the decisions for the network. While this centralization makes the network smarter and more efficient, it also creates a </a:t>
            </a:r>
            <a:r>
              <a:rPr lang="en-US" sz="2400" b="1" dirty="0">
                <a:latin typeface="Calibri" panose="020F0502020204030204" pitchFamily="34" charset="0"/>
                <a:ea typeface="Calibri" panose="020F0502020204030204" pitchFamily="34" charset="0"/>
                <a:cs typeface="Calibri" panose="020F0502020204030204" pitchFamily="34" charset="0"/>
              </a:rPr>
              <a:t>single point of failure</a:t>
            </a:r>
            <a:r>
              <a:rPr lang="en-US" sz="24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a:buNone/>
            </a:pPr>
            <a:r>
              <a:rPr lang="en-US" sz="2400" dirty="0">
                <a:latin typeface="Calibri" panose="020F0502020204030204" pitchFamily="34" charset="0"/>
                <a:ea typeface="Calibri" panose="020F0502020204030204" pitchFamily="34" charset="0"/>
                <a:cs typeface="Calibri" panose="020F0502020204030204" pitchFamily="34" charset="0"/>
              </a:rPr>
              <a:t>Therefore, if attackers can </a:t>
            </a:r>
            <a:r>
              <a:rPr lang="en-US" sz="2400" b="1" dirty="0">
                <a:latin typeface="Calibri" panose="020F0502020204030204" pitchFamily="34" charset="0"/>
                <a:ea typeface="Calibri" panose="020F0502020204030204" pitchFamily="34" charset="0"/>
                <a:cs typeface="Calibri" panose="020F0502020204030204" pitchFamily="34" charset="0"/>
              </a:rPr>
              <a:t>overload the controller</a:t>
            </a:r>
            <a:r>
              <a:rPr lang="en-US" sz="2400" dirty="0">
                <a:latin typeface="Calibri" panose="020F0502020204030204" pitchFamily="34" charset="0"/>
                <a:ea typeface="Calibri" panose="020F0502020204030204" pitchFamily="34" charset="0"/>
                <a:cs typeface="Calibri" panose="020F0502020204030204" pitchFamily="34" charset="0"/>
              </a:rPr>
              <a:t>, they can:</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Freeze network decision-making</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Crash the controller</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400" b="1" dirty="0"/>
              <a:t>Cause massive downtime across the entire network</a:t>
            </a:r>
            <a:endParaRPr lang="en-US" sz="2400" dirty="0"/>
          </a:p>
          <a:p>
            <a:endParaRPr lang="en-IN" dirty="0"/>
          </a:p>
        </p:txBody>
      </p:sp>
    </p:spTree>
    <p:extLst>
      <p:ext uri="{BB962C8B-B14F-4D97-AF65-F5344CB8AC3E}">
        <p14:creationId xmlns:p14="http://schemas.microsoft.com/office/powerpoint/2010/main" val="427926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94657-EC7B-9069-2303-B62416A23C1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C4EFF4-10DD-8AE9-27E6-F510F11E7A77}"/>
              </a:ext>
            </a:extLst>
          </p:cNvPr>
          <p:cNvSpPr>
            <a:spLocks noGrp="1"/>
          </p:cNvSpPr>
          <p:nvPr>
            <p:ph type="sldNum" sz="quarter" idx="4"/>
          </p:nvPr>
        </p:nvSpPr>
        <p:spPr/>
        <p:txBody>
          <a:bodyPr/>
          <a:lstStyle/>
          <a:p>
            <a:fld id="{B5CEABB6-07DC-46E8-9B57-56EC44A396E5}" type="slidenum">
              <a:rPr lang="en-US" smtClean="0"/>
              <a:pPr/>
              <a:t>9</a:t>
            </a:fld>
            <a:endParaRPr lang="en-US" dirty="0"/>
          </a:p>
        </p:txBody>
      </p:sp>
      <p:sp>
        <p:nvSpPr>
          <p:cNvPr id="6" name="Content Placeholder 2">
            <a:extLst>
              <a:ext uri="{FF2B5EF4-FFF2-40B4-BE49-F238E27FC236}">
                <a16:creationId xmlns:a16="http://schemas.microsoft.com/office/drawing/2014/main" id="{E1BF75D7-0588-112B-3224-1E042F049FC9}"/>
              </a:ext>
            </a:extLst>
          </p:cNvPr>
          <p:cNvSpPr>
            <a:spLocks noGrp="1"/>
          </p:cNvSpPr>
          <p:nvPr/>
        </p:nvSpPr>
        <p:spPr>
          <a:xfrm>
            <a:off x="838200" y="403168"/>
            <a:ext cx="10515600" cy="6051665"/>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7000"/>
              </a:lnSpc>
              <a:buNone/>
            </a:pP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Planes</a:t>
            </a:r>
          </a:p>
          <a:p>
            <a:pPr marL="514350" lvl="0" indent="-514350">
              <a:lnSpc>
                <a:spcPct val="107000"/>
              </a:lnSpc>
              <a:buFont typeface="+mj-lt"/>
              <a:buAutoNum type="arabicPeriod"/>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Application Plane:</a:t>
            </a: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Calibri" panose="020F0502020204030204" pitchFamily="34" charset="0"/>
              </a:rPr>
              <a:t>This is the topmost layer, where network applications reside. These applications interact with the controller via northbound APIs to request network resources, apply policies, or respond to changes in the network.</a:t>
            </a:r>
          </a:p>
          <a:p>
            <a:pPr marL="514350" lvl="0" indent="-514350">
              <a:lnSpc>
                <a:spcPct val="107000"/>
              </a:lnSpc>
              <a:buFont typeface="+mj-lt"/>
              <a:buAutoNum type="arabicPeriod"/>
            </a:pPr>
            <a:r>
              <a:rPr lang="en-IN" b="1" kern="100" dirty="0">
                <a:effectLst/>
                <a:latin typeface="Calibri" panose="020F0502020204030204" pitchFamily="34" charset="0"/>
                <a:ea typeface="Calibri" panose="020F0502020204030204" pitchFamily="34" charset="0"/>
                <a:cs typeface="Calibri" panose="020F0502020204030204" pitchFamily="34" charset="0"/>
              </a:rPr>
              <a:t>Control Plane:</a:t>
            </a:r>
            <a:r>
              <a:rPr lang="en-IN" kern="1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The control plane is the ”brain” of the network and plays a pivotal role in network intelligence and decision-making. It communicates with the data plane via protocols like OpenFlow, collecting network information and dictating how switches should handle traffic. </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514350" indent="-514350">
              <a:lnSpc>
                <a:spcPct val="107000"/>
              </a:lnSpc>
              <a:buFont typeface="+mj-lt"/>
              <a:buAutoNum type="arabicPeriod"/>
            </a:pPr>
            <a:r>
              <a:rPr lang="en-IN" b="1" kern="100" dirty="0">
                <a:effectLst/>
                <a:latin typeface="Calibri" panose="020F0502020204030204" pitchFamily="34" charset="0"/>
                <a:ea typeface="Calibri" panose="020F0502020204030204" pitchFamily="34" charset="0"/>
                <a:cs typeface="Calibri" panose="020F0502020204030204" pitchFamily="34" charset="0"/>
              </a:rPr>
              <a:t>Data Plane:</a:t>
            </a:r>
            <a:r>
              <a:rPr lang="en-IN" kern="1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This is the lowest layer, composed of network forwarding devices such as switches and routers (e.g., OpenFlow-enabled switches). These devices handle actual packet forwarding based on instructions from the control plane. They are simplified to perform only forwarding functions.</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378242396"/>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infopath/2007/PartnerControls"/>
    <ds:schemaRef ds:uri="http://purl.org/dc/terms/"/>
    <ds:schemaRef ds:uri="http://schemas.openxmlformats.org/package/2006/metadata/core-properties"/>
    <ds:schemaRef ds:uri="71af3243-3dd4-4a8d-8c0d-dd76da1f02a5"/>
    <ds:schemaRef ds:uri="http://schemas.microsoft.com/office/2006/documentManagement/types"/>
    <ds:schemaRef ds:uri="http://schemas.microsoft.com/office/2006/metadata/properties"/>
    <ds:schemaRef ds:uri="http://purl.org/dc/elements/1.1/"/>
    <ds:schemaRef ds:uri="http://www.w3.org/XML/1998/namespace"/>
    <ds:schemaRef ds:uri="230e9df3-be65-4c73-a93b-d1236ebd677e"/>
    <ds:schemaRef ds:uri="16c05727-aa75-4e4a-9b5f-8a80a1165891"/>
    <ds:schemaRef ds:uri="http://schemas.microsoft.com/sharepoint/v3"/>
    <ds:schemaRef ds:uri="http://purl.org/dc/dcmityp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3050</TotalTime>
  <Words>3995</Words>
  <Application>Microsoft Office PowerPoint</Application>
  <PresentationFormat>Widescreen</PresentationFormat>
  <Paragraphs>496</Paragraphs>
  <Slides>47</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Bodoni MT</vt:lpstr>
      <vt:lpstr>Calibri</vt:lpstr>
      <vt:lpstr>Courier New</vt:lpstr>
      <vt:lpstr>ElsevierGulliver</vt:lpstr>
      <vt:lpstr>Perpetua Titling MT</vt:lpstr>
      <vt:lpstr>Posterama</vt:lpstr>
      <vt:lpstr>Posterama Text Black</vt:lpstr>
      <vt:lpstr>Segoe UI Light</vt:lpstr>
      <vt:lpstr>Source Sans Pro Light</vt:lpstr>
      <vt:lpstr>Source Sans Pro Light (Body)</vt:lpstr>
      <vt:lpstr>Custom</vt:lpstr>
      <vt:lpstr>B. Tech (IT)</vt:lpstr>
      <vt:lpstr>Outline</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Work</vt:lpstr>
      <vt:lpstr>PowerPoint Presentation</vt:lpstr>
      <vt:lpstr>PowerPoint Presentation</vt:lpstr>
      <vt:lpstr>PowerPoint Presentation</vt:lpstr>
      <vt:lpstr>PowerPoint Presentation</vt:lpstr>
      <vt:lpstr>Feature Selection: Pearson Correlation Coefficient (PCC)</vt:lpstr>
      <vt:lpstr>PowerPoint Presentation</vt:lpstr>
      <vt:lpstr>PowerPoint Presentation</vt:lpstr>
      <vt:lpstr>PowerPoint Presentation</vt:lpstr>
      <vt:lpstr>Final Feature Set </vt:lpstr>
      <vt:lpstr>PowerPoint Presentation</vt:lpstr>
      <vt:lpstr>PowerPoint Presentation</vt:lpstr>
      <vt:lpstr>Models Used for Performance Evaluation</vt:lpstr>
      <vt:lpstr>Random Forest</vt:lpstr>
      <vt:lpstr>Support Vector Machine (SVM) Classifier</vt:lpstr>
      <vt:lpstr>XGBoost Classifier</vt:lpstr>
      <vt:lpstr>Convolutional Neural Network (CNN)</vt:lpstr>
      <vt:lpstr>PowerPoint Presentation</vt:lpstr>
      <vt:lpstr>PowerPoint Presentation</vt:lpstr>
      <vt:lpstr>Emulation</vt:lpstr>
      <vt:lpstr>PowerPoint Presentation</vt:lpstr>
      <vt:lpstr>Custom Dataset</vt:lpstr>
      <vt:lpstr>Real-Time Implementation</vt:lpstr>
      <vt:lpstr>PowerPoint Presentation</vt:lpstr>
      <vt:lpstr>PowerPoint Presentation</vt:lpstr>
      <vt:lpstr>PowerPoint Presentation</vt:lpstr>
      <vt:lpstr>PowerPoint Presentation</vt:lpstr>
      <vt:lpstr>Real-Time Results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Chadong Lowang</dc:creator>
  <cp:lastModifiedBy>Kundan Jha</cp:lastModifiedBy>
  <cp:revision>82</cp:revision>
  <dcterms:created xsi:type="dcterms:W3CDTF">2024-02-15T19:21:17Z</dcterms:created>
  <dcterms:modified xsi:type="dcterms:W3CDTF">2025-07-04T05:18:40Z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