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6" r:id="rId2"/>
    <p:sldId id="257" r:id="rId3"/>
    <p:sldId id="282" r:id="rId4"/>
    <p:sldId id="283" r:id="rId5"/>
    <p:sldId id="261" r:id="rId6"/>
    <p:sldId id="284" r:id="rId7"/>
    <p:sldId id="263" r:id="rId8"/>
    <p:sldId id="277" r:id="rId9"/>
    <p:sldId id="271" r:id="rId10"/>
    <p:sldId id="270"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0642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0375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796031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451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250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1E0D7-0F60-4A3A-83E9-6FAF1F21135B}"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7169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1E0D7-0F60-4A3A-83E9-6FAF1F21135B}"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150849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7240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2706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69081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07554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1E0D7-0F60-4A3A-83E9-6FAF1F21135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79342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1E0D7-0F60-4A3A-83E9-6FAF1F21135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81154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1E0D7-0F60-4A3A-83E9-6FAF1F21135B}"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7182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1E0D7-0F60-4A3A-83E9-6FAF1F21135B}"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3658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471E0D7-0F60-4A3A-83E9-6FAF1F21135B}"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33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3125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71333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471E0D7-0F60-4A3A-83E9-6FAF1F21135B}" type="datetimeFigureOut">
              <a:rPr lang="en-US" smtClean="0"/>
              <a:t>9/22/2022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ED3371-9717-4EE7-BEAA-B6F038118B65}" type="slidenum">
              <a:rPr lang="en-US" smtClean="0"/>
              <a:t>‹#›</a:t>
            </a:fld>
            <a:endParaRPr lang="en-US"/>
          </a:p>
        </p:txBody>
      </p:sp>
    </p:spTree>
    <p:extLst>
      <p:ext uri="{BB962C8B-B14F-4D97-AF65-F5344CB8AC3E}">
        <p14:creationId xmlns:p14="http://schemas.microsoft.com/office/powerpoint/2010/main" val="4823008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A760A4-319F-4A6C-9261-95A88466CC88}"/>
              </a:ext>
            </a:extLst>
          </p:cNvPr>
          <p:cNvSpPr txBox="1"/>
          <p:nvPr/>
        </p:nvSpPr>
        <p:spPr>
          <a:xfrm>
            <a:off x="149290" y="195943"/>
            <a:ext cx="11877869" cy="369332"/>
          </a:xfrm>
          <a:prstGeom prst="rect">
            <a:avLst/>
          </a:prstGeom>
          <a:noFill/>
        </p:spPr>
        <p:txBody>
          <a:bodyPr wrap="square" rtlCol="0">
            <a:spAutoFit/>
          </a:bodyPr>
          <a:lstStyle/>
          <a:p>
            <a:r>
              <a:rPr lang="en-US" dirty="0"/>
              <a:t>										</a:t>
            </a:r>
            <a:endParaRPr lang="en-IN" dirty="0"/>
          </a:p>
        </p:txBody>
      </p:sp>
      <p:sp>
        <p:nvSpPr>
          <p:cNvPr id="2" name="Rectangle 1"/>
          <p:cNvSpPr/>
          <p:nvPr/>
        </p:nvSpPr>
        <p:spPr>
          <a:xfrm>
            <a:off x="3040224" y="1781877"/>
            <a:ext cx="6096000" cy="1508105"/>
          </a:xfrm>
          <a:prstGeom prst="rect">
            <a:avLst/>
          </a:prstGeom>
        </p:spPr>
        <p:txBody>
          <a:bodyPr>
            <a:spAutoFit/>
          </a:bodyPr>
          <a:lstStyle/>
          <a:p>
            <a:pPr lvl="0" algn="ctr" defTabSz="914400" eaLnBrk="0" fontAlgn="base" hangingPunct="0">
              <a:spcBef>
                <a:spcPct val="0"/>
              </a:spcBef>
              <a:spcAft>
                <a:spcPct val="0"/>
              </a:spcAft>
              <a:tabLst>
                <a:tab pos="523875" algn="l"/>
                <a:tab pos="2865438" algn="ctr"/>
              </a:tabLst>
            </a:pPr>
            <a:r>
              <a:rPr lang="en-US" altLang="en-US" sz="1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Savitribai phule pune university</a:t>
            </a:r>
            <a:endParaRPr lang="en-US" altLang="en-US" sz="2000" dirty="0">
              <a:latin typeface="Calibri" panose="020F0502020204030204" pitchFamily="34" charset="0"/>
              <a:cs typeface="Calibri" panose="020F0502020204030204" pitchFamily="34" charset="0"/>
            </a:endParaRPr>
          </a:p>
          <a:p>
            <a:pPr lvl="0" algn="ctr" defTabSz="914400" eaLnBrk="0" fontAlgn="base" hangingPunct="0">
              <a:spcBef>
                <a:spcPct val="0"/>
              </a:spcBef>
              <a:spcAft>
                <a:spcPct val="0"/>
              </a:spcAft>
              <a:tabLst>
                <a:tab pos="523875" algn="l"/>
                <a:tab pos="2865438" algn="ctr"/>
              </a:tabLst>
            </a:pPr>
            <a:r>
              <a:rPr lang="en-US" sz="2400" b="1" spc="-5" dirty="0">
                <a:latin typeface="Calibri" panose="020F0502020204030204" pitchFamily="34" charset="0"/>
                <a:cs typeface="Calibri" panose="020F0502020204030204" pitchFamily="34" charset="0"/>
              </a:rPr>
              <a:t>Sinhgad technical </a:t>
            </a:r>
            <a:r>
              <a:rPr lang="en-US" sz="2400" b="1" dirty="0">
                <a:latin typeface="Calibri" panose="020F0502020204030204" pitchFamily="34" charset="0"/>
                <a:cs typeface="Calibri" panose="020F0502020204030204" pitchFamily="34" charset="0"/>
              </a:rPr>
              <a:t>education society’s </a:t>
            </a:r>
            <a:r>
              <a:rPr lang="en-US" sz="2400" b="1" spc="-5" dirty="0">
                <a:latin typeface="Calibri" panose="020F0502020204030204" pitchFamily="34" charset="0"/>
                <a:cs typeface="Calibri" panose="020F0502020204030204" pitchFamily="34" charset="0"/>
              </a:rPr>
              <a:t>institute </a:t>
            </a:r>
            <a:r>
              <a:rPr lang="en-US" sz="2400" b="1" dirty="0">
                <a:latin typeface="Calibri" panose="020F0502020204030204" pitchFamily="34" charset="0"/>
                <a:cs typeface="Calibri" panose="020F0502020204030204" pitchFamily="34" charset="0"/>
              </a:rPr>
              <a:t>of business </a:t>
            </a:r>
            <a:r>
              <a:rPr lang="en-US" sz="2400" b="1" spc="-5" dirty="0">
                <a:latin typeface="Calibri" panose="020F0502020204030204" pitchFamily="34" charset="0"/>
                <a:cs typeface="Calibri" panose="020F0502020204030204" pitchFamily="34" charset="0"/>
              </a:rPr>
              <a:t>administration </a:t>
            </a:r>
            <a:r>
              <a:rPr lang="en-US" sz="2400" b="1" dirty="0">
                <a:latin typeface="Calibri" panose="020F0502020204030204" pitchFamily="34" charset="0"/>
                <a:cs typeface="Calibri" panose="020F0502020204030204" pitchFamily="34" charset="0"/>
              </a:rPr>
              <a:t>and </a:t>
            </a:r>
            <a:r>
              <a:rPr lang="en-US" sz="2400" b="1" spc="-5" dirty="0">
                <a:latin typeface="Calibri" panose="020F0502020204030204" pitchFamily="34" charset="0"/>
                <a:cs typeface="Calibri" panose="020F0502020204030204" pitchFamily="34" charset="0"/>
              </a:rPr>
              <a:t>research  kondhwa.</a:t>
            </a:r>
            <a:endParaRPr lang="en-US" altLang="en-US" sz="2400" b="1" dirty="0">
              <a:latin typeface="Calibri" panose="020F0502020204030204" pitchFamily="34" charset="0"/>
              <a:cs typeface="Calibri" panose="020F0502020204030204" pitchFamily="34" charset="0"/>
            </a:endParaRPr>
          </a:p>
        </p:txBody>
      </p:sp>
      <p:sp>
        <p:nvSpPr>
          <p:cNvPr id="3" name="Rectangle 2"/>
          <p:cNvSpPr/>
          <p:nvPr/>
        </p:nvSpPr>
        <p:spPr>
          <a:xfrm>
            <a:off x="2608996" y="3978848"/>
            <a:ext cx="7244687" cy="1785104"/>
          </a:xfrm>
          <a:prstGeom prst="rect">
            <a:avLst/>
          </a:prstGeom>
        </p:spPr>
        <p:txBody>
          <a:bodyPr wrap="square">
            <a:spAutoFit/>
          </a:bodyPr>
          <a:lstStyle/>
          <a:p>
            <a:pPr lvl="0" defTabSz="914400" eaLnBrk="0" fontAlgn="base" hangingPunct="0">
              <a:spcBef>
                <a:spcPct val="0"/>
              </a:spcBef>
              <a:spcAft>
                <a:spcPct val="0"/>
              </a:spcAft>
            </a:pPr>
            <a:r>
              <a:rPr lang="en-US" alt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Course Name: Project Presentation </a:t>
            </a:r>
            <a:endParaRPr lang="en-US" altLang="en-US" sz="2200" dirty="0">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Project Name: Online Furniture Shop</a:t>
            </a:r>
            <a:endParaRPr lang="en-US" altLang="en-US" sz="2200" dirty="0">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Student Name : Kundan Pise                     </a:t>
            </a:r>
          </a:p>
          <a:p>
            <a:pPr lvl="0" defTabSz="914400" eaLnBrk="0" fontAlgn="base" hangingPunct="0">
              <a:spcBef>
                <a:spcPct val="0"/>
              </a:spcBef>
              <a:spcAft>
                <a:spcPct val="0"/>
              </a:spcAft>
            </a:pPr>
            <a:r>
              <a:rPr lang="en-US" alt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Roll Number :  49                                Semester : IV</a:t>
            </a:r>
          </a:p>
          <a:p>
            <a:pPr lvl="0" defTabSz="914400" eaLnBrk="0" fontAlgn="base" hangingPunct="0">
              <a:spcBef>
                <a:spcPct val="0"/>
              </a:spcBef>
              <a:spcAft>
                <a:spcPct val="0"/>
              </a:spcAft>
            </a:pPr>
            <a:r>
              <a:rPr lang="en-US" altLang="en-US" sz="2200" b="1" dirty="0">
                <a:solidFill>
                  <a:srgbClr val="000000"/>
                </a:solidFill>
                <a:latin typeface="Calibri" panose="020F0502020204030204" pitchFamily="34" charset="0"/>
                <a:cs typeface="Calibri" panose="020F0502020204030204" pitchFamily="34" charset="0"/>
              </a:rPr>
              <a:t>Seat No. 21474</a:t>
            </a:r>
            <a:endParaRPr lang="en-US" alt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02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9BD6F-9581-4CAF-AC0F-11355EFDF757}"/>
              </a:ext>
            </a:extLst>
          </p:cNvPr>
          <p:cNvSpPr txBox="1"/>
          <p:nvPr/>
        </p:nvSpPr>
        <p:spPr>
          <a:xfrm>
            <a:off x="-2300642" y="0"/>
            <a:ext cx="9797143" cy="646331"/>
          </a:xfrm>
          <a:prstGeom prst="rect">
            <a:avLst/>
          </a:prstGeom>
          <a:noFill/>
        </p:spPr>
        <p:txBody>
          <a:bodyPr wrap="square" rtlCol="0">
            <a:spAutoFit/>
          </a:bodyPr>
          <a:lstStyle/>
          <a:p>
            <a:r>
              <a:rPr lang="en-US" sz="3600" dirty="0">
                <a:solidFill>
                  <a:srgbClr val="FF0000"/>
                </a:solidFill>
              </a:rPr>
              <a:t>					</a:t>
            </a:r>
            <a:r>
              <a:rPr lang="en-US" sz="3600" dirty="0">
                <a:solidFill>
                  <a:srgbClr val="FF0000"/>
                </a:solidFill>
                <a:latin typeface="Times New Roman" panose="02020603050405020304" pitchFamily="18" charset="0"/>
                <a:cs typeface="Times New Roman" panose="02020603050405020304" pitchFamily="18" charset="0"/>
              </a:rPr>
              <a:t>SEQUENCE DIAGRAM</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1D4BF43B-29B6-0199-F2B9-C0BFB3F51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298989"/>
            <a:ext cx="9959926" cy="477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9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1C39-E647-5CBC-E110-79A5FF61991A}"/>
              </a:ext>
            </a:extLst>
          </p:cNvPr>
          <p:cNvSpPr>
            <a:spLocks noGrp="1"/>
          </p:cNvSpPr>
          <p:nvPr>
            <p:ph type="title"/>
          </p:nvPr>
        </p:nvSpPr>
        <p:spPr>
          <a:xfrm>
            <a:off x="-1533378" y="0"/>
            <a:ext cx="7325204" cy="760117"/>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 Class Diagram</a:t>
            </a:r>
            <a:endParaRPr lang="en-IN" dirty="0"/>
          </a:p>
        </p:txBody>
      </p:sp>
      <p:pic>
        <p:nvPicPr>
          <p:cNvPr id="5122" name="Picture 2">
            <a:extLst>
              <a:ext uri="{FF2B5EF4-FFF2-40B4-BE49-F238E27FC236}">
                <a16:creationId xmlns:a16="http://schemas.microsoft.com/office/drawing/2014/main" id="{7A6D8E90-0394-0059-50D3-C563A8140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065" y="914400"/>
            <a:ext cx="6935372" cy="578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3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004-0EC1-961D-1A6F-5470F4705554}"/>
              </a:ext>
            </a:extLst>
          </p:cNvPr>
          <p:cNvSpPr>
            <a:spLocks noGrp="1"/>
          </p:cNvSpPr>
          <p:nvPr>
            <p:ph type="title"/>
          </p:nvPr>
        </p:nvSpPr>
        <p:spPr>
          <a:xfrm>
            <a:off x="-1350498" y="227135"/>
            <a:ext cx="6509278" cy="63350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 Home Screen</a:t>
            </a:r>
            <a:endParaRPr lang="en-IN" dirty="0"/>
          </a:p>
        </p:txBody>
      </p:sp>
      <p:pic>
        <p:nvPicPr>
          <p:cNvPr id="7170" name="Picture 2">
            <a:extLst>
              <a:ext uri="{FF2B5EF4-FFF2-40B4-BE49-F238E27FC236}">
                <a16:creationId xmlns:a16="http://schemas.microsoft.com/office/drawing/2014/main" id="{4AC85962-FAB5-DDB0-E435-13987D3C4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2" y="1252025"/>
            <a:ext cx="10283483" cy="516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28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C2A0-5555-7036-791E-A9443C1759B0}"/>
              </a:ext>
            </a:extLst>
          </p:cNvPr>
          <p:cNvSpPr>
            <a:spLocks noGrp="1"/>
          </p:cNvSpPr>
          <p:nvPr>
            <p:ph type="title"/>
          </p:nvPr>
        </p:nvSpPr>
        <p:spPr>
          <a:xfrm>
            <a:off x="-618978" y="0"/>
            <a:ext cx="6368601" cy="1013335"/>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PRODUCT Screen</a:t>
            </a:r>
            <a:endParaRPr lang="en-IN" dirty="0"/>
          </a:p>
        </p:txBody>
      </p:sp>
      <p:pic>
        <p:nvPicPr>
          <p:cNvPr id="8194" name="Picture 2">
            <a:extLst>
              <a:ext uri="{FF2B5EF4-FFF2-40B4-BE49-F238E27FC236}">
                <a16:creationId xmlns:a16="http://schemas.microsoft.com/office/drawing/2014/main" id="{0EF736BA-D889-79C3-4884-1BB617E61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23" y="1209822"/>
            <a:ext cx="10578905" cy="523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4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21C8-754E-FA74-E893-48AA501A1038}"/>
              </a:ext>
            </a:extLst>
          </p:cNvPr>
          <p:cNvSpPr>
            <a:spLocks noGrp="1"/>
          </p:cNvSpPr>
          <p:nvPr>
            <p:ph type="title"/>
          </p:nvPr>
        </p:nvSpPr>
        <p:spPr>
          <a:xfrm>
            <a:off x="-1885069" y="42203"/>
            <a:ext cx="8155198" cy="81638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LOGIN Screen</a:t>
            </a:r>
            <a:endParaRPr lang="en-IN" dirty="0"/>
          </a:p>
        </p:txBody>
      </p:sp>
      <p:pic>
        <p:nvPicPr>
          <p:cNvPr id="9218" name="Picture 2">
            <a:extLst>
              <a:ext uri="{FF2B5EF4-FFF2-40B4-BE49-F238E27FC236}">
                <a16:creationId xmlns:a16="http://schemas.microsoft.com/office/drawing/2014/main" id="{9EB2FE20-A0A9-7596-A7DD-BA023DABA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129" y="1650681"/>
            <a:ext cx="9777046" cy="477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67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551D-E64F-78C7-FC88-3AFEAB728436}"/>
              </a:ext>
            </a:extLst>
          </p:cNvPr>
          <p:cNvSpPr>
            <a:spLocks noGrp="1"/>
          </p:cNvSpPr>
          <p:nvPr>
            <p:ph type="title"/>
          </p:nvPr>
        </p:nvSpPr>
        <p:spPr>
          <a:xfrm>
            <a:off x="-1322363" y="0"/>
            <a:ext cx="7564355" cy="928929"/>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REGISTER Screen</a:t>
            </a:r>
            <a:endParaRPr lang="en-IN" dirty="0"/>
          </a:p>
        </p:txBody>
      </p:sp>
      <p:pic>
        <p:nvPicPr>
          <p:cNvPr id="10242" name="Picture 2">
            <a:extLst>
              <a:ext uri="{FF2B5EF4-FFF2-40B4-BE49-F238E27FC236}">
                <a16:creationId xmlns:a16="http://schemas.microsoft.com/office/drawing/2014/main" id="{34B95D46-63D5-D8DA-AABA-51FAF46D2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66" y="1406769"/>
            <a:ext cx="9828554" cy="512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22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BA53-8BFA-C8E7-6E7D-DD7A0EBEFDE6}"/>
              </a:ext>
            </a:extLst>
          </p:cNvPr>
          <p:cNvSpPr>
            <a:spLocks noGrp="1"/>
          </p:cNvSpPr>
          <p:nvPr>
            <p:ph type="title"/>
          </p:nvPr>
        </p:nvSpPr>
        <p:spPr>
          <a:xfrm>
            <a:off x="-1576206" y="0"/>
            <a:ext cx="7006336" cy="844523"/>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CART Screen</a:t>
            </a:r>
            <a:endParaRPr lang="en-IN" dirty="0"/>
          </a:p>
        </p:txBody>
      </p:sp>
      <p:pic>
        <p:nvPicPr>
          <p:cNvPr id="11266" name="Picture 2">
            <a:extLst>
              <a:ext uri="{FF2B5EF4-FFF2-40B4-BE49-F238E27FC236}">
                <a16:creationId xmlns:a16="http://schemas.microsoft.com/office/drawing/2014/main" id="{FA61E09F-2B9B-DF47-6189-E471D557F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00" y="1406769"/>
            <a:ext cx="9898893" cy="485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56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D814-5486-ECDA-43E3-922BA3F81947}"/>
              </a:ext>
            </a:extLst>
          </p:cNvPr>
          <p:cNvSpPr>
            <a:spLocks noGrp="1"/>
          </p:cNvSpPr>
          <p:nvPr>
            <p:ph type="title"/>
          </p:nvPr>
        </p:nvSpPr>
        <p:spPr>
          <a:xfrm>
            <a:off x="-900332" y="0"/>
            <a:ext cx="6157586" cy="118214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PAYMENT Screen</a:t>
            </a:r>
            <a:endParaRPr lang="en-IN" dirty="0"/>
          </a:p>
        </p:txBody>
      </p:sp>
      <p:pic>
        <p:nvPicPr>
          <p:cNvPr id="12290" name="Picture 2">
            <a:extLst>
              <a:ext uri="{FF2B5EF4-FFF2-40B4-BE49-F238E27FC236}">
                <a16:creationId xmlns:a16="http://schemas.microsoft.com/office/drawing/2014/main" id="{0154DAB5-DC67-A4BD-F5B6-B4BECDE0E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17" y="1772530"/>
            <a:ext cx="10381957" cy="444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50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4674-65E1-2807-81BC-61A642B16BDC}"/>
              </a:ext>
            </a:extLst>
          </p:cNvPr>
          <p:cNvSpPr>
            <a:spLocks noGrp="1"/>
          </p:cNvSpPr>
          <p:nvPr>
            <p:ph type="title"/>
          </p:nvPr>
        </p:nvSpPr>
        <p:spPr>
          <a:xfrm>
            <a:off x="-1201069" y="0"/>
            <a:ext cx="7297069" cy="971132"/>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LOGOUT Screen</a:t>
            </a:r>
            <a:endParaRPr lang="en-IN" dirty="0"/>
          </a:p>
        </p:txBody>
      </p:sp>
      <p:pic>
        <p:nvPicPr>
          <p:cNvPr id="13314" name="Picture 2">
            <a:extLst>
              <a:ext uri="{FF2B5EF4-FFF2-40B4-BE49-F238E27FC236}">
                <a16:creationId xmlns:a16="http://schemas.microsoft.com/office/drawing/2014/main" id="{C6087228-59A6-8E04-9D4D-BFC94337B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89" y="1678818"/>
            <a:ext cx="10292788" cy="462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15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E5AF-DD3A-3C1F-6556-C9F9B42F4E92}"/>
              </a:ext>
            </a:extLst>
          </p:cNvPr>
          <p:cNvSpPr>
            <a:spLocks noGrp="1"/>
          </p:cNvSpPr>
          <p:nvPr>
            <p:ph type="title"/>
          </p:nvPr>
        </p:nvSpPr>
        <p:spPr>
          <a:xfrm>
            <a:off x="-478301" y="126610"/>
            <a:ext cx="6410804" cy="63350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ADMIN LOGIN Screen</a:t>
            </a:r>
            <a:endParaRPr lang="en-IN" dirty="0"/>
          </a:p>
        </p:txBody>
      </p:sp>
      <p:pic>
        <p:nvPicPr>
          <p:cNvPr id="14338" name="Picture 2">
            <a:extLst>
              <a:ext uri="{FF2B5EF4-FFF2-40B4-BE49-F238E27FC236}">
                <a16:creationId xmlns:a16="http://schemas.microsoft.com/office/drawing/2014/main" id="{6D638DFC-AB65-A574-C29C-9A008735F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40" y="1256787"/>
            <a:ext cx="10588211" cy="48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58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pPr marL="0" indent="0">
              <a:lnSpc>
                <a:spcPct val="160000"/>
              </a:lnSpc>
              <a:buNone/>
              <a:tabLst>
                <a:tab pos="4000500" algn="l"/>
                <a:tab pos="4086225" algn="l"/>
                <a:tab pos="5372100" algn="r"/>
              </a:tabLst>
            </a:pP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It is an online furniture shop that allows users to check for various furniture</a:t>
            </a:r>
            <a:r>
              <a:rPr lang="en-IN" sz="18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available at the online store and purchase online. The project consists of list of furniture products displayed in various models and designs. The user may browse through these</a:t>
            </a:r>
            <a:r>
              <a:rPr lang="en-IN" sz="18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products as per categories. If the user likes a product he may add it to his shopping cart. Once user wishes to checkout he must register on the site first. He/she can then login using same id password next time. User can select any payment option that he wish to like credit card, debit card or cash on delivery. Once the user makes successful transaction he gets a copy of the shopping receipt on his email id. Here we use. The online furniture shopping project brings an entire furniture shop online and makes it easy for both buyer and seller to make furniture deals.</a:t>
            </a:r>
            <a:endPar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79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FD84-094C-6EC8-7D34-07E2A7750D85}"/>
              </a:ext>
            </a:extLst>
          </p:cNvPr>
          <p:cNvSpPr>
            <a:spLocks noGrp="1"/>
          </p:cNvSpPr>
          <p:nvPr>
            <p:ph type="title"/>
          </p:nvPr>
        </p:nvSpPr>
        <p:spPr>
          <a:xfrm>
            <a:off x="-787792" y="6803"/>
            <a:ext cx="6762497" cy="81638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ADMIN LOGIN Screen</a:t>
            </a:r>
            <a:endParaRPr lang="en-IN" dirty="0"/>
          </a:p>
        </p:txBody>
      </p:sp>
      <p:pic>
        <p:nvPicPr>
          <p:cNvPr id="15362" name="Picture 2">
            <a:extLst>
              <a:ext uri="{FF2B5EF4-FFF2-40B4-BE49-F238E27FC236}">
                <a16:creationId xmlns:a16="http://schemas.microsoft.com/office/drawing/2014/main" id="{EC3B1BD1-078D-7D03-C1E5-05F9DE3C3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418" y="1378634"/>
            <a:ext cx="10053637" cy="506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73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553F-1D89-D8B6-A0AE-1F93B5C14121}"/>
              </a:ext>
            </a:extLst>
          </p:cNvPr>
          <p:cNvSpPr>
            <a:spLocks noGrp="1"/>
          </p:cNvSpPr>
          <p:nvPr>
            <p:ph type="title"/>
          </p:nvPr>
        </p:nvSpPr>
        <p:spPr>
          <a:xfrm>
            <a:off x="-553955" y="0"/>
            <a:ext cx="6649955" cy="81638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ADD PRODUCT Screen</a:t>
            </a:r>
            <a:endParaRPr lang="en-IN" dirty="0"/>
          </a:p>
        </p:txBody>
      </p:sp>
      <p:pic>
        <p:nvPicPr>
          <p:cNvPr id="16386" name="Picture 2">
            <a:extLst>
              <a:ext uri="{FF2B5EF4-FFF2-40B4-BE49-F238E27FC236}">
                <a16:creationId xmlns:a16="http://schemas.microsoft.com/office/drawing/2014/main" id="{01225331-8553-1191-1759-C72D3B938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960" y="1280160"/>
            <a:ext cx="9983298" cy="474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63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F3F8-F2A4-E65D-268D-EB22FB400552}"/>
              </a:ext>
            </a:extLst>
          </p:cNvPr>
          <p:cNvSpPr>
            <a:spLocks noGrp="1"/>
          </p:cNvSpPr>
          <p:nvPr>
            <p:ph type="title"/>
          </p:nvPr>
        </p:nvSpPr>
        <p:spPr>
          <a:xfrm>
            <a:off x="-1505243" y="126148"/>
            <a:ext cx="8830448" cy="81638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PRODUCT LIST Screen</a:t>
            </a:r>
            <a:endParaRPr lang="en-IN" dirty="0"/>
          </a:p>
        </p:txBody>
      </p:sp>
      <p:pic>
        <p:nvPicPr>
          <p:cNvPr id="17410" name="Picture 2">
            <a:extLst>
              <a:ext uri="{FF2B5EF4-FFF2-40B4-BE49-F238E27FC236}">
                <a16:creationId xmlns:a16="http://schemas.microsoft.com/office/drawing/2014/main" id="{C4CD4D16-EB5C-878F-4789-CF4CE8AF8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20" y="1608479"/>
            <a:ext cx="10714819" cy="465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31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27BC-BF41-A904-F5A6-042FD64352B6}"/>
              </a:ext>
            </a:extLst>
          </p:cNvPr>
          <p:cNvSpPr>
            <a:spLocks noGrp="1"/>
          </p:cNvSpPr>
          <p:nvPr>
            <p:ph type="title"/>
          </p:nvPr>
        </p:nvSpPr>
        <p:spPr>
          <a:xfrm>
            <a:off x="-773724" y="0"/>
            <a:ext cx="7451814" cy="87265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ADD CATEGORY Screen</a:t>
            </a:r>
            <a:endParaRPr lang="en-IN" dirty="0"/>
          </a:p>
        </p:txBody>
      </p:sp>
      <p:pic>
        <p:nvPicPr>
          <p:cNvPr id="18434" name="Picture 2">
            <a:extLst>
              <a:ext uri="{FF2B5EF4-FFF2-40B4-BE49-F238E27FC236}">
                <a16:creationId xmlns:a16="http://schemas.microsoft.com/office/drawing/2014/main" id="{BAC062F9-74AF-C913-1ECB-2EB9D1A4A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840" y="1364566"/>
            <a:ext cx="9293982" cy="50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D8D5-CD42-A21C-6F92-C966602D88F1}"/>
              </a:ext>
            </a:extLst>
          </p:cNvPr>
          <p:cNvSpPr>
            <a:spLocks noGrp="1"/>
          </p:cNvSpPr>
          <p:nvPr>
            <p:ph type="title"/>
          </p:nvPr>
        </p:nvSpPr>
        <p:spPr>
          <a:xfrm>
            <a:off x="-1308295" y="196487"/>
            <a:ext cx="7522152" cy="717914"/>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ORDER Screen</a:t>
            </a:r>
            <a:endParaRPr lang="en-IN" dirty="0"/>
          </a:p>
        </p:txBody>
      </p:sp>
      <p:pic>
        <p:nvPicPr>
          <p:cNvPr id="19458" name="Picture 2">
            <a:extLst>
              <a:ext uri="{FF2B5EF4-FFF2-40B4-BE49-F238E27FC236}">
                <a16:creationId xmlns:a16="http://schemas.microsoft.com/office/drawing/2014/main" id="{6821ABAE-8776-3093-2131-888ED6469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835" y="1566277"/>
            <a:ext cx="10138043" cy="431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177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FBE0-1EEB-9D90-8D2C-398BF985DC9C}"/>
              </a:ext>
            </a:extLst>
          </p:cNvPr>
          <p:cNvSpPr>
            <a:spLocks noGrp="1"/>
          </p:cNvSpPr>
          <p:nvPr>
            <p:ph type="title"/>
          </p:nvPr>
        </p:nvSpPr>
        <p:spPr>
          <a:xfrm>
            <a:off x="-1012874" y="140216"/>
            <a:ext cx="7212663" cy="788252"/>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USER INFO Screen</a:t>
            </a:r>
            <a:endParaRPr lang="en-IN" dirty="0"/>
          </a:p>
        </p:txBody>
      </p:sp>
      <p:pic>
        <p:nvPicPr>
          <p:cNvPr id="20482" name="Picture 2">
            <a:extLst>
              <a:ext uri="{FF2B5EF4-FFF2-40B4-BE49-F238E27FC236}">
                <a16:creationId xmlns:a16="http://schemas.microsoft.com/office/drawing/2014/main" id="{D8E9EBC9-EB92-5CFC-FE69-A0B13D358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8" y="1688123"/>
            <a:ext cx="10649243" cy="444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48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688" y="1785938"/>
            <a:ext cx="8101012" cy="1277273"/>
          </a:xfrm>
          <a:prstGeom prst="rect">
            <a:avLst/>
          </a:prstGeom>
          <a:noFill/>
        </p:spPr>
        <p:txBody>
          <a:bodyPr wrap="square" rtlCol="0">
            <a:spAutoFit/>
          </a:bodyPr>
          <a:lstStyle/>
          <a:p>
            <a:r>
              <a:rPr lang="en-US" sz="7700" dirty="0">
                <a:ln w="0">
                  <a:solidFill>
                    <a:schemeClr val="accent4">
                      <a:lumMod val="60000"/>
                      <a:lumOff val="40000"/>
                    </a:schemeClr>
                  </a:solidFill>
                </a:ln>
                <a:solidFill>
                  <a:schemeClr val="accent1">
                    <a:lumMod val="60000"/>
                    <a:lumOff val="40000"/>
                  </a:schemeClr>
                </a:solidFill>
                <a:effectLst>
                  <a:glow rad="101600">
                    <a:schemeClr val="accent4">
                      <a:satMod val="175000"/>
                      <a:alpha val="40000"/>
                    </a:schemeClr>
                  </a:glow>
                  <a:outerShdw blurRad="50800" dist="38100" dir="2700000" algn="tl" rotWithShape="0">
                    <a:prstClr val="black">
                      <a:alpha val="40000"/>
                    </a:prstClr>
                  </a:outerShdw>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228072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sCOPE OF THE PROJECT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1800" cap="none" dirty="0">
                <a:effectLst/>
                <a:latin typeface="Times New Roman" panose="02020603050405020304" pitchFamily="18" charset="0"/>
                <a:ea typeface="Times New Roman" panose="02020603050405020304" pitchFamily="18" charset="0"/>
              </a:rPr>
              <a:t>This system can be implemented to any shop in the locality or to multinational branded shops having retail outlet chains. The system recommends a facility to accept the orders 24*7 and a home delivery system which can make customers happy. Customers can also manage their shopping cart by adding and removing the items. If shops are providing an online portal where their customers can enjoy easy shopping from anywhere, the shops won’t be losing any more customers to the trending online shops such as flipcart or ebay. Since the application is available in the smartphone it is easily accessible and always available.</a:t>
            </a:r>
            <a:r>
              <a:rPr lang="en-US" sz="1800" cap="none"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703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PROPOSED SYSTEM</a:t>
            </a:r>
            <a:endParaRPr lang="en-US" dirty="0"/>
          </a:p>
        </p:txBody>
      </p:sp>
      <p:sp>
        <p:nvSpPr>
          <p:cNvPr id="3" name="Content Placeholder 2"/>
          <p:cNvSpPr>
            <a:spLocks noGrp="1"/>
          </p:cNvSpPr>
          <p:nvPr>
            <p:ph idx="1"/>
          </p:nvPr>
        </p:nvSpPr>
        <p:spPr/>
        <p:txBody>
          <a:bodyPr>
            <a:noAutofit/>
          </a:bodyPr>
          <a:lstStyle/>
          <a:p>
            <a:pPr marL="0" indent="0">
              <a:buNone/>
              <a:tabLst>
                <a:tab pos="4000500" algn="l"/>
                <a:tab pos="4086225" algn="l"/>
                <a:tab pos="5372100" algn="r"/>
              </a:tabLst>
            </a:pPr>
            <a:r>
              <a:rPr lang="en-US" sz="1800" cap="none" dirty="0">
                <a:effectLst/>
                <a:latin typeface="Times New Roman" panose="02020603050405020304" pitchFamily="18" charset="0"/>
                <a:ea typeface="Times New Roman" panose="02020603050405020304" pitchFamily="18" charset="0"/>
              </a:rPr>
              <a:t>“Online furniture shop” is a web based application. The main aim of this project is to established on online furniture shop system which allows the user to buy the furniture online. User can make online payment through credit card and debit card. But this present generation which has money but lack of time can’t go to the furniture shop to buy furniture. It is tedious and time consuming process. </a:t>
            </a:r>
            <a:endParaRPr lang="en-IN" sz="1800" cap="none" dirty="0">
              <a:effectLst/>
              <a:latin typeface="Times New Roman" panose="02020603050405020304" pitchFamily="18" charset="0"/>
              <a:ea typeface="Times New Roman" panose="02020603050405020304" pitchFamily="18" charset="0"/>
            </a:endParaRPr>
          </a:p>
          <a:p>
            <a:pPr marL="0" indent="0">
              <a:buNone/>
              <a:tabLst>
                <a:tab pos="4000500" algn="l"/>
                <a:tab pos="4086225" algn="l"/>
                <a:tab pos="5372100" algn="r"/>
              </a:tabLst>
            </a:pPr>
            <a:r>
              <a:rPr lang="en-US" sz="1800" cap="none" dirty="0">
                <a:effectLst/>
                <a:latin typeface="Times New Roman" panose="02020603050405020304" pitchFamily="18" charset="0"/>
                <a:ea typeface="Times New Roman" panose="02020603050405020304" pitchFamily="18" charset="0"/>
              </a:rPr>
              <a:t>By keeping these point in mind we have develop this online furniture portal. This project will be very much helpful for the present generation which runs shortage of time . customer to browse through the shop and purchase them online without having to visit the shop physically. Now they can obtain their desire furniture without leaving the comfort of their home. They can also place the order of their desire design making their life more comfortable and luxurious.</a:t>
            </a:r>
            <a:endParaRPr lang="en-IN"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294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48" y="851096"/>
            <a:ext cx="10364451" cy="605372"/>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Objective</a:t>
            </a:r>
            <a:r>
              <a:rPr lang="en-US"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716826" y="2202057"/>
            <a:ext cx="10364452" cy="4058067"/>
          </a:xfrm>
        </p:spPr>
        <p:txBody>
          <a:bodyPr>
            <a:noAutofit/>
          </a:bodyPr>
          <a:lstStyle/>
          <a:p>
            <a:pPr marL="514350" indent="-285750">
              <a:buFont typeface="Wingdings" panose="05000000000000000000" pitchFamily="2" charset="2"/>
              <a:buChar char="Ø"/>
            </a:pPr>
            <a:r>
              <a:rPr lang="en-US" sz="1800" cap="none" dirty="0">
                <a:solidFill>
                  <a:srgbClr val="000000"/>
                </a:solidFill>
                <a:effectLst/>
                <a:latin typeface="Times New Roman" panose="02020603050405020304" pitchFamily="18" charset="0"/>
                <a:ea typeface="Times New Roman" panose="02020603050405020304" pitchFamily="18" charset="0"/>
              </a:rPr>
              <a:t>This proposed system is computerized system and it improves the performance of the system.   </a:t>
            </a:r>
            <a:endParaRPr lang="en-IN" sz="1800" cap="none" dirty="0">
              <a:effectLst/>
              <a:latin typeface="Times New Roman" panose="02020603050405020304" pitchFamily="18" charset="0"/>
              <a:ea typeface="Times New Roman" panose="02020603050405020304" pitchFamily="18" charset="0"/>
            </a:endParaRPr>
          </a:p>
          <a:p>
            <a:pPr lvl="0">
              <a:buFont typeface="Wingdings" panose="05000000000000000000" pitchFamily="2" charset="2"/>
              <a:buChar char="Ø"/>
              <a:tabLst>
                <a:tab pos="400050" algn="l"/>
              </a:tabLst>
            </a:pPr>
            <a:r>
              <a:rPr lang="en-US" sz="1800" cap="none" dirty="0">
                <a:effectLst/>
                <a:latin typeface="Times New Roman" panose="02020603050405020304" pitchFamily="18" charset="0"/>
                <a:ea typeface="Times New Roman" panose="02020603050405020304" pitchFamily="18" charset="0"/>
              </a:rPr>
              <a:t>The system is developed in manner that it is user friendly </a:t>
            </a:r>
            <a:r>
              <a:rPr lang="en-IN" sz="1800" cap="none" dirty="0">
                <a:latin typeface="Times New Roman" panose="02020603050405020304" pitchFamily="18" charset="0"/>
                <a:ea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rPr>
              <a:t>and required  validation are provided at different</a:t>
            </a:r>
            <a:r>
              <a:rPr lang="en-IN" sz="1800" cap="none" dirty="0">
                <a:latin typeface="Times New Roman" panose="02020603050405020304" pitchFamily="18" charset="0"/>
                <a:ea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rPr>
              <a:t> level.       </a:t>
            </a:r>
            <a:endParaRPr lang="en-IN" sz="1800" cap="none" dirty="0">
              <a:effectLst/>
              <a:latin typeface="Times New Roman" panose="02020603050405020304" pitchFamily="18" charset="0"/>
              <a:ea typeface="Times New Roman" panose="02020603050405020304" pitchFamily="18" charset="0"/>
            </a:endParaRPr>
          </a:p>
          <a:p>
            <a:pPr lvl="0">
              <a:buFont typeface="Wingdings" panose="05000000000000000000" pitchFamily="2" charset="2"/>
              <a:buChar char="Ø"/>
              <a:tabLst>
                <a:tab pos="457200" algn="l"/>
              </a:tabLst>
            </a:pPr>
            <a:r>
              <a:rPr lang="en-US" sz="1800" cap="none" dirty="0">
                <a:effectLst/>
                <a:latin typeface="Times New Roman" panose="02020603050405020304" pitchFamily="18" charset="0"/>
                <a:ea typeface="Times New Roman" panose="02020603050405020304" pitchFamily="18" charset="0"/>
              </a:rPr>
              <a:t> It helps customer to find different type of furniture.</a:t>
            </a:r>
            <a:endParaRPr lang="en-IN" sz="1800" cap="none" dirty="0">
              <a:effectLst/>
              <a:latin typeface="Times New Roman" panose="02020603050405020304" pitchFamily="18" charset="0"/>
              <a:ea typeface="Times New Roman" panose="02020603050405020304" pitchFamily="18" charset="0"/>
            </a:endParaRPr>
          </a:p>
          <a:p>
            <a:pPr lvl="0">
              <a:buFont typeface="Wingdings" panose="05000000000000000000" pitchFamily="2" charset="2"/>
              <a:buChar char="Ø"/>
              <a:tabLst>
                <a:tab pos="457200" algn="l"/>
              </a:tabLst>
            </a:pPr>
            <a:r>
              <a:rPr lang="en-US" sz="1800" cap="none" dirty="0">
                <a:effectLst/>
                <a:latin typeface="Times New Roman" panose="02020603050405020304" pitchFamily="18" charset="0"/>
                <a:ea typeface="Times New Roman" panose="02020603050405020304" pitchFamily="18" charset="0"/>
              </a:rPr>
              <a:t>The system is easy to handle.</a:t>
            </a:r>
            <a:endParaRPr lang="en-IN" sz="1800" cap="none" dirty="0">
              <a:effectLst/>
              <a:latin typeface="Times New Roman" panose="02020603050405020304" pitchFamily="18" charset="0"/>
              <a:ea typeface="Times New Roman" panose="02020603050405020304" pitchFamily="18" charset="0"/>
            </a:endParaRPr>
          </a:p>
          <a:p>
            <a:pPr lvl="0">
              <a:buFont typeface="Wingdings" panose="05000000000000000000" pitchFamily="2" charset="2"/>
              <a:buChar char="Ø"/>
              <a:tabLst>
                <a:tab pos="457200" algn="l"/>
              </a:tabLst>
            </a:pPr>
            <a:r>
              <a:rPr lang="en-US" sz="1800" cap="none" dirty="0">
                <a:effectLst/>
                <a:latin typeface="Times New Roman" panose="02020603050405020304" pitchFamily="18" charset="0"/>
                <a:ea typeface="Times New Roman" panose="02020603050405020304" pitchFamily="18" charset="0"/>
              </a:rPr>
              <a:t>To facility easy retrieval of data &amp; information.</a:t>
            </a:r>
            <a:endParaRPr lang="en-IN" sz="1800" cap="none" dirty="0">
              <a:effectLst/>
              <a:latin typeface="Times New Roman" panose="02020603050405020304" pitchFamily="18" charset="0"/>
              <a:ea typeface="Times New Roman" panose="02020603050405020304" pitchFamily="18" charset="0"/>
            </a:endParaRPr>
          </a:p>
          <a:p>
            <a:pPr lvl="0">
              <a:buFont typeface="Wingdings" panose="05000000000000000000" pitchFamily="2" charset="2"/>
              <a:buChar char="Ø"/>
              <a:tabLst>
                <a:tab pos="457200" algn="l"/>
              </a:tabLst>
            </a:pPr>
            <a:r>
              <a:rPr lang="en-US" sz="1800" cap="none" dirty="0">
                <a:effectLst/>
                <a:latin typeface="Times New Roman" panose="02020603050405020304" pitchFamily="18" charset="0"/>
                <a:ea typeface="Times New Roman" panose="02020603050405020304" pitchFamily="18" charset="0"/>
              </a:rPr>
              <a:t>Data should be remaining secured even on system crash.</a:t>
            </a:r>
            <a:endParaRPr lang="en-IN" sz="1800" cap="none" dirty="0">
              <a:effectLst/>
              <a:latin typeface="Times New Roman" panose="02020603050405020304" pitchFamily="18" charset="0"/>
              <a:ea typeface="Times New Roman" panose="02020603050405020304" pitchFamily="18" charset="0"/>
            </a:endParaRPr>
          </a:p>
          <a:p>
            <a:pPr lvl="0">
              <a:buFont typeface="Wingdings" panose="05000000000000000000" pitchFamily="2" charset="2"/>
              <a:buChar char="Ø"/>
              <a:tabLst>
                <a:tab pos="457200" algn="l"/>
              </a:tabLst>
            </a:pPr>
            <a:r>
              <a:rPr lang="en-US" sz="1800" cap="none" dirty="0">
                <a:effectLst/>
                <a:latin typeface="Times New Roman" panose="02020603050405020304" pitchFamily="18" charset="0"/>
                <a:ea typeface="Times New Roman" panose="02020603050405020304" pitchFamily="18" charset="0"/>
              </a:rPr>
              <a:t>To enhance speed of work.</a:t>
            </a:r>
            <a:endParaRPr lang="en-IN"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847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38689"/>
            <a:ext cx="10364451" cy="1013335"/>
          </a:xfrm>
        </p:spPr>
        <p:txBody>
          <a:bodyPr/>
          <a:lstStyle/>
          <a:p>
            <a:r>
              <a:rPr lang="en-US" dirty="0">
                <a:solidFill>
                  <a:srgbClr val="FF0000"/>
                </a:solidFill>
                <a:latin typeface="Times New Roman" panose="02020603050405020304" pitchFamily="18" charset="0"/>
                <a:cs typeface="Times New Roman" panose="02020603050405020304" pitchFamily="18" charset="0"/>
              </a:rPr>
              <a:t>SYSTEM REQUIREMENTS</a:t>
            </a:r>
            <a:endParaRPr lang="en-US" dirty="0"/>
          </a:p>
        </p:txBody>
      </p:sp>
      <p:sp>
        <p:nvSpPr>
          <p:cNvPr id="3" name="Content Placeholder 2"/>
          <p:cNvSpPr>
            <a:spLocks noGrp="1"/>
          </p:cNvSpPr>
          <p:nvPr>
            <p:ph idx="1"/>
          </p:nvPr>
        </p:nvSpPr>
        <p:spPr>
          <a:xfrm>
            <a:off x="913774" y="1252023"/>
            <a:ext cx="10364452" cy="5008099"/>
          </a:xfrm>
        </p:spPr>
        <p:txBody>
          <a:bodyPr>
            <a:noAutofit/>
          </a:bodyPr>
          <a:lstStyle/>
          <a:p>
            <a:pPr marL="0" indent="0">
              <a:lnSpc>
                <a:spcPct val="150000"/>
              </a:lnSpc>
              <a:buNone/>
            </a:pPr>
            <a:r>
              <a:rPr lang="en-US" sz="1800" b="1" cap="none" dirty="0">
                <a:effectLst/>
                <a:latin typeface="Times New Roman" panose="02020603050405020304" pitchFamily="18" charset="0"/>
                <a:ea typeface="Times New Roman" panose="02020603050405020304" pitchFamily="18" charset="0"/>
              </a:rPr>
              <a:t>A ] hardware requirements:</a:t>
            </a:r>
            <a:endParaRPr lang="en-IN" sz="1800" cap="none"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1143000" algn="l"/>
              </a:tabLst>
            </a:pPr>
            <a:r>
              <a:rPr lang="en-US" sz="1800" cap="none" dirty="0">
                <a:effectLst/>
                <a:latin typeface="Times New Roman" panose="02020603050405020304" pitchFamily="18" charset="0"/>
                <a:ea typeface="Times New Roman" panose="02020603050405020304" pitchFamily="18" charset="0"/>
              </a:rPr>
              <a:t>Processor:- intel pentium 4 or above</a:t>
            </a:r>
            <a:endParaRPr lang="en-IN" sz="1800" cap="none"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1143000" algn="l"/>
              </a:tabLst>
            </a:pPr>
            <a:r>
              <a:rPr lang="en-US" sz="1800" cap="none" dirty="0">
                <a:effectLst/>
                <a:latin typeface="Times New Roman" panose="02020603050405020304" pitchFamily="18" charset="0"/>
                <a:ea typeface="Times New Roman" panose="02020603050405020304" pitchFamily="18" charset="0"/>
              </a:rPr>
              <a:t>Memory:-  2GB or above</a:t>
            </a:r>
            <a:endParaRPr lang="en-IN" sz="1800" cap="none"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1143000" algn="l"/>
              </a:tabLst>
            </a:pPr>
            <a:r>
              <a:rPr lang="en-US" sz="1800" cap="none" dirty="0">
                <a:effectLst/>
                <a:latin typeface="Times New Roman" panose="02020603050405020304" pitchFamily="18" charset="0"/>
                <a:ea typeface="Times New Roman" panose="02020603050405020304" pitchFamily="18" charset="0"/>
              </a:rPr>
              <a:t>Hard disk:- (minimum) 40GB</a:t>
            </a:r>
            <a:endParaRPr lang="en-IN" sz="1800" cap="none"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cap="none" dirty="0">
                <a:effectLst/>
                <a:latin typeface="Times New Roman" panose="02020603050405020304" pitchFamily="18" charset="0"/>
                <a:ea typeface="Times New Roman" panose="02020603050405020304" pitchFamily="18" charset="0"/>
              </a:rPr>
              <a:t> B] software requirements :                                                                                                                                </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371600" algn="l"/>
              </a:tabLst>
            </a:pPr>
            <a:r>
              <a:rPr lang="en-US" sz="1800" cap="none" dirty="0">
                <a:effectLst/>
                <a:latin typeface="Times New Roman" panose="02020603050405020304" pitchFamily="18" charset="0"/>
                <a:ea typeface="Times New Roman" panose="02020603050405020304" pitchFamily="18" charset="0"/>
              </a:rPr>
              <a:t>Technology used:- HTML,CSS,JS,BOOTSTRAP</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371600" algn="l"/>
              </a:tabLst>
            </a:pPr>
            <a:r>
              <a:rPr lang="en-US" sz="1800" cap="none" dirty="0">
                <a:effectLst/>
                <a:latin typeface="Times New Roman" panose="02020603050405020304" pitchFamily="18" charset="0"/>
                <a:ea typeface="Times New Roman" panose="02020603050405020304" pitchFamily="18" charset="0"/>
              </a:rPr>
              <a:t>Database server:- PHP,MY-SQL</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371600" algn="l"/>
              </a:tabLst>
            </a:pPr>
            <a:r>
              <a:rPr lang="en-US" sz="1800" cap="none" dirty="0">
                <a:effectLst/>
                <a:latin typeface="Times New Roman" panose="02020603050405020304" pitchFamily="18" charset="0"/>
                <a:ea typeface="Times New Roman" panose="02020603050405020304" pitchFamily="18" charset="0"/>
              </a:rPr>
              <a:t>Operating system:- windows 10</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371600" algn="l"/>
              </a:tabLst>
            </a:pPr>
            <a:r>
              <a:rPr lang="en-US" sz="1800" cap="none" dirty="0">
                <a:effectLst/>
                <a:latin typeface="Times New Roman" panose="02020603050405020304" pitchFamily="18" charset="0"/>
                <a:ea typeface="Times New Roman" panose="02020603050405020304" pitchFamily="18" charset="0"/>
              </a:rPr>
              <a:t>Browser/framework:- google chrome</a:t>
            </a:r>
            <a:endParaRPr lang="en-IN" sz="1800" cap="none"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24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94960"/>
            <a:ext cx="10364451" cy="788252"/>
          </a:xfrm>
        </p:spPr>
        <p:txBody>
          <a:bodyPr/>
          <a:lstStyle/>
          <a:p>
            <a:r>
              <a:rPr lang="en-US" dirty="0">
                <a:solidFill>
                  <a:srgbClr val="FF0000"/>
                </a:solidFill>
                <a:latin typeface="Times New Roman" panose="02020603050405020304" pitchFamily="18" charset="0"/>
                <a:cs typeface="Times New Roman" panose="02020603050405020304" pitchFamily="18" charset="0"/>
              </a:rPr>
              <a:t>eR Diagram </a:t>
            </a:r>
          </a:p>
        </p:txBody>
      </p:sp>
      <p:pic>
        <p:nvPicPr>
          <p:cNvPr id="1026" name="Picture 2">
            <a:extLst>
              <a:ext uri="{FF2B5EF4-FFF2-40B4-BE49-F238E27FC236}">
                <a16:creationId xmlns:a16="http://schemas.microsoft.com/office/drawing/2014/main" id="{82A6721E-DAB7-8973-3AE5-85DE3980B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4" y="1495939"/>
            <a:ext cx="10692072" cy="476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27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001B-F9EE-4146-AE2A-B10A261B680C}"/>
              </a:ext>
            </a:extLst>
          </p:cNvPr>
          <p:cNvSpPr>
            <a:spLocks noGrp="1"/>
          </p:cNvSpPr>
          <p:nvPr>
            <p:ph type="title"/>
          </p:nvPr>
        </p:nvSpPr>
        <p:spPr>
          <a:xfrm>
            <a:off x="-2842298" y="141827"/>
            <a:ext cx="10364451" cy="721567"/>
          </a:xfrm>
        </p:spPr>
        <p:txBody>
          <a:bodyPr/>
          <a:lstStyle/>
          <a:p>
            <a:r>
              <a:rPr lang="en-US" dirty="0">
                <a:solidFill>
                  <a:srgbClr val="FF0000"/>
                </a:solidFill>
                <a:latin typeface="Times New Roman" panose="02020603050405020304" pitchFamily="18" charset="0"/>
                <a:cs typeface="Times New Roman" panose="02020603050405020304" pitchFamily="18" charset="0"/>
              </a:rPr>
              <a:t>USE CASE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2051" name="Picture 3">
            <a:extLst>
              <a:ext uri="{FF2B5EF4-FFF2-40B4-BE49-F238E27FC236}">
                <a16:creationId xmlns:a16="http://schemas.microsoft.com/office/drawing/2014/main" id="{15B4E781-0A05-3EB0-818E-16BA960D3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644" y="176421"/>
            <a:ext cx="6269427" cy="673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17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0890-88D0-4806-B5B0-6BCEEAEF5E67}"/>
              </a:ext>
            </a:extLst>
          </p:cNvPr>
          <p:cNvSpPr>
            <a:spLocks noGrp="1"/>
          </p:cNvSpPr>
          <p:nvPr>
            <p:ph type="title"/>
          </p:nvPr>
        </p:nvSpPr>
        <p:spPr>
          <a:xfrm>
            <a:off x="-2926705" y="-42609"/>
            <a:ext cx="10553547" cy="762414"/>
          </a:xfrm>
        </p:spPr>
        <p:txBody>
          <a:bodyPr/>
          <a:lstStyle/>
          <a:p>
            <a:r>
              <a:rPr lang="en-US" dirty="0">
                <a:solidFill>
                  <a:srgbClr val="FF0000"/>
                </a:solidFill>
                <a:latin typeface="Times New Roman" panose="02020603050405020304" pitchFamily="18" charset="0"/>
                <a:cs typeface="Times New Roman" panose="02020603050405020304" pitchFamily="18" charset="0"/>
              </a:rPr>
              <a:t>ACTIVITY DIAGRAM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58077A-4A41-4C9C-A878-8420F04981ED}"/>
              </a:ext>
            </a:extLst>
          </p:cNvPr>
          <p:cNvSpPr txBox="1"/>
          <p:nvPr/>
        </p:nvSpPr>
        <p:spPr>
          <a:xfrm>
            <a:off x="1660849" y="1576873"/>
            <a:ext cx="9582539" cy="5178490"/>
          </a:xfrm>
          <a:prstGeom prst="rect">
            <a:avLst/>
          </a:prstGeom>
          <a:noFill/>
        </p:spPr>
        <p:txBody>
          <a:bodyPr wrap="square" rtlCol="0">
            <a:spAutoFit/>
          </a:bodyPr>
          <a:lstStyle/>
          <a:p>
            <a:endParaRPr lang="en-IN" dirty="0"/>
          </a:p>
        </p:txBody>
      </p:sp>
      <p:pic>
        <p:nvPicPr>
          <p:cNvPr id="3074" name="Picture 2">
            <a:extLst>
              <a:ext uri="{FF2B5EF4-FFF2-40B4-BE49-F238E27FC236}">
                <a16:creationId xmlns:a16="http://schemas.microsoft.com/office/drawing/2014/main" id="{BB3F6428-F70A-1BB3-0F89-30A5B66D5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867" y="102637"/>
            <a:ext cx="5734050" cy="65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6641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2179</TotalTime>
  <Words>678</Words>
  <Application>Microsoft Office PowerPoint</Application>
  <PresentationFormat>Widescreen</PresentationFormat>
  <Paragraphs>53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Calibri</vt:lpstr>
      <vt:lpstr>Symbol</vt:lpstr>
      <vt:lpstr>Times New Roman</vt:lpstr>
      <vt:lpstr>Tw Cen MT</vt:lpstr>
      <vt:lpstr>Wingdings</vt:lpstr>
      <vt:lpstr>Droplet</vt:lpstr>
      <vt:lpstr>PowerPoint Presentation</vt:lpstr>
      <vt:lpstr>Introduction</vt:lpstr>
      <vt:lpstr>sCOPE OF THE PROJECT</vt:lpstr>
      <vt:lpstr>PROPOSED SYSTEM</vt:lpstr>
      <vt:lpstr>Objective </vt:lpstr>
      <vt:lpstr>SYSTEM REQUIREMENTS</vt:lpstr>
      <vt:lpstr>eR Diagram </vt:lpstr>
      <vt:lpstr>USE CASE DIAGRAM</vt:lpstr>
      <vt:lpstr>ACTIVITY DIAGRAM</vt:lpstr>
      <vt:lpstr>PowerPoint Presentation</vt:lpstr>
      <vt:lpstr> Class Diagram</vt:lpstr>
      <vt:lpstr> Home Screen</vt:lpstr>
      <vt:lpstr>PRODUCT Screen</vt:lpstr>
      <vt:lpstr>LOGIN Screen</vt:lpstr>
      <vt:lpstr>REGISTER Screen</vt:lpstr>
      <vt:lpstr>CART Screen</vt:lpstr>
      <vt:lpstr>PAYMENT Screen</vt:lpstr>
      <vt:lpstr>LOGOUT Screen</vt:lpstr>
      <vt:lpstr>ADMIN LOGIN Screen</vt:lpstr>
      <vt:lpstr>ADMIN LOGIN Screen</vt:lpstr>
      <vt:lpstr>ADD PRODUCT Screen</vt:lpstr>
      <vt:lpstr>PRODUCT LIST Screen</vt:lpstr>
      <vt:lpstr>ADD CATEGORY Screen</vt:lpstr>
      <vt:lpstr>ORDER Screen</vt:lpstr>
      <vt:lpstr>USER INFO Screen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Niyaj Shaikh</dc:creator>
  <cp:lastModifiedBy>KUNDAN PISE</cp:lastModifiedBy>
  <cp:revision>68</cp:revision>
  <dcterms:created xsi:type="dcterms:W3CDTF">2021-02-07T18:07:07Z</dcterms:created>
  <dcterms:modified xsi:type="dcterms:W3CDTF">2022-09-22T16:23:15Z</dcterms:modified>
</cp:coreProperties>
</file>