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Arimo" panose="020B0604020202020204" charset="0"/>
      <p:regular r:id="rId11"/>
    </p:embeddedFont>
    <p:embeddedFont>
      <p:font typeface="Outfit Extra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9" d="100"/>
          <a:sy n="79" d="100"/>
        </p:scale>
        <p:origin x="21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18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357080"/>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True ZONE</a:t>
            </a:r>
            <a:endParaRPr lang="en-US" sz="4450" dirty="0"/>
          </a:p>
        </p:txBody>
      </p:sp>
      <p:sp>
        <p:nvSpPr>
          <p:cNvPr id="4" name="Text 1"/>
          <p:cNvSpPr/>
          <p:nvPr/>
        </p:nvSpPr>
        <p:spPr>
          <a:xfrm>
            <a:off x="6280190" y="3406021"/>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True Zone is a versatile photo and video sharing app designed to provide an engaging and immersive social experience. Available on both iPhone and Android, it offers seamless multimedia sharing with a user-friendly interface. Whether you're capturing moments or exploring content, True Zone combines speed, security, and simplicity in one powerful platform.</a:t>
            </a:r>
            <a:endParaRPr lang="en-US" sz="1750" dirty="0"/>
          </a:p>
        </p:txBody>
      </p:sp>
      <p:sp>
        <p:nvSpPr>
          <p:cNvPr id="5" name="Shape 2"/>
          <p:cNvSpPr/>
          <p:nvPr/>
        </p:nvSpPr>
        <p:spPr>
          <a:xfrm>
            <a:off x="6280190" y="5492591"/>
            <a:ext cx="362903" cy="362903"/>
          </a:xfrm>
          <a:prstGeom prst="roundRect">
            <a:avLst>
              <a:gd name="adj" fmla="val 25194296"/>
            </a:avLst>
          </a:prstGeom>
          <a:noFill/>
          <a:ln w="7620">
            <a:solidFill>
              <a:srgbClr val="FFFFFF"/>
            </a:solidFill>
            <a:prstDash val="solid"/>
          </a:ln>
        </p:spPr>
      </p:sp>
      <p:sp>
        <p:nvSpPr>
          <p:cNvPr id="7" name="Text 3"/>
          <p:cNvSpPr/>
          <p:nvPr/>
        </p:nvSpPr>
        <p:spPr>
          <a:xfrm>
            <a:off x="6756440" y="5475684"/>
            <a:ext cx="1574721"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94792"/>
            <a:ext cx="7701320" cy="708779"/>
          </a:xfrm>
          <a:prstGeom prst="rect">
            <a:avLst/>
          </a:prstGeom>
          <a:noFill/>
          <a:ln/>
        </p:spPr>
        <p:txBody>
          <a:bodyPr wrap="none" lIns="0" tIns="0" rIns="0" bIns="0" rtlCol="0" anchor="t"/>
          <a:lstStyle/>
          <a:p>
            <a:pPr marL="0" indent="0" algn="l">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Meet Our Development Team</a:t>
            </a:r>
            <a:endParaRPr lang="en-US" sz="4450" dirty="0"/>
          </a:p>
        </p:txBody>
      </p:sp>
      <p:sp>
        <p:nvSpPr>
          <p:cNvPr id="3" name="Text 1"/>
          <p:cNvSpPr/>
          <p:nvPr/>
        </p:nvSpPr>
        <p:spPr>
          <a:xfrm>
            <a:off x="793790" y="2357199"/>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Our dedicated team of experts drives the innovation behind True Zone. Backend engineers focus on robust server-side development ensuring smooth performance and scalability. Frontend engineers craft an intuitive and responsive user interface. UI/UX designers create engaging user experiences that keep users connected. Our proactive support team ensures that users receive timely assistance and continuous improvements.</a:t>
            </a:r>
            <a:endParaRPr lang="en-US" sz="1750" dirty="0"/>
          </a:p>
        </p:txBody>
      </p:sp>
      <p:sp>
        <p:nvSpPr>
          <p:cNvPr id="4" name="Text 2"/>
          <p:cNvSpPr/>
          <p:nvPr/>
        </p:nvSpPr>
        <p:spPr>
          <a:xfrm>
            <a:off x="793790" y="429077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31971"/>
                </a:solidFill>
                <a:latin typeface="Outfit Extra Bold" pitchFamily="34" charset="0"/>
                <a:ea typeface="Outfit Extra Bold" pitchFamily="34" charset="-122"/>
                <a:cs typeface="Outfit Extra Bold" pitchFamily="34" charset="-120"/>
              </a:rPr>
              <a:t>Backend Engineers</a:t>
            </a:r>
            <a:endParaRPr lang="en-US" sz="2200" dirty="0"/>
          </a:p>
        </p:txBody>
      </p:sp>
      <p:sp>
        <p:nvSpPr>
          <p:cNvPr id="5" name="Text 3"/>
          <p:cNvSpPr/>
          <p:nvPr/>
        </p:nvSpPr>
        <p:spPr>
          <a:xfrm>
            <a:off x="793790" y="4871918"/>
            <a:ext cx="2845594" cy="725805"/>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Prashant Mishra, Gokul Pawar</a:t>
            </a:r>
            <a:endParaRPr lang="en-US" sz="1750" dirty="0"/>
          </a:p>
        </p:txBody>
      </p:sp>
      <p:pic>
        <p:nvPicPr>
          <p:cNvPr id="6" name="Image 0" descr="preencoded.png"/>
          <p:cNvPicPr>
            <a:picLocks noChangeAspect="1"/>
          </p:cNvPicPr>
          <p:nvPr/>
        </p:nvPicPr>
        <p:blipFill>
          <a:blip r:embed="rId3"/>
          <a:stretch>
            <a:fillRect/>
          </a:stretch>
        </p:blipFill>
        <p:spPr>
          <a:xfrm>
            <a:off x="793790" y="5852874"/>
            <a:ext cx="563880" cy="563880"/>
          </a:xfrm>
          <a:prstGeom prst="rect">
            <a:avLst/>
          </a:prstGeom>
        </p:spPr>
      </p:pic>
      <p:sp>
        <p:nvSpPr>
          <p:cNvPr id="7" name="Text 4"/>
          <p:cNvSpPr/>
          <p:nvPr/>
        </p:nvSpPr>
        <p:spPr>
          <a:xfrm>
            <a:off x="4200406" y="429077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31971"/>
                </a:solidFill>
                <a:latin typeface="Outfit Extra Bold" pitchFamily="34" charset="0"/>
                <a:ea typeface="Outfit Extra Bold" pitchFamily="34" charset="-122"/>
                <a:cs typeface="Outfit Extra Bold" pitchFamily="34" charset="-120"/>
              </a:rPr>
              <a:t>Frontend Engineers</a:t>
            </a:r>
            <a:endParaRPr lang="en-US" sz="2200" dirty="0"/>
          </a:p>
        </p:txBody>
      </p:sp>
      <p:sp>
        <p:nvSpPr>
          <p:cNvPr id="8" name="Text 5"/>
          <p:cNvSpPr/>
          <p:nvPr/>
        </p:nvSpPr>
        <p:spPr>
          <a:xfrm>
            <a:off x="4200406" y="4871918"/>
            <a:ext cx="2845594" cy="725805"/>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Tmana Abbasi, Nitisha Kumar</a:t>
            </a:r>
            <a:endParaRPr lang="en-US" sz="1750" dirty="0"/>
          </a:p>
        </p:txBody>
      </p:sp>
      <p:pic>
        <p:nvPicPr>
          <p:cNvPr id="9" name="Image 1" descr="preencoded.png"/>
          <p:cNvPicPr>
            <a:picLocks noChangeAspect="1"/>
          </p:cNvPicPr>
          <p:nvPr/>
        </p:nvPicPr>
        <p:blipFill>
          <a:blip r:embed="rId4"/>
          <a:stretch>
            <a:fillRect/>
          </a:stretch>
        </p:blipFill>
        <p:spPr>
          <a:xfrm>
            <a:off x="4200406" y="5852874"/>
            <a:ext cx="563880" cy="563880"/>
          </a:xfrm>
          <a:prstGeom prst="rect">
            <a:avLst/>
          </a:prstGeom>
        </p:spPr>
      </p:pic>
      <p:sp>
        <p:nvSpPr>
          <p:cNvPr id="10" name="Text 6"/>
          <p:cNvSpPr/>
          <p:nvPr/>
        </p:nvSpPr>
        <p:spPr>
          <a:xfrm>
            <a:off x="7607022" y="429077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31971"/>
                </a:solidFill>
                <a:latin typeface="Outfit Extra Bold" pitchFamily="34" charset="0"/>
                <a:ea typeface="Outfit Extra Bold" pitchFamily="34" charset="-122"/>
                <a:cs typeface="Outfit Extra Bold" pitchFamily="34" charset="-120"/>
              </a:rPr>
              <a:t>UI/UX Designers</a:t>
            </a:r>
            <a:endParaRPr lang="en-US" sz="2200" dirty="0"/>
          </a:p>
        </p:txBody>
      </p:sp>
      <p:sp>
        <p:nvSpPr>
          <p:cNvPr id="11" name="Text 7"/>
          <p:cNvSpPr/>
          <p:nvPr/>
        </p:nvSpPr>
        <p:spPr>
          <a:xfrm>
            <a:off x="7607022" y="4871918"/>
            <a:ext cx="2845594"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Ayush Raj, Vishal Kumar</a:t>
            </a:r>
            <a:endParaRPr lang="en-US" sz="1750" dirty="0"/>
          </a:p>
        </p:txBody>
      </p:sp>
      <p:pic>
        <p:nvPicPr>
          <p:cNvPr id="12" name="Image 2" descr="preencoded.png"/>
          <p:cNvPicPr>
            <a:picLocks noChangeAspect="1"/>
          </p:cNvPicPr>
          <p:nvPr/>
        </p:nvPicPr>
        <p:blipFill>
          <a:blip r:embed="rId5"/>
          <a:stretch>
            <a:fillRect/>
          </a:stretch>
        </p:blipFill>
        <p:spPr>
          <a:xfrm>
            <a:off x="7607022" y="5489972"/>
            <a:ext cx="563880" cy="563880"/>
          </a:xfrm>
          <a:prstGeom prst="rect">
            <a:avLst/>
          </a:prstGeom>
        </p:spPr>
      </p:pic>
      <p:sp>
        <p:nvSpPr>
          <p:cNvPr id="13" name="Text 8"/>
          <p:cNvSpPr/>
          <p:nvPr/>
        </p:nvSpPr>
        <p:spPr>
          <a:xfrm>
            <a:off x="11013638" y="429077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31971"/>
                </a:solidFill>
                <a:latin typeface="Outfit Extra Bold" pitchFamily="34" charset="0"/>
                <a:ea typeface="Outfit Extra Bold" pitchFamily="34" charset="-122"/>
                <a:cs typeface="Outfit Extra Bold" pitchFamily="34" charset="-120"/>
              </a:rPr>
              <a:t>Support Team</a:t>
            </a:r>
            <a:endParaRPr lang="en-US" sz="2200" dirty="0"/>
          </a:p>
        </p:txBody>
      </p:sp>
      <p:sp>
        <p:nvSpPr>
          <p:cNvPr id="14" name="Text 9"/>
          <p:cNvSpPr/>
          <p:nvPr/>
        </p:nvSpPr>
        <p:spPr>
          <a:xfrm>
            <a:off x="11013638" y="4871918"/>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Dilnawaz Hussain, Atul Kumar, Prince Kumar, Akash Kumar</a:t>
            </a:r>
            <a:endParaRPr lang="en-US" sz="1750" dirty="0"/>
          </a:p>
        </p:txBody>
      </p:sp>
      <p:pic>
        <p:nvPicPr>
          <p:cNvPr id="15" name="Image 3" descr="preencoded.png"/>
          <p:cNvPicPr>
            <a:picLocks noChangeAspect="1"/>
          </p:cNvPicPr>
          <p:nvPr/>
        </p:nvPicPr>
        <p:blipFill>
          <a:blip r:embed="rId5"/>
          <a:stretch>
            <a:fillRect/>
          </a:stretch>
        </p:blipFill>
        <p:spPr>
          <a:xfrm>
            <a:off x="11013638" y="6215777"/>
            <a:ext cx="563880" cy="5638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089184"/>
            <a:ext cx="5511284" cy="460772"/>
          </a:xfrm>
          <a:prstGeom prst="rect">
            <a:avLst/>
          </a:prstGeom>
          <a:noFill/>
          <a:ln/>
        </p:spPr>
        <p:txBody>
          <a:bodyPr wrap="none" lIns="0" tIns="0" rIns="0" bIns="0" rtlCol="0" anchor="t"/>
          <a:lstStyle/>
          <a:p>
            <a:pPr marL="0" indent="0" algn="l">
              <a:lnSpc>
                <a:spcPts val="3600"/>
              </a:lnSpc>
              <a:buNone/>
            </a:pPr>
            <a:r>
              <a:rPr lang="en-US" sz="2900" b="1" dirty="0">
                <a:solidFill>
                  <a:srgbClr val="231971"/>
                </a:solidFill>
                <a:latin typeface="Outfit Extra Bold" pitchFamily="34" charset="0"/>
                <a:ea typeface="Outfit Extra Bold" pitchFamily="34" charset="-122"/>
                <a:cs typeface="Outfit Extra Bold" pitchFamily="34" charset="-120"/>
              </a:rPr>
              <a:t>Application Workflow Overview</a:t>
            </a:r>
            <a:endParaRPr lang="en-US" sz="2900" dirty="0"/>
          </a:p>
        </p:txBody>
      </p:sp>
      <p:sp>
        <p:nvSpPr>
          <p:cNvPr id="3" name="Text 1"/>
          <p:cNvSpPr/>
          <p:nvPr/>
        </p:nvSpPr>
        <p:spPr>
          <a:xfrm>
            <a:off x="793790" y="1844754"/>
            <a:ext cx="13042821" cy="707231"/>
          </a:xfrm>
          <a:prstGeom prst="rect">
            <a:avLst/>
          </a:prstGeom>
          <a:noFill/>
          <a:ln/>
        </p:spPr>
        <p:txBody>
          <a:bodyPr wrap="square" lIns="0" tIns="0" rIns="0" bIns="0" rtlCol="0" anchor="t"/>
          <a:lstStyle/>
          <a:p>
            <a:pPr marL="0" indent="0" algn="l">
              <a:lnSpc>
                <a:spcPts val="1850"/>
              </a:lnSpc>
              <a:buNone/>
            </a:pPr>
            <a:r>
              <a:rPr lang="en-US" sz="1150" dirty="0">
                <a:solidFill>
                  <a:srgbClr val="2A2742"/>
                </a:solidFill>
                <a:latin typeface="Arimo" pitchFamily="34" charset="0"/>
                <a:ea typeface="Arimo" pitchFamily="34" charset="-122"/>
                <a:cs typeface="Arimo" pitchFamily="34" charset="-120"/>
              </a:rPr>
              <a:t>True Zone’s seamless user journey ensures a smooth and secure experience. Starting with quick registration, users create accounts easily. Login and authentication secure access, protecting user data. Once logged in, users navigate the home screen to create and share posts efficiently. Interaction is encouraged through likes, follows, and messaging. Personal profile management ensures that users hold control over their information and content.</a:t>
            </a:r>
            <a:endParaRPr lang="en-US" sz="1150" dirty="0"/>
          </a:p>
        </p:txBody>
      </p:sp>
      <p:pic>
        <p:nvPicPr>
          <p:cNvPr id="4" name="Image 0" descr="preencoded.png"/>
          <p:cNvPicPr>
            <a:picLocks noChangeAspect="1"/>
          </p:cNvPicPr>
          <p:nvPr/>
        </p:nvPicPr>
        <p:blipFill>
          <a:blip r:embed="rId3"/>
          <a:stretch>
            <a:fillRect/>
          </a:stretch>
        </p:blipFill>
        <p:spPr>
          <a:xfrm>
            <a:off x="793790" y="2717840"/>
            <a:ext cx="737116" cy="884515"/>
          </a:xfrm>
          <a:prstGeom prst="rect">
            <a:avLst/>
          </a:prstGeom>
        </p:spPr>
      </p:pic>
      <p:sp>
        <p:nvSpPr>
          <p:cNvPr id="5" name="Text 2"/>
          <p:cNvSpPr/>
          <p:nvPr/>
        </p:nvSpPr>
        <p:spPr>
          <a:xfrm>
            <a:off x="1752005" y="2865239"/>
            <a:ext cx="1842968" cy="230386"/>
          </a:xfrm>
          <a:prstGeom prst="rect">
            <a:avLst/>
          </a:prstGeom>
          <a:noFill/>
          <a:ln/>
        </p:spPr>
        <p:txBody>
          <a:bodyPr wrap="none" lIns="0" tIns="0" rIns="0" bIns="0" rtlCol="0" anchor="t"/>
          <a:lstStyle/>
          <a:p>
            <a:pPr marL="0" indent="0" algn="l">
              <a:lnSpc>
                <a:spcPts val="1800"/>
              </a:lnSpc>
              <a:buNone/>
            </a:pPr>
            <a:r>
              <a:rPr lang="en-US" sz="1450" b="1" dirty="0">
                <a:solidFill>
                  <a:srgbClr val="2A2742"/>
                </a:solidFill>
                <a:latin typeface="Outfit Extra Bold" pitchFamily="34" charset="0"/>
                <a:ea typeface="Outfit Extra Bold" pitchFamily="34" charset="-122"/>
                <a:cs typeface="Outfit Extra Bold" pitchFamily="34" charset="-120"/>
              </a:rPr>
              <a:t>Registration</a:t>
            </a:r>
            <a:endParaRPr lang="en-US" sz="1450" dirty="0"/>
          </a:p>
        </p:txBody>
      </p:sp>
      <p:sp>
        <p:nvSpPr>
          <p:cNvPr id="6" name="Text 3"/>
          <p:cNvSpPr/>
          <p:nvPr/>
        </p:nvSpPr>
        <p:spPr>
          <a:xfrm>
            <a:off x="1752005" y="3183969"/>
            <a:ext cx="12084606" cy="235744"/>
          </a:xfrm>
          <a:prstGeom prst="rect">
            <a:avLst/>
          </a:prstGeom>
          <a:noFill/>
          <a:ln/>
        </p:spPr>
        <p:txBody>
          <a:bodyPr wrap="none" lIns="0" tIns="0" rIns="0" bIns="0" rtlCol="0" anchor="t"/>
          <a:lstStyle/>
          <a:p>
            <a:pPr marL="0" indent="0" algn="l">
              <a:lnSpc>
                <a:spcPts val="1850"/>
              </a:lnSpc>
              <a:buNone/>
            </a:pPr>
            <a:r>
              <a:rPr lang="en-US" sz="1150" dirty="0">
                <a:solidFill>
                  <a:srgbClr val="2A2742"/>
                </a:solidFill>
                <a:latin typeface="Arimo" pitchFamily="34" charset="0"/>
                <a:ea typeface="Arimo" pitchFamily="34" charset="-122"/>
                <a:cs typeface="Arimo" pitchFamily="34" charset="-120"/>
              </a:rPr>
              <a:t>User creates an account</a:t>
            </a:r>
            <a:endParaRPr lang="en-US" sz="1150" dirty="0"/>
          </a:p>
        </p:txBody>
      </p:sp>
      <p:pic>
        <p:nvPicPr>
          <p:cNvPr id="7" name="Image 1" descr="preencoded.png"/>
          <p:cNvPicPr>
            <a:picLocks noChangeAspect="1"/>
          </p:cNvPicPr>
          <p:nvPr/>
        </p:nvPicPr>
        <p:blipFill>
          <a:blip r:embed="rId4"/>
          <a:stretch>
            <a:fillRect/>
          </a:stretch>
        </p:blipFill>
        <p:spPr>
          <a:xfrm>
            <a:off x="793790" y="3602355"/>
            <a:ext cx="737116" cy="884515"/>
          </a:xfrm>
          <a:prstGeom prst="rect">
            <a:avLst/>
          </a:prstGeom>
        </p:spPr>
      </p:pic>
      <p:sp>
        <p:nvSpPr>
          <p:cNvPr id="8" name="Text 4"/>
          <p:cNvSpPr/>
          <p:nvPr/>
        </p:nvSpPr>
        <p:spPr>
          <a:xfrm>
            <a:off x="1752005" y="3749754"/>
            <a:ext cx="1956197" cy="230386"/>
          </a:xfrm>
          <a:prstGeom prst="rect">
            <a:avLst/>
          </a:prstGeom>
          <a:noFill/>
          <a:ln/>
        </p:spPr>
        <p:txBody>
          <a:bodyPr wrap="none" lIns="0" tIns="0" rIns="0" bIns="0" rtlCol="0" anchor="t"/>
          <a:lstStyle/>
          <a:p>
            <a:pPr marL="0" indent="0" algn="l">
              <a:lnSpc>
                <a:spcPts val="1800"/>
              </a:lnSpc>
              <a:buNone/>
            </a:pPr>
            <a:r>
              <a:rPr lang="en-US" sz="1450" b="1" dirty="0">
                <a:solidFill>
                  <a:srgbClr val="2A2742"/>
                </a:solidFill>
                <a:latin typeface="Outfit Extra Bold" pitchFamily="34" charset="0"/>
                <a:ea typeface="Outfit Extra Bold" pitchFamily="34" charset="-122"/>
                <a:cs typeface="Outfit Extra Bold" pitchFamily="34" charset="-120"/>
              </a:rPr>
              <a:t>Login &amp; Authentication</a:t>
            </a:r>
            <a:endParaRPr lang="en-US" sz="1450" dirty="0"/>
          </a:p>
        </p:txBody>
      </p:sp>
      <p:sp>
        <p:nvSpPr>
          <p:cNvPr id="9" name="Text 5"/>
          <p:cNvSpPr/>
          <p:nvPr/>
        </p:nvSpPr>
        <p:spPr>
          <a:xfrm>
            <a:off x="1752005" y="4068485"/>
            <a:ext cx="12084606" cy="235744"/>
          </a:xfrm>
          <a:prstGeom prst="rect">
            <a:avLst/>
          </a:prstGeom>
          <a:noFill/>
          <a:ln/>
        </p:spPr>
        <p:txBody>
          <a:bodyPr wrap="none" lIns="0" tIns="0" rIns="0" bIns="0" rtlCol="0" anchor="t"/>
          <a:lstStyle/>
          <a:p>
            <a:pPr marL="0" indent="0" algn="l">
              <a:lnSpc>
                <a:spcPts val="1850"/>
              </a:lnSpc>
              <a:buNone/>
            </a:pPr>
            <a:r>
              <a:rPr lang="en-US" sz="1150" dirty="0">
                <a:solidFill>
                  <a:srgbClr val="2A2742"/>
                </a:solidFill>
                <a:latin typeface="Arimo" pitchFamily="34" charset="0"/>
                <a:ea typeface="Arimo" pitchFamily="34" charset="-122"/>
                <a:cs typeface="Arimo" pitchFamily="34" charset="-120"/>
              </a:rPr>
              <a:t>Secure user access</a:t>
            </a:r>
            <a:endParaRPr lang="en-US" sz="1150" dirty="0"/>
          </a:p>
        </p:txBody>
      </p:sp>
      <p:pic>
        <p:nvPicPr>
          <p:cNvPr id="10" name="Image 2" descr="preencoded.png"/>
          <p:cNvPicPr>
            <a:picLocks noChangeAspect="1"/>
          </p:cNvPicPr>
          <p:nvPr/>
        </p:nvPicPr>
        <p:blipFill>
          <a:blip r:embed="rId5"/>
          <a:stretch>
            <a:fillRect/>
          </a:stretch>
        </p:blipFill>
        <p:spPr>
          <a:xfrm>
            <a:off x="793790" y="4486870"/>
            <a:ext cx="737116" cy="884515"/>
          </a:xfrm>
          <a:prstGeom prst="rect">
            <a:avLst/>
          </a:prstGeom>
        </p:spPr>
      </p:pic>
      <p:sp>
        <p:nvSpPr>
          <p:cNvPr id="11" name="Text 6"/>
          <p:cNvSpPr/>
          <p:nvPr/>
        </p:nvSpPr>
        <p:spPr>
          <a:xfrm>
            <a:off x="1752005" y="4634270"/>
            <a:ext cx="1874877" cy="230386"/>
          </a:xfrm>
          <a:prstGeom prst="rect">
            <a:avLst/>
          </a:prstGeom>
          <a:noFill/>
          <a:ln/>
        </p:spPr>
        <p:txBody>
          <a:bodyPr wrap="none" lIns="0" tIns="0" rIns="0" bIns="0" rtlCol="0" anchor="t"/>
          <a:lstStyle/>
          <a:p>
            <a:pPr marL="0" indent="0" algn="l">
              <a:lnSpc>
                <a:spcPts val="1800"/>
              </a:lnSpc>
              <a:buNone/>
            </a:pPr>
            <a:r>
              <a:rPr lang="en-US" sz="1450" b="1" dirty="0">
                <a:solidFill>
                  <a:srgbClr val="2A2742"/>
                </a:solidFill>
                <a:latin typeface="Outfit Extra Bold" pitchFamily="34" charset="0"/>
                <a:ea typeface="Outfit Extra Bold" pitchFamily="34" charset="-122"/>
                <a:cs typeface="Outfit Extra Bold" pitchFamily="34" charset="-120"/>
              </a:rPr>
              <a:t>Home &amp; Post Creation</a:t>
            </a:r>
            <a:endParaRPr lang="en-US" sz="1450" dirty="0"/>
          </a:p>
        </p:txBody>
      </p:sp>
      <p:sp>
        <p:nvSpPr>
          <p:cNvPr id="12" name="Text 7"/>
          <p:cNvSpPr/>
          <p:nvPr/>
        </p:nvSpPr>
        <p:spPr>
          <a:xfrm>
            <a:off x="1752005" y="4953000"/>
            <a:ext cx="12084606" cy="235744"/>
          </a:xfrm>
          <a:prstGeom prst="rect">
            <a:avLst/>
          </a:prstGeom>
          <a:noFill/>
          <a:ln/>
        </p:spPr>
        <p:txBody>
          <a:bodyPr wrap="none" lIns="0" tIns="0" rIns="0" bIns="0" rtlCol="0" anchor="t"/>
          <a:lstStyle/>
          <a:p>
            <a:pPr marL="0" indent="0" algn="l">
              <a:lnSpc>
                <a:spcPts val="1850"/>
              </a:lnSpc>
              <a:buNone/>
            </a:pPr>
            <a:r>
              <a:rPr lang="en-US" sz="1150" dirty="0">
                <a:solidFill>
                  <a:srgbClr val="2A2742"/>
                </a:solidFill>
                <a:latin typeface="Arimo" pitchFamily="34" charset="0"/>
                <a:ea typeface="Arimo" pitchFamily="34" charset="-122"/>
                <a:cs typeface="Arimo" pitchFamily="34" charset="-120"/>
              </a:rPr>
              <a:t>View and create posts</a:t>
            </a:r>
            <a:endParaRPr lang="en-US" sz="1150" dirty="0"/>
          </a:p>
        </p:txBody>
      </p:sp>
      <p:pic>
        <p:nvPicPr>
          <p:cNvPr id="13" name="Image 3" descr="preencoded.png"/>
          <p:cNvPicPr>
            <a:picLocks noChangeAspect="1"/>
          </p:cNvPicPr>
          <p:nvPr/>
        </p:nvPicPr>
        <p:blipFill>
          <a:blip r:embed="rId6"/>
          <a:stretch>
            <a:fillRect/>
          </a:stretch>
        </p:blipFill>
        <p:spPr>
          <a:xfrm>
            <a:off x="793790" y="5371386"/>
            <a:ext cx="737116" cy="884515"/>
          </a:xfrm>
          <a:prstGeom prst="rect">
            <a:avLst/>
          </a:prstGeom>
        </p:spPr>
      </p:pic>
      <p:sp>
        <p:nvSpPr>
          <p:cNvPr id="14" name="Text 8"/>
          <p:cNvSpPr/>
          <p:nvPr/>
        </p:nvSpPr>
        <p:spPr>
          <a:xfrm>
            <a:off x="1752005" y="5518785"/>
            <a:ext cx="1842968" cy="230386"/>
          </a:xfrm>
          <a:prstGeom prst="rect">
            <a:avLst/>
          </a:prstGeom>
          <a:noFill/>
          <a:ln/>
        </p:spPr>
        <p:txBody>
          <a:bodyPr wrap="none" lIns="0" tIns="0" rIns="0" bIns="0" rtlCol="0" anchor="t"/>
          <a:lstStyle/>
          <a:p>
            <a:pPr marL="0" indent="0" algn="l">
              <a:lnSpc>
                <a:spcPts val="1800"/>
              </a:lnSpc>
              <a:buNone/>
            </a:pPr>
            <a:r>
              <a:rPr lang="en-US" sz="1450" b="1" dirty="0">
                <a:solidFill>
                  <a:srgbClr val="2A2742"/>
                </a:solidFill>
                <a:latin typeface="Outfit Extra Bold" pitchFamily="34" charset="0"/>
                <a:ea typeface="Outfit Extra Bold" pitchFamily="34" charset="-122"/>
                <a:cs typeface="Outfit Extra Bold" pitchFamily="34" charset="-120"/>
              </a:rPr>
              <a:t>Engagement</a:t>
            </a:r>
            <a:endParaRPr lang="en-US" sz="1450" dirty="0"/>
          </a:p>
        </p:txBody>
      </p:sp>
      <p:sp>
        <p:nvSpPr>
          <p:cNvPr id="15" name="Text 9"/>
          <p:cNvSpPr/>
          <p:nvPr/>
        </p:nvSpPr>
        <p:spPr>
          <a:xfrm>
            <a:off x="1752005" y="5837515"/>
            <a:ext cx="12084606" cy="235744"/>
          </a:xfrm>
          <a:prstGeom prst="rect">
            <a:avLst/>
          </a:prstGeom>
          <a:noFill/>
          <a:ln/>
        </p:spPr>
        <p:txBody>
          <a:bodyPr wrap="none" lIns="0" tIns="0" rIns="0" bIns="0" rtlCol="0" anchor="t"/>
          <a:lstStyle/>
          <a:p>
            <a:pPr marL="0" indent="0" algn="l">
              <a:lnSpc>
                <a:spcPts val="1850"/>
              </a:lnSpc>
              <a:buNone/>
            </a:pPr>
            <a:r>
              <a:rPr lang="en-US" sz="1150" dirty="0">
                <a:solidFill>
                  <a:srgbClr val="2A2742"/>
                </a:solidFill>
                <a:latin typeface="Arimo" pitchFamily="34" charset="0"/>
                <a:ea typeface="Arimo" pitchFamily="34" charset="-122"/>
                <a:cs typeface="Arimo" pitchFamily="34" charset="-120"/>
              </a:rPr>
              <a:t>Like, follow, and message users</a:t>
            </a:r>
            <a:endParaRPr lang="en-US" sz="1150" dirty="0"/>
          </a:p>
        </p:txBody>
      </p:sp>
      <p:pic>
        <p:nvPicPr>
          <p:cNvPr id="16" name="Image 4" descr="preencoded.png"/>
          <p:cNvPicPr>
            <a:picLocks noChangeAspect="1"/>
          </p:cNvPicPr>
          <p:nvPr/>
        </p:nvPicPr>
        <p:blipFill>
          <a:blip r:embed="rId7"/>
          <a:stretch>
            <a:fillRect/>
          </a:stretch>
        </p:blipFill>
        <p:spPr>
          <a:xfrm>
            <a:off x="793790" y="6255901"/>
            <a:ext cx="737116" cy="884515"/>
          </a:xfrm>
          <a:prstGeom prst="rect">
            <a:avLst/>
          </a:prstGeom>
        </p:spPr>
      </p:pic>
      <p:sp>
        <p:nvSpPr>
          <p:cNvPr id="17" name="Text 10"/>
          <p:cNvSpPr/>
          <p:nvPr/>
        </p:nvSpPr>
        <p:spPr>
          <a:xfrm>
            <a:off x="1752005" y="6403300"/>
            <a:ext cx="1842968" cy="230386"/>
          </a:xfrm>
          <a:prstGeom prst="rect">
            <a:avLst/>
          </a:prstGeom>
          <a:noFill/>
          <a:ln/>
        </p:spPr>
        <p:txBody>
          <a:bodyPr wrap="none" lIns="0" tIns="0" rIns="0" bIns="0" rtlCol="0" anchor="t"/>
          <a:lstStyle/>
          <a:p>
            <a:pPr marL="0" indent="0" algn="l">
              <a:lnSpc>
                <a:spcPts val="1800"/>
              </a:lnSpc>
              <a:buNone/>
            </a:pPr>
            <a:r>
              <a:rPr lang="en-US" sz="1450" b="1" dirty="0">
                <a:solidFill>
                  <a:srgbClr val="2A2742"/>
                </a:solidFill>
                <a:latin typeface="Outfit Extra Bold" pitchFamily="34" charset="0"/>
                <a:ea typeface="Outfit Extra Bold" pitchFamily="34" charset="-122"/>
                <a:cs typeface="Outfit Extra Bold" pitchFamily="34" charset="-120"/>
              </a:rPr>
              <a:t>Profile Management</a:t>
            </a:r>
            <a:endParaRPr lang="en-US" sz="1450" dirty="0"/>
          </a:p>
        </p:txBody>
      </p:sp>
      <p:sp>
        <p:nvSpPr>
          <p:cNvPr id="18" name="Text 11"/>
          <p:cNvSpPr/>
          <p:nvPr/>
        </p:nvSpPr>
        <p:spPr>
          <a:xfrm>
            <a:off x="1752005" y="6722031"/>
            <a:ext cx="12084606" cy="235744"/>
          </a:xfrm>
          <a:prstGeom prst="rect">
            <a:avLst/>
          </a:prstGeom>
          <a:noFill/>
          <a:ln/>
        </p:spPr>
        <p:txBody>
          <a:bodyPr wrap="none" lIns="0" tIns="0" rIns="0" bIns="0" rtlCol="0" anchor="t"/>
          <a:lstStyle/>
          <a:p>
            <a:pPr marL="0" indent="0" algn="l">
              <a:lnSpc>
                <a:spcPts val="1850"/>
              </a:lnSpc>
              <a:buNone/>
            </a:pPr>
            <a:r>
              <a:rPr lang="en-US" sz="1150" dirty="0">
                <a:solidFill>
                  <a:srgbClr val="2A2742"/>
                </a:solidFill>
                <a:latin typeface="Arimo" pitchFamily="34" charset="0"/>
                <a:ea typeface="Arimo" pitchFamily="34" charset="-122"/>
                <a:cs typeface="Arimo" pitchFamily="34" charset="-120"/>
              </a:rPr>
              <a:t>Maintain personal information</a:t>
            </a:r>
            <a:endParaRPr lang="en-US" sz="11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699730"/>
            <a:ext cx="5137785" cy="531614"/>
          </a:xfrm>
          <a:prstGeom prst="rect">
            <a:avLst/>
          </a:prstGeom>
          <a:noFill/>
          <a:ln/>
        </p:spPr>
        <p:txBody>
          <a:bodyPr wrap="none" lIns="0" tIns="0" rIns="0" bIns="0" rtlCol="0" anchor="t"/>
          <a:lstStyle/>
          <a:p>
            <a:pPr marL="0" indent="0" algn="l">
              <a:lnSpc>
                <a:spcPts val="4150"/>
              </a:lnSpc>
              <a:buNone/>
            </a:pPr>
            <a:r>
              <a:rPr lang="en-US" sz="3300" b="1" dirty="0">
                <a:solidFill>
                  <a:srgbClr val="231971"/>
                </a:solidFill>
                <a:latin typeface="Outfit Extra Bold" pitchFamily="34" charset="0"/>
                <a:ea typeface="Outfit Extra Bold" pitchFamily="34" charset="-122"/>
                <a:cs typeface="Outfit Extra Bold" pitchFamily="34" charset="-120"/>
              </a:rPr>
              <a:t>Key Features of True Zone</a:t>
            </a:r>
            <a:endParaRPr lang="en-US" sz="3300" dirty="0"/>
          </a:p>
        </p:txBody>
      </p:sp>
      <p:sp>
        <p:nvSpPr>
          <p:cNvPr id="4" name="Text 1"/>
          <p:cNvSpPr/>
          <p:nvPr/>
        </p:nvSpPr>
        <p:spPr>
          <a:xfrm>
            <a:off x="793790" y="1486495"/>
            <a:ext cx="7556421" cy="1360884"/>
          </a:xfrm>
          <a:prstGeom prst="rect">
            <a:avLst/>
          </a:prstGeom>
          <a:noFill/>
          <a:ln/>
        </p:spPr>
        <p:txBody>
          <a:bodyPr wrap="square" lIns="0" tIns="0" rIns="0" bIns="0" rtlCol="0" anchor="t"/>
          <a:lstStyle/>
          <a:p>
            <a:pPr marL="0" indent="0" algn="l">
              <a:lnSpc>
                <a:spcPts val="2100"/>
              </a:lnSpc>
              <a:buNone/>
            </a:pPr>
            <a:r>
              <a:rPr lang="en-US" sz="1300" dirty="0">
                <a:solidFill>
                  <a:srgbClr val="2A2742"/>
                </a:solidFill>
                <a:latin typeface="Arimo" pitchFamily="34" charset="0"/>
                <a:ea typeface="Arimo" pitchFamily="34" charset="-122"/>
                <a:cs typeface="Arimo" pitchFamily="34" charset="-120"/>
              </a:rPr>
              <a:t>True Zone combines essential features to provide an engaging and secure user experience. Our user registration and login systems ensure quick and safe access. Post management allows users to easily create, upload, and archive multimedia content. The engagement system promotes social interaction via likes and follows. Seamless Restful API integration connects frontend and backend efficiently, ensuring real-time responsiveness and stability.</a:t>
            </a:r>
            <a:endParaRPr lang="en-US" sz="1300" dirty="0"/>
          </a:p>
        </p:txBody>
      </p:sp>
      <p:sp>
        <p:nvSpPr>
          <p:cNvPr id="5" name="Shape 2"/>
          <p:cNvSpPr/>
          <p:nvPr/>
        </p:nvSpPr>
        <p:spPr>
          <a:xfrm>
            <a:off x="793790" y="3038713"/>
            <a:ext cx="7556421" cy="995243"/>
          </a:xfrm>
          <a:prstGeom prst="roundRect">
            <a:avLst>
              <a:gd name="adj" fmla="val 7179"/>
            </a:avLst>
          </a:prstGeom>
          <a:solidFill>
            <a:srgbClr val="E9E6FA"/>
          </a:solidFill>
          <a:ln w="7620">
            <a:solidFill>
              <a:srgbClr val="BDB8DF"/>
            </a:solidFill>
            <a:prstDash val="solid"/>
          </a:ln>
        </p:spPr>
      </p:sp>
      <p:sp>
        <p:nvSpPr>
          <p:cNvPr id="6" name="Text 3"/>
          <p:cNvSpPr/>
          <p:nvPr/>
        </p:nvSpPr>
        <p:spPr>
          <a:xfrm>
            <a:off x="971431" y="3216354"/>
            <a:ext cx="2509361" cy="265747"/>
          </a:xfrm>
          <a:prstGeom prst="rect">
            <a:avLst/>
          </a:prstGeom>
          <a:noFill/>
          <a:ln/>
        </p:spPr>
        <p:txBody>
          <a:bodyPr wrap="none" lIns="0" tIns="0" rIns="0" bIns="0" rtlCol="0" anchor="t"/>
          <a:lstStyle/>
          <a:p>
            <a:pPr marL="0" indent="0" algn="l">
              <a:lnSpc>
                <a:spcPts val="2050"/>
              </a:lnSpc>
              <a:buNone/>
            </a:pPr>
            <a:r>
              <a:rPr lang="en-US" sz="1650" b="1" dirty="0">
                <a:solidFill>
                  <a:srgbClr val="2A2742"/>
                </a:solidFill>
                <a:latin typeface="Outfit Extra Bold" pitchFamily="34" charset="0"/>
                <a:ea typeface="Outfit Extra Bold" pitchFamily="34" charset="-122"/>
                <a:cs typeface="Outfit Extra Bold" pitchFamily="34" charset="-120"/>
              </a:rPr>
              <a:t>User Registration &amp; Login</a:t>
            </a:r>
            <a:endParaRPr lang="en-US" sz="1650" dirty="0"/>
          </a:p>
        </p:txBody>
      </p:sp>
      <p:sp>
        <p:nvSpPr>
          <p:cNvPr id="7" name="Text 4"/>
          <p:cNvSpPr/>
          <p:nvPr/>
        </p:nvSpPr>
        <p:spPr>
          <a:xfrm>
            <a:off x="971431" y="3584138"/>
            <a:ext cx="7201138" cy="272177"/>
          </a:xfrm>
          <a:prstGeom prst="rect">
            <a:avLst/>
          </a:prstGeom>
          <a:noFill/>
          <a:ln/>
        </p:spPr>
        <p:txBody>
          <a:bodyPr wrap="none" lIns="0" tIns="0" rIns="0" bIns="0" rtlCol="0" anchor="t"/>
          <a:lstStyle/>
          <a:p>
            <a:pPr marL="0" indent="0" algn="l">
              <a:lnSpc>
                <a:spcPts val="2100"/>
              </a:lnSpc>
              <a:buNone/>
            </a:pPr>
            <a:r>
              <a:rPr lang="en-US" sz="1300" dirty="0">
                <a:solidFill>
                  <a:srgbClr val="2A2742"/>
                </a:solidFill>
                <a:latin typeface="Arimo" pitchFamily="34" charset="0"/>
                <a:ea typeface="Arimo" pitchFamily="34" charset="-122"/>
                <a:cs typeface="Arimo" pitchFamily="34" charset="-120"/>
              </a:rPr>
              <a:t>Secure account creation and authentication for smooth access.</a:t>
            </a:r>
            <a:endParaRPr lang="en-US" sz="1300" dirty="0"/>
          </a:p>
        </p:txBody>
      </p:sp>
      <p:sp>
        <p:nvSpPr>
          <p:cNvPr id="8" name="Shape 5"/>
          <p:cNvSpPr/>
          <p:nvPr/>
        </p:nvSpPr>
        <p:spPr>
          <a:xfrm>
            <a:off x="793790" y="4203978"/>
            <a:ext cx="7556421" cy="995243"/>
          </a:xfrm>
          <a:prstGeom prst="roundRect">
            <a:avLst>
              <a:gd name="adj" fmla="val 7179"/>
            </a:avLst>
          </a:prstGeom>
          <a:solidFill>
            <a:srgbClr val="E9E6FA"/>
          </a:solidFill>
          <a:ln w="7620">
            <a:solidFill>
              <a:srgbClr val="BDB8DF"/>
            </a:solidFill>
            <a:prstDash val="solid"/>
          </a:ln>
        </p:spPr>
      </p:sp>
      <p:sp>
        <p:nvSpPr>
          <p:cNvPr id="9" name="Text 6"/>
          <p:cNvSpPr/>
          <p:nvPr/>
        </p:nvSpPr>
        <p:spPr>
          <a:xfrm>
            <a:off x="971431" y="4381619"/>
            <a:ext cx="2126456" cy="265747"/>
          </a:xfrm>
          <a:prstGeom prst="rect">
            <a:avLst/>
          </a:prstGeom>
          <a:noFill/>
          <a:ln/>
        </p:spPr>
        <p:txBody>
          <a:bodyPr wrap="none" lIns="0" tIns="0" rIns="0" bIns="0" rtlCol="0" anchor="t"/>
          <a:lstStyle/>
          <a:p>
            <a:pPr marL="0" indent="0" algn="l">
              <a:lnSpc>
                <a:spcPts val="2050"/>
              </a:lnSpc>
              <a:buNone/>
            </a:pPr>
            <a:r>
              <a:rPr lang="en-US" sz="1650" b="1" dirty="0">
                <a:solidFill>
                  <a:srgbClr val="2A2742"/>
                </a:solidFill>
                <a:latin typeface="Outfit Extra Bold" pitchFamily="34" charset="0"/>
                <a:ea typeface="Outfit Extra Bold" pitchFamily="34" charset="-122"/>
                <a:cs typeface="Outfit Extra Bold" pitchFamily="34" charset="-120"/>
              </a:rPr>
              <a:t>Post Management</a:t>
            </a:r>
            <a:endParaRPr lang="en-US" sz="1650" dirty="0"/>
          </a:p>
        </p:txBody>
      </p:sp>
      <p:sp>
        <p:nvSpPr>
          <p:cNvPr id="10" name="Text 7"/>
          <p:cNvSpPr/>
          <p:nvPr/>
        </p:nvSpPr>
        <p:spPr>
          <a:xfrm>
            <a:off x="971431" y="4749403"/>
            <a:ext cx="7201138" cy="272177"/>
          </a:xfrm>
          <a:prstGeom prst="rect">
            <a:avLst/>
          </a:prstGeom>
          <a:noFill/>
          <a:ln/>
        </p:spPr>
        <p:txBody>
          <a:bodyPr wrap="none" lIns="0" tIns="0" rIns="0" bIns="0" rtlCol="0" anchor="t"/>
          <a:lstStyle/>
          <a:p>
            <a:pPr marL="0" indent="0" algn="l">
              <a:lnSpc>
                <a:spcPts val="2100"/>
              </a:lnSpc>
              <a:buNone/>
            </a:pPr>
            <a:r>
              <a:rPr lang="en-US" sz="1300" dirty="0">
                <a:solidFill>
                  <a:srgbClr val="2A2742"/>
                </a:solidFill>
                <a:latin typeface="Arimo" pitchFamily="34" charset="0"/>
                <a:ea typeface="Arimo" pitchFamily="34" charset="-122"/>
                <a:cs typeface="Arimo" pitchFamily="34" charset="-120"/>
              </a:rPr>
              <a:t>Create and upload multimedia content with effortless archiving.</a:t>
            </a:r>
            <a:endParaRPr lang="en-US" sz="1300" dirty="0"/>
          </a:p>
        </p:txBody>
      </p:sp>
      <p:sp>
        <p:nvSpPr>
          <p:cNvPr id="11" name="Shape 8"/>
          <p:cNvSpPr/>
          <p:nvPr/>
        </p:nvSpPr>
        <p:spPr>
          <a:xfrm>
            <a:off x="793790" y="5369243"/>
            <a:ext cx="7556421" cy="995243"/>
          </a:xfrm>
          <a:prstGeom prst="roundRect">
            <a:avLst>
              <a:gd name="adj" fmla="val 7179"/>
            </a:avLst>
          </a:prstGeom>
          <a:solidFill>
            <a:srgbClr val="E9E6FA"/>
          </a:solidFill>
          <a:ln w="7620">
            <a:solidFill>
              <a:srgbClr val="BDB8DF"/>
            </a:solidFill>
            <a:prstDash val="solid"/>
          </a:ln>
        </p:spPr>
      </p:sp>
      <p:sp>
        <p:nvSpPr>
          <p:cNvPr id="12" name="Text 9"/>
          <p:cNvSpPr/>
          <p:nvPr/>
        </p:nvSpPr>
        <p:spPr>
          <a:xfrm>
            <a:off x="971431" y="5546884"/>
            <a:ext cx="2126456" cy="265747"/>
          </a:xfrm>
          <a:prstGeom prst="rect">
            <a:avLst/>
          </a:prstGeom>
          <a:noFill/>
          <a:ln/>
        </p:spPr>
        <p:txBody>
          <a:bodyPr wrap="none" lIns="0" tIns="0" rIns="0" bIns="0" rtlCol="0" anchor="t"/>
          <a:lstStyle/>
          <a:p>
            <a:pPr marL="0" indent="0" algn="l">
              <a:lnSpc>
                <a:spcPts val="2050"/>
              </a:lnSpc>
              <a:buNone/>
            </a:pPr>
            <a:r>
              <a:rPr lang="en-US" sz="1650" b="1" dirty="0">
                <a:solidFill>
                  <a:srgbClr val="2A2742"/>
                </a:solidFill>
                <a:latin typeface="Outfit Extra Bold" pitchFamily="34" charset="0"/>
                <a:ea typeface="Outfit Extra Bold" pitchFamily="34" charset="-122"/>
                <a:cs typeface="Outfit Extra Bold" pitchFamily="34" charset="-120"/>
              </a:rPr>
              <a:t>Engagement System</a:t>
            </a:r>
            <a:endParaRPr lang="en-US" sz="1650" dirty="0"/>
          </a:p>
        </p:txBody>
      </p:sp>
      <p:sp>
        <p:nvSpPr>
          <p:cNvPr id="13" name="Text 10"/>
          <p:cNvSpPr/>
          <p:nvPr/>
        </p:nvSpPr>
        <p:spPr>
          <a:xfrm>
            <a:off x="971431" y="5914668"/>
            <a:ext cx="7201138" cy="272177"/>
          </a:xfrm>
          <a:prstGeom prst="rect">
            <a:avLst/>
          </a:prstGeom>
          <a:noFill/>
          <a:ln/>
        </p:spPr>
        <p:txBody>
          <a:bodyPr wrap="none" lIns="0" tIns="0" rIns="0" bIns="0" rtlCol="0" anchor="t"/>
          <a:lstStyle/>
          <a:p>
            <a:pPr marL="0" indent="0" algn="l">
              <a:lnSpc>
                <a:spcPts val="2100"/>
              </a:lnSpc>
              <a:buNone/>
            </a:pPr>
            <a:r>
              <a:rPr lang="en-US" sz="1300" dirty="0">
                <a:solidFill>
                  <a:srgbClr val="2A2742"/>
                </a:solidFill>
                <a:latin typeface="Arimo" pitchFamily="34" charset="0"/>
                <a:ea typeface="Arimo" pitchFamily="34" charset="-122"/>
                <a:cs typeface="Arimo" pitchFamily="34" charset="-120"/>
              </a:rPr>
              <a:t>Interact with likes, follows, and community-building features.</a:t>
            </a:r>
            <a:endParaRPr lang="en-US" sz="1300" dirty="0"/>
          </a:p>
        </p:txBody>
      </p:sp>
      <p:sp>
        <p:nvSpPr>
          <p:cNvPr id="14" name="Shape 11"/>
          <p:cNvSpPr/>
          <p:nvPr/>
        </p:nvSpPr>
        <p:spPr>
          <a:xfrm>
            <a:off x="793790" y="6534507"/>
            <a:ext cx="7556421" cy="995243"/>
          </a:xfrm>
          <a:prstGeom prst="roundRect">
            <a:avLst>
              <a:gd name="adj" fmla="val 7179"/>
            </a:avLst>
          </a:prstGeom>
          <a:solidFill>
            <a:srgbClr val="E9E6FA"/>
          </a:solidFill>
          <a:ln w="7620">
            <a:solidFill>
              <a:srgbClr val="BDB8DF"/>
            </a:solidFill>
            <a:prstDash val="solid"/>
          </a:ln>
        </p:spPr>
      </p:sp>
      <p:sp>
        <p:nvSpPr>
          <p:cNvPr id="15" name="Text 12"/>
          <p:cNvSpPr/>
          <p:nvPr/>
        </p:nvSpPr>
        <p:spPr>
          <a:xfrm>
            <a:off x="971431" y="6712148"/>
            <a:ext cx="2265164" cy="265747"/>
          </a:xfrm>
          <a:prstGeom prst="rect">
            <a:avLst/>
          </a:prstGeom>
          <a:noFill/>
          <a:ln/>
        </p:spPr>
        <p:txBody>
          <a:bodyPr wrap="none" lIns="0" tIns="0" rIns="0" bIns="0" rtlCol="0" anchor="t"/>
          <a:lstStyle/>
          <a:p>
            <a:pPr marL="0" indent="0" algn="l">
              <a:lnSpc>
                <a:spcPts val="2050"/>
              </a:lnSpc>
              <a:buNone/>
            </a:pPr>
            <a:r>
              <a:rPr lang="en-US" sz="1650" b="1" dirty="0">
                <a:solidFill>
                  <a:srgbClr val="2A2742"/>
                </a:solidFill>
                <a:latin typeface="Outfit Extra Bold" pitchFamily="34" charset="0"/>
                <a:ea typeface="Outfit Extra Bold" pitchFamily="34" charset="-122"/>
                <a:cs typeface="Outfit Extra Bold" pitchFamily="34" charset="-120"/>
              </a:rPr>
              <a:t>Restful API Integration</a:t>
            </a:r>
            <a:endParaRPr lang="en-US" sz="1650" dirty="0"/>
          </a:p>
        </p:txBody>
      </p:sp>
      <p:sp>
        <p:nvSpPr>
          <p:cNvPr id="16" name="Text 13"/>
          <p:cNvSpPr/>
          <p:nvPr/>
        </p:nvSpPr>
        <p:spPr>
          <a:xfrm>
            <a:off x="971431" y="7079933"/>
            <a:ext cx="7201138" cy="272177"/>
          </a:xfrm>
          <a:prstGeom prst="rect">
            <a:avLst/>
          </a:prstGeom>
          <a:noFill/>
          <a:ln/>
        </p:spPr>
        <p:txBody>
          <a:bodyPr wrap="none" lIns="0" tIns="0" rIns="0" bIns="0" rtlCol="0" anchor="t"/>
          <a:lstStyle/>
          <a:p>
            <a:pPr marL="0" indent="0" algn="l">
              <a:lnSpc>
                <a:spcPts val="2100"/>
              </a:lnSpc>
              <a:buNone/>
            </a:pPr>
            <a:r>
              <a:rPr lang="en-US" sz="1300" dirty="0">
                <a:solidFill>
                  <a:srgbClr val="2A2742"/>
                </a:solidFill>
                <a:latin typeface="Arimo" pitchFamily="34" charset="0"/>
                <a:ea typeface="Arimo" pitchFamily="34" charset="-122"/>
                <a:cs typeface="Arimo" pitchFamily="34" charset="-120"/>
              </a:rPr>
              <a:t>Ensures seamless real-time backend communication and performance.</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25567"/>
            <a:ext cx="6791801" cy="708779"/>
          </a:xfrm>
          <a:prstGeom prst="rect">
            <a:avLst/>
          </a:prstGeom>
          <a:noFill/>
          <a:ln/>
        </p:spPr>
        <p:txBody>
          <a:bodyPr wrap="none" lIns="0" tIns="0" rIns="0" bIns="0" rtlCol="0" anchor="t"/>
          <a:lstStyle/>
          <a:p>
            <a:pPr marL="0" indent="0" algn="l">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Project Timeframe &amp; Cost</a:t>
            </a:r>
            <a:endParaRPr lang="en-US" sz="4450" dirty="0"/>
          </a:p>
        </p:txBody>
      </p:sp>
      <p:sp>
        <p:nvSpPr>
          <p:cNvPr id="4" name="Text 1"/>
          <p:cNvSpPr/>
          <p:nvPr/>
        </p:nvSpPr>
        <p:spPr>
          <a:xfrm>
            <a:off x="6280190" y="1774508"/>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Our development team's focus is on delivering the True Zone app within a strict 7-day timeline. This rapid development ensures market entry with competitive speed while maintaining quality and reliability. The agile scheduling includes thorough testing to meet deadlines without sacrificing performance or security.</a:t>
            </a:r>
            <a:endParaRPr lang="en-US" sz="1750" dirty="0"/>
          </a:p>
        </p:txBody>
      </p:sp>
      <p:sp>
        <p:nvSpPr>
          <p:cNvPr id="5" name="Text 2"/>
          <p:cNvSpPr/>
          <p:nvPr/>
        </p:nvSpPr>
        <p:spPr>
          <a:xfrm>
            <a:off x="6280190" y="3844171"/>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The fixed timeframe reflects our confidence in the team's efficiency and expertise, aiming for a seamless launch that meets user expectations and investor requirements.</a:t>
            </a:r>
            <a:endParaRPr lang="en-US" sz="1750" dirty="0"/>
          </a:p>
        </p:txBody>
      </p:sp>
      <p:sp>
        <p:nvSpPr>
          <p:cNvPr id="6" name="Shape 3"/>
          <p:cNvSpPr/>
          <p:nvPr/>
        </p:nvSpPr>
        <p:spPr>
          <a:xfrm>
            <a:off x="6280190" y="5188029"/>
            <a:ext cx="510302" cy="510302"/>
          </a:xfrm>
          <a:prstGeom prst="roundRect">
            <a:avLst>
              <a:gd name="adj" fmla="val 18669"/>
            </a:avLst>
          </a:prstGeom>
          <a:solidFill>
            <a:srgbClr val="E9E6FA"/>
          </a:solidFill>
          <a:ln w="7620">
            <a:solidFill>
              <a:srgbClr val="BDB8DF"/>
            </a:solidFill>
            <a:prstDash val="solid"/>
          </a:ln>
        </p:spPr>
      </p:sp>
      <p:sp>
        <p:nvSpPr>
          <p:cNvPr id="7" name="Text 4"/>
          <p:cNvSpPr/>
          <p:nvPr/>
        </p:nvSpPr>
        <p:spPr>
          <a:xfrm>
            <a:off x="7017306" y="526589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Expected Completion</a:t>
            </a:r>
            <a:endParaRPr lang="en-US" sz="2200" dirty="0"/>
          </a:p>
        </p:txBody>
      </p:sp>
      <p:sp>
        <p:nvSpPr>
          <p:cNvPr id="8" name="Text 5"/>
          <p:cNvSpPr/>
          <p:nvPr/>
        </p:nvSpPr>
        <p:spPr>
          <a:xfrm>
            <a:off x="7017306" y="5756315"/>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All core features delivered within seven days.</a:t>
            </a:r>
            <a:endParaRPr lang="en-US" sz="1750" dirty="0"/>
          </a:p>
        </p:txBody>
      </p:sp>
      <p:sp>
        <p:nvSpPr>
          <p:cNvPr id="9" name="Shape 6"/>
          <p:cNvSpPr/>
          <p:nvPr/>
        </p:nvSpPr>
        <p:spPr>
          <a:xfrm>
            <a:off x="6280190" y="6572845"/>
            <a:ext cx="510302" cy="510302"/>
          </a:xfrm>
          <a:prstGeom prst="roundRect">
            <a:avLst>
              <a:gd name="adj" fmla="val 18669"/>
            </a:avLst>
          </a:prstGeom>
          <a:solidFill>
            <a:srgbClr val="E9E6FA"/>
          </a:solidFill>
          <a:ln w="7620">
            <a:solidFill>
              <a:srgbClr val="BDB8DF"/>
            </a:solidFill>
            <a:prstDash val="solid"/>
          </a:ln>
        </p:spPr>
      </p:sp>
      <p:sp>
        <p:nvSpPr>
          <p:cNvPr id="10" name="Text 7"/>
          <p:cNvSpPr/>
          <p:nvPr/>
        </p:nvSpPr>
        <p:spPr>
          <a:xfrm>
            <a:off x="7017306" y="6650712"/>
            <a:ext cx="3145512"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Maximum Time Allowed</a:t>
            </a:r>
            <a:endParaRPr lang="en-US" sz="2200" dirty="0"/>
          </a:p>
        </p:txBody>
      </p:sp>
      <p:sp>
        <p:nvSpPr>
          <p:cNvPr id="11" name="Text 8"/>
          <p:cNvSpPr/>
          <p:nvPr/>
        </p:nvSpPr>
        <p:spPr>
          <a:xfrm>
            <a:off x="7017306" y="7141131"/>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Strict adherence to a seven-day project deadline.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79383" y="612338"/>
            <a:ext cx="7585234" cy="1183005"/>
          </a:xfrm>
          <a:prstGeom prst="rect">
            <a:avLst/>
          </a:prstGeom>
          <a:noFill/>
          <a:ln/>
        </p:spPr>
        <p:txBody>
          <a:bodyPr wrap="square" lIns="0" tIns="0" rIns="0" bIns="0" rtlCol="0" anchor="t"/>
          <a:lstStyle/>
          <a:p>
            <a:pPr marL="0" indent="0" algn="l">
              <a:lnSpc>
                <a:spcPts val="4650"/>
              </a:lnSpc>
              <a:buNone/>
            </a:pPr>
            <a:r>
              <a:rPr lang="en-US" sz="3700" b="1" dirty="0">
                <a:solidFill>
                  <a:srgbClr val="231971"/>
                </a:solidFill>
                <a:latin typeface="Outfit Extra Bold" pitchFamily="34" charset="0"/>
                <a:ea typeface="Outfit Extra Bold" pitchFamily="34" charset="-122"/>
                <a:cs typeface="Outfit Extra Bold" pitchFamily="34" charset="-120"/>
              </a:rPr>
              <a:t>Technical Requirements and Dependencies</a:t>
            </a:r>
            <a:endParaRPr lang="en-US" sz="3700" dirty="0"/>
          </a:p>
        </p:txBody>
      </p:sp>
      <p:sp>
        <p:nvSpPr>
          <p:cNvPr id="4" name="Text 1"/>
          <p:cNvSpPr/>
          <p:nvPr/>
        </p:nvSpPr>
        <p:spPr>
          <a:xfrm>
            <a:off x="779383" y="2079188"/>
            <a:ext cx="7585234" cy="1817370"/>
          </a:xfrm>
          <a:prstGeom prst="rect">
            <a:avLst/>
          </a:prstGeom>
          <a:noFill/>
          <a:ln/>
        </p:spPr>
        <p:txBody>
          <a:bodyPr wrap="square" lIns="0" tIns="0" rIns="0" bIns="0" rtlCol="0" anchor="t"/>
          <a:lstStyle/>
          <a:p>
            <a:pPr marL="0" indent="0" algn="l">
              <a:lnSpc>
                <a:spcPts val="2350"/>
              </a:lnSpc>
              <a:buNone/>
            </a:pPr>
            <a:r>
              <a:rPr lang="en-US" sz="1450" dirty="0">
                <a:solidFill>
                  <a:srgbClr val="2A2742"/>
                </a:solidFill>
                <a:latin typeface="Arimo" pitchFamily="34" charset="0"/>
                <a:ea typeface="Arimo" pitchFamily="34" charset="-122"/>
                <a:cs typeface="Arimo" pitchFamily="34" charset="-120"/>
              </a:rPr>
              <a:t>True Zone is built on a modern technology stack that ensures scalability, security, and performance. Authentication utilizes mobile number OTPs and traditional email/password combinations, secured via JSON Web Tokens and bcrypt hashing. The frontend employs React.js with React Router Dom for seamless navigation, while the backend is powered by Node.js and Express.js. MongoDB with Mongoose handles data storage, and Cloudinary provides efficient cloud media hosting.</a:t>
            </a:r>
            <a:endParaRPr lang="en-US" sz="1450" dirty="0"/>
          </a:p>
        </p:txBody>
      </p:sp>
      <p:sp>
        <p:nvSpPr>
          <p:cNvPr id="5" name="Shape 2"/>
          <p:cNvSpPr/>
          <p:nvPr/>
        </p:nvSpPr>
        <p:spPr>
          <a:xfrm>
            <a:off x="779383" y="4109442"/>
            <a:ext cx="7585234" cy="1105614"/>
          </a:xfrm>
          <a:prstGeom prst="roundRect">
            <a:avLst>
              <a:gd name="adj" fmla="val 7191"/>
            </a:avLst>
          </a:prstGeom>
          <a:solidFill>
            <a:srgbClr val="E9E6FA"/>
          </a:solidFill>
          <a:ln w="7620">
            <a:solidFill>
              <a:srgbClr val="BDB8DF"/>
            </a:solidFill>
            <a:prstDash val="solid"/>
          </a:ln>
        </p:spPr>
      </p:sp>
      <p:sp>
        <p:nvSpPr>
          <p:cNvPr id="6" name="Text 3"/>
          <p:cNvSpPr/>
          <p:nvPr/>
        </p:nvSpPr>
        <p:spPr>
          <a:xfrm>
            <a:off x="976193" y="4306253"/>
            <a:ext cx="2366129" cy="295632"/>
          </a:xfrm>
          <a:prstGeom prst="rect">
            <a:avLst/>
          </a:prstGeom>
          <a:noFill/>
          <a:ln/>
        </p:spPr>
        <p:txBody>
          <a:bodyPr wrap="none" lIns="0" tIns="0" rIns="0" bIns="0" rtlCol="0" anchor="t"/>
          <a:lstStyle/>
          <a:p>
            <a:pPr marL="0" indent="0" algn="l">
              <a:lnSpc>
                <a:spcPts val="2300"/>
              </a:lnSpc>
              <a:buNone/>
            </a:pPr>
            <a:r>
              <a:rPr lang="en-US" sz="1850" b="1" dirty="0">
                <a:solidFill>
                  <a:srgbClr val="2A2742"/>
                </a:solidFill>
                <a:latin typeface="Outfit Extra Bold" pitchFamily="34" charset="0"/>
                <a:ea typeface="Outfit Extra Bold" pitchFamily="34" charset="-122"/>
                <a:cs typeface="Outfit Extra Bold" pitchFamily="34" charset="-120"/>
              </a:rPr>
              <a:t>Authentication</a:t>
            </a:r>
            <a:endParaRPr lang="en-US" sz="1850" dirty="0"/>
          </a:p>
        </p:txBody>
      </p:sp>
      <p:sp>
        <p:nvSpPr>
          <p:cNvPr id="7" name="Text 4"/>
          <p:cNvSpPr/>
          <p:nvPr/>
        </p:nvSpPr>
        <p:spPr>
          <a:xfrm>
            <a:off x="976193" y="4715351"/>
            <a:ext cx="7191613" cy="302895"/>
          </a:xfrm>
          <a:prstGeom prst="rect">
            <a:avLst/>
          </a:prstGeom>
          <a:noFill/>
          <a:ln/>
        </p:spPr>
        <p:txBody>
          <a:bodyPr wrap="none" lIns="0" tIns="0" rIns="0" bIns="0" rtlCol="0" anchor="t"/>
          <a:lstStyle/>
          <a:p>
            <a:pPr marL="0" indent="0" algn="l">
              <a:lnSpc>
                <a:spcPts val="2350"/>
              </a:lnSpc>
              <a:buNone/>
            </a:pPr>
            <a:r>
              <a:rPr lang="en-US" sz="1450" dirty="0">
                <a:solidFill>
                  <a:srgbClr val="2A2742"/>
                </a:solidFill>
                <a:latin typeface="Arimo" pitchFamily="34" charset="0"/>
                <a:ea typeface="Arimo" pitchFamily="34" charset="-122"/>
                <a:cs typeface="Arimo" pitchFamily="34" charset="-120"/>
              </a:rPr>
              <a:t>Mobile OTP, email/password, JWT, and bcrypt for high security.</a:t>
            </a:r>
            <a:endParaRPr lang="en-US" sz="1450" dirty="0"/>
          </a:p>
        </p:txBody>
      </p:sp>
      <p:sp>
        <p:nvSpPr>
          <p:cNvPr id="8" name="Shape 5"/>
          <p:cNvSpPr/>
          <p:nvPr/>
        </p:nvSpPr>
        <p:spPr>
          <a:xfrm>
            <a:off x="779383" y="5404247"/>
            <a:ext cx="7585234" cy="2212896"/>
          </a:xfrm>
          <a:prstGeom prst="roundRect">
            <a:avLst>
              <a:gd name="adj" fmla="val 3593"/>
            </a:avLst>
          </a:prstGeom>
          <a:solidFill>
            <a:srgbClr val="E9E6FA"/>
          </a:solidFill>
          <a:ln w="7620">
            <a:solidFill>
              <a:srgbClr val="BDB8DF"/>
            </a:solidFill>
            <a:prstDash val="solid"/>
          </a:ln>
        </p:spPr>
      </p:sp>
      <p:sp>
        <p:nvSpPr>
          <p:cNvPr id="9" name="Text 6"/>
          <p:cNvSpPr/>
          <p:nvPr/>
        </p:nvSpPr>
        <p:spPr>
          <a:xfrm>
            <a:off x="976193" y="5601057"/>
            <a:ext cx="2366129" cy="295632"/>
          </a:xfrm>
          <a:prstGeom prst="rect">
            <a:avLst/>
          </a:prstGeom>
          <a:noFill/>
          <a:ln/>
        </p:spPr>
        <p:txBody>
          <a:bodyPr wrap="none" lIns="0" tIns="0" rIns="0" bIns="0" rtlCol="0" anchor="t"/>
          <a:lstStyle/>
          <a:p>
            <a:pPr marL="0" indent="0" algn="l">
              <a:lnSpc>
                <a:spcPts val="2300"/>
              </a:lnSpc>
              <a:buNone/>
            </a:pPr>
            <a:r>
              <a:rPr lang="en-US" sz="1850" b="1" dirty="0">
                <a:solidFill>
                  <a:srgbClr val="2A2742"/>
                </a:solidFill>
                <a:latin typeface="Outfit Extra Bold" pitchFamily="34" charset="0"/>
                <a:ea typeface="Outfit Extra Bold" pitchFamily="34" charset="-122"/>
                <a:cs typeface="Outfit Extra Bold" pitchFamily="34" charset="-120"/>
              </a:rPr>
              <a:t>Core Tech Stack</a:t>
            </a:r>
            <a:endParaRPr lang="en-US" sz="1850" dirty="0"/>
          </a:p>
        </p:txBody>
      </p:sp>
      <p:sp>
        <p:nvSpPr>
          <p:cNvPr id="10" name="Text 7"/>
          <p:cNvSpPr/>
          <p:nvPr/>
        </p:nvSpPr>
        <p:spPr>
          <a:xfrm>
            <a:off x="976193" y="6010156"/>
            <a:ext cx="7191613" cy="302895"/>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2A2742"/>
                </a:solidFill>
                <a:latin typeface="Arimo" pitchFamily="34" charset="0"/>
                <a:ea typeface="Arimo" pitchFamily="34" charset="-122"/>
                <a:cs typeface="Arimo" pitchFamily="34" charset="-120"/>
              </a:rPr>
              <a:t>React.js and React Router Dom</a:t>
            </a:r>
            <a:endParaRPr lang="en-US" sz="1450" dirty="0"/>
          </a:p>
        </p:txBody>
      </p:sp>
      <p:sp>
        <p:nvSpPr>
          <p:cNvPr id="11" name="Text 8"/>
          <p:cNvSpPr/>
          <p:nvPr/>
        </p:nvSpPr>
        <p:spPr>
          <a:xfrm>
            <a:off x="976193" y="6379250"/>
            <a:ext cx="7191613" cy="302895"/>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2A2742"/>
                </a:solidFill>
                <a:latin typeface="Arimo" pitchFamily="34" charset="0"/>
                <a:ea typeface="Arimo" pitchFamily="34" charset="-122"/>
                <a:cs typeface="Arimo" pitchFamily="34" charset="-120"/>
              </a:rPr>
              <a:t>Node.js and Express.js</a:t>
            </a:r>
            <a:endParaRPr lang="en-US" sz="1450" dirty="0"/>
          </a:p>
        </p:txBody>
      </p:sp>
      <p:sp>
        <p:nvSpPr>
          <p:cNvPr id="12" name="Text 9"/>
          <p:cNvSpPr/>
          <p:nvPr/>
        </p:nvSpPr>
        <p:spPr>
          <a:xfrm>
            <a:off x="976193" y="6748343"/>
            <a:ext cx="7191613" cy="302895"/>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2A2742"/>
                </a:solidFill>
                <a:latin typeface="Arimo" pitchFamily="34" charset="0"/>
                <a:ea typeface="Arimo" pitchFamily="34" charset="-122"/>
                <a:cs typeface="Arimo" pitchFamily="34" charset="-120"/>
              </a:rPr>
              <a:t>MongoDB with Mongoose</a:t>
            </a:r>
            <a:endParaRPr lang="en-US" sz="1450" dirty="0"/>
          </a:p>
        </p:txBody>
      </p:sp>
      <p:sp>
        <p:nvSpPr>
          <p:cNvPr id="13" name="Text 10"/>
          <p:cNvSpPr/>
          <p:nvPr/>
        </p:nvSpPr>
        <p:spPr>
          <a:xfrm>
            <a:off x="976193" y="7117437"/>
            <a:ext cx="7191613" cy="302895"/>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2A2742"/>
                </a:solidFill>
                <a:latin typeface="Arimo" pitchFamily="34" charset="0"/>
                <a:ea typeface="Arimo" pitchFamily="34" charset="-122"/>
                <a:cs typeface="Arimo" pitchFamily="34" charset="-120"/>
              </a:rPr>
              <a:t>Cloudinary for media storage</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159312"/>
            <a:ext cx="6675596" cy="708779"/>
          </a:xfrm>
          <a:prstGeom prst="rect">
            <a:avLst/>
          </a:prstGeom>
          <a:noFill/>
          <a:ln/>
        </p:spPr>
        <p:txBody>
          <a:bodyPr wrap="none" lIns="0" tIns="0" rIns="0" bIns="0" rtlCol="0" anchor="t"/>
          <a:lstStyle/>
          <a:p>
            <a:pPr marL="0" indent="0" algn="l">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How Our App Is Different</a:t>
            </a:r>
            <a:endParaRPr lang="en-US" sz="4450" dirty="0"/>
          </a:p>
        </p:txBody>
      </p:sp>
      <p:sp>
        <p:nvSpPr>
          <p:cNvPr id="3" name="Text 1"/>
          <p:cNvSpPr/>
          <p:nvPr/>
        </p:nvSpPr>
        <p:spPr>
          <a:xfrm>
            <a:off x="793790" y="2321719"/>
            <a:ext cx="13042821" cy="1814513"/>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True Zone prioritizes safety and authenticity. Our secure login includes age verification to prevent underage users from accessing sensitive content, an essential step for community trust. A built-in moderation system detects and blocks inappropriate uploads, maintaining clean content. Anti-fake account mechanisms use device identification to minimize spammers, creating a genuine user ecosystem. Our app fosters a friendly environment suitable for all ages with future parental control options planned to enhance safety.</a:t>
            </a:r>
            <a:endParaRPr lang="en-US" sz="1750" dirty="0"/>
          </a:p>
        </p:txBody>
      </p:sp>
      <p:sp>
        <p:nvSpPr>
          <p:cNvPr id="4" name="Shape 2"/>
          <p:cNvSpPr/>
          <p:nvPr/>
        </p:nvSpPr>
        <p:spPr>
          <a:xfrm>
            <a:off x="793790" y="4391382"/>
            <a:ext cx="510302" cy="510302"/>
          </a:xfrm>
          <a:prstGeom prst="roundRect">
            <a:avLst>
              <a:gd name="adj" fmla="val 18669"/>
            </a:avLst>
          </a:prstGeom>
          <a:solidFill>
            <a:srgbClr val="E9E6FA"/>
          </a:solidFill>
          <a:ln w="7620">
            <a:solidFill>
              <a:srgbClr val="BDB8DF"/>
            </a:solidFill>
            <a:prstDash val="solid"/>
          </a:ln>
        </p:spPr>
      </p:sp>
      <p:sp>
        <p:nvSpPr>
          <p:cNvPr id="5" name="Text 3"/>
          <p:cNvSpPr/>
          <p:nvPr/>
        </p:nvSpPr>
        <p:spPr>
          <a:xfrm>
            <a:off x="1530906" y="4469249"/>
            <a:ext cx="4524613"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Secure Login with Age Verification</a:t>
            </a:r>
            <a:endParaRPr lang="en-US" sz="2200" dirty="0"/>
          </a:p>
        </p:txBody>
      </p:sp>
      <p:sp>
        <p:nvSpPr>
          <p:cNvPr id="6" name="Text 4"/>
          <p:cNvSpPr/>
          <p:nvPr/>
        </p:nvSpPr>
        <p:spPr>
          <a:xfrm>
            <a:off x="1530906" y="4959668"/>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Protects minors from accessing sensitive content.</a:t>
            </a:r>
            <a:endParaRPr lang="en-US" sz="1750" dirty="0"/>
          </a:p>
        </p:txBody>
      </p:sp>
      <p:sp>
        <p:nvSpPr>
          <p:cNvPr id="7" name="Shape 5"/>
          <p:cNvSpPr/>
          <p:nvPr/>
        </p:nvSpPr>
        <p:spPr>
          <a:xfrm>
            <a:off x="7457003" y="4391382"/>
            <a:ext cx="510302" cy="510302"/>
          </a:xfrm>
          <a:prstGeom prst="roundRect">
            <a:avLst>
              <a:gd name="adj" fmla="val 18669"/>
            </a:avLst>
          </a:prstGeom>
          <a:solidFill>
            <a:srgbClr val="E9E6FA"/>
          </a:solidFill>
          <a:ln w="7620">
            <a:solidFill>
              <a:srgbClr val="BDB8DF"/>
            </a:solidFill>
            <a:prstDash val="solid"/>
          </a:ln>
        </p:spPr>
      </p:sp>
      <p:sp>
        <p:nvSpPr>
          <p:cNvPr id="8" name="Text 6"/>
          <p:cNvSpPr/>
          <p:nvPr/>
        </p:nvSpPr>
        <p:spPr>
          <a:xfrm>
            <a:off x="8194119" y="446924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Content Moderation</a:t>
            </a:r>
            <a:endParaRPr lang="en-US" sz="2200" dirty="0"/>
          </a:p>
        </p:txBody>
      </p:sp>
      <p:sp>
        <p:nvSpPr>
          <p:cNvPr id="9" name="Text 7"/>
          <p:cNvSpPr/>
          <p:nvPr/>
        </p:nvSpPr>
        <p:spPr>
          <a:xfrm>
            <a:off x="8194119" y="4959668"/>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Automated detection of inappropriate uploads.</a:t>
            </a:r>
            <a:endParaRPr lang="en-US" sz="1750" dirty="0"/>
          </a:p>
        </p:txBody>
      </p:sp>
      <p:sp>
        <p:nvSpPr>
          <p:cNvPr id="10" name="Shape 8"/>
          <p:cNvSpPr/>
          <p:nvPr/>
        </p:nvSpPr>
        <p:spPr>
          <a:xfrm>
            <a:off x="793790" y="5776198"/>
            <a:ext cx="510302" cy="510302"/>
          </a:xfrm>
          <a:prstGeom prst="roundRect">
            <a:avLst>
              <a:gd name="adj" fmla="val 18669"/>
            </a:avLst>
          </a:prstGeom>
          <a:solidFill>
            <a:srgbClr val="E9E6FA"/>
          </a:solidFill>
          <a:ln w="7620">
            <a:solidFill>
              <a:srgbClr val="BDB8DF"/>
            </a:solidFill>
            <a:prstDash val="solid"/>
          </a:ln>
        </p:spPr>
      </p:sp>
      <p:sp>
        <p:nvSpPr>
          <p:cNvPr id="11" name="Text 9"/>
          <p:cNvSpPr/>
          <p:nvPr/>
        </p:nvSpPr>
        <p:spPr>
          <a:xfrm>
            <a:off x="1530906" y="5854065"/>
            <a:ext cx="3494008"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Anti-Fake Account System</a:t>
            </a:r>
            <a:endParaRPr lang="en-US" sz="2200" dirty="0"/>
          </a:p>
        </p:txBody>
      </p:sp>
      <p:sp>
        <p:nvSpPr>
          <p:cNvPr id="12" name="Text 10"/>
          <p:cNvSpPr/>
          <p:nvPr/>
        </p:nvSpPr>
        <p:spPr>
          <a:xfrm>
            <a:off x="1530906" y="6344483"/>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Device identification prevents spamming and fake profiles.</a:t>
            </a:r>
            <a:endParaRPr lang="en-US" sz="1750" dirty="0"/>
          </a:p>
        </p:txBody>
      </p:sp>
      <p:sp>
        <p:nvSpPr>
          <p:cNvPr id="13" name="Shape 11"/>
          <p:cNvSpPr/>
          <p:nvPr/>
        </p:nvSpPr>
        <p:spPr>
          <a:xfrm>
            <a:off x="7457003" y="5776198"/>
            <a:ext cx="510302" cy="510302"/>
          </a:xfrm>
          <a:prstGeom prst="roundRect">
            <a:avLst>
              <a:gd name="adj" fmla="val 18669"/>
            </a:avLst>
          </a:prstGeom>
          <a:solidFill>
            <a:srgbClr val="E9E6FA"/>
          </a:solidFill>
          <a:ln w="7620">
            <a:solidFill>
              <a:srgbClr val="BDB8DF"/>
            </a:solidFill>
            <a:prstDash val="solid"/>
          </a:ln>
        </p:spPr>
      </p:sp>
      <p:sp>
        <p:nvSpPr>
          <p:cNvPr id="14" name="Text 12"/>
          <p:cNvSpPr/>
          <p:nvPr/>
        </p:nvSpPr>
        <p:spPr>
          <a:xfrm>
            <a:off x="8194119" y="5854065"/>
            <a:ext cx="376237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Clean, Friendly Environment</a:t>
            </a:r>
            <a:endParaRPr lang="en-US" sz="2200" dirty="0"/>
          </a:p>
        </p:txBody>
      </p:sp>
      <p:sp>
        <p:nvSpPr>
          <p:cNvPr id="15" name="Text 13"/>
          <p:cNvSpPr/>
          <p:nvPr/>
        </p:nvSpPr>
        <p:spPr>
          <a:xfrm>
            <a:off x="8194119" y="6344483"/>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Suitable for all age groups with parental control in the pipeline.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68307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THANK YOU</a:t>
            </a:r>
            <a:endParaRPr lang="en-US" sz="4450" dirty="0"/>
          </a:p>
        </p:txBody>
      </p:sp>
      <p:sp>
        <p:nvSpPr>
          <p:cNvPr id="4" name="Text 1"/>
          <p:cNvSpPr/>
          <p:nvPr/>
        </p:nvSpPr>
        <p:spPr>
          <a:xfrm>
            <a:off x="793790" y="3732014"/>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We appreciate your interest in True Zone. This app represents the future of secure and enjoyable photo and video sharing, designed with users and investors in mind. Your support powers our journey to launch a platform that blends entertainment, safety, and innovation seamlessly. Let’s create vibrant social connections together!</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812</Words>
  <Application>Microsoft Office PowerPoint</Application>
  <PresentationFormat>Custom</PresentationFormat>
  <Paragraphs>70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Arimo</vt:lpstr>
      <vt:lpstr>Outfit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md sahil</cp:lastModifiedBy>
  <cp:revision>2</cp:revision>
  <dcterms:created xsi:type="dcterms:W3CDTF">2025-05-02T04:32:48Z</dcterms:created>
  <dcterms:modified xsi:type="dcterms:W3CDTF">2025-05-02T04:35:01Z</dcterms:modified>
</cp:coreProperties>
</file>