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58" r:id="rId1"/>
  </p:sldMasterIdLst>
  <p:notesMasterIdLst>
    <p:notesMasterId r:id="rId13"/>
  </p:notesMasterIdLst>
  <p:sldIdLst>
    <p:sldId id="256" r:id="rId2"/>
    <p:sldId id="258" r:id="rId3"/>
    <p:sldId id="285" r:id="rId4"/>
    <p:sldId id="290" r:id="rId5"/>
    <p:sldId id="294" r:id="rId6"/>
    <p:sldId id="299" r:id="rId7"/>
    <p:sldId id="303" r:id="rId8"/>
    <p:sldId id="298" r:id="rId9"/>
    <p:sldId id="302" r:id="rId10"/>
    <p:sldId id="301" r:id="rId11"/>
    <p:sldId id="28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9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8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55" autoAdjust="0"/>
    <p:restoredTop sz="94660"/>
  </p:normalViewPr>
  <p:slideViewPr>
    <p:cSldViewPr snapToGrid="0">
      <p:cViewPr varScale="1">
        <p:scale>
          <a:sx n="83" d="100"/>
          <a:sy n="83" d="100"/>
        </p:scale>
        <p:origin x="408" y="86"/>
      </p:cViewPr>
      <p:guideLst>
        <p:guide orient="horz" pos="2160"/>
        <p:guide pos="39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26846338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dirty="0"/>
          </a:p>
        </p:txBody>
      </p:sp>
    </p:spTree>
    <p:extLst>
      <p:ext uri="{BB962C8B-B14F-4D97-AF65-F5344CB8AC3E}">
        <p14:creationId xmlns:p14="http://schemas.microsoft.com/office/powerpoint/2010/main" val="3533735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lang="en-US"/>
          </a:p>
        </p:txBody>
      </p:sp>
    </p:spTree>
    <p:extLst>
      <p:ext uri="{BB962C8B-B14F-4D97-AF65-F5344CB8AC3E}">
        <p14:creationId xmlns:p14="http://schemas.microsoft.com/office/powerpoint/2010/main" val="3339830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lang="en-US"/>
          </a:p>
        </p:txBody>
      </p:sp>
    </p:spTree>
    <p:extLst>
      <p:ext uri="{BB962C8B-B14F-4D97-AF65-F5344CB8AC3E}">
        <p14:creationId xmlns:p14="http://schemas.microsoft.com/office/powerpoint/2010/main" val="937428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lang="en-US"/>
          </a:p>
        </p:txBody>
      </p:sp>
    </p:spTree>
    <p:extLst>
      <p:ext uri="{BB962C8B-B14F-4D97-AF65-F5344CB8AC3E}">
        <p14:creationId xmlns:p14="http://schemas.microsoft.com/office/powerpoint/2010/main" val="926906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lang="en-US"/>
          </a:p>
        </p:txBody>
      </p:sp>
    </p:spTree>
    <p:extLst>
      <p:ext uri="{BB962C8B-B14F-4D97-AF65-F5344CB8AC3E}">
        <p14:creationId xmlns:p14="http://schemas.microsoft.com/office/powerpoint/2010/main" val="4049929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lang="en-US"/>
          </a:p>
        </p:txBody>
      </p:sp>
    </p:spTree>
    <p:extLst>
      <p:ext uri="{BB962C8B-B14F-4D97-AF65-F5344CB8AC3E}">
        <p14:creationId xmlns:p14="http://schemas.microsoft.com/office/powerpoint/2010/main" val="1690755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lang="en-US"/>
          </a:p>
        </p:txBody>
      </p:sp>
    </p:spTree>
    <p:extLst>
      <p:ext uri="{BB962C8B-B14F-4D97-AF65-F5344CB8AC3E}">
        <p14:creationId xmlns:p14="http://schemas.microsoft.com/office/powerpoint/2010/main" val="571495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lang="en-US"/>
          </a:p>
        </p:txBody>
      </p:sp>
    </p:spTree>
    <p:extLst>
      <p:ext uri="{BB962C8B-B14F-4D97-AF65-F5344CB8AC3E}">
        <p14:creationId xmlns:p14="http://schemas.microsoft.com/office/powerpoint/2010/main" val="2316886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lang="en-US"/>
          </a:p>
        </p:txBody>
      </p:sp>
    </p:spTree>
    <p:extLst>
      <p:ext uri="{BB962C8B-B14F-4D97-AF65-F5344CB8AC3E}">
        <p14:creationId xmlns:p14="http://schemas.microsoft.com/office/powerpoint/2010/main" val="3546007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lang="en-US"/>
          </a:p>
        </p:txBody>
      </p:sp>
    </p:spTree>
    <p:extLst>
      <p:ext uri="{BB962C8B-B14F-4D97-AF65-F5344CB8AC3E}">
        <p14:creationId xmlns:p14="http://schemas.microsoft.com/office/powerpoint/2010/main" val="90939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lang="en-US"/>
          </a:p>
        </p:txBody>
      </p:sp>
    </p:spTree>
    <p:extLst>
      <p:ext uri="{BB962C8B-B14F-4D97-AF65-F5344CB8AC3E}">
        <p14:creationId xmlns:p14="http://schemas.microsoft.com/office/powerpoint/2010/main" val="2021023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171545043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71449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868666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8160839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03406516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6926863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702974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62198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8826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216464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0576640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30994885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p:nvPr/>
        </p:nvSpPr>
        <p:spPr>
          <a:xfrm>
            <a:off x="0" y="0"/>
            <a:ext cx="12192000" cy="6858000"/>
          </a:xfrm>
          <a:prstGeom prst="rect">
            <a:avLst/>
          </a:prstGeom>
          <a:noFill/>
          <a:ln w="174625" cap="flat" cmpd="sng">
            <a:solidFill>
              <a:srgbClr val="92CCDC"/>
            </a:solidFill>
            <a:prstDash val="solid"/>
            <a:miter lim="800000"/>
            <a:headEnd type="none" w="sm" len="sm"/>
            <a:tailEnd type="none" w="sm" len="sm"/>
          </a:ln>
        </p:spPr>
        <p:txBody>
          <a:bodyPr spcFirstLastPara="1" wrap="square" lIns="91425" tIns="45700" rIns="91425" bIns="45700" anchor="ctr" anchorCtr="0">
            <a:noAutofit/>
          </a:bodyPr>
          <a:lstStyle/>
          <a:p>
            <a:pPr algn="ctr"/>
            <a:endParaRPr sz="18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Box 1"/>
          <p:cNvSpPr txBox="1"/>
          <p:nvPr/>
        </p:nvSpPr>
        <p:spPr>
          <a:xfrm>
            <a:off x="-392095" y="1093468"/>
            <a:ext cx="8107260" cy="400110"/>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Presentation of mini project on</a:t>
            </a:r>
            <a:endParaRPr lang="en-US" sz="2000" dirty="0">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 xmlns:a16="http://schemas.microsoft.com/office/drawing/2014/main" id="{71C13190-3DBF-43D2-8D74-68CE2C0DA419}"/>
              </a:ext>
            </a:extLst>
          </p:cNvPr>
          <p:cNvSpPr txBox="1">
            <a:spLocks/>
          </p:cNvSpPr>
          <p:nvPr/>
        </p:nvSpPr>
        <p:spPr>
          <a:xfrm>
            <a:off x="1002571" y="1903555"/>
            <a:ext cx="10186858" cy="43838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buClrTx/>
              <a:defRPr/>
            </a:pPr>
            <a:r>
              <a:rPr lang="en-US" sz="2400" b="1" dirty="0">
                <a:solidFill>
                  <a:sysClr val="windowText" lastClr="000000"/>
                </a:solidFill>
                <a:latin typeface="Times New Roman" panose="02020603050405020304" pitchFamily="18" charset="0"/>
                <a:cs typeface="Times New Roman" panose="02020603050405020304" pitchFamily="18" charset="0"/>
              </a:rPr>
              <a:t>“Prediction of profit value of company using ML”</a:t>
            </a:r>
            <a:endParaRPr lang="en-IN" sz="3200" b="1" dirty="0">
              <a:solidFill>
                <a:sysClr val="windowText" lastClr="000000"/>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76729123"/>
              </p:ext>
            </p:extLst>
          </p:nvPr>
        </p:nvGraphicFramePr>
        <p:xfrm>
          <a:off x="3661535" y="3229609"/>
          <a:ext cx="4573546" cy="843466"/>
        </p:xfrm>
        <a:graphic>
          <a:graphicData uri="http://schemas.openxmlformats.org/drawingml/2006/table">
            <a:tbl>
              <a:tblPr firstRow="1" bandRow="1">
                <a:tableStyleId>{5940675A-B579-460E-94D1-54222C63F5DA}</a:tableStyleId>
              </a:tblPr>
              <a:tblGrid>
                <a:gridCol w="4573546"/>
              </a:tblGrid>
              <a:tr h="418825">
                <a:tc>
                  <a:txBody>
                    <a:bodyPr/>
                    <a:lstStyle/>
                    <a:p>
                      <a:pPr algn="ctr">
                        <a:buClrTx/>
                      </a:pPr>
                      <a:r>
                        <a:rPr lang="en-IN" b="1" dirty="0" smtClean="0">
                          <a:solidFill>
                            <a:schemeClr val="tx1"/>
                          </a:solidFill>
                          <a:latin typeface="Times New Roman" panose="02020603050405020304" pitchFamily="18" charset="0"/>
                          <a:cs typeface="Times New Roman" panose="02020603050405020304" pitchFamily="18" charset="0"/>
                        </a:rPr>
                        <a:t>Submitted</a:t>
                      </a:r>
                      <a:r>
                        <a:rPr lang="en-IN" b="1" baseline="0" dirty="0" smtClean="0">
                          <a:solidFill>
                            <a:schemeClr val="tx1"/>
                          </a:solidFill>
                          <a:latin typeface="Times New Roman" panose="02020603050405020304" pitchFamily="18" charset="0"/>
                          <a:cs typeface="Times New Roman" panose="02020603050405020304" pitchFamily="18" charset="0"/>
                        </a:rPr>
                        <a:t> By:</a:t>
                      </a:r>
                      <a:endParaRPr lang="en-IN" b="1" dirty="0">
                        <a:solidFill>
                          <a:sysClr val="windowText" lastClr="000000"/>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24641">
                <a:tc>
                  <a:txBody>
                    <a:bodyPr/>
                    <a:lstStyle/>
                    <a:p>
                      <a:pPr algn="ctr"/>
                      <a:r>
                        <a:rPr lang="en-IN" dirty="0" smtClean="0">
                          <a:latin typeface="Times New Roman" panose="02020603050405020304" pitchFamily="18" charset="0"/>
                          <a:cs typeface="Times New Roman" panose="02020603050405020304" pitchFamily="18" charset="0"/>
                        </a:rPr>
                        <a:t>Kundan</a:t>
                      </a:r>
                      <a:r>
                        <a:rPr lang="en-IN" baseline="0" dirty="0" smtClean="0">
                          <a:latin typeface="Times New Roman" panose="02020603050405020304" pitchFamily="18" charset="0"/>
                          <a:cs typeface="Times New Roman" panose="02020603050405020304" pitchFamily="18" charset="0"/>
                        </a:rPr>
                        <a:t> Dhore</a:t>
                      </a:r>
                      <a:endParaRPr lang="en-IN"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8" name="TextBox 7"/>
          <p:cNvSpPr txBox="1"/>
          <p:nvPr/>
        </p:nvSpPr>
        <p:spPr>
          <a:xfrm>
            <a:off x="300632" y="5776305"/>
            <a:ext cx="8107260" cy="400110"/>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Submitted for : </a:t>
            </a:r>
            <a:r>
              <a:rPr lang="en-US" sz="2000" dirty="0" err="1" smtClean="0">
                <a:latin typeface="Times New Roman" panose="02020603050405020304" pitchFamily="18" charset="0"/>
                <a:cs typeface="Times New Roman" panose="02020603050405020304" pitchFamily="18" charset="0"/>
              </a:rPr>
              <a:t>Exposys</a:t>
            </a:r>
            <a:r>
              <a:rPr lang="en-US" sz="2000" dirty="0" smtClean="0">
                <a:latin typeface="Times New Roman" panose="02020603050405020304" pitchFamily="18" charset="0"/>
                <a:cs typeface="Times New Roman" panose="02020603050405020304" pitchFamily="18" charset="0"/>
              </a:rPr>
              <a:t> Data Labs, Bangalore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p:nvPr/>
        </p:nvSpPr>
        <p:spPr>
          <a:xfrm>
            <a:off x="95250" y="-38100"/>
            <a:ext cx="12096750" cy="6858000"/>
          </a:xfrm>
          <a:prstGeom prst="rect">
            <a:avLst/>
          </a:prstGeom>
          <a:noFill/>
          <a:ln w="174625" cap="flat" cmpd="sng">
            <a:solidFill>
              <a:srgbClr val="92CCDC"/>
            </a:solidFill>
            <a:prstDash val="solid"/>
            <a:miter lim="800000"/>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Title 1"/>
          <p:cNvSpPr txBox="1"/>
          <p:nvPr/>
        </p:nvSpPr>
        <p:spPr>
          <a:xfrm>
            <a:off x="1825752" y="1114456"/>
            <a:ext cx="8534400" cy="811327"/>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2"/>
          <p:cNvSpPr txBox="1"/>
          <p:nvPr/>
        </p:nvSpPr>
        <p:spPr>
          <a:xfrm>
            <a:off x="1825753" y="2001982"/>
            <a:ext cx="8605121" cy="477981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endParaRPr lang="en-US"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93E4025D-A708-4F0B-B1C8-26D5FA248138}"/>
              </a:ext>
            </a:extLst>
          </p:cNvPr>
          <p:cNvSpPr txBox="1"/>
          <p:nvPr/>
        </p:nvSpPr>
        <p:spPr>
          <a:xfrm>
            <a:off x="3549253" y="1138535"/>
            <a:ext cx="4636293" cy="400110"/>
          </a:xfrm>
          <a:prstGeom prst="rect">
            <a:avLst/>
          </a:prstGeom>
          <a:noFill/>
        </p:spPr>
        <p:txBody>
          <a:bodyPr wrap="square">
            <a:spAutoFit/>
          </a:bodyPr>
          <a:lstStyle/>
          <a:p>
            <a:pPr algn="ctr"/>
            <a:r>
              <a:rPr lang="en-US" sz="2000" b="1" dirty="0" smtClean="0">
                <a:solidFill>
                  <a:schemeClr val="tx1"/>
                </a:solidFill>
                <a:latin typeface="Times New Roman" panose="02020603050405020304" pitchFamily="18" charset="0"/>
                <a:cs typeface="Times New Roman" panose="02020603050405020304" pitchFamily="18" charset="0"/>
              </a:rPr>
              <a:t>REFERENCES</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25752" y="1852252"/>
            <a:ext cx="9144000" cy="4383586"/>
          </a:xfrm>
        </p:spPr>
        <p:txBody>
          <a:bodyPr>
            <a:normAutofit/>
          </a:bodyPr>
          <a:lstStyle/>
          <a:p>
            <a:pPr algn="l"/>
            <a:endParaRPr lang="en-IN" sz="16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1. Understanding Multiple Regression (The fundamental basis) </a:t>
            </a:r>
          </a:p>
          <a:p>
            <a:pPr algn="l"/>
            <a:r>
              <a:rPr lang="en-IN" sz="1600" dirty="0">
                <a:latin typeface="Times New Roman" panose="02020603050405020304" pitchFamily="18" charset="0"/>
                <a:cs typeface="Times New Roman" panose="02020603050405020304" pitchFamily="18" charset="0"/>
              </a:rPr>
              <a:t>2. https://towardsdatascience.com/understanding-multiple-regression-249b16bde83e. </a:t>
            </a:r>
          </a:p>
          <a:p>
            <a:pPr algn="l"/>
            <a:r>
              <a:rPr lang="en-US" sz="1600" dirty="0">
                <a:latin typeface="Times New Roman" panose="02020603050405020304" pitchFamily="18" charset="0"/>
                <a:cs typeface="Times New Roman" panose="02020603050405020304" pitchFamily="18" charset="0"/>
              </a:rPr>
              <a:t>3. Support Vector Regression Tutorial for Machine Learning, </a:t>
            </a:r>
          </a:p>
          <a:p>
            <a:pPr algn="l"/>
            <a:r>
              <a:rPr lang="en-IN" sz="1600" dirty="0">
                <a:latin typeface="Times New Roman" panose="02020603050405020304" pitchFamily="18" charset="0"/>
                <a:cs typeface="Times New Roman" panose="02020603050405020304" pitchFamily="18" charset="0"/>
              </a:rPr>
              <a:t>4. https://www.analyticsvidhya.com/blog/2020/03/support-vector-regression-tutorial-for-machinelearning/ . </a:t>
            </a:r>
          </a:p>
          <a:p>
            <a:pPr algn="l"/>
            <a:r>
              <a:rPr lang="en-US" sz="1600" dirty="0">
                <a:latin typeface="Times New Roman" panose="02020603050405020304" pitchFamily="18" charset="0"/>
                <a:cs typeface="Times New Roman" panose="02020603050405020304" pitchFamily="18" charset="0"/>
              </a:rPr>
              <a:t>5. An introduction to support vector regression, https://towardsdatascience.com/an introduction-tosupport-vector-regression-svr-a3ebc1672c2 </a:t>
            </a:r>
          </a:p>
          <a:p>
            <a:pPr algn="l"/>
            <a:endParaRPr lang="en-US" sz="1600" b="1"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209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p:nvPr/>
        </p:nvSpPr>
        <p:spPr>
          <a:xfrm>
            <a:off x="0" y="0"/>
            <a:ext cx="12192000" cy="6858000"/>
          </a:xfrm>
          <a:prstGeom prst="rect">
            <a:avLst/>
          </a:prstGeom>
          <a:noFill/>
          <a:ln w="174625" cap="flat" cmpd="sng">
            <a:solidFill>
              <a:srgbClr val="92CCDC"/>
            </a:solidFill>
            <a:prstDash val="solid"/>
            <a:miter lim="800000"/>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Title 1"/>
          <p:cNvSpPr txBox="1"/>
          <p:nvPr/>
        </p:nvSpPr>
        <p:spPr>
          <a:xfrm>
            <a:off x="1795272" y="2825087"/>
            <a:ext cx="8534400" cy="176056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600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1524114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p:nvPr/>
        </p:nvSpPr>
        <p:spPr>
          <a:xfrm>
            <a:off x="0" y="0"/>
            <a:ext cx="12191999" cy="6858000"/>
          </a:xfrm>
          <a:prstGeom prst="rect">
            <a:avLst/>
          </a:prstGeom>
          <a:noFill/>
          <a:ln w="174625" cap="flat" cmpd="sng">
            <a:solidFill>
              <a:srgbClr val="92CCDC"/>
            </a:solidFill>
            <a:prstDash val="solid"/>
            <a:miter lim="800000"/>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Title 1"/>
          <p:cNvSpPr txBox="1"/>
          <p:nvPr/>
        </p:nvSpPr>
        <p:spPr>
          <a:xfrm>
            <a:off x="5313281" y="1290683"/>
            <a:ext cx="1731264" cy="48269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000" b="1" dirty="0" smtClean="0">
                <a:solidFill>
                  <a:schemeClr val="tx1"/>
                </a:solidFill>
                <a:latin typeface="Times New Roman" panose="02020603050405020304" pitchFamily="18" charset="0"/>
                <a:cs typeface="Times New Roman" panose="02020603050405020304" pitchFamily="18" charset="0"/>
              </a:rPr>
              <a:t>ABSTRACT</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2"/>
          <p:cNvSpPr txBox="1"/>
          <p:nvPr/>
        </p:nvSpPr>
        <p:spPr>
          <a:xfrm>
            <a:off x="1758387" y="1938941"/>
            <a:ext cx="8605121" cy="194822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endParaRPr lang="en-US" sz="2800" dirty="0">
              <a:latin typeface="Times New Roman" panose="02020603050405020304" pitchFamily="18" charset="0"/>
              <a:cs typeface="Times New Roman" panose="02020603050405020304" pitchFamily="18" charset="0"/>
            </a:endParaRPr>
          </a:p>
        </p:txBody>
      </p:sp>
      <p:sp>
        <p:nvSpPr>
          <p:cNvPr id="8" name="Content Placeholder 2"/>
          <p:cNvSpPr txBox="1"/>
          <p:nvPr/>
        </p:nvSpPr>
        <p:spPr>
          <a:xfrm>
            <a:off x="1860803" y="2068477"/>
            <a:ext cx="8603997" cy="32978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lnSpc>
                <a:spcPct val="150000"/>
              </a:lnSpc>
            </a:pPr>
            <a:r>
              <a:rPr lang="en-US" sz="1600" dirty="0">
                <a:latin typeface="Times New Roman" panose="02020603050405020304" pitchFamily="18" charset="0"/>
                <a:cs typeface="Times New Roman" panose="02020603050405020304" pitchFamily="18" charset="0"/>
              </a:rPr>
              <a:t>A company should always set a goal that should be achievable, otherwise, employees will not be able to work to their best potential if they find that the goal set by the company is unachievable. The task of profit prediction for a particular period is the same as setting goals. If you know how much profit you can make with the amount of R&amp;D and marketing you do, then a business can make more than the predicted profit provided the predicted value is achievable. </a:t>
            </a:r>
            <a:endParaRPr lang="en-US" sz="1600" dirty="0" smtClean="0">
              <a:latin typeface="Times New Roman" panose="02020603050405020304" pitchFamily="18" charset="0"/>
              <a:cs typeface="Times New Roman" panose="02020603050405020304" pitchFamily="18" charset="0"/>
            </a:endParaRPr>
          </a:p>
          <a:p>
            <a:pPr algn="just">
              <a:lnSpc>
                <a:spcPct val="150000"/>
              </a:lnSpc>
            </a:pPr>
            <a:r>
              <a:rPr lang="en-US" sz="1600" dirty="0" smtClean="0">
                <a:latin typeface="Times New Roman" panose="02020603050405020304" pitchFamily="18" charset="0"/>
                <a:cs typeface="Times New Roman" panose="02020603050405020304" pitchFamily="18" charset="0"/>
              </a:rPr>
              <a:t>So </a:t>
            </a:r>
            <a:r>
              <a:rPr lang="en-US" sz="1600" dirty="0">
                <a:latin typeface="Times New Roman" panose="02020603050405020304" pitchFamily="18" charset="0"/>
                <a:cs typeface="Times New Roman" panose="02020603050405020304" pitchFamily="18" charset="0"/>
              </a:rPr>
              <a:t>in this project, I will be predicting profit of company using R&amp;D Spend, Administration Cost and Marketing Spend of the company with machine learning using Python.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p:nvPr/>
        </p:nvSpPr>
        <p:spPr>
          <a:xfrm>
            <a:off x="95250" y="-38100"/>
            <a:ext cx="12096750" cy="6858000"/>
          </a:xfrm>
          <a:prstGeom prst="rect">
            <a:avLst/>
          </a:prstGeom>
          <a:noFill/>
          <a:ln w="174625" cap="flat" cmpd="sng">
            <a:solidFill>
              <a:srgbClr val="92CCDC"/>
            </a:solidFill>
            <a:prstDash val="solid"/>
            <a:miter lim="800000"/>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Title 1"/>
          <p:cNvSpPr txBox="1"/>
          <p:nvPr/>
        </p:nvSpPr>
        <p:spPr>
          <a:xfrm>
            <a:off x="1876352" y="273946"/>
            <a:ext cx="8605121" cy="984861"/>
          </a:xfrm>
          <a:prstGeom prst="rect">
            <a:avLst/>
          </a:prstGeom>
        </p:spPr>
        <p:txBody>
          <a:bodyPr>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lnSpc>
                <a:spcPct val="170000"/>
              </a:lnSpc>
            </a:pPr>
            <a:r>
              <a:rPr lang="en-US" sz="2000" b="1" dirty="0" smtClean="0">
                <a:solidFill>
                  <a:schemeClr val="tx1"/>
                </a:solidFill>
                <a:latin typeface="Times New Roman" panose="02020603050405020304" pitchFamily="18" charset="0"/>
                <a:cs typeface="Times New Roman" panose="02020603050405020304" pitchFamily="18" charset="0"/>
              </a:rPr>
              <a:t>CHAPTER 1 </a:t>
            </a:r>
          </a:p>
          <a:p>
            <a:pPr algn="ctr">
              <a:lnSpc>
                <a:spcPct val="170000"/>
              </a:lnSpc>
            </a:pPr>
            <a:r>
              <a:rPr lang="en-US" sz="2000" b="1" dirty="0" smtClean="0">
                <a:solidFill>
                  <a:schemeClr val="tx1"/>
                </a:solidFill>
                <a:latin typeface="Times New Roman" panose="02020603050405020304" pitchFamily="18" charset="0"/>
                <a:cs typeface="Times New Roman" panose="02020603050405020304" pitchFamily="18" charset="0"/>
              </a:rPr>
              <a:t>INTRODUCTION </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2"/>
          <p:cNvSpPr txBox="1"/>
          <p:nvPr/>
        </p:nvSpPr>
        <p:spPr>
          <a:xfrm>
            <a:off x="1825753" y="2001982"/>
            <a:ext cx="8605121" cy="477981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endParaRPr lang="en-US" sz="2800" dirty="0">
              <a:latin typeface="Times New Roman" panose="02020603050405020304" pitchFamily="18" charset="0"/>
              <a:cs typeface="Times New Roman" panose="02020603050405020304" pitchFamily="18" charset="0"/>
            </a:endParaRPr>
          </a:p>
        </p:txBody>
      </p:sp>
      <p:sp>
        <p:nvSpPr>
          <p:cNvPr id="8" name="Content Placeholder 2"/>
          <p:cNvSpPr txBox="1"/>
          <p:nvPr/>
        </p:nvSpPr>
        <p:spPr>
          <a:xfrm>
            <a:off x="1926954" y="1296295"/>
            <a:ext cx="8503920" cy="532617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today’s world, data are produced everywhere now and then</a:t>
            </a:r>
            <a:r>
              <a:rPr lang="en-US" sz="1600"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These information’s are being used to provide a personalized environment to the user. It is true that these data are quite large, and they can't be processed by a single person or a team because their sources of production make them grow tremendously. Thus, Machine Learning makes use of AI. </a:t>
            </a:r>
            <a:endParaRPr lang="en-US" sz="16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Hence</a:t>
            </a:r>
            <a:r>
              <a:rPr lang="en-US" sz="1600" dirty="0">
                <a:latin typeface="Times New Roman" panose="02020603050405020304" pitchFamily="18" charset="0"/>
                <a:cs typeface="Times New Roman" panose="02020603050405020304" pitchFamily="18" charset="0"/>
              </a:rPr>
              <a:t>, Machine Learning uses all these data and provides what people concept is used to predict the profit of a company as it is very difficult to determine or predict the profit of a company as there are many factors that influence it, such as the cost of R&amp;D, marketing, and company standards. </a:t>
            </a:r>
            <a:endParaRPr lang="en-US" sz="16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These </a:t>
            </a:r>
            <a:r>
              <a:rPr lang="en-US" sz="1600" dirty="0">
                <a:latin typeface="Times New Roman" panose="02020603050405020304" pitchFamily="18" charset="0"/>
                <a:cs typeface="Times New Roman" panose="02020603050405020304" pitchFamily="18" charset="0"/>
              </a:rPr>
              <a:t>increased factors that affects the profit of a company make things unpredictable by an average individual. </a:t>
            </a:r>
            <a:endParaRPr lang="en-US" sz="16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Thus</a:t>
            </a:r>
            <a:r>
              <a:rPr lang="en-US" sz="1600" dirty="0">
                <a:latin typeface="Times New Roman" panose="02020603050405020304" pitchFamily="18" charset="0"/>
                <a:cs typeface="Times New Roman" panose="02020603050405020304" pitchFamily="18" charset="0"/>
              </a:rPr>
              <a:t>, based on the past profit record and administration costs of the companies, a model is created which recognizes a pattern via the factors affecting profit in order to better predict profit.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2831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p:nvPr/>
        </p:nvSpPr>
        <p:spPr>
          <a:xfrm>
            <a:off x="0" y="0"/>
            <a:ext cx="12192000" cy="6858000"/>
          </a:xfrm>
          <a:prstGeom prst="rect">
            <a:avLst/>
          </a:prstGeom>
          <a:noFill/>
          <a:ln w="174625" cap="flat" cmpd="sng">
            <a:solidFill>
              <a:srgbClr val="92CCDC"/>
            </a:solidFill>
            <a:prstDash val="solid"/>
            <a:miter lim="800000"/>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Title 1"/>
          <p:cNvSpPr txBox="1"/>
          <p:nvPr/>
        </p:nvSpPr>
        <p:spPr>
          <a:xfrm>
            <a:off x="1725168" y="986409"/>
            <a:ext cx="8534400" cy="982865"/>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lnSpc>
                <a:spcPct val="150000"/>
              </a:lnSpc>
            </a:pPr>
            <a:r>
              <a:rPr lang="en-IN" sz="2000" b="1" dirty="0" smtClean="0">
                <a:latin typeface="Times New Roman" panose="02020603050405020304" pitchFamily="18" charset="0"/>
                <a:cs typeface="Times New Roman" panose="02020603050405020304" pitchFamily="18" charset="0"/>
              </a:rPr>
              <a:t>CHAPTER 3</a:t>
            </a:r>
          </a:p>
          <a:p>
            <a:pPr algn="ctr">
              <a:lnSpc>
                <a:spcPct val="150000"/>
              </a:lnSpc>
            </a:pPr>
            <a:r>
              <a:rPr lang="en-IN" sz="2000" b="1" dirty="0" smtClean="0">
                <a:latin typeface="Times New Roman" panose="02020603050405020304" pitchFamily="18" charset="0"/>
                <a:cs typeface="Times New Roman" panose="02020603050405020304" pitchFamily="18" charset="0"/>
              </a:rPr>
              <a:t>PROBLEM STATEMENT</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2"/>
          <p:cNvSpPr txBox="1"/>
          <p:nvPr/>
        </p:nvSpPr>
        <p:spPr>
          <a:xfrm>
            <a:off x="1825753" y="2001982"/>
            <a:ext cx="8605121" cy="477981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endParaRPr lang="en-US" sz="2800" dirty="0">
              <a:latin typeface="Times New Roman" panose="02020603050405020304" pitchFamily="18" charset="0"/>
              <a:cs typeface="Times New Roman" panose="02020603050405020304" pitchFamily="18" charset="0"/>
            </a:endParaRPr>
          </a:p>
        </p:txBody>
      </p:sp>
      <p:sp>
        <p:nvSpPr>
          <p:cNvPr id="8" name="Content Placeholder 2"/>
          <p:cNvSpPr txBox="1"/>
          <p:nvPr/>
        </p:nvSpPr>
        <p:spPr>
          <a:xfrm>
            <a:off x="861373" y="2402090"/>
            <a:ext cx="10877550" cy="251165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lvl="0" algn="just" defTabSz="914400">
              <a:lnSpc>
                <a:spcPct val="150000"/>
              </a:lnSpc>
              <a:spcBef>
                <a:spcPts val="1000"/>
              </a:spcBef>
              <a:buClrTx/>
              <a:defRPr/>
            </a:pPr>
            <a:r>
              <a:rPr lang="en-US" sz="1600" dirty="0">
                <a:solidFill>
                  <a:prstClr val="black"/>
                </a:solidFill>
                <a:latin typeface="Times New Roman" panose="02020603050405020304" pitchFamily="18" charset="0"/>
                <a:ea typeface="+mn-ea"/>
                <a:cs typeface="Times New Roman" panose="02020603050405020304" pitchFamily="18" charset="0"/>
              </a:rPr>
              <a:t>In the given dataset, R&amp;D Spend, Administration Cost and Marketing Spend of 50 </a:t>
            </a:r>
            <a:r>
              <a:rPr lang="en-US" sz="1600" dirty="0" smtClean="0">
                <a:solidFill>
                  <a:prstClr val="black"/>
                </a:solidFill>
                <a:latin typeface="Times New Roman" panose="02020603050405020304" pitchFamily="18" charset="0"/>
                <a:ea typeface="+mn-ea"/>
                <a:cs typeface="Times New Roman" panose="02020603050405020304" pitchFamily="18" charset="0"/>
              </a:rPr>
              <a:t>Companies are </a:t>
            </a:r>
            <a:r>
              <a:rPr lang="en-US" sz="1600" dirty="0">
                <a:solidFill>
                  <a:prstClr val="black"/>
                </a:solidFill>
                <a:latin typeface="Times New Roman" panose="02020603050405020304" pitchFamily="18" charset="0"/>
                <a:ea typeface="+mn-ea"/>
                <a:cs typeface="Times New Roman" panose="02020603050405020304" pitchFamily="18" charset="0"/>
              </a:rPr>
              <a:t>given along with the profit earned. The target is to prepare an ML model which can </a:t>
            </a:r>
            <a:r>
              <a:rPr lang="en-US" sz="1600" dirty="0" smtClean="0">
                <a:solidFill>
                  <a:prstClr val="black"/>
                </a:solidFill>
                <a:latin typeface="Times New Roman" panose="02020603050405020304" pitchFamily="18" charset="0"/>
                <a:ea typeface="+mn-ea"/>
                <a:cs typeface="Times New Roman" panose="02020603050405020304" pitchFamily="18" charset="0"/>
              </a:rPr>
              <a:t>predict the </a:t>
            </a:r>
            <a:r>
              <a:rPr lang="en-US" sz="1600" dirty="0">
                <a:solidFill>
                  <a:prstClr val="black"/>
                </a:solidFill>
                <a:latin typeface="Times New Roman" panose="02020603050405020304" pitchFamily="18" charset="0"/>
                <a:ea typeface="+mn-ea"/>
                <a:cs typeface="Times New Roman" panose="02020603050405020304" pitchFamily="18" charset="0"/>
              </a:rPr>
              <a:t>profit value of a company if the value of its R&amp;D Spend, Administration Cost and </a:t>
            </a:r>
            <a:r>
              <a:rPr lang="en-US" sz="1600" dirty="0" smtClean="0">
                <a:solidFill>
                  <a:prstClr val="black"/>
                </a:solidFill>
                <a:latin typeface="Times New Roman" panose="02020603050405020304" pitchFamily="18" charset="0"/>
                <a:ea typeface="+mn-ea"/>
                <a:cs typeface="Times New Roman" panose="02020603050405020304" pitchFamily="18" charset="0"/>
              </a:rPr>
              <a:t>Marketing Spend </a:t>
            </a:r>
            <a:r>
              <a:rPr lang="en-US" sz="1600" dirty="0">
                <a:solidFill>
                  <a:prstClr val="black"/>
                </a:solidFill>
                <a:latin typeface="Times New Roman" panose="02020603050405020304" pitchFamily="18" charset="0"/>
                <a:ea typeface="+mn-ea"/>
                <a:cs typeface="Times New Roman" panose="02020603050405020304" pitchFamily="18" charset="0"/>
              </a:rPr>
              <a:t>are given.</a:t>
            </a:r>
          </a:p>
          <a:p>
            <a:pPr lvl="0" algn="just" defTabSz="914400">
              <a:lnSpc>
                <a:spcPct val="150000"/>
              </a:lnSpc>
              <a:spcBef>
                <a:spcPts val="1000"/>
              </a:spcBef>
              <a:buClrTx/>
              <a:defRPr/>
            </a:pPr>
            <a:r>
              <a:rPr lang="en-US" sz="1600" dirty="0" err="1">
                <a:solidFill>
                  <a:prstClr val="black"/>
                </a:solidFill>
                <a:latin typeface="Times New Roman" panose="02020603050405020304" pitchFamily="18" charset="0"/>
                <a:ea typeface="+mn-ea"/>
                <a:cs typeface="Times New Roman" panose="02020603050405020304" pitchFamily="18" charset="0"/>
              </a:rPr>
              <a:t>i</a:t>
            </a:r>
            <a:r>
              <a:rPr lang="en-US" sz="1600" dirty="0">
                <a:solidFill>
                  <a:prstClr val="black"/>
                </a:solidFill>
                <a:latin typeface="Times New Roman" panose="02020603050405020304" pitchFamily="18" charset="0"/>
                <a:ea typeface="+mn-ea"/>
                <a:cs typeface="Times New Roman" panose="02020603050405020304" pitchFamily="18" charset="0"/>
              </a:rPr>
              <a:t>) </a:t>
            </a:r>
            <a:r>
              <a:rPr lang="en-US" sz="1600" dirty="0" smtClean="0">
                <a:solidFill>
                  <a:prstClr val="black"/>
                </a:solidFill>
                <a:latin typeface="Times New Roman" panose="02020603050405020304" pitchFamily="18" charset="0"/>
                <a:ea typeface="+mn-ea"/>
                <a:cs typeface="Times New Roman" panose="02020603050405020304" pitchFamily="18" charset="0"/>
              </a:rPr>
              <a:t>Constructing </a:t>
            </a:r>
            <a:r>
              <a:rPr lang="en-US" sz="1600" dirty="0">
                <a:solidFill>
                  <a:prstClr val="black"/>
                </a:solidFill>
                <a:latin typeface="Times New Roman" panose="02020603050405020304" pitchFamily="18" charset="0"/>
                <a:ea typeface="+mn-ea"/>
                <a:cs typeface="Times New Roman" panose="02020603050405020304" pitchFamily="18" charset="0"/>
              </a:rPr>
              <a:t>Different Regression algorithms</a:t>
            </a:r>
          </a:p>
          <a:p>
            <a:pPr lvl="0" algn="just" defTabSz="914400">
              <a:lnSpc>
                <a:spcPct val="150000"/>
              </a:lnSpc>
              <a:spcBef>
                <a:spcPts val="1000"/>
              </a:spcBef>
              <a:buClrTx/>
              <a:defRPr/>
            </a:pPr>
            <a:r>
              <a:rPr lang="en-US" sz="1600" dirty="0">
                <a:solidFill>
                  <a:prstClr val="black"/>
                </a:solidFill>
                <a:latin typeface="Times New Roman" panose="02020603050405020304" pitchFamily="18" charset="0"/>
                <a:ea typeface="+mn-ea"/>
                <a:cs typeface="Times New Roman" panose="02020603050405020304" pitchFamily="18" charset="0"/>
              </a:rPr>
              <a:t>ii) </a:t>
            </a:r>
            <a:r>
              <a:rPr lang="en-US" sz="1600" dirty="0" smtClean="0">
                <a:solidFill>
                  <a:prstClr val="black"/>
                </a:solidFill>
                <a:latin typeface="Times New Roman" panose="02020603050405020304" pitchFamily="18" charset="0"/>
                <a:ea typeface="+mn-ea"/>
                <a:cs typeface="Times New Roman" panose="02020603050405020304" pitchFamily="18" charset="0"/>
              </a:rPr>
              <a:t>Dividing </a:t>
            </a:r>
            <a:r>
              <a:rPr lang="en-US" sz="1600" dirty="0">
                <a:solidFill>
                  <a:prstClr val="black"/>
                </a:solidFill>
                <a:latin typeface="Times New Roman" panose="02020603050405020304" pitchFamily="18" charset="0"/>
                <a:ea typeface="+mn-ea"/>
                <a:cs typeface="Times New Roman" panose="02020603050405020304" pitchFamily="18" charset="0"/>
              </a:rPr>
              <a:t>the data into train set and test set</a:t>
            </a:r>
          </a:p>
          <a:p>
            <a:pPr lvl="0" algn="just" defTabSz="914400">
              <a:lnSpc>
                <a:spcPct val="150000"/>
              </a:lnSpc>
              <a:spcBef>
                <a:spcPts val="1000"/>
              </a:spcBef>
              <a:buClrTx/>
              <a:defRPr/>
            </a:pPr>
            <a:r>
              <a:rPr lang="en-US" sz="1600" dirty="0">
                <a:solidFill>
                  <a:prstClr val="black"/>
                </a:solidFill>
                <a:latin typeface="Times New Roman" panose="02020603050405020304" pitchFamily="18" charset="0"/>
                <a:ea typeface="+mn-ea"/>
                <a:cs typeface="Times New Roman" panose="02020603050405020304" pitchFamily="18" charset="0"/>
              </a:rPr>
              <a:t>iii) </a:t>
            </a:r>
            <a:r>
              <a:rPr lang="en-US" sz="1600" dirty="0" smtClean="0">
                <a:solidFill>
                  <a:prstClr val="black"/>
                </a:solidFill>
                <a:latin typeface="Times New Roman" panose="02020603050405020304" pitchFamily="18" charset="0"/>
                <a:ea typeface="+mn-ea"/>
                <a:cs typeface="Times New Roman" panose="02020603050405020304" pitchFamily="18" charset="0"/>
              </a:rPr>
              <a:t>Calculating </a:t>
            </a:r>
            <a:r>
              <a:rPr lang="en-US" sz="1600" dirty="0">
                <a:solidFill>
                  <a:prstClr val="black"/>
                </a:solidFill>
                <a:latin typeface="Times New Roman" panose="02020603050405020304" pitchFamily="18" charset="0"/>
                <a:ea typeface="+mn-ea"/>
                <a:cs typeface="Times New Roman" panose="02020603050405020304" pitchFamily="18" charset="0"/>
              </a:rPr>
              <a:t>different regression metrics</a:t>
            </a:r>
          </a:p>
          <a:p>
            <a:pPr lvl="0" algn="just" defTabSz="914400">
              <a:lnSpc>
                <a:spcPct val="150000"/>
              </a:lnSpc>
              <a:spcBef>
                <a:spcPts val="1000"/>
              </a:spcBef>
              <a:buClrTx/>
              <a:defRPr/>
            </a:pPr>
            <a:r>
              <a:rPr lang="en-US" sz="1600" dirty="0">
                <a:solidFill>
                  <a:prstClr val="black"/>
                </a:solidFill>
                <a:latin typeface="Times New Roman" panose="02020603050405020304" pitchFamily="18" charset="0"/>
                <a:ea typeface="+mn-ea"/>
                <a:cs typeface="Times New Roman" panose="02020603050405020304" pitchFamily="18" charset="0"/>
              </a:rPr>
              <a:t>iv) </a:t>
            </a:r>
            <a:r>
              <a:rPr lang="en-US" sz="1600" dirty="0" smtClean="0">
                <a:solidFill>
                  <a:prstClr val="black"/>
                </a:solidFill>
                <a:latin typeface="Times New Roman" panose="02020603050405020304" pitchFamily="18" charset="0"/>
                <a:ea typeface="+mn-ea"/>
                <a:cs typeface="Times New Roman" panose="02020603050405020304" pitchFamily="18" charset="0"/>
              </a:rPr>
              <a:t>Choosing </a:t>
            </a:r>
            <a:r>
              <a:rPr lang="en-US" sz="1600" dirty="0">
                <a:solidFill>
                  <a:prstClr val="black"/>
                </a:solidFill>
                <a:latin typeface="Times New Roman" panose="02020603050405020304" pitchFamily="18" charset="0"/>
                <a:ea typeface="+mn-ea"/>
                <a:cs typeface="Times New Roman" panose="02020603050405020304" pitchFamily="18" charset="0"/>
              </a:rPr>
              <a:t>the best model</a:t>
            </a:r>
            <a:endParaRPr lang="en-US" sz="1600" dirty="0">
              <a:solidFill>
                <a:prstClr val="black"/>
              </a:solidFill>
              <a:latin typeface="Times New Roman" panose="02020603050405020304" pitchFamily="18" charset="0"/>
              <a:ea typeface="+mn-ea"/>
              <a:cs typeface="Times New Roman" panose="02020603050405020304" pitchFamily="18" charset="0"/>
            </a:endParaRPr>
          </a:p>
          <a:p>
            <a:pPr lvl="0" algn="just" defTabSz="914400">
              <a:lnSpc>
                <a:spcPct val="90000"/>
              </a:lnSpc>
              <a:spcBef>
                <a:spcPts val="1000"/>
              </a:spcBef>
              <a:buClrTx/>
              <a:defRPr/>
            </a:pP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816426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p:nvPr/>
        </p:nvSpPr>
        <p:spPr>
          <a:xfrm>
            <a:off x="0" y="0"/>
            <a:ext cx="12192000" cy="6858000"/>
          </a:xfrm>
          <a:prstGeom prst="rect">
            <a:avLst/>
          </a:prstGeom>
          <a:noFill/>
          <a:ln w="174625" cap="flat" cmpd="sng">
            <a:solidFill>
              <a:srgbClr val="92CCDC"/>
            </a:solidFill>
            <a:prstDash val="solid"/>
            <a:miter lim="800000"/>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Title 1"/>
          <p:cNvSpPr txBox="1"/>
          <p:nvPr/>
        </p:nvSpPr>
        <p:spPr>
          <a:xfrm>
            <a:off x="1828800" y="990600"/>
            <a:ext cx="8534400" cy="982865"/>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lnSpc>
                <a:spcPct val="150000"/>
              </a:lnSpc>
            </a:pPr>
            <a:r>
              <a:rPr lang="en-IN" sz="2000" b="1" dirty="0" smtClean="0">
                <a:latin typeface="Times New Roman" panose="02020603050405020304" pitchFamily="18" charset="0"/>
                <a:cs typeface="Times New Roman" panose="02020603050405020304" pitchFamily="18" charset="0"/>
              </a:rPr>
              <a:t>CHAPTER 4</a:t>
            </a:r>
          </a:p>
          <a:p>
            <a:pPr algn="ctr">
              <a:lnSpc>
                <a:spcPct val="150000"/>
              </a:lnSpc>
            </a:pPr>
            <a:r>
              <a:rPr lang="en-IN" sz="2000" b="1" dirty="0" smtClean="0">
                <a:latin typeface="Times New Roman" panose="02020603050405020304" pitchFamily="18" charset="0"/>
                <a:cs typeface="Times New Roman" panose="02020603050405020304" pitchFamily="18" charset="0"/>
              </a:rPr>
              <a:t> EXISTING SYSTEM</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2"/>
          <p:cNvSpPr txBox="1"/>
          <p:nvPr/>
        </p:nvSpPr>
        <p:spPr>
          <a:xfrm flipV="1">
            <a:off x="12268198" y="6334125"/>
            <a:ext cx="219076" cy="1714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endParaRPr lang="en-US" sz="2800" dirty="0">
              <a:latin typeface="Times New Roman" panose="02020603050405020304" pitchFamily="18" charset="0"/>
              <a:cs typeface="Times New Roman" panose="02020603050405020304" pitchFamily="18" charset="0"/>
            </a:endParaRPr>
          </a:p>
        </p:txBody>
      </p:sp>
      <p:sp>
        <p:nvSpPr>
          <p:cNvPr id="8" name="Content Placeholder 2"/>
          <p:cNvSpPr txBox="1"/>
          <p:nvPr/>
        </p:nvSpPr>
        <p:spPr>
          <a:xfrm>
            <a:off x="821300" y="2202065"/>
            <a:ext cx="10901172" cy="34099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lvl="0" indent="-285750" algn="just" defTabSz="914400">
              <a:lnSpc>
                <a:spcPct val="150000"/>
              </a:lnSpc>
              <a:spcBef>
                <a:spcPts val="1000"/>
              </a:spcBef>
              <a:buClrTx/>
              <a:buFont typeface="Arial" panose="020B0604020202020204" pitchFamily="34" charset="0"/>
              <a:buChar char="•"/>
              <a:defRPr/>
            </a:pPr>
            <a:r>
              <a:rPr lang="en-US" sz="1600" dirty="0">
                <a:latin typeface="Times New Roman" panose="02020603050405020304" pitchFamily="18" charset="0"/>
                <a:cs typeface="Times New Roman" panose="02020603050405020304" pitchFamily="18" charset="0"/>
              </a:rPr>
              <a:t>By using a single independent variable such as the investment cost of a company’s project, the value of the dependent variable i.e., the profit of the company by the means of that project is approximately predicted. </a:t>
            </a:r>
            <a:endParaRPr lang="en-US" sz="1600" dirty="0" smtClean="0">
              <a:latin typeface="Times New Roman" panose="02020603050405020304" pitchFamily="18" charset="0"/>
              <a:cs typeface="Times New Roman" panose="02020603050405020304" pitchFamily="18" charset="0"/>
            </a:endParaRPr>
          </a:p>
          <a:p>
            <a:pPr marL="285750" lvl="0" indent="-285750" algn="just" defTabSz="914400">
              <a:lnSpc>
                <a:spcPct val="150000"/>
              </a:lnSpc>
              <a:spcBef>
                <a:spcPts val="1000"/>
              </a:spcBef>
              <a:buClrTx/>
              <a:buFont typeface="Arial" panose="020B0604020202020204" pitchFamily="34" charset="0"/>
              <a:buChar char="•"/>
              <a:defRPr/>
            </a:pPr>
            <a:r>
              <a:rPr lang="en-US" sz="1600" dirty="0" smtClean="0">
                <a:latin typeface="Times New Roman" panose="02020603050405020304" pitchFamily="18" charset="0"/>
                <a:cs typeface="Times New Roman" panose="02020603050405020304" pitchFamily="18" charset="0"/>
              </a:rPr>
              <a:t>Linear </a:t>
            </a:r>
            <a:r>
              <a:rPr lang="en-US" sz="1600" dirty="0">
                <a:latin typeface="Times New Roman" panose="02020603050405020304" pitchFamily="18" charset="0"/>
                <a:cs typeface="Times New Roman" panose="02020603050405020304" pitchFamily="18" charset="0"/>
              </a:rPr>
              <a:t>regression makes use of a single independent variable to predict the value of a dependent variable by developing a regression line along the given data and thereby predicting dependent variable using that regression line. </a:t>
            </a:r>
            <a:endParaRPr lang="en-US" sz="1600" dirty="0" smtClean="0">
              <a:latin typeface="Times New Roman" panose="02020603050405020304" pitchFamily="18" charset="0"/>
              <a:cs typeface="Times New Roman" panose="02020603050405020304" pitchFamily="18" charset="0"/>
            </a:endParaRPr>
          </a:p>
          <a:p>
            <a:pPr lvl="0" algn="just" defTabSz="914400">
              <a:lnSpc>
                <a:spcPct val="150000"/>
              </a:lnSpc>
              <a:spcBef>
                <a:spcPts val="1000"/>
              </a:spcBef>
              <a:buClrTx/>
              <a:defRPr/>
            </a:pPr>
            <a:r>
              <a:rPr lang="en-US" sz="1600" b="1" dirty="0" smtClean="0">
                <a:latin typeface="Times New Roman" panose="02020603050405020304" pitchFamily="18" charset="0"/>
                <a:cs typeface="Times New Roman" panose="02020603050405020304" pitchFamily="18" charset="0"/>
              </a:rPr>
              <a:t>Disadvantages </a:t>
            </a:r>
            <a:r>
              <a:rPr lang="en-US" sz="1600" b="1" dirty="0">
                <a:latin typeface="Times New Roman" panose="02020603050405020304" pitchFamily="18" charset="0"/>
                <a:cs typeface="Times New Roman" panose="02020603050405020304" pitchFamily="18" charset="0"/>
              </a:rPr>
              <a:t>of the existing system</a:t>
            </a:r>
          </a:p>
          <a:p>
            <a:pPr lvl="0" algn="just" defTabSz="914400">
              <a:lnSpc>
                <a:spcPct val="150000"/>
              </a:lnSpc>
              <a:spcBef>
                <a:spcPts val="1000"/>
              </a:spcBef>
              <a:buClrTx/>
              <a:defRPr/>
            </a:pPr>
            <a:r>
              <a:rPr lang="en-US" sz="1600" dirty="0">
                <a:latin typeface="Times New Roman" panose="02020603050405020304" pitchFamily="18" charset="0"/>
                <a:cs typeface="Times New Roman" panose="02020603050405020304" pitchFamily="18" charset="0"/>
              </a:rPr>
              <a:t>• Linear regression makes use of only one independent variable and so results are less accurate.</a:t>
            </a:r>
          </a:p>
          <a:p>
            <a:pPr lvl="0" algn="just" defTabSz="914400">
              <a:lnSpc>
                <a:spcPct val="150000"/>
              </a:lnSpc>
              <a:spcBef>
                <a:spcPts val="1000"/>
              </a:spcBef>
              <a:buClrTx/>
              <a:defRPr/>
            </a:pPr>
            <a:r>
              <a:rPr lang="en-US" sz="1600" dirty="0">
                <a:latin typeface="Times New Roman" panose="02020603050405020304" pitchFamily="18" charset="0"/>
                <a:cs typeface="Times New Roman" panose="02020603050405020304" pitchFamily="18" charset="0"/>
              </a:rPr>
              <a:t>• Data are not completely consumed by a linear regression model</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9521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p:nvPr/>
        </p:nvSpPr>
        <p:spPr>
          <a:xfrm>
            <a:off x="0" y="0"/>
            <a:ext cx="12192000" cy="6858000"/>
          </a:xfrm>
          <a:prstGeom prst="rect">
            <a:avLst/>
          </a:prstGeom>
          <a:noFill/>
          <a:ln w="174625" cap="flat" cmpd="sng">
            <a:solidFill>
              <a:srgbClr val="92CCDC"/>
            </a:solidFill>
            <a:prstDash val="solid"/>
            <a:miter lim="800000"/>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Title 1"/>
          <p:cNvSpPr txBox="1"/>
          <p:nvPr/>
        </p:nvSpPr>
        <p:spPr>
          <a:xfrm>
            <a:off x="1828800" y="212584"/>
            <a:ext cx="8534400" cy="982865"/>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lnSpc>
                <a:spcPct val="150000"/>
              </a:lnSpc>
            </a:pPr>
            <a:r>
              <a:rPr lang="en-IN" sz="2000" b="1" dirty="0" smtClean="0">
                <a:latin typeface="Times New Roman" panose="02020603050405020304" pitchFamily="18" charset="0"/>
                <a:cs typeface="Times New Roman" panose="02020603050405020304" pitchFamily="18" charset="0"/>
              </a:rPr>
              <a:t>CHAPTER 5  </a:t>
            </a:r>
          </a:p>
          <a:p>
            <a:pPr algn="ctr">
              <a:lnSpc>
                <a:spcPct val="150000"/>
              </a:lnSpc>
            </a:pPr>
            <a:r>
              <a:rPr lang="en-IN" sz="2000" b="1" dirty="0" smtClean="0">
                <a:latin typeface="Times New Roman" panose="02020603050405020304" pitchFamily="18" charset="0"/>
                <a:cs typeface="Times New Roman" panose="02020603050405020304" pitchFamily="18" charset="0"/>
              </a:rPr>
              <a:t>PROPOSED SYSTEM</a:t>
            </a:r>
            <a:endParaRPr lang="en-US" sz="1000" b="1"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2"/>
          <p:cNvSpPr txBox="1"/>
          <p:nvPr/>
        </p:nvSpPr>
        <p:spPr>
          <a:xfrm flipV="1">
            <a:off x="12268198" y="6334125"/>
            <a:ext cx="219076" cy="1714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endParaRPr lang="en-US" sz="2800" dirty="0">
              <a:latin typeface="Times New Roman" panose="02020603050405020304" pitchFamily="18" charset="0"/>
              <a:cs typeface="Times New Roman" panose="02020603050405020304" pitchFamily="18" charset="0"/>
            </a:endParaRPr>
          </a:p>
        </p:txBody>
      </p:sp>
      <p:sp>
        <p:nvSpPr>
          <p:cNvPr id="8" name="Content Placeholder 2"/>
          <p:cNvSpPr txBox="1"/>
          <p:nvPr/>
        </p:nvSpPr>
        <p:spPr>
          <a:xfrm>
            <a:off x="958977" y="2957620"/>
            <a:ext cx="10877550" cy="237736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R="0" lvl="0" algn="l" defTabSz="914400" rtl="0" eaLnBrk="1" fontAlgn="auto" latinLnBrk="0" hangingPunct="1">
              <a:lnSpc>
                <a:spcPct val="90000"/>
              </a:lnSpc>
              <a:spcBef>
                <a:spcPts val="1000"/>
              </a:spcBef>
              <a:spcAft>
                <a:spcPts val="0"/>
              </a:spcAft>
              <a:buClrTx/>
              <a:buSzTx/>
              <a:tabLst/>
              <a:defRPr/>
            </a:pPr>
            <a:endParaRPr lang="en-US" sz="2000" dirty="0">
              <a:latin typeface="Times New Roman" panose="02020603050405020304" pitchFamily="18" charset="0"/>
              <a:cs typeface="Times New Roman" panose="02020603050405020304" pitchFamily="18" charset="0"/>
            </a:endParaRPr>
          </a:p>
        </p:txBody>
      </p:sp>
      <p:sp>
        <p:nvSpPr>
          <p:cNvPr id="9" name="Content Placeholder 2"/>
          <p:cNvSpPr txBox="1"/>
          <p:nvPr/>
        </p:nvSpPr>
        <p:spPr>
          <a:xfrm>
            <a:off x="443583" y="1405030"/>
            <a:ext cx="6310699" cy="31051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lvl="0" indent="-285750" algn="just" defTabSz="914400">
              <a:lnSpc>
                <a:spcPct val="150000"/>
              </a:lnSpc>
              <a:spcBef>
                <a:spcPts val="1000"/>
              </a:spcBef>
              <a:buClrTx/>
              <a:buFont typeface="Arial" panose="020B0604020202020204" pitchFamily="34" charset="0"/>
              <a:buChar char="•"/>
              <a:defRPr/>
            </a:pPr>
            <a:r>
              <a:rPr lang="en-US" sz="1600" dirty="0">
                <a:latin typeface="Times New Roman" panose="02020603050405020304" pitchFamily="18" charset="0"/>
                <a:cs typeface="Times New Roman" panose="02020603050405020304" pitchFamily="18" charset="0"/>
              </a:rPr>
              <a:t>The main intention is to predict the value of the dependent variable i.e., the value of the profit of the company based on the data of the company over the previous years. </a:t>
            </a:r>
            <a:endParaRPr lang="en-US" sz="1600" dirty="0" smtClean="0">
              <a:latin typeface="Times New Roman" panose="02020603050405020304" pitchFamily="18" charset="0"/>
              <a:cs typeface="Times New Roman" panose="02020603050405020304" pitchFamily="18" charset="0"/>
            </a:endParaRPr>
          </a:p>
          <a:p>
            <a:pPr marL="285750" lvl="0" indent="-285750" algn="just" defTabSz="914400">
              <a:lnSpc>
                <a:spcPct val="150000"/>
              </a:lnSpc>
              <a:spcBef>
                <a:spcPts val="1000"/>
              </a:spcBef>
              <a:buClrTx/>
              <a:buFont typeface="Arial" panose="020B0604020202020204" pitchFamily="34" charset="0"/>
              <a:buChar char="•"/>
              <a:defRPr/>
            </a:pPr>
            <a:r>
              <a:rPr lang="en-US" sz="1600" dirty="0" smtClean="0">
                <a:latin typeface="Times New Roman" panose="02020603050405020304" pitchFamily="18" charset="0"/>
                <a:cs typeface="Times New Roman" panose="02020603050405020304" pitchFamily="18" charset="0"/>
              </a:rPr>
              <a:t>So</a:t>
            </a:r>
            <a:r>
              <a:rPr lang="en-US" sz="1600" dirty="0">
                <a:latin typeface="Times New Roman" panose="02020603050405020304" pitchFamily="18" charset="0"/>
                <a:cs typeface="Times New Roman" panose="02020603050405020304" pitchFamily="18" charset="0"/>
              </a:rPr>
              <a:t>, from all the techniques used before for the prediction of profit an average from all those predicted values of the dependent variable is computed and made as the predicted dependent variable.</a:t>
            </a:r>
          </a:p>
          <a:p>
            <a:pPr lvl="0" algn="just" defTabSz="914400">
              <a:lnSpc>
                <a:spcPct val="150000"/>
              </a:lnSpc>
              <a:spcBef>
                <a:spcPts val="1000"/>
              </a:spcBef>
              <a:buClrTx/>
              <a:defRPr/>
            </a:pPr>
            <a:r>
              <a:rPr lang="en-US" sz="1600" b="1" dirty="0">
                <a:latin typeface="Times New Roman" panose="02020603050405020304" pitchFamily="18" charset="0"/>
                <a:cs typeface="Times New Roman" panose="02020603050405020304" pitchFamily="18" charset="0"/>
              </a:rPr>
              <a:t>Advantages of the proposed system</a:t>
            </a:r>
          </a:p>
          <a:p>
            <a:pPr lvl="0" algn="just" defTabSz="914400">
              <a:lnSpc>
                <a:spcPct val="150000"/>
              </a:lnSpc>
              <a:spcBef>
                <a:spcPts val="1000"/>
              </a:spcBef>
              <a:buClrTx/>
              <a:defRPr/>
            </a:pPr>
            <a:r>
              <a:rPr lang="en-US" sz="1600" dirty="0">
                <a:latin typeface="Times New Roman" panose="02020603050405020304" pitchFamily="18" charset="0"/>
                <a:cs typeface="Times New Roman" panose="02020603050405020304" pitchFamily="18" charset="0"/>
              </a:rPr>
              <a:t>• It makes use of all the data given to it to predict the value of independent variable.</a:t>
            </a:r>
          </a:p>
          <a:p>
            <a:pPr lvl="0" algn="just" defTabSz="914400">
              <a:lnSpc>
                <a:spcPct val="150000"/>
              </a:lnSpc>
              <a:spcBef>
                <a:spcPts val="1000"/>
              </a:spcBef>
              <a:buClrTx/>
              <a:defRPr/>
            </a:pPr>
            <a:r>
              <a:rPr lang="en-US" sz="1600" dirty="0">
                <a:latin typeface="Times New Roman" panose="02020603050405020304" pitchFamily="18" charset="0"/>
                <a:cs typeface="Times New Roman" panose="02020603050405020304" pitchFamily="18" charset="0"/>
              </a:rPr>
              <a:t>• Theoretically it is better than all the other existing algorithms</a:t>
            </a:r>
          </a:p>
          <a:p>
            <a:pPr marL="342900" lvl="0" indent="-342900" algn="just" defTabSz="914400">
              <a:lnSpc>
                <a:spcPct val="150000"/>
              </a:lnSpc>
              <a:spcBef>
                <a:spcPts val="1000"/>
              </a:spcBef>
              <a:buClrTx/>
              <a:buFont typeface="Arial" panose="020B0604020202020204" pitchFamily="34" charset="0"/>
              <a:buChar char="•"/>
              <a:defRPr/>
            </a:pPr>
            <a:endParaRPr lang="en-US"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 xmlns:a16="http://schemas.microsoft.com/office/drawing/2014/main" id="{93E4025D-A708-4F0B-B1C8-26D5FA248138}"/>
              </a:ext>
            </a:extLst>
          </p:cNvPr>
          <p:cNvSpPr txBox="1"/>
          <p:nvPr/>
        </p:nvSpPr>
        <p:spPr>
          <a:xfrm>
            <a:off x="7942038" y="6335110"/>
            <a:ext cx="4249962" cy="376834"/>
          </a:xfrm>
          <a:prstGeom prst="rect">
            <a:avLst/>
          </a:prstGeom>
          <a:noFill/>
        </p:spPr>
        <p:txBody>
          <a:bodyPr wrap="square">
            <a:spAutoFit/>
          </a:bodyPr>
          <a:lstStyle/>
          <a:p>
            <a:pPr algn="ctr">
              <a:lnSpc>
                <a:spcPct val="150000"/>
              </a:lnSpc>
            </a:pPr>
            <a:r>
              <a:rPr lang="en-US" sz="1400" b="1" dirty="0" smtClean="0">
                <a:latin typeface="Times New Roman" panose="02020603050405020304" pitchFamily="18" charset="0"/>
                <a:cs typeface="Times New Roman" panose="02020603050405020304" pitchFamily="18" charset="0"/>
              </a:rPr>
              <a:t>Figure :- </a:t>
            </a:r>
            <a:r>
              <a:rPr lang="en-US" sz="1400" b="1" dirty="0" smtClean="0">
                <a:solidFill>
                  <a:schemeClr val="tx1"/>
                </a:solidFill>
                <a:latin typeface="Times New Roman" panose="02020603050405020304" pitchFamily="18" charset="0"/>
                <a:cs typeface="Times New Roman" panose="02020603050405020304" pitchFamily="18" charset="0"/>
              </a:rPr>
              <a:t>Process </a:t>
            </a:r>
            <a:r>
              <a:rPr lang="en-US" sz="1400" b="1" dirty="0">
                <a:solidFill>
                  <a:schemeClr val="tx1"/>
                </a:solidFill>
                <a:latin typeface="Times New Roman" panose="02020603050405020304" pitchFamily="18" charset="0"/>
                <a:cs typeface="Times New Roman" panose="02020603050405020304" pitchFamily="18" charset="0"/>
              </a:rPr>
              <a:t>Flow Diagram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771" y="704016"/>
            <a:ext cx="4835259" cy="5623617"/>
          </a:xfrm>
          <a:prstGeom prst="rect">
            <a:avLst/>
          </a:prstGeom>
        </p:spPr>
      </p:pic>
    </p:spTree>
    <p:extLst>
      <p:ext uri="{BB962C8B-B14F-4D97-AF65-F5344CB8AC3E}">
        <p14:creationId xmlns:p14="http://schemas.microsoft.com/office/powerpoint/2010/main" val="1907829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p:nvPr/>
        </p:nvSpPr>
        <p:spPr>
          <a:xfrm>
            <a:off x="0" y="0"/>
            <a:ext cx="12192000" cy="6858000"/>
          </a:xfrm>
          <a:prstGeom prst="rect">
            <a:avLst/>
          </a:prstGeom>
          <a:noFill/>
          <a:ln w="174625" cap="flat" cmpd="sng">
            <a:solidFill>
              <a:srgbClr val="92CCDC"/>
            </a:solidFill>
            <a:prstDash val="solid"/>
            <a:miter lim="800000"/>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Title 1"/>
          <p:cNvSpPr txBox="1"/>
          <p:nvPr/>
        </p:nvSpPr>
        <p:spPr>
          <a:xfrm>
            <a:off x="1828800" y="53407"/>
            <a:ext cx="8534400" cy="98286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lnSpc>
                <a:spcPct val="150000"/>
              </a:lnSpc>
            </a:pPr>
            <a:r>
              <a:rPr lang="en-IN" sz="2000" b="1" dirty="0" smtClean="0">
                <a:latin typeface="Times New Roman" panose="02020603050405020304" pitchFamily="18" charset="0"/>
                <a:cs typeface="Times New Roman" panose="02020603050405020304" pitchFamily="18" charset="0"/>
              </a:rPr>
              <a:t>CHAPTER 6 </a:t>
            </a:r>
          </a:p>
          <a:p>
            <a:pPr algn="ctr">
              <a:lnSpc>
                <a:spcPct val="150000"/>
              </a:lnSpc>
            </a:pPr>
            <a:r>
              <a:rPr lang="en-US" sz="1800" b="1" dirty="0" smtClean="0">
                <a:solidFill>
                  <a:schemeClr val="tx1"/>
                </a:solidFill>
                <a:latin typeface="Times New Roman" panose="02020603050405020304" pitchFamily="18" charset="0"/>
                <a:cs typeface="Times New Roman" panose="02020603050405020304" pitchFamily="18" charset="0"/>
              </a:rPr>
              <a:t>IMPLEMENTATION</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2"/>
          <p:cNvSpPr txBox="1"/>
          <p:nvPr/>
        </p:nvSpPr>
        <p:spPr>
          <a:xfrm flipV="1">
            <a:off x="12268198" y="6334125"/>
            <a:ext cx="219076" cy="1714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endParaRPr lang="en-US" sz="28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231099" y="856339"/>
            <a:ext cx="2770720" cy="5341260"/>
          </a:xfrm>
          <a:prstGeom prst="rect">
            <a:avLst/>
          </a:prstGeom>
        </p:spPr>
      </p:pic>
      <p:sp>
        <p:nvSpPr>
          <p:cNvPr id="10" name="TextBox 9"/>
          <p:cNvSpPr txBox="1"/>
          <p:nvPr/>
        </p:nvSpPr>
        <p:spPr>
          <a:xfrm>
            <a:off x="609600" y="6334125"/>
            <a:ext cx="1967345" cy="338554"/>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dataset</a:t>
            </a:r>
            <a:endParaRPr lang="en-IN" dirty="0">
              <a:latin typeface="Times New Roman" panose="02020603050405020304" pitchFamily="18" charset="0"/>
              <a:cs typeface="Times New Roman" panose="02020603050405020304" pitchFamily="18" charset="0"/>
            </a:endParaRPr>
          </a:p>
        </p:txBody>
      </p:sp>
      <p:sp>
        <p:nvSpPr>
          <p:cNvPr id="11" name="Right Arrow 10"/>
          <p:cNvSpPr/>
          <p:nvPr/>
        </p:nvSpPr>
        <p:spPr>
          <a:xfrm>
            <a:off x="3103417" y="2660073"/>
            <a:ext cx="1579421" cy="45258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Data </a:t>
            </a:r>
            <a:r>
              <a:rPr lang="en-IN" sz="1400" dirty="0" err="1" smtClean="0"/>
              <a:t>analyzing</a:t>
            </a:r>
            <a:endParaRPr lang="en-IN" dirty="0"/>
          </a:p>
        </p:txBody>
      </p:sp>
      <p:sp>
        <p:nvSpPr>
          <p:cNvPr id="16" name="Right Arrow 15"/>
          <p:cNvSpPr/>
          <p:nvPr/>
        </p:nvSpPr>
        <p:spPr>
          <a:xfrm>
            <a:off x="3103416" y="3268264"/>
            <a:ext cx="1579421" cy="45258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Data Cleaning</a:t>
            </a:r>
            <a:endParaRPr lang="en-IN" sz="1400" dirty="0"/>
          </a:p>
        </p:txBody>
      </p:sp>
      <p:sp>
        <p:nvSpPr>
          <p:cNvPr id="17" name="Right Arrow 16"/>
          <p:cNvSpPr/>
          <p:nvPr/>
        </p:nvSpPr>
        <p:spPr>
          <a:xfrm>
            <a:off x="3103415" y="3876455"/>
            <a:ext cx="1579421" cy="45258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visualization</a:t>
            </a:r>
            <a:endParaRPr lang="en-IN" sz="1400" dirty="0"/>
          </a:p>
        </p:txBody>
      </p:sp>
      <p:sp>
        <p:nvSpPr>
          <p:cNvPr id="18" name="Right Arrow 17"/>
          <p:cNvSpPr/>
          <p:nvPr/>
        </p:nvSpPr>
        <p:spPr>
          <a:xfrm>
            <a:off x="3103415" y="4532745"/>
            <a:ext cx="1579421" cy="45258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Dividing data</a:t>
            </a:r>
            <a:endParaRPr lang="en-IN" sz="1400" dirty="0"/>
          </a:p>
        </p:txBody>
      </p:sp>
      <p:sp>
        <p:nvSpPr>
          <p:cNvPr id="12" name="Right Brace 11"/>
          <p:cNvSpPr/>
          <p:nvPr/>
        </p:nvSpPr>
        <p:spPr>
          <a:xfrm>
            <a:off x="4470401" y="2491000"/>
            <a:ext cx="766618" cy="2641600"/>
          </a:xfrm>
          <a:prstGeom prst="rightBrace">
            <a:avLst>
              <a:gd name="adj1" fmla="val 39658"/>
              <a:gd name="adj2" fmla="val 4965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3" name="Flowchart: Magnetic Disk 12"/>
          <p:cNvSpPr/>
          <p:nvPr/>
        </p:nvSpPr>
        <p:spPr>
          <a:xfrm>
            <a:off x="5357092" y="3244214"/>
            <a:ext cx="951345" cy="1264481"/>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ML</a:t>
            </a:r>
          </a:p>
          <a:p>
            <a:pPr algn="ctr"/>
            <a:r>
              <a:rPr lang="en-IN" sz="1600" dirty="0" smtClean="0">
                <a:solidFill>
                  <a:schemeClr val="tx1"/>
                </a:solidFill>
              </a:rPr>
              <a:t>model</a:t>
            </a:r>
            <a:endParaRPr lang="en-IN" dirty="0">
              <a:solidFill>
                <a:schemeClr val="tx1"/>
              </a:solidFill>
            </a:endParaRPr>
          </a:p>
        </p:txBody>
      </p:sp>
      <p:sp>
        <p:nvSpPr>
          <p:cNvPr id="22" name="Right Arrow 21"/>
          <p:cNvSpPr/>
          <p:nvPr/>
        </p:nvSpPr>
        <p:spPr>
          <a:xfrm>
            <a:off x="6428510" y="3650164"/>
            <a:ext cx="1163781" cy="45258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Result</a:t>
            </a:r>
            <a:endParaRPr lang="en-IN" dirty="0"/>
          </a:p>
        </p:txBody>
      </p:sp>
      <p:pic>
        <p:nvPicPr>
          <p:cNvPr id="15" name="Picture 14"/>
          <p:cNvPicPr>
            <a:picLocks noChangeAspect="1"/>
          </p:cNvPicPr>
          <p:nvPr/>
        </p:nvPicPr>
        <p:blipFill rotWithShape="1">
          <a:blip r:embed="rId4"/>
          <a:srcRect l="7147" t="46475" r="69556"/>
          <a:stretch/>
        </p:blipFill>
        <p:spPr>
          <a:xfrm>
            <a:off x="7707745" y="1896696"/>
            <a:ext cx="2013528" cy="3260545"/>
          </a:xfrm>
          <a:prstGeom prst="rect">
            <a:avLst/>
          </a:prstGeom>
        </p:spPr>
      </p:pic>
      <p:sp>
        <p:nvSpPr>
          <p:cNvPr id="24" name="Right Arrow 23"/>
          <p:cNvSpPr/>
          <p:nvPr/>
        </p:nvSpPr>
        <p:spPr>
          <a:xfrm>
            <a:off x="9661237" y="3633492"/>
            <a:ext cx="457198" cy="34948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0" name="TextBox 19"/>
          <p:cNvSpPr txBox="1"/>
          <p:nvPr/>
        </p:nvSpPr>
        <p:spPr>
          <a:xfrm>
            <a:off x="10259291" y="3577804"/>
            <a:ext cx="1394691" cy="338554"/>
          </a:xfrm>
          <a:prstGeom prst="rect">
            <a:avLst/>
          </a:prstGeom>
          <a:noFill/>
        </p:spPr>
        <p:txBody>
          <a:bodyPr wrap="square" rtlCol="0">
            <a:spAutoFit/>
          </a:bodyPr>
          <a:lstStyle/>
          <a:p>
            <a:r>
              <a:rPr lang="en-IN" sz="1600" dirty="0" smtClean="0"/>
              <a:t>Evaluation</a:t>
            </a:r>
            <a:endParaRPr lang="en-IN" sz="1600" dirty="0"/>
          </a:p>
        </p:txBody>
      </p:sp>
    </p:spTree>
    <p:extLst>
      <p:ext uri="{BB962C8B-B14F-4D97-AF65-F5344CB8AC3E}">
        <p14:creationId xmlns:p14="http://schemas.microsoft.com/office/powerpoint/2010/main" val="996706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p:nvPr/>
        </p:nvSpPr>
        <p:spPr>
          <a:xfrm>
            <a:off x="95250" y="-38100"/>
            <a:ext cx="12096750" cy="6858000"/>
          </a:xfrm>
          <a:prstGeom prst="rect">
            <a:avLst/>
          </a:prstGeom>
          <a:noFill/>
          <a:ln w="174625" cap="flat" cmpd="sng">
            <a:solidFill>
              <a:srgbClr val="92CCDC"/>
            </a:solidFill>
            <a:prstDash val="solid"/>
            <a:miter lim="800000"/>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Title 1"/>
          <p:cNvSpPr txBox="1"/>
          <p:nvPr/>
        </p:nvSpPr>
        <p:spPr>
          <a:xfrm>
            <a:off x="1825752" y="1114456"/>
            <a:ext cx="8534400" cy="811327"/>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2"/>
          <p:cNvSpPr txBox="1"/>
          <p:nvPr/>
        </p:nvSpPr>
        <p:spPr>
          <a:xfrm>
            <a:off x="1825753" y="2001982"/>
            <a:ext cx="8605121" cy="477981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endParaRPr lang="en-US" sz="2800" dirty="0">
              <a:latin typeface="Times New Roman" panose="02020603050405020304" pitchFamily="18" charset="0"/>
              <a:cs typeface="Times New Roman" panose="02020603050405020304" pitchFamily="18" charset="0"/>
            </a:endParaRPr>
          </a:p>
        </p:txBody>
      </p:sp>
      <p:sp>
        <p:nvSpPr>
          <p:cNvPr id="10" name="Title 1"/>
          <p:cNvSpPr txBox="1"/>
          <p:nvPr/>
        </p:nvSpPr>
        <p:spPr>
          <a:xfrm>
            <a:off x="1825752" y="470536"/>
            <a:ext cx="8534400" cy="98286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lnSpc>
                <a:spcPct val="150000"/>
              </a:lnSpc>
            </a:pPr>
            <a:r>
              <a:rPr lang="en-IN" sz="2000" b="1" dirty="0" smtClean="0">
                <a:latin typeface="Times New Roman" panose="02020603050405020304" pitchFamily="18" charset="0"/>
                <a:cs typeface="Times New Roman" panose="02020603050405020304" pitchFamily="18" charset="0"/>
              </a:rPr>
              <a:t>CHAPTER 7  </a:t>
            </a:r>
          </a:p>
          <a:p>
            <a:pPr algn="ctr">
              <a:lnSpc>
                <a:spcPct val="150000"/>
              </a:lnSpc>
            </a:pPr>
            <a:r>
              <a:rPr lang="en-US" sz="1800" b="1" dirty="0" smtClean="0">
                <a:solidFill>
                  <a:schemeClr val="tx1"/>
                </a:solidFill>
                <a:latin typeface="Times New Roman" panose="02020603050405020304" pitchFamily="18" charset="0"/>
                <a:cs typeface="Times New Roman" panose="02020603050405020304" pitchFamily="18" charset="0"/>
              </a:rPr>
              <a:t>RESULT</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 xmlns:a16="http://schemas.microsoft.com/office/drawing/2014/main" id="{93E4025D-A708-4F0B-B1C8-26D5FA248138}"/>
              </a:ext>
            </a:extLst>
          </p:cNvPr>
          <p:cNvSpPr txBox="1"/>
          <p:nvPr/>
        </p:nvSpPr>
        <p:spPr>
          <a:xfrm>
            <a:off x="3828638" y="5399068"/>
            <a:ext cx="4249962" cy="376834"/>
          </a:xfrm>
          <a:prstGeom prst="rect">
            <a:avLst/>
          </a:prstGeom>
          <a:noFill/>
        </p:spPr>
        <p:txBody>
          <a:bodyPr wrap="square">
            <a:spAutoFit/>
          </a:bodyPr>
          <a:lstStyle/>
          <a:p>
            <a:pPr algn="ctr">
              <a:lnSpc>
                <a:spcPct val="150000"/>
              </a:lnSpc>
            </a:pPr>
            <a:r>
              <a:rPr lang="en-US" sz="1400" b="1" dirty="0" smtClean="0">
                <a:latin typeface="Times New Roman" panose="02020603050405020304" pitchFamily="18" charset="0"/>
                <a:cs typeface="Times New Roman" panose="02020603050405020304" pitchFamily="18" charset="0"/>
              </a:rPr>
              <a:t>Figure :- result</a:t>
            </a:r>
            <a:endParaRPr lang="en-US" sz="14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980985" y="1742894"/>
            <a:ext cx="3434791" cy="3296011"/>
          </a:xfrm>
          <a:prstGeom prst="rect">
            <a:avLst/>
          </a:prstGeom>
        </p:spPr>
      </p:pic>
      <p:pic>
        <p:nvPicPr>
          <p:cNvPr id="5" name="Picture 4"/>
          <p:cNvPicPr>
            <a:picLocks noChangeAspect="1"/>
          </p:cNvPicPr>
          <p:nvPr/>
        </p:nvPicPr>
        <p:blipFill>
          <a:blip r:embed="rId4"/>
          <a:stretch>
            <a:fillRect/>
          </a:stretch>
        </p:blipFill>
        <p:spPr>
          <a:xfrm>
            <a:off x="7033734" y="1742893"/>
            <a:ext cx="2782697" cy="3296011"/>
          </a:xfrm>
          <a:prstGeom prst="rect">
            <a:avLst/>
          </a:prstGeom>
        </p:spPr>
      </p:pic>
    </p:spTree>
    <p:extLst>
      <p:ext uri="{BB962C8B-B14F-4D97-AF65-F5344CB8AC3E}">
        <p14:creationId xmlns:p14="http://schemas.microsoft.com/office/powerpoint/2010/main" val="2112548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p:nvPr/>
        </p:nvSpPr>
        <p:spPr>
          <a:xfrm>
            <a:off x="0" y="8082"/>
            <a:ext cx="12096750" cy="6858000"/>
          </a:xfrm>
          <a:prstGeom prst="rect">
            <a:avLst/>
          </a:prstGeom>
          <a:noFill/>
          <a:ln w="174625" cap="flat" cmpd="sng">
            <a:solidFill>
              <a:srgbClr val="92CCDC"/>
            </a:solidFill>
            <a:prstDash val="solid"/>
            <a:miter lim="800000"/>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Title 1"/>
          <p:cNvSpPr txBox="1"/>
          <p:nvPr/>
        </p:nvSpPr>
        <p:spPr>
          <a:xfrm>
            <a:off x="1825752" y="1114456"/>
            <a:ext cx="8534400" cy="811327"/>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2"/>
          <p:cNvSpPr txBox="1"/>
          <p:nvPr/>
        </p:nvSpPr>
        <p:spPr>
          <a:xfrm>
            <a:off x="1825753" y="2001982"/>
            <a:ext cx="8605121" cy="477981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endParaRPr lang="en-US"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93E4025D-A708-4F0B-B1C8-26D5FA248138}"/>
              </a:ext>
            </a:extLst>
          </p:cNvPr>
          <p:cNvSpPr txBox="1"/>
          <p:nvPr/>
        </p:nvSpPr>
        <p:spPr>
          <a:xfrm>
            <a:off x="3810166" y="1114455"/>
            <a:ext cx="4636293" cy="1015663"/>
          </a:xfrm>
          <a:prstGeom prst="rect">
            <a:avLst/>
          </a:prstGeom>
          <a:noFill/>
        </p:spPr>
        <p:txBody>
          <a:bodyPr wrap="square">
            <a:spAutoFit/>
          </a:bodyPr>
          <a:lstStyle/>
          <a:p>
            <a:pPr algn="ct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CHAPTER 8</a:t>
            </a:r>
          </a:p>
          <a:p>
            <a:pPr algn="ct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CONCLUSION</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842440" y="2802082"/>
            <a:ext cx="8672945" cy="1569660"/>
          </a:xfrm>
          <a:prstGeom prst="rect">
            <a:avLst/>
          </a:prstGeom>
        </p:spPr>
        <p:txBody>
          <a:bodyPr wrap="square">
            <a:spAutoFit/>
          </a:bodyPr>
          <a:lstStyle/>
          <a:p>
            <a:pPr algn="just">
              <a:lnSpc>
                <a:spcPct val="150000"/>
              </a:lnSpc>
            </a:pPr>
            <a:r>
              <a:rPr lang="en-US" sz="1600" dirty="0">
                <a:solidFill>
                  <a:srgbClr val="000000"/>
                </a:solidFill>
                <a:latin typeface="Times New Roman" panose="02020603050405020304" pitchFamily="18" charset="0"/>
              </a:rPr>
              <a:t>This is how we can predict the profit of a company for a particular period by using machine learning algorithm. Such tasks can help a company to set a target that can be achieved and boost up revenue. In real life, it can be generalized as a universal template for all companies with the same financial form. For investors who prefer medium and long-term investment, it has certain reference significance. </a:t>
            </a:r>
            <a:endParaRPr lang="en-IN" sz="1600" dirty="0"/>
          </a:p>
        </p:txBody>
      </p:sp>
    </p:spTree>
    <p:extLst>
      <p:ext uri="{BB962C8B-B14F-4D97-AF65-F5344CB8AC3E}">
        <p14:creationId xmlns:p14="http://schemas.microsoft.com/office/powerpoint/2010/main" val="2005893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1117</TotalTime>
  <Words>807</Words>
  <Application>Microsoft Office PowerPoint</Application>
  <PresentationFormat>Widescreen</PresentationFormat>
  <Paragraphs>75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NAIK</dc:creator>
  <cp:lastModifiedBy>Microsoft account</cp:lastModifiedBy>
  <cp:revision>116</cp:revision>
  <dcterms:created xsi:type="dcterms:W3CDTF">2021-04-05T07:34:00Z</dcterms:created>
  <dcterms:modified xsi:type="dcterms:W3CDTF">2022-07-25T19:59:24Z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1033-11.2.0.10258</vt:lpwstr>
  </property>
  <property fmtid="{D5CDD505-2E9C-101B-9397-08002B2CF9AE}" pid="3" name="ICV">
    <vt:lpwstr>33BA0FE77CBA4124A9429BC9722A88C5</vt:lpwstr>
  </property>
</Properties>
</file>