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48" r:id="rId2"/>
  </p:sldMasterIdLst>
  <p:notesMasterIdLst>
    <p:notesMasterId r:id="rId11"/>
  </p:notesMasterIdLst>
  <p:sldIdLst>
    <p:sldId id="267" r:id="rId3"/>
    <p:sldId id="262" r:id="rId4"/>
    <p:sldId id="264" r:id="rId5"/>
    <p:sldId id="265" r:id="rId6"/>
    <p:sldId id="259" r:id="rId7"/>
    <p:sldId id="260" r:id="rId8"/>
    <p:sldId id="263" r:id="rId9"/>
    <p:sldId id="268"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542"/>
    <a:srgbClr val="C75B1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86C655-B007-AB2B-4778-A39C69DC53B2}" v="5" dt="2022-10-19T16:36:28.852"/>
    <p1510:client id="{23BDC1BD-CAF0-E279-09CF-64751AFFE83C}" v="1168" dt="2022-10-20T02:07:39.485"/>
    <p1510:client id="{552C711E-522C-17CB-2894-D6E0124DC50C}" v="16" dt="2022-10-20T02:08:22.994"/>
    <p1510:client id="{641B6235-195A-7458-02ED-638A2E3A77B9}" v="143" dt="2022-10-20T01:20:05.830"/>
    <p1510:client id="{7017CAA0-7A16-AB75-FF28-A7BB64A22492}" v="133" dt="2022-10-20T02:09:14.542"/>
    <p1510:client id="{7356A48D-AE64-A2A9-3040-5FFF175CB8EA}" v="4" dt="2022-10-19T20:54:47.226"/>
    <p1510:client id="{C2D240D9-ABE4-3CEA-E6C5-0CB533DCDC8B}" v="65" dt="2022-10-19T20:50:25.492"/>
    <p1510:client id="{D57D11C4-7F83-40F7-AA51-2908BBDD5CC4}" v="433" dt="2022-10-20T01:54:49.42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EC54B6-3A06-4A98-8DD7-91AC2EA515D9}" type="datetimeFigureOut">
              <a:rPr lang="en-US" smtClean="0"/>
              <a:t>3/29/2023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49EEB9-1E5D-4336-B1B3-152F63E4D131}" type="slidenum">
              <a:rPr lang="en-US" smtClean="0"/>
              <a:t>‹#›</a:t>
            </a:fld>
            <a:endParaRPr lang="en-US"/>
          </a:p>
        </p:txBody>
      </p:sp>
    </p:spTree>
    <p:extLst>
      <p:ext uri="{BB962C8B-B14F-4D97-AF65-F5344CB8AC3E}">
        <p14:creationId xmlns:p14="http://schemas.microsoft.com/office/powerpoint/2010/main" val="36740239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BA927AD-9EA6-4B06-8CEB-984231663441}" type="slidenum">
              <a:rPr lang="en-US" smtClean="0"/>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149EEB9-1E5D-4336-B1B3-152F63E4D131}" type="slidenum">
              <a:rPr lang="en-US" smtClean="0"/>
              <a:t>3</a:t>
            </a:fld>
            <a:endParaRPr lang="en-US"/>
          </a:p>
        </p:txBody>
      </p:sp>
    </p:spTree>
    <p:extLst>
      <p:ext uri="{BB962C8B-B14F-4D97-AF65-F5344CB8AC3E}">
        <p14:creationId xmlns:p14="http://schemas.microsoft.com/office/powerpoint/2010/main" val="26374727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149EEB9-1E5D-4336-B1B3-152F63E4D131}" type="slidenum">
              <a:rPr lang="en-US" smtClean="0"/>
              <a:t>4</a:t>
            </a:fld>
            <a:endParaRPr lang="en-US"/>
          </a:p>
        </p:txBody>
      </p:sp>
    </p:spTree>
    <p:extLst>
      <p:ext uri="{BB962C8B-B14F-4D97-AF65-F5344CB8AC3E}">
        <p14:creationId xmlns:p14="http://schemas.microsoft.com/office/powerpoint/2010/main" val="124661170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Emblem">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5109224" y="585894"/>
            <a:ext cx="1973552" cy="1973552"/>
          </a:xfrm>
          <a:prstGeom prst="rect">
            <a:avLst/>
          </a:prstGeom>
        </p:spPr>
      </p:pic>
    </p:spTree>
    <p:extLst>
      <p:ext uri="{BB962C8B-B14F-4D97-AF65-F5344CB8AC3E}">
        <p14:creationId xmlns:p14="http://schemas.microsoft.com/office/powerpoint/2010/main" val="2664792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3845036-978D-453E-B285-2B2922FB288D}" type="datetime1">
              <a:rPr lang="en-US" smtClean="0"/>
              <a:t>3/29/2023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8DACDF-E1A9-A04C-A5FF-FC2443684BF5}" type="slidenum">
              <a:rPr lang="en-US" smtClean="0"/>
              <a:pPr/>
              <a:t>‹#›</a:t>
            </a:fld>
            <a:endParaRPr lang="en-US"/>
          </a:p>
        </p:txBody>
      </p:sp>
    </p:spTree>
    <p:extLst>
      <p:ext uri="{BB962C8B-B14F-4D97-AF65-F5344CB8AC3E}">
        <p14:creationId xmlns:p14="http://schemas.microsoft.com/office/powerpoint/2010/main" val="37714522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3D7D4CB-506B-4668-8D6A-86EDB3023A37}" type="datetime1">
              <a:rPr lang="en-US" smtClean="0"/>
              <a:t>3/29/2023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8DACDF-E1A9-A04C-A5FF-FC2443684BF5}" type="slidenum">
              <a:rPr lang="en-US" smtClean="0"/>
              <a:pPr/>
              <a:t>‹#›</a:t>
            </a:fld>
            <a:endParaRPr lang="en-US"/>
          </a:p>
        </p:txBody>
      </p:sp>
    </p:spTree>
    <p:extLst>
      <p:ext uri="{BB962C8B-B14F-4D97-AF65-F5344CB8AC3E}">
        <p14:creationId xmlns:p14="http://schemas.microsoft.com/office/powerpoint/2010/main" val="29600217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79DEE39-C0E4-432A-AF88-0B8087C0C8AB}" type="datetime1">
              <a:rPr lang="en-US" smtClean="0"/>
              <a:t>3/29/2023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8DACDF-E1A9-A04C-A5FF-FC2443684BF5}" type="slidenum">
              <a:rPr lang="en-US" smtClean="0"/>
              <a:pPr/>
              <a:t>‹#›</a:t>
            </a:fld>
            <a:endParaRPr lang="en-US"/>
          </a:p>
        </p:txBody>
      </p:sp>
    </p:spTree>
    <p:extLst>
      <p:ext uri="{BB962C8B-B14F-4D97-AF65-F5344CB8AC3E}">
        <p14:creationId xmlns:p14="http://schemas.microsoft.com/office/powerpoint/2010/main" val="21413335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70B1A3B-062D-4A94-A510-50F1BA3973F2}" type="datetime1">
              <a:rPr lang="en-US" smtClean="0"/>
              <a:t>3/29/2023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8DACDF-E1A9-A04C-A5FF-FC2443684BF5}" type="slidenum">
              <a:rPr lang="en-US" smtClean="0"/>
              <a:pPr/>
              <a:t>‹#›</a:t>
            </a:fld>
            <a:endParaRPr lang="en-US"/>
          </a:p>
        </p:txBody>
      </p:sp>
    </p:spTree>
    <p:extLst>
      <p:ext uri="{BB962C8B-B14F-4D97-AF65-F5344CB8AC3E}">
        <p14:creationId xmlns:p14="http://schemas.microsoft.com/office/powerpoint/2010/main" val="19315449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323577-AEFF-4B30-B3B5-98617C48DF52}" type="datetime1">
              <a:rPr lang="en-US" smtClean="0"/>
              <a:t>3/29/2023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8DACDF-E1A9-A04C-A5FF-FC2443684BF5}" type="slidenum">
              <a:rPr lang="en-US" smtClean="0"/>
              <a:pPr/>
              <a:t>‹#›</a:t>
            </a:fld>
            <a:endParaRPr lang="en-US"/>
          </a:p>
        </p:txBody>
      </p:sp>
    </p:spTree>
    <p:extLst>
      <p:ext uri="{BB962C8B-B14F-4D97-AF65-F5344CB8AC3E}">
        <p14:creationId xmlns:p14="http://schemas.microsoft.com/office/powerpoint/2010/main" val="37183874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4A601C0-7269-4A06-905D-2B79CB3A1757}" type="datetime1">
              <a:rPr lang="en-US" smtClean="0"/>
              <a:t>3/29/2023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8DACDF-E1A9-A04C-A5FF-FC2443684BF5}" type="slidenum">
              <a:rPr lang="en-US" smtClean="0"/>
              <a:pPr/>
              <a:t>‹#›</a:t>
            </a:fld>
            <a:endParaRPr lang="en-US"/>
          </a:p>
        </p:txBody>
      </p:sp>
    </p:spTree>
    <p:extLst>
      <p:ext uri="{BB962C8B-B14F-4D97-AF65-F5344CB8AC3E}">
        <p14:creationId xmlns:p14="http://schemas.microsoft.com/office/powerpoint/2010/main" val="25960913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B8314C6-B38C-4A99-9734-44E1A5E92E24}" type="datetime1">
              <a:rPr lang="en-US" smtClean="0"/>
              <a:t>3/29/2023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8DACDF-E1A9-A04C-A5FF-FC2443684BF5}" type="slidenum">
              <a:rPr lang="en-US" smtClean="0"/>
              <a:pPr/>
              <a:t>‹#›</a:t>
            </a:fld>
            <a:endParaRPr lang="en-US"/>
          </a:p>
        </p:txBody>
      </p:sp>
    </p:spTree>
    <p:extLst>
      <p:ext uri="{BB962C8B-B14F-4D97-AF65-F5344CB8AC3E}">
        <p14:creationId xmlns:p14="http://schemas.microsoft.com/office/powerpoint/2010/main" val="10605360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8AD51B2-58F6-42E0-83F2-3CBEB148FD78}" type="datetime1">
              <a:rPr lang="en-US" smtClean="0"/>
              <a:t>3/29/2023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8DACDF-E1A9-A04C-A5FF-FC2443684BF5}" type="slidenum">
              <a:rPr lang="en-US" smtClean="0"/>
              <a:pPr/>
              <a:t>‹#›</a:t>
            </a:fld>
            <a:endParaRPr lang="en-US"/>
          </a:p>
        </p:txBody>
      </p:sp>
    </p:spTree>
    <p:extLst>
      <p:ext uri="{BB962C8B-B14F-4D97-AF65-F5344CB8AC3E}">
        <p14:creationId xmlns:p14="http://schemas.microsoft.com/office/powerpoint/2010/main" val="379559110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EB24DCA-C740-4CCF-A145-1B8070FC4369}" type="datetime1">
              <a:rPr lang="en-US" smtClean="0"/>
              <a:t>3/29/2023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8DACDF-E1A9-A04C-A5FF-FC2443684BF5}" type="slidenum">
              <a:rPr lang="en-US" smtClean="0"/>
              <a:pPr/>
              <a:t>‹#›</a:t>
            </a:fld>
            <a:endParaRPr lang="en-US"/>
          </a:p>
        </p:txBody>
      </p:sp>
    </p:spTree>
    <p:extLst>
      <p:ext uri="{BB962C8B-B14F-4D97-AF65-F5344CB8AC3E}">
        <p14:creationId xmlns:p14="http://schemas.microsoft.com/office/powerpoint/2010/main" val="2006331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Monogram 2 Color">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5110934" y="585894"/>
            <a:ext cx="1970131" cy="1973552"/>
          </a:xfrm>
          <a:prstGeom prst="rect">
            <a:avLst/>
          </a:prstGeom>
        </p:spPr>
      </p:pic>
    </p:spTree>
    <p:extLst>
      <p:ext uri="{BB962C8B-B14F-4D97-AF65-F5344CB8AC3E}">
        <p14:creationId xmlns:p14="http://schemas.microsoft.com/office/powerpoint/2010/main" val="20114640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Monogram Orang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5110934" y="585894"/>
            <a:ext cx="1970131" cy="1973551"/>
          </a:xfrm>
          <a:prstGeom prst="rect">
            <a:avLst/>
          </a:prstGeom>
        </p:spPr>
      </p:pic>
    </p:spTree>
    <p:extLst>
      <p:ext uri="{BB962C8B-B14F-4D97-AF65-F5344CB8AC3E}">
        <p14:creationId xmlns:p14="http://schemas.microsoft.com/office/powerpoint/2010/main" val="2013388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Monogram Wordmark">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3475897" y="205964"/>
            <a:ext cx="5240206" cy="2096081"/>
          </a:xfrm>
          <a:prstGeom prst="rect">
            <a:avLst/>
          </a:prstGeom>
        </p:spPr>
      </p:pic>
    </p:spTree>
    <p:extLst>
      <p:ext uri="{BB962C8B-B14F-4D97-AF65-F5344CB8AC3E}">
        <p14:creationId xmlns:p14="http://schemas.microsoft.com/office/powerpoint/2010/main" val="18713847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Wordmark Footer">
    <p:spTree>
      <p:nvGrpSpPr>
        <p:cNvPr id="1" name=""/>
        <p:cNvGrpSpPr/>
        <p:nvPr/>
      </p:nvGrpSpPr>
      <p:grpSpPr>
        <a:xfrm>
          <a:off x="0" y="0"/>
          <a:ext cx="0" cy="0"/>
          <a:chOff x="0" y="0"/>
          <a:chExt cx="0" cy="0"/>
        </a:xfrm>
      </p:grpSpPr>
      <p:sp>
        <p:nvSpPr>
          <p:cNvPr id="7" name="Rectangle 6"/>
          <p:cNvSpPr/>
          <p:nvPr userDrawn="1"/>
        </p:nvSpPr>
        <p:spPr>
          <a:xfrm>
            <a:off x="0" y="6228863"/>
            <a:ext cx="12192000" cy="6201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838200" y="1579419"/>
            <a:ext cx="10515600" cy="436209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a:xfrm>
            <a:off x="4038600" y="6461729"/>
            <a:ext cx="7315200" cy="190307"/>
          </a:xfrm>
        </p:spPr>
        <p:txBody>
          <a:bodyPr rIns="0"/>
          <a:lstStyle>
            <a:lvl1pPr>
              <a:defRPr>
                <a:solidFill>
                  <a:schemeClr val="bg1"/>
                </a:solidFill>
              </a:defRPr>
            </a:lvl1pPr>
          </a:lstStyle>
          <a:p>
            <a:r>
              <a:rPr lang="en-US"/>
              <a:t>Unit Name Here [Go to Insert/Header and Footer in the top toolbar to change the footer text; also to add or remove Slide Number]</a:t>
            </a:r>
          </a:p>
        </p:txBody>
      </p:sp>
      <p:sp>
        <p:nvSpPr>
          <p:cNvPr id="6" name="Slide Number Placeholder 5"/>
          <p:cNvSpPr>
            <a:spLocks noGrp="1"/>
          </p:cNvSpPr>
          <p:nvPr>
            <p:ph type="sldNum" sz="quarter" idx="12"/>
          </p:nvPr>
        </p:nvSpPr>
        <p:spPr>
          <a:xfrm>
            <a:off x="11353800" y="6464043"/>
            <a:ext cx="358140" cy="190307"/>
          </a:xfrm>
        </p:spPr>
        <p:txBody>
          <a:bodyPr/>
          <a:lstStyle>
            <a:lvl1pPr>
              <a:defRPr>
                <a:solidFill>
                  <a:schemeClr val="bg1"/>
                </a:solidFill>
              </a:defRPr>
            </a:lvl1pPr>
          </a:lstStyle>
          <a:p>
            <a:fld id="{C68DACDF-E1A9-A04C-A5FF-FC2443684BF5}" type="slidenum">
              <a:rPr lang="en-US" smtClean="0"/>
              <a:pPr/>
              <a:t>‹#›</a:t>
            </a:fld>
            <a:endParaRPr lang="en-US"/>
          </a:p>
        </p:txBody>
      </p:sp>
      <p:cxnSp>
        <p:nvCxnSpPr>
          <p:cNvPr id="8" name="Straight Connector 7"/>
          <p:cNvCxnSpPr/>
          <p:nvPr userDrawn="1"/>
        </p:nvCxnSpPr>
        <p:spPr>
          <a:xfrm>
            <a:off x="0" y="6138438"/>
            <a:ext cx="12192000" cy="0"/>
          </a:xfrm>
          <a:prstGeom prst="line">
            <a:avLst/>
          </a:prstGeom>
          <a:ln w="38100">
            <a:solidFill>
              <a:schemeClr val="accent5"/>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9225" y="6228863"/>
            <a:ext cx="3432175" cy="600320"/>
          </a:xfrm>
          <a:prstGeom prst="rect">
            <a:avLst/>
          </a:prstGeom>
        </p:spPr>
      </p:pic>
    </p:spTree>
    <p:extLst>
      <p:ext uri="{BB962C8B-B14F-4D97-AF65-F5344CB8AC3E}">
        <p14:creationId xmlns:p14="http://schemas.microsoft.com/office/powerpoint/2010/main" val="1065862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ircle Footer">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774E77A-F3AF-2642-9310-AD4C753862B7}"/>
              </a:ext>
            </a:extLst>
          </p:cNvPr>
          <p:cNvSpPr/>
          <p:nvPr userDrawn="1"/>
        </p:nvSpPr>
        <p:spPr>
          <a:xfrm>
            <a:off x="0" y="6228863"/>
            <a:ext cx="12192000" cy="6201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cxnSp>
        <p:nvCxnSpPr>
          <p:cNvPr id="10" name="Straight Connector 9">
            <a:extLst>
              <a:ext uri="{FF2B5EF4-FFF2-40B4-BE49-F238E27FC236}">
                <a16:creationId xmlns:a16="http://schemas.microsoft.com/office/drawing/2014/main" id="{11B1F3F2-2AC7-B443-8B2E-4E2C0AEEA1A6}"/>
              </a:ext>
            </a:extLst>
          </p:cNvPr>
          <p:cNvCxnSpPr/>
          <p:nvPr userDrawn="1"/>
        </p:nvCxnSpPr>
        <p:spPr>
          <a:xfrm>
            <a:off x="0" y="6138438"/>
            <a:ext cx="12192000" cy="0"/>
          </a:xfrm>
          <a:prstGeom prst="line">
            <a:avLst/>
          </a:prstGeom>
          <a:ln w="38100">
            <a:solidFill>
              <a:schemeClr val="accent5"/>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a:xfrm>
            <a:off x="4038600" y="6461729"/>
            <a:ext cx="7315200" cy="190307"/>
          </a:xfrm>
        </p:spPr>
        <p:txBody>
          <a:bodyPr rIns="0"/>
          <a:lstStyle>
            <a:lvl1pPr>
              <a:defRPr>
                <a:solidFill>
                  <a:schemeClr val="bg1"/>
                </a:solidFill>
              </a:defRPr>
            </a:lvl1pPr>
          </a:lstStyle>
          <a:p>
            <a:r>
              <a:rPr lang="en-US"/>
              <a:t>Unit Name Here [Go to Insert/Header and Footer in the top toolbar to change the footer text; also to add or remove Slide Number]</a:t>
            </a:r>
          </a:p>
        </p:txBody>
      </p:sp>
      <p:sp>
        <p:nvSpPr>
          <p:cNvPr id="5" name="Slide Number Placeholder 4"/>
          <p:cNvSpPr>
            <a:spLocks noGrp="1"/>
          </p:cNvSpPr>
          <p:nvPr>
            <p:ph type="sldNum" sz="quarter" idx="12"/>
          </p:nvPr>
        </p:nvSpPr>
        <p:spPr>
          <a:xfrm>
            <a:off x="11353800" y="6461729"/>
            <a:ext cx="356616" cy="190307"/>
          </a:xfrm>
        </p:spPr>
        <p:txBody>
          <a:bodyPr/>
          <a:lstStyle>
            <a:lvl1pPr>
              <a:defRPr>
                <a:solidFill>
                  <a:schemeClr val="bg1"/>
                </a:solidFill>
              </a:defRPr>
            </a:lvl1pPr>
          </a:lstStyle>
          <a:p>
            <a:fld id="{C68DACDF-E1A9-A04C-A5FF-FC2443684BF5}" type="slidenum">
              <a:rPr lang="en-US" smtClean="0"/>
              <a:pPr/>
              <a:t>‹#›</a:t>
            </a:fld>
            <a:endParaRPr lang="en-US"/>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193552" y="6303180"/>
            <a:ext cx="471466" cy="471466"/>
          </a:xfrm>
          <a:prstGeom prst="rect">
            <a:avLst/>
          </a:prstGeom>
        </p:spPr>
      </p:pic>
      <p:sp>
        <p:nvSpPr>
          <p:cNvPr id="12" name="Content Placeholder 11">
            <a:extLst>
              <a:ext uri="{FF2B5EF4-FFF2-40B4-BE49-F238E27FC236}">
                <a16:creationId xmlns:a16="http://schemas.microsoft.com/office/drawing/2014/main" id="{2864F1B8-AFCD-9B4D-A310-FC0F8BAA1D91}"/>
              </a:ext>
            </a:extLst>
          </p:cNvPr>
          <p:cNvSpPr>
            <a:spLocks noGrp="1"/>
          </p:cNvSpPr>
          <p:nvPr>
            <p:ph sz="quarter" idx="13"/>
          </p:nvPr>
        </p:nvSpPr>
        <p:spPr>
          <a:xfrm>
            <a:off x="838200" y="1565566"/>
            <a:ext cx="10515600" cy="42113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134563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lvl1pPr>
              <a:defRPr>
                <a:solidFill>
                  <a:schemeClr val="bg2">
                    <a:lumMod val="75000"/>
                  </a:schemeClr>
                </a:solidFill>
              </a:defRPr>
            </a:lvl1pPr>
          </a:lstStyle>
          <a:p>
            <a:r>
              <a:rPr lang="en-US"/>
              <a:t>Unit Name Here [Go to Insert/Header and Footer in the top toolbar to change the footer text; also to add or remove Slide Number]</a:t>
            </a:r>
          </a:p>
        </p:txBody>
      </p:sp>
      <p:sp>
        <p:nvSpPr>
          <p:cNvPr id="4" name="Slide Number Placeholder 3"/>
          <p:cNvSpPr>
            <a:spLocks noGrp="1"/>
          </p:cNvSpPr>
          <p:nvPr>
            <p:ph type="sldNum" sz="quarter" idx="12"/>
          </p:nvPr>
        </p:nvSpPr>
        <p:spPr/>
        <p:txBody>
          <a:bodyPr/>
          <a:lstStyle>
            <a:lvl1pPr>
              <a:defRPr>
                <a:solidFill>
                  <a:schemeClr val="bg2">
                    <a:lumMod val="75000"/>
                  </a:schemeClr>
                </a:solidFill>
              </a:defRPr>
            </a:lvl1pPr>
          </a:lstStyle>
          <a:p>
            <a:fld id="{C68DACDF-E1A9-A04C-A5FF-FC2443684BF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8B72594-BCEE-4FE4-BAED-67B1772AC302}" type="datetime1">
              <a:rPr lang="en-US" smtClean="0"/>
              <a:t>3/29/2023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8DACDF-E1A9-A04C-A5FF-FC2443684BF5}" type="slidenum">
              <a:rPr lang="en-US" smtClean="0"/>
              <a:pPr/>
              <a:t>‹#›</a:t>
            </a:fld>
            <a:endParaRPr lang="en-US"/>
          </a:p>
        </p:txBody>
      </p:sp>
    </p:spTree>
    <p:extLst>
      <p:ext uri="{BB962C8B-B14F-4D97-AF65-F5344CB8AC3E}">
        <p14:creationId xmlns:p14="http://schemas.microsoft.com/office/powerpoint/2010/main" val="8796424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DDDF600-C15A-4E73-9B15-740699B14D0A}" type="datetime1">
              <a:rPr lang="en-US" smtClean="0"/>
              <a:t>3/29/2023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8DACDF-E1A9-A04C-A5FF-FC2443684BF5}" type="slidenum">
              <a:rPr lang="en-US" smtClean="0"/>
              <a:pPr/>
              <a:t>‹#›</a:t>
            </a:fld>
            <a:endParaRPr lang="en-US"/>
          </a:p>
        </p:txBody>
      </p:sp>
    </p:spTree>
    <p:extLst>
      <p:ext uri="{BB962C8B-B14F-4D97-AF65-F5344CB8AC3E}">
        <p14:creationId xmlns:p14="http://schemas.microsoft.com/office/powerpoint/2010/main" val="16179599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13" Type="http://schemas.openxmlformats.org/officeDocument/2006/relationships/image" Target="../media/image7.jpeg"/><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theme" Target="../theme/theme2.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5" Type="http://schemas.openxmlformats.org/officeDocument/2006/relationships/slideLayout" Target="../slideLayouts/slideLayout12.xml"/><Relationship Id="rId10" Type="http://schemas.openxmlformats.org/officeDocument/2006/relationships/slideLayout" Target="../slideLayouts/slideLayout17.xml"/><Relationship Id="rId4" Type="http://schemas.openxmlformats.org/officeDocument/2006/relationships/slideLayout" Target="../slideLayouts/slideLayout11.xml"/><Relationship Id="rId9"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247914"/>
            <a:ext cx="10515600" cy="1157575"/>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579418"/>
            <a:ext cx="10515600" cy="459754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3"/>
          </p:nvPr>
        </p:nvSpPr>
        <p:spPr>
          <a:xfrm>
            <a:off x="4038600" y="6461729"/>
            <a:ext cx="7315200" cy="190307"/>
          </a:xfrm>
          <a:prstGeom prst="rect">
            <a:avLst/>
          </a:prstGeom>
        </p:spPr>
        <p:txBody>
          <a:bodyPr vert="horz" lIns="91440" tIns="45720" rIns="0" bIns="45720" rtlCol="0" anchor="ctr"/>
          <a:lstStyle>
            <a:lvl1pPr algn="r">
              <a:defRPr sz="900">
                <a:solidFill>
                  <a:schemeClr val="bg2">
                    <a:lumMod val="90000"/>
                  </a:schemeClr>
                </a:solidFill>
              </a:defRPr>
            </a:lvl1pPr>
          </a:lstStyle>
          <a:p>
            <a:r>
              <a:rPr lang="en-US"/>
              <a:t>Unit Name Here [Go to Insert/Header and Footer in the top toolbar to change the footer text; also to add or remove Slide Number]</a:t>
            </a:r>
          </a:p>
        </p:txBody>
      </p:sp>
      <p:sp>
        <p:nvSpPr>
          <p:cNvPr id="6" name="Slide Number Placeholder 5"/>
          <p:cNvSpPr>
            <a:spLocks noGrp="1"/>
          </p:cNvSpPr>
          <p:nvPr>
            <p:ph type="sldNum" sz="quarter" idx="4"/>
          </p:nvPr>
        </p:nvSpPr>
        <p:spPr>
          <a:xfrm>
            <a:off x="11353800" y="6461729"/>
            <a:ext cx="356616" cy="190307"/>
          </a:xfrm>
          <a:prstGeom prst="rect">
            <a:avLst/>
          </a:prstGeom>
        </p:spPr>
        <p:txBody>
          <a:bodyPr vert="horz" lIns="91440" tIns="45720" rIns="91440" bIns="45720" rtlCol="0" anchor="ctr"/>
          <a:lstStyle>
            <a:lvl1pPr algn="r">
              <a:defRPr sz="900">
                <a:solidFill>
                  <a:schemeClr val="bg2">
                    <a:lumMod val="90000"/>
                  </a:schemeClr>
                </a:solidFill>
              </a:defRPr>
            </a:lvl1pPr>
          </a:lstStyle>
          <a:p>
            <a:fld id="{C68DACDF-E1A9-A04C-A5FF-FC2443684BF5}" type="slidenum">
              <a:rPr lang="en-US" smtClean="0"/>
              <a:pPr/>
              <a:t>‹#›</a:t>
            </a:fld>
            <a:endParaRPr lang="en-US"/>
          </a:p>
        </p:txBody>
      </p:sp>
    </p:spTree>
    <p:extLst>
      <p:ext uri="{BB962C8B-B14F-4D97-AF65-F5344CB8AC3E}">
        <p14:creationId xmlns:p14="http://schemas.microsoft.com/office/powerpoint/2010/main" val="2624593944"/>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72" r:id="rId3"/>
    <p:sldLayoutId id="2147483673" r:id="rId4"/>
    <p:sldLayoutId id="2147483662" r:id="rId5"/>
    <p:sldLayoutId id="2147483666" r:id="rId6"/>
    <p:sldLayoutId id="2147483670" r:id="rId7"/>
  </p:sldLayoutIdLst>
  <p:hf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0" indent="0" algn="l" defTabSz="685800" rtl="0" eaLnBrk="1" latinLnBrk="0" hangingPunct="1">
        <a:lnSpc>
          <a:spcPct val="90000"/>
        </a:lnSpc>
        <a:spcBef>
          <a:spcPts val="750"/>
        </a:spcBef>
        <a:buFont typeface="Arial" panose="020B0604020202020204" pitchFamily="34" charset="0"/>
        <a:buNone/>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3E0BD4-6C50-4C2A-8F89-3734CE0D8E7F}" type="datetime1">
              <a:rPr lang="en-US" smtClean="0"/>
              <a:t>3/29/2023</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8DACDF-E1A9-A04C-A5FF-FC2443684BF5}" type="slidenum">
              <a:rPr lang="en-US" smtClean="0"/>
              <a:pPr/>
              <a:t>‹#›</a:t>
            </a:fld>
            <a:endParaRPr lang="en-US"/>
          </a:p>
        </p:txBody>
      </p:sp>
      <p:pic>
        <p:nvPicPr>
          <p:cNvPr id="8" name="Picture 7" descr="SOM_Powerpoint.jpg"/>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7496223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1">
            <a:extLst>
              <a:ext uri="{FF2B5EF4-FFF2-40B4-BE49-F238E27FC236}">
                <a16:creationId xmlns:a16="http://schemas.microsoft.com/office/drawing/2014/main" id="{669804C4-458A-DA63-64A2-BB181EA988DB}"/>
              </a:ext>
            </a:extLst>
          </p:cNvPr>
          <p:cNvSpPr>
            <a:spLocks noGrp="1"/>
          </p:cNvSpPr>
          <p:nvPr>
            <p:ph type="ctrTitle"/>
          </p:nvPr>
        </p:nvSpPr>
        <p:spPr>
          <a:xfrm>
            <a:off x="2334088" y="3647005"/>
            <a:ext cx="7772400" cy="612775"/>
          </a:xfrm>
        </p:spPr>
        <p:txBody>
          <a:bodyPr>
            <a:noAutofit/>
          </a:bodyPr>
          <a:lstStyle/>
          <a:p>
            <a:pPr>
              <a:lnSpc>
                <a:spcPct val="115000"/>
              </a:lnSpc>
              <a:spcAft>
                <a:spcPts val="1000"/>
              </a:spcAft>
            </a:pPr>
            <a:br>
              <a:rPr lang="en-IN" sz="2000" b="1">
                <a:latin typeface="Tahoma"/>
                <a:ea typeface="Calibri" panose="020F0502020204030204" pitchFamily="34" charset="0"/>
                <a:cs typeface="Open Sans" panose="020B0606030504020204" pitchFamily="34" charset="0"/>
              </a:rPr>
            </a:br>
            <a:r>
              <a:rPr lang="en-IN" sz="2000" b="1">
                <a:solidFill>
                  <a:schemeClr val="tx1">
                    <a:lumMod val="75000"/>
                    <a:lumOff val="25000"/>
                  </a:schemeClr>
                </a:solidFill>
                <a:latin typeface="Tahoma"/>
                <a:ea typeface="Calibri" panose="020F0502020204030204" pitchFamily="34" charset="0"/>
                <a:cs typeface="Open Sans"/>
              </a:rPr>
              <a:t>DOW CHEMICAL CO :: BIG DATA IN MANUFACTURING</a:t>
            </a:r>
            <a:br>
              <a:rPr lang="en-IN" sz="1600">
                <a:latin typeface="Tahoma"/>
                <a:ea typeface="Calibri" panose="020F0502020204030204" pitchFamily="34" charset="0"/>
                <a:cs typeface="Times New Roman" panose="02020603050405020304" pitchFamily="18" charset="0"/>
              </a:rPr>
            </a:br>
            <a:endParaRPr lang="en-US" sz="2000">
              <a:solidFill>
                <a:schemeClr val="tx1">
                  <a:lumMod val="75000"/>
                  <a:lumOff val="25000"/>
                </a:schemeClr>
              </a:solidFill>
              <a:latin typeface="Tahoma"/>
              <a:ea typeface="Tahoma"/>
              <a:cs typeface="Tahoma"/>
            </a:endParaRPr>
          </a:p>
        </p:txBody>
      </p:sp>
      <p:sp>
        <p:nvSpPr>
          <p:cNvPr id="24" name="Subtitle 2">
            <a:extLst>
              <a:ext uri="{FF2B5EF4-FFF2-40B4-BE49-F238E27FC236}">
                <a16:creationId xmlns:a16="http://schemas.microsoft.com/office/drawing/2014/main" id="{74E34FBF-D7B0-0980-1368-B3D16BB55F01}"/>
              </a:ext>
            </a:extLst>
          </p:cNvPr>
          <p:cNvSpPr>
            <a:spLocks noGrp="1"/>
          </p:cNvSpPr>
          <p:nvPr>
            <p:ph type="subTitle" idx="1"/>
          </p:nvPr>
        </p:nvSpPr>
        <p:spPr>
          <a:xfrm>
            <a:off x="7161322" y="4429958"/>
            <a:ext cx="3009530" cy="2156164"/>
          </a:xfrm>
        </p:spPr>
        <p:txBody>
          <a:bodyPr vert="horz" lIns="91440" tIns="45720" rIns="91440" bIns="45720" rtlCol="0" anchor="t">
            <a:normAutofit/>
          </a:bodyPr>
          <a:lstStyle/>
          <a:p>
            <a:pPr algn="just"/>
            <a:r>
              <a:rPr lang="en-US" sz="2400" b="1" dirty="0">
                <a:solidFill>
                  <a:schemeClr val="accent6">
                    <a:lumMod val="75000"/>
                  </a:schemeClr>
                </a:solidFill>
                <a:latin typeface="Tahoma"/>
                <a:ea typeface="Tahoma"/>
                <a:cs typeface="Times New Roman"/>
              </a:rPr>
              <a:t>Presented by</a:t>
            </a:r>
          </a:p>
          <a:p>
            <a:pPr algn="just"/>
            <a:r>
              <a:rPr lang="en-US" sz="1400" b="1" u="sng" dirty="0">
                <a:solidFill>
                  <a:schemeClr val="tx1"/>
                </a:solidFill>
                <a:latin typeface="Tahoma"/>
                <a:ea typeface="Tahoma"/>
                <a:cs typeface="Times New Roman"/>
              </a:rPr>
              <a:t>Group-8</a:t>
            </a:r>
          </a:p>
          <a:p>
            <a:pPr algn="just"/>
            <a:r>
              <a:rPr lang="en-US" sz="1400" b="1" dirty="0">
                <a:solidFill>
                  <a:schemeClr val="tx1"/>
                </a:solidFill>
                <a:latin typeface="Tahoma"/>
                <a:ea typeface="Tahoma"/>
                <a:cs typeface="Times New Roman"/>
              </a:rPr>
              <a:t>KAKKERALA SOHAN RAO</a:t>
            </a:r>
          </a:p>
          <a:p>
            <a:pPr algn="just"/>
            <a:r>
              <a:rPr lang="en-US" sz="1400" b="1" dirty="0">
                <a:solidFill>
                  <a:schemeClr val="tx1"/>
                </a:solidFill>
                <a:latin typeface="Tahoma"/>
                <a:ea typeface="Tahoma"/>
                <a:cs typeface="Times New Roman"/>
              </a:rPr>
              <a:t>YETURI RAM MOHAN</a:t>
            </a:r>
          </a:p>
          <a:p>
            <a:pPr algn="just"/>
            <a:r>
              <a:rPr lang="en-US" sz="1400" b="1" dirty="0">
                <a:solidFill>
                  <a:schemeClr val="tx1"/>
                </a:solidFill>
                <a:latin typeface="Tahoma"/>
                <a:ea typeface="Tahoma"/>
                <a:cs typeface="Times New Roman"/>
              </a:rPr>
              <a:t>KADIYALA KUNDAN KOUSHAL</a:t>
            </a:r>
          </a:p>
          <a:p>
            <a:pPr algn="just"/>
            <a:endParaRPr lang="en-US" sz="1050" b="1" dirty="0">
              <a:solidFill>
                <a:schemeClr val="tx1"/>
              </a:solidFill>
              <a:latin typeface="Tahoma"/>
              <a:ea typeface="Tahoma"/>
              <a:cs typeface="Times New Roman" panose="02020603050405020304" pitchFamily="18" charset="0"/>
            </a:endParaRPr>
          </a:p>
          <a:p>
            <a:pPr algn="just"/>
            <a:endParaRPr lang="en-US" sz="1050" b="1" dirty="0">
              <a:solidFill>
                <a:schemeClr val="tx1"/>
              </a:solidFill>
              <a:latin typeface="Tahoma"/>
              <a:ea typeface="Tahoma"/>
              <a:cs typeface="Times New Roman" panose="02020603050405020304" pitchFamily="18" charset="0"/>
            </a:endParaRPr>
          </a:p>
        </p:txBody>
      </p:sp>
      <p:sp>
        <p:nvSpPr>
          <p:cNvPr id="3" name="Title 1">
            <a:extLst>
              <a:ext uri="{FF2B5EF4-FFF2-40B4-BE49-F238E27FC236}">
                <a16:creationId xmlns:a16="http://schemas.microsoft.com/office/drawing/2014/main" id="{0A1E7792-9D92-9C49-1821-D1B4D4E2E24C}"/>
              </a:ext>
            </a:extLst>
          </p:cNvPr>
          <p:cNvSpPr txBox="1">
            <a:spLocks/>
          </p:cNvSpPr>
          <p:nvPr/>
        </p:nvSpPr>
        <p:spPr>
          <a:xfrm>
            <a:off x="2334088" y="2337942"/>
            <a:ext cx="7772400" cy="612775"/>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nSpc>
                <a:spcPct val="115000"/>
              </a:lnSpc>
              <a:spcAft>
                <a:spcPts val="1000"/>
              </a:spcAft>
            </a:pPr>
            <a:r>
              <a:rPr lang="en-US" sz="1000">
                <a:solidFill>
                  <a:srgbClr val="000000"/>
                </a:solidFill>
                <a:latin typeface="Tahoma"/>
                <a:ea typeface="Tahoma"/>
                <a:cs typeface="Tahoma"/>
              </a:rPr>
              <a:t>​</a:t>
            </a:r>
            <a:br>
              <a:rPr lang="en-US" sz="1000">
                <a:latin typeface="Tahoma"/>
              </a:rPr>
            </a:br>
            <a:r>
              <a:rPr lang="en-US" sz="1000">
                <a:solidFill>
                  <a:srgbClr val="000000"/>
                </a:solidFill>
                <a:latin typeface="Tahoma"/>
                <a:ea typeface="Tahoma"/>
                <a:cs typeface="Tahoma"/>
              </a:rPr>
              <a:t>​</a:t>
            </a:r>
            <a:br>
              <a:rPr lang="en-US" sz="1000">
                <a:latin typeface="Tahoma"/>
              </a:rPr>
            </a:br>
            <a:r>
              <a:rPr lang="en-US" sz="1000">
                <a:solidFill>
                  <a:srgbClr val="000000"/>
                </a:solidFill>
                <a:latin typeface="Tahoma"/>
                <a:ea typeface="Tahoma"/>
                <a:cs typeface="Tahoma"/>
              </a:rPr>
              <a:t>​</a:t>
            </a:r>
            <a:br>
              <a:rPr lang="en-US" sz="1000">
                <a:latin typeface="Tahoma"/>
              </a:rPr>
            </a:br>
            <a:r>
              <a:rPr lang="en-US" sz="1000">
                <a:solidFill>
                  <a:srgbClr val="000000"/>
                </a:solidFill>
                <a:latin typeface="Tahoma"/>
                <a:ea typeface="Tahoma"/>
                <a:cs typeface="Tahoma"/>
              </a:rPr>
              <a:t>​</a:t>
            </a:r>
            <a:br>
              <a:rPr lang="en-US" sz="1000">
                <a:latin typeface="Tahoma"/>
              </a:rPr>
            </a:br>
            <a:r>
              <a:rPr lang="en-US" sz="1000">
                <a:solidFill>
                  <a:srgbClr val="000000"/>
                </a:solidFill>
                <a:latin typeface="Tahoma"/>
                <a:ea typeface="Tahoma"/>
                <a:cs typeface="Tahoma"/>
              </a:rPr>
              <a:t>​</a:t>
            </a:r>
            <a:br>
              <a:rPr lang="en-US" sz="1000">
                <a:latin typeface="Tahoma"/>
              </a:rPr>
            </a:br>
            <a:r>
              <a:rPr lang="en-US" sz="1000">
                <a:solidFill>
                  <a:srgbClr val="000000"/>
                </a:solidFill>
                <a:latin typeface="Tahoma"/>
                <a:ea typeface="Tahoma"/>
                <a:cs typeface="Tahoma"/>
              </a:rPr>
              <a:t>​</a:t>
            </a:r>
            <a:br>
              <a:rPr lang="en-US" sz="1000">
                <a:latin typeface="Tahoma"/>
              </a:rPr>
            </a:br>
            <a:r>
              <a:rPr lang="en-US" sz="1000">
                <a:solidFill>
                  <a:srgbClr val="000000"/>
                </a:solidFill>
                <a:latin typeface="Tahoma"/>
                <a:ea typeface="Tahoma"/>
                <a:cs typeface="Tahoma"/>
              </a:rPr>
              <a:t>​</a:t>
            </a:r>
            <a:br>
              <a:rPr lang="en-US" sz="1000">
                <a:latin typeface="Tahoma"/>
              </a:rPr>
            </a:br>
            <a:r>
              <a:rPr lang="en-US" sz="1000">
                <a:solidFill>
                  <a:srgbClr val="000000"/>
                </a:solidFill>
                <a:latin typeface="Tahoma"/>
                <a:ea typeface="Tahoma"/>
                <a:cs typeface="Tahoma"/>
              </a:rPr>
              <a:t>​</a:t>
            </a:r>
            <a:br>
              <a:rPr lang="en-US" sz="1000">
                <a:latin typeface="Tahoma"/>
              </a:rPr>
            </a:br>
            <a:r>
              <a:rPr lang="en-US" sz="1000">
                <a:solidFill>
                  <a:srgbClr val="000000"/>
                </a:solidFill>
                <a:latin typeface="Tahoma"/>
                <a:ea typeface="Tahoma"/>
                <a:cs typeface="Tahoma"/>
              </a:rPr>
              <a:t>​</a:t>
            </a:r>
            <a:br>
              <a:rPr lang="en-US" sz="1000">
                <a:latin typeface="Tahoma"/>
              </a:rPr>
            </a:br>
            <a:r>
              <a:rPr lang="en-US" sz="1000">
                <a:solidFill>
                  <a:srgbClr val="000000"/>
                </a:solidFill>
                <a:latin typeface="Tahoma"/>
                <a:ea typeface="Tahoma"/>
                <a:cs typeface="Tahoma"/>
              </a:rPr>
              <a:t>​</a:t>
            </a:r>
            <a:br>
              <a:rPr lang="en-US" sz="1000">
                <a:latin typeface="Tahoma"/>
              </a:rPr>
            </a:br>
            <a:r>
              <a:rPr lang="en-US" sz="1000">
                <a:solidFill>
                  <a:srgbClr val="000000"/>
                </a:solidFill>
                <a:latin typeface="Tahoma"/>
                <a:ea typeface="Tahoma"/>
                <a:cs typeface="Tahoma"/>
              </a:rPr>
              <a:t>​</a:t>
            </a:r>
            <a:br>
              <a:rPr lang="en-US" sz="1000">
                <a:latin typeface="Tahoma"/>
              </a:rPr>
            </a:br>
            <a:r>
              <a:rPr lang="en-US" sz="1000">
                <a:solidFill>
                  <a:srgbClr val="000000"/>
                </a:solidFill>
                <a:latin typeface="Tahoma"/>
                <a:ea typeface="Tahoma"/>
                <a:cs typeface="Tahoma"/>
              </a:rPr>
              <a:t>​</a:t>
            </a:r>
            <a:endParaRPr lang="en-US" sz="2000">
              <a:solidFill>
                <a:srgbClr val="00B0F0"/>
              </a:solidFill>
              <a:latin typeface="Tahoma"/>
              <a:ea typeface="Tahoma"/>
              <a:cs typeface="Tahoma"/>
            </a:endParaRPr>
          </a:p>
        </p:txBody>
      </p:sp>
      <p:sp>
        <p:nvSpPr>
          <p:cNvPr id="4" name="Title 1">
            <a:extLst>
              <a:ext uri="{FF2B5EF4-FFF2-40B4-BE49-F238E27FC236}">
                <a16:creationId xmlns:a16="http://schemas.microsoft.com/office/drawing/2014/main" id="{79DE106D-3B01-EA41-56F5-26AB28F5869D}"/>
              </a:ext>
            </a:extLst>
          </p:cNvPr>
          <p:cNvSpPr txBox="1">
            <a:spLocks/>
          </p:cNvSpPr>
          <p:nvPr/>
        </p:nvSpPr>
        <p:spPr>
          <a:xfrm>
            <a:off x="2334088" y="1677880"/>
            <a:ext cx="7772400" cy="196912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spcAft>
                <a:spcPts val="400"/>
              </a:spcAft>
            </a:pPr>
            <a:br>
              <a:rPr lang="en-IN" sz="2000" b="1">
                <a:latin typeface="Tahoma"/>
                <a:ea typeface="Calibri" panose="020F0502020204030204" pitchFamily="34" charset="0"/>
                <a:cs typeface="Open Sans" panose="020B0606030504020204" pitchFamily="34" charset="0"/>
              </a:rPr>
            </a:br>
            <a:r>
              <a:rPr lang="en-US" sz="2000" b="1">
                <a:latin typeface="Tahoma"/>
                <a:ea typeface="Calibri" panose="020F0502020204030204" pitchFamily="34" charset="0"/>
                <a:cs typeface="Open Sans"/>
              </a:rPr>
              <a:t>BUAN 6335.502– Organizing </a:t>
            </a:r>
            <a:endParaRPr lang="en-US" sz="2000" b="1">
              <a:latin typeface="Tahoma"/>
              <a:ea typeface="Calibri" panose="020F0502020204030204" pitchFamily="34" charset="0"/>
              <a:cs typeface="Open Sans" panose="020B0606030504020204" pitchFamily="34" charset="0"/>
            </a:endParaRPr>
          </a:p>
          <a:p>
            <a:pPr>
              <a:spcAft>
                <a:spcPts val="400"/>
              </a:spcAft>
            </a:pPr>
            <a:r>
              <a:rPr lang="en-US" sz="2000" b="1">
                <a:latin typeface="Tahoma"/>
                <a:ea typeface="Calibri" panose="020F0502020204030204" pitchFamily="34" charset="0"/>
                <a:cs typeface="Open Sans"/>
              </a:rPr>
              <a:t>for </a:t>
            </a:r>
            <a:endParaRPr lang="en-US" sz="2000" b="1">
              <a:latin typeface="Tahoma"/>
              <a:ea typeface="Calibri" panose="020F0502020204030204" pitchFamily="34" charset="0"/>
              <a:cs typeface="Open Sans" panose="020B0606030504020204" pitchFamily="34" charset="0"/>
            </a:endParaRPr>
          </a:p>
          <a:p>
            <a:pPr>
              <a:spcAft>
                <a:spcPts val="400"/>
              </a:spcAft>
            </a:pPr>
            <a:r>
              <a:rPr lang="en-US" sz="2000" b="1">
                <a:latin typeface="Tahoma"/>
                <a:ea typeface="Calibri" panose="020F0502020204030204" pitchFamily="34" charset="0"/>
                <a:cs typeface="Open Sans"/>
              </a:rPr>
              <a:t>Business Analytics Platforms</a:t>
            </a:r>
          </a:p>
          <a:p>
            <a:pPr>
              <a:spcAft>
                <a:spcPts val="200"/>
              </a:spcAft>
            </a:pPr>
            <a:endParaRPr lang="en-US" sz="1600" b="1">
              <a:latin typeface="Tahoma"/>
              <a:ea typeface="Tahoma"/>
              <a:cs typeface="Open Sans" panose="020B0606030504020204" pitchFamily="34" charset="0"/>
            </a:endParaRPr>
          </a:p>
          <a:p>
            <a:pPr>
              <a:spcAft>
                <a:spcPts val="400"/>
              </a:spcAft>
            </a:pPr>
            <a:r>
              <a:rPr lang="en-US" sz="2000" b="1">
                <a:solidFill>
                  <a:schemeClr val="accent6">
                    <a:lumMod val="75000"/>
                  </a:schemeClr>
                </a:solidFill>
                <a:latin typeface="Tahoma"/>
                <a:ea typeface="Tahoma"/>
                <a:cs typeface="Open Sans"/>
              </a:rPr>
              <a:t>Harvard Business Review Case Study Analysis</a:t>
            </a:r>
            <a:r>
              <a:rPr lang="en-US" sz="2000" b="1">
                <a:latin typeface="Tahoma"/>
                <a:ea typeface="Tahoma"/>
                <a:cs typeface="Open Sans"/>
              </a:rPr>
              <a:t>​​</a:t>
            </a:r>
          </a:p>
          <a:p>
            <a:pPr>
              <a:lnSpc>
                <a:spcPct val="115000"/>
              </a:lnSpc>
              <a:spcAft>
                <a:spcPts val="1000"/>
              </a:spcAft>
            </a:pPr>
            <a:r>
              <a:rPr lang="en-US" sz="2000" b="1">
                <a:latin typeface="Tahoma"/>
                <a:ea typeface="Tahoma"/>
                <a:cs typeface="Open Sans"/>
              </a:rPr>
              <a:t>​</a:t>
            </a:r>
          </a:p>
        </p:txBody>
      </p:sp>
    </p:spTree>
    <p:extLst>
      <p:ext uri="{BB962C8B-B14F-4D97-AF65-F5344CB8AC3E}">
        <p14:creationId xmlns:p14="http://schemas.microsoft.com/office/powerpoint/2010/main" val="714859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B5A37-F177-E8B6-236B-D44D920D48DC}"/>
              </a:ext>
            </a:extLst>
          </p:cNvPr>
          <p:cNvSpPr>
            <a:spLocks noGrp="1"/>
          </p:cNvSpPr>
          <p:nvPr>
            <p:ph type="title"/>
          </p:nvPr>
        </p:nvSpPr>
        <p:spPr>
          <a:xfrm>
            <a:off x="838200" y="247914"/>
            <a:ext cx="10515600" cy="660159"/>
          </a:xfrm>
        </p:spPr>
        <p:txBody>
          <a:bodyPr>
            <a:normAutofit/>
          </a:bodyPr>
          <a:lstStyle/>
          <a:p>
            <a:pPr algn="ctr"/>
            <a:r>
              <a:rPr lang="en-US" sz="2400" b="1">
                <a:latin typeface="Tahoma"/>
                <a:ea typeface="Tahoma"/>
                <a:cs typeface="Arial"/>
              </a:rPr>
              <a:t>PILOT STUDY AND KEY CHALLENGES </a:t>
            </a:r>
            <a:endParaRPr lang="en-US" sz="2400" b="1">
              <a:latin typeface="Tahoma"/>
              <a:ea typeface="Tahoma"/>
              <a:cs typeface="Tahoma"/>
            </a:endParaRPr>
          </a:p>
        </p:txBody>
      </p:sp>
      <p:sp>
        <p:nvSpPr>
          <p:cNvPr id="3" name="Footer Placeholder 2">
            <a:extLst>
              <a:ext uri="{FF2B5EF4-FFF2-40B4-BE49-F238E27FC236}">
                <a16:creationId xmlns:a16="http://schemas.microsoft.com/office/drawing/2014/main" id="{32CD41C4-4CC7-631E-83F5-805CE476ED99}"/>
              </a:ext>
            </a:extLst>
          </p:cNvPr>
          <p:cNvSpPr>
            <a:spLocks noGrp="1"/>
          </p:cNvSpPr>
          <p:nvPr>
            <p:ph type="ftr" sz="quarter" idx="11"/>
          </p:nvPr>
        </p:nvSpPr>
        <p:spPr/>
        <p:txBody>
          <a:bodyPr/>
          <a:lstStyle/>
          <a:p>
            <a:r>
              <a:rPr lang="en-US">
                <a:latin typeface="Tahoma"/>
                <a:ea typeface="Tahoma"/>
                <a:cs typeface="Tahoma"/>
              </a:rPr>
              <a:t>DOW CHEMICALS PILOT STUDY AND KEY CHALLENGES</a:t>
            </a:r>
          </a:p>
        </p:txBody>
      </p:sp>
      <p:sp>
        <p:nvSpPr>
          <p:cNvPr id="4" name="Slide Number Placeholder 3">
            <a:extLst>
              <a:ext uri="{FF2B5EF4-FFF2-40B4-BE49-F238E27FC236}">
                <a16:creationId xmlns:a16="http://schemas.microsoft.com/office/drawing/2014/main" id="{3B3481F2-D373-123F-8252-44543DE779BB}"/>
              </a:ext>
            </a:extLst>
          </p:cNvPr>
          <p:cNvSpPr>
            <a:spLocks noGrp="1"/>
          </p:cNvSpPr>
          <p:nvPr>
            <p:ph type="sldNum" sz="quarter" idx="12"/>
          </p:nvPr>
        </p:nvSpPr>
        <p:spPr/>
        <p:txBody>
          <a:bodyPr/>
          <a:lstStyle/>
          <a:p>
            <a:fld id="{C68DACDF-E1A9-A04C-A5FF-FC2443684BF5}" type="slidenum">
              <a:rPr lang="en-US" dirty="0" smtClean="0">
                <a:latin typeface="Tahoma"/>
                <a:ea typeface="Tahoma"/>
                <a:cs typeface="Tahoma"/>
              </a:rPr>
              <a:pPr/>
              <a:t>2</a:t>
            </a:fld>
            <a:endParaRPr lang="en-US">
              <a:latin typeface="Tahoma"/>
              <a:ea typeface="Tahoma"/>
              <a:cs typeface="Tahoma"/>
            </a:endParaRPr>
          </a:p>
        </p:txBody>
      </p:sp>
      <p:sp>
        <p:nvSpPr>
          <p:cNvPr id="5" name="Content Placeholder 4">
            <a:extLst>
              <a:ext uri="{FF2B5EF4-FFF2-40B4-BE49-F238E27FC236}">
                <a16:creationId xmlns:a16="http://schemas.microsoft.com/office/drawing/2014/main" id="{3FF6A115-BF99-2A23-F0A0-D24AD600B8C6}"/>
              </a:ext>
            </a:extLst>
          </p:cNvPr>
          <p:cNvSpPr>
            <a:spLocks noGrp="1"/>
          </p:cNvSpPr>
          <p:nvPr>
            <p:ph sz="quarter" idx="13"/>
          </p:nvPr>
        </p:nvSpPr>
        <p:spPr>
          <a:xfrm>
            <a:off x="838200" y="1131650"/>
            <a:ext cx="10515600" cy="4645264"/>
          </a:xfrm>
        </p:spPr>
        <p:txBody>
          <a:bodyPr vert="horz" lIns="91440" tIns="45720" rIns="91440" bIns="45720" rtlCol="0" anchor="t">
            <a:normAutofit/>
          </a:bodyPr>
          <a:lstStyle/>
          <a:p>
            <a:r>
              <a:rPr lang="en-US">
                <a:latin typeface="Tahoma"/>
                <a:ea typeface="+mn-lt"/>
                <a:cs typeface="+mn-lt"/>
              </a:rPr>
              <a:t>Pilot Study -</a:t>
            </a:r>
          </a:p>
          <a:p>
            <a:pPr marL="342900" indent="-342900">
              <a:buChar char="•"/>
            </a:pPr>
            <a:r>
              <a:rPr lang="en-US">
                <a:latin typeface="Tahoma"/>
                <a:ea typeface="+mn-lt"/>
                <a:cs typeface="+mn-lt"/>
              </a:rPr>
              <a:t>Aim was to see if the existing manufacturing information management system (LIMS) could be extended and supplemented into EMI (Enterprise Manufacturing Intelligence) system.</a:t>
            </a:r>
          </a:p>
          <a:p>
            <a:pPr marL="342900" indent="-342900">
              <a:buChar char="•"/>
            </a:pPr>
            <a:r>
              <a:rPr lang="en-US">
                <a:latin typeface="Tahoma"/>
                <a:ea typeface="+mn-lt"/>
                <a:cs typeface="+mn-lt"/>
              </a:rPr>
              <a:t>EMI contained more sophisticated analytics than the LIMS and provided easier and faster aggregation of different data types.</a:t>
            </a:r>
          </a:p>
          <a:p>
            <a:pPr marL="342900" indent="-342900">
              <a:buFont typeface="Arial,Sans-Serif" panose="020B0604020202020204" pitchFamily="34" charset="0"/>
              <a:buChar char="•"/>
            </a:pPr>
            <a:endParaRPr lang="en-US">
              <a:latin typeface="Tahoma"/>
              <a:ea typeface="+mn-lt"/>
              <a:cs typeface="+mn-lt"/>
            </a:endParaRPr>
          </a:p>
          <a:p>
            <a:r>
              <a:rPr lang="en-US">
                <a:latin typeface="Tahoma"/>
                <a:ea typeface="+mn-lt"/>
                <a:cs typeface="+mn-lt"/>
              </a:rPr>
              <a:t>Challenges - </a:t>
            </a:r>
          </a:p>
          <a:p>
            <a:pPr marL="342900" indent="-342900">
              <a:buFont typeface="Arial,Sans-Serif" panose="020B0604020202020204" pitchFamily="34" charset="0"/>
              <a:buChar char="•"/>
            </a:pPr>
            <a:r>
              <a:rPr lang="en-US">
                <a:latin typeface="Tahoma"/>
                <a:ea typeface="+mn-lt"/>
                <a:cs typeface="+mn-lt"/>
              </a:rPr>
              <a:t>Data engineers working for data instead of data working for them </a:t>
            </a:r>
            <a:endParaRPr lang="en-US">
              <a:latin typeface="Tahoma"/>
              <a:ea typeface="Tahoma"/>
              <a:cs typeface="Tahoma"/>
            </a:endParaRPr>
          </a:p>
          <a:p>
            <a:pPr marL="342900" indent="-342900">
              <a:buFont typeface="Arial,Sans-Serif" panose="020B0604020202020204" pitchFamily="34" charset="0"/>
              <a:buChar char="•"/>
            </a:pPr>
            <a:r>
              <a:rPr lang="en-US">
                <a:latin typeface="Tahoma"/>
                <a:ea typeface="+mn-lt"/>
                <a:cs typeface="+mn-lt"/>
              </a:rPr>
              <a:t>How to access data at their points of origin?</a:t>
            </a:r>
          </a:p>
          <a:p>
            <a:pPr marL="342900" indent="-342900">
              <a:buFont typeface="Arial,Sans-Serif" panose="020B0604020202020204" pitchFamily="34" charset="0"/>
              <a:buChar char="•"/>
            </a:pPr>
            <a:r>
              <a:rPr lang="en-US">
                <a:latin typeface="Tahoma"/>
                <a:ea typeface="+mn-lt"/>
                <a:cs typeface="+mn-lt"/>
              </a:rPr>
              <a:t>How to gain user acceptance ?</a:t>
            </a:r>
          </a:p>
          <a:p>
            <a:pPr marL="342900" indent="-342900">
              <a:buFont typeface="Arial,Sans-Serif" panose="020B0604020202020204" pitchFamily="34" charset="0"/>
              <a:buChar char="•"/>
            </a:pPr>
            <a:r>
              <a:rPr lang="en-US">
                <a:latin typeface="Tahoma"/>
                <a:ea typeface="+mn-lt"/>
                <a:cs typeface="+mn-lt"/>
              </a:rPr>
              <a:t>How to obtain metrics to calculate the return of investment on EMI?</a:t>
            </a:r>
          </a:p>
          <a:p>
            <a:pPr marL="342900" indent="-342900">
              <a:buChar char="•"/>
            </a:pPr>
            <a:endParaRPr lang="en-US">
              <a:latin typeface="Tahoma"/>
              <a:ea typeface="+mn-lt"/>
              <a:cs typeface="+mn-lt"/>
            </a:endParaRPr>
          </a:p>
          <a:p>
            <a:pPr marL="342900" indent="-342900">
              <a:buChar char="•"/>
            </a:pPr>
            <a:endParaRPr lang="en-US">
              <a:latin typeface="Tahoma"/>
              <a:ea typeface="+mn-lt"/>
              <a:cs typeface="+mn-lt"/>
            </a:endParaRPr>
          </a:p>
          <a:p>
            <a:pPr marL="342900" indent="-342900">
              <a:buChar char="•"/>
            </a:pPr>
            <a:endParaRPr lang="en-US">
              <a:latin typeface="Tahoma"/>
              <a:ea typeface="+mn-lt"/>
              <a:cs typeface="+mn-lt"/>
            </a:endParaRPr>
          </a:p>
        </p:txBody>
      </p:sp>
    </p:spTree>
    <p:extLst>
      <p:ext uri="{BB962C8B-B14F-4D97-AF65-F5344CB8AC3E}">
        <p14:creationId xmlns:p14="http://schemas.microsoft.com/office/powerpoint/2010/main" val="16696459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76601-AB99-E08A-8C89-92151596B08D}"/>
              </a:ext>
            </a:extLst>
          </p:cNvPr>
          <p:cNvSpPr>
            <a:spLocks noGrp="1"/>
          </p:cNvSpPr>
          <p:nvPr>
            <p:ph type="title"/>
          </p:nvPr>
        </p:nvSpPr>
        <p:spPr>
          <a:xfrm>
            <a:off x="640080" y="207271"/>
            <a:ext cx="10515600" cy="617825"/>
          </a:xfrm>
        </p:spPr>
        <p:txBody>
          <a:bodyPr>
            <a:normAutofit/>
          </a:bodyPr>
          <a:lstStyle/>
          <a:p>
            <a:pPr algn="ctr"/>
            <a:r>
              <a:rPr lang="en-US" sz="2400" b="1">
                <a:cs typeface="Arial"/>
              </a:rPr>
              <a:t>BUSINESS MODELS IN CHEMICAL INDUSTRY 2012</a:t>
            </a:r>
            <a:endParaRPr lang="en-US"/>
          </a:p>
        </p:txBody>
      </p:sp>
      <p:sp>
        <p:nvSpPr>
          <p:cNvPr id="4" name="Slide Number Placeholder 3">
            <a:extLst>
              <a:ext uri="{FF2B5EF4-FFF2-40B4-BE49-F238E27FC236}">
                <a16:creationId xmlns:a16="http://schemas.microsoft.com/office/drawing/2014/main" id="{A4DAAC7B-C230-2D0B-8E8D-EB689C66C467}"/>
              </a:ext>
            </a:extLst>
          </p:cNvPr>
          <p:cNvSpPr>
            <a:spLocks noGrp="1"/>
          </p:cNvSpPr>
          <p:nvPr>
            <p:ph type="sldNum" sz="quarter" idx="12"/>
          </p:nvPr>
        </p:nvSpPr>
        <p:spPr/>
        <p:txBody>
          <a:bodyPr/>
          <a:lstStyle/>
          <a:p>
            <a:fld id="{C68DACDF-E1A9-A04C-A5FF-FC2443684BF5}" type="slidenum">
              <a:rPr lang="en-US" smtClean="0"/>
              <a:pPr/>
              <a:t>3</a:t>
            </a:fld>
            <a:endParaRPr lang="en-US"/>
          </a:p>
        </p:txBody>
      </p:sp>
      <p:graphicFrame>
        <p:nvGraphicFramePr>
          <p:cNvPr id="10" name="Table 10">
            <a:extLst>
              <a:ext uri="{FF2B5EF4-FFF2-40B4-BE49-F238E27FC236}">
                <a16:creationId xmlns:a16="http://schemas.microsoft.com/office/drawing/2014/main" id="{34FE28F4-21D4-F8CE-8847-EE61995B42AC}"/>
              </a:ext>
            </a:extLst>
          </p:cNvPr>
          <p:cNvGraphicFramePr>
            <a:graphicFrameLocks noGrp="1"/>
          </p:cNvGraphicFramePr>
          <p:nvPr>
            <p:extLst>
              <p:ext uri="{D42A27DB-BD31-4B8C-83A1-F6EECF244321}">
                <p14:modId xmlns:p14="http://schemas.microsoft.com/office/powerpoint/2010/main" val="2403062796"/>
              </p:ext>
            </p:extLst>
          </p:nvPr>
        </p:nvGraphicFramePr>
        <p:xfrm>
          <a:off x="449580" y="969712"/>
          <a:ext cx="3086101" cy="2730499"/>
        </p:xfrm>
        <a:graphic>
          <a:graphicData uri="http://schemas.openxmlformats.org/drawingml/2006/table">
            <a:tbl>
              <a:tblPr firstRow="1" bandRow="1">
                <a:tableStyleId>{5C22544A-7EE6-4342-B048-85BDC9FD1C3A}</a:tableStyleId>
              </a:tblPr>
              <a:tblGrid>
                <a:gridCol w="3086101">
                  <a:extLst>
                    <a:ext uri="{9D8B030D-6E8A-4147-A177-3AD203B41FA5}">
                      <a16:colId xmlns:a16="http://schemas.microsoft.com/office/drawing/2014/main" val="2794063250"/>
                    </a:ext>
                  </a:extLst>
                </a:gridCol>
              </a:tblGrid>
              <a:tr h="720387">
                <a:tc>
                  <a:txBody>
                    <a:bodyPr/>
                    <a:lstStyle/>
                    <a:p>
                      <a:pPr lvl="0" algn="ctr">
                        <a:lnSpc>
                          <a:spcPct val="100000"/>
                        </a:lnSpc>
                        <a:spcBef>
                          <a:spcPts val="0"/>
                        </a:spcBef>
                        <a:spcAft>
                          <a:spcPts val="0"/>
                        </a:spcAft>
                        <a:buNone/>
                      </a:pPr>
                      <a:r>
                        <a:rPr lang="en-IN" sz="1400" b="1" i="0" u="none" strike="noStrike" noProof="0">
                          <a:effectLst/>
                          <a:latin typeface="Tahoma"/>
                        </a:rPr>
                        <a:t>1. Resource Ownership</a:t>
                      </a:r>
                      <a:endParaRPr lang="en-US" b="1">
                        <a:latin typeface="Tahoma"/>
                      </a:endParaRPr>
                    </a:p>
                    <a:p>
                      <a:pPr lvl="0">
                        <a:buNone/>
                      </a:pPr>
                      <a:endParaRPr lang="en-US">
                        <a:latin typeface="Tahoma"/>
                      </a:endParaRPr>
                    </a:p>
                  </a:txBody>
                  <a:tcPr/>
                </a:tc>
                <a:extLst>
                  <a:ext uri="{0D108BD9-81ED-4DB2-BD59-A6C34878D82A}">
                    <a16:rowId xmlns:a16="http://schemas.microsoft.com/office/drawing/2014/main" val="76277859"/>
                  </a:ext>
                </a:extLst>
              </a:tr>
              <a:tr h="2010112">
                <a:tc>
                  <a:txBody>
                    <a:bodyPr/>
                    <a:lstStyle/>
                    <a:p>
                      <a:pPr lvl="0" algn="ctr">
                        <a:lnSpc>
                          <a:spcPct val="100000"/>
                        </a:lnSpc>
                        <a:spcBef>
                          <a:spcPts val="0"/>
                        </a:spcBef>
                        <a:spcAft>
                          <a:spcPts val="0"/>
                        </a:spcAft>
                        <a:buNone/>
                      </a:pPr>
                      <a:r>
                        <a:rPr lang="en-US" sz="1400" b="1" i="0" u="none" strike="noStrike" noProof="0">
                          <a:latin typeface="Tahoma"/>
                        </a:rPr>
                        <a:t> </a:t>
                      </a:r>
                      <a:r>
                        <a:rPr lang="en-US" sz="1400" b="0" i="0" u="none" strike="noStrike" noProof="0">
                          <a:latin typeface="Tahoma"/>
                        </a:rPr>
                        <a:t>The businesses using this strategy concentrated on securing low-cost positions through economies of scale.  </a:t>
                      </a:r>
                      <a:endParaRPr lang="en-US">
                        <a:latin typeface="Tahoma"/>
                      </a:endParaRPr>
                    </a:p>
                    <a:p>
                      <a:pPr marL="0" marR="0" lvl="0" indent="0" algn="l" defTabSz="685800">
                        <a:lnSpc>
                          <a:spcPct val="100000"/>
                        </a:lnSpc>
                        <a:spcBef>
                          <a:spcPts val="0"/>
                        </a:spcBef>
                        <a:spcAft>
                          <a:spcPts val="0"/>
                        </a:spcAft>
                        <a:buNone/>
                        <a:tabLst/>
                        <a:defRPr/>
                      </a:pPr>
                      <a:endParaRPr lang="en-US">
                        <a:latin typeface="Tahoma"/>
                      </a:endParaRPr>
                    </a:p>
                    <a:p>
                      <a:endParaRPr lang="en-US">
                        <a:latin typeface="Tahoma"/>
                      </a:endParaRPr>
                    </a:p>
                  </a:txBody>
                  <a:tcPr/>
                </a:tc>
                <a:extLst>
                  <a:ext uri="{0D108BD9-81ED-4DB2-BD59-A6C34878D82A}">
                    <a16:rowId xmlns:a16="http://schemas.microsoft.com/office/drawing/2014/main" val="2844840511"/>
                  </a:ext>
                </a:extLst>
              </a:tr>
            </a:tbl>
          </a:graphicData>
        </a:graphic>
      </p:graphicFrame>
      <p:graphicFrame>
        <p:nvGraphicFramePr>
          <p:cNvPr id="12" name="Table 10">
            <a:extLst>
              <a:ext uri="{FF2B5EF4-FFF2-40B4-BE49-F238E27FC236}">
                <a16:creationId xmlns:a16="http://schemas.microsoft.com/office/drawing/2014/main" id="{ABBC8842-A32E-CB89-C8E0-D91073DAA9E5}"/>
              </a:ext>
            </a:extLst>
          </p:cNvPr>
          <p:cNvGraphicFramePr>
            <a:graphicFrameLocks noGrp="1"/>
          </p:cNvGraphicFramePr>
          <p:nvPr>
            <p:extLst>
              <p:ext uri="{D42A27DB-BD31-4B8C-83A1-F6EECF244321}">
                <p14:modId xmlns:p14="http://schemas.microsoft.com/office/powerpoint/2010/main" val="691172408"/>
              </p:ext>
            </p:extLst>
          </p:nvPr>
        </p:nvGraphicFramePr>
        <p:xfrm>
          <a:off x="4166448" y="959130"/>
          <a:ext cx="3220720" cy="2746730"/>
        </p:xfrm>
        <a:graphic>
          <a:graphicData uri="http://schemas.openxmlformats.org/drawingml/2006/table">
            <a:tbl>
              <a:tblPr firstRow="1" bandRow="1">
                <a:tableStyleId>{5C22544A-7EE6-4342-B048-85BDC9FD1C3A}</a:tableStyleId>
              </a:tblPr>
              <a:tblGrid>
                <a:gridCol w="3220720">
                  <a:extLst>
                    <a:ext uri="{9D8B030D-6E8A-4147-A177-3AD203B41FA5}">
                      <a16:colId xmlns:a16="http://schemas.microsoft.com/office/drawing/2014/main" val="2794063250"/>
                    </a:ext>
                  </a:extLst>
                </a:gridCol>
              </a:tblGrid>
              <a:tr h="294051">
                <a:tc>
                  <a:txBody>
                    <a:bodyPr/>
                    <a:lstStyle/>
                    <a:p>
                      <a:pPr lvl="0" algn="ctr">
                        <a:lnSpc>
                          <a:spcPct val="100000"/>
                        </a:lnSpc>
                        <a:spcBef>
                          <a:spcPts val="0"/>
                        </a:spcBef>
                        <a:spcAft>
                          <a:spcPts val="0"/>
                        </a:spcAft>
                        <a:buNone/>
                      </a:pPr>
                      <a:r>
                        <a:rPr lang="en-US" sz="1400" b="1" i="0" u="none" strike="noStrike" kern="1200" noProof="0">
                          <a:effectLst/>
                          <a:latin typeface="Tahoma"/>
                        </a:rPr>
                        <a:t>2. Niche Positioning</a:t>
                      </a:r>
                      <a:endParaRPr lang="en-US" sz="1400" b="1">
                        <a:latin typeface="Tahoma"/>
                      </a:endParaRPr>
                    </a:p>
                    <a:p>
                      <a:pPr lvl="0">
                        <a:buNone/>
                      </a:pPr>
                      <a:endParaRPr lang="en-US">
                        <a:latin typeface="Tahoma"/>
                      </a:endParaRPr>
                    </a:p>
                  </a:txBody>
                  <a:tcPr/>
                </a:tc>
                <a:extLst>
                  <a:ext uri="{0D108BD9-81ED-4DB2-BD59-A6C34878D82A}">
                    <a16:rowId xmlns:a16="http://schemas.microsoft.com/office/drawing/2014/main" val="76277859"/>
                  </a:ext>
                </a:extLst>
              </a:tr>
              <a:tr h="2236190">
                <a:tc>
                  <a:txBody>
                    <a:bodyPr/>
                    <a:lstStyle/>
                    <a:p>
                      <a:pPr marL="0" lvl="0" indent="0" algn="l">
                        <a:lnSpc>
                          <a:spcPct val="100000"/>
                        </a:lnSpc>
                        <a:spcBef>
                          <a:spcPts val="0"/>
                        </a:spcBef>
                        <a:spcAft>
                          <a:spcPts val="0"/>
                        </a:spcAft>
                        <a:buNone/>
                      </a:pPr>
                      <a:r>
                        <a:rPr lang="en-US" sz="1350" b="0" i="0" u="none" strike="noStrike" kern="1200" noProof="0">
                          <a:effectLst/>
                          <a:latin typeface="Tahoma"/>
                        </a:rPr>
                        <a:t> Pioneers in particular fields of technology, aimed to safeguard their intellectual property by providing superior products, embracing innovation, and building trusting connections with their target market.  </a:t>
                      </a:r>
                      <a:endParaRPr lang="en-US">
                        <a:latin typeface="Tahoma"/>
                      </a:endParaRPr>
                    </a:p>
                    <a:p>
                      <a:pPr marL="285750" lvl="0" indent="-285750" algn="l">
                        <a:lnSpc>
                          <a:spcPct val="100000"/>
                        </a:lnSpc>
                        <a:spcBef>
                          <a:spcPts val="0"/>
                        </a:spcBef>
                        <a:spcAft>
                          <a:spcPts val="0"/>
                        </a:spcAft>
                        <a:buFont typeface="Arial"/>
                        <a:buChar char="•"/>
                      </a:pPr>
                      <a:endParaRPr lang="en-US">
                        <a:latin typeface="Tahoma"/>
                      </a:endParaRPr>
                    </a:p>
                    <a:p>
                      <a:pPr marL="0" marR="0" lvl="0" indent="0" algn="l" defTabSz="685800">
                        <a:lnSpc>
                          <a:spcPct val="100000"/>
                        </a:lnSpc>
                        <a:spcBef>
                          <a:spcPts val="0"/>
                        </a:spcBef>
                        <a:spcAft>
                          <a:spcPts val="0"/>
                        </a:spcAft>
                        <a:buClrTx/>
                        <a:buSzTx/>
                        <a:buFontTx/>
                        <a:buNone/>
                        <a:tabLst/>
                        <a:defRPr/>
                      </a:pPr>
                      <a:endParaRPr lang="en-US" sz="1350" kern="1200">
                        <a:solidFill>
                          <a:schemeClr val="dk1"/>
                        </a:solidFill>
                        <a:effectLst/>
                        <a:latin typeface="Tahoma"/>
                        <a:ea typeface="+mn-ea"/>
                        <a:cs typeface="+mn-cs"/>
                      </a:endParaRPr>
                    </a:p>
                  </a:txBody>
                  <a:tcPr/>
                </a:tc>
                <a:extLst>
                  <a:ext uri="{0D108BD9-81ED-4DB2-BD59-A6C34878D82A}">
                    <a16:rowId xmlns:a16="http://schemas.microsoft.com/office/drawing/2014/main" val="2844840511"/>
                  </a:ext>
                </a:extLst>
              </a:tr>
            </a:tbl>
          </a:graphicData>
        </a:graphic>
      </p:graphicFrame>
      <p:graphicFrame>
        <p:nvGraphicFramePr>
          <p:cNvPr id="61" name="Table 60">
            <a:extLst>
              <a:ext uri="{FF2B5EF4-FFF2-40B4-BE49-F238E27FC236}">
                <a16:creationId xmlns:a16="http://schemas.microsoft.com/office/drawing/2014/main" id="{97AE01C0-6DFD-A7B0-CB63-09CAD33AA648}"/>
              </a:ext>
            </a:extLst>
          </p:cNvPr>
          <p:cNvGraphicFramePr>
            <a:graphicFrameLocks noGrp="1"/>
          </p:cNvGraphicFramePr>
          <p:nvPr>
            <p:extLst>
              <p:ext uri="{D42A27DB-BD31-4B8C-83A1-F6EECF244321}">
                <p14:modId xmlns:p14="http://schemas.microsoft.com/office/powerpoint/2010/main" val="1000391514"/>
              </p:ext>
            </p:extLst>
          </p:nvPr>
        </p:nvGraphicFramePr>
        <p:xfrm>
          <a:off x="8376921" y="942963"/>
          <a:ext cx="3173731" cy="2666976"/>
        </p:xfrm>
        <a:graphic>
          <a:graphicData uri="http://schemas.openxmlformats.org/drawingml/2006/table">
            <a:tbl>
              <a:tblPr firstRow="1" bandRow="1">
                <a:tableStyleId>{5C22544A-7EE6-4342-B048-85BDC9FD1C3A}</a:tableStyleId>
              </a:tblPr>
              <a:tblGrid>
                <a:gridCol w="3173731">
                  <a:extLst>
                    <a:ext uri="{9D8B030D-6E8A-4147-A177-3AD203B41FA5}">
                      <a16:colId xmlns:a16="http://schemas.microsoft.com/office/drawing/2014/main" val="2794063250"/>
                    </a:ext>
                  </a:extLst>
                </a:gridCol>
              </a:tblGrid>
              <a:tr h="414189">
                <a:tc>
                  <a:txBody>
                    <a:bodyPr/>
                    <a:lstStyle/>
                    <a:p>
                      <a:pPr lvl="0" algn="ctr">
                        <a:buNone/>
                      </a:pPr>
                      <a:r>
                        <a:rPr lang="en-US" sz="1350" b="1" kern="1200">
                          <a:solidFill>
                            <a:schemeClr val="lt1"/>
                          </a:solidFill>
                          <a:effectLst/>
                          <a:latin typeface="Tahoma"/>
                          <a:ea typeface="+mn-ea"/>
                          <a:cs typeface="+mn-cs"/>
                        </a:rPr>
                        <a:t>3. Solution Providers</a:t>
                      </a:r>
                      <a:endParaRPr lang="en-US">
                        <a:latin typeface="Tahoma"/>
                      </a:endParaRPr>
                    </a:p>
                  </a:txBody>
                  <a:tcPr/>
                </a:tc>
                <a:extLst>
                  <a:ext uri="{0D108BD9-81ED-4DB2-BD59-A6C34878D82A}">
                    <a16:rowId xmlns:a16="http://schemas.microsoft.com/office/drawing/2014/main" val="76277859"/>
                  </a:ext>
                </a:extLst>
              </a:tr>
              <a:tr h="2252787">
                <a:tc>
                  <a:txBody>
                    <a:bodyPr/>
                    <a:lstStyle/>
                    <a:p>
                      <a:pPr marL="0" lvl="0" indent="0" algn="l">
                        <a:lnSpc>
                          <a:spcPct val="100000"/>
                        </a:lnSpc>
                        <a:spcBef>
                          <a:spcPts val="0"/>
                        </a:spcBef>
                        <a:spcAft>
                          <a:spcPts val="0"/>
                        </a:spcAft>
                        <a:buNone/>
                      </a:pPr>
                      <a:r>
                        <a:rPr lang="en-US" sz="1400" b="0" i="0" u="none" strike="noStrike" kern="1200" noProof="0">
                          <a:effectLst/>
                          <a:latin typeface="Tahoma"/>
                        </a:rPr>
                        <a:t>Created strategic partnerships with clients to spur innovation, grasped end-to-end value chains in many user industries, and reacted to market developments more quickly than their industry counterparts. DOW followed this model.</a:t>
                      </a:r>
                      <a:endParaRPr lang="en-US" b="0" i="0" u="none" strike="noStrike" noProof="0">
                        <a:latin typeface="Tahoma"/>
                      </a:endParaRPr>
                    </a:p>
                    <a:p>
                      <a:pPr marL="285750" lvl="0" indent="-285750" algn="l">
                        <a:lnSpc>
                          <a:spcPct val="100000"/>
                        </a:lnSpc>
                        <a:spcBef>
                          <a:spcPts val="0"/>
                        </a:spcBef>
                        <a:spcAft>
                          <a:spcPts val="0"/>
                        </a:spcAft>
                        <a:buFont typeface="Arial"/>
                        <a:buChar char="•"/>
                      </a:pPr>
                      <a:endParaRPr lang="en-US">
                        <a:latin typeface="Tahoma"/>
                      </a:endParaRPr>
                    </a:p>
                    <a:p>
                      <a:pPr marL="0" marR="0" lvl="0" indent="0" algn="l" defTabSz="685800">
                        <a:lnSpc>
                          <a:spcPct val="100000"/>
                        </a:lnSpc>
                        <a:spcBef>
                          <a:spcPts val="0"/>
                        </a:spcBef>
                        <a:spcAft>
                          <a:spcPts val="0"/>
                        </a:spcAft>
                        <a:buClrTx/>
                        <a:buSzTx/>
                        <a:buFontTx/>
                        <a:buNone/>
                        <a:tabLst/>
                        <a:defRPr/>
                      </a:pPr>
                      <a:endParaRPr lang="en-US" sz="1400" kern="1200">
                        <a:solidFill>
                          <a:schemeClr val="dk1"/>
                        </a:solidFill>
                        <a:effectLst/>
                        <a:latin typeface="Tahoma"/>
                        <a:ea typeface="+mn-ea"/>
                        <a:cs typeface="+mn-cs"/>
                      </a:endParaRPr>
                    </a:p>
                  </a:txBody>
                  <a:tcPr/>
                </a:tc>
                <a:extLst>
                  <a:ext uri="{0D108BD9-81ED-4DB2-BD59-A6C34878D82A}">
                    <a16:rowId xmlns:a16="http://schemas.microsoft.com/office/drawing/2014/main" val="2844840511"/>
                  </a:ext>
                </a:extLst>
              </a:tr>
            </a:tbl>
          </a:graphicData>
        </a:graphic>
      </p:graphicFrame>
      <p:sp>
        <p:nvSpPr>
          <p:cNvPr id="5" name="TextBox 4">
            <a:extLst>
              <a:ext uri="{FF2B5EF4-FFF2-40B4-BE49-F238E27FC236}">
                <a16:creationId xmlns:a16="http://schemas.microsoft.com/office/drawing/2014/main" id="{B5A65C14-3251-8A4D-71C5-0C26534D97AA}"/>
              </a:ext>
            </a:extLst>
          </p:cNvPr>
          <p:cNvSpPr txBox="1"/>
          <p:nvPr/>
        </p:nvSpPr>
        <p:spPr>
          <a:xfrm>
            <a:off x="539749" y="4413249"/>
            <a:ext cx="984355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latin typeface="Tahoma"/>
                <a:ea typeface="Tahoma"/>
                <a:cs typeface="Arial"/>
              </a:rPr>
              <a:t>NEED FOR STATISTICAL PROCESS CONTROL SYSTEMS :</a:t>
            </a:r>
          </a:p>
        </p:txBody>
      </p:sp>
      <p:sp>
        <p:nvSpPr>
          <p:cNvPr id="6" name="TextBox 5">
            <a:extLst>
              <a:ext uri="{FF2B5EF4-FFF2-40B4-BE49-F238E27FC236}">
                <a16:creationId xmlns:a16="http://schemas.microsoft.com/office/drawing/2014/main" id="{30B29B8B-420A-C05E-07FD-BD20F3E0ADF5}"/>
              </a:ext>
            </a:extLst>
          </p:cNvPr>
          <p:cNvSpPr txBox="1"/>
          <p:nvPr/>
        </p:nvSpPr>
        <p:spPr>
          <a:xfrm>
            <a:off x="539749" y="4783666"/>
            <a:ext cx="940435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a:latin typeface="Tahoma"/>
                <a:ea typeface="+mn-lt"/>
                <a:cs typeface="+mn-lt"/>
              </a:rPr>
              <a:t>Process Variations</a:t>
            </a:r>
            <a:r>
              <a:rPr lang="en-US" sz="1600">
                <a:latin typeface="Tahoma"/>
                <a:ea typeface="+mn-lt"/>
                <a:cs typeface="+mn-lt"/>
              </a:rPr>
              <a:t> - The amount of output per unit of input, or yield, often varies in the chemical industry for no immediately apparent reason which affects the product profitability. </a:t>
            </a:r>
            <a:endParaRPr lang="en-US" sz="1600">
              <a:latin typeface="Tahoma"/>
              <a:ea typeface="Tahoma"/>
              <a:cs typeface="Tahoma"/>
            </a:endParaRPr>
          </a:p>
        </p:txBody>
      </p:sp>
    </p:spTree>
    <p:extLst>
      <p:ext uri="{BB962C8B-B14F-4D97-AF65-F5344CB8AC3E}">
        <p14:creationId xmlns:p14="http://schemas.microsoft.com/office/powerpoint/2010/main" val="2990135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76601-AB99-E08A-8C89-92151596B08D}"/>
              </a:ext>
            </a:extLst>
          </p:cNvPr>
          <p:cNvSpPr>
            <a:spLocks noGrp="1"/>
          </p:cNvSpPr>
          <p:nvPr>
            <p:ph type="title"/>
          </p:nvPr>
        </p:nvSpPr>
        <p:spPr>
          <a:xfrm>
            <a:off x="640080" y="133188"/>
            <a:ext cx="10515600" cy="617825"/>
          </a:xfrm>
        </p:spPr>
        <p:txBody>
          <a:bodyPr>
            <a:normAutofit/>
          </a:bodyPr>
          <a:lstStyle/>
          <a:p>
            <a:r>
              <a:rPr lang="en-US" sz="2400" b="1">
                <a:latin typeface="Tahoma"/>
                <a:ea typeface="Tahoma"/>
                <a:cs typeface="Arial"/>
              </a:rPr>
              <a:t>DOW CHEMICAL OVERVIEW:</a:t>
            </a:r>
            <a:endParaRPr lang="en-US" sz="2400" b="1">
              <a:latin typeface="Tahoma"/>
              <a:ea typeface="Tahoma"/>
              <a:cs typeface="Tahoma"/>
            </a:endParaRPr>
          </a:p>
        </p:txBody>
      </p:sp>
      <p:sp>
        <p:nvSpPr>
          <p:cNvPr id="3" name="Footer Placeholder 2">
            <a:extLst>
              <a:ext uri="{FF2B5EF4-FFF2-40B4-BE49-F238E27FC236}">
                <a16:creationId xmlns:a16="http://schemas.microsoft.com/office/drawing/2014/main" id="{2F31CB24-C3E2-5A16-8AD6-04F567DBB901}"/>
              </a:ext>
            </a:extLst>
          </p:cNvPr>
          <p:cNvSpPr>
            <a:spLocks noGrp="1"/>
          </p:cNvSpPr>
          <p:nvPr>
            <p:ph type="ftr" sz="quarter" idx="11"/>
          </p:nvPr>
        </p:nvSpPr>
        <p:spPr/>
        <p:txBody>
          <a:bodyPr/>
          <a:lstStyle/>
          <a:p>
            <a:r>
              <a:rPr lang="en-US">
                <a:latin typeface="Tahoma"/>
                <a:ea typeface="Tahoma"/>
                <a:cs typeface="Tahoma"/>
              </a:rPr>
              <a:t>DOW CHEMICALS OVERVIEW</a:t>
            </a:r>
          </a:p>
        </p:txBody>
      </p:sp>
      <p:sp>
        <p:nvSpPr>
          <p:cNvPr id="4" name="Slide Number Placeholder 3">
            <a:extLst>
              <a:ext uri="{FF2B5EF4-FFF2-40B4-BE49-F238E27FC236}">
                <a16:creationId xmlns:a16="http://schemas.microsoft.com/office/drawing/2014/main" id="{A4DAAC7B-C230-2D0B-8E8D-EB689C66C467}"/>
              </a:ext>
            </a:extLst>
          </p:cNvPr>
          <p:cNvSpPr>
            <a:spLocks noGrp="1"/>
          </p:cNvSpPr>
          <p:nvPr>
            <p:ph type="sldNum" sz="quarter" idx="12"/>
          </p:nvPr>
        </p:nvSpPr>
        <p:spPr/>
        <p:txBody>
          <a:bodyPr/>
          <a:lstStyle/>
          <a:p>
            <a:fld id="{C68DACDF-E1A9-A04C-A5FF-FC2443684BF5}" type="slidenum">
              <a:rPr lang="en-US" dirty="0" smtClean="0">
                <a:latin typeface="Tahoma"/>
                <a:ea typeface="Tahoma"/>
                <a:cs typeface="Tahoma"/>
              </a:rPr>
              <a:pPr/>
              <a:t>4</a:t>
            </a:fld>
            <a:endParaRPr lang="en-US">
              <a:latin typeface="Tahoma"/>
              <a:ea typeface="Tahoma"/>
              <a:cs typeface="Tahoma"/>
            </a:endParaRPr>
          </a:p>
        </p:txBody>
      </p:sp>
      <p:graphicFrame>
        <p:nvGraphicFramePr>
          <p:cNvPr id="10" name="Table 10">
            <a:extLst>
              <a:ext uri="{FF2B5EF4-FFF2-40B4-BE49-F238E27FC236}">
                <a16:creationId xmlns:a16="http://schemas.microsoft.com/office/drawing/2014/main" id="{34FE28F4-21D4-F8CE-8847-EE61995B42AC}"/>
              </a:ext>
            </a:extLst>
          </p:cNvPr>
          <p:cNvGraphicFramePr>
            <a:graphicFrameLocks noGrp="1"/>
          </p:cNvGraphicFramePr>
          <p:nvPr>
            <p:extLst>
              <p:ext uri="{D42A27DB-BD31-4B8C-83A1-F6EECF244321}">
                <p14:modId xmlns:p14="http://schemas.microsoft.com/office/powerpoint/2010/main" val="1751669461"/>
              </p:ext>
            </p:extLst>
          </p:nvPr>
        </p:nvGraphicFramePr>
        <p:xfrm>
          <a:off x="640080" y="895629"/>
          <a:ext cx="3022600" cy="2533369"/>
        </p:xfrm>
        <a:graphic>
          <a:graphicData uri="http://schemas.openxmlformats.org/drawingml/2006/table">
            <a:tbl>
              <a:tblPr firstRow="1" bandRow="1">
                <a:tableStyleId>{5C22544A-7EE6-4342-B048-85BDC9FD1C3A}</a:tableStyleId>
              </a:tblPr>
              <a:tblGrid>
                <a:gridCol w="3022600">
                  <a:extLst>
                    <a:ext uri="{9D8B030D-6E8A-4147-A177-3AD203B41FA5}">
                      <a16:colId xmlns:a16="http://schemas.microsoft.com/office/drawing/2014/main" val="2794063250"/>
                    </a:ext>
                  </a:extLst>
                </a:gridCol>
              </a:tblGrid>
              <a:tr h="319937">
                <a:tc>
                  <a:txBody>
                    <a:bodyPr/>
                    <a:lstStyle/>
                    <a:p>
                      <a:r>
                        <a:rPr lang="en-IN" sz="1400" b="1">
                          <a:effectLst/>
                          <a:latin typeface="Tahoma"/>
                        </a:rPr>
                        <a:t>Growing by changing </a:t>
                      </a:r>
                      <a:endParaRPr lang="en-US">
                        <a:latin typeface="Tahoma"/>
                      </a:endParaRPr>
                    </a:p>
                  </a:txBody>
                  <a:tcPr/>
                </a:tc>
                <a:extLst>
                  <a:ext uri="{0D108BD9-81ED-4DB2-BD59-A6C34878D82A}">
                    <a16:rowId xmlns:a16="http://schemas.microsoft.com/office/drawing/2014/main" val="76277859"/>
                  </a:ext>
                </a:extLst>
              </a:tr>
              <a:tr h="2213432">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400">
                          <a:latin typeface="Tahoma"/>
                        </a:rPr>
                        <a:t>Dow was the largest ethylene producer worldwide, Moreover ethylene is the raw material for many industries. It set a base for the future enhancement with 5000 products in Dow's portfolio, investment of $ 4 billion for an ethylene plant in 2012.</a:t>
                      </a:r>
                      <a:endParaRPr lang="en-IN" sz="1400">
                        <a:effectLst/>
                        <a:latin typeface="Tahoma"/>
                      </a:endParaRPr>
                    </a:p>
                    <a:p>
                      <a:endParaRPr lang="en-US">
                        <a:latin typeface="Tahoma"/>
                      </a:endParaRPr>
                    </a:p>
                  </a:txBody>
                  <a:tcPr/>
                </a:tc>
                <a:extLst>
                  <a:ext uri="{0D108BD9-81ED-4DB2-BD59-A6C34878D82A}">
                    <a16:rowId xmlns:a16="http://schemas.microsoft.com/office/drawing/2014/main" val="2844840511"/>
                  </a:ext>
                </a:extLst>
              </a:tr>
            </a:tbl>
          </a:graphicData>
        </a:graphic>
      </p:graphicFrame>
      <p:graphicFrame>
        <p:nvGraphicFramePr>
          <p:cNvPr id="12" name="Table 10">
            <a:extLst>
              <a:ext uri="{FF2B5EF4-FFF2-40B4-BE49-F238E27FC236}">
                <a16:creationId xmlns:a16="http://schemas.microsoft.com/office/drawing/2014/main" id="{ABBC8842-A32E-CB89-C8E0-D91073DAA9E5}"/>
              </a:ext>
            </a:extLst>
          </p:cNvPr>
          <p:cNvGraphicFramePr>
            <a:graphicFrameLocks noGrp="1"/>
          </p:cNvGraphicFramePr>
          <p:nvPr>
            <p:extLst>
              <p:ext uri="{D42A27DB-BD31-4B8C-83A1-F6EECF244321}">
                <p14:modId xmlns:p14="http://schemas.microsoft.com/office/powerpoint/2010/main" val="3907761104"/>
              </p:ext>
            </p:extLst>
          </p:nvPr>
        </p:nvGraphicFramePr>
        <p:xfrm>
          <a:off x="4399281" y="895630"/>
          <a:ext cx="3220720" cy="2533370"/>
        </p:xfrm>
        <a:graphic>
          <a:graphicData uri="http://schemas.openxmlformats.org/drawingml/2006/table">
            <a:tbl>
              <a:tblPr firstRow="1" bandRow="1">
                <a:tableStyleId>{5C22544A-7EE6-4342-B048-85BDC9FD1C3A}</a:tableStyleId>
              </a:tblPr>
              <a:tblGrid>
                <a:gridCol w="3220720">
                  <a:extLst>
                    <a:ext uri="{9D8B030D-6E8A-4147-A177-3AD203B41FA5}">
                      <a16:colId xmlns:a16="http://schemas.microsoft.com/office/drawing/2014/main" val="2794063250"/>
                    </a:ext>
                  </a:extLst>
                </a:gridCol>
              </a:tblGrid>
              <a:tr h="294051">
                <a:tc>
                  <a:txBody>
                    <a:bodyPr/>
                    <a:lstStyle/>
                    <a:p>
                      <a:r>
                        <a:rPr lang="en-US" sz="1350" b="1" kern="1200">
                          <a:solidFill>
                            <a:schemeClr val="lt1"/>
                          </a:solidFill>
                          <a:effectLst/>
                          <a:latin typeface="Tahoma"/>
                          <a:ea typeface="+mn-ea"/>
                          <a:cs typeface="+mn-cs"/>
                        </a:rPr>
                        <a:t>Creating a start-up culture:</a:t>
                      </a:r>
                      <a:endParaRPr lang="en-US">
                        <a:latin typeface="Tahoma"/>
                      </a:endParaRPr>
                    </a:p>
                  </a:txBody>
                  <a:tcPr/>
                </a:tc>
                <a:extLst>
                  <a:ext uri="{0D108BD9-81ED-4DB2-BD59-A6C34878D82A}">
                    <a16:rowId xmlns:a16="http://schemas.microsoft.com/office/drawing/2014/main" val="76277859"/>
                  </a:ext>
                </a:extLst>
              </a:tr>
              <a:tr h="2236190">
                <a:tc>
                  <a:txBody>
                    <a:bodyPr/>
                    <a:lstStyle/>
                    <a:p>
                      <a:pPr marL="0" marR="0" lvl="0" indent="0" algn="l" rtl="0" eaLnBrk="1" fontAlgn="auto" latinLnBrk="0" hangingPunct="1">
                        <a:lnSpc>
                          <a:spcPct val="100000"/>
                        </a:lnSpc>
                        <a:spcBef>
                          <a:spcPts val="0"/>
                        </a:spcBef>
                        <a:spcAft>
                          <a:spcPts val="0"/>
                        </a:spcAft>
                        <a:buClrTx/>
                        <a:buSzTx/>
                        <a:buFontTx/>
                        <a:buNone/>
                      </a:pPr>
                      <a:r>
                        <a:rPr lang="en-US" sz="1350" kern="1200">
                          <a:solidFill>
                            <a:schemeClr val="dk1"/>
                          </a:solidFill>
                          <a:effectLst/>
                          <a:latin typeface="Tahoma"/>
                          <a:ea typeface="+mn-ea"/>
                          <a:cs typeface="+mn-cs"/>
                        </a:rPr>
                        <a:t>In a decade, Dow has reduced average age of an employees from 51 to 41. R&amp;D at Dow have made lot of changes by employing newer and younger generations. They need wide versatility and hence they started hiring statisticians, robotics, big data experts and data scientists. </a:t>
                      </a:r>
                      <a:endParaRPr lang="en-US">
                        <a:latin typeface="Tahoma"/>
                      </a:endParaRPr>
                    </a:p>
                  </a:txBody>
                  <a:tcPr/>
                </a:tc>
                <a:extLst>
                  <a:ext uri="{0D108BD9-81ED-4DB2-BD59-A6C34878D82A}">
                    <a16:rowId xmlns:a16="http://schemas.microsoft.com/office/drawing/2014/main" val="2844840511"/>
                  </a:ext>
                </a:extLst>
              </a:tr>
            </a:tbl>
          </a:graphicData>
        </a:graphic>
      </p:graphicFrame>
      <p:graphicFrame>
        <p:nvGraphicFramePr>
          <p:cNvPr id="17" name="Table 16">
            <a:extLst>
              <a:ext uri="{FF2B5EF4-FFF2-40B4-BE49-F238E27FC236}">
                <a16:creationId xmlns:a16="http://schemas.microsoft.com/office/drawing/2014/main" id="{E06C5463-509B-0E46-18B8-AC1325A38947}"/>
              </a:ext>
            </a:extLst>
          </p:cNvPr>
          <p:cNvGraphicFramePr>
            <a:graphicFrameLocks noGrp="1"/>
          </p:cNvGraphicFramePr>
          <p:nvPr>
            <p:extLst>
              <p:ext uri="{D42A27DB-BD31-4B8C-83A1-F6EECF244321}">
                <p14:modId xmlns:p14="http://schemas.microsoft.com/office/powerpoint/2010/main" val="3559400488"/>
              </p:ext>
            </p:extLst>
          </p:nvPr>
        </p:nvGraphicFramePr>
        <p:xfrm>
          <a:off x="4399280" y="3698655"/>
          <a:ext cx="3220719" cy="2310116"/>
        </p:xfrm>
        <a:graphic>
          <a:graphicData uri="http://schemas.openxmlformats.org/drawingml/2006/table">
            <a:tbl>
              <a:tblPr firstRow="1" bandRow="1">
                <a:tableStyleId>{5C22544A-7EE6-4342-B048-85BDC9FD1C3A}</a:tableStyleId>
              </a:tblPr>
              <a:tblGrid>
                <a:gridCol w="3220719">
                  <a:extLst>
                    <a:ext uri="{9D8B030D-6E8A-4147-A177-3AD203B41FA5}">
                      <a16:colId xmlns:a16="http://schemas.microsoft.com/office/drawing/2014/main" val="375725222"/>
                    </a:ext>
                  </a:extLst>
                </a:gridCol>
              </a:tblGrid>
              <a:tr h="358404">
                <a:tc>
                  <a:txBody>
                    <a:bodyPr/>
                    <a:lstStyle/>
                    <a:p>
                      <a:r>
                        <a:rPr lang="en-US" sz="1350" b="1" kern="1200">
                          <a:solidFill>
                            <a:schemeClr val="lt1"/>
                          </a:solidFill>
                          <a:effectLst/>
                          <a:latin typeface="Tahoma"/>
                          <a:ea typeface="+mn-ea"/>
                          <a:cs typeface="+mn-cs"/>
                        </a:rPr>
                        <a:t>How can data help: </a:t>
                      </a:r>
                      <a:endParaRPr lang="en-US">
                        <a:latin typeface="Tahoma"/>
                      </a:endParaRPr>
                    </a:p>
                  </a:txBody>
                  <a:tcPr/>
                </a:tc>
                <a:extLst>
                  <a:ext uri="{0D108BD9-81ED-4DB2-BD59-A6C34878D82A}">
                    <a16:rowId xmlns:a16="http://schemas.microsoft.com/office/drawing/2014/main" val="436749618"/>
                  </a:ext>
                </a:extLst>
              </a:tr>
              <a:tr h="1951712">
                <a:tc>
                  <a:txBody>
                    <a:bodyPr/>
                    <a:lstStyle/>
                    <a:p>
                      <a:pPr marL="0" marR="0" lvl="0" indent="0" algn="l" rtl="0" eaLnBrk="1" fontAlgn="auto" latinLnBrk="0" hangingPunct="1">
                        <a:lnSpc>
                          <a:spcPct val="100000"/>
                        </a:lnSpc>
                        <a:spcBef>
                          <a:spcPts val="0"/>
                        </a:spcBef>
                        <a:spcAft>
                          <a:spcPts val="0"/>
                        </a:spcAft>
                        <a:buClrTx/>
                        <a:buSzTx/>
                        <a:buFontTx/>
                        <a:buNone/>
                      </a:pPr>
                      <a:r>
                        <a:rPr lang="en-US" sz="1350" kern="1200">
                          <a:solidFill>
                            <a:schemeClr val="dk1"/>
                          </a:solidFill>
                          <a:effectLst/>
                          <a:latin typeface="Tahoma"/>
                          <a:ea typeface="+mn-ea"/>
                          <a:cs typeface="+mn-cs"/>
                        </a:rPr>
                        <a:t>Data and analytics give the inferences of a business and help us to understand the case study of various sectors in it. Therefore, This knowledge can be explained through Enterprise Manufacturing Intelligence Challenge (EMI). </a:t>
                      </a:r>
                      <a:endParaRPr lang="en-US" sz="1400">
                        <a:latin typeface="Tahoma"/>
                      </a:endParaRPr>
                    </a:p>
                  </a:txBody>
                  <a:tcPr/>
                </a:tc>
                <a:extLst>
                  <a:ext uri="{0D108BD9-81ED-4DB2-BD59-A6C34878D82A}">
                    <a16:rowId xmlns:a16="http://schemas.microsoft.com/office/drawing/2014/main" val="4282442399"/>
                  </a:ext>
                </a:extLst>
              </a:tr>
            </a:tbl>
          </a:graphicData>
        </a:graphic>
      </p:graphicFrame>
      <p:cxnSp>
        <p:nvCxnSpPr>
          <p:cNvPr id="19" name="Straight Arrow Connector 18">
            <a:extLst>
              <a:ext uri="{FF2B5EF4-FFF2-40B4-BE49-F238E27FC236}">
                <a16:creationId xmlns:a16="http://schemas.microsoft.com/office/drawing/2014/main" id="{00EDA0AD-76F5-17AD-73BE-FC4CF1708F13}"/>
              </a:ext>
            </a:extLst>
          </p:cNvPr>
          <p:cNvCxnSpPr>
            <a:cxnSpLocks/>
          </p:cNvCxnSpPr>
          <p:nvPr/>
        </p:nvCxnSpPr>
        <p:spPr>
          <a:xfrm>
            <a:off x="3662681" y="2126085"/>
            <a:ext cx="736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812964B-889E-C233-8466-F10536B51A21}"/>
              </a:ext>
            </a:extLst>
          </p:cNvPr>
          <p:cNvCxnSpPr>
            <a:cxnSpLocks/>
            <a:stCxn id="12" idx="3"/>
            <a:endCxn id="61" idx="1"/>
          </p:cNvCxnSpPr>
          <p:nvPr/>
        </p:nvCxnSpPr>
        <p:spPr>
          <a:xfrm>
            <a:off x="7620001" y="2162315"/>
            <a:ext cx="756920" cy="100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21" name="Table 10">
            <a:extLst>
              <a:ext uri="{FF2B5EF4-FFF2-40B4-BE49-F238E27FC236}">
                <a16:creationId xmlns:a16="http://schemas.microsoft.com/office/drawing/2014/main" id="{090FA9D6-69CF-3A91-216B-122456818004}"/>
              </a:ext>
            </a:extLst>
          </p:cNvPr>
          <p:cNvGraphicFramePr>
            <a:graphicFrameLocks noGrp="1"/>
          </p:cNvGraphicFramePr>
          <p:nvPr>
            <p:extLst>
              <p:ext uri="{D42A27DB-BD31-4B8C-83A1-F6EECF244321}">
                <p14:modId xmlns:p14="http://schemas.microsoft.com/office/powerpoint/2010/main" val="741225842"/>
              </p:ext>
            </p:extLst>
          </p:nvPr>
        </p:nvGraphicFramePr>
        <p:xfrm>
          <a:off x="640080" y="3650024"/>
          <a:ext cx="3022599" cy="2358746"/>
        </p:xfrm>
        <a:graphic>
          <a:graphicData uri="http://schemas.openxmlformats.org/drawingml/2006/table">
            <a:tbl>
              <a:tblPr firstRow="1" bandRow="1">
                <a:tableStyleId>{5C22544A-7EE6-4342-B048-85BDC9FD1C3A}</a:tableStyleId>
              </a:tblPr>
              <a:tblGrid>
                <a:gridCol w="3022599">
                  <a:extLst>
                    <a:ext uri="{9D8B030D-6E8A-4147-A177-3AD203B41FA5}">
                      <a16:colId xmlns:a16="http://schemas.microsoft.com/office/drawing/2014/main" val="2794063250"/>
                    </a:ext>
                  </a:extLst>
                </a:gridCol>
              </a:tblGrid>
              <a:tr h="451337">
                <a:tc>
                  <a:txBody>
                    <a:bodyPr/>
                    <a:lstStyle/>
                    <a:p>
                      <a:r>
                        <a:rPr lang="en-US" sz="1350" b="1" kern="1200">
                          <a:solidFill>
                            <a:schemeClr val="lt1"/>
                          </a:solidFill>
                          <a:effectLst/>
                          <a:latin typeface="Tahoma"/>
                          <a:ea typeface="+mn-ea"/>
                          <a:cs typeface="+mn-cs"/>
                        </a:rPr>
                        <a:t>Few comments by Colegrove on Dow's chemical overview.</a:t>
                      </a:r>
                      <a:endParaRPr lang="en-US">
                        <a:latin typeface="Tahoma"/>
                      </a:endParaRPr>
                    </a:p>
                  </a:txBody>
                  <a:tcPr/>
                </a:tc>
                <a:extLst>
                  <a:ext uri="{0D108BD9-81ED-4DB2-BD59-A6C34878D82A}">
                    <a16:rowId xmlns:a16="http://schemas.microsoft.com/office/drawing/2014/main" val="76277859"/>
                  </a:ext>
                </a:extLst>
              </a:tr>
              <a:tr h="1855826">
                <a:tc>
                  <a:txBody>
                    <a:bodyPr/>
                    <a:lstStyle/>
                    <a:p>
                      <a:pPr marL="285750" indent="-285750">
                        <a:buFont typeface="Arial" panose="020B0604020202020204" pitchFamily="34" charset="0"/>
                        <a:buChar char="•"/>
                      </a:pPr>
                      <a:r>
                        <a:rPr lang="en-US" sz="1350" kern="1200">
                          <a:solidFill>
                            <a:schemeClr val="dk1"/>
                          </a:solidFill>
                          <a:effectLst/>
                          <a:latin typeface="Tahoma"/>
                          <a:ea typeface="+mn-ea"/>
                          <a:cs typeface="+mn-cs"/>
                        </a:rPr>
                        <a:t>Imminent Large-scale production</a:t>
                      </a:r>
                    </a:p>
                    <a:p>
                      <a:pPr marL="285750" indent="-285750">
                        <a:buFont typeface="Arial" panose="020B0604020202020204" pitchFamily="34" charset="0"/>
                        <a:buChar char="•"/>
                      </a:pPr>
                      <a:r>
                        <a:rPr lang="en-US" sz="1350" kern="1200">
                          <a:solidFill>
                            <a:schemeClr val="dk1"/>
                          </a:solidFill>
                          <a:effectLst/>
                          <a:latin typeface="Tahoma"/>
                          <a:ea typeface="+mn-ea"/>
                          <a:cs typeface="+mn-cs"/>
                        </a:rPr>
                        <a:t>business over various intersections. </a:t>
                      </a:r>
                    </a:p>
                    <a:p>
                      <a:pPr marL="285750" indent="-285750">
                        <a:buFont typeface="Arial" panose="020B0604020202020204" pitchFamily="34" charset="0"/>
                        <a:buChar char="•"/>
                      </a:pPr>
                      <a:r>
                        <a:rPr lang="en-US" sz="1350" kern="1200">
                          <a:solidFill>
                            <a:schemeClr val="dk1"/>
                          </a:solidFill>
                          <a:effectLst/>
                          <a:latin typeface="Tahoma"/>
                          <a:ea typeface="+mn-ea"/>
                          <a:cs typeface="+mn-cs"/>
                        </a:rPr>
                        <a:t>Retirement of older Employee.</a:t>
                      </a:r>
                      <a:endParaRPr lang="en-US">
                        <a:latin typeface="Tahoma"/>
                      </a:endParaRPr>
                    </a:p>
                  </a:txBody>
                  <a:tcPr/>
                </a:tc>
                <a:extLst>
                  <a:ext uri="{0D108BD9-81ED-4DB2-BD59-A6C34878D82A}">
                    <a16:rowId xmlns:a16="http://schemas.microsoft.com/office/drawing/2014/main" val="2844840511"/>
                  </a:ext>
                </a:extLst>
              </a:tr>
            </a:tbl>
          </a:graphicData>
        </a:graphic>
      </p:graphicFrame>
      <p:sp>
        <p:nvSpPr>
          <p:cNvPr id="56" name="Rectangle: Rounded Corners 55">
            <a:extLst>
              <a:ext uri="{FF2B5EF4-FFF2-40B4-BE49-F238E27FC236}">
                <a16:creationId xmlns:a16="http://schemas.microsoft.com/office/drawing/2014/main" id="{09566B97-5768-16DD-BE54-B2C28677FE93}"/>
              </a:ext>
            </a:extLst>
          </p:cNvPr>
          <p:cNvSpPr/>
          <p:nvPr/>
        </p:nvSpPr>
        <p:spPr>
          <a:xfrm>
            <a:off x="7923043" y="3975132"/>
            <a:ext cx="1617198" cy="49232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IN" sz="1400">
                <a:solidFill>
                  <a:schemeClr val="tx1"/>
                </a:solidFill>
                <a:effectLst/>
                <a:latin typeface="Tahoma"/>
                <a:ea typeface="Tahoma"/>
                <a:cs typeface="Tahoma"/>
              </a:rPr>
              <a:t>Food (Omega-9s)</a:t>
            </a:r>
            <a:endParaRPr lang="en-US" sz="1400">
              <a:solidFill>
                <a:schemeClr val="tx1"/>
              </a:solidFill>
              <a:latin typeface="Tahoma"/>
              <a:ea typeface="Tahoma"/>
              <a:cs typeface="Tahoma"/>
            </a:endParaRPr>
          </a:p>
        </p:txBody>
      </p:sp>
      <p:sp>
        <p:nvSpPr>
          <p:cNvPr id="57" name="Rectangle: Rounded Corners 56">
            <a:extLst>
              <a:ext uri="{FF2B5EF4-FFF2-40B4-BE49-F238E27FC236}">
                <a16:creationId xmlns:a16="http://schemas.microsoft.com/office/drawing/2014/main" id="{44BA70B5-5AE2-EEE8-137B-98742232C95A}"/>
              </a:ext>
            </a:extLst>
          </p:cNvPr>
          <p:cNvSpPr/>
          <p:nvPr/>
        </p:nvSpPr>
        <p:spPr>
          <a:xfrm>
            <a:off x="9107562" y="4878770"/>
            <a:ext cx="1617198" cy="49232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IN" sz="1400">
                <a:solidFill>
                  <a:schemeClr val="tx1"/>
                </a:solidFill>
                <a:effectLst/>
                <a:latin typeface="Tahoma"/>
                <a:ea typeface="Tahoma"/>
                <a:cs typeface="Tahoma"/>
              </a:rPr>
              <a:t>BETAMATE</a:t>
            </a:r>
            <a:endParaRPr lang="en-US" sz="1400">
              <a:solidFill>
                <a:schemeClr val="tx1"/>
              </a:solidFill>
              <a:latin typeface="Tahoma"/>
              <a:ea typeface="Tahoma"/>
              <a:cs typeface="Tahoma"/>
            </a:endParaRPr>
          </a:p>
        </p:txBody>
      </p:sp>
      <p:sp>
        <p:nvSpPr>
          <p:cNvPr id="58" name="Rectangle: Rounded Corners 57">
            <a:extLst>
              <a:ext uri="{FF2B5EF4-FFF2-40B4-BE49-F238E27FC236}">
                <a16:creationId xmlns:a16="http://schemas.microsoft.com/office/drawing/2014/main" id="{53C8C514-D334-A58F-AEC4-297B5266D6E2}"/>
              </a:ext>
            </a:extLst>
          </p:cNvPr>
          <p:cNvSpPr/>
          <p:nvPr/>
        </p:nvSpPr>
        <p:spPr>
          <a:xfrm>
            <a:off x="10215884" y="3991334"/>
            <a:ext cx="1748395" cy="49232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IN" sz="1400">
                <a:solidFill>
                  <a:schemeClr val="tx1"/>
                </a:solidFill>
                <a:effectLst/>
                <a:latin typeface="Tahoma"/>
                <a:ea typeface="Tahoma"/>
                <a:cs typeface="Tahoma"/>
              </a:rPr>
              <a:t>Under Armour</a:t>
            </a:r>
            <a:endParaRPr lang="en-US" sz="1400">
              <a:solidFill>
                <a:schemeClr val="tx1"/>
              </a:solidFill>
              <a:latin typeface="Tahoma"/>
              <a:ea typeface="Tahoma"/>
              <a:cs typeface="Tahoma"/>
            </a:endParaRPr>
          </a:p>
        </p:txBody>
      </p:sp>
      <p:graphicFrame>
        <p:nvGraphicFramePr>
          <p:cNvPr id="61" name="Table 60">
            <a:extLst>
              <a:ext uri="{FF2B5EF4-FFF2-40B4-BE49-F238E27FC236}">
                <a16:creationId xmlns:a16="http://schemas.microsoft.com/office/drawing/2014/main" id="{97AE01C0-6DFD-A7B0-CB63-09CAD33AA648}"/>
              </a:ext>
            </a:extLst>
          </p:cNvPr>
          <p:cNvGraphicFramePr>
            <a:graphicFrameLocks noGrp="1"/>
          </p:cNvGraphicFramePr>
          <p:nvPr>
            <p:extLst>
              <p:ext uri="{D42A27DB-BD31-4B8C-83A1-F6EECF244321}">
                <p14:modId xmlns:p14="http://schemas.microsoft.com/office/powerpoint/2010/main" val="2292536936"/>
              </p:ext>
            </p:extLst>
          </p:nvPr>
        </p:nvGraphicFramePr>
        <p:xfrm>
          <a:off x="8376921" y="911213"/>
          <a:ext cx="3078480" cy="2522219"/>
        </p:xfrm>
        <a:graphic>
          <a:graphicData uri="http://schemas.openxmlformats.org/drawingml/2006/table">
            <a:tbl>
              <a:tblPr firstRow="1" bandRow="1">
                <a:tableStyleId>{5C22544A-7EE6-4342-B048-85BDC9FD1C3A}</a:tableStyleId>
              </a:tblPr>
              <a:tblGrid>
                <a:gridCol w="3078480">
                  <a:extLst>
                    <a:ext uri="{9D8B030D-6E8A-4147-A177-3AD203B41FA5}">
                      <a16:colId xmlns:a16="http://schemas.microsoft.com/office/drawing/2014/main" val="2794063250"/>
                    </a:ext>
                  </a:extLst>
                </a:gridCol>
              </a:tblGrid>
              <a:tr h="391311">
                <a:tc>
                  <a:txBody>
                    <a:bodyPr/>
                    <a:lstStyle/>
                    <a:p>
                      <a:r>
                        <a:rPr lang="en-US" sz="1350" b="1" kern="1200">
                          <a:solidFill>
                            <a:schemeClr val="lt1"/>
                          </a:solidFill>
                          <a:effectLst/>
                          <a:latin typeface="Tahoma"/>
                          <a:ea typeface="+mn-ea"/>
                          <a:cs typeface="+mn-cs"/>
                        </a:rPr>
                        <a:t>Innovating at the intersections:</a:t>
                      </a:r>
                      <a:endParaRPr lang="en-US">
                        <a:latin typeface="Tahoma"/>
                      </a:endParaRPr>
                    </a:p>
                  </a:txBody>
                  <a:tcPr/>
                </a:tc>
                <a:extLst>
                  <a:ext uri="{0D108BD9-81ED-4DB2-BD59-A6C34878D82A}">
                    <a16:rowId xmlns:a16="http://schemas.microsoft.com/office/drawing/2014/main" val="76277859"/>
                  </a:ext>
                </a:extLst>
              </a:tr>
              <a:tr h="2130908">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400" kern="1200">
                          <a:solidFill>
                            <a:schemeClr val="dk1"/>
                          </a:solidFill>
                          <a:effectLst/>
                          <a:latin typeface="Tahoma"/>
                          <a:ea typeface="+mn-ea"/>
                          <a:cs typeface="+mn-cs"/>
                        </a:rPr>
                        <a:t>The framework of their business has changed from being best in one sector to the intersection of multiple sectors</a:t>
                      </a:r>
                    </a:p>
                    <a:p>
                      <a:pPr marL="0" marR="0" lvl="0" indent="0" algn="l" defTabSz="685800" rtl="0" eaLnBrk="1" fontAlgn="auto" latinLnBrk="0" hangingPunct="1">
                        <a:lnSpc>
                          <a:spcPct val="100000"/>
                        </a:lnSpc>
                        <a:spcBef>
                          <a:spcPts val="0"/>
                        </a:spcBef>
                        <a:spcAft>
                          <a:spcPts val="0"/>
                        </a:spcAft>
                        <a:buClrTx/>
                        <a:buSzTx/>
                        <a:buFontTx/>
                        <a:buNone/>
                        <a:tabLst/>
                        <a:defRPr/>
                      </a:pPr>
                      <a:r>
                        <a:rPr lang="en-US" sz="1400" kern="1200">
                          <a:solidFill>
                            <a:schemeClr val="dk1"/>
                          </a:solidFill>
                          <a:effectLst/>
                          <a:latin typeface="Tahoma"/>
                          <a:ea typeface="+mn-ea"/>
                          <a:cs typeface="+mn-cs"/>
                        </a:rPr>
                        <a:t>It is not only confined to chemical manufacturing but also involved in research of material science and biological science.</a:t>
                      </a:r>
                      <a:endParaRPr lang="en-US" sz="1400">
                        <a:latin typeface="Tahoma"/>
                      </a:endParaRPr>
                    </a:p>
                  </a:txBody>
                  <a:tcPr/>
                </a:tc>
                <a:extLst>
                  <a:ext uri="{0D108BD9-81ED-4DB2-BD59-A6C34878D82A}">
                    <a16:rowId xmlns:a16="http://schemas.microsoft.com/office/drawing/2014/main" val="2844840511"/>
                  </a:ext>
                </a:extLst>
              </a:tr>
            </a:tbl>
          </a:graphicData>
        </a:graphic>
      </p:graphicFrame>
      <p:cxnSp>
        <p:nvCxnSpPr>
          <p:cNvPr id="79" name="Straight Arrow Connector 78">
            <a:extLst>
              <a:ext uri="{FF2B5EF4-FFF2-40B4-BE49-F238E27FC236}">
                <a16:creationId xmlns:a16="http://schemas.microsoft.com/office/drawing/2014/main" id="{23201BEF-FCCD-7929-668C-E2F5836E80A7}"/>
              </a:ext>
            </a:extLst>
          </p:cNvPr>
          <p:cNvCxnSpPr>
            <a:cxnSpLocks/>
            <a:stCxn id="61" idx="2"/>
            <a:endCxn id="56" idx="0"/>
          </p:cNvCxnSpPr>
          <p:nvPr/>
        </p:nvCxnSpPr>
        <p:spPr>
          <a:xfrm flipH="1">
            <a:off x="8773841" y="3433432"/>
            <a:ext cx="1142320" cy="541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B1A58467-3FC8-3145-901A-C43763AA9F79}"/>
              </a:ext>
            </a:extLst>
          </p:cNvPr>
          <p:cNvCxnSpPr/>
          <p:nvPr/>
        </p:nvCxnSpPr>
        <p:spPr>
          <a:xfrm>
            <a:off x="9916161" y="3429000"/>
            <a:ext cx="0" cy="14003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36833F87-0020-FA48-FD6F-7846DDDA7DCD}"/>
              </a:ext>
            </a:extLst>
          </p:cNvPr>
          <p:cNvCxnSpPr>
            <a:cxnSpLocks/>
          </p:cNvCxnSpPr>
          <p:nvPr/>
        </p:nvCxnSpPr>
        <p:spPr>
          <a:xfrm>
            <a:off x="9916161" y="3429000"/>
            <a:ext cx="1239520" cy="5461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7611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8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57" grpId="0" animBg="1"/>
      <p:bldP spid="5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5755231-2F73-6249-AD23-58B2E19E406B}"/>
              </a:ext>
            </a:extLst>
          </p:cNvPr>
          <p:cNvSpPr>
            <a:spLocks noGrp="1"/>
          </p:cNvSpPr>
          <p:nvPr>
            <p:ph type="title"/>
          </p:nvPr>
        </p:nvSpPr>
        <p:spPr>
          <a:xfrm>
            <a:off x="838200" y="247914"/>
            <a:ext cx="10515600" cy="564909"/>
          </a:xfrm>
        </p:spPr>
        <p:txBody>
          <a:bodyPr>
            <a:normAutofit/>
          </a:bodyPr>
          <a:lstStyle/>
          <a:p>
            <a:pPr algn="ctr"/>
            <a:r>
              <a:rPr lang="en-US" sz="2400" b="1">
                <a:latin typeface="Tahoma"/>
                <a:ea typeface="Tahoma"/>
                <a:cs typeface="Arial"/>
              </a:rPr>
              <a:t>BIG DATA ANALYTICS</a:t>
            </a:r>
          </a:p>
        </p:txBody>
      </p:sp>
      <p:sp>
        <p:nvSpPr>
          <p:cNvPr id="2" name="Footer Placeholder 1">
            <a:extLst>
              <a:ext uri="{FF2B5EF4-FFF2-40B4-BE49-F238E27FC236}">
                <a16:creationId xmlns:a16="http://schemas.microsoft.com/office/drawing/2014/main" id="{F03FFF8C-0D23-0D45-9CDE-F870109E555B}"/>
              </a:ext>
            </a:extLst>
          </p:cNvPr>
          <p:cNvSpPr>
            <a:spLocks noGrp="1"/>
          </p:cNvSpPr>
          <p:nvPr>
            <p:ph type="ftr" sz="quarter" idx="11"/>
          </p:nvPr>
        </p:nvSpPr>
        <p:spPr/>
        <p:txBody>
          <a:bodyPr/>
          <a:lstStyle/>
          <a:p>
            <a:r>
              <a:rPr lang="en-US"/>
              <a:t>BIG DATA ANALYTICS]</a:t>
            </a:r>
          </a:p>
        </p:txBody>
      </p:sp>
      <p:sp>
        <p:nvSpPr>
          <p:cNvPr id="7" name="Content Placeholder 6">
            <a:extLst>
              <a:ext uri="{FF2B5EF4-FFF2-40B4-BE49-F238E27FC236}">
                <a16:creationId xmlns:a16="http://schemas.microsoft.com/office/drawing/2014/main" id="{14D41D22-A958-6645-A7C2-D08416C005F3}"/>
              </a:ext>
            </a:extLst>
          </p:cNvPr>
          <p:cNvSpPr>
            <a:spLocks noGrp="1"/>
          </p:cNvSpPr>
          <p:nvPr>
            <p:ph sz="quarter" idx="13"/>
          </p:nvPr>
        </p:nvSpPr>
        <p:spPr>
          <a:xfrm>
            <a:off x="711200" y="1131649"/>
            <a:ext cx="10515600" cy="4973348"/>
          </a:xfrm>
        </p:spPr>
        <p:txBody>
          <a:bodyPr vert="horz" lIns="91440" tIns="45720" rIns="91440" bIns="45720" rtlCol="0" anchor="t">
            <a:normAutofit/>
          </a:bodyPr>
          <a:lstStyle/>
          <a:p>
            <a:pPr marL="342900" indent="-342900">
              <a:buChar char="•"/>
            </a:pPr>
            <a:r>
              <a:rPr lang="en-US" sz="2000">
                <a:latin typeface="Tahoma"/>
                <a:ea typeface="+mn-lt"/>
                <a:cs typeface="+mn-lt"/>
              </a:rPr>
              <a:t>McKinsey &amp; Company and Gartner first used the phrase "big data analytics" in 2009.</a:t>
            </a:r>
          </a:p>
          <a:p>
            <a:pPr marL="342900" indent="-342900">
              <a:buChar char="•"/>
            </a:pPr>
            <a:r>
              <a:rPr lang="en-US" sz="2000">
                <a:latin typeface="Tahoma"/>
                <a:ea typeface="+mn-lt"/>
                <a:cs typeface="+mn-lt"/>
              </a:rPr>
              <a:t>The volume and diversity of data that may be retrieved from sources including mobile phones, sensors, video archives, radiofrequency identification (RFID) chips, and global positioning systems have significantly increased as a result of the emergence of big data analytics.</a:t>
            </a:r>
          </a:p>
          <a:p>
            <a:pPr marL="342900" indent="-342900">
              <a:buChar char="•"/>
            </a:pPr>
            <a:r>
              <a:rPr lang="en-US" sz="2000">
                <a:latin typeface="Tahoma"/>
                <a:ea typeface="+mn-lt"/>
                <a:cs typeface="+mn-lt"/>
              </a:rPr>
              <a:t>Map Reduce, the primary technique used in big data, was created by Google in 2000.</a:t>
            </a:r>
          </a:p>
          <a:p>
            <a:pPr marL="342900" indent="-342900">
              <a:buChar char="•"/>
            </a:pPr>
            <a:r>
              <a:rPr lang="en-US" sz="2000">
                <a:latin typeface="Tahoma"/>
                <a:ea typeface="+mn-lt"/>
                <a:cs typeface="+mn-lt"/>
              </a:rPr>
              <a:t>Reading data from the disk, mapping it using a variety of filters, reducing it by summarizing it in a certain fashion, and putting the results back to the disk are the four main sorts of operations that the Map Reduce algorithm performs.</a:t>
            </a:r>
          </a:p>
          <a:p>
            <a:pPr marL="342900" indent="-342900">
              <a:buFont typeface="Arial,Sans-Serif" panose="020B0604020202020204" pitchFamily="34" charset="0"/>
              <a:buChar char="•"/>
            </a:pPr>
            <a:r>
              <a:rPr lang="en-US" sz="2000">
                <a:latin typeface="Tahoma"/>
                <a:ea typeface="+mn-lt"/>
                <a:cs typeface="+mn-lt"/>
              </a:rPr>
              <a:t>By mapping and reducing the data across a parallel array of servers, you can cut down its processing time dramatically, from six hours to less than 30 minutes per petabyte.</a:t>
            </a:r>
            <a:br>
              <a:rPr lang="en-US" sz="2000">
                <a:latin typeface="Tahoma"/>
                <a:ea typeface="+mn-lt"/>
                <a:cs typeface="+mn-lt"/>
              </a:rPr>
            </a:br>
            <a:endParaRPr lang="en-US" sz="2000">
              <a:latin typeface="Tahoma"/>
              <a:ea typeface="+mn-lt"/>
              <a:cs typeface="+mn-lt"/>
            </a:endParaRPr>
          </a:p>
          <a:p>
            <a:pPr marL="342900" indent="-342900">
              <a:buChar char="•"/>
            </a:pPr>
            <a:endParaRPr lang="en-US">
              <a:latin typeface="Tahoma"/>
              <a:ea typeface="+mn-lt"/>
              <a:cs typeface="+mn-lt"/>
            </a:endParaRPr>
          </a:p>
          <a:p>
            <a:endParaRPr lang="en-US">
              <a:latin typeface="Tahoma"/>
              <a:ea typeface="Tahoma"/>
              <a:cs typeface="Arial" panose="020B0604020202020204"/>
            </a:endParaRPr>
          </a:p>
        </p:txBody>
      </p:sp>
      <p:sp>
        <p:nvSpPr>
          <p:cNvPr id="9" name="Slide Number Placeholder 8">
            <a:extLst>
              <a:ext uri="{FF2B5EF4-FFF2-40B4-BE49-F238E27FC236}">
                <a16:creationId xmlns:a16="http://schemas.microsoft.com/office/drawing/2014/main" id="{B8D9397D-507B-4A49-B6DA-1967E79EA562}"/>
              </a:ext>
            </a:extLst>
          </p:cNvPr>
          <p:cNvSpPr>
            <a:spLocks noGrp="1"/>
          </p:cNvSpPr>
          <p:nvPr>
            <p:ph type="sldNum" sz="quarter" idx="12"/>
          </p:nvPr>
        </p:nvSpPr>
        <p:spPr/>
        <p:txBody>
          <a:bodyPr/>
          <a:lstStyle/>
          <a:p>
            <a:fld id="{C68DACDF-E1A9-A04C-A5FF-FC2443684BF5}" type="slidenum">
              <a:rPr lang="en-US" smtClean="0"/>
              <a:pPr/>
              <a:t>5</a:t>
            </a:fld>
            <a:endParaRPr lang="en-US"/>
          </a:p>
        </p:txBody>
      </p:sp>
    </p:spTree>
    <p:extLst>
      <p:ext uri="{BB962C8B-B14F-4D97-AF65-F5344CB8AC3E}">
        <p14:creationId xmlns:p14="http://schemas.microsoft.com/office/powerpoint/2010/main" val="10004890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5CAF0-6C35-FE64-4804-421456831A12}"/>
              </a:ext>
            </a:extLst>
          </p:cNvPr>
          <p:cNvSpPr>
            <a:spLocks noGrp="1"/>
          </p:cNvSpPr>
          <p:nvPr>
            <p:ph type="title"/>
          </p:nvPr>
        </p:nvSpPr>
        <p:spPr/>
        <p:txBody>
          <a:bodyPr>
            <a:normAutofit/>
          </a:bodyPr>
          <a:lstStyle/>
          <a:p>
            <a:r>
              <a:rPr lang="en-US" sz="2400" b="1">
                <a:latin typeface="Tahoma"/>
                <a:ea typeface="+mj-lt"/>
                <a:cs typeface="+mj-lt"/>
              </a:rPr>
              <a:t>THE ENTERPRISE MANUFACTURING INTELLIGENCE CHALLENGE</a:t>
            </a:r>
          </a:p>
        </p:txBody>
      </p:sp>
      <p:sp>
        <p:nvSpPr>
          <p:cNvPr id="3" name="Footer Placeholder 2">
            <a:extLst>
              <a:ext uri="{FF2B5EF4-FFF2-40B4-BE49-F238E27FC236}">
                <a16:creationId xmlns:a16="http://schemas.microsoft.com/office/drawing/2014/main" id="{B1CEFDC1-EAB5-403E-A30F-897CA0CF973B}"/>
              </a:ext>
            </a:extLst>
          </p:cNvPr>
          <p:cNvSpPr>
            <a:spLocks noGrp="1"/>
          </p:cNvSpPr>
          <p:nvPr>
            <p:ph type="ftr" sz="quarter" idx="11"/>
          </p:nvPr>
        </p:nvSpPr>
        <p:spPr/>
        <p:txBody>
          <a:bodyPr/>
          <a:lstStyle/>
          <a:p>
            <a:pPr algn="l"/>
            <a:r>
              <a:rPr lang="en-US" b="1">
                <a:latin typeface="Tahoma"/>
                <a:ea typeface="Tahoma"/>
                <a:cs typeface="Tahoma"/>
              </a:rPr>
              <a:t>THE ENTERPRISE MANUFACTURING INTELLIGENCE CHALLENGE</a:t>
            </a:r>
            <a:endParaRPr lang="en-US">
              <a:ea typeface="+mn-lt"/>
              <a:cs typeface="+mn-lt"/>
            </a:endParaRPr>
          </a:p>
          <a:p>
            <a:endParaRPr lang="en-US">
              <a:latin typeface="Tahoma"/>
              <a:ea typeface="Tahoma"/>
              <a:cs typeface="Tahoma"/>
            </a:endParaRPr>
          </a:p>
        </p:txBody>
      </p:sp>
      <p:sp>
        <p:nvSpPr>
          <p:cNvPr id="4" name="Slide Number Placeholder 3">
            <a:extLst>
              <a:ext uri="{FF2B5EF4-FFF2-40B4-BE49-F238E27FC236}">
                <a16:creationId xmlns:a16="http://schemas.microsoft.com/office/drawing/2014/main" id="{A5FB0471-41B3-F333-DEAB-607E1512DEE1}"/>
              </a:ext>
            </a:extLst>
          </p:cNvPr>
          <p:cNvSpPr>
            <a:spLocks noGrp="1"/>
          </p:cNvSpPr>
          <p:nvPr>
            <p:ph type="sldNum" sz="quarter" idx="12"/>
          </p:nvPr>
        </p:nvSpPr>
        <p:spPr/>
        <p:txBody>
          <a:bodyPr/>
          <a:lstStyle/>
          <a:p>
            <a:fld id="{C68DACDF-E1A9-A04C-A5FF-FC2443684BF5}" type="slidenum">
              <a:rPr lang="en-US" dirty="0" smtClean="0">
                <a:latin typeface="Tahoma"/>
                <a:ea typeface="Tahoma"/>
                <a:cs typeface="Tahoma"/>
              </a:rPr>
              <a:pPr/>
              <a:t>6</a:t>
            </a:fld>
            <a:endParaRPr lang="en-US">
              <a:latin typeface="Tahoma"/>
              <a:ea typeface="Tahoma"/>
              <a:cs typeface="Tahoma"/>
            </a:endParaRPr>
          </a:p>
        </p:txBody>
      </p:sp>
      <p:sp>
        <p:nvSpPr>
          <p:cNvPr id="5" name="Content Placeholder 4">
            <a:extLst>
              <a:ext uri="{FF2B5EF4-FFF2-40B4-BE49-F238E27FC236}">
                <a16:creationId xmlns:a16="http://schemas.microsoft.com/office/drawing/2014/main" id="{D0A2C6BF-A72D-AEDC-4EE1-D9BD5076DD72}"/>
              </a:ext>
            </a:extLst>
          </p:cNvPr>
          <p:cNvSpPr>
            <a:spLocks noGrp="1"/>
          </p:cNvSpPr>
          <p:nvPr>
            <p:ph sz="quarter" idx="13"/>
          </p:nvPr>
        </p:nvSpPr>
        <p:spPr/>
        <p:txBody>
          <a:bodyPr vert="horz" lIns="91440" tIns="45720" rIns="91440" bIns="45720" rtlCol="0" anchor="t">
            <a:normAutofit/>
          </a:bodyPr>
          <a:lstStyle/>
          <a:p>
            <a:r>
              <a:rPr lang="en-US" sz="2000">
                <a:latin typeface="Tahoma"/>
                <a:ea typeface="+mn-lt"/>
                <a:cs typeface="+mn-lt"/>
              </a:rPr>
              <a:t>•Up until recently, chemical plants had been generally better at collecting and storing data than using it in a holistic fashion.</a:t>
            </a:r>
            <a:endParaRPr lang="en-US" sz="2000">
              <a:latin typeface="Tahoma"/>
              <a:ea typeface="Tahoma"/>
              <a:cs typeface="Tahoma"/>
            </a:endParaRPr>
          </a:p>
          <a:p>
            <a:r>
              <a:rPr lang="en-US" sz="2000">
                <a:latin typeface="Tahoma"/>
                <a:ea typeface="+mn-lt"/>
                <a:cs typeface="+mn-lt"/>
              </a:rPr>
              <a:t>•Most success up to 2012 with using data was derived from dealing with a process locally, rather than within the context of the whole process.</a:t>
            </a:r>
            <a:endParaRPr lang="en-US" sz="2000">
              <a:latin typeface="Tahoma"/>
              <a:ea typeface="Tahoma"/>
              <a:cs typeface="Tahoma"/>
            </a:endParaRPr>
          </a:p>
          <a:p>
            <a:r>
              <a:rPr lang="en-US" sz="2000">
                <a:latin typeface="Tahoma"/>
                <a:ea typeface="+mn-lt"/>
                <a:cs typeface="+mn-lt"/>
              </a:rPr>
              <a:t>•Data historians stored terabytes of structured data generated daily from sources such as sensors, meters and meters.</a:t>
            </a:r>
            <a:endParaRPr lang="en-US" sz="2000">
              <a:latin typeface="Tahoma"/>
              <a:ea typeface="Tahoma"/>
              <a:cs typeface="Tahoma"/>
            </a:endParaRPr>
          </a:p>
          <a:p>
            <a:r>
              <a:rPr lang="en-US" sz="2000">
                <a:latin typeface="Tahoma"/>
                <a:ea typeface="+mn-lt"/>
                <a:cs typeface="+mn-lt"/>
              </a:rPr>
              <a:t>•The advent of supply chain connectivity in the 1990s established a loop that soon became seamless.</a:t>
            </a:r>
            <a:endParaRPr lang="en-US" sz="2000">
              <a:latin typeface="Tahoma"/>
              <a:ea typeface="Tahoma"/>
              <a:cs typeface="Tahoma"/>
            </a:endParaRPr>
          </a:p>
          <a:p>
            <a:r>
              <a:rPr lang="en-US" sz="2000">
                <a:latin typeface="Tahoma"/>
                <a:ea typeface="+mn-lt"/>
                <a:cs typeface="+mn-lt"/>
              </a:rPr>
              <a:t>•A large chemical plant would normally have between 1,500 to 3,000 measures ranging from viscosity of a liquid to monitoring the electrical impedance on a motor.</a:t>
            </a:r>
            <a:endParaRPr lang="en-US" sz="2000">
              <a:latin typeface="Tahoma"/>
              <a:ea typeface="Tahoma"/>
              <a:cs typeface="Tahoma"/>
            </a:endParaRPr>
          </a:p>
          <a:p>
            <a:r>
              <a:rPr lang="en-US" sz="2000">
                <a:latin typeface="Tahoma"/>
                <a:ea typeface="+mn-lt"/>
                <a:cs typeface="+mn-lt"/>
              </a:rPr>
              <a:t>Each measure was known as a tag, and each tag was a source of data in an EMI system.</a:t>
            </a:r>
            <a:endParaRPr lang="en-US" sz="2000">
              <a:latin typeface="Tahoma"/>
              <a:ea typeface="Tahoma"/>
              <a:cs typeface="Tahoma"/>
            </a:endParaRPr>
          </a:p>
        </p:txBody>
      </p:sp>
    </p:spTree>
    <p:extLst>
      <p:ext uri="{BB962C8B-B14F-4D97-AF65-F5344CB8AC3E}">
        <p14:creationId xmlns:p14="http://schemas.microsoft.com/office/powerpoint/2010/main" val="25727167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6F2E6-FB80-F056-5543-D880ED1EEF69}"/>
              </a:ext>
            </a:extLst>
          </p:cNvPr>
          <p:cNvSpPr>
            <a:spLocks noGrp="1"/>
          </p:cNvSpPr>
          <p:nvPr>
            <p:ph type="title"/>
          </p:nvPr>
        </p:nvSpPr>
        <p:spPr>
          <a:xfrm>
            <a:off x="838200" y="247914"/>
            <a:ext cx="10515600" cy="628409"/>
          </a:xfrm>
        </p:spPr>
        <p:txBody>
          <a:bodyPr>
            <a:normAutofit/>
          </a:bodyPr>
          <a:lstStyle/>
          <a:p>
            <a:pPr algn="ctr"/>
            <a:r>
              <a:rPr lang="en-US" sz="2400" b="1">
                <a:latin typeface="Tahoma"/>
                <a:ea typeface="Tahoma"/>
                <a:cs typeface="Arial"/>
              </a:rPr>
              <a:t>DEVELOPING EMI AT DOW</a:t>
            </a:r>
          </a:p>
        </p:txBody>
      </p:sp>
      <p:sp>
        <p:nvSpPr>
          <p:cNvPr id="3" name="Footer Placeholder 2">
            <a:extLst>
              <a:ext uri="{FF2B5EF4-FFF2-40B4-BE49-F238E27FC236}">
                <a16:creationId xmlns:a16="http://schemas.microsoft.com/office/drawing/2014/main" id="{52192920-6950-8091-A0F7-A042389395B2}"/>
              </a:ext>
            </a:extLst>
          </p:cNvPr>
          <p:cNvSpPr>
            <a:spLocks noGrp="1"/>
          </p:cNvSpPr>
          <p:nvPr>
            <p:ph type="ftr" sz="quarter" idx="11"/>
          </p:nvPr>
        </p:nvSpPr>
        <p:spPr/>
        <p:txBody>
          <a:bodyPr/>
          <a:lstStyle/>
          <a:p>
            <a:r>
              <a:rPr lang="en-US">
                <a:latin typeface="Tahoma"/>
                <a:ea typeface="Tahoma"/>
                <a:cs typeface="Tahoma"/>
              </a:rPr>
              <a:t>DEVELOPING EMI AT DOW</a:t>
            </a:r>
          </a:p>
        </p:txBody>
      </p:sp>
      <p:sp>
        <p:nvSpPr>
          <p:cNvPr id="4" name="Slide Number Placeholder 3">
            <a:extLst>
              <a:ext uri="{FF2B5EF4-FFF2-40B4-BE49-F238E27FC236}">
                <a16:creationId xmlns:a16="http://schemas.microsoft.com/office/drawing/2014/main" id="{36E6C1C9-D168-E2B0-EFAD-F56066450588}"/>
              </a:ext>
            </a:extLst>
          </p:cNvPr>
          <p:cNvSpPr>
            <a:spLocks noGrp="1"/>
          </p:cNvSpPr>
          <p:nvPr>
            <p:ph type="sldNum" sz="quarter" idx="12"/>
          </p:nvPr>
        </p:nvSpPr>
        <p:spPr/>
        <p:txBody>
          <a:bodyPr/>
          <a:lstStyle/>
          <a:p>
            <a:fld id="{C68DACDF-E1A9-A04C-A5FF-FC2443684BF5}" type="slidenum">
              <a:rPr lang="en-US" dirty="0" smtClean="0">
                <a:latin typeface="Tahoma"/>
                <a:ea typeface="Tahoma"/>
                <a:cs typeface="Tahoma"/>
              </a:rPr>
              <a:pPr/>
              <a:t>7</a:t>
            </a:fld>
            <a:endParaRPr lang="en-US">
              <a:latin typeface="Tahoma"/>
              <a:ea typeface="Tahoma"/>
              <a:cs typeface="Tahoma"/>
            </a:endParaRPr>
          </a:p>
        </p:txBody>
      </p:sp>
      <p:sp>
        <p:nvSpPr>
          <p:cNvPr id="5" name="Content Placeholder 4">
            <a:extLst>
              <a:ext uri="{FF2B5EF4-FFF2-40B4-BE49-F238E27FC236}">
                <a16:creationId xmlns:a16="http://schemas.microsoft.com/office/drawing/2014/main" id="{59074BAF-511D-46AC-1698-EC6F20EF3803}"/>
              </a:ext>
            </a:extLst>
          </p:cNvPr>
          <p:cNvSpPr>
            <a:spLocks noGrp="1"/>
          </p:cNvSpPr>
          <p:nvPr>
            <p:ph sz="quarter" idx="13"/>
          </p:nvPr>
        </p:nvSpPr>
        <p:spPr>
          <a:xfrm>
            <a:off x="838200" y="877650"/>
            <a:ext cx="10515600" cy="4899264"/>
          </a:xfrm>
        </p:spPr>
        <p:txBody>
          <a:bodyPr vert="horz" lIns="91440" tIns="45720" rIns="91440" bIns="45720" rtlCol="0" anchor="t">
            <a:normAutofit/>
          </a:bodyPr>
          <a:lstStyle/>
          <a:p>
            <a:pPr marL="342900" indent="-342900">
              <a:buChar char="•"/>
            </a:pPr>
            <a:r>
              <a:rPr lang="en-US" sz="2000">
                <a:latin typeface="Tahoma"/>
                <a:ea typeface="+mn-lt"/>
                <a:cs typeface="+mn-lt"/>
              </a:rPr>
              <a:t>Data at DOW could be stored in 4 sources such as corporate systems like SAP, LIMS, process historians, and instrument software. Data extraction from the current systems was time-consuming and error-prone.</a:t>
            </a:r>
          </a:p>
          <a:p>
            <a:pPr marL="342900" indent="-342900">
              <a:buChar char="•"/>
            </a:pPr>
            <a:r>
              <a:rPr lang="en-US" sz="2000">
                <a:latin typeface="Tahoma"/>
                <a:ea typeface="+mn-lt"/>
                <a:cs typeface="+mn-lt"/>
              </a:rPr>
              <a:t>To extract value from the existing metrics, Colegrove began working with external data scientists. It created a problem since Dow's chemical engineers had no training in data analysis.</a:t>
            </a:r>
          </a:p>
          <a:p>
            <a:pPr marL="342900" indent="-342900">
              <a:buChar char="•"/>
            </a:pPr>
            <a:r>
              <a:rPr lang="en-US" sz="2000">
                <a:latin typeface="Tahoma"/>
                <a:ea typeface="+mn-lt"/>
                <a:cs typeface="+mn-lt"/>
              </a:rPr>
              <a:t>Early in 2012, Colgrove began an EMI pilot project in the Midland Plant's polymer division.</a:t>
            </a:r>
          </a:p>
          <a:p>
            <a:pPr marL="342900" indent="-342900">
              <a:buChar char="•"/>
            </a:pPr>
            <a:r>
              <a:rPr lang="en-US" sz="2000">
                <a:latin typeface="Tahoma"/>
                <a:ea typeface="+mn-lt"/>
                <a:cs typeface="+mn-lt"/>
              </a:rPr>
              <a:t>The EMI software was integrated with LMS at the Midland plant site, enabling engineers to respond to customization requests and in turn real-time test data as a result.</a:t>
            </a:r>
          </a:p>
          <a:p>
            <a:pPr marL="342900" indent="-342900">
              <a:buChar char="•"/>
            </a:pPr>
            <a:r>
              <a:rPr lang="en-US" sz="2000">
                <a:latin typeface="Tahoma"/>
                <a:ea typeface="+mn-lt"/>
                <a:cs typeface="+mn-lt"/>
              </a:rPr>
              <a:t>DOW would inform chemical engineers of the new chemical compound arrangement that would result in the lowest manufacturing cost. Information obtained from the EMI would discuss alternatives to current items and their variations.</a:t>
            </a:r>
            <a:endParaRPr lang="en-US" sz="2000">
              <a:latin typeface="Tahoma"/>
              <a:ea typeface="Tahoma"/>
              <a:cs typeface="Arial" panose="020B0604020202020204"/>
            </a:endParaRPr>
          </a:p>
        </p:txBody>
      </p:sp>
    </p:spTree>
    <p:extLst>
      <p:ext uri="{BB962C8B-B14F-4D97-AF65-F5344CB8AC3E}">
        <p14:creationId xmlns:p14="http://schemas.microsoft.com/office/powerpoint/2010/main" val="36835936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FD59B-5A0A-7B4D-8DF8-F5077F3012F1}"/>
              </a:ext>
            </a:extLst>
          </p:cNvPr>
          <p:cNvSpPr>
            <a:spLocks noGrp="1"/>
          </p:cNvSpPr>
          <p:nvPr>
            <p:ph type="title"/>
          </p:nvPr>
        </p:nvSpPr>
        <p:spPr/>
        <p:txBody>
          <a:bodyPr/>
          <a:lstStyle/>
          <a:p>
            <a:pPr algn="just"/>
            <a:r>
              <a:rPr lang="en-US" sz="2000" b="1">
                <a:latin typeface="Tahoma"/>
                <a:ea typeface="Tahoma"/>
                <a:cs typeface="Times New Roman"/>
              </a:rPr>
              <a:t>    C</a:t>
            </a:r>
            <a:r>
              <a:rPr lang="en-IN" sz="2000" b="1">
                <a:latin typeface="Tahoma"/>
                <a:ea typeface="Tahoma"/>
                <a:cs typeface="Times New Roman"/>
              </a:rPr>
              <a:t>HALLENGES FACED BY IN-HOUSE DATA ANALYTICS</a:t>
            </a:r>
            <a:r>
              <a:rPr lang="en-US" sz="2000" b="1">
                <a:latin typeface="Tahoma"/>
                <a:ea typeface="Tahoma"/>
                <a:cs typeface="Times New Roman"/>
              </a:rPr>
              <a:t> AHEAD </a:t>
            </a:r>
            <a:endParaRPr lang="en-US" sz="2000">
              <a:latin typeface="Tahoma"/>
              <a:ea typeface="Tahoma"/>
              <a:cs typeface="+mj-lt"/>
            </a:endParaRPr>
          </a:p>
        </p:txBody>
      </p:sp>
      <p:sp>
        <p:nvSpPr>
          <p:cNvPr id="3" name="Footer Placeholder 2">
            <a:extLst>
              <a:ext uri="{FF2B5EF4-FFF2-40B4-BE49-F238E27FC236}">
                <a16:creationId xmlns:a16="http://schemas.microsoft.com/office/drawing/2014/main" id="{12E135E2-A062-8900-5072-70624D6366D4}"/>
              </a:ext>
            </a:extLst>
          </p:cNvPr>
          <p:cNvSpPr>
            <a:spLocks noGrp="1"/>
          </p:cNvSpPr>
          <p:nvPr>
            <p:ph type="ftr" sz="quarter" idx="11"/>
          </p:nvPr>
        </p:nvSpPr>
        <p:spPr/>
        <p:txBody>
          <a:bodyPr/>
          <a:lstStyle/>
          <a:p>
            <a:r>
              <a:rPr lang="en-US">
                <a:latin typeface="Tahoma"/>
                <a:ea typeface="Tahoma"/>
                <a:cs typeface="Tahoma"/>
              </a:rPr>
              <a:t>CHALLENGES FACED</a:t>
            </a:r>
          </a:p>
        </p:txBody>
      </p:sp>
      <p:sp>
        <p:nvSpPr>
          <p:cNvPr id="4" name="Slide Number Placeholder 3">
            <a:extLst>
              <a:ext uri="{FF2B5EF4-FFF2-40B4-BE49-F238E27FC236}">
                <a16:creationId xmlns:a16="http://schemas.microsoft.com/office/drawing/2014/main" id="{F5721FF0-2489-E266-916C-B6D2E2171B03}"/>
              </a:ext>
            </a:extLst>
          </p:cNvPr>
          <p:cNvSpPr>
            <a:spLocks noGrp="1"/>
          </p:cNvSpPr>
          <p:nvPr>
            <p:ph type="sldNum" sz="quarter" idx="12"/>
          </p:nvPr>
        </p:nvSpPr>
        <p:spPr/>
        <p:txBody>
          <a:bodyPr/>
          <a:lstStyle/>
          <a:p>
            <a:fld id="{C68DACDF-E1A9-A04C-A5FF-FC2443684BF5}" type="slidenum">
              <a:rPr lang="en-US" dirty="0" smtClean="0">
                <a:latin typeface="Tahoma"/>
                <a:ea typeface="Tahoma"/>
                <a:cs typeface="Tahoma"/>
              </a:rPr>
              <a:pPr/>
              <a:t>8</a:t>
            </a:fld>
            <a:endParaRPr lang="en-US">
              <a:latin typeface="Tahoma"/>
              <a:ea typeface="Tahoma"/>
              <a:cs typeface="Tahoma"/>
            </a:endParaRPr>
          </a:p>
        </p:txBody>
      </p:sp>
      <p:sp>
        <p:nvSpPr>
          <p:cNvPr id="5" name="Content Placeholder 4">
            <a:extLst>
              <a:ext uri="{FF2B5EF4-FFF2-40B4-BE49-F238E27FC236}">
                <a16:creationId xmlns:a16="http://schemas.microsoft.com/office/drawing/2014/main" id="{3DD745C1-8772-CDF3-7B2E-D32DF06062B7}"/>
              </a:ext>
            </a:extLst>
          </p:cNvPr>
          <p:cNvSpPr>
            <a:spLocks noGrp="1"/>
          </p:cNvSpPr>
          <p:nvPr>
            <p:ph sz="quarter" idx="13"/>
          </p:nvPr>
        </p:nvSpPr>
        <p:spPr/>
        <p:txBody>
          <a:bodyPr vert="horz" lIns="91440" tIns="45720" rIns="91440" bIns="45720" rtlCol="0" anchor="t">
            <a:noAutofit/>
          </a:bodyPr>
          <a:lstStyle/>
          <a:p>
            <a:pPr marL="342900" indent="-342900">
              <a:spcAft>
                <a:spcPts val="600"/>
              </a:spcAft>
              <a:buFont typeface="Arial" panose="020B0604020202020204" pitchFamily="34" charset="0"/>
              <a:buChar char="•"/>
            </a:pPr>
            <a:r>
              <a:rPr lang="en-US" sz="1800">
                <a:latin typeface="Tahoma"/>
                <a:ea typeface="+mn-lt"/>
                <a:cs typeface="+mn-lt"/>
              </a:rPr>
              <a:t>A team led by Colegrove examined the possibility of launching a full-fledged analytics system at a plant.</a:t>
            </a:r>
          </a:p>
          <a:p>
            <a:pPr marL="342900" indent="-342900">
              <a:spcAft>
                <a:spcPts val="600"/>
              </a:spcAft>
              <a:buFont typeface="Arial" panose="020B0604020202020204" pitchFamily="34" charset="0"/>
              <a:buChar char="•"/>
            </a:pPr>
            <a:r>
              <a:rPr lang="en-US" sz="1800">
                <a:latin typeface="Tahoma"/>
                <a:ea typeface="+mn-lt"/>
                <a:cs typeface="+mn-lt"/>
              </a:rPr>
              <a:t> EMI aims to make data more accessible and </a:t>
            </a:r>
            <a:r>
              <a:rPr lang="en-US" sz="1800" err="1">
                <a:latin typeface="Tahoma"/>
                <a:ea typeface="+mn-lt"/>
                <a:cs typeface="+mn-lt"/>
              </a:rPr>
              <a:t>analyse</a:t>
            </a:r>
            <a:r>
              <a:rPr lang="en-US" sz="1800">
                <a:latin typeface="Tahoma"/>
                <a:ea typeface="+mn-lt"/>
                <a:cs typeface="+mn-lt"/>
              </a:rPr>
              <a:t> it in real time, eliminating the need to move data to a parallel data space.</a:t>
            </a:r>
          </a:p>
          <a:p>
            <a:pPr marL="342900" indent="-342900">
              <a:spcAft>
                <a:spcPts val="600"/>
              </a:spcAft>
              <a:buFont typeface="Arial" panose="020B0604020202020204" pitchFamily="34" charset="0"/>
              <a:buChar char="•"/>
            </a:pPr>
            <a:r>
              <a:rPr lang="en-US" sz="1800">
                <a:latin typeface="Tahoma"/>
                <a:ea typeface="+mn-lt"/>
                <a:cs typeface="+mn-lt"/>
              </a:rPr>
              <a:t>The analytics platform should incorporate metrics which are mission-critical to enable continuous monitoring of process health.</a:t>
            </a:r>
          </a:p>
          <a:p>
            <a:pPr marL="342900" indent="-342900">
              <a:spcAft>
                <a:spcPts val="600"/>
              </a:spcAft>
              <a:buFont typeface="Arial" panose="020B0604020202020204" pitchFamily="34" charset="0"/>
              <a:buChar char="•"/>
            </a:pPr>
            <a:r>
              <a:rPr lang="en-US" sz="1800">
                <a:latin typeface="Tahoma"/>
                <a:ea typeface="+mn-lt"/>
                <a:cs typeface="+mn-lt"/>
              </a:rPr>
              <a:t>The metrics should be relevant to different levels of shop floor management.</a:t>
            </a:r>
          </a:p>
          <a:p>
            <a:pPr marL="342900" indent="-342900">
              <a:spcAft>
                <a:spcPts val="600"/>
              </a:spcAft>
              <a:buFont typeface="Arial" panose="020B0604020202020204" pitchFamily="34" charset="0"/>
              <a:buChar char="•"/>
            </a:pPr>
            <a:r>
              <a:rPr lang="en-US" sz="1800">
                <a:latin typeface="Tahoma"/>
                <a:ea typeface="+mn-lt"/>
                <a:cs typeface="+mn-lt"/>
              </a:rPr>
              <a:t> Dow Chemical's new plant-wide EMI initiative could add valuable real-time information to the energy reduction effort.</a:t>
            </a:r>
          </a:p>
          <a:p>
            <a:pPr marL="342900" indent="-342900">
              <a:spcAft>
                <a:spcPts val="600"/>
              </a:spcAft>
              <a:buFont typeface="Arial" panose="020B0604020202020204" pitchFamily="34" charset="0"/>
              <a:buChar char="•"/>
            </a:pPr>
            <a:r>
              <a:rPr lang="en-IN" sz="1800">
                <a:latin typeface="Tahoma"/>
                <a:ea typeface="+mn-lt"/>
                <a:cs typeface="+mn-lt"/>
              </a:rPr>
              <a:t>Colegrove and his group had received sufficient perception in the course of the pilot venture to recognise that Dow may want to gain from an EMI initiative.</a:t>
            </a:r>
            <a:endParaRPr lang="en-US" sz="1800">
              <a:latin typeface="Tahoma"/>
              <a:ea typeface="+mn-lt"/>
              <a:cs typeface="+mn-lt"/>
            </a:endParaRPr>
          </a:p>
          <a:p>
            <a:pPr marL="285750" indent="-285750" algn="just">
              <a:lnSpc>
                <a:spcPct val="100000"/>
              </a:lnSpc>
              <a:spcBef>
                <a:spcPts val="800"/>
              </a:spcBef>
              <a:spcAft>
                <a:spcPts val="600"/>
              </a:spcAft>
              <a:buFont typeface="Arial"/>
              <a:buChar char="•"/>
            </a:pPr>
            <a:endParaRPr lang="en-IN">
              <a:latin typeface="Tahoma"/>
              <a:ea typeface="+mn-lt"/>
              <a:cs typeface="+mn-lt"/>
            </a:endParaRPr>
          </a:p>
          <a:p>
            <a:endParaRPr lang="en-US">
              <a:latin typeface="Tahoma"/>
              <a:ea typeface="Tahoma"/>
              <a:cs typeface="Arial"/>
            </a:endParaRPr>
          </a:p>
        </p:txBody>
      </p:sp>
    </p:spTree>
    <p:extLst>
      <p:ext uri="{BB962C8B-B14F-4D97-AF65-F5344CB8AC3E}">
        <p14:creationId xmlns:p14="http://schemas.microsoft.com/office/powerpoint/2010/main" val="354823386"/>
      </p:ext>
    </p:extLst>
  </p:cSld>
  <p:clrMapOvr>
    <a:masterClrMapping/>
  </p:clrMapOvr>
</p:sld>
</file>

<file path=ppt/theme/theme1.xml><?xml version="1.0" encoding="utf-8"?>
<a:theme xmlns:a="http://schemas.openxmlformats.org/drawingml/2006/main" name="1_Office Theme">
  <a:themeElements>
    <a:clrScheme name="UTD 2019 Colors">
      <a:dk1>
        <a:srgbClr val="000000"/>
      </a:dk1>
      <a:lt1>
        <a:srgbClr val="FFFFFF"/>
      </a:lt1>
      <a:dk2>
        <a:srgbClr val="414141"/>
      </a:dk2>
      <a:lt2>
        <a:srgbClr val="E7E6E6"/>
      </a:lt2>
      <a:accent1>
        <a:srgbClr val="E87500"/>
      </a:accent1>
      <a:accent2>
        <a:srgbClr val="69BD28"/>
      </a:accent2>
      <a:accent3>
        <a:srgbClr val="00A0DE"/>
      </a:accent3>
      <a:accent4>
        <a:srgbClr val="FFB611"/>
      </a:accent4>
      <a:accent5>
        <a:srgbClr val="154734"/>
      </a:accent5>
      <a:accent6>
        <a:srgbClr val="5FE0B7"/>
      </a:accent6>
      <a:hlink>
        <a:srgbClr val="C8C8C8"/>
      </a:hlink>
      <a:folHlink>
        <a:srgbClr val="808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1151</Words>
  <Application>Microsoft Office PowerPoint</Application>
  <PresentationFormat>Widescreen</PresentationFormat>
  <Paragraphs>92</Paragraphs>
  <Slides>8</Slides>
  <Notes>3</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8</vt:i4>
      </vt:variant>
    </vt:vector>
  </HeadingPairs>
  <TitlesOfParts>
    <vt:vector size="14" baseType="lpstr">
      <vt:lpstr>Arial</vt:lpstr>
      <vt:lpstr>Arial,Sans-Serif</vt:lpstr>
      <vt:lpstr>Calibri</vt:lpstr>
      <vt:lpstr>Tahoma</vt:lpstr>
      <vt:lpstr>1_Office Theme</vt:lpstr>
      <vt:lpstr>Office Theme</vt:lpstr>
      <vt:lpstr> DOW CHEMICAL CO :: BIG DATA IN MANUFACTURING </vt:lpstr>
      <vt:lpstr>PILOT STUDY AND KEY CHALLENGES </vt:lpstr>
      <vt:lpstr>BUSINESS MODELS IN CHEMICAL INDUSTRY 2012</vt:lpstr>
      <vt:lpstr>DOW CHEMICAL OVERVIEW:</vt:lpstr>
      <vt:lpstr>BIG DATA ANALYTICS</vt:lpstr>
      <vt:lpstr>THE ENTERPRISE MANUFACTURING INTELLIGENCE CHALLENGE</vt:lpstr>
      <vt:lpstr>DEVELOPING EMI AT DOW</vt:lpstr>
      <vt:lpstr>    CHALLENGES FACED BY IN-HOUSE DATA ANALYTICS AHEAD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Richard Benson</dc:creator>
  <cp:lastModifiedBy>kadiyala kundan koushal</cp:lastModifiedBy>
  <cp:revision>3</cp:revision>
  <dcterms:created xsi:type="dcterms:W3CDTF">2017-09-15T16:01:31Z</dcterms:created>
  <dcterms:modified xsi:type="dcterms:W3CDTF">2023-03-29T18:17:25Z</dcterms:modified>
</cp:coreProperties>
</file>