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3586-5D22-4BA3-80EF-3BE0702F6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5B9CD-F2EF-4045-8014-0D26C2413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6D28F-E82A-4A14-B92E-83E02D889E1D}"/>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FBD5DFE8-5831-49FB-A32B-449A76D9B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9C39-8141-4828-8CF9-1FBF832DB302}"/>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424181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376E-576A-43B8-99F7-E5DDFD4D24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AA0007-AAB7-463A-908E-E41712D90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2F338-562E-4A55-B5B2-91726640401A}"/>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D21883DB-D479-4931-A6F8-F6172DF91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61A85-07DC-40D3-BAEB-02C361B25D93}"/>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11794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E613F-A460-49B1-910B-EC26B87F51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FD7AF-205F-45BD-B304-C8674B63A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E47FD-320E-451F-A952-3EE524C9FEB8}"/>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75770F29-52C9-42F9-A019-5CCA7B2D7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1CF51-0E86-4953-AA19-D9353536ACE0}"/>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252384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4C4B-CD7C-436B-891F-B777D9CA82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3109F-2C58-4AC6-955E-AE8771280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9FEF9-C8EC-4D7D-A76B-A777110C43CB}"/>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AD86FF01-13F5-48CD-987D-68D9617B7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CF6DC-DE03-4765-937F-4F14A783730A}"/>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28252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3248-57AB-4224-846B-E9AF408E9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0C40B1-BD4B-4AC8-8C76-244BC803C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1EB21-23BD-4CCB-8B63-FDDC2FB436FA}"/>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AC0EC621-BDE3-4BA7-89B2-168384E28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4EA7D-2EB1-4F1A-9970-AB015D22B9BF}"/>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3098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EFF6-2A70-4BD2-9B4E-03015ABE0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58575-2247-4B2A-B0A4-4239AF089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05E587-EB50-401A-BC3D-849107C8E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A715E2-B978-4F8F-B8E6-6562F4F11B70}"/>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6" name="Footer Placeholder 5">
            <a:extLst>
              <a:ext uri="{FF2B5EF4-FFF2-40B4-BE49-F238E27FC236}">
                <a16:creationId xmlns:a16="http://schemas.microsoft.com/office/drawing/2014/main" id="{56D7865D-6119-47B0-BB5C-80B017155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2D2CDA-42BC-4E48-8906-EE164B5EA7FB}"/>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278147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D246-B6E3-43D7-8F99-BC17DEAB4B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59D01-6B8F-417E-A378-1B2E82532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1B2FB-84E4-4CD7-9682-EA3BC5DAA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990FE5-9A52-419B-B0A4-90359B234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0D66E-944C-4C80-9BB9-657CD11C1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BCCAAA-13D3-4D63-B990-4ABCC4BD8736}"/>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8" name="Footer Placeholder 7">
            <a:extLst>
              <a:ext uri="{FF2B5EF4-FFF2-40B4-BE49-F238E27FC236}">
                <a16:creationId xmlns:a16="http://schemas.microsoft.com/office/drawing/2014/main" id="{E8C0BD6F-A327-454E-AEB7-B2C62DB11E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DF069F-D097-4D8B-A4E1-E403BA7F565B}"/>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87477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705D-4C46-45CB-ACE0-1C201F70CC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4BCB2-5885-48AC-8C1B-F12FFAF8B28F}"/>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4" name="Footer Placeholder 3">
            <a:extLst>
              <a:ext uri="{FF2B5EF4-FFF2-40B4-BE49-F238E27FC236}">
                <a16:creationId xmlns:a16="http://schemas.microsoft.com/office/drawing/2014/main" id="{95942C3A-4D97-4BE6-8FD5-7D5275EE19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79F23D-93E1-4632-BD11-83CE12ECB1E2}"/>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262236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60E12-24B8-4449-918F-90827B0CB57F}"/>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3" name="Footer Placeholder 2">
            <a:extLst>
              <a:ext uri="{FF2B5EF4-FFF2-40B4-BE49-F238E27FC236}">
                <a16:creationId xmlns:a16="http://schemas.microsoft.com/office/drawing/2014/main" id="{02FAEE4B-2E3A-4E0A-9126-4E59271956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DBC006-5E32-47A5-B935-4C3F7A547415}"/>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110284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166B-580F-439E-B163-CCD756AA4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CDD22B-D1B7-4EDA-9A4E-45B4CE9CE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CC350C-288F-460A-894D-C0A5B41DF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6581D-6596-44E2-A607-EA1B453D7F02}"/>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6" name="Footer Placeholder 5">
            <a:extLst>
              <a:ext uri="{FF2B5EF4-FFF2-40B4-BE49-F238E27FC236}">
                <a16:creationId xmlns:a16="http://schemas.microsoft.com/office/drawing/2014/main" id="{3F710A70-D836-4974-B2B5-D942BCB2B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7B0F0-8654-47F7-AB56-9EE885B63789}"/>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262487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6980-0ACB-4063-AB4B-D834EFCC1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8678CE-D98B-4649-B343-3F06281E6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679C03-870A-4490-AA8A-86DA4150F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47E5D-0F17-46A2-B048-0423FD94F97B}"/>
              </a:ext>
            </a:extLst>
          </p:cNvPr>
          <p:cNvSpPr>
            <a:spLocks noGrp="1"/>
          </p:cNvSpPr>
          <p:nvPr>
            <p:ph type="dt" sz="half" idx="10"/>
          </p:nvPr>
        </p:nvSpPr>
        <p:spPr/>
        <p:txBody>
          <a:bodyPr/>
          <a:lstStyle/>
          <a:p>
            <a:fld id="{53EB1093-C20B-4077-8AD5-125E4A82076B}" type="datetimeFigureOut">
              <a:rPr lang="en-IN" smtClean="0"/>
              <a:t>20-06-2021</a:t>
            </a:fld>
            <a:endParaRPr lang="en-IN"/>
          </a:p>
        </p:txBody>
      </p:sp>
      <p:sp>
        <p:nvSpPr>
          <p:cNvPr id="6" name="Footer Placeholder 5">
            <a:extLst>
              <a:ext uri="{FF2B5EF4-FFF2-40B4-BE49-F238E27FC236}">
                <a16:creationId xmlns:a16="http://schemas.microsoft.com/office/drawing/2014/main" id="{4DF4636C-C0C1-4B3C-8851-9D688CFFB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3FCCD-758D-4B46-9FC8-AB62EE601D95}"/>
              </a:ext>
            </a:extLst>
          </p:cNvPr>
          <p:cNvSpPr>
            <a:spLocks noGrp="1"/>
          </p:cNvSpPr>
          <p:nvPr>
            <p:ph type="sldNum" sz="quarter" idx="12"/>
          </p:nvPr>
        </p:nvSpPr>
        <p:spPr/>
        <p:txBody>
          <a:bodyPr/>
          <a:lstStyle/>
          <a:p>
            <a:fld id="{779D6D56-B711-49D4-88D4-1EB4281CA385}" type="slidenum">
              <a:rPr lang="en-IN" smtClean="0"/>
              <a:t>‹#›</a:t>
            </a:fld>
            <a:endParaRPr lang="en-IN"/>
          </a:p>
        </p:txBody>
      </p:sp>
    </p:spTree>
    <p:extLst>
      <p:ext uri="{BB962C8B-B14F-4D97-AF65-F5344CB8AC3E}">
        <p14:creationId xmlns:p14="http://schemas.microsoft.com/office/powerpoint/2010/main" val="408442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E6324-5809-4E4A-A338-868CFCB52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EB3F7-3555-4920-8BB9-2EA1D2B9D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BF50E-EE76-4251-BF6F-9BAB298D4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B1093-C20B-4077-8AD5-125E4A82076B}" type="datetimeFigureOut">
              <a:rPr lang="en-IN" smtClean="0"/>
              <a:t>20-06-2021</a:t>
            </a:fld>
            <a:endParaRPr lang="en-IN"/>
          </a:p>
        </p:txBody>
      </p:sp>
      <p:sp>
        <p:nvSpPr>
          <p:cNvPr id="5" name="Footer Placeholder 4">
            <a:extLst>
              <a:ext uri="{FF2B5EF4-FFF2-40B4-BE49-F238E27FC236}">
                <a16:creationId xmlns:a16="http://schemas.microsoft.com/office/drawing/2014/main" id="{E989B748-BFB2-4E68-88E7-F04BAC92B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75D116-A1CF-4F9D-BDE8-5B668488B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D6D56-B711-49D4-88D4-1EB4281CA385}" type="slidenum">
              <a:rPr lang="en-IN" smtClean="0"/>
              <a:t>‹#›</a:t>
            </a:fld>
            <a:endParaRPr lang="en-IN"/>
          </a:p>
        </p:txBody>
      </p:sp>
    </p:spTree>
    <p:extLst>
      <p:ext uri="{BB962C8B-B14F-4D97-AF65-F5344CB8AC3E}">
        <p14:creationId xmlns:p14="http://schemas.microsoft.com/office/powerpoint/2010/main" val="274594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D4D4-B32A-493F-A600-6979A5AC15BC}"/>
              </a:ext>
            </a:extLst>
          </p:cNvPr>
          <p:cNvSpPr>
            <a:spLocks noGrp="1"/>
          </p:cNvSpPr>
          <p:nvPr>
            <p:ph type="ctrTitle"/>
          </p:nvPr>
        </p:nvSpPr>
        <p:spPr>
          <a:xfrm>
            <a:off x="1524000" y="1122363"/>
            <a:ext cx="9144000" cy="644293"/>
          </a:xfrm>
        </p:spPr>
        <p:txBody>
          <a:bodyPr>
            <a:normAutofit/>
          </a:bodyPr>
          <a:lstStyle/>
          <a:p>
            <a:r>
              <a:rPr lang="en-IN" sz="2400" dirty="0"/>
              <a:t>Battle Of Neighbourhoods</a:t>
            </a:r>
          </a:p>
        </p:txBody>
      </p:sp>
      <p:sp>
        <p:nvSpPr>
          <p:cNvPr id="3" name="Subtitle 2">
            <a:extLst>
              <a:ext uri="{FF2B5EF4-FFF2-40B4-BE49-F238E27FC236}">
                <a16:creationId xmlns:a16="http://schemas.microsoft.com/office/drawing/2014/main" id="{0A2943E4-E783-4800-879A-20448FD43D68}"/>
              </a:ext>
            </a:extLst>
          </p:cNvPr>
          <p:cNvSpPr>
            <a:spLocks noGrp="1"/>
          </p:cNvSpPr>
          <p:nvPr>
            <p:ph type="subTitle" idx="1"/>
          </p:nvPr>
        </p:nvSpPr>
        <p:spPr>
          <a:xfrm>
            <a:off x="1160016" y="1862015"/>
            <a:ext cx="9144000" cy="446179"/>
          </a:xfrm>
        </p:spPr>
        <p:txBody>
          <a:bodyPr/>
          <a:lstStyle/>
          <a:p>
            <a:r>
              <a:rPr lang="en-IN" dirty="0"/>
              <a:t>Identifying Most Common Business to Invest in Mumbai</a:t>
            </a:r>
          </a:p>
        </p:txBody>
      </p:sp>
      <p:sp>
        <p:nvSpPr>
          <p:cNvPr id="4" name="TextBox 3">
            <a:extLst>
              <a:ext uri="{FF2B5EF4-FFF2-40B4-BE49-F238E27FC236}">
                <a16:creationId xmlns:a16="http://schemas.microsoft.com/office/drawing/2014/main" id="{05B9CD62-73A4-410F-BC7D-B93D1175943C}"/>
              </a:ext>
            </a:extLst>
          </p:cNvPr>
          <p:cNvSpPr txBox="1"/>
          <p:nvPr/>
        </p:nvSpPr>
        <p:spPr>
          <a:xfrm>
            <a:off x="1358282" y="3542190"/>
            <a:ext cx="10077118" cy="1631216"/>
          </a:xfrm>
          <a:prstGeom prst="rect">
            <a:avLst/>
          </a:prstGeom>
          <a:noFill/>
        </p:spPr>
        <p:txBody>
          <a:bodyPr wrap="none" rtlCol="0">
            <a:spAutoFit/>
          </a:bodyPr>
          <a:lstStyle/>
          <a:p>
            <a:r>
              <a:rPr lang="en-IN" sz="2000" dirty="0"/>
              <a:t>Data Source :</a:t>
            </a:r>
          </a:p>
          <a:p>
            <a:endParaRPr lang="en-IN" sz="2000" dirty="0"/>
          </a:p>
          <a:p>
            <a:r>
              <a:rPr lang="en-IN" sz="2000" dirty="0"/>
              <a:t>Wiki Page -&gt; For Location :- </a:t>
            </a:r>
            <a:r>
              <a:rPr lang="en-IN"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https://en.wikipedia.org/wiki/List_of_neighbourhoods_in_Mumbai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r>
              <a:rPr lang="en-IN" sz="2000" dirty="0"/>
              <a:t>Four Square API -&gt; For Venues and Venue Categories </a:t>
            </a:r>
          </a:p>
        </p:txBody>
      </p:sp>
    </p:spTree>
    <p:extLst>
      <p:ext uri="{BB962C8B-B14F-4D97-AF65-F5344CB8AC3E}">
        <p14:creationId xmlns:p14="http://schemas.microsoft.com/office/powerpoint/2010/main" val="105999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DF0B-8378-4A6E-8AD2-5D665A2CC75D}"/>
              </a:ext>
            </a:extLst>
          </p:cNvPr>
          <p:cNvSpPr>
            <a:spLocks noGrp="1"/>
          </p:cNvSpPr>
          <p:nvPr>
            <p:ph type="title"/>
          </p:nvPr>
        </p:nvSpPr>
        <p:spPr>
          <a:xfrm>
            <a:off x="838200" y="561443"/>
            <a:ext cx="2393272" cy="567030"/>
          </a:xfrm>
        </p:spPr>
        <p:txBody>
          <a:bodyPr>
            <a:noAutofit/>
          </a:bodyPr>
          <a:lstStyle/>
          <a:p>
            <a:r>
              <a:rPr lang="en-IN" sz="2800" b="1" dirty="0"/>
              <a:t>Methodology</a:t>
            </a:r>
          </a:p>
        </p:txBody>
      </p:sp>
      <p:sp>
        <p:nvSpPr>
          <p:cNvPr id="3" name="Content Placeholder 2">
            <a:extLst>
              <a:ext uri="{FF2B5EF4-FFF2-40B4-BE49-F238E27FC236}">
                <a16:creationId xmlns:a16="http://schemas.microsoft.com/office/drawing/2014/main" id="{9B669295-0901-4B88-9061-3F14883B7703}"/>
              </a:ext>
            </a:extLst>
          </p:cNvPr>
          <p:cNvSpPr>
            <a:spLocks noGrp="1"/>
          </p:cNvSpPr>
          <p:nvPr>
            <p:ph idx="1"/>
          </p:nvPr>
        </p:nvSpPr>
        <p:spPr>
          <a:xfrm>
            <a:off x="838200" y="1661704"/>
            <a:ext cx="10515600" cy="4351338"/>
          </a:xfrm>
        </p:spPr>
        <p:txBody>
          <a:bodyPr>
            <a:normAutofit/>
          </a:bodyPr>
          <a:lstStyle/>
          <a:p>
            <a:r>
              <a:rPr lang="en-IN" sz="2400" dirty="0"/>
              <a:t>Extracting Location from the Wiki Page</a:t>
            </a:r>
          </a:p>
          <a:p>
            <a:r>
              <a:rPr lang="en-IN" sz="2400" dirty="0"/>
              <a:t>Using Four Square API to Get Venue and Venue Categories </a:t>
            </a:r>
          </a:p>
          <a:p>
            <a:r>
              <a:rPr lang="en-IN" sz="2400" dirty="0"/>
              <a:t> Merging data from two sources on Latitude and Longitude common in the two </a:t>
            </a:r>
            <a:r>
              <a:rPr lang="en-IN" sz="2400" dirty="0" err="1"/>
              <a:t>Dataframe</a:t>
            </a:r>
            <a:endParaRPr lang="en-IN" sz="2400" dirty="0"/>
          </a:p>
          <a:p>
            <a:r>
              <a:rPr lang="en-IN" sz="2400" dirty="0"/>
              <a:t>Creating </a:t>
            </a:r>
            <a:r>
              <a:rPr lang="en-IN" sz="2400" dirty="0" err="1"/>
              <a:t>onehot</a:t>
            </a:r>
            <a:r>
              <a:rPr lang="en-IN" sz="2400" dirty="0"/>
              <a:t> for locations across all venue category</a:t>
            </a:r>
          </a:p>
          <a:p>
            <a:r>
              <a:rPr lang="en-IN" sz="2400" dirty="0"/>
              <a:t>Taking mean of the venue category across area and location</a:t>
            </a:r>
          </a:p>
          <a:p>
            <a:r>
              <a:rPr lang="en-IN" sz="2400" dirty="0"/>
              <a:t>Identifying top venues of different location</a:t>
            </a:r>
          </a:p>
          <a:p>
            <a:r>
              <a:rPr lang="en-IN" sz="2400" dirty="0"/>
              <a:t>Creating 6 Cluster of dataset</a:t>
            </a:r>
          </a:p>
          <a:p>
            <a:endParaRPr lang="en-IN" sz="2400" dirty="0"/>
          </a:p>
        </p:txBody>
      </p:sp>
    </p:spTree>
    <p:extLst>
      <p:ext uri="{BB962C8B-B14F-4D97-AF65-F5344CB8AC3E}">
        <p14:creationId xmlns:p14="http://schemas.microsoft.com/office/powerpoint/2010/main" val="420510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E7FD-AB21-4A24-A094-F553653E9DF9}"/>
              </a:ext>
            </a:extLst>
          </p:cNvPr>
          <p:cNvSpPr>
            <a:spLocks noGrp="1"/>
          </p:cNvSpPr>
          <p:nvPr>
            <p:ph type="title"/>
          </p:nvPr>
        </p:nvSpPr>
        <p:spPr>
          <a:xfrm>
            <a:off x="838200" y="365126"/>
            <a:ext cx="5633621" cy="833360"/>
          </a:xfrm>
        </p:spPr>
        <p:txBody>
          <a:bodyPr>
            <a:normAutofit/>
          </a:bodyPr>
          <a:lstStyle/>
          <a:p>
            <a:r>
              <a:rPr lang="en-IN" sz="2800" b="1" dirty="0"/>
              <a:t>Libraries and Packages used </a:t>
            </a:r>
          </a:p>
        </p:txBody>
      </p:sp>
      <p:sp>
        <p:nvSpPr>
          <p:cNvPr id="3" name="Content Placeholder 2">
            <a:extLst>
              <a:ext uri="{FF2B5EF4-FFF2-40B4-BE49-F238E27FC236}">
                <a16:creationId xmlns:a16="http://schemas.microsoft.com/office/drawing/2014/main" id="{A5044278-B376-4B19-B79C-BB697488BC41}"/>
              </a:ext>
            </a:extLst>
          </p:cNvPr>
          <p:cNvSpPr>
            <a:spLocks noGrp="1"/>
          </p:cNvSpPr>
          <p:nvPr>
            <p:ph idx="1"/>
          </p:nvPr>
        </p:nvSpPr>
        <p:spPr>
          <a:xfrm>
            <a:off x="749423" y="1390619"/>
            <a:ext cx="10515600" cy="4351338"/>
          </a:xfrm>
        </p:spPr>
        <p:txBody>
          <a:bodyPr>
            <a:normAutofit/>
          </a:bodyPr>
          <a:lstStyle/>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Pandas</a:t>
            </a:r>
          </a:p>
          <a:p>
            <a:pPr marL="342900" lvl="0" indent="-342900">
              <a:lnSpc>
                <a:spcPct val="107000"/>
              </a:lnSpc>
              <a:buFont typeface="Symbol" panose="05050102010706020507" pitchFamily="18" charset="2"/>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Numpy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Geopy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Scikit Learn</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Matplotlib</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BS4</a:t>
            </a:r>
          </a:p>
          <a:p>
            <a:pPr marL="342900" lvl="0" indent="-3429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Folium</a:t>
            </a:r>
          </a:p>
          <a:p>
            <a:endParaRPr lang="en-IN" sz="2400" dirty="0"/>
          </a:p>
        </p:txBody>
      </p:sp>
    </p:spTree>
    <p:extLst>
      <p:ext uri="{BB962C8B-B14F-4D97-AF65-F5344CB8AC3E}">
        <p14:creationId xmlns:p14="http://schemas.microsoft.com/office/powerpoint/2010/main" val="6118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D7F9-E867-4ED8-8D5C-0F46483980C0}"/>
              </a:ext>
            </a:extLst>
          </p:cNvPr>
          <p:cNvSpPr>
            <a:spLocks noGrp="1"/>
          </p:cNvSpPr>
          <p:nvPr>
            <p:ph type="title"/>
          </p:nvPr>
        </p:nvSpPr>
        <p:spPr>
          <a:xfrm>
            <a:off x="838200" y="365125"/>
            <a:ext cx="3130118" cy="700195"/>
          </a:xfrm>
        </p:spPr>
        <p:txBody>
          <a:bodyPr/>
          <a:lstStyle/>
          <a:p>
            <a:r>
              <a:rPr lang="en-IN" dirty="0"/>
              <a:t>Analysis</a:t>
            </a:r>
          </a:p>
        </p:txBody>
      </p:sp>
      <p:sp>
        <p:nvSpPr>
          <p:cNvPr id="4" name="Rectangle 2">
            <a:extLst>
              <a:ext uri="{FF2B5EF4-FFF2-40B4-BE49-F238E27FC236}">
                <a16:creationId xmlns:a16="http://schemas.microsoft.com/office/drawing/2014/main" id="{00C0C3DB-BE9B-405B-B5DD-E4F51699961C}"/>
              </a:ext>
            </a:extLst>
          </p:cNvPr>
          <p:cNvSpPr>
            <a:spLocks noChangeArrowheads="1"/>
          </p:cNvSpPr>
          <p:nvPr/>
        </p:nvSpPr>
        <p:spPr bwMode="auto">
          <a:xfrm>
            <a:off x="1106849" y="1374983"/>
            <a:ext cx="3026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Mumbai Locations on Map</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F7D19666-23DD-4CB4-B84F-68126001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59" y="2028546"/>
            <a:ext cx="8623127" cy="37685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11340B9-3A9E-420E-A3B7-45C8E227E6E3}"/>
              </a:ext>
            </a:extLst>
          </p:cNvPr>
          <p:cNvSpPr>
            <a:spLocks noChangeArrowheads="1"/>
          </p:cNvSpPr>
          <p:nvPr/>
        </p:nvSpPr>
        <p:spPr bwMode="auto">
          <a:xfrm>
            <a:off x="1106849" y="46245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320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F394B1-259B-496F-AA4D-4CA1683C49D1}"/>
              </a:ext>
            </a:extLst>
          </p:cNvPr>
          <p:cNvSpPr>
            <a:spLocks noChangeArrowheads="1"/>
          </p:cNvSpPr>
          <p:nvPr/>
        </p:nvSpPr>
        <p:spPr bwMode="auto">
          <a:xfrm>
            <a:off x="1177770" y="943292"/>
            <a:ext cx="67381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Number of Venues in Different Location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7AF68418-7448-4F1F-B85C-89FCC29BD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70" y="1651178"/>
            <a:ext cx="8380523" cy="4525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34456F6-0753-460C-A4EB-9DA423A2A281}"/>
              </a:ext>
            </a:extLst>
          </p:cNvPr>
          <p:cNvSpPr>
            <a:spLocks noChangeArrowheads="1"/>
          </p:cNvSpPr>
          <p:nvPr/>
        </p:nvSpPr>
        <p:spPr bwMode="auto">
          <a:xfrm>
            <a:off x="1819922" y="6176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2A98C566-5548-4603-B12F-B80E237D313D}"/>
              </a:ext>
            </a:extLst>
          </p:cNvPr>
          <p:cNvSpPr txBox="1"/>
          <p:nvPr/>
        </p:nvSpPr>
        <p:spPr>
          <a:xfrm>
            <a:off x="9380739" y="2166152"/>
            <a:ext cx="2879058" cy="1477328"/>
          </a:xfrm>
          <a:prstGeom prst="rect">
            <a:avLst/>
          </a:prstGeom>
          <a:noFill/>
        </p:spPr>
        <p:txBody>
          <a:bodyPr wrap="none" rtlCol="0">
            <a:spAutoFit/>
          </a:bodyPr>
          <a:lstStyle/>
          <a:p>
            <a:r>
              <a:rPr lang="en-IN" dirty="0"/>
              <a:t>Most Diverse Location</a:t>
            </a:r>
          </a:p>
          <a:p>
            <a:pPr marL="285750" indent="-285750">
              <a:buFont typeface="Arial" panose="020B0604020202020204" pitchFamily="34" charset="0"/>
              <a:buChar char="•"/>
            </a:pPr>
            <a:r>
              <a:rPr lang="en-IN" dirty="0"/>
              <a:t>South Mumbai</a:t>
            </a:r>
          </a:p>
          <a:p>
            <a:pPr marL="285750" indent="-285750">
              <a:buFont typeface="Arial" panose="020B0604020202020204" pitchFamily="34" charset="0"/>
              <a:buChar char="•"/>
            </a:pPr>
            <a:r>
              <a:rPr lang="en-IN" dirty="0"/>
              <a:t>Andheri Western Suburbs</a:t>
            </a:r>
          </a:p>
          <a:p>
            <a:pPr marL="285750" indent="-285750">
              <a:buFont typeface="Arial" panose="020B0604020202020204" pitchFamily="34" charset="0"/>
              <a:buChar char="•"/>
            </a:pPr>
            <a:r>
              <a:rPr lang="en-IN" dirty="0"/>
              <a:t>Bandra West</a:t>
            </a:r>
          </a:p>
          <a:p>
            <a:pPr marL="285750" indent="-285750">
              <a:buFont typeface="Arial" panose="020B0604020202020204" pitchFamily="34" charset="0"/>
              <a:buChar char="•"/>
            </a:pPr>
            <a:r>
              <a:rPr lang="en-IN" dirty="0"/>
              <a:t>Khar West </a:t>
            </a:r>
          </a:p>
        </p:txBody>
      </p:sp>
    </p:spTree>
    <p:extLst>
      <p:ext uri="{BB962C8B-B14F-4D97-AF65-F5344CB8AC3E}">
        <p14:creationId xmlns:p14="http://schemas.microsoft.com/office/powerpoint/2010/main" val="17028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E196712-A881-4447-B06D-FE93AC124874}"/>
              </a:ext>
            </a:extLst>
          </p:cNvPr>
          <p:cNvSpPr>
            <a:spLocks noChangeArrowheads="1"/>
          </p:cNvSpPr>
          <p:nvPr/>
        </p:nvSpPr>
        <p:spPr bwMode="auto">
          <a:xfrm>
            <a:off x="1207363" y="706792"/>
            <a:ext cx="118428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Locations Vs Most Common Venues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
            <a:extLst>
              <a:ext uri="{FF2B5EF4-FFF2-40B4-BE49-F238E27FC236}">
                <a16:creationId xmlns:a16="http://schemas.microsoft.com/office/drawing/2014/main" id="{CE98FA13-163A-4E74-8B10-CE2F6003D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45" y="1487010"/>
            <a:ext cx="7466120" cy="40970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7842B5F-CB68-460E-873A-22A72D7BBFD7}"/>
              </a:ext>
            </a:extLst>
          </p:cNvPr>
          <p:cNvSpPr>
            <a:spLocks noChangeArrowheads="1"/>
          </p:cNvSpPr>
          <p:nvPr/>
        </p:nvSpPr>
        <p:spPr bwMode="auto">
          <a:xfrm>
            <a:off x="1322773" y="5122385"/>
            <a:ext cx="1184281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6B6C6E0A-84B9-486B-A11B-48AA6167169B}"/>
              </a:ext>
            </a:extLst>
          </p:cNvPr>
          <p:cNvSpPr txBox="1"/>
          <p:nvPr/>
        </p:nvSpPr>
        <p:spPr>
          <a:xfrm>
            <a:off x="8851037" y="2459115"/>
            <a:ext cx="2823099" cy="1754326"/>
          </a:xfrm>
          <a:prstGeom prst="rect">
            <a:avLst/>
          </a:prstGeom>
          <a:noFill/>
        </p:spPr>
        <p:txBody>
          <a:bodyPr wrap="square" rtlCol="0">
            <a:spAutoFit/>
          </a:bodyPr>
          <a:lstStyle/>
          <a:p>
            <a:r>
              <a:rPr lang="en-IN" dirty="0"/>
              <a:t>Most Common Venues</a:t>
            </a:r>
          </a:p>
          <a:p>
            <a:endParaRPr lang="en-IN" dirty="0"/>
          </a:p>
          <a:p>
            <a:pPr marL="285750" indent="-285750">
              <a:buFont typeface="Arial" panose="020B0604020202020204" pitchFamily="34" charset="0"/>
              <a:buChar char="•"/>
            </a:pPr>
            <a:r>
              <a:rPr lang="en-IN" dirty="0"/>
              <a:t>Restaurants, </a:t>
            </a:r>
          </a:p>
          <a:p>
            <a:pPr marL="285750" indent="-285750">
              <a:buFont typeface="Arial" panose="020B0604020202020204" pitchFamily="34" charset="0"/>
              <a:buChar char="•"/>
            </a:pPr>
            <a:r>
              <a:rPr lang="en-IN" dirty="0"/>
              <a:t>Cafes, </a:t>
            </a:r>
          </a:p>
          <a:p>
            <a:pPr marL="285750" indent="-285750">
              <a:buFont typeface="Arial" panose="020B0604020202020204" pitchFamily="34" charset="0"/>
              <a:buChar char="•"/>
            </a:pPr>
            <a:r>
              <a:rPr lang="en-IN" dirty="0"/>
              <a:t>Wine Shop, </a:t>
            </a:r>
          </a:p>
          <a:p>
            <a:pPr marL="285750" indent="-285750">
              <a:buFont typeface="Arial" panose="020B0604020202020204" pitchFamily="34" charset="0"/>
              <a:buChar char="•"/>
            </a:pPr>
            <a:r>
              <a:rPr lang="en-IN" dirty="0"/>
              <a:t>Ice Cream Shop </a:t>
            </a:r>
          </a:p>
        </p:txBody>
      </p:sp>
    </p:spTree>
    <p:extLst>
      <p:ext uri="{BB962C8B-B14F-4D97-AF65-F5344CB8AC3E}">
        <p14:creationId xmlns:p14="http://schemas.microsoft.com/office/powerpoint/2010/main" val="107078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4B707E6-8925-4598-AEA2-3332317279CE}"/>
              </a:ext>
            </a:extLst>
          </p:cNvPr>
          <p:cNvSpPr>
            <a:spLocks noChangeArrowheads="1"/>
          </p:cNvSpPr>
          <p:nvPr/>
        </p:nvSpPr>
        <p:spPr bwMode="auto">
          <a:xfrm>
            <a:off x="831965" y="906785"/>
            <a:ext cx="609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Most Common Venues in Andheri</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097" name="Picture 4">
            <a:extLst>
              <a:ext uri="{FF2B5EF4-FFF2-40B4-BE49-F238E27FC236}">
                <a16:creationId xmlns:a16="http://schemas.microsoft.com/office/drawing/2014/main" id="{58E3C90A-268E-4B20-BBB7-35FEC94C2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70" y="2052333"/>
            <a:ext cx="7726466" cy="2715765"/>
          </a:xfrm>
          <a:prstGeom prst="rect">
            <a:avLst/>
          </a:prstGeom>
          <a:noFill/>
          <a:ln cmpd="sng">
            <a:solidFill>
              <a:schemeClr val="tx1"/>
            </a:solidFill>
          </a:ln>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B6EBFD2-74A3-44D8-AC90-90F84754D1AD}"/>
              </a:ext>
            </a:extLst>
          </p:cNvPr>
          <p:cNvSpPr>
            <a:spLocks noChangeArrowheads="1"/>
          </p:cNvSpPr>
          <p:nvPr/>
        </p:nvSpPr>
        <p:spPr bwMode="auto">
          <a:xfrm>
            <a:off x="1116988" y="42267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BD19D7BB-530B-498C-BFB8-6E8085485153}"/>
              </a:ext>
            </a:extLst>
          </p:cNvPr>
          <p:cNvSpPr txBox="1"/>
          <p:nvPr/>
        </p:nvSpPr>
        <p:spPr>
          <a:xfrm>
            <a:off x="8569348" y="2631274"/>
            <a:ext cx="5513832" cy="1200329"/>
          </a:xfrm>
          <a:prstGeom prst="rect">
            <a:avLst/>
          </a:prstGeom>
          <a:noFill/>
        </p:spPr>
        <p:txBody>
          <a:bodyPr wrap="square" rtlCol="0">
            <a:spAutoFit/>
          </a:bodyPr>
          <a:lstStyle/>
          <a:p>
            <a:r>
              <a:rPr lang="en-IN" dirty="0"/>
              <a:t>Most Common Venues in Andheri</a:t>
            </a:r>
          </a:p>
          <a:p>
            <a:pPr marL="285750" indent="-285750">
              <a:buFont typeface="Arial" panose="020B0604020202020204" pitchFamily="34" charset="0"/>
              <a:buChar char="•"/>
            </a:pPr>
            <a:r>
              <a:rPr lang="en-IN" dirty="0"/>
              <a:t>Restaurants</a:t>
            </a:r>
          </a:p>
          <a:p>
            <a:pPr marL="285750" indent="-285750">
              <a:buFont typeface="Arial" panose="020B0604020202020204" pitchFamily="34" charset="0"/>
              <a:buChar char="•"/>
            </a:pPr>
            <a:r>
              <a:rPr lang="en-IN" dirty="0"/>
              <a:t>Coffee Shop</a:t>
            </a:r>
          </a:p>
          <a:p>
            <a:pPr marL="285750" indent="-285750">
              <a:buFont typeface="Arial" panose="020B0604020202020204" pitchFamily="34" charset="0"/>
              <a:buChar char="•"/>
            </a:pPr>
            <a:r>
              <a:rPr lang="en-IN" dirty="0"/>
              <a:t>Eateries</a:t>
            </a:r>
          </a:p>
        </p:txBody>
      </p:sp>
    </p:spTree>
    <p:extLst>
      <p:ext uri="{BB962C8B-B14F-4D97-AF65-F5344CB8AC3E}">
        <p14:creationId xmlns:p14="http://schemas.microsoft.com/office/powerpoint/2010/main" val="138308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5B66DBD-F760-4F25-BBDD-9B9DFD8488A1}"/>
              </a:ext>
            </a:extLst>
          </p:cNvPr>
          <p:cNvSpPr>
            <a:spLocks noChangeArrowheads="1"/>
          </p:cNvSpPr>
          <p:nvPr/>
        </p:nvSpPr>
        <p:spPr bwMode="auto">
          <a:xfrm>
            <a:off x="1109709" y="664769"/>
            <a:ext cx="66687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Frequency Of First Most Common Venue in Different location</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pic>
        <p:nvPicPr>
          <p:cNvPr id="5121" name="Picture 5">
            <a:extLst>
              <a:ext uri="{FF2B5EF4-FFF2-40B4-BE49-F238E27FC236}">
                <a16:creationId xmlns:a16="http://schemas.microsoft.com/office/drawing/2014/main" id="{15649815-B02F-4AA1-9218-6709F5E0E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708" y="1437472"/>
            <a:ext cx="7217545" cy="40082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BFC275D-D249-4C6D-8F91-2D9810E3F379}"/>
              </a:ext>
            </a:extLst>
          </p:cNvPr>
          <p:cNvSpPr>
            <a:spLocks noChangeArrowheads="1"/>
          </p:cNvSpPr>
          <p:nvPr/>
        </p:nvSpPr>
        <p:spPr bwMode="auto">
          <a:xfrm>
            <a:off x="1109709" y="5021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2187C567-9BE1-4CAE-887C-14EDB9F6C106}"/>
              </a:ext>
            </a:extLst>
          </p:cNvPr>
          <p:cNvSpPr txBox="1"/>
          <p:nvPr/>
        </p:nvSpPr>
        <p:spPr>
          <a:xfrm>
            <a:off x="8487053" y="1935332"/>
            <a:ext cx="3592172" cy="2308324"/>
          </a:xfrm>
          <a:prstGeom prst="rect">
            <a:avLst/>
          </a:prstGeom>
          <a:noFill/>
        </p:spPr>
        <p:txBody>
          <a:bodyPr wrap="square" rtlCol="0">
            <a:spAutoFit/>
          </a:bodyPr>
          <a:lstStyle/>
          <a:p>
            <a:r>
              <a:rPr lang="en-IN" dirty="0"/>
              <a:t>Order of First Most Common Venue Frequency in Mumbai across different location</a:t>
            </a:r>
          </a:p>
          <a:p>
            <a:pPr marL="342900" indent="-342900">
              <a:buAutoNum type="arabicPeriod"/>
            </a:pPr>
            <a:r>
              <a:rPr lang="en-IN" dirty="0"/>
              <a:t>Indian Restaurants</a:t>
            </a:r>
          </a:p>
          <a:p>
            <a:pPr marL="342900" indent="-342900">
              <a:buAutoNum type="arabicPeriod"/>
            </a:pPr>
            <a:r>
              <a:rPr lang="en-IN" dirty="0"/>
              <a:t>Ice Cream Shop</a:t>
            </a:r>
          </a:p>
          <a:p>
            <a:pPr marL="342900" indent="-342900">
              <a:buAutoNum type="arabicPeriod"/>
            </a:pPr>
            <a:r>
              <a:rPr lang="en-IN" dirty="0"/>
              <a:t>Coffee Shop</a:t>
            </a:r>
          </a:p>
          <a:p>
            <a:pPr marL="342900" indent="-342900">
              <a:buAutoNum type="arabicPeriod"/>
            </a:pPr>
            <a:r>
              <a:rPr lang="en-IN" dirty="0"/>
              <a:t>Bakery</a:t>
            </a:r>
          </a:p>
          <a:p>
            <a:pPr marL="342900" indent="-342900">
              <a:buAutoNum type="arabicPeriod"/>
            </a:pPr>
            <a:r>
              <a:rPr lang="en-IN" dirty="0"/>
              <a:t>Cafe</a:t>
            </a:r>
          </a:p>
        </p:txBody>
      </p:sp>
    </p:spTree>
    <p:extLst>
      <p:ext uri="{BB962C8B-B14F-4D97-AF65-F5344CB8AC3E}">
        <p14:creationId xmlns:p14="http://schemas.microsoft.com/office/powerpoint/2010/main" val="172003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5B46B-4395-40F5-9B4D-6BC6091D30CD}"/>
              </a:ext>
            </a:extLst>
          </p:cNvPr>
          <p:cNvSpPr txBox="1"/>
          <p:nvPr/>
        </p:nvSpPr>
        <p:spPr>
          <a:xfrm>
            <a:off x="863353" y="1002563"/>
            <a:ext cx="9124026" cy="1169679"/>
          </a:xfrm>
          <a:prstGeom prst="rect">
            <a:avLst/>
          </a:prstGeom>
          <a:noFill/>
        </p:spPr>
        <p:txBody>
          <a:bodyPr wrap="square">
            <a:spAutoFit/>
          </a:bodyPr>
          <a:lstStyle/>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Result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analysis it could be identified Indian Restaurant  is the most common venues in most of the areas and few area where it could be opened are Andheri, South Mumbai, Khar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67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242</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Battle Of Neighbourhoods</vt:lpstr>
      <vt:lpstr>Methodology</vt:lpstr>
      <vt:lpstr>Libraries and Packages used </vt:lpstr>
      <vt:lpstr>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kundan</dc:creator>
  <cp:lastModifiedBy>kundan</cp:lastModifiedBy>
  <cp:revision>7</cp:revision>
  <dcterms:created xsi:type="dcterms:W3CDTF">2021-06-19T19:30:05Z</dcterms:created>
  <dcterms:modified xsi:type="dcterms:W3CDTF">2021-06-19T20:56:12Z</dcterms:modified>
</cp:coreProperties>
</file>