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txBox="1"/>
          <p:nvPr>
            <p:ph type="ctrTitle"/>
          </p:nvPr>
        </p:nvSpPr>
        <p:spPr>
          <a:xfrm>
            <a:off x="3124200" y="1770219"/>
            <a:ext cx="6558026"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IN"/>
              <a:t>Gadde Kundana</a:t>
            </a:r>
            <a:br>
              <a:rPr lang="en-IN"/>
            </a:br>
            <a:r>
              <a:rPr lang="en-IN"/>
              <a:t>ID: 21NN1A0511</a:t>
            </a:r>
            <a:endParaRPr/>
          </a:p>
        </p:txBody>
      </p:sp>
      <p:sp>
        <p:nvSpPr>
          <p:cNvPr id="59" name="Google Shape;59;p7"/>
          <p:cNvSpPr txBox="1"/>
          <p:nvPr/>
        </p:nvSpPr>
        <p:spPr>
          <a:xfrm>
            <a:off x="6477000" y="2895600"/>
            <a:ext cx="185928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N"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62" name="Google Shape;62;p7"/>
          <p:cNvSpPr/>
          <p:nvPr/>
        </p:nvSpPr>
        <p:spPr>
          <a:xfrm>
            <a:off x="1838325" y="2762248"/>
            <a:ext cx="2312740" cy="1962152"/>
          </a:xfrm>
          <a:custGeom>
            <a:rect b="b" l="l" r="r" t="t"/>
            <a:pathLst>
              <a:path extrusionOk="0" h="363569" w="358281">
                <a:moveTo>
                  <a:pt x="0" y="0"/>
                </a:moveTo>
                <a:lnTo>
                  <a:pt x="358281" y="0"/>
                </a:lnTo>
                <a:lnTo>
                  <a:pt x="358281" y="363570"/>
                </a:lnTo>
                <a:lnTo>
                  <a:pt x="0" y="36357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p:nvPr/>
        </p:nvSpPr>
        <p:spPr>
          <a:xfrm>
            <a:off x="2630588" y="3276600"/>
            <a:ext cx="728213" cy="685800"/>
          </a:xfrm>
          <a:custGeom>
            <a:rect b="b" l="l" r="r" t="t"/>
            <a:pathLst>
              <a:path extrusionOk="0" h="140719" w="103876">
                <a:moveTo>
                  <a:pt x="0" y="0"/>
                </a:moveTo>
                <a:lnTo>
                  <a:pt x="103877" y="0"/>
                </a:lnTo>
                <a:lnTo>
                  <a:pt x="103877" y="140719"/>
                </a:lnTo>
                <a:lnTo>
                  <a:pt x="0" y="140719"/>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5" name="Google Shape;19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6" name="Google Shape;196;p16"/>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RESULTS</a:t>
            </a:r>
            <a:endParaRPr/>
          </a:p>
        </p:txBody>
      </p:sp>
      <p:sp>
        <p:nvSpPr>
          <p:cNvPr id="197" name="Google Shape;197;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8" name="Google Shape;198;p16"/>
          <p:cNvPicPr preferRelativeResize="0"/>
          <p:nvPr/>
        </p:nvPicPr>
        <p:blipFill rotWithShape="1">
          <a:blip r:embed="rId4">
            <a:alphaModFix/>
          </a:blip>
          <a:srcRect b="0" l="0" r="0" t="0"/>
          <a:stretch/>
        </p:blipFill>
        <p:spPr>
          <a:xfrm>
            <a:off x="79969" y="1447800"/>
            <a:ext cx="3212360" cy="3543795"/>
          </a:xfrm>
          <a:prstGeom prst="rect">
            <a:avLst/>
          </a:prstGeom>
          <a:noFill/>
          <a:ln>
            <a:noFill/>
          </a:ln>
        </p:spPr>
      </p:pic>
      <p:pic>
        <p:nvPicPr>
          <p:cNvPr id="199" name="Google Shape;199;p16"/>
          <p:cNvPicPr preferRelativeResize="0"/>
          <p:nvPr/>
        </p:nvPicPr>
        <p:blipFill rotWithShape="1">
          <a:blip r:embed="rId5">
            <a:alphaModFix/>
          </a:blip>
          <a:srcRect b="0" l="0" r="0" t="0"/>
          <a:stretch/>
        </p:blipFill>
        <p:spPr>
          <a:xfrm>
            <a:off x="3519729" y="1500194"/>
            <a:ext cx="3047946" cy="3439005"/>
          </a:xfrm>
          <a:prstGeom prst="rect">
            <a:avLst/>
          </a:prstGeom>
          <a:noFill/>
          <a:ln>
            <a:noFill/>
          </a:ln>
        </p:spPr>
      </p:pic>
      <p:pic>
        <p:nvPicPr>
          <p:cNvPr id="200" name="Google Shape;200;p16"/>
          <p:cNvPicPr preferRelativeResize="0"/>
          <p:nvPr/>
        </p:nvPicPr>
        <p:blipFill rotWithShape="1">
          <a:blip r:embed="rId6">
            <a:alphaModFix/>
          </a:blip>
          <a:srcRect b="0" l="0" r="0" t="0"/>
          <a:stretch/>
        </p:blipFill>
        <p:spPr>
          <a:xfrm>
            <a:off x="6705599" y="1524000"/>
            <a:ext cx="5311243" cy="33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755332" y="385444"/>
            <a:ext cx="10681335" cy="5539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sz="3600"/>
              <a:t>GITHUB LINK</a:t>
            </a:r>
            <a:endParaRPr sz="3600"/>
          </a:p>
        </p:txBody>
      </p:sp>
      <p:sp>
        <p:nvSpPr>
          <p:cNvPr id="206" name="Google Shape;206;p17"/>
          <p:cNvSpPr txBox="1"/>
          <p:nvPr>
            <p:ph idx="1" type="body"/>
          </p:nvPr>
        </p:nvSpPr>
        <p:spPr>
          <a:xfrm>
            <a:off x="1371600" y="1274802"/>
            <a:ext cx="9525000" cy="277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https://github.com/Kundana23/cybersecurity_</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755332" y="352193"/>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IN"/>
              <a:t>Output Explanation</a:t>
            </a:r>
            <a:endParaRPr/>
          </a:p>
        </p:txBody>
      </p:sp>
      <p:sp>
        <p:nvSpPr>
          <p:cNvPr id="212" name="Google Shape;212;p18"/>
          <p:cNvSpPr/>
          <p:nvPr/>
        </p:nvSpPr>
        <p:spPr>
          <a:xfrm>
            <a:off x="533400" y="1524000"/>
            <a:ext cx="6096000" cy="2585323"/>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When we click on the start button the keylogger will start.</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Then you can type on your keyboard.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Whatever you type on your keyboard will be saved or recorded in a text file which is located in your project directory.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p:nvPr/>
        </p:nvSpPr>
        <p:spPr>
          <a:xfrm>
            <a:off x="4038600" y="3244334"/>
            <a:ext cx="34290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4400">
                <a:solidFill>
                  <a:srgbClr val="92D050"/>
                </a:solidFill>
                <a:latin typeface="Calibri"/>
                <a:ea typeface="Calibri"/>
                <a:cs typeface="Calibri"/>
                <a:sym typeface="Calibri"/>
              </a:rPr>
              <a:t>THANK YOU</a:t>
            </a:r>
            <a:endParaRPr sz="4400">
              <a:solidFill>
                <a:srgbClr val="92D050"/>
              </a:solidFill>
              <a:latin typeface="Calibri"/>
              <a:ea typeface="Calibri"/>
              <a:cs typeface="Calibri"/>
              <a:sym typeface="Calibri"/>
            </a:endParaRPr>
          </a:p>
        </p:txBody>
      </p:sp>
      <p:pic>
        <p:nvPicPr>
          <p:cNvPr id="218" name="Google Shape;218;p19"/>
          <p:cNvPicPr preferRelativeResize="0"/>
          <p:nvPr/>
        </p:nvPicPr>
        <p:blipFill rotWithShape="1">
          <a:blip r:embed="rId3">
            <a:alphaModFix/>
          </a:blip>
          <a:srcRect b="0" l="0" r="0" t="0"/>
          <a:stretch/>
        </p:blipFill>
        <p:spPr>
          <a:xfrm>
            <a:off x="1066800" y="1636833"/>
            <a:ext cx="2074822" cy="3584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8"/>
          <p:cNvSpPr/>
          <p:nvPr/>
        </p:nvSpPr>
        <p:spPr>
          <a:xfrm>
            <a:off x="0" y="20286"/>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7076999" y="1695666"/>
            <a:ext cx="628574"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KEYLOGGER</a:t>
            </a:r>
            <a:endParaRPr sz="425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88" name="Google Shape;88;p8"/>
          <p:cNvSpPr txBox="1"/>
          <p:nvPr/>
        </p:nvSpPr>
        <p:spPr>
          <a:xfrm>
            <a:off x="496111" y="1529368"/>
            <a:ext cx="6385562" cy="5078313"/>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AGENDA</a:t>
            </a:r>
            <a:endParaRPr/>
          </a:p>
        </p:txBody>
      </p:sp>
      <p:sp>
        <p:nvSpPr>
          <p:cNvPr id="113" name="Google Shape;113;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14" name="Google Shape;114;p9"/>
          <p:cNvSpPr txBox="1"/>
          <p:nvPr/>
        </p:nvSpPr>
        <p:spPr>
          <a:xfrm>
            <a:off x="838200" y="1524000"/>
            <a:ext cx="6886575"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agenda features a demonstration of the graphical user interface (GUI), a discussion on the ethical implications of using keyloggers, and a live demonstration showcasing the keylogger in action.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7" name="Google Shape;127;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28" name="Google Shape;128;p10"/>
          <p:cNvSpPr/>
          <p:nvPr/>
        </p:nvSpPr>
        <p:spPr>
          <a:xfrm>
            <a:off x="834072" y="2037934"/>
            <a:ext cx="6705600" cy="2800767"/>
          </a:xfrm>
          <a:prstGeom prst="rect">
            <a:avLst/>
          </a:prstGeom>
          <a:noFill/>
          <a:ln>
            <a:noFill/>
          </a:ln>
        </p:spPr>
        <p:txBody>
          <a:bodyPr anchorCtr="0" anchor="ctr"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Create an advanced keylogger using Python, incorporating the pynput library for monitoring key presses and a user-friendly GUI developed with tkinter. The primary goal is to develop a secure and efficient keylogging tool that accurately records and stores keystrokes in various file formats. </a:t>
            </a:r>
            <a:endParaRPr/>
          </a:p>
          <a:p>
            <a:pPr indent="-285750" lvl="0" marL="285750" marR="0" rtl="0" algn="just">
              <a:lnSpc>
                <a:spcPct val="10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This project aims to meet the need for a dependable keylogging solution that balances technical complexity with user accessibility, ensuring data integrity and ethical use in cybersecurity and software development</a:t>
            </a:r>
            <a:r>
              <a:rPr b="0" i="0" lang="en-IN" sz="1400" u="none" cap="none" strike="noStrike">
                <a:solidFill>
                  <a:schemeClr val="dk1"/>
                </a:solidFill>
                <a:latin typeface="Calibri"/>
                <a:ea typeface="Calibri"/>
                <a:cs typeface="Calibri"/>
                <a:sym typeface="Calibri"/>
              </a:rPr>
              <a: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41" name="Google Shape;141;p11"/>
          <p:cNvSpPr/>
          <p:nvPr/>
        </p:nvSpPr>
        <p:spPr>
          <a:xfrm>
            <a:off x="669290" y="2028704"/>
            <a:ext cx="5883910" cy="3139321"/>
          </a:xfrm>
          <a:prstGeom prst="rect">
            <a:avLst/>
          </a:prstGeom>
          <a:noFill/>
          <a:ln>
            <a:noFill/>
          </a:ln>
        </p:spPr>
        <p:txBody>
          <a:bodyPr anchorCtr="0" anchor="ctr" bIns="45700" lIns="91425" spcFirstLastPara="1" rIns="91425" wrap="square" tIns="45700">
            <a:noAutofit/>
          </a:bodyPr>
          <a:lstStyle/>
          <a:p>
            <a:pPr indent="-285750" lvl="0" marL="285750" marR="0" rtl="0" algn="just">
              <a:lnSpc>
                <a:spcPct val="10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Embark on a journey into cybersecurity by creating a sophisticated Python keylogger featuring a sleek graphical interface built with tkinter. This project aims to merge the art of key press monitoring with user-friendly design, resulting in a dynamic tool that accurately captures keystrokes and presents them in an engaging format.</a:t>
            </a:r>
            <a:endParaRPr/>
          </a:p>
          <a:p>
            <a:pPr indent="-285750" lvl="0" marL="285750" marR="0" rtl="0" algn="just">
              <a:lnSpc>
                <a:spcPct val="100000"/>
              </a:lnSpc>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By combining technical expertise with aesthetic design, this endeavor not only improves data logging efficiency but also enhances the user experience, offering a fresh perspective on the intersection of functionality and style in software development.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3200"/>
              <a:t>WHO ARE THE END USERS?</a:t>
            </a:r>
            <a:endParaRPr sz="3200"/>
          </a:p>
        </p:txBody>
      </p:sp>
      <p:pic>
        <p:nvPicPr>
          <p:cNvPr id="150" name="Google Shape;150;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1" name="Google Shape;151;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52" name="Google Shape;152;p12"/>
          <p:cNvSpPr/>
          <p:nvPr/>
        </p:nvSpPr>
        <p:spPr>
          <a:xfrm>
            <a:off x="761393" y="2209800"/>
            <a:ext cx="6096000" cy="2862322"/>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This project could benefit a variety of end users, including cybersecurity professionals, software developers, ethical hackers, and individuals looking to monitor and log keystrokes for security or productivity purposes.</a:t>
            </a:r>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8" name="Google Shape;158;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sz="3600"/>
              <a:t>YOUR SOLUTION AND ITS VALUE PROPOSITION</a:t>
            </a:r>
            <a:endParaRPr sz="3600"/>
          </a:p>
        </p:txBody>
      </p:sp>
      <p:pic>
        <p:nvPicPr>
          <p:cNvPr id="162" name="Google Shape;162;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3" name="Google Shape;163;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pic>
        <p:nvPicPr>
          <p:cNvPr id="164" name="Google Shape;164;p13"/>
          <p:cNvPicPr preferRelativeResize="0"/>
          <p:nvPr/>
        </p:nvPicPr>
        <p:blipFill rotWithShape="1">
          <a:blip r:embed="rId5">
            <a:alphaModFix/>
          </a:blip>
          <a:srcRect b="0" l="0" r="0" t="0"/>
          <a:stretch/>
        </p:blipFill>
        <p:spPr>
          <a:xfrm>
            <a:off x="3474383" y="1407307"/>
            <a:ext cx="3064848" cy="525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0" name="Google Shape;170;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3" name="Google Shape;173;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4" name="Google Shape;174;p14"/>
          <p:cNvSpPr txBox="1"/>
          <p:nvPr>
            <p:ph type="title"/>
          </p:nvPr>
        </p:nvSpPr>
        <p:spPr>
          <a:xfrm>
            <a:off x="739775" y="654938"/>
            <a:ext cx="754316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THE WOW IN YOUR SOLUTION</a:t>
            </a:r>
            <a:endParaRPr sz="4250"/>
          </a:p>
        </p:txBody>
      </p:sp>
      <p:sp>
        <p:nvSpPr>
          <p:cNvPr id="175" name="Google Shape;175;p14"/>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6" name="Google Shape;176;p14"/>
          <p:cNvSpPr/>
          <p:nvPr/>
        </p:nvSpPr>
        <p:spPr>
          <a:xfrm>
            <a:off x="2217420" y="2133600"/>
            <a:ext cx="6096000" cy="258532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dk1"/>
                </a:solidFill>
                <a:latin typeface="Calibri"/>
                <a:ea typeface="Calibri"/>
                <a:cs typeface="Calibri"/>
                <a:sym typeface="Calibri"/>
              </a:rPr>
              <a:t>The Wow factor in the keylogger project lies in its seamless integration of advanced functionality with an intuitive and aesthetically pleasing user interface.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Factors:</a:t>
            </a:r>
            <a:endParaRPr/>
          </a:p>
          <a:p>
            <a:pPr indent="-342900" lvl="0" marL="342900" marR="0" rtl="0" algn="just">
              <a:spcBef>
                <a:spcPts val="0"/>
              </a:spcBef>
              <a:spcAft>
                <a:spcPts val="0"/>
              </a:spcAft>
              <a:buClr>
                <a:schemeClr val="dk1"/>
              </a:buClr>
              <a:buSzPts val="1800"/>
              <a:buFont typeface="Calibri"/>
              <a:buAutoNum type="arabicPeriod"/>
            </a:pPr>
            <a:r>
              <a:rPr b="1" lang="en-IN" sz="1800">
                <a:solidFill>
                  <a:schemeClr val="dk1"/>
                </a:solidFill>
                <a:latin typeface="Calibri"/>
                <a:ea typeface="Calibri"/>
                <a:cs typeface="Calibri"/>
                <a:sym typeface="Calibri"/>
              </a:rPr>
              <a:t>Sophisticated Keystroke Capture</a:t>
            </a:r>
            <a:r>
              <a:rPr lang="en-IN"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rabicPeriod"/>
            </a:pPr>
            <a:r>
              <a:rPr b="1" lang="en-IN" sz="1800">
                <a:solidFill>
                  <a:schemeClr val="dk1"/>
                </a:solidFill>
                <a:latin typeface="Calibri"/>
                <a:ea typeface="Calibri"/>
                <a:cs typeface="Calibri"/>
                <a:sym typeface="Calibri"/>
              </a:rPr>
              <a:t>User-Friendly GUI</a:t>
            </a:r>
            <a:r>
              <a:rPr lang="en-IN"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rabicPeriod"/>
            </a:pPr>
            <a:r>
              <a:rPr b="1" lang="en-IN" sz="1800">
                <a:solidFill>
                  <a:schemeClr val="dk1"/>
                </a:solidFill>
                <a:latin typeface="Calibri"/>
                <a:ea typeface="Calibri"/>
                <a:cs typeface="Calibri"/>
                <a:sym typeface="Calibri"/>
              </a:rPr>
              <a:t>Ethical and Secure Usage</a:t>
            </a:r>
            <a:r>
              <a:rPr lang="en-IN" sz="1800">
                <a:solidFill>
                  <a:schemeClr val="dk1"/>
                </a:solidFill>
                <a:latin typeface="Calibri"/>
                <a:ea typeface="Calibri"/>
                <a:cs typeface="Calibri"/>
                <a:sym typeface="Calibri"/>
              </a:rPr>
              <a:t>:</a:t>
            </a:r>
            <a:endParaRPr/>
          </a:p>
          <a:p>
            <a:pPr indent="-342900" lvl="0" marL="342900" marR="0" rtl="0" algn="just">
              <a:spcBef>
                <a:spcPts val="0"/>
              </a:spcBef>
              <a:spcAft>
                <a:spcPts val="0"/>
              </a:spcAft>
              <a:buClr>
                <a:schemeClr val="dk1"/>
              </a:buClr>
              <a:buSzPts val="1800"/>
              <a:buFont typeface="Calibri"/>
              <a:buAutoNum type="arabicPeriod"/>
            </a:pPr>
            <a:r>
              <a:rPr b="1" lang="en-IN" sz="1800">
                <a:solidFill>
                  <a:schemeClr val="dk1"/>
                </a:solidFill>
                <a:latin typeface="Calibri"/>
                <a:ea typeface="Calibri"/>
                <a:cs typeface="Calibri"/>
                <a:sym typeface="Calibri"/>
              </a:rPr>
              <a:t>Versatile Application</a:t>
            </a:r>
            <a:r>
              <a:rPr lang="en-I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5"/>
          <p:cNvSpPr/>
          <p:nvPr/>
        </p:nvSpPr>
        <p:spPr>
          <a:xfrm>
            <a:off x="7924800" y="1205928"/>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5" name="Google Shape;185;p15"/>
          <p:cNvSpPr txBox="1"/>
          <p:nvPr/>
        </p:nvSpPr>
        <p:spPr>
          <a:xfrm>
            <a:off x="565466" y="1136416"/>
            <a:ext cx="6956426" cy="4850046"/>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800">
                <a:solidFill>
                  <a:schemeClr val="dk1"/>
                </a:solidFill>
                <a:latin typeface="Trebuchet MS"/>
                <a:ea typeface="Trebuchet MS"/>
                <a:cs typeface="Trebuchet MS"/>
                <a:sym typeface="Trebuchet MS"/>
              </a:rPr>
              <a:t>The Main Modules used in this KeyLogger Project are:</a:t>
            </a:r>
            <a:endParaRPr/>
          </a:p>
          <a:p>
            <a:pPr indent="-342900" lvl="0" marL="355600" marR="0" rtl="0" algn="l">
              <a:lnSpc>
                <a:spcPct val="100000"/>
              </a:lnSpc>
              <a:spcBef>
                <a:spcPts val="100"/>
              </a:spcBef>
              <a:spcAft>
                <a:spcPts val="0"/>
              </a:spcAft>
              <a:buClr>
                <a:schemeClr val="dk1"/>
              </a:buClr>
              <a:buSzPts val="1800"/>
              <a:buFont typeface="Calibri"/>
              <a:buAutoNum type="arabicPeriod"/>
            </a:pPr>
            <a:r>
              <a:rPr b="1" lang="en-IN" sz="1800" u="sng">
                <a:solidFill>
                  <a:schemeClr val="dk1"/>
                </a:solidFill>
                <a:latin typeface="Trebuchet MS"/>
                <a:ea typeface="Trebuchet MS"/>
                <a:cs typeface="Trebuchet MS"/>
                <a:sym typeface="Trebuchet MS"/>
              </a:rPr>
              <a:t>Keylogger Module:</a:t>
            </a:r>
            <a:r>
              <a:rPr lang="en-IN" sz="1800">
                <a:solidFill>
                  <a:schemeClr val="dk1"/>
                </a:solidFill>
                <a:latin typeface="Trebuchet MS"/>
                <a:ea typeface="Trebuchet MS"/>
                <a:cs typeface="Trebuchet MS"/>
                <a:sym typeface="Trebuchet MS"/>
              </a:rPr>
              <a:t>This uses the ‘pynput’ library to maintain the keylogger functionality.</a:t>
            </a:r>
            <a:endParaRPr/>
          </a:p>
          <a:p>
            <a:pPr indent="-228600" lvl="0" marL="355600" marR="0" rtl="0" algn="l">
              <a:lnSpc>
                <a:spcPct val="100000"/>
              </a:lnSpc>
              <a:spcBef>
                <a:spcPts val="100"/>
              </a:spcBef>
              <a:spcAft>
                <a:spcPts val="0"/>
              </a:spcAft>
              <a:buClr>
                <a:schemeClr val="dk1"/>
              </a:buClr>
              <a:buSzPts val="1800"/>
              <a:buFont typeface="Calibri"/>
              <a:buNone/>
            </a:pPr>
            <a:r>
              <a:t/>
            </a:r>
            <a:endParaRPr sz="1800">
              <a:solidFill>
                <a:schemeClr val="dk1"/>
              </a:solidFill>
              <a:latin typeface="Trebuchet MS"/>
              <a:ea typeface="Trebuchet MS"/>
              <a:cs typeface="Trebuchet MS"/>
              <a:sym typeface="Trebuchet MS"/>
            </a:endParaRPr>
          </a:p>
          <a:p>
            <a:pPr indent="-228600" lvl="0" marL="355600" marR="0" rtl="0" algn="l">
              <a:lnSpc>
                <a:spcPct val="100000"/>
              </a:lnSpc>
              <a:spcBef>
                <a:spcPts val="100"/>
              </a:spcBef>
              <a:spcAft>
                <a:spcPts val="0"/>
              </a:spcAft>
              <a:buClr>
                <a:schemeClr val="dk1"/>
              </a:buClr>
              <a:buSzPts val="1800"/>
              <a:buFont typeface="Calibri"/>
              <a:buNone/>
            </a:pPr>
            <a:r>
              <a:t/>
            </a:r>
            <a:endParaRPr sz="1800">
              <a:solidFill>
                <a:schemeClr val="dk1"/>
              </a:solidFill>
              <a:latin typeface="Trebuchet MS"/>
              <a:ea typeface="Trebuchet MS"/>
              <a:cs typeface="Trebuchet MS"/>
              <a:sym typeface="Trebuchet MS"/>
            </a:endParaRPr>
          </a:p>
          <a:p>
            <a:pPr indent="-342900" lvl="0" marL="355600" marR="0" rtl="0" algn="l">
              <a:lnSpc>
                <a:spcPct val="100000"/>
              </a:lnSpc>
              <a:spcBef>
                <a:spcPts val="100"/>
              </a:spcBef>
              <a:spcAft>
                <a:spcPts val="0"/>
              </a:spcAft>
              <a:buClr>
                <a:schemeClr val="dk1"/>
              </a:buClr>
              <a:buSzPts val="1800"/>
              <a:buFont typeface="Calibri"/>
              <a:buAutoNum type="arabicPeriod"/>
            </a:pPr>
            <a:r>
              <a:rPr b="1" lang="en-IN" sz="1800" u="sng">
                <a:solidFill>
                  <a:schemeClr val="dk1"/>
                </a:solidFill>
                <a:latin typeface="Trebuchet MS"/>
                <a:ea typeface="Trebuchet MS"/>
                <a:cs typeface="Trebuchet MS"/>
                <a:sym typeface="Trebuchet MS"/>
              </a:rPr>
              <a:t>Pynput:</a:t>
            </a:r>
            <a:r>
              <a:rPr lang="en-IN" sz="1800">
                <a:solidFill>
                  <a:schemeClr val="dk1"/>
                </a:solidFill>
                <a:latin typeface="Trebuchet MS"/>
                <a:ea typeface="Trebuchet MS"/>
                <a:cs typeface="Trebuchet MS"/>
                <a:sym typeface="Trebuchet MS"/>
              </a:rPr>
              <a:t>This library enables you to control and monitor input devices such as the mouse and keyboard.</a:t>
            </a:r>
            <a:endParaRPr/>
          </a:p>
          <a:p>
            <a:pPr indent="-228600" lvl="0" marL="355600" marR="0" rtl="0" algn="l">
              <a:lnSpc>
                <a:spcPct val="100000"/>
              </a:lnSpc>
              <a:spcBef>
                <a:spcPts val="100"/>
              </a:spcBef>
              <a:spcAft>
                <a:spcPts val="0"/>
              </a:spcAft>
              <a:buClr>
                <a:schemeClr val="dk1"/>
              </a:buClr>
              <a:buSzPts val="1800"/>
              <a:buFont typeface="Calibri"/>
              <a:buNone/>
            </a:pPr>
            <a:r>
              <a:t/>
            </a:r>
            <a:endParaRPr sz="1800">
              <a:solidFill>
                <a:schemeClr val="dk1"/>
              </a:solidFill>
              <a:latin typeface="Trebuchet MS"/>
              <a:ea typeface="Trebuchet MS"/>
              <a:cs typeface="Trebuchet MS"/>
              <a:sym typeface="Trebuchet MS"/>
            </a:endParaRPr>
          </a:p>
          <a:p>
            <a:pPr indent="-228600" lvl="0" marL="355600" marR="0" rtl="0" algn="l">
              <a:lnSpc>
                <a:spcPct val="100000"/>
              </a:lnSpc>
              <a:spcBef>
                <a:spcPts val="100"/>
              </a:spcBef>
              <a:spcAft>
                <a:spcPts val="0"/>
              </a:spcAft>
              <a:buClr>
                <a:schemeClr val="dk1"/>
              </a:buClr>
              <a:buSzPts val="1800"/>
              <a:buFont typeface="Calibri"/>
              <a:buNone/>
            </a:pPr>
            <a:r>
              <a:t/>
            </a:r>
            <a:endParaRPr sz="1800">
              <a:solidFill>
                <a:schemeClr val="dk1"/>
              </a:solidFill>
              <a:latin typeface="Trebuchet MS"/>
              <a:ea typeface="Trebuchet MS"/>
              <a:cs typeface="Trebuchet MS"/>
              <a:sym typeface="Trebuchet MS"/>
            </a:endParaRPr>
          </a:p>
          <a:p>
            <a:pPr indent="-342900" lvl="0" marL="355600" marR="0" rtl="0" algn="l">
              <a:lnSpc>
                <a:spcPct val="100000"/>
              </a:lnSpc>
              <a:spcBef>
                <a:spcPts val="100"/>
              </a:spcBef>
              <a:spcAft>
                <a:spcPts val="0"/>
              </a:spcAft>
              <a:buClr>
                <a:schemeClr val="dk1"/>
              </a:buClr>
              <a:buSzPts val="1800"/>
              <a:buFont typeface="Calibri"/>
              <a:buAutoNum type="arabicPeriod"/>
            </a:pPr>
            <a:r>
              <a:rPr b="1" lang="en-IN" sz="1800" u="sng">
                <a:solidFill>
                  <a:schemeClr val="dk1"/>
                </a:solidFill>
                <a:latin typeface="Trebuchet MS"/>
                <a:ea typeface="Trebuchet MS"/>
                <a:cs typeface="Trebuchet MS"/>
                <a:sym typeface="Trebuchet MS"/>
              </a:rPr>
              <a:t>Jsonlib:</a:t>
            </a:r>
            <a:r>
              <a:rPr lang="en-IN" sz="1800">
                <a:solidFill>
                  <a:schemeClr val="dk1"/>
                </a:solidFill>
                <a:latin typeface="Trebuchet MS"/>
                <a:ea typeface="Trebuchet MS"/>
                <a:cs typeface="Trebuchet MS"/>
                <a:sym typeface="Trebuchet MS"/>
              </a:rPr>
              <a:t> This library is used for working with JSON data in Python.It provides functions for encoding python objects into JSON strings and decoding JSON strings into Python objects.</a:t>
            </a:r>
            <a:endParaRPr/>
          </a:p>
          <a:p>
            <a:pPr indent="-228600" lvl="0" marL="355600" marR="0" rtl="0" algn="l">
              <a:lnSpc>
                <a:spcPct val="100000"/>
              </a:lnSpc>
              <a:spcBef>
                <a:spcPts val="100"/>
              </a:spcBef>
              <a:spcAft>
                <a:spcPts val="0"/>
              </a:spcAft>
              <a:buClr>
                <a:schemeClr val="dk1"/>
              </a:buClr>
              <a:buSzPts val="1800"/>
              <a:buFont typeface="Calibri"/>
              <a:buNone/>
            </a:pPr>
            <a:r>
              <a:t/>
            </a:r>
            <a:endParaRPr sz="1800">
              <a:solidFill>
                <a:schemeClr val="dk1"/>
              </a:solidFill>
              <a:latin typeface="Trebuchet MS"/>
              <a:ea typeface="Trebuchet MS"/>
              <a:cs typeface="Trebuchet MS"/>
              <a:sym typeface="Trebuchet MS"/>
            </a:endParaRPr>
          </a:p>
          <a:p>
            <a:pPr indent="-228600" lvl="0" marL="355600" marR="0" rtl="0" algn="l">
              <a:lnSpc>
                <a:spcPct val="100000"/>
              </a:lnSpc>
              <a:spcBef>
                <a:spcPts val="100"/>
              </a:spcBef>
              <a:spcAft>
                <a:spcPts val="0"/>
              </a:spcAft>
              <a:buClr>
                <a:schemeClr val="dk1"/>
              </a:buClr>
              <a:buSzPts val="1800"/>
              <a:buFont typeface="Calibri"/>
              <a:buNone/>
            </a:pPr>
            <a:r>
              <a:t/>
            </a:r>
            <a:endParaRPr sz="1800">
              <a:solidFill>
                <a:schemeClr val="dk1"/>
              </a:solidFill>
              <a:latin typeface="Trebuchet MS"/>
              <a:ea typeface="Trebuchet MS"/>
              <a:cs typeface="Trebuchet MS"/>
              <a:sym typeface="Trebuchet MS"/>
            </a:endParaRPr>
          </a:p>
          <a:p>
            <a:pPr indent="-342900" lvl="0" marL="355600" marR="0" rtl="0" algn="l">
              <a:lnSpc>
                <a:spcPct val="100000"/>
              </a:lnSpc>
              <a:spcBef>
                <a:spcPts val="100"/>
              </a:spcBef>
              <a:spcAft>
                <a:spcPts val="0"/>
              </a:spcAft>
              <a:buClr>
                <a:schemeClr val="dk1"/>
              </a:buClr>
              <a:buSzPts val="1800"/>
              <a:buFont typeface="Calibri"/>
              <a:buAutoNum type="arabicPeriod"/>
            </a:pPr>
            <a:r>
              <a:rPr b="1" lang="en-IN" sz="1800" u="sng">
                <a:solidFill>
                  <a:schemeClr val="dk1"/>
                </a:solidFill>
                <a:latin typeface="Trebuchet MS"/>
                <a:ea typeface="Trebuchet MS"/>
                <a:cs typeface="Trebuchet MS"/>
                <a:sym typeface="Trebuchet MS"/>
              </a:rPr>
              <a:t>GUI module:</a:t>
            </a:r>
            <a:r>
              <a:rPr lang="en-IN" sz="1800">
                <a:solidFill>
                  <a:schemeClr val="dk1"/>
                </a:solidFill>
                <a:latin typeface="Trebuchet MS"/>
                <a:ea typeface="Trebuchet MS"/>
                <a:cs typeface="Trebuchet MS"/>
                <a:sym typeface="Trebuchet MS"/>
              </a:rPr>
              <a:t> The GUI module will be responsible for creating the graphical user interface using 'tkinter' to provide a visually appealing way for users to interact with the keylogger.</a:t>
            </a:r>
            <a:endParaRPr sz="1800">
              <a:solidFill>
                <a:schemeClr val="dk1"/>
              </a:solidFill>
              <a:latin typeface="Trebuchet MS"/>
              <a:ea typeface="Trebuchet MS"/>
              <a:cs typeface="Trebuchet MS"/>
              <a:sym typeface="Trebuchet MS"/>
            </a:endParaRPr>
          </a:p>
        </p:txBody>
      </p:sp>
      <p:sp>
        <p:nvSpPr>
          <p:cNvPr id="186" name="Google Shape;186;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15"/>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N"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