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60" r:id="rId2"/>
    <p:sldId id="261" r:id="rId3"/>
    <p:sldId id="262" r:id="rId4"/>
    <p:sldId id="272" r:id="rId5"/>
    <p:sldId id="263" r:id="rId6"/>
    <p:sldId id="264" r:id="rId7"/>
    <p:sldId id="266" r:id="rId8"/>
    <p:sldId id="267" r:id="rId9"/>
    <p:sldId id="268" r:id="rId10"/>
    <p:sldId id="269" r:id="rId11"/>
    <p:sldId id="270" r:id="rId12"/>
    <p:sldId id="271" r:id="rId13"/>
    <p:sldId id="273" r:id="rId14"/>
    <p:sldId id="257" r:id="rId15"/>
    <p:sldId id="258" r:id="rId16"/>
    <p:sldId id="274" r:id="rId17"/>
    <p:sldId id="259" r:id="rId18"/>
    <p:sldId id="275" r:id="rId19"/>
    <p:sldId id="276" r:id="rId20"/>
    <p:sldId id="26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6/3/2025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8F59-081B-C2FB-B5A8-10E51A43FD27}"/>
              </a:ext>
            </a:extLst>
          </p:cNvPr>
          <p:cNvSpPr>
            <a:spLocks noGrp="1"/>
          </p:cNvSpPr>
          <p:nvPr>
            <p:ph type="title"/>
          </p:nvPr>
        </p:nvSpPr>
        <p:spPr>
          <a:xfrm>
            <a:off x="913795" y="717176"/>
            <a:ext cx="9628699" cy="1149724"/>
          </a:xfrm>
        </p:spPr>
        <p:txBody>
          <a:bodyPr>
            <a:normAutofit/>
          </a:bodyPr>
          <a:lstStyle/>
          <a:p>
            <a:r>
              <a:rPr lang="en-IN" sz="4800" b="1" dirty="0">
                <a:latin typeface="Calibri" panose="020F0502020204030204" pitchFamily="34" charset="0"/>
                <a:ea typeface="Calibri" panose="020F0502020204030204" pitchFamily="34" charset="0"/>
                <a:cs typeface="Calibri" panose="020F0502020204030204" pitchFamily="34" charset="0"/>
              </a:rPr>
              <a:t>Team - C </a:t>
            </a:r>
          </a:p>
        </p:txBody>
      </p:sp>
      <p:sp>
        <p:nvSpPr>
          <p:cNvPr id="3" name="Content Placeholder 2">
            <a:extLst>
              <a:ext uri="{FF2B5EF4-FFF2-40B4-BE49-F238E27FC236}">
                <a16:creationId xmlns:a16="http://schemas.microsoft.com/office/drawing/2014/main" id="{8E799FA9-B18E-7088-080A-22A2D90EF2BD}"/>
              </a:ext>
            </a:extLst>
          </p:cNvPr>
          <p:cNvSpPr>
            <a:spLocks noGrp="1"/>
          </p:cNvSpPr>
          <p:nvPr>
            <p:ph idx="1"/>
          </p:nvPr>
        </p:nvSpPr>
        <p:spPr>
          <a:xfrm>
            <a:off x="3872753" y="2662518"/>
            <a:ext cx="7394804" cy="3128681"/>
          </a:xfrm>
        </p:spPr>
        <p:txBody>
          <a:bodyPr>
            <a:normAutofit lnSpcReduction="10000"/>
          </a:bodyPr>
          <a:lstStyle/>
          <a:p>
            <a:r>
              <a:rPr lang="en-IN" dirty="0"/>
              <a:t>28805- Deep Raghuwanshi   </a:t>
            </a:r>
          </a:p>
          <a:p>
            <a:r>
              <a:rPr lang="en-IN" dirty="0"/>
              <a:t>28806- Kundan Keshav </a:t>
            </a:r>
            <a:r>
              <a:rPr lang="en-IN" dirty="0" err="1"/>
              <a:t>Gawade</a:t>
            </a:r>
            <a:endParaRPr lang="en-IN" dirty="0"/>
          </a:p>
          <a:p>
            <a:r>
              <a:rPr lang="en-IN" dirty="0"/>
              <a:t>28807- Prajwal </a:t>
            </a:r>
            <a:r>
              <a:rPr lang="en-IN" dirty="0" err="1"/>
              <a:t>Thangan</a:t>
            </a:r>
            <a:endParaRPr lang="en-IN" dirty="0"/>
          </a:p>
          <a:p>
            <a:r>
              <a:rPr lang="en-IN" dirty="0"/>
              <a:t>28809- Devashish Lokhande</a:t>
            </a:r>
          </a:p>
          <a:p>
            <a:r>
              <a:rPr lang="en-IN" dirty="0"/>
              <a:t>29080- V.S </a:t>
            </a:r>
            <a:r>
              <a:rPr lang="en-IN" dirty="0" err="1"/>
              <a:t>Goptherya</a:t>
            </a:r>
            <a:endParaRPr lang="en-IN" dirty="0"/>
          </a:p>
          <a:p>
            <a:r>
              <a:rPr lang="en-IN" dirty="0"/>
              <a:t>29084- Thulasi Ram        </a:t>
            </a:r>
          </a:p>
          <a:p>
            <a:endParaRPr lang="en-IN" dirty="0"/>
          </a:p>
        </p:txBody>
      </p:sp>
    </p:spTree>
    <p:extLst>
      <p:ext uri="{BB962C8B-B14F-4D97-AF65-F5344CB8AC3E}">
        <p14:creationId xmlns:p14="http://schemas.microsoft.com/office/powerpoint/2010/main" val="407026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6325BD-ACE2-2B21-6C41-286C929E9891}"/>
              </a:ext>
            </a:extLst>
          </p:cNvPr>
          <p:cNvSpPr>
            <a:spLocks noGrp="1" noChangeArrowheads="1"/>
          </p:cNvSpPr>
          <p:nvPr>
            <p:ph idx="1"/>
          </p:nvPr>
        </p:nvSpPr>
        <p:spPr bwMode="auto">
          <a:xfrm>
            <a:off x="914400" y="1011136"/>
            <a:ext cx="982749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4. Static Analysis:</a:t>
            </a:r>
            <a:r>
              <a:rPr kumimoji="0" lang="en-US" altLang="en-US" sz="2000" b="0" i="0" u="none" strike="noStrike" cap="none" normalizeH="0" baseline="0" dirty="0">
                <a:ln>
                  <a:noFill/>
                </a:ln>
                <a:solidFill>
                  <a:schemeClr val="tx1"/>
                </a:solidFill>
                <a:effectLst/>
                <a:latin typeface="+mj-lt"/>
              </a:rPr>
              <a:t> In addition to dynamic execution, </a:t>
            </a:r>
            <a:r>
              <a:rPr kumimoji="0" lang="en-US" altLang="en-US" sz="2000" b="0" i="0" u="none" strike="noStrike" cap="none" normalizeH="0" baseline="0" dirty="0" err="1">
                <a:ln>
                  <a:noFill/>
                </a:ln>
                <a:solidFill>
                  <a:schemeClr val="tx1"/>
                </a:solidFill>
                <a:effectLst/>
                <a:latin typeface="+mj-lt"/>
              </a:rPr>
              <a:t>WildFire</a:t>
            </a:r>
            <a:r>
              <a:rPr kumimoji="0" lang="en-US" altLang="en-US" sz="2000" b="0" i="0" u="none" strike="noStrike" cap="none" normalizeH="0" baseline="0" dirty="0">
                <a:ln>
                  <a:noFill/>
                </a:ln>
                <a:solidFill>
                  <a:schemeClr val="tx1"/>
                </a:solidFill>
                <a:effectLst/>
                <a:latin typeface="+mj-lt"/>
              </a:rPr>
              <a:t> also performs static analysis, examining the intrinsic properties of the file without actually running it. This helps identify malicious code patterns or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5. Machine Learning (ML):</a:t>
            </a:r>
            <a:r>
              <a:rPr kumimoji="0" lang="en-US" altLang="en-US" sz="2000" b="0" i="0" u="none" strike="noStrike" cap="none" normalizeH="0" baseline="0" dirty="0">
                <a:ln>
                  <a:noFill/>
                </a:ln>
                <a:solidFill>
                  <a:schemeClr val="tx1"/>
                </a:solidFill>
                <a:effectLst/>
                <a:latin typeface="+mj-lt"/>
              </a:rPr>
              <a:t> Wildfire leverages machine learning to analyze the vast amounts of data it collects from suspicious samples. This allows it to identify subtle patterns and relationships that indicate malicious intent, even for novel threats.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Verdict and Signature Generation:</a:t>
            </a:r>
            <a:r>
              <a:rPr kumimoji="0" lang="en-US" altLang="en-US" sz="2000" b="0" i="0" u="none" strike="noStrike" cap="none" normalizeH="0" baseline="0" dirty="0">
                <a:ln>
                  <a:noFill/>
                </a:ln>
                <a:solidFill>
                  <a:schemeClr val="tx1"/>
                </a:solidFill>
                <a:effectLst/>
                <a:latin typeface="+mj-lt"/>
              </a:rPr>
              <a:t> Based on the analysis, Wildfire assigns a verdict: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Malicious:</a:t>
            </a:r>
            <a:r>
              <a:rPr kumimoji="0" lang="en-US" altLang="en-US" sz="2000" b="0" i="0" u="none" strike="noStrike" cap="none" normalizeH="0" baseline="0" dirty="0">
                <a:ln>
                  <a:noFill/>
                </a:ln>
                <a:solidFill>
                  <a:schemeClr val="tx1"/>
                </a:solidFill>
                <a:effectLst/>
                <a:latin typeface="+mj-lt"/>
              </a:rPr>
              <a:t> The file or URL is confirmed to be malware.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Benign:</a:t>
            </a:r>
            <a:r>
              <a:rPr kumimoji="0" lang="en-US" altLang="en-US" sz="2000" b="0" i="0" u="none" strike="noStrike" cap="none" normalizeH="0" baseline="0" dirty="0">
                <a:ln>
                  <a:noFill/>
                </a:ln>
                <a:solidFill>
                  <a:schemeClr val="tx1"/>
                </a:solidFill>
                <a:effectLst/>
                <a:latin typeface="+mj-lt"/>
              </a:rPr>
              <a:t> The file or URL is safe.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Grayware:</a:t>
            </a:r>
            <a:r>
              <a:rPr kumimoji="0" lang="en-US" altLang="en-US" sz="2000" b="0" i="0" u="none" strike="noStrike" cap="none" normalizeH="0" baseline="0" dirty="0">
                <a:ln>
                  <a:noFill/>
                </a:ln>
                <a:solidFill>
                  <a:schemeClr val="tx1"/>
                </a:solidFill>
                <a:effectLst/>
                <a:latin typeface="+mj-lt"/>
              </a:rPr>
              <a:t> The sample doesn't pose a direct security threat but might exhibit obtrusive behavior (e.g., adware, spyware).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6. Unknown:</a:t>
            </a:r>
            <a:r>
              <a:rPr kumimoji="0" lang="en-US" altLang="en-US" sz="2000" b="0" i="0" u="none" strike="noStrike" cap="none" normalizeH="0" baseline="0" dirty="0">
                <a:ln>
                  <a:noFill/>
                </a:ln>
                <a:solidFill>
                  <a:schemeClr val="tx1"/>
                </a:solidFill>
                <a:effectLst/>
                <a:latin typeface="+mj-lt"/>
              </a:rPr>
              <a:t> The file hasn't been seen before and requires further analysis. If deemed malicious, </a:t>
            </a:r>
            <a:r>
              <a:rPr kumimoji="0" lang="en-US" altLang="en-US" sz="2000" b="0" i="0" u="none" strike="noStrike" cap="none" normalizeH="0" baseline="0" dirty="0" err="1">
                <a:ln>
                  <a:noFill/>
                </a:ln>
                <a:solidFill>
                  <a:schemeClr val="tx1"/>
                </a:solidFill>
                <a:effectLst/>
                <a:latin typeface="+mj-lt"/>
              </a:rPr>
              <a:t>WildFire</a:t>
            </a:r>
            <a:r>
              <a:rPr kumimoji="0" lang="en-US" altLang="en-US" sz="2000" b="0" i="0" u="none" strike="noStrike" cap="none" normalizeH="0" baseline="0" dirty="0">
                <a:ln>
                  <a:noFill/>
                </a:ln>
                <a:solidFill>
                  <a:schemeClr val="tx1"/>
                </a:solidFill>
                <a:effectLst/>
                <a:latin typeface="+mj-lt"/>
              </a:rPr>
              <a:t> automatically generates new signatures to detect and block that specific threat. </a:t>
            </a:r>
          </a:p>
        </p:txBody>
      </p:sp>
    </p:spTree>
    <p:extLst>
      <p:ext uri="{BB962C8B-B14F-4D97-AF65-F5344CB8AC3E}">
        <p14:creationId xmlns:p14="http://schemas.microsoft.com/office/powerpoint/2010/main" val="69235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256F-14A7-01F0-010E-64CD4A4DD2BB}"/>
              </a:ext>
            </a:extLst>
          </p:cNvPr>
          <p:cNvSpPr>
            <a:spLocks noGrp="1"/>
          </p:cNvSpPr>
          <p:nvPr>
            <p:ph type="title"/>
          </p:nvPr>
        </p:nvSpPr>
        <p:spPr>
          <a:xfrm>
            <a:off x="913795" y="394446"/>
            <a:ext cx="9548017" cy="1138519"/>
          </a:xfrm>
        </p:spPr>
        <p:txBody>
          <a:bodyPr/>
          <a:lstStyle/>
          <a:p>
            <a:r>
              <a:rPr lang="en-IN" b="1" dirty="0"/>
              <a:t>Benefits of Wildfire</a:t>
            </a:r>
          </a:p>
        </p:txBody>
      </p:sp>
      <p:sp>
        <p:nvSpPr>
          <p:cNvPr id="4" name="Rectangle 1">
            <a:extLst>
              <a:ext uri="{FF2B5EF4-FFF2-40B4-BE49-F238E27FC236}">
                <a16:creationId xmlns:a16="http://schemas.microsoft.com/office/drawing/2014/main" id="{184DAC56-A204-7394-D55B-C0B8060516BD}"/>
              </a:ext>
            </a:extLst>
          </p:cNvPr>
          <p:cNvSpPr>
            <a:spLocks noGrp="1" noChangeArrowheads="1"/>
          </p:cNvSpPr>
          <p:nvPr>
            <p:ph idx="1"/>
          </p:nvPr>
        </p:nvSpPr>
        <p:spPr bwMode="auto">
          <a:xfrm>
            <a:off x="913794" y="2109671"/>
            <a:ext cx="1074032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000" b="1" i="0" u="none" strike="noStrike" cap="none" normalizeH="0" baseline="0" dirty="0">
                <a:ln>
                  <a:noFill/>
                </a:ln>
                <a:solidFill>
                  <a:schemeClr val="tx1"/>
                </a:solidFill>
                <a:effectLst/>
                <a:latin typeface="+mj-lt"/>
              </a:rPr>
              <a:t>Proactive Zero-Day Protection:</a:t>
            </a:r>
            <a:r>
              <a:rPr kumimoji="0" lang="en-US" altLang="en-US" sz="2000" b="0" i="0" u="none" strike="noStrike" cap="none" normalizeH="0" baseline="0" dirty="0">
                <a:ln>
                  <a:noFill/>
                </a:ln>
                <a:solidFill>
                  <a:schemeClr val="tx1"/>
                </a:solidFill>
                <a:effectLst/>
                <a:latin typeface="+mj-lt"/>
              </a:rPr>
              <a:t> It identifies and prevents unknown, highly evasive threats before they can cause damage.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2. Rapid Response:</a:t>
            </a:r>
            <a:r>
              <a:rPr kumimoji="0" lang="en-US" altLang="en-US" sz="2000" b="0" i="0" u="none" strike="noStrike" cap="none" normalizeH="0" baseline="0" dirty="0">
                <a:ln>
                  <a:noFill/>
                </a:ln>
                <a:solidFill>
                  <a:schemeClr val="tx1"/>
                </a:solidFill>
                <a:effectLst/>
                <a:latin typeface="+mj-lt"/>
              </a:rPr>
              <a:t> New protections are generated and distributed globally in seconds, significantly reducing the "dwell time" of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3. Automated Security:</a:t>
            </a:r>
            <a:r>
              <a:rPr kumimoji="0" lang="en-US" altLang="en-US" sz="2000" b="0" i="0" u="none" strike="noStrike" cap="none" normalizeH="0" baseline="0" dirty="0">
                <a:ln>
                  <a:noFill/>
                </a:ln>
                <a:solidFill>
                  <a:schemeClr val="tx1"/>
                </a:solidFill>
                <a:effectLst/>
                <a:latin typeface="+mj-lt"/>
              </a:rPr>
              <a:t> It largely automates the process of threat analysis and signature generation, reducing the manual workload for security teams.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4. Collective Immunity:</a:t>
            </a:r>
            <a:r>
              <a:rPr kumimoji="0" lang="en-US" altLang="en-US" sz="2000" b="0" i="0" u="none" strike="noStrike" cap="none" normalizeH="0" baseline="0" dirty="0">
                <a:ln>
                  <a:noFill/>
                </a:ln>
                <a:solidFill>
                  <a:schemeClr val="tx1"/>
                </a:solidFill>
                <a:effectLst/>
                <a:latin typeface="+mj-lt"/>
              </a:rPr>
              <a:t> The vast network of Palo Alto Networks customers contributes to a shared threat intelligence pool, enhancing protection for everyone.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5. Comprehensive Visibility:</a:t>
            </a:r>
            <a:r>
              <a:rPr kumimoji="0" lang="en-US" altLang="en-US" sz="2000" b="0" i="0" u="none" strike="noStrike" cap="none" normalizeH="0" baseline="0" dirty="0">
                <a:ln>
                  <a:noFill/>
                </a:ln>
                <a:solidFill>
                  <a:schemeClr val="tx1"/>
                </a:solidFill>
                <a:effectLst/>
                <a:latin typeface="+mj-lt"/>
              </a:rPr>
              <a:t> It provides deep insights into the behavior of malicious files, offering detailed reports for security analysts.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821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A36D-B5BB-EB12-D6F8-D7D59D0FD1CA}"/>
              </a:ext>
            </a:extLst>
          </p:cNvPr>
          <p:cNvSpPr>
            <a:spLocks noGrp="1"/>
          </p:cNvSpPr>
          <p:nvPr>
            <p:ph type="title"/>
          </p:nvPr>
        </p:nvSpPr>
        <p:spPr>
          <a:xfrm>
            <a:off x="913795" y="681318"/>
            <a:ext cx="9664558" cy="1185582"/>
          </a:xfrm>
        </p:spPr>
        <p:txBody>
          <a:bodyPr/>
          <a:lstStyle/>
          <a:p>
            <a:r>
              <a:rPr lang="en-IN" b="1" dirty="0"/>
              <a:t>Conclusion</a:t>
            </a:r>
          </a:p>
        </p:txBody>
      </p:sp>
      <p:sp>
        <p:nvSpPr>
          <p:cNvPr id="3" name="Content Placeholder 2">
            <a:extLst>
              <a:ext uri="{FF2B5EF4-FFF2-40B4-BE49-F238E27FC236}">
                <a16:creationId xmlns:a16="http://schemas.microsoft.com/office/drawing/2014/main" id="{1A5BD051-87CD-A558-BD99-20F141FD6632}"/>
              </a:ext>
            </a:extLst>
          </p:cNvPr>
          <p:cNvSpPr>
            <a:spLocks noGrp="1"/>
          </p:cNvSpPr>
          <p:nvPr>
            <p:ph idx="1"/>
          </p:nvPr>
        </p:nvSpPr>
        <p:spPr>
          <a:xfrm>
            <a:off x="913795" y="2644588"/>
            <a:ext cx="10353762" cy="3146611"/>
          </a:xfrm>
        </p:spPr>
        <p:txBody>
          <a:bodyPr/>
          <a:lstStyle/>
          <a:p>
            <a:r>
              <a:rPr lang="en-IN" dirty="0"/>
              <a:t>Wildfire acts as a constantly evolving, highly automated, and globally connected "immune system" for organizations using Palo Alto Networks solutions, helping them stay ahead of the ever-changing cyber threat landscape.</a:t>
            </a:r>
          </a:p>
        </p:txBody>
      </p:sp>
    </p:spTree>
    <p:extLst>
      <p:ext uri="{BB962C8B-B14F-4D97-AF65-F5344CB8AC3E}">
        <p14:creationId xmlns:p14="http://schemas.microsoft.com/office/powerpoint/2010/main" val="396435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1BC7-F358-B7E6-3A37-8EA2947E9244}"/>
              </a:ext>
            </a:extLst>
          </p:cNvPr>
          <p:cNvSpPr>
            <a:spLocks noGrp="1"/>
          </p:cNvSpPr>
          <p:nvPr>
            <p:ph type="title"/>
          </p:nvPr>
        </p:nvSpPr>
        <p:spPr>
          <a:xfrm>
            <a:off x="1828799" y="555812"/>
            <a:ext cx="7198659" cy="1311087"/>
          </a:xfrm>
        </p:spPr>
        <p:txBody>
          <a:bodyPr/>
          <a:lstStyle/>
          <a:p>
            <a:r>
              <a:rPr lang="en-IN" b="1" dirty="0"/>
              <a:t>Cisco AMP</a:t>
            </a:r>
          </a:p>
        </p:txBody>
      </p:sp>
      <p:sp>
        <p:nvSpPr>
          <p:cNvPr id="3" name="Content Placeholder 2">
            <a:extLst>
              <a:ext uri="{FF2B5EF4-FFF2-40B4-BE49-F238E27FC236}">
                <a16:creationId xmlns:a16="http://schemas.microsoft.com/office/drawing/2014/main" id="{42031A93-ED3E-64C5-557B-1C930DE70D54}"/>
              </a:ext>
            </a:extLst>
          </p:cNvPr>
          <p:cNvSpPr>
            <a:spLocks noGrp="1"/>
          </p:cNvSpPr>
          <p:nvPr>
            <p:ph idx="1"/>
          </p:nvPr>
        </p:nvSpPr>
        <p:spPr>
          <a:xfrm>
            <a:off x="1559859" y="2223247"/>
            <a:ext cx="9707698" cy="3567952"/>
          </a:xfrm>
        </p:spPr>
        <p:txBody>
          <a:bodyPr/>
          <a:lstStyle/>
          <a:p>
            <a:r>
              <a:rPr lang="en-IN" dirty="0"/>
              <a:t>Need of Cisco AMP                                  Devashish Lokhande</a:t>
            </a:r>
          </a:p>
          <a:p>
            <a:r>
              <a:rPr lang="en-IN" dirty="0"/>
              <a:t>What is Cisco AMP                                  Devashish Lokhande</a:t>
            </a:r>
          </a:p>
          <a:p>
            <a:r>
              <a:rPr lang="en-IN" dirty="0"/>
              <a:t>Cisco AMP key Features                           V.S </a:t>
            </a:r>
            <a:r>
              <a:rPr lang="en-IN" dirty="0" err="1"/>
              <a:t>Goptherya</a:t>
            </a:r>
            <a:r>
              <a:rPr lang="en-IN" dirty="0"/>
              <a:t>                       </a:t>
            </a:r>
          </a:p>
          <a:p>
            <a:r>
              <a:rPr lang="en-IN" dirty="0"/>
              <a:t>How it works                                             V.S </a:t>
            </a:r>
            <a:r>
              <a:rPr lang="en-IN" dirty="0" err="1"/>
              <a:t>Goptherya</a:t>
            </a:r>
            <a:endParaRPr lang="en-IN" dirty="0"/>
          </a:p>
          <a:p>
            <a:r>
              <a:rPr lang="en-IN" dirty="0"/>
              <a:t>Cisco AMP architecture                            Thulasi Ram</a:t>
            </a:r>
          </a:p>
          <a:p>
            <a:r>
              <a:rPr lang="en-IN" dirty="0"/>
              <a:t>Use Cases                                                  Thulasi Ram</a:t>
            </a:r>
          </a:p>
          <a:p>
            <a:endParaRPr lang="en-IN" dirty="0"/>
          </a:p>
        </p:txBody>
      </p:sp>
    </p:spTree>
    <p:extLst>
      <p:ext uri="{BB962C8B-B14F-4D97-AF65-F5344CB8AC3E}">
        <p14:creationId xmlns:p14="http://schemas.microsoft.com/office/powerpoint/2010/main" val="393432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Need of Cisco AMP</a:t>
            </a:r>
            <a:endParaRPr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2390775"/>
            <a:ext cx="8229600" cy="3980528"/>
          </a:xfrm>
        </p:spPr>
        <p:txBody>
          <a:bodyPr>
            <a:normAutofit/>
          </a:bodyPr>
          <a:lstStyle/>
          <a:p>
            <a:pPr marL="0" indent="0" algn="just">
              <a:buNone/>
            </a:pPr>
            <a:r>
              <a:rPr dirty="0">
                <a:latin typeface="Times New Roman" panose="02020603050405020304" pitchFamily="18" charset="0"/>
                <a:cs typeface="Times New Roman" panose="02020603050405020304" pitchFamily="18" charset="0"/>
              </a:rPr>
              <a:t>- Cybersecurity threats are growing rapidly.</a:t>
            </a:r>
          </a:p>
          <a:p>
            <a:pPr marL="0" indent="0" algn="just">
              <a:buNone/>
            </a:pPr>
            <a:r>
              <a:rPr dirty="0">
                <a:latin typeface="Times New Roman" panose="02020603050405020304" pitchFamily="18" charset="0"/>
                <a:cs typeface="Times New Roman" panose="02020603050405020304" pitchFamily="18" charset="0"/>
              </a:rPr>
              <a:t>- Two leading solutions: Cisco AMP and Palo Alto Wild</a:t>
            </a:r>
            <a:r>
              <a:rPr lang="en-IN" dirty="0">
                <a:latin typeface="Times New Roman" panose="02020603050405020304" pitchFamily="18" charset="0"/>
                <a:cs typeface="Times New Roman" panose="02020603050405020304" pitchFamily="18" charset="0"/>
              </a:rPr>
              <a:t>f</a:t>
            </a:r>
            <a:r>
              <a:rPr dirty="0">
                <a:latin typeface="Times New Roman" panose="02020603050405020304" pitchFamily="18" charset="0"/>
                <a:cs typeface="Times New Roman" panose="02020603050405020304" pitchFamily="18" charset="0"/>
              </a:rPr>
              <a:t>ire.</a:t>
            </a:r>
          </a:p>
          <a:p>
            <a:pPr marL="0" indent="0" algn="just">
              <a:buNone/>
            </a:pPr>
            <a:r>
              <a:rPr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Cisco AMP (Advanced Malware Protection) is needed to protect computers and systems from harmful software (malware) like viruses, ransomware, or spyware. It helps to detect, stop, and remove threats before they can cause damage.</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741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88894"/>
            <a:ext cx="9028064" cy="1078006"/>
          </a:xfrm>
        </p:spPr>
        <p:txBody>
          <a:bodyPr/>
          <a:lstStyle/>
          <a:p>
            <a:r>
              <a:rPr dirty="0">
                <a:latin typeface="Times New Roman" panose="02020603050405020304" pitchFamily="18" charset="0"/>
                <a:cs typeface="Times New Roman" panose="02020603050405020304" pitchFamily="18" charset="0"/>
              </a:rPr>
              <a:t>What is </a:t>
            </a:r>
            <a:r>
              <a:rPr dirty="0">
                <a:solidFill>
                  <a:srgbClr val="FF0000"/>
                </a:solidFill>
                <a:latin typeface="Times New Roman" panose="02020603050405020304" pitchFamily="18" charset="0"/>
                <a:cs typeface="Times New Roman" panose="02020603050405020304" pitchFamily="18" charset="0"/>
              </a:rPr>
              <a:t>Cisco AMP</a:t>
            </a:r>
            <a:r>
              <a:rPr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882587" y="2796988"/>
            <a:ext cx="9384969" cy="2994211"/>
          </a:xfrm>
        </p:spPr>
        <p:txBody>
          <a:bodyPr/>
          <a:lstStyle/>
          <a:p>
            <a:pPr marL="0" indent="0">
              <a:buNone/>
            </a:pPr>
            <a:r>
              <a:rPr dirty="0">
                <a:latin typeface="Times New Roman" panose="02020603050405020304" pitchFamily="18" charset="0"/>
                <a:cs typeface="Times New Roman" panose="02020603050405020304" pitchFamily="18" charset="0"/>
              </a:rPr>
              <a:t>- Cisco AMP stands for Advanced Malware Protection.</a:t>
            </a:r>
          </a:p>
          <a:p>
            <a:pPr marL="0" indent="0">
              <a:buNone/>
            </a:pPr>
            <a:r>
              <a:rPr dirty="0">
                <a:latin typeface="Times New Roman" panose="02020603050405020304" pitchFamily="18" charset="0"/>
                <a:cs typeface="Times New Roman" panose="02020603050405020304" pitchFamily="18" charset="0"/>
              </a:rPr>
              <a:t>- Cloud-delivered endpoint security solution.</a:t>
            </a:r>
          </a:p>
          <a:p>
            <a:pPr marL="0" indent="0">
              <a:buNone/>
            </a:pPr>
            <a:r>
              <a:rPr dirty="0">
                <a:latin typeface="Times New Roman" panose="02020603050405020304" pitchFamily="18" charset="0"/>
                <a:cs typeface="Times New Roman" panose="02020603050405020304" pitchFamily="18" charset="0"/>
              </a:rPr>
              <a:t>- Prevents, detects, and responds to cyber threats.</a:t>
            </a:r>
          </a:p>
          <a:p>
            <a:pPr marL="0" indent="0">
              <a:buNone/>
            </a:pPr>
            <a:r>
              <a:rPr dirty="0">
                <a:latin typeface="Times New Roman" panose="02020603050405020304" pitchFamily="18" charset="0"/>
                <a:cs typeface="Times New Roman" panose="02020603050405020304" pitchFamily="18" charset="0"/>
              </a:rPr>
              <a:t>- Provides real-time threat intelligence and file analysis.</a:t>
            </a:r>
          </a:p>
          <a:p>
            <a:endParaRPr dirty="0"/>
          </a:p>
        </p:txBody>
      </p:sp>
    </p:spTree>
    <p:extLst>
      <p:ext uri="{BB962C8B-B14F-4D97-AF65-F5344CB8AC3E}">
        <p14:creationId xmlns:p14="http://schemas.microsoft.com/office/powerpoint/2010/main" val="18706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3A58A-D55A-BD7B-0F6B-B5C16031833E}"/>
              </a:ext>
            </a:extLst>
          </p:cNvPr>
          <p:cNvSpPr>
            <a:spLocks noGrp="1"/>
          </p:cNvSpPr>
          <p:nvPr>
            <p:ph idx="1"/>
          </p:nvPr>
        </p:nvSpPr>
        <p:spPr>
          <a:xfrm>
            <a:off x="1912374" y="1819835"/>
            <a:ext cx="8229600" cy="4718618"/>
          </a:xfrm>
        </p:spPr>
        <p:txBody>
          <a:bodyPr>
            <a:normAutofit/>
          </a:bodyPr>
          <a:lstStyle/>
          <a:p>
            <a:r>
              <a:rPr lang="en-IN" b="1" dirty="0">
                <a:latin typeface="Times New Roman" panose="02020603050405020304" pitchFamily="18" charset="0"/>
                <a:cs typeface="Times New Roman" panose="02020603050405020304" pitchFamily="18" charset="0"/>
              </a:rPr>
              <a:t>Example</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company employee plugs in a pen drive that has a virus. The virus spreads to other systems and starts stealing company data. Cisco AMP can monitor the infected system, stop the spread, and isolate it from the network. It also alerts the IT team and shows exactly how the virus entered and what it did.</a:t>
            </a:r>
          </a:p>
          <a:p>
            <a:endParaRPr lang="en-IN" dirty="0"/>
          </a:p>
        </p:txBody>
      </p:sp>
    </p:spTree>
    <p:extLst>
      <p:ext uri="{BB962C8B-B14F-4D97-AF65-F5344CB8AC3E}">
        <p14:creationId xmlns:p14="http://schemas.microsoft.com/office/powerpoint/2010/main" val="88800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1340"/>
            <a:ext cx="8229600" cy="1004047"/>
          </a:xfrm>
        </p:spPr>
        <p:txBody>
          <a:bodyPr>
            <a:normAutofit/>
          </a:bodyPr>
          <a:lstStyle/>
          <a:p>
            <a:r>
              <a:rPr dirty="0">
                <a:solidFill>
                  <a:srgbClr val="FF0000"/>
                </a:solidFill>
                <a:latin typeface="Times New Roman" panose="02020603050405020304" pitchFamily="18" charset="0"/>
                <a:cs typeface="Times New Roman" panose="02020603050405020304" pitchFamily="18" charset="0"/>
              </a:rPr>
              <a:t>Cisco AMP – Key Features</a:t>
            </a:r>
          </a:p>
        </p:txBody>
      </p:sp>
      <p:sp>
        <p:nvSpPr>
          <p:cNvPr id="3" name="Content Placeholder 2"/>
          <p:cNvSpPr>
            <a:spLocks noGrp="1"/>
          </p:cNvSpPr>
          <p:nvPr>
            <p:ph idx="1"/>
          </p:nvPr>
        </p:nvSpPr>
        <p:spPr>
          <a:xfrm>
            <a:off x="1981200" y="2151529"/>
            <a:ext cx="8229600" cy="4523910"/>
          </a:xfrm>
        </p:spPr>
        <p:txBody>
          <a:bodyPr>
            <a:normAutofit/>
          </a:bodyPr>
          <a:lstStyle/>
          <a:p>
            <a:r>
              <a:rPr dirty="0">
                <a:latin typeface="Times New Roman" panose="02020603050405020304" pitchFamily="18" charset="0"/>
                <a:cs typeface="Times New Roman" panose="02020603050405020304" pitchFamily="18" charset="0"/>
              </a:rPr>
              <a:t>File reputation checking</a:t>
            </a:r>
            <a:r>
              <a:rPr lang="en-IN" dirty="0">
                <a:latin typeface="Times New Roman" panose="02020603050405020304" pitchFamily="18" charset="0"/>
                <a:cs typeface="Times New Roman" panose="02020603050405020304" pitchFamily="18" charset="0"/>
              </a:rPr>
              <a:t> – Download file from Internet checks safe or not.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Sandboxing suspicious files</a:t>
            </a:r>
            <a:r>
              <a:rPr lang="en-IN" dirty="0">
                <a:latin typeface="Times New Roman" panose="02020603050405020304" pitchFamily="18" charset="0"/>
                <a:cs typeface="Times New Roman" panose="02020603050405020304" pitchFamily="18" charset="0"/>
              </a:rPr>
              <a:t> – First run file on virtual then allow to download.</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Retrospective security tracking</a:t>
            </a:r>
            <a:r>
              <a:rPr lang="en-IN" dirty="0">
                <a:latin typeface="Times New Roman" panose="02020603050405020304" pitchFamily="18" charset="0"/>
                <a:cs typeface="Times New Roman" panose="02020603050405020304" pitchFamily="18" charset="0"/>
              </a:rPr>
              <a:t>- Even </a:t>
            </a:r>
            <a:r>
              <a:rPr lang="en-US" dirty="0">
                <a:latin typeface="Times New Roman" panose="02020603050405020304" pitchFamily="18" charset="0"/>
                <a:cs typeface="Times New Roman" panose="02020603050405020304" pitchFamily="18" charset="0"/>
              </a:rPr>
              <a:t>if AMP didn’t stop a file at first, it keeps watching. If that file turns out to be bad later, AMP goes back and fixes the damage.</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Endpoint isolation capabilities</a:t>
            </a:r>
            <a:r>
              <a:rPr lang="en-IN" dirty="0">
                <a:latin typeface="Times New Roman" panose="02020603050405020304" pitchFamily="18" charset="0"/>
                <a:cs typeface="Times New Roman" panose="02020603050405020304" pitchFamily="18" charset="0"/>
              </a:rPr>
              <a:t> – If one computer infected its disconnect it from others.</a:t>
            </a:r>
            <a:endParaRPr dirty="0">
              <a:latin typeface="Times New Roman" panose="02020603050405020304" pitchFamily="18" charset="0"/>
              <a:cs typeface="Times New Roman" panose="02020603050405020304" pitchFamily="18" charset="0"/>
            </a:endParaRPr>
          </a:p>
          <a:p>
            <a:endParaRPr dirty="0"/>
          </a:p>
        </p:txBody>
      </p:sp>
    </p:spTree>
    <p:extLst>
      <p:ext uri="{BB962C8B-B14F-4D97-AF65-F5344CB8AC3E}">
        <p14:creationId xmlns:p14="http://schemas.microsoft.com/office/powerpoint/2010/main" val="30068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96470"/>
            <a:ext cx="8436393" cy="970429"/>
          </a:xfrm>
        </p:spPr>
        <p:txBody>
          <a:bodyPr/>
          <a:lstStyle/>
          <a:p>
            <a:r>
              <a:rPr dirty="0">
                <a:solidFill>
                  <a:srgbClr val="FF0000"/>
                </a:solidFill>
                <a:latin typeface="Times New Roman" panose="02020603050405020304" pitchFamily="18" charset="0"/>
                <a:cs typeface="Times New Roman" panose="02020603050405020304" pitchFamily="18" charset="0"/>
              </a:rPr>
              <a:t>How Cisco AMP Works</a:t>
            </a:r>
          </a:p>
        </p:txBody>
      </p:sp>
      <p:sp>
        <p:nvSpPr>
          <p:cNvPr id="3" name="Content Placeholder 2"/>
          <p:cNvSpPr>
            <a:spLocks noGrp="1"/>
          </p:cNvSpPr>
          <p:nvPr>
            <p:ph idx="1"/>
          </p:nvPr>
        </p:nvSpPr>
        <p:spPr>
          <a:xfrm>
            <a:off x="2133599" y="2635624"/>
            <a:ext cx="9133957" cy="3155575"/>
          </a:xfrm>
        </p:spPr>
        <p:txBody>
          <a:bodyPr/>
          <a:lstStyle/>
          <a:p>
            <a:pPr marL="0" indent="0">
              <a:buNone/>
            </a:pPr>
            <a:r>
              <a:rPr dirty="0">
                <a:latin typeface="Times New Roman" panose="02020603050405020304" pitchFamily="18" charset="0"/>
                <a:cs typeface="Times New Roman" panose="02020603050405020304" pitchFamily="18" charset="0"/>
              </a:rPr>
              <a:t>- Scans files using cloud-based intelligence</a:t>
            </a:r>
            <a:r>
              <a:rPr lang="en-IN" dirty="0">
                <a:latin typeface="Times New Roman" panose="02020603050405020304" pitchFamily="18" charset="0"/>
                <a:cs typeface="Times New Roman" panose="02020603050405020304" pitchFamily="18" charset="0"/>
              </a:rPr>
              <a:t>(Cisco Talos)</a:t>
            </a:r>
            <a:r>
              <a:rPr dirty="0">
                <a:latin typeface="Times New Roman" panose="02020603050405020304" pitchFamily="18" charset="0"/>
                <a:cs typeface="Times New Roman" panose="02020603050405020304" pitchFamily="18" charset="0"/>
              </a:rPr>
              <a:t>.</a:t>
            </a:r>
          </a:p>
          <a:p>
            <a:pPr marL="0" indent="0">
              <a:buNone/>
            </a:pPr>
            <a:r>
              <a:rPr dirty="0">
                <a:latin typeface="Times New Roman" panose="02020603050405020304" pitchFamily="18" charset="0"/>
                <a:cs typeface="Times New Roman" panose="02020603050405020304" pitchFamily="18" charset="0"/>
              </a:rPr>
              <a:t>- Unknown files sent to sandbox for analysis.</a:t>
            </a:r>
          </a:p>
          <a:p>
            <a:pPr marL="0" indent="0">
              <a:buNone/>
            </a:pPr>
            <a:r>
              <a:rPr dirty="0">
                <a:latin typeface="Times New Roman" panose="02020603050405020304" pitchFamily="18" charset="0"/>
                <a:cs typeface="Times New Roman" panose="02020603050405020304" pitchFamily="18" charset="0"/>
              </a:rPr>
              <a:t>- Monitors file behavior after execution.</a:t>
            </a:r>
          </a:p>
          <a:p>
            <a:pPr marL="0" indent="0">
              <a:buNone/>
            </a:pPr>
            <a:r>
              <a:rPr dirty="0">
                <a:latin typeface="Times New Roman" panose="02020603050405020304" pitchFamily="18" charset="0"/>
                <a:cs typeface="Times New Roman" panose="02020603050405020304" pitchFamily="18" charset="0"/>
              </a:rPr>
              <a:t>- Retrospective alerts and blocks if needed.</a:t>
            </a:r>
          </a:p>
          <a:p>
            <a:pPr marL="0" indent="0">
              <a:buNone/>
            </a:pPr>
            <a:r>
              <a:rPr dirty="0">
                <a:latin typeface="Times New Roman" panose="02020603050405020304" pitchFamily="18" charset="0"/>
                <a:cs typeface="Times New Roman" panose="02020603050405020304" pitchFamily="18" charset="0"/>
              </a:rPr>
              <a:t>- Continuous behavioral analysis.</a:t>
            </a:r>
          </a:p>
          <a:p>
            <a:endParaRPr dirty="0"/>
          </a:p>
        </p:txBody>
      </p:sp>
    </p:spTree>
    <p:extLst>
      <p:ext uri="{BB962C8B-B14F-4D97-AF65-F5344CB8AC3E}">
        <p14:creationId xmlns:p14="http://schemas.microsoft.com/office/powerpoint/2010/main" val="351272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971" y="735105"/>
            <a:ext cx="9601805" cy="1167653"/>
          </a:xfrm>
        </p:spPr>
        <p:txBody>
          <a:bodyPr>
            <a:normAutofit/>
          </a:bodyPr>
          <a:lstStyle/>
          <a:p>
            <a:r>
              <a:rPr sz="4000" dirty="0">
                <a:solidFill>
                  <a:srgbClr val="FF0000"/>
                </a:solidFill>
                <a:latin typeface="Times New Roman" panose="02020603050405020304" pitchFamily="18" charset="0"/>
                <a:cs typeface="Times New Roman" panose="02020603050405020304" pitchFamily="18" charset="0"/>
              </a:rPr>
              <a:t>Cisco AMP Architecture</a:t>
            </a:r>
          </a:p>
        </p:txBody>
      </p:sp>
      <p:sp>
        <p:nvSpPr>
          <p:cNvPr id="3" name="Content Placeholder 2"/>
          <p:cNvSpPr>
            <a:spLocks noGrp="1"/>
          </p:cNvSpPr>
          <p:nvPr>
            <p:ph idx="1"/>
          </p:nvPr>
        </p:nvSpPr>
        <p:spPr>
          <a:xfrm>
            <a:off x="2689413" y="2671482"/>
            <a:ext cx="8578144" cy="3119717"/>
          </a:xfrm>
        </p:spPr>
        <p:txBody>
          <a:bodyPr/>
          <a:lstStyle/>
          <a:p>
            <a:pPr marL="0" indent="0">
              <a:buNone/>
            </a:pPr>
            <a:r>
              <a:rPr dirty="0">
                <a:latin typeface="Times New Roman" panose="02020603050405020304" pitchFamily="18" charset="0"/>
                <a:cs typeface="Times New Roman" panose="02020603050405020304" pitchFamily="18" charset="0"/>
              </a:rPr>
              <a:t>- Cloud-delivered via Cisco Secure Cloud.</a:t>
            </a:r>
          </a:p>
          <a:p>
            <a:pPr marL="0" indent="0">
              <a:buNone/>
            </a:pPr>
            <a:r>
              <a:rPr dirty="0">
                <a:latin typeface="Times New Roman" panose="02020603050405020304" pitchFamily="18" charset="0"/>
                <a:cs typeface="Times New Roman" panose="02020603050405020304" pitchFamily="18" charset="0"/>
              </a:rPr>
              <a:t>- Integrated with Cisco Umbrella and Firepower.</a:t>
            </a:r>
          </a:p>
          <a:p>
            <a:pPr marL="0" indent="0">
              <a:buNone/>
            </a:pPr>
            <a:r>
              <a:rPr dirty="0">
                <a:latin typeface="Times New Roman" panose="02020603050405020304" pitchFamily="18" charset="0"/>
                <a:cs typeface="Times New Roman" panose="02020603050405020304" pitchFamily="18" charset="0"/>
              </a:rPr>
              <a:t>- Covers endpoints, mobile, and cloud environments.</a:t>
            </a:r>
          </a:p>
          <a:p>
            <a:endParaRPr dirty="0"/>
          </a:p>
        </p:txBody>
      </p:sp>
    </p:spTree>
    <p:extLst>
      <p:ext uri="{BB962C8B-B14F-4D97-AF65-F5344CB8AC3E}">
        <p14:creationId xmlns:p14="http://schemas.microsoft.com/office/powerpoint/2010/main" val="182559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572D-3186-1ED3-EA2D-FB8E55D1C7FF}"/>
              </a:ext>
            </a:extLst>
          </p:cNvPr>
          <p:cNvSpPr>
            <a:spLocks noGrp="1"/>
          </p:cNvSpPr>
          <p:nvPr>
            <p:ph type="title"/>
          </p:nvPr>
        </p:nvSpPr>
        <p:spPr>
          <a:xfrm>
            <a:off x="913796" y="654424"/>
            <a:ext cx="9288040" cy="1212476"/>
          </a:xfrm>
        </p:spPr>
        <p:txBody>
          <a:bodyPr>
            <a:normAutofit fontScale="90000"/>
          </a:bodyPr>
          <a:lstStyle/>
          <a:p>
            <a:r>
              <a:rPr lang="en-IN" b="1" dirty="0">
                <a:latin typeface="Calibri" panose="020F0502020204030204" pitchFamily="34" charset="0"/>
                <a:ea typeface="Calibri" panose="020F0502020204030204" pitchFamily="34" charset="0"/>
                <a:cs typeface="Calibri" panose="020F0502020204030204" pitchFamily="34" charset="0"/>
              </a:rPr>
              <a:t>Week-3</a:t>
            </a:r>
            <a:br>
              <a:rPr lang="en-IN" b="1" dirty="0">
                <a:latin typeface="Calibri" panose="020F0502020204030204" pitchFamily="34" charset="0"/>
                <a:ea typeface="Calibri" panose="020F0502020204030204" pitchFamily="34" charset="0"/>
                <a:cs typeface="Calibri" panose="020F0502020204030204" pitchFamily="34" charset="0"/>
              </a:rPr>
            </a:br>
            <a:r>
              <a:rPr lang="en-IN" b="1" dirty="0">
                <a:latin typeface="Calibri" panose="020F0502020204030204" pitchFamily="34" charset="0"/>
                <a:ea typeface="Calibri" panose="020F0502020204030204" pitchFamily="34" charset="0"/>
                <a:cs typeface="Calibri" panose="020F0502020204030204" pitchFamily="34" charset="0"/>
              </a:rPr>
              <a:t>Day-2</a:t>
            </a:r>
          </a:p>
        </p:txBody>
      </p:sp>
      <p:sp>
        <p:nvSpPr>
          <p:cNvPr id="3" name="Content Placeholder 2">
            <a:extLst>
              <a:ext uri="{FF2B5EF4-FFF2-40B4-BE49-F238E27FC236}">
                <a16:creationId xmlns:a16="http://schemas.microsoft.com/office/drawing/2014/main" id="{2C2F0BD9-E642-81C6-A782-2F7E8140D636}"/>
              </a:ext>
            </a:extLst>
          </p:cNvPr>
          <p:cNvSpPr>
            <a:spLocks noGrp="1"/>
          </p:cNvSpPr>
          <p:nvPr>
            <p:ph idx="1"/>
          </p:nvPr>
        </p:nvSpPr>
        <p:spPr>
          <a:xfrm>
            <a:off x="913795" y="2779059"/>
            <a:ext cx="9144605" cy="3012139"/>
          </a:xfrm>
        </p:spPr>
        <p:txBody>
          <a:bodyPr/>
          <a:lstStyle/>
          <a:p>
            <a:pPr marL="36900" indent="0">
              <a:buNone/>
            </a:pPr>
            <a:r>
              <a:rPr lang="en-IN" sz="4000" b="1" dirty="0">
                <a:latin typeface="Calibri" panose="020F0502020204030204" pitchFamily="34" charset="0"/>
                <a:ea typeface="Calibri" panose="020F0502020204030204" pitchFamily="34" charset="0"/>
                <a:cs typeface="Calibri" panose="020F0502020204030204" pitchFamily="34" charset="0"/>
              </a:rPr>
              <a:t>                                   Topic</a:t>
            </a:r>
          </a:p>
          <a:p>
            <a:pPr marL="36900" indent="0">
              <a:buNone/>
            </a:pPr>
            <a:endParaRPr lang="en-IN" dirty="0"/>
          </a:p>
          <a:p>
            <a:pPr marL="36900" indent="0">
              <a:buNone/>
            </a:pPr>
            <a:r>
              <a:rPr lang="en-IN" sz="2800" b="1" dirty="0">
                <a:latin typeface="Calibri Light" panose="020F0302020204030204" pitchFamily="34" charset="0"/>
                <a:ea typeface="Calibri Light" panose="020F0302020204030204" pitchFamily="34" charset="0"/>
                <a:cs typeface="Calibri Light" panose="020F0302020204030204" pitchFamily="34" charset="0"/>
              </a:rPr>
              <a:t>                                      Wildfire VS Cisco AMP</a:t>
            </a:r>
          </a:p>
        </p:txBody>
      </p:sp>
    </p:spTree>
    <p:extLst>
      <p:ext uri="{BB962C8B-B14F-4D97-AF65-F5344CB8AC3E}">
        <p14:creationId xmlns:p14="http://schemas.microsoft.com/office/powerpoint/2010/main" val="3814376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06824"/>
            <a:ext cx="8794981" cy="1060076"/>
          </a:xfrm>
        </p:spPr>
        <p:txBody>
          <a:bodyPr/>
          <a:lstStyle/>
          <a:p>
            <a:r>
              <a:rPr dirty="0">
                <a:solidFill>
                  <a:srgbClr val="FF0000"/>
                </a:solidFill>
                <a:latin typeface="Times New Roman" panose="02020603050405020304" pitchFamily="18" charset="0"/>
                <a:cs typeface="Times New Roman" panose="02020603050405020304" pitchFamily="18" charset="0"/>
              </a:rPr>
              <a:t>Use Cases</a:t>
            </a:r>
          </a:p>
        </p:txBody>
      </p:sp>
      <p:sp>
        <p:nvSpPr>
          <p:cNvPr id="3" name="Content Placeholder 2"/>
          <p:cNvSpPr>
            <a:spLocks noGrp="1"/>
          </p:cNvSpPr>
          <p:nvPr>
            <p:ph idx="1"/>
          </p:nvPr>
        </p:nvSpPr>
        <p:spPr>
          <a:xfrm>
            <a:off x="1658471" y="2940424"/>
            <a:ext cx="9609086" cy="2850775"/>
          </a:xfrm>
        </p:spPr>
        <p:txBody>
          <a:bodyPr/>
          <a:lstStyle/>
          <a:p>
            <a:pPr marL="0" indent="0">
              <a:buNone/>
            </a:pPr>
            <a:r>
              <a:rPr dirty="0">
                <a:latin typeface="Times New Roman" panose="02020603050405020304" pitchFamily="18" charset="0"/>
                <a:cs typeface="Times New Roman" panose="02020603050405020304" pitchFamily="18" charset="0"/>
              </a:rPr>
              <a:t>- Cisco AMP: Deep endpoint visibility and fast containment.</a:t>
            </a:r>
          </a:p>
          <a:p>
            <a:pPr marL="0" indent="0">
              <a:buNone/>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WildFire</a:t>
            </a:r>
            <a:r>
              <a:rPr dirty="0">
                <a:latin typeface="Times New Roman" panose="02020603050405020304" pitchFamily="18" charset="0"/>
                <a:cs typeface="Times New Roman" panose="02020603050405020304" pitchFamily="18" charset="0"/>
              </a:rPr>
              <a:t>: Network-level zero-day attack analysis.</a:t>
            </a:r>
          </a:p>
          <a:p>
            <a:endParaRPr dirty="0"/>
          </a:p>
        </p:txBody>
      </p:sp>
    </p:spTree>
    <p:extLst>
      <p:ext uri="{BB962C8B-B14F-4D97-AF65-F5344CB8AC3E}">
        <p14:creationId xmlns:p14="http://schemas.microsoft.com/office/powerpoint/2010/main" val="51999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744070"/>
            <a:ext cx="8902558" cy="1122829"/>
          </a:xfrm>
        </p:spPr>
        <p:txBody>
          <a:bodyPr/>
          <a:lstStyle/>
          <a:p>
            <a:r>
              <a:rPr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550893" y="2814918"/>
            <a:ext cx="9716663" cy="2976281"/>
          </a:xfrm>
        </p:spPr>
        <p:txBody>
          <a:bodyPr/>
          <a:lstStyle/>
          <a:p>
            <a:pPr marL="0" indent="0">
              <a:buNone/>
            </a:pPr>
            <a:r>
              <a:rPr dirty="0">
                <a:latin typeface="Times New Roman" panose="02020603050405020304" pitchFamily="18" charset="0"/>
                <a:cs typeface="Times New Roman" panose="02020603050405020304" pitchFamily="18" charset="0"/>
              </a:rPr>
              <a:t>- Cisco AMP: Strong endpoint protection with cloud analytics.</a:t>
            </a:r>
          </a:p>
          <a:p>
            <a:pPr marL="0" indent="0">
              <a:buNone/>
            </a:pPr>
            <a:r>
              <a:rPr dirty="0">
                <a:latin typeface="Times New Roman" panose="02020603050405020304" pitchFamily="18" charset="0"/>
                <a:cs typeface="Times New Roman" panose="02020603050405020304" pitchFamily="18" charset="0"/>
              </a:rPr>
              <a:t>- Wild</a:t>
            </a:r>
            <a:r>
              <a:rPr lang="en-IN" dirty="0">
                <a:latin typeface="Times New Roman" panose="02020603050405020304" pitchFamily="18" charset="0"/>
                <a:cs typeface="Times New Roman" panose="02020603050405020304" pitchFamily="18" charset="0"/>
              </a:rPr>
              <a:t>f</a:t>
            </a:r>
            <a:r>
              <a:rPr dirty="0">
                <a:latin typeface="Times New Roman" panose="02020603050405020304" pitchFamily="18" charset="0"/>
                <a:cs typeface="Times New Roman" panose="02020603050405020304" pitchFamily="18" charset="0"/>
              </a:rPr>
              <a:t>ire: Excellent sandbox detection for unknown threats.</a:t>
            </a:r>
          </a:p>
          <a:p>
            <a:pPr marL="0" indent="0">
              <a:buNone/>
            </a:pPr>
            <a:r>
              <a:rPr dirty="0">
                <a:latin typeface="Times New Roman" panose="02020603050405020304" pitchFamily="18" charset="0"/>
                <a:cs typeface="Times New Roman" panose="02020603050405020304" pitchFamily="18" charset="0"/>
              </a:rPr>
              <a:t>- Choose based on organizational needs.</a:t>
            </a:r>
          </a:p>
          <a:p>
            <a:endParaRPr dirty="0"/>
          </a:p>
        </p:txBody>
      </p:sp>
    </p:spTree>
    <p:extLst>
      <p:ext uri="{BB962C8B-B14F-4D97-AF65-F5344CB8AC3E}">
        <p14:creationId xmlns:p14="http://schemas.microsoft.com/office/powerpoint/2010/main" val="296692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5110-A5D0-EAF9-C216-A9918AF5F46F}"/>
              </a:ext>
            </a:extLst>
          </p:cNvPr>
          <p:cNvSpPr>
            <a:spLocks noGrp="1"/>
          </p:cNvSpPr>
          <p:nvPr>
            <p:ph type="title"/>
          </p:nvPr>
        </p:nvSpPr>
        <p:spPr>
          <a:xfrm>
            <a:off x="913795" y="744070"/>
            <a:ext cx="2869311" cy="1122829"/>
          </a:xfrm>
        </p:spPr>
        <p:txBody>
          <a:bodyPr>
            <a:norm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Wildfire :</a:t>
            </a:r>
          </a:p>
        </p:txBody>
      </p:sp>
      <p:sp>
        <p:nvSpPr>
          <p:cNvPr id="3" name="Content Placeholder 2">
            <a:extLst>
              <a:ext uri="{FF2B5EF4-FFF2-40B4-BE49-F238E27FC236}">
                <a16:creationId xmlns:a16="http://schemas.microsoft.com/office/drawing/2014/main" id="{AC14D921-CDAE-5C90-4833-3BCA77839AA3}"/>
              </a:ext>
            </a:extLst>
          </p:cNvPr>
          <p:cNvSpPr>
            <a:spLocks noGrp="1"/>
          </p:cNvSpPr>
          <p:nvPr>
            <p:ph idx="1"/>
          </p:nvPr>
        </p:nvSpPr>
        <p:spPr>
          <a:xfrm>
            <a:off x="913795" y="2277035"/>
            <a:ext cx="10353762" cy="3514164"/>
          </a:xfrm>
        </p:spPr>
        <p:txBody>
          <a:bodyPr>
            <a:normAutofit fontScale="85000" lnSpcReduction="20000"/>
          </a:bodyPr>
          <a:lstStyle/>
          <a:p>
            <a:r>
              <a:rPr lang="en-IN" dirty="0"/>
              <a:t>What is a Firewall                                               Deep Raghuwanshi</a:t>
            </a:r>
          </a:p>
          <a:p>
            <a:r>
              <a:rPr lang="en-IN" dirty="0"/>
              <a:t>What is Palo Alto Firewall                                  Deep Raghuwanshi</a:t>
            </a:r>
          </a:p>
          <a:p>
            <a:r>
              <a:rPr lang="en-IN" dirty="0"/>
              <a:t>Key Features and Capabilities                             Deep Raghuwanshi</a:t>
            </a:r>
          </a:p>
          <a:p>
            <a:r>
              <a:rPr lang="en-IN" dirty="0"/>
              <a:t>What is Wildfire in Palo alto                              Deep Raghuwanshi</a:t>
            </a:r>
          </a:p>
          <a:p>
            <a:r>
              <a:rPr lang="en-IN" dirty="0"/>
              <a:t>Purpose                                                               Kundan Keshav </a:t>
            </a:r>
            <a:r>
              <a:rPr lang="en-IN" dirty="0" err="1"/>
              <a:t>Gawade</a:t>
            </a:r>
            <a:endParaRPr lang="en-IN" dirty="0"/>
          </a:p>
          <a:p>
            <a:r>
              <a:rPr lang="en-IN" dirty="0"/>
              <a:t>How It works                                                       Kundan Keshav </a:t>
            </a:r>
            <a:r>
              <a:rPr lang="en-IN" dirty="0" err="1"/>
              <a:t>Gawade</a:t>
            </a:r>
            <a:endParaRPr lang="en-IN" dirty="0"/>
          </a:p>
          <a:p>
            <a:r>
              <a:rPr lang="en-IN" dirty="0"/>
              <a:t>Benefits of Wildfire                                             Prajwal </a:t>
            </a:r>
            <a:r>
              <a:rPr lang="en-IN" dirty="0" err="1"/>
              <a:t>Thangan</a:t>
            </a:r>
            <a:endParaRPr lang="en-IN" dirty="0"/>
          </a:p>
          <a:p>
            <a:r>
              <a:rPr lang="en-IN" dirty="0"/>
              <a:t>Conclusion                                                          Prajwal </a:t>
            </a:r>
            <a:r>
              <a:rPr lang="en-IN" dirty="0" err="1"/>
              <a:t>Thangan</a:t>
            </a:r>
            <a:endParaRPr lang="en-IN" dirty="0"/>
          </a:p>
          <a:p>
            <a:endParaRPr lang="en-IN" dirty="0"/>
          </a:p>
          <a:p>
            <a:endParaRPr lang="en-IN" dirty="0"/>
          </a:p>
        </p:txBody>
      </p:sp>
    </p:spTree>
    <p:extLst>
      <p:ext uri="{BB962C8B-B14F-4D97-AF65-F5344CB8AC3E}">
        <p14:creationId xmlns:p14="http://schemas.microsoft.com/office/powerpoint/2010/main" val="235851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EB94-53B8-E316-7585-8BD06114C711}"/>
              </a:ext>
            </a:extLst>
          </p:cNvPr>
          <p:cNvSpPr>
            <a:spLocks noGrp="1"/>
          </p:cNvSpPr>
          <p:nvPr>
            <p:ph type="title"/>
          </p:nvPr>
        </p:nvSpPr>
        <p:spPr>
          <a:xfrm>
            <a:off x="4840939" y="421341"/>
            <a:ext cx="5378825" cy="1445559"/>
          </a:xfrm>
        </p:spPr>
        <p:txBody>
          <a:bodyPr/>
          <a:lstStyle/>
          <a:p>
            <a:r>
              <a:rPr lang="en-IN" b="1" dirty="0"/>
              <a:t>Firewall </a:t>
            </a:r>
          </a:p>
        </p:txBody>
      </p:sp>
      <p:sp>
        <p:nvSpPr>
          <p:cNvPr id="3" name="Content Placeholder 2">
            <a:extLst>
              <a:ext uri="{FF2B5EF4-FFF2-40B4-BE49-F238E27FC236}">
                <a16:creationId xmlns:a16="http://schemas.microsoft.com/office/drawing/2014/main" id="{BD111C6C-C4E4-6F80-E2C6-E7F2A7A4C17C}"/>
              </a:ext>
            </a:extLst>
          </p:cNvPr>
          <p:cNvSpPr>
            <a:spLocks noGrp="1"/>
          </p:cNvSpPr>
          <p:nvPr>
            <p:ph idx="1"/>
          </p:nvPr>
        </p:nvSpPr>
        <p:spPr>
          <a:xfrm>
            <a:off x="5065059" y="2061882"/>
            <a:ext cx="6202498" cy="3729317"/>
          </a:xfrm>
        </p:spPr>
        <p:txBody>
          <a:bodyPr/>
          <a:lstStyle/>
          <a:p>
            <a:r>
              <a:rPr lang="en-IN" dirty="0"/>
              <a:t>A firewall is a network security device that acts as a barrier between a private network and an external network, typically the internet. It monitors and controls incoming and outgoing network traffic based on pre-defined security rules, deciding whether to allow or block traffic. Think of it like a security guard at a door, inspecting what tries to enter or exit. </a:t>
            </a:r>
          </a:p>
          <a:p>
            <a:endParaRPr lang="en-IN" dirty="0"/>
          </a:p>
          <a:p>
            <a:endParaRPr lang="en-IN" dirty="0"/>
          </a:p>
        </p:txBody>
      </p:sp>
      <p:pic>
        <p:nvPicPr>
          <p:cNvPr id="5122" name="Picture 2" descr="What is Firewall? Definition, Meaning ...">
            <a:extLst>
              <a:ext uri="{FF2B5EF4-FFF2-40B4-BE49-F238E27FC236}">
                <a16:creationId xmlns:a16="http://schemas.microsoft.com/office/drawing/2014/main" id="{E4258C98-AC44-CE5B-B0EB-A5E9E5504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35" y="1866899"/>
            <a:ext cx="439270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27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186E-1BAC-21AD-4F5C-B90C17865F0B}"/>
              </a:ext>
            </a:extLst>
          </p:cNvPr>
          <p:cNvSpPr>
            <a:spLocks noGrp="1"/>
          </p:cNvSpPr>
          <p:nvPr>
            <p:ph type="title"/>
          </p:nvPr>
        </p:nvSpPr>
        <p:spPr>
          <a:xfrm>
            <a:off x="913795" y="627528"/>
            <a:ext cx="9870746" cy="1239371"/>
          </a:xfrm>
        </p:spPr>
        <p:txBody>
          <a:bodyPr/>
          <a:lstStyle/>
          <a:p>
            <a:r>
              <a:rPr lang="en-IN" b="1" dirty="0">
                <a:ea typeface="Calibri" panose="020F0502020204030204" pitchFamily="34" charset="0"/>
                <a:cs typeface="Calibri" panose="020F0502020204030204" pitchFamily="34" charset="0"/>
              </a:rPr>
              <a:t>What is Palo Alto Firewall</a:t>
            </a:r>
          </a:p>
        </p:txBody>
      </p:sp>
      <p:sp>
        <p:nvSpPr>
          <p:cNvPr id="3" name="Content Placeholder 2">
            <a:extLst>
              <a:ext uri="{FF2B5EF4-FFF2-40B4-BE49-F238E27FC236}">
                <a16:creationId xmlns:a16="http://schemas.microsoft.com/office/drawing/2014/main" id="{E100C212-9DB8-EE0B-05F9-42CEB770581E}"/>
              </a:ext>
            </a:extLst>
          </p:cNvPr>
          <p:cNvSpPr>
            <a:spLocks noGrp="1"/>
          </p:cNvSpPr>
          <p:nvPr>
            <p:ph idx="1"/>
          </p:nvPr>
        </p:nvSpPr>
        <p:spPr>
          <a:xfrm>
            <a:off x="913795" y="2671482"/>
            <a:ext cx="10353762" cy="3119717"/>
          </a:xfrm>
        </p:spPr>
        <p:txBody>
          <a:bodyPr>
            <a:normAutofit/>
          </a:bodyPr>
          <a:lstStyle/>
          <a:p>
            <a:r>
              <a:rPr lang="en-IN" sz="2800" dirty="0">
                <a:latin typeface="+mj-lt"/>
              </a:rPr>
              <a:t>A Palo Alto Firewall is a next-generation firewall (NGFW) solution that provides network security by inspecting network traffic at various layers, including the application layer. It uses features like URL filtering, VPN support, and intrusion prevention to protect against a wide range of cyber threats, including those in encrypted traffic.</a:t>
            </a:r>
          </a:p>
        </p:txBody>
      </p:sp>
    </p:spTree>
    <p:extLst>
      <p:ext uri="{BB962C8B-B14F-4D97-AF65-F5344CB8AC3E}">
        <p14:creationId xmlns:p14="http://schemas.microsoft.com/office/powerpoint/2010/main" val="319713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CC2B-D40A-C100-1FB2-E4CA9874D107}"/>
              </a:ext>
            </a:extLst>
          </p:cNvPr>
          <p:cNvSpPr>
            <a:spLocks noGrp="1"/>
          </p:cNvSpPr>
          <p:nvPr>
            <p:ph type="title"/>
          </p:nvPr>
        </p:nvSpPr>
        <p:spPr>
          <a:xfrm>
            <a:off x="913795" y="394448"/>
            <a:ext cx="10353762" cy="995081"/>
          </a:xfrm>
        </p:spPr>
        <p:txBody>
          <a:bodyPr/>
          <a:lstStyle/>
          <a:p>
            <a:r>
              <a:rPr lang="en-IN" b="1" dirty="0"/>
              <a:t>Key Features and Capabilities</a:t>
            </a:r>
          </a:p>
        </p:txBody>
      </p:sp>
      <p:sp>
        <p:nvSpPr>
          <p:cNvPr id="3" name="Content Placeholder 2">
            <a:extLst>
              <a:ext uri="{FF2B5EF4-FFF2-40B4-BE49-F238E27FC236}">
                <a16:creationId xmlns:a16="http://schemas.microsoft.com/office/drawing/2014/main" id="{E5CD970F-BCF9-7CE2-AE3E-3EE7E7D571D7}"/>
              </a:ext>
            </a:extLst>
          </p:cNvPr>
          <p:cNvSpPr>
            <a:spLocks noGrp="1"/>
          </p:cNvSpPr>
          <p:nvPr>
            <p:ph idx="1"/>
          </p:nvPr>
        </p:nvSpPr>
        <p:spPr>
          <a:xfrm>
            <a:off x="913795" y="2026024"/>
            <a:ext cx="10353762" cy="4509246"/>
          </a:xfrm>
        </p:spPr>
        <p:txBody>
          <a:bodyPr>
            <a:normAutofit fontScale="25000" lnSpcReduction="20000"/>
          </a:bodyPr>
          <a:lstStyle/>
          <a:p>
            <a:r>
              <a:rPr lang="en-IN" sz="8000" b="1" dirty="0"/>
              <a:t>Next-Generation Firewall (NGFW</a:t>
            </a:r>
            <a:r>
              <a:rPr lang="en-IN" sz="8000" dirty="0"/>
              <a:t>): Palo Alto firewalls go beyond traditional IP address and port-based filtering to </a:t>
            </a:r>
            <a:r>
              <a:rPr lang="en-IN" sz="8000" dirty="0" err="1"/>
              <a:t>analyze</a:t>
            </a:r>
            <a:r>
              <a:rPr lang="en-IN" sz="8000" dirty="0"/>
              <a:t> traffic at deeper levels, including application layer. </a:t>
            </a:r>
          </a:p>
          <a:p>
            <a:pPr marL="36900" indent="0">
              <a:buNone/>
            </a:pPr>
            <a:endParaRPr lang="en-IN" sz="8000" dirty="0"/>
          </a:p>
          <a:p>
            <a:r>
              <a:rPr lang="en-IN" sz="8000" b="1" dirty="0"/>
              <a:t>Application Layer Control (App-ID</a:t>
            </a:r>
            <a:r>
              <a:rPr lang="en-IN" sz="8000" dirty="0"/>
              <a:t>): Identifies and controls applications used across all users, devices, and locations, enabling granular security policies based on application </a:t>
            </a:r>
            <a:r>
              <a:rPr lang="en-IN" sz="8000" dirty="0" err="1"/>
              <a:t>Behavior</a:t>
            </a:r>
            <a:r>
              <a:rPr lang="en-IN" sz="8000" dirty="0"/>
              <a:t>. </a:t>
            </a:r>
          </a:p>
          <a:p>
            <a:pPr marL="36900" indent="0">
              <a:buNone/>
            </a:pPr>
            <a:endParaRPr lang="en-IN" sz="8000" dirty="0"/>
          </a:p>
          <a:p>
            <a:r>
              <a:rPr lang="en-IN" sz="8000" b="1" dirty="0"/>
              <a:t>URL Filtering: </a:t>
            </a:r>
            <a:r>
              <a:rPr lang="en-IN" sz="8000" dirty="0"/>
              <a:t>Blocks access to malicious or inappropriate websites based on URL categories. </a:t>
            </a:r>
          </a:p>
          <a:p>
            <a:pPr marL="36900" indent="0">
              <a:buNone/>
            </a:pPr>
            <a:endParaRPr lang="en-IN" sz="8000" dirty="0"/>
          </a:p>
          <a:p>
            <a:r>
              <a:rPr lang="en-IN" sz="8000" b="1" dirty="0"/>
              <a:t>VPN Support</a:t>
            </a:r>
            <a:r>
              <a:rPr lang="en-IN" sz="8000" dirty="0"/>
              <a:t>: Provides secure access to the network via Virtual Private Networks (VPNs). </a:t>
            </a:r>
          </a:p>
          <a:p>
            <a:pPr marL="36900" indent="0">
              <a:buNone/>
            </a:pPr>
            <a:endParaRPr lang="en-IN" sz="8000" dirty="0"/>
          </a:p>
          <a:p>
            <a:r>
              <a:rPr lang="en-IN" sz="8000" b="1" dirty="0"/>
              <a:t>Intrusion Prevention System (IPS)</a:t>
            </a:r>
            <a:r>
              <a:rPr lang="en-IN" sz="8000" dirty="0"/>
              <a:t>: Monitors and blocks network traffic that exhibits suspicious or malicious </a:t>
            </a:r>
            <a:r>
              <a:rPr lang="en-IN" sz="8000" dirty="0" err="1"/>
              <a:t>Behavior</a:t>
            </a:r>
            <a:r>
              <a:rPr lang="en-IN" sz="8000" dirty="0"/>
              <a:t>. </a:t>
            </a:r>
          </a:p>
          <a:p>
            <a:endParaRPr lang="en-IN" dirty="0"/>
          </a:p>
        </p:txBody>
      </p:sp>
    </p:spTree>
    <p:extLst>
      <p:ext uri="{BB962C8B-B14F-4D97-AF65-F5344CB8AC3E}">
        <p14:creationId xmlns:p14="http://schemas.microsoft.com/office/powerpoint/2010/main" val="234869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0F58-E0EC-F905-B206-0CAD8AE106E1}"/>
              </a:ext>
            </a:extLst>
          </p:cNvPr>
          <p:cNvSpPr>
            <a:spLocks noGrp="1"/>
          </p:cNvSpPr>
          <p:nvPr>
            <p:ph type="title"/>
          </p:nvPr>
        </p:nvSpPr>
        <p:spPr/>
        <p:txBody>
          <a:bodyPr/>
          <a:lstStyle/>
          <a:p>
            <a:r>
              <a:rPr lang="en-IN" b="1" dirty="0"/>
              <a:t>What is Wildfire in Palo Alto</a:t>
            </a:r>
          </a:p>
        </p:txBody>
      </p:sp>
      <p:sp>
        <p:nvSpPr>
          <p:cNvPr id="3" name="Content Placeholder 2">
            <a:extLst>
              <a:ext uri="{FF2B5EF4-FFF2-40B4-BE49-F238E27FC236}">
                <a16:creationId xmlns:a16="http://schemas.microsoft.com/office/drawing/2014/main" id="{58ADA81D-9B02-4117-3B17-83DDCD38ABEB}"/>
              </a:ext>
            </a:extLst>
          </p:cNvPr>
          <p:cNvSpPr>
            <a:spLocks noGrp="1"/>
          </p:cNvSpPr>
          <p:nvPr>
            <p:ph idx="1"/>
          </p:nvPr>
        </p:nvSpPr>
        <p:spPr>
          <a:xfrm>
            <a:off x="913795" y="2510118"/>
            <a:ext cx="10353762" cy="3281081"/>
          </a:xfrm>
        </p:spPr>
        <p:txBody>
          <a:bodyPr/>
          <a:lstStyle/>
          <a:p>
            <a:r>
              <a:rPr lang="en-IN" dirty="0"/>
              <a:t>Palo Alto Networks Wildfire is a </a:t>
            </a:r>
            <a:r>
              <a:rPr lang="en-IN" b="1" dirty="0"/>
              <a:t>cloud-based malware analysis and prevention service</a:t>
            </a:r>
            <a:r>
              <a:rPr lang="en-IN" dirty="0"/>
              <a:t> designed to detect and prevent advanced, unknown threats, particularly "zero-day" malware. It's a critical component of Palo Alto Networks' security platform, working in conjunction with their Next-Generation Firewalls and other security offerings.</a:t>
            </a:r>
          </a:p>
        </p:txBody>
      </p:sp>
    </p:spTree>
    <p:extLst>
      <p:ext uri="{BB962C8B-B14F-4D97-AF65-F5344CB8AC3E}">
        <p14:creationId xmlns:p14="http://schemas.microsoft.com/office/powerpoint/2010/main" val="344230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625B-0EF5-E579-6A62-23CF1EF87642}"/>
              </a:ext>
            </a:extLst>
          </p:cNvPr>
          <p:cNvSpPr>
            <a:spLocks noGrp="1"/>
          </p:cNvSpPr>
          <p:nvPr>
            <p:ph type="title"/>
          </p:nvPr>
        </p:nvSpPr>
        <p:spPr>
          <a:xfrm>
            <a:off x="913795" y="609600"/>
            <a:ext cx="10353762" cy="914400"/>
          </a:xfrm>
        </p:spPr>
        <p:txBody>
          <a:bodyPr/>
          <a:lstStyle/>
          <a:p>
            <a:r>
              <a:rPr lang="en-IN" dirty="0"/>
              <a:t>Purpose of Wildfire in Palo Alto</a:t>
            </a:r>
          </a:p>
        </p:txBody>
      </p:sp>
      <p:sp>
        <p:nvSpPr>
          <p:cNvPr id="4" name="Rectangle 1">
            <a:extLst>
              <a:ext uri="{FF2B5EF4-FFF2-40B4-BE49-F238E27FC236}">
                <a16:creationId xmlns:a16="http://schemas.microsoft.com/office/drawing/2014/main" id="{A4EF9364-43FF-14BE-FD85-05769C5214AE}"/>
              </a:ext>
            </a:extLst>
          </p:cNvPr>
          <p:cNvSpPr>
            <a:spLocks noGrp="1" noChangeArrowheads="1"/>
          </p:cNvSpPr>
          <p:nvPr>
            <p:ph idx="1"/>
          </p:nvPr>
        </p:nvSpPr>
        <p:spPr bwMode="auto">
          <a:xfrm>
            <a:off x="1306643" y="1708877"/>
            <a:ext cx="957871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Zero-Day Threat Prevention:</a:t>
            </a:r>
            <a:r>
              <a:rPr kumimoji="0" lang="en-US" altLang="en-US" sz="2400" b="0" i="0" u="none" strike="noStrike" cap="none" normalizeH="0" baseline="0" dirty="0">
                <a:ln>
                  <a:noFill/>
                </a:ln>
                <a:solidFill>
                  <a:schemeClr val="tx1"/>
                </a:solidFill>
                <a:effectLst/>
                <a:latin typeface="+mj-lt"/>
              </a:rPr>
              <a:t> Its primary goal is to identify and stop new, never-before-seen malware and exploits that traditional signature-based antivirus solutions might miss.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Rapid Threat Intelligence Sharing:</a:t>
            </a:r>
            <a:r>
              <a:rPr kumimoji="0" lang="en-US" altLang="en-US" sz="2400" b="0" i="0" u="none" strike="noStrike" cap="none" normalizeH="0" baseline="0" dirty="0">
                <a:ln>
                  <a:noFill/>
                </a:ln>
                <a:solidFill>
                  <a:schemeClr val="tx1"/>
                </a:solidFill>
                <a:effectLst/>
                <a:latin typeface="+mj-lt"/>
              </a:rPr>
              <a:t> It automates the process of analyzing    suspicious files and URLs, and then rapidly shares newly discovered threat intelligence across all Palo Alto Networks customers globally. This creates a "collective immunity" where one customer's encounter with a new threat quickly protects others </a:t>
            </a:r>
          </a:p>
        </p:txBody>
      </p:sp>
    </p:spTree>
    <p:extLst>
      <p:ext uri="{BB962C8B-B14F-4D97-AF65-F5344CB8AC3E}">
        <p14:creationId xmlns:p14="http://schemas.microsoft.com/office/powerpoint/2010/main" val="261272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6FF3-D9F8-4AB5-FFE8-2F4B9B6E3C5C}"/>
              </a:ext>
            </a:extLst>
          </p:cNvPr>
          <p:cNvSpPr>
            <a:spLocks noGrp="1"/>
          </p:cNvSpPr>
          <p:nvPr>
            <p:ph type="title"/>
          </p:nvPr>
        </p:nvSpPr>
        <p:spPr>
          <a:xfrm>
            <a:off x="913795" y="233082"/>
            <a:ext cx="9449405" cy="756193"/>
          </a:xfrm>
        </p:spPr>
        <p:txBody>
          <a:bodyPr>
            <a:normAutofit/>
          </a:bodyPr>
          <a:lstStyle/>
          <a:p>
            <a:r>
              <a:rPr lang="en-IN" b="1" dirty="0"/>
              <a:t>How it Works</a:t>
            </a:r>
          </a:p>
        </p:txBody>
      </p:sp>
      <p:sp>
        <p:nvSpPr>
          <p:cNvPr id="4" name="Rectangle 1">
            <a:extLst>
              <a:ext uri="{FF2B5EF4-FFF2-40B4-BE49-F238E27FC236}">
                <a16:creationId xmlns:a16="http://schemas.microsoft.com/office/drawing/2014/main" id="{0CD3D7B7-FF46-3771-67B4-BB51D0264D39}"/>
              </a:ext>
            </a:extLst>
          </p:cNvPr>
          <p:cNvSpPr>
            <a:spLocks noGrp="1" noChangeArrowheads="1"/>
          </p:cNvSpPr>
          <p:nvPr>
            <p:ph idx="1"/>
          </p:nvPr>
        </p:nvSpPr>
        <p:spPr bwMode="auto">
          <a:xfrm>
            <a:off x="913795" y="1192306"/>
            <a:ext cx="10121758" cy="548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000" b="1" i="0" u="none" strike="noStrike" cap="none" normalizeH="0" baseline="0" dirty="0">
                <a:ln>
                  <a:noFill/>
                </a:ln>
                <a:solidFill>
                  <a:schemeClr val="tx1"/>
                </a:solidFill>
                <a:effectLst/>
                <a:latin typeface="+mj-lt"/>
              </a:rPr>
              <a:t>Suspicious File/URL Submission:</a:t>
            </a:r>
            <a:r>
              <a:rPr kumimoji="0" lang="en-US" altLang="en-US" sz="2000" b="0" i="0" u="none" strike="noStrike" cap="none" normalizeH="0" baseline="0" dirty="0">
                <a:ln>
                  <a:noFill/>
                </a:ln>
                <a:solidFill>
                  <a:schemeClr val="tx1"/>
                </a:solidFill>
                <a:effectLst/>
                <a:latin typeface="+mj-lt"/>
              </a:rPr>
              <a:t> When a Palo Alto Networks firewall or endpoint security product encounters a suspicious file or URL (e.g., an email attachment, a downloaded executable, a website link), it can be automatically submitted to the </a:t>
            </a:r>
            <a:r>
              <a:rPr kumimoji="0" lang="en-US" altLang="en-US" sz="2000" b="0" i="0" u="none" strike="noStrike" cap="none" normalizeH="0" baseline="0" dirty="0" err="1">
                <a:ln>
                  <a:noFill/>
                </a:ln>
                <a:solidFill>
                  <a:schemeClr val="tx1"/>
                </a:solidFill>
                <a:effectLst/>
                <a:latin typeface="+mj-lt"/>
              </a:rPr>
              <a:t>WildFire</a:t>
            </a:r>
            <a:r>
              <a:rPr kumimoji="0" lang="en-US" altLang="en-US" sz="2000" b="0" i="0" u="none" strike="noStrike" cap="none" normalizeH="0" baseline="0" dirty="0">
                <a:ln>
                  <a:noFill/>
                </a:ln>
                <a:solidFill>
                  <a:schemeClr val="tx1"/>
                </a:solidFill>
                <a:effectLst/>
                <a:latin typeface="+mj-lt"/>
              </a:rPr>
              <a:t> cloud for analysis.</a:t>
            </a:r>
            <a:endParaRPr lang="en-US" altLang="en-US" sz="200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2. Virtualized Sandbox Environment:</a:t>
            </a:r>
            <a:r>
              <a:rPr kumimoji="0" lang="en-US" altLang="en-US" sz="2000" b="0" i="0" u="none" strike="noStrike" cap="none" normalizeH="0" baseline="0" dirty="0">
                <a:ln>
                  <a:noFill/>
                </a:ln>
                <a:solidFill>
                  <a:schemeClr val="tx1"/>
                </a:solidFill>
                <a:effectLst/>
                <a:latin typeface="+mj-lt"/>
              </a:rPr>
              <a:t> </a:t>
            </a:r>
            <a:r>
              <a:rPr kumimoji="0" lang="en-US" altLang="en-US" sz="2000" b="0" i="0" u="none" strike="noStrike" cap="none" normalizeH="0" baseline="0" dirty="0" err="1">
                <a:ln>
                  <a:noFill/>
                </a:ln>
                <a:solidFill>
                  <a:schemeClr val="tx1"/>
                </a:solidFill>
                <a:effectLst/>
                <a:latin typeface="+mj-lt"/>
              </a:rPr>
              <a:t>WildFire</a:t>
            </a:r>
            <a:r>
              <a:rPr kumimoji="0" lang="en-US" altLang="en-US" sz="2000" b="0" i="0" u="none" strike="noStrike" cap="none" normalizeH="0" baseline="0" dirty="0">
                <a:ln>
                  <a:noFill/>
                </a:ln>
                <a:solidFill>
                  <a:schemeClr val="tx1"/>
                </a:solidFill>
                <a:effectLst/>
                <a:latin typeface="+mj-lt"/>
              </a:rPr>
              <a:t> uses a sophisticated, custom-built virtualized      sandbox environment (a "detonation chamber"). This is a controlled, isolated environment where the suspicious file is executed or the URL is accessed.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3. Behavioral Analysis:</a:t>
            </a:r>
            <a:r>
              <a:rPr kumimoji="0" lang="en-US" altLang="en-US" sz="2000" b="0" i="0" u="none" strike="noStrike" cap="none" normalizeH="0" baseline="0" dirty="0">
                <a:ln>
                  <a:noFill/>
                </a:ln>
                <a:solidFill>
                  <a:schemeClr val="tx1"/>
                </a:solidFill>
                <a:effectLst/>
                <a:latin typeface="+mj-lt"/>
              </a:rPr>
              <a:t> Within the sandbox, </a:t>
            </a:r>
            <a:r>
              <a:rPr kumimoji="0" lang="en-US" altLang="en-US" sz="2000" b="0" i="0" u="none" strike="noStrike" cap="none" normalizeH="0" baseline="0" dirty="0" err="1">
                <a:ln>
                  <a:noFill/>
                </a:ln>
                <a:solidFill>
                  <a:schemeClr val="tx1"/>
                </a:solidFill>
                <a:effectLst/>
                <a:latin typeface="+mj-lt"/>
              </a:rPr>
              <a:t>WildFire</a:t>
            </a:r>
            <a:r>
              <a:rPr kumimoji="0" lang="en-US" altLang="en-US" sz="2000" b="0" i="0" u="none" strike="noStrike" cap="none" normalizeH="0" baseline="0" dirty="0">
                <a:ln>
                  <a:noFill/>
                </a:ln>
                <a:solidFill>
                  <a:schemeClr val="tx1"/>
                </a:solidFill>
                <a:effectLst/>
                <a:latin typeface="+mj-lt"/>
              </a:rPr>
              <a:t> observes and records everything the file or URL does. This includes: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Changes to the Host:</a:t>
            </a:r>
            <a:r>
              <a:rPr kumimoji="0" lang="en-US" altLang="en-US" sz="2000" b="0" i="0" u="none" strike="noStrike" cap="none" normalizeH="0" baseline="0" dirty="0">
                <a:ln>
                  <a:noFill/>
                </a:ln>
                <a:solidFill>
                  <a:schemeClr val="tx1"/>
                </a:solidFill>
                <a:effectLst/>
                <a:latin typeface="+mj-lt"/>
              </a:rPr>
              <a:t> Registry modifications, file creations/modifications, process injection, attempts to disable security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Network Activity:</a:t>
            </a:r>
            <a:r>
              <a:rPr kumimoji="0" lang="en-US" altLang="en-US" sz="2000" b="0" i="0" u="none" strike="noStrike" cap="none" normalizeH="0" baseline="0" dirty="0">
                <a:ln>
                  <a:noFill/>
                </a:ln>
                <a:solidFill>
                  <a:schemeClr val="tx1"/>
                </a:solidFill>
                <a:effectLst/>
                <a:latin typeface="+mj-lt"/>
              </a:rPr>
              <a:t> Establishing connections, attempting to download additional executables, communicating with command-and-control servers, scanning for vulnerabilities.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6349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
  <TotalTime>273</TotalTime>
  <Words>1371</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Goudy Old Style</vt:lpstr>
      <vt:lpstr>Times New Roman</vt:lpstr>
      <vt:lpstr>Wingdings 2</vt:lpstr>
      <vt:lpstr>SlateVTI</vt:lpstr>
      <vt:lpstr>Team - C </vt:lpstr>
      <vt:lpstr>Week-3 Day-2</vt:lpstr>
      <vt:lpstr>Wildfire :</vt:lpstr>
      <vt:lpstr>Firewall </vt:lpstr>
      <vt:lpstr>What is Palo Alto Firewall</vt:lpstr>
      <vt:lpstr>Key Features and Capabilities</vt:lpstr>
      <vt:lpstr>What is Wildfire in Palo Alto</vt:lpstr>
      <vt:lpstr>Purpose of Wildfire in Palo Alto</vt:lpstr>
      <vt:lpstr>How it Works</vt:lpstr>
      <vt:lpstr>PowerPoint Presentation</vt:lpstr>
      <vt:lpstr>Benefits of Wildfire</vt:lpstr>
      <vt:lpstr>Conclusion</vt:lpstr>
      <vt:lpstr>Cisco AMP</vt:lpstr>
      <vt:lpstr>Need of Cisco AMP</vt:lpstr>
      <vt:lpstr>What is Cisco AMP?</vt:lpstr>
      <vt:lpstr>PowerPoint Presentation</vt:lpstr>
      <vt:lpstr>Cisco AMP – Key Features</vt:lpstr>
      <vt:lpstr>How Cisco AMP Works</vt:lpstr>
      <vt:lpstr>Cisco AMP Architecture</vt:lpstr>
      <vt:lpstr>Use Cases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28805- Deep Raghuwanshi</dc:creator>
  <cp:lastModifiedBy>28805- Deep Raghuwanshi</cp:lastModifiedBy>
  <cp:revision>3</cp:revision>
  <dcterms:created xsi:type="dcterms:W3CDTF">2025-06-03T05:37:57Z</dcterms:created>
  <dcterms:modified xsi:type="dcterms:W3CDTF">2025-06-03T10:11:46Z</dcterms:modified>
</cp:coreProperties>
</file>