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7" r:id="rId1"/>
    <p:sldMasterId id="2147483739" r:id="rId2"/>
  </p:sldMasterIdLst>
  <p:sldIdLst>
    <p:sldId id="292" r:id="rId3"/>
    <p:sldId id="293" r:id="rId4"/>
    <p:sldId id="294" r:id="rId5"/>
    <p:sldId id="295" r:id="rId6"/>
    <p:sldId id="296" r:id="rId7"/>
    <p:sldId id="297" r:id="rId8"/>
    <p:sldId id="298" r:id="rId9"/>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p:scale>
          <a:sx n="70" d="100"/>
          <a:sy n="70" d="100"/>
        </p:scale>
        <p:origin x="-828" y="-5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9C977B4C-BEF1-4266-A633-A3A2AD36FC82}" type="datetimeFigureOut">
              <a:rPr lang="en-US" smtClean="0"/>
              <a:pPr/>
              <a:t>6/2/2025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1EC159E6-26A6-42E2-8AC0-5054EF6143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plit/>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977B4C-BEF1-4266-A633-A3A2AD36FC82}"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159E6-26A6-42E2-8AC0-5054EF6143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977B4C-BEF1-4266-A633-A3A2AD36FC82}"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159E6-26A6-42E2-8AC0-5054EF6143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8"/>
          <p:cNvSpPr>
            <a:spLocks noGrp="1"/>
          </p:cNvSpPr>
          <p:nvPr>
            <p:ph type="ctrTitle"/>
          </p:nvPr>
        </p:nvSpPr>
        <p:spPr>
          <a:xfrm>
            <a:off x="429064" y="3337560"/>
            <a:ext cx="6480048" cy="2301240"/>
          </a:xfrm>
        </p:spPr>
        <p:txBody>
          <a:bodyPr rIns="45720" anchor="t"/>
          <a:lstStyle>
            <a:lvl1pPr algn="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433050" y="1544812"/>
            <a:ext cx="6480048" cy="1752600"/>
          </a:xfrm>
        </p:spPr>
        <p:txBody>
          <a:bodyPr tIns="0" rIns="45720" bIns="0" anchor="b">
            <a:normAutofit/>
          </a:bodyPr>
          <a:lstStyle>
            <a:lvl1pPr marL="0" indent="0" algn="r">
              <a:buNone/>
              <a:defRPr sz="2000">
                <a:solidFill>
                  <a:schemeClr val="tx1"/>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F3CCB47C-D6AB-464F-9F9E-B6075031B18C}" type="datetimeFigureOut">
              <a:rPr lang="en-IN" smtClean="0"/>
              <a:pPr/>
              <a:t>02-06-2025</a:t>
            </a:fld>
            <a:endParaRPr lang="en-IN"/>
          </a:p>
        </p:txBody>
      </p:sp>
      <p:sp>
        <p:nvSpPr>
          <p:cNvPr id="19" name="Footer Placeholder 18"/>
          <p:cNvSpPr>
            <a:spLocks noGrp="1"/>
          </p:cNvSpPr>
          <p:nvPr>
            <p:ph type="ftr" sz="quarter" idx="11"/>
          </p:nvPr>
        </p:nvSpPr>
        <p:spPr/>
        <p:txBody>
          <a:bodyPr/>
          <a:lstStyle/>
          <a:p>
            <a:endParaRPr lang="en-IN"/>
          </a:p>
        </p:txBody>
      </p:sp>
      <p:sp>
        <p:nvSpPr>
          <p:cNvPr id="27" name="Slide Number Placeholder 26"/>
          <p:cNvSpPr>
            <a:spLocks noGrp="1"/>
          </p:cNvSpPr>
          <p:nvPr>
            <p:ph type="sldNum" sz="quarter" idx="12"/>
          </p:nvPr>
        </p:nvSpPr>
        <p:spPr/>
        <p:txBody>
          <a:bodyPr/>
          <a:lstStyle/>
          <a:p>
            <a:fld id="{A574A550-757C-48B6-8A0D-6765813653D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CB47C-D6AB-464F-9F9E-B6075031B18C}" type="datetimeFigureOut">
              <a:rPr lang="en-IN" smtClean="0"/>
              <a:pPr/>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4A550-757C-48B6-8A0D-6765813653D0}"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F3CCB47C-D6AB-464F-9F9E-B6075031B18C}" type="datetimeFigureOut">
              <a:rPr lang="en-IN" smtClean="0"/>
              <a:pPr/>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4A550-757C-48B6-8A0D-6765813653D0}"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CCB47C-D6AB-464F-9F9E-B6075031B18C}" type="datetimeFigureOut">
              <a:rPr lang="en-IN" smtClean="0"/>
              <a:pPr/>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4A550-757C-48B6-8A0D-6765813653D0}"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F3CCB47C-D6AB-464F-9F9E-B6075031B18C}" type="datetimeFigureOut">
              <a:rPr lang="en-IN" smtClean="0"/>
              <a:pPr/>
              <a:t>02-06-2025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574A550-757C-48B6-8A0D-6765813653D0}"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F3CCB47C-D6AB-464F-9F9E-B6075031B18C}" type="datetimeFigureOut">
              <a:rPr lang="en-IN" smtClean="0"/>
              <a:pPr/>
              <a:t>02-06-2025</a:t>
            </a:fld>
            <a:endParaRPr lang="en-IN"/>
          </a:p>
        </p:txBody>
      </p:sp>
      <p:sp>
        <p:nvSpPr>
          <p:cNvPr id="8" name="Slide Number Placeholder 7"/>
          <p:cNvSpPr>
            <a:spLocks noGrp="1"/>
          </p:cNvSpPr>
          <p:nvPr>
            <p:ph type="sldNum" sz="quarter" idx="11"/>
          </p:nvPr>
        </p:nvSpPr>
        <p:spPr/>
        <p:txBody>
          <a:bodyPr/>
          <a:lstStyle/>
          <a:p>
            <a:fld id="{A574A550-757C-48B6-8A0D-6765813653D0}" type="slidenum">
              <a:rPr lang="en-IN" smtClean="0"/>
              <a:pPr/>
              <a:t>‹#›</a:t>
            </a:fld>
            <a:endParaRPr lang="en-IN"/>
          </a:p>
        </p:txBody>
      </p:sp>
      <p:sp>
        <p:nvSpPr>
          <p:cNvPr id="9" name="Footer Placeholder 8"/>
          <p:cNvSpPr>
            <a:spLocks noGrp="1"/>
          </p:cNvSpPr>
          <p:nvPr>
            <p:ph type="ftr" sz="quarter" idx="12"/>
          </p:nvPr>
        </p:nvSpPr>
        <p:spPr/>
        <p:txBody>
          <a:bodyPr/>
          <a:lstStyle/>
          <a:p>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CCB47C-D6AB-464F-9F9E-B6075031B18C}" type="datetimeFigureOut">
              <a:rPr lang="en-IN" smtClean="0"/>
              <a:pPr/>
              <a:t>02-06-2025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574A550-757C-48B6-8A0D-6765813653D0}"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F3CCB47C-D6AB-464F-9F9E-B6075031B18C}" type="datetimeFigureOut">
              <a:rPr lang="en-IN" smtClean="0"/>
              <a:pPr/>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8156448" y="6422064"/>
            <a:ext cx="762000" cy="365125"/>
          </a:xfrm>
        </p:spPr>
        <p:txBody>
          <a:bodyPr/>
          <a:lstStyle/>
          <a:p>
            <a:fld id="{A574A550-757C-48B6-8A0D-6765813653D0}"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C977B4C-BEF1-4266-A633-A3A2AD36FC82}"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159E6-26A6-42E2-8AC0-5054EF614344}" type="slidenum">
              <a:rPr lang="en-US" smtClean="0"/>
              <a:pPr/>
              <a:t>‹#›</a:t>
            </a:fld>
            <a:endParaRPr lang="en-US"/>
          </a:p>
        </p:txBody>
      </p:sp>
    </p:spTree>
  </p:cSld>
  <p:clrMapOvr>
    <a:masterClrMapping/>
  </p:clrMapOvr>
  <p:transition>
    <p:split/>
  </p:transition>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F3CCB47C-D6AB-464F-9F9E-B6075031B18C}" type="datetimeFigureOut">
              <a:rPr lang="en-IN" smtClean="0"/>
              <a:pPr/>
              <a:t>02-06-2025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574A550-757C-48B6-8A0D-6765813653D0}" type="slidenum">
              <a:rPr lang="en-IN" smtClean="0"/>
              <a:pPr/>
              <a:t>‹#›</a:t>
            </a:fld>
            <a:endParaRPr lang="en-I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CB47C-D6AB-464F-9F9E-B6075031B18C}" type="datetimeFigureOut">
              <a:rPr lang="en-IN" smtClean="0"/>
              <a:pPr/>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4A550-757C-48B6-8A0D-6765813653D0}"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3CCB47C-D6AB-464F-9F9E-B6075031B18C}" type="datetimeFigureOut">
              <a:rPr lang="en-IN" smtClean="0"/>
              <a:pPr/>
              <a:t>02-06-2025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574A550-757C-48B6-8A0D-6765813653D0}"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7" name="Freeform 6"/>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6105525" y="0"/>
            <a:ext cx="3038475"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2" name="Title 1"/>
          <p:cNvSpPr>
            <a:spLocks noGrp="1"/>
          </p:cNvSpPr>
          <p:nvPr>
            <p:ph type="title"/>
          </p:nvPr>
        </p:nvSpPr>
        <p:spPr>
          <a:xfrm>
            <a:off x="685800" y="3583837"/>
            <a:ext cx="6629400" cy="1826363"/>
          </a:xfrm>
        </p:spPr>
        <p:txBody>
          <a:bodyPr tIns="0" bIns="0" anchor="t"/>
          <a:lstStyle>
            <a:lvl1pPr algn="l">
              <a:buNone/>
              <a:defRPr sz="4200" b="1" cap="none" baseline="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685800" y="2485800"/>
            <a:ext cx="6629400" cy="1066688"/>
          </a:xfrm>
        </p:spPr>
        <p:txBody>
          <a:bodyPr lIns="45720" tIns="0" rIns="45720" bIns="0" anchor="b"/>
          <a:lstStyle>
            <a:lvl1pPr marL="0" indent="0" algn="l">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C977B4C-BEF1-4266-A633-A3A2AD36FC82}" type="datetimeFigureOut">
              <a:rPr lang="en-US" smtClean="0"/>
              <a:pPr/>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C159E6-26A6-42E2-8AC0-5054EF614344}"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267200" y="1600200"/>
            <a:ext cx="3657600" cy="4525963"/>
          </a:xfrm>
        </p:spPr>
        <p:txBody>
          <a:bodyPr/>
          <a:lstStyle>
            <a:lvl1pPr>
              <a:defRPr sz="2600"/>
            </a:lvl1pPr>
            <a:lvl2pPr>
              <a:defRPr sz="22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977B4C-BEF1-4266-A633-A3A2AD36FC82}" type="datetimeFigureOut">
              <a:rPr lang="en-US" smtClean="0"/>
              <a:pPr/>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C159E6-26A6-42E2-8AC0-5054EF6143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86400"/>
            <a:ext cx="4040188"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5486400"/>
            <a:ext cx="4041775" cy="838200"/>
          </a:xfrm>
        </p:spPr>
        <p:txBody>
          <a:bodyPr anchor="t"/>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516912"/>
            <a:ext cx="4040188"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516912"/>
            <a:ext cx="4041775"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9C977B4C-BEF1-4266-A633-A3A2AD36FC82}" type="datetimeFigureOut">
              <a:rPr lang="en-US" smtClean="0"/>
              <a:pPr/>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C159E6-26A6-42E2-8AC0-5054EF6143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
            <a:ext cx="7470648" cy="1143000"/>
          </a:xfrm>
        </p:spPr>
        <p:txBody>
          <a:bodyPr anchor="ctr"/>
          <a:lstStyle>
            <a:lvl1pPr algn="l">
              <a:defRPr sz="4600"/>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C977B4C-BEF1-4266-A633-A3A2AD36FC82}" type="datetimeFigureOut">
              <a:rPr lang="en-US" smtClean="0"/>
              <a:pPr/>
              <a:t>6/2/2025</a:t>
            </a:fld>
            <a:endParaRPr lang="en-US"/>
          </a:p>
        </p:txBody>
      </p:sp>
      <p:sp>
        <p:nvSpPr>
          <p:cNvPr id="8" name="Slide Number Placeholder 7"/>
          <p:cNvSpPr>
            <a:spLocks noGrp="1"/>
          </p:cNvSpPr>
          <p:nvPr>
            <p:ph type="sldNum" sz="quarter" idx="11"/>
          </p:nvPr>
        </p:nvSpPr>
        <p:spPr/>
        <p:txBody>
          <a:bodyPr/>
          <a:lstStyle/>
          <a:p>
            <a:fld id="{1EC159E6-26A6-42E2-8AC0-5054EF614344}"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C977B4C-BEF1-4266-A633-A3A2AD36FC82}" type="datetimeFigureOut">
              <a:rPr lang="en-US" smtClean="0"/>
              <a:pPr/>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C159E6-26A6-42E2-8AC0-5054EF6143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85528"/>
            <a:ext cx="3200400" cy="730250"/>
          </a:xfrm>
        </p:spPr>
        <p:txBody>
          <a:bodyPr tIns="0" bIns="0" anchor="t"/>
          <a:lstStyle>
            <a:lvl1pPr algn="l">
              <a:buNone/>
              <a:defRPr sz="1800" b="1">
                <a:solidFill>
                  <a:schemeClr val="accent1"/>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214424"/>
            <a:ext cx="2743200" cy="914400"/>
          </a:xfrm>
        </p:spPr>
        <p:txBody>
          <a:bodyPr lIns="45720" tIns="0" rIns="45720" bIns="0" anchor="b"/>
          <a:lstStyle>
            <a:lvl1pPr marL="0" indent="0" algn="l">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1981200"/>
            <a:ext cx="7086600" cy="3810000"/>
          </a:xfrm>
        </p:spPr>
        <p:txBody>
          <a:bodyPr/>
          <a:lstStyle>
            <a:lvl1pPr>
              <a:defRPr sz="2800"/>
            </a:lvl1pPr>
            <a:lvl2pPr>
              <a:defRPr sz="2400"/>
            </a:lvl2pPr>
            <a:lvl3pPr>
              <a:defRPr sz="22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9C977B4C-BEF1-4266-A633-A3A2AD36FC82}" type="datetimeFigureOut">
              <a:rPr lang="en-US" smtClean="0"/>
              <a:pPr/>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156448" y="6422064"/>
            <a:ext cx="762000" cy="365125"/>
          </a:xfrm>
        </p:spPr>
        <p:txBody>
          <a:bodyPr/>
          <a:lstStyle/>
          <a:p>
            <a:fld id="{1EC159E6-26A6-42E2-8AC0-5054EF6143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56732" y="1705709"/>
            <a:ext cx="3053868" cy="1253808"/>
          </a:xfrm>
        </p:spPr>
        <p:txBody>
          <a:bodyPr anchor="b"/>
          <a:lstStyle>
            <a:lvl1pPr algn="l">
              <a:buNone/>
              <a:defRPr sz="2200" b="1">
                <a:solidFill>
                  <a:schemeClr val="accent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1065628" y="1019907"/>
            <a:ext cx="4114800" cy="41148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5556734" y="2998765"/>
            <a:ext cx="3053866" cy="2663482"/>
          </a:xfrm>
        </p:spPr>
        <p:txBody>
          <a:bodyPr lIns="45720" rIns="45720"/>
          <a:lstStyle>
            <a:lvl1pPr marL="0" indent="0">
              <a:buFontTx/>
              <a:buNone/>
              <a:defRPr sz="12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457200" y="6422064"/>
            <a:ext cx="2133600" cy="365125"/>
          </a:xfrm>
        </p:spPr>
        <p:txBody>
          <a:bodyPr/>
          <a:lstStyle/>
          <a:p>
            <a:fld id="{9C977B4C-BEF1-4266-A633-A3A2AD36FC82}" type="datetimeFigureOut">
              <a:rPr lang="en-US" smtClean="0"/>
              <a:pPr/>
              <a:t>6/2/2025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C159E6-26A6-42E2-8AC0-5054EF6143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C977B4C-BEF1-4266-A633-A3A2AD36FC82}" type="datetimeFigureOut">
              <a:rPr lang="en-US" smtClean="0"/>
              <a:pPr/>
              <a:t>6/2/2025</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EC159E6-26A6-42E2-8AC0-5054EF61434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Lst>
  <p:transition>
    <p:split/>
  </p:transition>
  <p:timing>
    <p:tnLst>
      <p:par>
        <p:cTn id="1" dur="indefinite" restart="never" nodeType="tmRoot"/>
      </p:par>
    </p:tnLst>
  </p:timing>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2" name="Freeform 11"/>
          <p:cNvSpPr>
            <a:spLocks/>
          </p:cNvSpPr>
          <p:nvPr/>
        </p:nvSpPr>
        <p:spPr bwMode="auto">
          <a:xfrm>
            <a:off x="0" y="4752126"/>
            <a:ext cx="9144000" cy="211296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vert="horz" wrap="square" lIns="91440" tIns="45720" rIns="91440" bIns="45720" anchor="t" compatLnSpc="1"/>
          <a:lstStyle/>
          <a:p>
            <a:endParaRPr kumimoji="0" lang="en-US"/>
          </a:p>
        </p:txBody>
      </p:sp>
      <p:sp>
        <p:nvSpPr>
          <p:cNvPr id="16" name="Freeform 15"/>
          <p:cNvSpPr>
            <a:spLocks/>
          </p:cNvSpPr>
          <p:nvPr/>
        </p:nvSpPr>
        <p:spPr bwMode="auto">
          <a:xfrm>
            <a:off x="7315200" y="0"/>
            <a:ext cx="1828800" cy="68580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2082" y="1734"/>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vert="horz" wrap="square" lIns="91440" tIns="45720" rIns="91440" bIns="45720" anchor="t" compatLnSpc="1"/>
          <a:lstStyle/>
          <a:p>
            <a:endParaRPr kumimoji="0" lang="en-US"/>
          </a:p>
        </p:txBody>
      </p:sp>
      <p:sp>
        <p:nvSpPr>
          <p:cNvPr id="9" name="Title Placeholder 8"/>
          <p:cNvSpPr>
            <a:spLocks noGrp="1"/>
          </p:cNvSpPr>
          <p:nvPr>
            <p:ph type="title"/>
          </p:nvPr>
        </p:nvSpPr>
        <p:spPr>
          <a:xfrm>
            <a:off x="457200" y="274638"/>
            <a:ext cx="7467600" cy="1143000"/>
          </a:xfrm>
          <a:prstGeom prst="rect">
            <a:avLst/>
          </a:prstGeom>
        </p:spPr>
        <p:txBody>
          <a:bodyPr vert="horz" lIns="45720" rIns="45720" anchor="ctr">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600200"/>
            <a:ext cx="74676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422064"/>
            <a:ext cx="2133600" cy="365125"/>
          </a:xfrm>
          <a:prstGeom prst="rect">
            <a:avLst/>
          </a:prstGeom>
        </p:spPr>
        <p:txBody>
          <a:bodyPr vert="horz" bIns="0" anchor="b"/>
          <a:lstStyle>
            <a:lvl1pPr algn="l" eaLnBrk="1" latinLnBrk="0" hangingPunct="1">
              <a:defRPr kumimoji="0" sz="1000">
                <a:solidFill>
                  <a:schemeClr val="tx2">
                    <a:shade val="50000"/>
                  </a:schemeClr>
                </a:solidFill>
              </a:defRPr>
            </a:lvl1pPr>
          </a:lstStyle>
          <a:p>
            <a:fld id="{9C977B4C-BEF1-4266-A633-A3A2AD36FC82}" type="datetimeFigureOut">
              <a:rPr lang="en-US" smtClean="0"/>
              <a:pPr/>
              <a:t>6/2/2025</a:t>
            </a:fld>
            <a:endParaRPr lang="en-US"/>
          </a:p>
        </p:txBody>
      </p:sp>
      <p:sp>
        <p:nvSpPr>
          <p:cNvPr id="22" name="Footer Placeholder 21"/>
          <p:cNvSpPr>
            <a:spLocks noGrp="1"/>
          </p:cNvSpPr>
          <p:nvPr>
            <p:ph type="ftr" sz="quarter" idx="3"/>
          </p:nvPr>
        </p:nvSpPr>
        <p:spPr>
          <a:xfrm>
            <a:off x="3124200" y="6422064"/>
            <a:ext cx="2895600" cy="365125"/>
          </a:xfrm>
          <a:prstGeom prst="rect">
            <a:avLst/>
          </a:prstGeom>
        </p:spPr>
        <p:txBody>
          <a:bodyPr vert="horz" lIns="0" rIns="0" bIns="0" anchor="b"/>
          <a:lstStyle>
            <a:lvl1pPr algn="ctr" eaLnBrk="1" latinLnBrk="0" hangingPunct="1">
              <a:defRPr kumimoji="0" sz="1000">
                <a:solidFill>
                  <a:schemeClr val="tx2">
                    <a:shade val="50000"/>
                  </a:schemeClr>
                </a:solidFill>
              </a:defRPr>
            </a:lvl1pPr>
          </a:lstStyle>
          <a:p>
            <a:endParaRPr lang="en-US"/>
          </a:p>
        </p:txBody>
      </p:sp>
      <p:sp>
        <p:nvSpPr>
          <p:cNvPr id="18" name="Slide Number Placeholder 17"/>
          <p:cNvSpPr>
            <a:spLocks noGrp="1"/>
          </p:cNvSpPr>
          <p:nvPr>
            <p:ph type="sldNum" sz="quarter" idx="4"/>
          </p:nvPr>
        </p:nvSpPr>
        <p:spPr>
          <a:xfrm>
            <a:off x="8153400" y="6422064"/>
            <a:ext cx="762000" cy="365125"/>
          </a:xfrm>
          <a:prstGeom prst="rect">
            <a:avLst/>
          </a:prstGeom>
        </p:spPr>
        <p:txBody>
          <a:bodyPr vert="horz" lIns="0" tIns="0" rIns="0" bIns="0" anchor="b"/>
          <a:lstStyle>
            <a:lvl1pPr algn="r" eaLnBrk="1" latinLnBrk="0" hangingPunct="1">
              <a:defRPr kumimoji="0" sz="1000">
                <a:solidFill>
                  <a:schemeClr val="tx2">
                    <a:shade val="50000"/>
                  </a:schemeClr>
                </a:solidFill>
              </a:defRPr>
            </a:lvl1pPr>
          </a:lstStyle>
          <a:p>
            <a:fld id="{1EC159E6-26A6-42E2-8AC0-5054EF614344}"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rtl="0" eaLnBrk="1" latinLnBrk="0" hangingPunct="1">
        <a:spcBef>
          <a:spcPct val="0"/>
        </a:spcBef>
        <a:buNone/>
        <a:defRPr kumimoji="0" sz="4600" kern="1200">
          <a:solidFill>
            <a:schemeClr val="tx1"/>
          </a:solidFill>
          <a:latin typeface="+mj-lt"/>
          <a:ea typeface="+mj-ea"/>
          <a:cs typeface="+mj-cs"/>
        </a:defRPr>
      </a:lvl1pPr>
    </p:titleStyle>
    <p:bodyStyle>
      <a:lvl1pPr marL="420624" indent="-384048" algn="l" rtl="0" eaLnBrk="1" latinLnBrk="0" hangingPunct="1">
        <a:spcBef>
          <a:spcPct val="20000"/>
        </a:spcBef>
        <a:buClr>
          <a:schemeClr val="accent1"/>
        </a:buClr>
        <a:buSzPct val="80000"/>
        <a:buFont typeface="Wingdings 2"/>
        <a:buChar char=""/>
        <a:defRPr kumimoji="0" sz="3000" kern="1200">
          <a:solidFill>
            <a:schemeClr val="tx1"/>
          </a:solidFill>
          <a:latin typeface="+mn-lt"/>
          <a:ea typeface="+mn-ea"/>
          <a:cs typeface="+mn-cs"/>
        </a:defRPr>
      </a:lvl1pPr>
      <a:lvl2pPr marL="722376" indent="-274320" algn="l" rtl="0" eaLnBrk="1" latinLnBrk="0" hangingPunct="1">
        <a:spcBef>
          <a:spcPct val="20000"/>
        </a:spcBef>
        <a:buClr>
          <a:schemeClr val="accent1"/>
        </a:buClr>
        <a:buSzPct val="90000"/>
        <a:buFont typeface="Wingdings 2"/>
        <a:buChar char=""/>
        <a:defRPr kumimoji="0" sz="2600" kern="1200">
          <a:solidFill>
            <a:schemeClr val="tx1"/>
          </a:solidFill>
          <a:latin typeface="+mn-lt"/>
          <a:ea typeface="+mn-ea"/>
          <a:cs typeface="+mn-cs"/>
        </a:defRPr>
      </a:lvl2pPr>
      <a:lvl3pPr marL="1005840" indent="-256032" algn="l" rtl="0" eaLnBrk="1" latinLnBrk="0" hangingPunct="1">
        <a:spcBef>
          <a:spcPct val="20000"/>
        </a:spcBef>
        <a:buClr>
          <a:schemeClr val="accent2"/>
        </a:buClr>
        <a:buSzPct val="85000"/>
        <a:buFont typeface="Arial"/>
        <a:buChar char="○"/>
        <a:defRPr kumimoji="0" sz="2400" kern="1200">
          <a:solidFill>
            <a:schemeClr val="tx1"/>
          </a:solidFill>
          <a:latin typeface="+mn-lt"/>
          <a:ea typeface="+mn-ea"/>
          <a:cs typeface="+mn-cs"/>
        </a:defRPr>
      </a:lvl3pPr>
      <a:lvl4pPr marL="1280160" indent="-237744" algn="l" rtl="0" eaLnBrk="1" latinLnBrk="0" hangingPunct="1">
        <a:spcBef>
          <a:spcPct val="20000"/>
        </a:spcBef>
        <a:buClr>
          <a:schemeClr val="accent3"/>
        </a:buClr>
        <a:buSzPct val="90000"/>
        <a:buFont typeface="Wingdings 2"/>
        <a:buChar char=""/>
        <a:defRPr kumimoji="0" sz="2000" kern="1200">
          <a:solidFill>
            <a:schemeClr val="tx1"/>
          </a:solidFill>
          <a:latin typeface="+mn-lt"/>
          <a:ea typeface="+mn-ea"/>
          <a:cs typeface="+mn-cs"/>
        </a:defRPr>
      </a:lvl4pPr>
      <a:lvl5pPr marL="1490472" indent="-182880" algn="l" rtl="0" eaLnBrk="1" latinLnBrk="0" hangingPunct="1">
        <a:spcBef>
          <a:spcPct val="20000"/>
        </a:spcBef>
        <a:buClr>
          <a:schemeClr val="accent4"/>
        </a:buClr>
        <a:buSzPct val="100000"/>
        <a:buFont typeface="Arial"/>
        <a:buChar char="-"/>
        <a:defRPr kumimoji="0"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536D06A-6DE6-EBF8-77C9-31DA0E7356E0}"/>
              </a:ext>
            </a:extLst>
          </p:cNvPr>
          <p:cNvSpPr>
            <a:spLocks noGrp="1"/>
          </p:cNvSpPr>
          <p:nvPr>
            <p:ph type="ctrTitle"/>
          </p:nvPr>
        </p:nvSpPr>
        <p:spPr/>
        <p:txBody>
          <a:bodyPr>
            <a:normAutofit/>
          </a:bodyPr>
          <a:lstStyle/>
          <a:p>
            <a:r>
              <a:rPr lang="en-IN" dirty="0"/>
              <a:t/>
            </a:r>
            <a:br>
              <a:rPr lang="en-IN" dirty="0"/>
            </a:br>
            <a:endParaRPr lang="en-IN" dirty="0"/>
          </a:p>
        </p:txBody>
      </p:sp>
      <p:sp>
        <p:nvSpPr>
          <p:cNvPr id="3" name="Subtitle 2">
            <a:extLst>
              <a:ext uri="{FF2B5EF4-FFF2-40B4-BE49-F238E27FC236}">
                <a16:creationId xmlns="" xmlns:a16="http://schemas.microsoft.com/office/drawing/2014/main" id="{107820F1-70DE-45A3-ED28-86804C0A62FE}"/>
              </a:ext>
            </a:extLst>
          </p:cNvPr>
          <p:cNvSpPr>
            <a:spLocks noGrp="1"/>
          </p:cNvSpPr>
          <p:nvPr>
            <p:ph type="subTitle" idx="1"/>
          </p:nvPr>
        </p:nvSpPr>
        <p:spPr>
          <a:xfrm>
            <a:off x="1357290" y="1214422"/>
            <a:ext cx="6480048" cy="2964756"/>
          </a:xfrm>
        </p:spPr>
        <p:txBody>
          <a:bodyPr>
            <a:normAutofit fontScale="25000" lnSpcReduction="20000"/>
          </a:bodyPr>
          <a:lstStyle/>
          <a:p>
            <a:pPr algn="ctr"/>
            <a:r>
              <a:rPr lang="en-IN" sz="12800" b="1" dirty="0">
                <a:latin typeface="Times New Roman" panose="02020603050405020304" pitchFamily="18" charset="0"/>
                <a:cs typeface="Times New Roman" panose="02020603050405020304" pitchFamily="18" charset="0"/>
              </a:rPr>
              <a:t>Team C </a:t>
            </a:r>
          </a:p>
          <a:p>
            <a:pPr algn="l"/>
            <a:r>
              <a:rPr lang="en-IN" sz="9600" b="1" dirty="0">
                <a:latin typeface="Times New Roman" panose="02020603050405020304" pitchFamily="18" charset="0"/>
                <a:cs typeface="Times New Roman" panose="02020603050405020304" pitchFamily="18" charset="0"/>
              </a:rPr>
              <a:t>(week 3-day 1)</a:t>
            </a:r>
          </a:p>
          <a:p>
            <a:pPr algn="l"/>
            <a:endParaRPr lang="en-IN" sz="9600" b="1" dirty="0">
              <a:latin typeface="Times New Roman" panose="02020603050405020304" pitchFamily="18" charset="0"/>
              <a:cs typeface="Times New Roman" panose="02020603050405020304" pitchFamily="18" charset="0"/>
            </a:endParaRPr>
          </a:p>
          <a:p>
            <a:pPr algn="l">
              <a:buFont typeface="Wingdings" pitchFamily="2" charset="2"/>
              <a:buChar char="Ø"/>
            </a:pPr>
            <a:r>
              <a:rPr lang="en-IN" sz="9600" b="1" dirty="0" smtClean="0">
                <a:latin typeface="Times New Roman" panose="02020603050405020304" pitchFamily="18" charset="0"/>
                <a:cs typeface="Times New Roman" panose="02020603050405020304" pitchFamily="18" charset="0"/>
              </a:rPr>
              <a:t> 28805- </a:t>
            </a:r>
            <a:r>
              <a:rPr lang="en-IN" sz="9600" b="1" dirty="0">
                <a:latin typeface="Times New Roman" panose="02020603050405020304" pitchFamily="18" charset="0"/>
                <a:cs typeface="Times New Roman" panose="02020603050405020304" pitchFamily="18" charset="0"/>
              </a:rPr>
              <a:t>Deep </a:t>
            </a:r>
            <a:r>
              <a:rPr lang="en-IN" sz="9600" b="1" dirty="0" err="1">
                <a:latin typeface="Times New Roman" panose="02020603050405020304" pitchFamily="18" charset="0"/>
                <a:cs typeface="Times New Roman" panose="02020603050405020304" pitchFamily="18" charset="0"/>
              </a:rPr>
              <a:t>Raghuwanshi</a:t>
            </a:r>
            <a:endParaRPr lang="en-IN" sz="9600" b="1" dirty="0">
              <a:latin typeface="Times New Roman" panose="02020603050405020304" pitchFamily="18" charset="0"/>
              <a:cs typeface="Times New Roman" panose="02020603050405020304" pitchFamily="18" charset="0"/>
            </a:endParaRPr>
          </a:p>
          <a:p>
            <a:pPr algn="l">
              <a:buFont typeface="Wingdings" pitchFamily="2" charset="2"/>
              <a:buChar char="Ø"/>
            </a:pPr>
            <a:r>
              <a:rPr lang="en-IN" sz="9600" b="1" dirty="0">
                <a:latin typeface="Times New Roman" panose="02020603050405020304" pitchFamily="18" charset="0"/>
                <a:cs typeface="Times New Roman" panose="02020603050405020304" pitchFamily="18" charset="0"/>
              </a:rPr>
              <a:t>28806- Kundan Keshav </a:t>
            </a:r>
            <a:r>
              <a:rPr lang="en-IN" sz="9600" b="1" dirty="0" err="1">
                <a:latin typeface="Times New Roman" panose="02020603050405020304" pitchFamily="18" charset="0"/>
                <a:cs typeface="Times New Roman" panose="02020603050405020304" pitchFamily="18" charset="0"/>
              </a:rPr>
              <a:t>Gawade</a:t>
            </a:r>
            <a:endParaRPr lang="en-IN" sz="9600" b="1" dirty="0">
              <a:latin typeface="Times New Roman" panose="02020603050405020304" pitchFamily="18" charset="0"/>
              <a:cs typeface="Times New Roman" panose="02020603050405020304" pitchFamily="18" charset="0"/>
            </a:endParaRPr>
          </a:p>
          <a:p>
            <a:pPr algn="l">
              <a:buFont typeface="Wingdings" pitchFamily="2" charset="2"/>
              <a:buChar char="Ø"/>
            </a:pPr>
            <a:r>
              <a:rPr lang="en-IN" sz="9600" b="1" dirty="0">
                <a:latin typeface="Times New Roman" panose="02020603050405020304" pitchFamily="18" charset="0"/>
                <a:cs typeface="Times New Roman" panose="02020603050405020304" pitchFamily="18" charset="0"/>
              </a:rPr>
              <a:t>28807- Prajwal Thangan</a:t>
            </a:r>
          </a:p>
          <a:p>
            <a:pPr algn="l">
              <a:buFont typeface="Wingdings" pitchFamily="2" charset="2"/>
              <a:buChar char="Ø"/>
            </a:pPr>
            <a:r>
              <a:rPr lang="en-IN" sz="9600" b="1" dirty="0">
                <a:latin typeface="Times New Roman" panose="02020603050405020304" pitchFamily="18" charset="0"/>
                <a:cs typeface="Times New Roman" panose="02020603050405020304" pitchFamily="18" charset="0"/>
              </a:rPr>
              <a:t>28809- Devashish Lokhande</a:t>
            </a:r>
          </a:p>
          <a:p>
            <a:pPr algn="l">
              <a:buFont typeface="Wingdings" pitchFamily="2" charset="2"/>
              <a:buChar char="Ø"/>
            </a:pPr>
            <a:r>
              <a:rPr lang="en-IN" sz="9600" b="1" dirty="0">
                <a:latin typeface="Times New Roman" panose="02020603050405020304" pitchFamily="18" charset="0"/>
                <a:cs typeface="Times New Roman" panose="02020603050405020304" pitchFamily="18" charset="0"/>
              </a:rPr>
              <a:t>29080- V.S </a:t>
            </a:r>
            <a:r>
              <a:rPr lang="en-IN" sz="9600" b="1" dirty="0" err="1">
                <a:latin typeface="Times New Roman" panose="02020603050405020304" pitchFamily="18" charset="0"/>
                <a:cs typeface="Times New Roman" panose="02020603050405020304" pitchFamily="18" charset="0"/>
              </a:rPr>
              <a:t>Goptherya</a:t>
            </a:r>
            <a:endParaRPr lang="en-IN" sz="9600" b="1" dirty="0">
              <a:latin typeface="Times New Roman" panose="02020603050405020304" pitchFamily="18" charset="0"/>
              <a:cs typeface="Times New Roman" panose="02020603050405020304" pitchFamily="18" charset="0"/>
            </a:endParaRPr>
          </a:p>
          <a:p>
            <a:pPr algn="l">
              <a:buFont typeface="Wingdings" pitchFamily="2" charset="2"/>
              <a:buChar char="Ø"/>
            </a:pPr>
            <a:r>
              <a:rPr lang="en-IN" sz="9600" b="1" dirty="0">
                <a:latin typeface="Times New Roman" panose="02020603050405020304" pitchFamily="18" charset="0"/>
                <a:cs typeface="Times New Roman" panose="02020603050405020304" pitchFamily="18" charset="0"/>
              </a:rPr>
              <a:t>29084- </a:t>
            </a:r>
            <a:r>
              <a:rPr lang="en-IN" sz="9600" b="1" dirty="0" err="1">
                <a:latin typeface="Times New Roman" panose="02020603050405020304" pitchFamily="18" charset="0"/>
                <a:cs typeface="Times New Roman" panose="02020603050405020304" pitchFamily="18" charset="0"/>
              </a:rPr>
              <a:t>Thulsi</a:t>
            </a:r>
            <a:r>
              <a:rPr lang="en-IN" sz="9600" b="1" dirty="0">
                <a:latin typeface="Times New Roman" panose="02020603050405020304" pitchFamily="18" charset="0"/>
                <a:cs typeface="Times New Roman" panose="02020603050405020304" pitchFamily="18" charset="0"/>
              </a:rPr>
              <a:t> Ram</a:t>
            </a:r>
          </a:p>
          <a:p>
            <a:endParaRPr lang="en-IN" dirty="0"/>
          </a:p>
        </p:txBody>
      </p:sp>
    </p:spTree>
    <p:extLst>
      <p:ext uri="{BB962C8B-B14F-4D97-AF65-F5344CB8AC3E}">
        <p14:creationId xmlns="" xmlns:p14="http://schemas.microsoft.com/office/powerpoint/2010/main" val="2560346835"/>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2910" y="1571612"/>
            <a:ext cx="7858180" cy="2893100"/>
          </a:xfrm>
          <a:prstGeom prst="rect">
            <a:avLst/>
          </a:prstGeom>
          <a:noFill/>
        </p:spPr>
        <p:txBody>
          <a:bodyPr wrap="square" rtlCol="0">
            <a:spAutoFit/>
          </a:bodyPr>
          <a:lstStyle/>
          <a:p>
            <a:pPr>
              <a:buFont typeface="Wingdings" pitchFamily="2" charset="2"/>
              <a:buChar char="Ø"/>
            </a:pPr>
            <a:r>
              <a:rPr lang="en-US" b="1" dirty="0">
                <a:latin typeface="Times New Roman" pitchFamily="18" charset="0"/>
                <a:cs typeface="Times New Roman" pitchFamily="18" charset="0"/>
              </a:rPr>
              <a:t>  </a:t>
            </a:r>
            <a:r>
              <a:rPr lang="en-US" sz="2400" b="1" u="sng" dirty="0">
                <a:effectLst>
                  <a:outerShdw blurRad="38100" dist="38100" dir="2700000" algn="tl">
                    <a:srgbClr val="000000">
                      <a:alpha val="43137"/>
                    </a:srgbClr>
                  </a:outerShdw>
                </a:effectLst>
                <a:latin typeface="Times New Roman" pitchFamily="18" charset="0"/>
                <a:cs typeface="Times New Roman" pitchFamily="18" charset="0"/>
              </a:rPr>
              <a:t>What It Is:</a:t>
            </a:r>
          </a:p>
          <a:p>
            <a:endParaRPr lang="en-US" sz="2400" b="1" u="sng" dirty="0">
              <a:effectLst>
                <a:outerShdw blurRad="38100" dist="38100" dir="2700000" algn="tl">
                  <a:srgbClr val="000000">
                    <a:alpha val="43137"/>
                  </a:srgbClr>
                </a:outerShdw>
              </a:effectLst>
              <a:latin typeface="Times New Roman" pitchFamily="18" charset="0"/>
              <a:cs typeface="Times New Roman" pitchFamily="18" charset="0"/>
            </a:endParaRPr>
          </a:p>
          <a:p>
            <a:r>
              <a:rPr lang="en-US" sz="2000" b="1" dirty="0">
                <a:latin typeface="Times New Roman" pitchFamily="18" charset="0"/>
                <a:cs typeface="Times New Roman" pitchFamily="18" charset="0"/>
              </a:rPr>
              <a:t>Many modern AI systems, especially deep learning models like GPT or image classifiers, are black boxes: they give outputs, but don’t explain why. This makes it hard to trust or debug their decisions, especially in high-stakes areas like healthcare or criminal justice.</a:t>
            </a:r>
          </a:p>
          <a:p>
            <a:endParaRPr lang="en-US" b="1" u="sng"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b="1" dirty="0">
              <a:latin typeface="Times New Roman" pitchFamily="18" charset="0"/>
              <a:cs typeface="Times New Roman" pitchFamily="18" charset="0"/>
            </a:endParaRPr>
          </a:p>
          <a:p>
            <a:pPr marL="342900" indent="-342900"/>
            <a:endParaRPr lang="en-US" b="1" dirty="0">
              <a:latin typeface="Times New Roman" pitchFamily="18" charset="0"/>
              <a:cs typeface="Times New Roman" pitchFamily="18" charset="0"/>
            </a:endParaRPr>
          </a:p>
        </p:txBody>
      </p:sp>
      <p:sp>
        <p:nvSpPr>
          <p:cNvPr id="5" name="Title 1"/>
          <p:cNvSpPr>
            <a:spLocks noGrp="1"/>
          </p:cNvSpPr>
          <p:nvPr>
            <p:ph type="ctrTitle"/>
          </p:nvPr>
        </p:nvSpPr>
        <p:spPr>
          <a:xfrm>
            <a:off x="1428750" y="0"/>
            <a:ext cx="6480175" cy="928688"/>
          </a:xfrm>
        </p:spPr>
        <p:txBody>
          <a:bodyPr>
            <a:noAutofit/>
          </a:bodyPr>
          <a:lstStyle/>
          <a:p>
            <a:pPr algn="ctr"/>
            <a:r>
              <a:rPr sz="3600">
                <a:latin typeface="Times New Roman" pitchFamily="18" charset="0"/>
                <a:cs typeface="Times New Roman" pitchFamily="18" charset="0"/>
              </a:rPr>
              <a:t>Lack of Explainability (Black Box Models)</a:t>
            </a:r>
            <a:endParaRPr lang="en-US" sz="3600" dirty="0">
              <a:latin typeface="Times New Roman" pitchFamily="18" charset="0"/>
              <a:cs typeface="Times New Roman" pitchFamily="18" charset="0"/>
            </a:endParaRPr>
          </a:p>
        </p:txBody>
      </p:sp>
      <p:pic>
        <p:nvPicPr>
          <p:cNvPr id="16386" name="Picture 2" descr="5 Clichés about the temporary employment business - ARTS"/>
          <p:cNvPicPr>
            <a:picLocks noChangeAspect="1" noChangeArrowheads="1"/>
          </p:cNvPicPr>
          <p:nvPr/>
        </p:nvPicPr>
        <p:blipFill>
          <a:blip r:embed="rId2"/>
          <a:srcRect/>
          <a:stretch>
            <a:fillRect/>
          </a:stretch>
        </p:blipFill>
        <p:spPr bwMode="auto">
          <a:xfrm>
            <a:off x="2786050" y="3929066"/>
            <a:ext cx="3396052" cy="2143140"/>
          </a:xfrm>
          <a:prstGeom prst="rect">
            <a:avLst/>
          </a:prstGeom>
          <a:noFill/>
        </p:spPr>
      </p:pic>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500"/>
                                        <p:tgtEl>
                                          <p:spTgt spid="4"/>
                                        </p:tgtEl>
                                      </p:cBhvr>
                                    </p:animEffect>
                                  </p:childTnLst>
                                </p:cTn>
                              </p:par>
                              <p:par>
                                <p:cTn id="11" presetID="22" presetClass="entr" presetSubtype="4" fill="hold" nodeType="withEffect">
                                  <p:stCondLst>
                                    <p:cond delay="0"/>
                                  </p:stCondLst>
                                  <p:childTnLst>
                                    <p:set>
                                      <p:cBhvr>
                                        <p:cTn id="12" dur="1" fill="hold">
                                          <p:stCondLst>
                                            <p:cond delay="0"/>
                                          </p:stCondLst>
                                        </p:cTn>
                                        <p:tgtEl>
                                          <p:spTgt spid="16386"/>
                                        </p:tgtEl>
                                        <p:attrNameLst>
                                          <p:attrName>style.visibility</p:attrName>
                                        </p:attrNameLst>
                                      </p:cBhvr>
                                      <p:to>
                                        <p:strVal val="visible"/>
                                      </p:to>
                                    </p:set>
                                    <p:animEffect transition="in" filter="wipe(down)">
                                      <p:cBhvr>
                                        <p:cTn id="13" dur="500"/>
                                        <p:tgtEl>
                                          <p:spTgt spid="163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43240" y="357166"/>
            <a:ext cx="2510623" cy="830997"/>
          </a:xfrm>
          <a:prstGeom prst="rect">
            <a:avLst/>
          </a:prstGeom>
          <a:noFill/>
        </p:spPr>
        <p:txBody>
          <a:bodyPr wrap="none" lIns="91440" tIns="45720" rIns="91440" bIns="45720">
            <a:spAutoFit/>
          </a:bodyPr>
          <a:lstStyle/>
          <a:p>
            <a:pPr algn="ctr"/>
            <a:r>
              <a:rPr lang="en-US" sz="4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itchFamily="18" charset="0"/>
                <a:cs typeface="Times New Roman" pitchFamily="18" charset="0"/>
              </a:rPr>
              <a:t>Example</a:t>
            </a:r>
          </a:p>
        </p:txBody>
      </p:sp>
      <p:sp>
        <p:nvSpPr>
          <p:cNvPr id="5" name="TextBox 4"/>
          <p:cNvSpPr txBox="1"/>
          <p:nvPr/>
        </p:nvSpPr>
        <p:spPr>
          <a:xfrm>
            <a:off x="857224" y="1714488"/>
            <a:ext cx="7786742" cy="2646878"/>
          </a:xfrm>
          <a:prstGeom prst="rect">
            <a:avLst/>
          </a:prstGeom>
          <a:noFill/>
        </p:spPr>
        <p:txBody>
          <a:bodyPr wrap="square" rtlCol="0">
            <a:spAutoFit/>
          </a:bodyPr>
          <a:lstStyle/>
          <a:p>
            <a:pPr>
              <a:buFont typeface="Wingdings" pitchFamily="2" charset="2"/>
              <a:buChar char="Ø"/>
            </a:pPr>
            <a:r>
              <a:rPr lang="en-US" sz="2400" b="1" u="sng" dirty="0">
                <a:effectLst>
                  <a:outerShdw blurRad="38100" dist="38100" dir="2700000" algn="tl">
                    <a:srgbClr val="000000">
                      <a:alpha val="43137"/>
                    </a:srgbClr>
                  </a:outerShdw>
                </a:effectLst>
                <a:latin typeface="Times New Roman" pitchFamily="18" charset="0"/>
                <a:cs typeface="Times New Roman" pitchFamily="18" charset="0"/>
              </a:rPr>
              <a:t> Medical Diagnosis</a:t>
            </a:r>
          </a:p>
          <a:p>
            <a:endParaRPr lang="en-US" sz="2400" b="1" u="sng" dirty="0">
              <a:effectLst>
                <a:outerShdw blurRad="38100" dist="38100" dir="2700000" algn="tl">
                  <a:srgbClr val="000000">
                    <a:alpha val="43137"/>
                  </a:srgbClr>
                </a:outerShdw>
              </a:effectLst>
              <a:latin typeface="Times New Roman" pitchFamily="18" charset="0"/>
              <a:cs typeface="Times New Roman" pitchFamily="18" charset="0"/>
            </a:endParaRPr>
          </a:p>
          <a:p>
            <a:r>
              <a:rPr lang="en-US" sz="2000" dirty="0">
                <a:latin typeface="Times New Roman" pitchFamily="18" charset="0"/>
                <a:cs typeface="Times New Roman" pitchFamily="18" charset="0"/>
              </a:rPr>
              <a:t>An AI model predicts cancer from MRI scans with high accuracy.</a:t>
            </a:r>
          </a:p>
          <a:p>
            <a:r>
              <a:rPr lang="en-US" sz="2000" dirty="0">
                <a:latin typeface="Times New Roman" pitchFamily="18" charset="0"/>
                <a:cs typeface="Times New Roman" pitchFamily="18" charset="0"/>
              </a:rPr>
              <a:t>But doctors can’t tell what features the AI is relying on — maybe it's </a:t>
            </a:r>
            <a:r>
              <a:rPr lang="en-US" sz="2000" b="1" dirty="0">
                <a:latin typeface="Times New Roman" pitchFamily="18" charset="0"/>
                <a:cs typeface="Times New Roman" pitchFamily="18" charset="0"/>
              </a:rPr>
              <a:t>focusing on irrelevant details</a:t>
            </a:r>
            <a:r>
              <a:rPr lang="en-US" sz="2000" dirty="0">
                <a:latin typeface="Times New Roman" pitchFamily="18" charset="0"/>
                <a:cs typeface="Times New Roman" pitchFamily="18" charset="0"/>
              </a:rPr>
              <a:t>, like a watermark or scanner brand.</a:t>
            </a:r>
          </a:p>
          <a:p>
            <a:r>
              <a:rPr lang="en-US" sz="2000" dirty="0">
                <a:latin typeface="Times New Roman" pitchFamily="18" charset="0"/>
                <a:cs typeface="Times New Roman" pitchFamily="18" charset="0"/>
              </a:rPr>
              <a:t>Without  </a:t>
            </a:r>
            <a:r>
              <a:rPr lang="en-US" sz="2000" dirty="0" err="1">
                <a:latin typeface="Times New Roman" pitchFamily="18" charset="0"/>
                <a:cs typeface="Times New Roman" pitchFamily="18" charset="0"/>
              </a:rPr>
              <a:t>explainability</a:t>
            </a:r>
            <a:r>
              <a:rPr lang="en-US" sz="2000" dirty="0">
                <a:latin typeface="Times New Roman" pitchFamily="18" charset="0"/>
                <a:cs typeface="Times New Roman" pitchFamily="18" charset="0"/>
              </a:rPr>
              <a:t>, even </a:t>
            </a:r>
            <a:r>
              <a:rPr lang="en-US" sz="2000" b="1" dirty="0">
                <a:latin typeface="Times New Roman" pitchFamily="18" charset="0"/>
                <a:cs typeface="Times New Roman" pitchFamily="18" charset="0"/>
              </a:rPr>
              <a:t>correct predictions can't be trusted</a:t>
            </a:r>
            <a:r>
              <a:rPr lang="en-US" sz="2000" dirty="0">
                <a:latin typeface="Times New Roman" pitchFamily="18" charset="0"/>
                <a:cs typeface="Times New Roman" pitchFamily="18" charset="0"/>
              </a:rPr>
              <a:t> or verified.</a:t>
            </a:r>
          </a:p>
          <a:p>
            <a:endParaRPr lang="en-US" dirty="0"/>
          </a:p>
        </p:txBody>
      </p:sp>
      <p:pic>
        <p:nvPicPr>
          <p:cNvPr id="15362" name="Picture 2" descr="The rise of AI in medical imaging technologies | Innovation News Network"/>
          <p:cNvPicPr>
            <a:picLocks noChangeAspect="1" noChangeArrowheads="1"/>
          </p:cNvPicPr>
          <p:nvPr/>
        </p:nvPicPr>
        <p:blipFill>
          <a:blip r:embed="rId2"/>
          <a:srcRect/>
          <a:stretch>
            <a:fillRect/>
          </a:stretch>
        </p:blipFill>
        <p:spPr bwMode="auto">
          <a:xfrm>
            <a:off x="3071802" y="4429132"/>
            <a:ext cx="2857500" cy="1600200"/>
          </a:xfrm>
          <a:prstGeom prst="rect">
            <a:avLst/>
          </a:prstGeom>
          <a:noFill/>
        </p:spPr>
      </p:pic>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from="(-#ppt_w/2)" to="(#ppt_x)" calcmode="lin" valueType="num">
                                      <p:cBhvr>
                                        <p:cTn id="7" dur="600" fill="hold">
                                          <p:stCondLst>
                                            <p:cond delay="0"/>
                                          </p:stCondLst>
                                        </p:cTn>
                                        <p:tgtEl>
                                          <p:spTgt spid="4"/>
                                        </p:tgtEl>
                                        <p:attrNameLst>
                                          <p:attrName>ppt_x</p:attrName>
                                        </p:attrNameLst>
                                      </p:cBhvr>
                                    </p:anim>
                                    <p:anim from="0" to="-1.0" calcmode="lin" valueType="num">
                                      <p:cBhvr>
                                        <p:cTn id="8" dur="200" decel="50000" autoRev="1" fill="hold">
                                          <p:stCondLst>
                                            <p:cond delay="600"/>
                                          </p:stCondLst>
                                        </p:cTn>
                                        <p:tgtEl>
                                          <p:spTgt spid="4"/>
                                        </p:tgtEl>
                                        <p:attrNameLst>
                                          <p:attrName>xshear</p:attrName>
                                        </p:attrNameLst>
                                      </p:cBhvr>
                                    </p:anim>
                                    <p:animScale>
                                      <p:cBhvr>
                                        <p:cTn id="9" dur="200" decel="100000" autoRev="1" fill="hold">
                                          <p:stCondLst>
                                            <p:cond delay="600"/>
                                          </p:stCondLst>
                                        </p:cTn>
                                        <p:tgtEl>
                                          <p:spTgt spid="4"/>
                                        </p:tgtEl>
                                      </p:cBhvr>
                                      <p:from x="100000" y="100000"/>
                                      <p:to x="80000" y="100000"/>
                                    </p:animScale>
                                    <p:anim by="(#ppt_h/3+#ppt_w*0.1)" calcmode="lin" valueType="num">
                                      <p:cBhvr additive="sum">
                                        <p:cTn id="10" dur="200" decel="100000" autoRev="1" fill="hold">
                                          <p:stCondLst>
                                            <p:cond delay="600"/>
                                          </p:stCondLst>
                                        </p:cTn>
                                        <p:tgtEl>
                                          <p:spTgt spid="4"/>
                                        </p:tgtEl>
                                        <p:attrNameLst>
                                          <p:attrName>ppt_x</p:attrName>
                                        </p:attrNameLst>
                                      </p:cBhvr>
                                    </p:anim>
                                  </p:childTnLst>
                                </p:cTn>
                              </p:par>
                              <p:par>
                                <p:cTn id="11" presetID="34"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 from="(-#ppt_w/2)" to="(#ppt_x)" calcmode="lin" valueType="num">
                                      <p:cBhvr>
                                        <p:cTn id="13" dur="600" fill="hold">
                                          <p:stCondLst>
                                            <p:cond delay="0"/>
                                          </p:stCondLst>
                                        </p:cTn>
                                        <p:tgtEl>
                                          <p:spTgt spid="5"/>
                                        </p:tgtEl>
                                        <p:attrNameLst>
                                          <p:attrName>ppt_x</p:attrName>
                                        </p:attrNameLst>
                                      </p:cBhvr>
                                    </p:anim>
                                    <p:anim from="0" to="-1.0" calcmode="lin" valueType="num">
                                      <p:cBhvr>
                                        <p:cTn id="14" dur="200" decel="50000" autoRev="1" fill="hold">
                                          <p:stCondLst>
                                            <p:cond delay="600"/>
                                          </p:stCondLst>
                                        </p:cTn>
                                        <p:tgtEl>
                                          <p:spTgt spid="5"/>
                                        </p:tgtEl>
                                        <p:attrNameLst>
                                          <p:attrName>xshear</p:attrName>
                                        </p:attrNameLst>
                                      </p:cBhvr>
                                    </p:anim>
                                    <p:animScale>
                                      <p:cBhvr>
                                        <p:cTn id="15" dur="200" decel="100000" autoRev="1" fill="hold">
                                          <p:stCondLst>
                                            <p:cond delay="600"/>
                                          </p:stCondLst>
                                        </p:cTn>
                                        <p:tgtEl>
                                          <p:spTgt spid="5"/>
                                        </p:tgtEl>
                                      </p:cBhvr>
                                      <p:from x="100000" y="100000"/>
                                      <p:to x="80000" y="100000"/>
                                    </p:animScale>
                                    <p:anim by="(#ppt_h/3+#ppt_w*0.1)" calcmode="lin" valueType="num">
                                      <p:cBhvr additive="sum">
                                        <p:cTn id="16" dur="200" decel="100000" autoRev="1" fill="hold">
                                          <p:stCondLst>
                                            <p:cond delay="600"/>
                                          </p:stCondLst>
                                        </p:cTn>
                                        <p:tgtEl>
                                          <p:spTgt spid="5"/>
                                        </p:tgtEl>
                                        <p:attrNameLst>
                                          <p:attrName>ppt_x</p:attrName>
                                        </p:attrNameLst>
                                      </p:cBhvr>
                                    </p:anim>
                                  </p:childTnLst>
                                </p:cTn>
                              </p:par>
                              <p:par>
                                <p:cTn id="17" presetID="34" presetClass="entr" presetSubtype="0" fill="hold" nodeType="withEffect">
                                  <p:stCondLst>
                                    <p:cond delay="0"/>
                                  </p:stCondLst>
                                  <p:childTnLst>
                                    <p:set>
                                      <p:cBhvr>
                                        <p:cTn id="18" dur="1" fill="hold">
                                          <p:stCondLst>
                                            <p:cond delay="0"/>
                                          </p:stCondLst>
                                        </p:cTn>
                                        <p:tgtEl>
                                          <p:spTgt spid="15362"/>
                                        </p:tgtEl>
                                        <p:attrNameLst>
                                          <p:attrName>style.visibility</p:attrName>
                                        </p:attrNameLst>
                                      </p:cBhvr>
                                      <p:to>
                                        <p:strVal val="visible"/>
                                      </p:to>
                                    </p:set>
                                    <p:anim from="(-#ppt_w/2)" to="(#ppt_x)" calcmode="lin" valueType="num">
                                      <p:cBhvr>
                                        <p:cTn id="19" dur="600" fill="hold">
                                          <p:stCondLst>
                                            <p:cond delay="0"/>
                                          </p:stCondLst>
                                        </p:cTn>
                                        <p:tgtEl>
                                          <p:spTgt spid="15362"/>
                                        </p:tgtEl>
                                        <p:attrNameLst>
                                          <p:attrName>ppt_x</p:attrName>
                                        </p:attrNameLst>
                                      </p:cBhvr>
                                    </p:anim>
                                    <p:anim from="0" to="-1.0" calcmode="lin" valueType="num">
                                      <p:cBhvr>
                                        <p:cTn id="20" dur="200" decel="50000" autoRev="1" fill="hold">
                                          <p:stCondLst>
                                            <p:cond delay="600"/>
                                          </p:stCondLst>
                                        </p:cTn>
                                        <p:tgtEl>
                                          <p:spTgt spid="15362"/>
                                        </p:tgtEl>
                                        <p:attrNameLst>
                                          <p:attrName>xshear</p:attrName>
                                        </p:attrNameLst>
                                      </p:cBhvr>
                                    </p:anim>
                                    <p:animScale>
                                      <p:cBhvr>
                                        <p:cTn id="21" dur="200" decel="100000" autoRev="1" fill="hold">
                                          <p:stCondLst>
                                            <p:cond delay="600"/>
                                          </p:stCondLst>
                                        </p:cTn>
                                        <p:tgtEl>
                                          <p:spTgt spid="15362"/>
                                        </p:tgtEl>
                                      </p:cBhvr>
                                      <p:from x="100000" y="100000"/>
                                      <p:to x="80000" y="100000"/>
                                    </p:animScale>
                                    <p:anim by="(#ppt_h/3+#ppt_w*0.1)" calcmode="lin" valueType="num">
                                      <p:cBhvr additive="sum">
                                        <p:cTn id="22" dur="200" decel="100000" autoRev="1" fill="hold">
                                          <p:stCondLst>
                                            <p:cond delay="600"/>
                                          </p:stCondLst>
                                        </p:cTn>
                                        <p:tgtEl>
                                          <p:spTgt spid="15362"/>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F614C7B-5EE2-C63B-3F39-1E66D7777794}"/>
              </a:ext>
            </a:extLst>
          </p:cNvPr>
          <p:cNvSpPr>
            <a:spLocks noGrp="1"/>
          </p:cNvSpPr>
          <p:nvPr>
            <p:ph type="title"/>
          </p:nvPr>
        </p:nvSpPr>
        <p:spPr>
          <a:xfrm>
            <a:off x="611560" y="1052736"/>
            <a:ext cx="7467600" cy="1143000"/>
          </a:xfrm>
        </p:spPr>
        <p:txBody>
          <a:bodyPr>
            <a:normAutofit fontScale="90000"/>
          </a:bodyPr>
          <a:lstStyle/>
          <a:p>
            <a:pPr algn="l">
              <a:buNone/>
            </a:pPr>
            <a:r>
              <a:rPr lang="en-IN" sz="3600" b="1" i="0" dirty="0">
                <a:effectLst/>
                <a:latin typeface="Whyte"/>
              </a:rPr>
              <a:t>Model Inversion</a:t>
            </a:r>
            <a:br>
              <a:rPr lang="en-IN" sz="3600" b="1" i="0" dirty="0">
                <a:effectLst/>
                <a:latin typeface="Whyte"/>
              </a:rPr>
            </a:br>
            <a:r>
              <a:rPr lang="en-IN" sz="2000" b="1" i="0" dirty="0">
                <a:effectLst/>
                <a:latin typeface="Whyte"/>
              </a:rPr>
              <a:t>28807-prajwal</a:t>
            </a:r>
            <a:r>
              <a:rPr lang="en-IN" dirty="0"/>
              <a:t/>
            </a:r>
            <a:br>
              <a:rPr lang="en-IN" dirty="0"/>
            </a:br>
            <a:r>
              <a:rPr lang="en-IN" dirty="0"/>
              <a:t/>
            </a:r>
            <a:br>
              <a:rPr lang="en-IN" dirty="0"/>
            </a:br>
            <a:endParaRPr lang="en-IN" dirty="0"/>
          </a:p>
        </p:txBody>
      </p:sp>
      <p:sp>
        <p:nvSpPr>
          <p:cNvPr id="3" name="Content Placeholder 2">
            <a:extLst>
              <a:ext uri="{FF2B5EF4-FFF2-40B4-BE49-F238E27FC236}">
                <a16:creationId xmlns="" xmlns:a16="http://schemas.microsoft.com/office/drawing/2014/main" id="{EBF451A5-887A-0DBA-D354-70F07665944A}"/>
              </a:ext>
            </a:extLst>
          </p:cNvPr>
          <p:cNvSpPr>
            <a:spLocks noGrp="1"/>
          </p:cNvSpPr>
          <p:nvPr>
            <p:ph idx="1"/>
          </p:nvPr>
        </p:nvSpPr>
        <p:spPr>
          <a:xfrm>
            <a:off x="468064" y="2348880"/>
            <a:ext cx="8075240" cy="5661247"/>
          </a:xfrm>
        </p:spPr>
        <p:txBody>
          <a:bodyPr>
            <a:normAutofit/>
          </a:bodyPr>
          <a:lstStyle/>
          <a:p>
            <a:r>
              <a:rPr lang="en-US" sz="2400" b="0" i="0" dirty="0">
                <a:effectLst/>
                <a:latin typeface="Bahnschrift Light Condensed" panose="020B0502040204020203" pitchFamily="34" charset="0"/>
              </a:rPr>
              <a:t>Any of the model inversion attacks seek to recover the training data used for creating an AI. Attackers can extract information about the training data just by repeatedly querying the model and examining its outputs. </a:t>
            </a:r>
          </a:p>
          <a:p>
            <a:r>
              <a:rPr lang="en-US" sz="2400" b="0" i="0" dirty="0">
                <a:effectLst/>
                <a:latin typeface="Bahnschrift Light Condensed" panose="020B0502040204020203" pitchFamily="34" charset="0"/>
              </a:rPr>
              <a:t>This constitutes a severe privacy threat, especially if the AI was trained on proprietary or private information. Model inversion may result in leaking proprietary information or the data of specific individual users. This is especially a risk for models that offer specific or detailed outputs.</a:t>
            </a:r>
            <a:endParaRPr lang="en-IN" sz="2400" dirty="0">
              <a:latin typeface="Bahnschrift Light Condensed" panose="020B0502040204020203" pitchFamily="34" charset="0"/>
            </a:endParaRPr>
          </a:p>
        </p:txBody>
      </p:sp>
    </p:spTree>
    <p:extLst>
      <p:ext uri="{BB962C8B-B14F-4D97-AF65-F5344CB8AC3E}">
        <p14:creationId xmlns="" xmlns:p14="http://schemas.microsoft.com/office/powerpoint/2010/main" val="1293571398"/>
      </p:ext>
    </p:extLst>
  </p:cSld>
  <p:clrMapOvr>
    <a:masterClrMapping/>
  </p:clrMapOvr>
  <p:transition>
    <p:split/>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FEECFD-C4E0-95DD-7B5D-644F80263EBA}"/>
              </a:ext>
            </a:extLst>
          </p:cNvPr>
          <p:cNvSpPr>
            <a:spLocks noGrp="1"/>
          </p:cNvSpPr>
          <p:nvPr>
            <p:ph type="title"/>
          </p:nvPr>
        </p:nvSpPr>
        <p:spPr/>
        <p:txBody>
          <a:bodyPr/>
          <a:lstStyle/>
          <a:p>
            <a:r>
              <a:rPr lang="en-IN" dirty="0"/>
              <a:t> </a:t>
            </a:r>
          </a:p>
        </p:txBody>
      </p:sp>
      <p:sp>
        <p:nvSpPr>
          <p:cNvPr id="4" name="Rectangle 1">
            <a:extLst>
              <a:ext uri="{FF2B5EF4-FFF2-40B4-BE49-F238E27FC236}">
                <a16:creationId xmlns="" xmlns:a16="http://schemas.microsoft.com/office/drawing/2014/main" id="{744C1678-6ABC-A2D3-08AA-ECFD16195716}"/>
              </a:ext>
            </a:extLst>
          </p:cNvPr>
          <p:cNvSpPr>
            <a:spLocks noGrp="1" noChangeArrowheads="1"/>
          </p:cNvSpPr>
          <p:nvPr>
            <p:ph idx="1"/>
          </p:nvPr>
        </p:nvSpPr>
        <p:spPr bwMode="auto">
          <a:xfrm>
            <a:off x="539552" y="927098"/>
            <a:ext cx="4737100" cy="563231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bg1"/>
                </a:solidFill>
                <a:effectLst/>
                <a:latin typeface="Bahnschrift Light Condensed" panose="020B0502040204020203" pitchFamily="34" charset="0"/>
              </a:rPr>
              <a:t>Real-World Example: Reconstructing Faces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Bahnschrift Ligh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Bahnschrift Ligh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Bahnschrift Light Condensed" panose="020B0502040204020203" pitchFamily="34" charset="0"/>
              </a:rPr>
              <a:t>Scenario:</a:t>
            </a:r>
            <a:endParaRPr kumimoji="0" lang="en-US" altLang="en-US" sz="2400" b="0" i="0" u="none" strike="noStrike" cap="none" normalizeH="0" baseline="0" dirty="0">
              <a:ln>
                <a:noFill/>
              </a:ln>
              <a:solidFill>
                <a:schemeClr val="tx1"/>
              </a:solidFill>
              <a:effectLst/>
              <a:latin typeface="Bahnschrift Ligh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ahnschrift Light Condensed" panose="020B0502040204020203" pitchFamily="34" charset="0"/>
              </a:rPr>
              <a:t>Suppose a facial recognition AI is trained on employee ID photos. It takes an input image and returns the top 5 matching employees with confidence scores.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Bahnschrift Light Condensed" panose="020B0502040204020203" pitchFamily="34" charset="0"/>
              </a:rPr>
              <a:t>Attack:</a:t>
            </a:r>
            <a:endParaRPr kumimoji="0" lang="en-US" altLang="en-US" sz="2400" b="0" i="0" u="none" strike="noStrike" cap="none" normalizeH="0" baseline="0" dirty="0">
              <a:ln>
                <a:noFill/>
              </a:ln>
              <a:solidFill>
                <a:schemeClr val="tx1"/>
              </a:solidFill>
              <a:effectLst/>
              <a:latin typeface="Bahnschrift Light Condensed" panose="020B0502040204020203"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Bahnschrift Light Condensed" panose="020B0502040204020203" pitchFamily="34" charset="0"/>
              </a:rPr>
              <a:t>An attacker queries the model with synthetic face inputs and collects outputs. Over time, they use gradient-based techniques to </a:t>
            </a:r>
            <a:r>
              <a:rPr kumimoji="0" lang="en-US" altLang="en-US" sz="2400" b="1" i="0" u="none" strike="noStrike" cap="none" normalizeH="0" baseline="0" dirty="0">
                <a:ln>
                  <a:noFill/>
                </a:ln>
                <a:solidFill>
                  <a:schemeClr val="tx1"/>
                </a:solidFill>
                <a:effectLst/>
                <a:latin typeface="Bahnschrift Light Condensed" panose="020B0502040204020203" pitchFamily="34" charset="0"/>
              </a:rPr>
              <a:t>reconstruct an average image of a specific employee from the training set</a:t>
            </a:r>
            <a:r>
              <a:rPr kumimoji="0" lang="en-US" altLang="en-US" sz="2400" b="0" i="0" u="none" strike="noStrike" cap="none" normalizeH="0" baseline="0" dirty="0">
                <a:ln>
                  <a:noFill/>
                </a:ln>
                <a:solidFill>
                  <a:schemeClr val="tx1"/>
                </a:solidFill>
                <a:effectLst/>
                <a:latin typeface="Bahnschrift Light Condensed" panose="020B0502040204020203" pitchFamily="34" charset="0"/>
              </a:rPr>
              <a:t> — without ever seeing the original image.</a:t>
            </a:r>
          </a:p>
        </p:txBody>
      </p:sp>
      <p:pic>
        <p:nvPicPr>
          <p:cNvPr id="1027" name="Picture 3" descr="Facial recognition algorithms need to ...">
            <a:extLst>
              <a:ext uri="{FF2B5EF4-FFF2-40B4-BE49-F238E27FC236}">
                <a16:creationId xmlns="" xmlns:a16="http://schemas.microsoft.com/office/drawing/2014/main" id="{CB3D35E6-24C4-02A7-DA6E-E71BCE7F2E1F}"/>
              </a:ext>
            </a:extLst>
          </p:cNvPr>
          <p:cNvPicPr>
            <a:picLocks noChangeAspect="1" noChangeArrowheads="1"/>
          </p:cNvPicPr>
          <p:nvPr/>
        </p:nvPicPr>
        <p:blipFill rotWithShape="1">
          <a:blip r:embed="rId2">
            <a:extLst>
              <a:ext uri="{28A0092B-C50C-407E-A947-70E740481C1C}">
                <a14:useLocalDpi xmlns="" xmlns:a14="http://schemas.microsoft.com/office/drawing/2010/main" val="0"/>
              </a:ext>
            </a:extLst>
          </a:blip>
          <a:srcRect l="36690"/>
          <a:stretch/>
        </p:blipFill>
        <p:spPr bwMode="auto">
          <a:xfrm>
            <a:off x="5292080" y="2294764"/>
            <a:ext cx="3312368" cy="343525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564291482"/>
      </p:ext>
    </p:extLst>
  </p:cSld>
  <p:clrMapOvr>
    <a:masterClrMapping/>
  </p:clrMapOvr>
  <p:transition>
    <p:split/>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AEC9ECD-A8DF-250E-2545-2D59C2E539AC}"/>
              </a:ext>
            </a:extLst>
          </p:cNvPr>
          <p:cNvSpPr>
            <a:spLocks noGrp="1"/>
          </p:cNvSpPr>
          <p:nvPr>
            <p:ph type="title"/>
          </p:nvPr>
        </p:nvSpPr>
        <p:spPr/>
        <p:txBody>
          <a:bodyPr>
            <a:normAutofit/>
          </a:bodyPr>
          <a:lstStyle/>
          <a:p>
            <a:r>
              <a:rPr lang="en-IN" sz="4000" dirty="0">
                <a:latin typeface="Bahnschrift SemiBold" panose="020B0502040204020203" pitchFamily="34" charset="0"/>
              </a:rPr>
              <a:t>Adversarial Examples</a:t>
            </a:r>
          </a:p>
        </p:txBody>
      </p:sp>
      <p:sp>
        <p:nvSpPr>
          <p:cNvPr id="3" name="Content Placeholder 2">
            <a:extLst>
              <a:ext uri="{FF2B5EF4-FFF2-40B4-BE49-F238E27FC236}">
                <a16:creationId xmlns="" xmlns:a16="http://schemas.microsoft.com/office/drawing/2014/main" id="{77929D20-D17D-B4AC-760A-83DD5E84F98A}"/>
              </a:ext>
            </a:extLst>
          </p:cNvPr>
          <p:cNvSpPr>
            <a:spLocks noGrp="1"/>
          </p:cNvSpPr>
          <p:nvPr>
            <p:ph idx="1"/>
          </p:nvPr>
        </p:nvSpPr>
        <p:spPr>
          <a:xfrm>
            <a:off x="539552" y="2489200"/>
            <a:ext cx="7992888" cy="3530600"/>
          </a:xfrm>
        </p:spPr>
        <p:txBody>
          <a:bodyPr>
            <a:noAutofit/>
          </a:bodyPr>
          <a:lstStyle/>
          <a:p>
            <a:r>
              <a:rPr lang="en-US" sz="2400" b="0" i="0" dirty="0">
                <a:effectLst/>
                <a:latin typeface="Bahnschrift Light Condensed" panose="020B0502040204020203" pitchFamily="34" charset="0"/>
              </a:rPr>
              <a:t>These are misleading, specially crafted inputs for AI systems, particularly in the machine learning domain. </a:t>
            </a:r>
          </a:p>
          <a:p>
            <a:r>
              <a:rPr lang="en-US" sz="2400" b="0" i="0" dirty="0">
                <a:effectLst/>
                <a:latin typeface="Bahnschrift Light Condensed" panose="020B0502040204020203" pitchFamily="34" charset="0"/>
              </a:rPr>
              <a:t>Attackers make small, almost ignorable changes to input data that result in misclassification or misinterpretation of the data by the AI, such as a slightly modified image that is invisible to humans but causes an AI to misclassify it entirely.</a:t>
            </a:r>
          </a:p>
          <a:p>
            <a:r>
              <a:rPr lang="en-US" sz="2400" b="0" i="0" dirty="0">
                <a:effectLst/>
                <a:latin typeface="Bahnschrift Light Condensed" panose="020B0502040204020203" pitchFamily="34" charset="0"/>
              </a:rPr>
              <a:t>By using adversarial examples, one can evade an AI-based security system or manipulate the decision-making of an AI-driven system. This is especially true in fields such as autonomous vehicles, facial recognition, and malware identification.</a:t>
            </a:r>
            <a:endParaRPr lang="en-IN" sz="2400" dirty="0">
              <a:latin typeface="Bahnschrift Light Condensed" panose="020B0502040204020203" pitchFamily="34" charset="0"/>
            </a:endParaRPr>
          </a:p>
        </p:txBody>
      </p:sp>
    </p:spTree>
    <p:extLst>
      <p:ext uri="{BB962C8B-B14F-4D97-AF65-F5344CB8AC3E}">
        <p14:creationId xmlns="" xmlns:p14="http://schemas.microsoft.com/office/powerpoint/2010/main" val="3372234271"/>
      </p:ext>
    </p:extLst>
  </p:cSld>
  <p:clrMapOvr>
    <a:masterClrMapping/>
  </p:clrMapOvr>
  <p:transition>
    <p:split/>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E65B045-465B-6AA8-55FB-386BE4614468}"/>
              </a:ext>
            </a:extLst>
          </p:cNvPr>
          <p:cNvSpPr>
            <a:spLocks noGrp="1"/>
          </p:cNvSpPr>
          <p:nvPr>
            <p:ph type="title"/>
          </p:nvPr>
        </p:nvSpPr>
        <p:spPr>
          <a:xfrm>
            <a:off x="611560" y="522510"/>
            <a:ext cx="7467600" cy="1143000"/>
          </a:xfrm>
        </p:spPr>
        <p:txBody>
          <a:bodyPr>
            <a:normAutofit fontScale="90000"/>
          </a:bodyPr>
          <a:lstStyle/>
          <a:p>
            <a:r>
              <a:rPr lang="en-US" sz="3100" dirty="0">
                <a:latin typeface="Bahnschrift Light Condensed" panose="020B0502040204020203" pitchFamily="34" charset="0"/>
              </a:rPr>
              <a:t>A self-driving car uses a vision-based model to </a:t>
            </a:r>
            <a:br>
              <a:rPr lang="en-US" sz="3100" dirty="0">
                <a:latin typeface="Bahnschrift Light Condensed" panose="020B0502040204020203" pitchFamily="34" charset="0"/>
              </a:rPr>
            </a:br>
            <a:r>
              <a:rPr lang="en-US" sz="3100" dirty="0">
                <a:latin typeface="Bahnschrift Light Condensed" panose="020B0502040204020203" pitchFamily="34" charset="0"/>
              </a:rPr>
              <a:t>detect traffic signs</a:t>
            </a:r>
            <a:r>
              <a:rPr lang="en-US" dirty="0">
                <a:latin typeface="Bahnschrift Light Condensed" panose="020B0502040204020203" pitchFamily="34" charset="0"/>
              </a:rPr>
              <a:t>.</a:t>
            </a:r>
            <a:endParaRPr lang="en-IN" dirty="0"/>
          </a:p>
        </p:txBody>
      </p:sp>
      <p:sp>
        <p:nvSpPr>
          <p:cNvPr id="3" name="Content Placeholder 2">
            <a:extLst>
              <a:ext uri="{FF2B5EF4-FFF2-40B4-BE49-F238E27FC236}">
                <a16:creationId xmlns="" xmlns:a16="http://schemas.microsoft.com/office/drawing/2014/main" id="{FD554B23-BB50-3654-9565-8BE8439D3014}"/>
              </a:ext>
            </a:extLst>
          </p:cNvPr>
          <p:cNvSpPr>
            <a:spLocks noGrp="1"/>
          </p:cNvSpPr>
          <p:nvPr>
            <p:ph idx="1"/>
          </p:nvPr>
        </p:nvSpPr>
        <p:spPr>
          <a:xfrm>
            <a:off x="359531" y="1916832"/>
            <a:ext cx="8424936" cy="3847158"/>
          </a:xfrm>
        </p:spPr>
        <p:txBody>
          <a:bodyPr>
            <a:normAutofit/>
          </a:bodyPr>
          <a:lstStyle/>
          <a:p>
            <a:pPr>
              <a:buNone/>
            </a:pPr>
            <a:r>
              <a:rPr lang="en-US" dirty="0">
                <a:latin typeface="Bahnschrift Light Condensed" panose="020B0502040204020203" pitchFamily="34" charset="0"/>
              </a:rPr>
              <a:t>     </a:t>
            </a:r>
          </a:p>
          <a:p>
            <a:pPr>
              <a:buNone/>
            </a:pPr>
            <a:r>
              <a:rPr lang="en-US" sz="2400" b="1" dirty="0">
                <a:latin typeface="Bahnschrift Light Condensed" panose="020B0502040204020203" pitchFamily="34" charset="0"/>
              </a:rPr>
              <a:t>⚠️ Attack:</a:t>
            </a:r>
          </a:p>
          <a:p>
            <a:pPr marL="36576" indent="0">
              <a:buNone/>
            </a:pPr>
            <a:r>
              <a:rPr lang="en-US" sz="2400" dirty="0">
                <a:latin typeface="Bahnschrift Light Condensed" panose="020B0502040204020203" pitchFamily="34" charset="0"/>
              </a:rPr>
              <a:t>An attacker places a few </a:t>
            </a:r>
            <a:r>
              <a:rPr lang="en-US" sz="2400" b="1" dirty="0">
                <a:latin typeface="Bahnschrift Light Condensed" panose="020B0502040204020203" pitchFamily="34" charset="0"/>
              </a:rPr>
              <a:t>black-and-white stickers</a:t>
            </a:r>
            <a:r>
              <a:rPr lang="en-US" sz="2400" dirty="0">
                <a:latin typeface="Bahnschrift Light Condensed" panose="020B0502040204020203" pitchFamily="34" charset="0"/>
              </a:rPr>
              <a:t> on a stop sign. To a human, it still clearly looks like a stop sign. But to the AI model, the image is subtly altered and it </a:t>
            </a:r>
            <a:r>
              <a:rPr lang="en-US" sz="2400" b="1" dirty="0">
                <a:latin typeface="Bahnschrift Light Condensed" panose="020B0502040204020203" pitchFamily="34" charset="0"/>
              </a:rPr>
              <a:t>misclassifies it as a speed limit sign (e.g., "Speed Limit 45")</a:t>
            </a:r>
            <a:r>
              <a:rPr lang="en-US" sz="2400" dirty="0">
                <a:latin typeface="Bahnschrift Light Condensed" panose="020B0502040204020203" pitchFamily="34" charset="0"/>
              </a:rPr>
              <a:t>.</a:t>
            </a:r>
          </a:p>
          <a:p>
            <a:endParaRPr lang="en-IN" dirty="0"/>
          </a:p>
        </p:txBody>
      </p:sp>
      <p:pic>
        <p:nvPicPr>
          <p:cNvPr id="2050" name="Picture 2" descr="Self-Driving Cars by Defacing Street Signs">
            <a:extLst>
              <a:ext uri="{FF2B5EF4-FFF2-40B4-BE49-F238E27FC236}">
                <a16:creationId xmlns="" xmlns:a16="http://schemas.microsoft.com/office/drawing/2014/main" id="{C9BFD657-B9AB-D2EB-1CCC-794C7E62A048}"/>
              </a:ext>
            </a:extLst>
          </p:cNvPr>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1595669" y="4539854"/>
            <a:ext cx="5952661" cy="216024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1604531132"/>
      </p:ext>
    </p:extLst>
  </p:cSld>
  <p:clrMapOvr>
    <a:masterClrMapping/>
  </p:clrMapOvr>
  <p:transition>
    <p:split/>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AC4EBF6-F2DF-CB18-ADA1-864C52EEEEAA}"/>
              </a:ext>
            </a:extLst>
          </p:cNvPr>
          <p:cNvSpPr>
            <a:spLocks noGrp="1"/>
          </p:cNvSpPr>
          <p:nvPr>
            <p:ph type="ctrTitle"/>
          </p:nvPr>
        </p:nvSpPr>
        <p:spPr>
          <a:xfrm>
            <a:off x="685800" y="1294683"/>
            <a:ext cx="7772400" cy="1470025"/>
          </a:xfrm>
        </p:spPr>
        <p:txBody>
          <a:bodyPr>
            <a:normAutofit fontScale="90000"/>
          </a:bodyPr>
          <a:lstStyle/>
          <a:p>
            <a:r>
              <a:rPr lang="en-IN" dirty="0">
                <a:latin typeface="Times New Roman" panose="02020603050405020304" pitchFamily="18" charset="0"/>
                <a:cs typeface="Times New Roman" panose="02020603050405020304" pitchFamily="18" charset="0"/>
              </a:rPr>
              <a:t>Loopholes in Artificial Intelligence</a:t>
            </a:r>
            <a:endParaRPr lang="en-IN" dirty="0"/>
          </a:p>
        </p:txBody>
      </p:sp>
      <p:sp>
        <p:nvSpPr>
          <p:cNvPr id="3" name="Subtitle 2">
            <a:extLst>
              <a:ext uri="{FF2B5EF4-FFF2-40B4-BE49-F238E27FC236}">
                <a16:creationId xmlns="" xmlns:a16="http://schemas.microsoft.com/office/drawing/2014/main" id="{EC3B9E45-075A-AA9E-BDC0-B5891B46B44A}"/>
              </a:ext>
            </a:extLst>
          </p:cNvPr>
          <p:cNvSpPr>
            <a:spLocks noGrp="1"/>
          </p:cNvSpPr>
          <p:nvPr>
            <p:ph type="subTitle" idx="1"/>
          </p:nvPr>
        </p:nvSpPr>
        <p:spPr>
          <a:xfrm>
            <a:off x="1371600" y="3315929"/>
            <a:ext cx="6400800" cy="1752600"/>
          </a:xfrm>
        </p:spPr>
        <p:txBody>
          <a:bodyPr/>
          <a:lstStyle/>
          <a:p>
            <a:r>
              <a:rPr lang="en-US" dirty="0">
                <a:latin typeface="Times New Roman" panose="02020603050405020304" pitchFamily="18" charset="0"/>
                <a:cs typeface="Times New Roman" panose="02020603050405020304" pitchFamily="18" charset="0"/>
              </a:rPr>
              <a:t>Subtopics – Model Stealing &amp; Privacy leakage</a:t>
            </a:r>
          </a:p>
          <a:p>
            <a:r>
              <a:rPr lang="en-US" dirty="0">
                <a:latin typeface="Times New Roman" panose="02020603050405020304" pitchFamily="18" charset="0"/>
                <a:cs typeface="Times New Roman" panose="02020603050405020304" pitchFamily="18" charset="0"/>
              </a:rPr>
              <a:t>Presented by: 28809 Devashish L</a:t>
            </a:r>
          </a:p>
          <a:p>
            <a:endParaRPr lang="en-IN" dirty="0"/>
          </a:p>
        </p:txBody>
      </p:sp>
    </p:spTree>
    <p:extLst>
      <p:ext uri="{BB962C8B-B14F-4D97-AF65-F5344CB8AC3E}">
        <p14:creationId xmlns="" xmlns:p14="http://schemas.microsoft.com/office/powerpoint/2010/main" val="674346838"/>
      </p:ext>
    </p:extLst>
  </p:cSld>
  <p:clrMapOvr>
    <a:masterClrMapping/>
  </p:clrMapOvr>
  <p:transition>
    <p:split/>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Topic: Loopholes in Artificial Intelligence in Cybersecurity</a:t>
            </a:r>
          </a:p>
          <a:p>
            <a:r>
              <a:rPr dirty="0">
                <a:latin typeface="Times New Roman" panose="02020603050405020304" pitchFamily="18" charset="0"/>
                <a:cs typeface="Times New Roman" panose="02020603050405020304" pitchFamily="18" charset="0"/>
              </a:rPr>
              <a:t>Purpose: To understand how AI systems can be vulnerable and exploited</a:t>
            </a:r>
          </a:p>
          <a:p>
            <a:r>
              <a:rPr dirty="0">
                <a:latin typeface="Times New Roman" panose="02020603050405020304" pitchFamily="18" charset="0"/>
                <a:cs typeface="Times New Roman" panose="02020603050405020304" pitchFamily="18" charset="0"/>
              </a:rPr>
              <a:t>Focus Areas:</a:t>
            </a:r>
          </a:p>
          <a:p>
            <a:pPr marL="0" indent="0">
              <a:buNone/>
            </a:pPr>
            <a:r>
              <a:rPr dirty="0">
                <a:latin typeface="Times New Roman" panose="02020603050405020304" pitchFamily="18" charset="0"/>
                <a:cs typeface="Times New Roman" panose="02020603050405020304" pitchFamily="18" charset="0"/>
              </a:rPr>
              <a:t>1. Model Stealing</a:t>
            </a:r>
          </a:p>
          <a:p>
            <a:pPr marL="0" indent="0">
              <a:buNone/>
            </a:pPr>
            <a:r>
              <a:rPr dirty="0">
                <a:latin typeface="Times New Roman" panose="02020603050405020304" pitchFamily="18" charset="0"/>
                <a:cs typeface="Times New Roman" panose="02020603050405020304" pitchFamily="18" charset="0"/>
              </a:rPr>
              <a:t>2. Privacy Leakage</a:t>
            </a:r>
          </a:p>
        </p:txBody>
      </p:sp>
    </p:spTree>
  </p:cSld>
  <p:clrMapOvr>
    <a:masterClrMapping/>
  </p:clrMapOvr>
  <p:transition>
    <p:split/>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What is AI in Cybersecurity?</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AI is used for:</a:t>
            </a:r>
          </a:p>
          <a:p>
            <a:pPr marL="0" indent="0">
              <a:buNone/>
            </a:pPr>
            <a:r>
              <a:rPr dirty="0">
                <a:latin typeface="Times New Roman" panose="02020603050405020304" pitchFamily="18" charset="0"/>
                <a:cs typeface="Times New Roman" panose="02020603050405020304" pitchFamily="18" charset="0"/>
              </a:rPr>
              <a:t>- Threat detection</a:t>
            </a:r>
          </a:p>
          <a:p>
            <a:pPr marL="0" indent="0">
              <a:buNone/>
            </a:pPr>
            <a:r>
              <a:rPr dirty="0">
                <a:latin typeface="Times New Roman" panose="02020603050405020304" pitchFamily="18" charset="0"/>
                <a:cs typeface="Times New Roman" panose="02020603050405020304" pitchFamily="18" charset="0"/>
              </a:rPr>
              <a:t>- Malware analysis</a:t>
            </a:r>
          </a:p>
          <a:p>
            <a:pPr marL="0" indent="0">
              <a:buNone/>
            </a:pPr>
            <a:r>
              <a:rPr dirty="0">
                <a:latin typeface="Times New Roman" panose="02020603050405020304" pitchFamily="18" charset="0"/>
                <a:cs typeface="Times New Roman" panose="02020603050405020304" pitchFamily="18" charset="0"/>
              </a:rPr>
              <a:t>- Behavioral analytics</a:t>
            </a:r>
          </a:p>
          <a:p>
            <a:r>
              <a:rPr dirty="0">
                <a:latin typeface="Times New Roman" panose="02020603050405020304" pitchFamily="18" charset="0"/>
                <a:cs typeface="Times New Roman" panose="02020603050405020304" pitchFamily="18" charset="0"/>
              </a:rPr>
              <a:t>However, AI also brings new vulnerabilities</a:t>
            </a:r>
          </a:p>
        </p:txBody>
      </p:sp>
    </p:spTree>
  </p:cSld>
  <p:clrMapOvr>
    <a:masterClrMapping/>
  </p:clrMapOvr>
  <p:transition>
    <p:split/>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FF0000"/>
                </a:solidFill>
                <a:latin typeface="Times New Roman" panose="02020603050405020304" pitchFamily="18" charset="0"/>
                <a:cs typeface="Times New Roman" panose="02020603050405020304" pitchFamily="18" charset="0"/>
              </a:rPr>
              <a:t>Model Stealing</a:t>
            </a:r>
          </a:p>
        </p:txBody>
      </p:sp>
      <p:sp>
        <p:nvSpPr>
          <p:cNvPr id="3" name="Content Placeholder 2"/>
          <p:cNvSpPr>
            <a:spLocks noGrp="1"/>
          </p:cNvSpPr>
          <p:nvPr>
            <p:ph idx="1"/>
          </p:nvPr>
        </p:nvSpPr>
        <p:spPr>
          <a:xfrm>
            <a:off x="457200" y="1417638"/>
            <a:ext cx="8229600" cy="5165724"/>
          </a:xfrm>
        </p:spPr>
        <p:txBody>
          <a:bodyPr>
            <a:noAutofit/>
          </a:bodyPr>
          <a:lstStyle/>
          <a:p>
            <a:r>
              <a:rPr dirty="0">
                <a:latin typeface="Times New Roman" panose="02020603050405020304" pitchFamily="18" charset="0"/>
                <a:cs typeface="Times New Roman" panose="02020603050405020304" pitchFamily="18" charset="0"/>
              </a:rPr>
              <a:t>Definition: Creating a replica of a proprietary AI model by querying it repeatedly</a:t>
            </a:r>
          </a:p>
          <a:p>
            <a:r>
              <a:rPr dirty="0">
                <a:latin typeface="Times New Roman" panose="02020603050405020304" pitchFamily="18" charset="0"/>
                <a:cs typeface="Times New Roman" panose="02020603050405020304" pitchFamily="18" charset="0"/>
              </a:rPr>
              <a:t>Process:</a:t>
            </a:r>
          </a:p>
          <a:p>
            <a:pPr marL="0" indent="0">
              <a:buNone/>
            </a:pPr>
            <a:r>
              <a:rPr dirty="0">
                <a:latin typeface="Times New Roman" panose="02020603050405020304" pitchFamily="18" charset="0"/>
                <a:cs typeface="Times New Roman" panose="02020603050405020304" pitchFamily="18" charset="0"/>
              </a:rPr>
              <a:t>1. Attacker sends multiple queries to the model</a:t>
            </a:r>
          </a:p>
          <a:p>
            <a:pPr marL="0" indent="0">
              <a:buNone/>
            </a:pPr>
            <a:r>
              <a:rPr dirty="0">
                <a:latin typeface="Times New Roman" panose="02020603050405020304" pitchFamily="18" charset="0"/>
                <a:cs typeface="Times New Roman" panose="02020603050405020304" pitchFamily="18" charset="0"/>
              </a:rPr>
              <a:t>2. Collects the outputs</a:t>
            </a:r>
          </a:p>
          <a:p>
            <a:pPr marL="0" indent="0">
              <a:buNone/>
            </a:pPr>
            <a:r>
              <a:rPr dirty="0">
                <a:latin typeface="Times New Roman" panose="02020603050405020304" pitchFamily="18" charset="0"/>
                <a:cs typeface="Times New Roman" panose="02020603050405020304" pitchFamily="18" charset="0"/>
              </a:rPr>
              <a:t>3. Trains their own model</a:t>
            </a:r>
          </a:p>
        </p:txBody>
      </p:sp>
    </p:spTree>
  </p:cSld>
  <p:clrMapOvr>
    <a:masterClrMapping/>
  </p:clrMapOvr>
  <p:transition>
    <p:spli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B12AAF9-183C-68AE-83A5-C309841B877D}"/>
              </a:ext>
            </a:extLst>
          </p:cNvPr>
          <p:cNvSpPr>
            <a:spLocks noGrp="1"/>
          </p:cNvSpPr>
          <p:nvPr>
            <p:ph type="ctrTitle"/>
          </p:nvPr>
        </p:nvSpPr>
        <p:spPr/>
        <p:txBody>
          <a:bodyPr/>
          <a:lstStyle/>
          <a:p>
            <a:r>
              <a:rPr lang="en-IN" dirty="0"/>
              <a:t> </a:t>
            </a:r>
          </a:p>
        </p:txBody>
      </p:sp>
      <p:sp>
        <p:nvSpPr>
          <p:cNvPr id="3" name="Subtitle 2">
            <a:extLst>
              <a:ext uri="{FF2B5EF4-FFF2-40B4-BE49-F238E27FC236}">
                <a16:creationId xmlns="" xmlns:a16="http://schemas.microsoft.com/office/drawing/2014/main" id="{8D9FBAD0-7212-BD11-3C39-B62721B493DA}"/>
              </a:ext>
            </a:extLst>
          </p:cNvPr>
          <p:cNvSpPr>
            <a:spLocks noGrp="1"/>
          </p:cNvSpPr>
          <p:nvPr>
            <p:ph type="subTitle" idx="1"/>
          </p:nvPr>
        </p:nvSpPr>
        <p:spPr>
          <a:xfrm>
            <a:off x="214282" y="1357298"/>
            <a:ext cx="9139142" cy="2439152"/>
          </a:xfrm>
        </p:spPr>
        <p:txBody>
          <a:bodyPr>
            <a:normAutofit fontScale="25000" lnSpcReduction="20000"/>
          </a:bodyPr>
          <a:lstStyle/>
          <a:p>
            <a:pPr marL="0" indent="0" algn="ctr">
              <a:buNone/>
            </a:pPr>
            <a:r>
              <a:rPr lang="en-IN" sz="11200" b="1" u="sng"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Topic- Loopholes of </a:t>
            </a:r>
            <a:r>
              <a:rPr lang="en-IN" sz="11200" b="1" u="sng" dirty="0" smtClean="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AI</a:t>
            </a:r>
          </a:p>
          <a:p>
            <a:pPr marL="0" indent="0" algn="ctr">
              <a:buNone/>
            </a:pPr>
            <a:endParaRPr lang="en-IN" sz="80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8000" dirty="0" smtClean="0">
              <a:latin typeface="Times New Roman" panose="02020603050405020304" pitchFamily="18" charset="0"/>
              <a:ea typeface="Calibri" panose="020F0502020204030204" pitchFamily="34" charset="0"/>
              <a:cs typeface="Times New Roman" panose="02020603050405020304" pitchFamily="18" charset="0"/>
            </a:endParaRPr>
          </a:p>
          <a:p>
            <a:pPr marL="0" indent="0" algn="ctr">
              <a:buNone/>
            </a:pPr>
            <a:endParaRPr lang="en-IN" sz="80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l">
              <a:buNone/>
            </a:pPr>
            <a:endParaRPr lang="en-IN" sz="80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itchFamily="2" charset="2"/>
              <a:buChar char="Ø"/>
            </a:pPr>
            <a:r>
              <a:rPr lang="en-IN" sz="8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Data Poisoning, Lack of explainability-</a:t>
            </a:r>
            <a:r>
              <a:rPr lang="en-IN" sz="8000" dirty="0">
                <a:latin typeface="Times New Roman" panose="02020603050405020304" pitchFamily="18" charset="0"/>
                <a:ea typeface="Calibri" panose="020F0502020204030204" pitchFamily="34" charset="0"/>
                <a:cs typeface="Times New Roman" panose="02020603050405020304" pitchFamily="18" charset="0"/>
              </a:rPr>
              <a:t>                       Kundan </a:t>
            </a:r>
            <a:r>
              <a:rPr lang="en-IN" sz="8000" dirty="0" err="1">
                <a:latin typeface="Times New Roman" panose="02020603050405020304" pitchFamily="18" charset="0"/>
                <a:ea typeface="Calibri" panose="020F0502020204030204" pitchFamily="34" charset="0"/>
                <a:cs typeface="Times New Roman" panose="02020603050405020304" pitchFamily="18" charset="0"/>
              </a:rPr>
              <a:t>Keshav</a:t>
            </a:r>
            <a:r>
              <a:rPr lang="en-IN" sz="8000" dirty="0">
                <a:latin typeface="Times New Roman" panose="02020603050405020304" pitchFamily="18" charset="0"/>
                <a:ea typeface="Calibri" panose="020F0502020204030204" pitchFamily="34" charset="0"/>
                <a:cs typeface="Times New Roman" panose="02020603050405020304" pitchFamily="18" charset="0"/>
              </a:rPr>
              <a:t> </a:t>
            </a:r>
            <a:r>
              <a:rPr lang="en-IN" sz="8000" dirty="0" err="1" smtClean="0">
                <a:latin typeface="Times New Roman" panose="02020603050405020304" pitchFamily="18" charset="0"/>
                <a:ea typeface="Calibri" panose="020F0502020204030204" pitchFamily="34" charset="0"/>
                <a:cs typeface="Times New Roman" panose="02020603050405020304" pitchFamily="18" charset="0"/>
              </a:rPr>
              <a:t>Gawande</a:t>
            </a:r>
            <a:endParaRPr lang="en-IN" sz="80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itchFamily="2" charset="2"/>
              <a:buChar char="Ø"/>
            </a:pPr>
            <a:r>
              <a:rPr lang="en-IN" sz="8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Model Inversion, Adversarial -                                     </a:t>
            </a:r>
            <a:r>
              <a:rPr lang="en-IN" sz="8000" dirty="0" err="1" smtClean="0">
                <a:latin typeface="Times New Roman" panose="02020603050405020304" pitchFamily="18" charset="0"/>
                <a:ea typeface="Calibri" panose="020F0502020204030204" pitchFamily="34" charset="0"/>
                <a:cs typeface="Times New Roman" panose="02020603050405020304" pitchFamily="18" charset="0"/>
              </a:rPr>
              <a:t>Prajwal</a:t>
            </a:r>
            <a:r>
              <a:rPr lang="en-IN" sz="8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8000" dirty="0">
                <a:latin typeface="Times New Roman" panose="02020603050405020304" pitchFamily="18" charset="0"/>
                <a:ea typeface="Calibri" panose="020F0502020204030204" pitchFamily="34" charset="0"/>
                <a:cs typeface="Times New Roman" panose="02020603050405020304" pitchFamily="18" charset="0"/>
              </a:rPr>
              <a:t>Thangan</a:t>
            </a:r>
          </a:p>
          <a:p>
            <a:pPr algn="just">
              <a:buFont typeface="Wingdings" pitchFamily="2" charset="2"/>
              <a:buChar char="Ø"/>
            </a:pPr>
            <a:r>
              <a:rPr lang="en-IN" sz="8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Model Stealing , Privacy Leakage-                               </a:t>
            </a:r>
            <a:r>
              <a:rPr lang="en-IN" sz="8000" dirty="0">
                <a:latin typeface="Times New Roman" panose="02020603050405020304" pitchFamily="18" charset="0"/>
                <a:ea typeface="Calibri" panose="020F0502020204030204" pitchFamily="34" charset="0"/>
                <a:cs typeface="Times New Roman" panose="02020603050405020304" pitchFamily="18" charset="0"/>
              </a:rPr>
              <a:t>Devashish Lokhande</a:t>
            </a:r>
          </a:p>
          <a:p>
            <a:pPr algn="just">
              <a:buFont typeface="Wingdings" pitchFamily="2" charset="2"/>
              <a:buChar char="Ø"/>
            </a:pPr>
            <a:r>
              <a:rPr lang="en-IN" sz="8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Backdoor Attack, Evasion Attack-                               </a:t>
            </a:r>
            <a:r>
              <a:rPr lang="en-IN" sz="8000" dirty="0" smtClean="0">
                <a:latin typeface="Times New Roman" panose="02020603050405020304" pitchFamily="18" charset="0"/>
                <a:ea typeface="Calibri" panose="020F0502020204030204" pitchFamily="34" charset="0"/>
                <a:cs typeface="Times New Roman" panose="02020603050405020304" pitchFamily="18" charset="0"/>
              </a:rPr>
              <a:t>V.S </a:t>
            </a:r>
            <a:r>
              <a:rPr lang="en-IN" sz="8000" dirty="0" err="1">
                <a:latin typeface="Times New Roman" panose="02020603050405020304" pitchFamily="18" charset="0"/>
                <a:ea typeface="Calibri" panose="020F0502020204030204" pitchFamily="34" charset="0"/>
                <a:cs typeface="Times New Roman" panose="02020603050405020304" pitchFamily="18" charset="0"/>
              </a:rPr>
              <a:t>Goptherya</a:t>
            </a:r>
            <a:endParaRPr lang="en-IN" sz="8000" dirty="0">
              <a:latin typeface="Times New Roman" panose="02020603050405020304" pitchFamily="18" charset="0"/>
              <a:ea typeface="Calibri" panose="020F0502020204030204" pitchFamily="34" charset="0"/>
              <a:cs typeface="Times New Roman" panose="02020603050405020304" pitchFamily="18" charset="0"/>
            </a:endParaRPr>
          </a:p>
          <a:p>
            <a:pPr algn="just">
              <a:buFont typeface="Wingdings" pitchFamily="2" charset="2"/>
              <a:buChar char="Ø"/>
            </a:pPr>
            <a:r>
              <a:rPr lang="en-IN" sz="8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Data Interference, AI enhance social Engineering </a:t>
            </a:r>
            <a:r>
              <a:rPr lang="en-IN" sz="8000" dirty="0">
                <a:latin typeface="Times New Roman" panose="02020603050405020304" pitchFamily="18" charset="0"/>
                <a:ea typeface="Calibri" panose="020F0502020204030204" pitchFamily="34" charset="0"/>
                <a:cs typeface="Times New Roman" panose="02020603050405020304" pitchFamily="18" charset="0"/>
              </a:rPr>
              <a:t>–  </a:t>
            </a:r>
            <a:r>
              <a:rPr lang="en-IN" sz="8000" dirty="0" err="1" smtClean="0">
                <a:latin typeface="Times New Roman" panose="02020603050405020304" pitchFamily="18" charset="0"/>
                <a:ea typeface="Calibri" panose="020F0502020204030204" pitchFamily="34" charset="0"/>
                <a:cs typeface="Times New Roman" panose="02020603050405020304" pitchFamily="18" charset="0"/>
              </a:rPr>
              <a:t>Thulsi</a:t>
            </a:r>
            <a:r>
              <a:rPr lang="en-IN" sz="8000" dirty="0" smtClean="0">
                <a:latin typeface="Times New Roman" panose="02020603050405020304" pitchFamily="18" charset="0"/>
                <a:ea typeface="Calibri" panose="020F0502020204030204" pitchFamily="34" charset="0"/>
                <a:cs typeface="Times New Roman" panose="02020603050405020304" pitchFamily="18" charset="0"/>
              </a:rPr>
              <a:t> </a:t>
            </a:r>
            <a:r>
              <a:rPr lang="en-IN" sz="8000" dirty="0">
                <a:latin typeface="Times New Roman" panose="02020603050405020304" pitchFamily="18" charset="0"/>
                <a:ea typeface="Calibri" panose="020F0502020204030204" pitchFamily="34" charset="0"/>
                <a:cs typeface="Times New Roman" panose="02020603050405020304" pitchFamily="18" charset="0"/>
              </a:rPr>
              <a:t>Ram   </a:t>
            </a:r>
          </a:p>
          <a:p>
            <a:pPr algn="just">
              <a:buFont typeface="Wingdings" pitchFamily="2" charset="2"/>
              <a:buChar char="Ø"/>
            </a:pPr>
            <a:r>
              <a:rPr lang="en-IN" sz="8000" b="1" dirty="0">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cs typeface="Times New Roman" panose="02020603050405020304" pitchFamily="18" charset="0"/>
              </a:rPr>
              <a:t>API Attack -                                                                   </a:t>
            </a:r>
            <a:r>
              <a:rPr lang="en-IN" sz="8000" dirty="0">
                <a:latin typeface="Times New Roman" panose="02020603050405020304" pitchFamily="18" charset="0"/>
                <a:ea typeface="Calibri" panose="020F0502020204030204" pitchFamily="34" charset="0"/>
                <a:cs typeface="Times New Roman" panose="02020603050405020304" pitchFamily="18" charset="0"/>
              </a:rPr>
              <a:t>Deep </a:t>
            </a:r>
            <a:r>
              <a:rPr lang="en-IN" sz="8000" dirty="0" err="1">
                <a:latin typeface="Times New Roman" panose="02020603050405020304" pitchFamily="18" charset="0"/>
                <a:ea typeface="Calibri" panose="020F0502020204030204" pitchFamily="34" charset="0"/>
                <a:cs typeface="Times New Roman" panose="02020603050405020304" pitchFamily="18" charset="0"/>
              </a:rPr>
              <a:t>Raghuwanshi</a:t>
            </a:r>
            <a:r>
              <a:rPr lang="en-IN" sz="8000" dirty="0">
                <a:latin typeface="Times New Roman" panose="02020603050405020304" pitchFamily="18" charset="0"/>
                <a:cs typeface="Times New Roman" panose="02020603050405020304" pitchFamily="18" charset="0"/>
              </a:rPr>
              <a:t>    </a:t>
            </a:r>
          </a:p>
          <a:p>
            <a:pPr>
              <a:buFont typeface="Wingdings" pitchFamily="2" charset="2"/>
              <a:buChar char="Ø"/>
            </a:pPr>
            <a:endParaRPr lang="en-IN" dirty="0"/>
          </a:p>
        </p:txBody>
      </p:sp>
    </p:spTree>
    <p:extLst>
      <p:ext uri="{BB962C8B-B14F-4D97-AF65-F5344CB8AC3E}">
        <p14:creationId xmlns="" xmlns:p14="http://schemas.microsoft.com/office/powerpoint/2010/main" val="106861412"/>
      </p:ext>
    </p:extLst>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500" fill="hold"/>
                                        <p:tgtEl>
                                          <p:spTgt spid="3">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3">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3">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 calcmode="lin" valueType="num">
                                      <p:cBhvr>
                                        <p:cTn id="16" dur="500" fill="hold"/>
                                        <p:tgtEl>
                                          <p:spTgt spid="3">
                                            <p:txEl>
                                              <p:pRg st="5" end="5"/>
                                            </p:txEl>
                                          </p:spTgt>
                                        </p:tgtEl>
                                        <p:attrNameLst>
                                          <p:attrName>ppt_w</p:attrName>
                                        </p:attrNameLst>
                                      </p:cBhvr>
                                      <p:tavLst>
                                        <p:tav tm="0">
                                          <p:val>
                                            <p:strVal val="#ppt_w*0.05"/>
                                          </p:val>
                                        </p:tav>
                                        <p:tav tm="100000">
                                          <p:val>
                                            <p:strVal val="#ppt_w"/>
                                          </p:val>
                                        </p:tav>
                                      </p:tavLst>
                                    </p:anim>
                                    <p:anim calcmode="lin" valueType="num">
                                      <p:cBhvr>
                                        <p:cTn id="17" dur="5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18" dur="500" fill="hold"/>
                                        <p:tgtEl>
                                          <p:spTgt spid="3">
                                            <p:txEl>
                                              <p:pRg st="5" end="5"/>
                                            </p:txEl>
                                          </p:spTgt>
                                        </p:tgtEl>
                                        <p:attrNameLst>
                                          <p:attrName>ppt_x</p:attrName>
                                        </p:attrNameLst>
                                      </p:cBhvr>
                                      <p:tavLst>
                                        <p:tav tm="0">
                                          <p:val>
                                            <p:strVal val="#ppt_x-.2"/>
                                          </p:val>
                                        </p:tav>
                                        <p:tav tm="100000">
                                          <p:val>
                                            <p:strVal val="#ppt_x"/>
                                          </p:val>
                                        </p:tav>
                                      </p:tavLst>
                                    </p:anim>
                                    <p:anim calcmode="lin" valueType="num">
                                      <p:cBhvr>
                                        <p:cTn id="19" dur="500" fill="hold"/>
                                        <p:tgtEl>
                                          <p:spTgt spid="3">
                                            <p:txEl>
                                              <p:pRg st="5" end="5"/>
                                            </p:txEl>
                                          </p:spTgt>
                                        </p:tgtEl>
                                        <p:attrNameLst>
                                          <p:attrName>ppt_y</p:attrName>
                                        </p:attrNameLst>
                                      </p:cBhvr>
                                      <p:tavLst>
                                        <p:tav tm="0">
                                          <p:val>
                                            <p:strVal val="#ppt_y"/>
                                          </p:val>
                                        </p:tav>
                                        <p:tav tm="100000">
                                          <p:val>
                                            <p:strVal val="#ppt_y"/>
                                          </p:val>
                                        </p:tav>
                                      </p:tavLst>
                                    </p:anim>
                                    <p:animEffect transition="in" filter="fade">
                                      <p:cBhvr>
                                        <p:cTn id="20" dur="500"/>
                                        <p:tgtEl>
                                          <p:spTgt spid="3">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 calcmode="lin" valueType="num">
                                      <p:cBhvr>
                                        <p:cTn id="25" dur="500" fill="hold"/>
                                        <p:tgtEl>
                                          <p:spTgt spid="3">
                                            <p:txEl>
                                              <p:pRg st="6" end="6"/>
                                            </p:txEl>
                                          </p:spTgt>
                                        </p:tgtEl>
                                        <p:attrNameLst>
                                          <p:attrName>ppt_w</p:attrName>
                                        </p:attrNameLst>
                                      </p:cBhvr>
                                      <p:tavLst>
                                        <p:tav tm="0">
                                          <p:val>
                                            <p:strVal val="#ppt_w*0.05"/>
                                          </p:val>
                                        </p:tav>
                                        <p:tav tm="100000">
                                          <p:val>
                                            <p:strVal val="#ppt_w"/>
                                          </p:val>
                                        </p:tav>
                                      </p:tavLst>
                                    </p:anim>
                                    <p:anim calcmode="lin" valueType="num">
                                      <p:cBhvr>
                                        <p:cTn id="26" dur="5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27" dur="500" fill="hold"/>
                                        <p:tgtEl>
                                          <p:spTgt spid="3">
                                            <p:txEl>
                                              <p:pRg st="6" end="6"/>
                                            </p:txEl>
                                          </p:spTgt>
                                        </p:tgtEl>
                                        <p:attrNameLst>
                                          <p:attrName>ppt_x</p:attrName>
                                        </p:attrNameLst>
                                      </p:cBhvr>
                                      <p:tavLst>
                                        <p:tav tm="0">
                                          <p:val>
                                            <p:strVal val="#ppt_x-.2"/>
                                          </p:val>
                                        </p:tav>
                                        <p:tav tm="100000">
                                          <p:val>
                                            <p:strVal val="#ppt_x"/>
                                          </p:val>
                                        </p:tav>
                                      </p:tavLst>
                                    </p:anim>
                                    <p:anim calcmode="lin" valueType="num">
                                      <p:cBhvr>
                                        <p:cTn id="28" dur="500" fill="hold"/>
                                        <p:tgtEl>
                                          <p:spTgt spid="3">
                                            <p:txEl>
                                              <p:pRg st="6" end="6"/>
                                            </p:txEl>
                                          </p:spTgt>
                                        </p:tgtEl>
                                        <p:attrNameLst>
                                          <p:attrName>ppt_y</p:attrName>
                                        </p:attrNameLst>
                                      </p:cBhvr>
                                      <p:tavLst>
                                        <p:tav tm="0">
                                          <p:val>
                                            <p:strVal val="#ppt_y"/>
                                          </p:val>
                                        </p:tav>
                                        <p:tav tm="100000">
                                          <p:val>
                                            <p:strVal val="#ppt_y"/>
                                          </p:val>
                                        </p:tav>
                                      </p:tavLst>
                                    </p:anim>
                                    <p:animEffect transition="in" filter="fade">
                                      <p:cBhvr>
                                        <p:cTn id="29" dur="5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 calcmode="lin" valueType="num">
                                      <p:cBhvr>
                                        <p:cTn id="34" dur="500" fill="hold"/>
                                        <p:tgtEl>
                                          <p:spTgt spid="3">
                                            <p:txEl>
                                              <p:pRg st="7" end="7"/>
                                            </p:txEl>
                                          </p:spTgt>
                                        </p:tgtEl>
                                        <p:attrNameLst>
                                          <p:attrName>ppt_w</p:attrName>
                                        </p:attrNameLst>
                                      </p:cBhvr>
                                      <p:tavLst>
                                        <p:tav tm="0">
                                          <p:val>
                                            <p:strVal val="#ppt_w*0.05"/>
                                          </p:val>
                                        </p:tav>
                                        <p:tav tm="100000">
                                          <p:val>
                                            <p:strVal val="#ppt_w"/>
                                          </p:val>
                                        </p:tav>
                                      </p:tavLst>
                                    </p:anim>
                                    <p:anim calcmode="lin" valueType="num">
                                      <p:cBhvr>
                                        <p:cTn id="35" dur="5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36" dur="500" fill="hold"/>
                                        <p:tgtEl>
                                          <p:spTgt spid="3">
                                            <p:txEl>
                                              <p:pRg st="7" end="7"/>
                                            </p:txEl>
                                          </p:spTgt>
                                        </p:tgtEl>
                                        <p:attrNameLst>
                                          <p:attrName>ppt_x</p:attrName>
                                        </p:attrNameLst>
                                      </p:cBhvr>
                                      <p:tavLst>
                                        <p:tav tm="0">
                                          <p:val>
                                            <p:strVal val="#ppt_x-.2"/>
                                          </p:val>
                                        </p:tav>
                                        <p:tav tm="100000">
                                          <p:val>
                                            <p:strVal val="#ppt_x"/>
                                          </p:val>
                                        </p:tav>
                                      </p:tavLst>
                                    </p:anim>
                                    <p:anim calcmode="lin" valueType="num">
                                      <p:cBhvr>
                                        <p:cTn id="37" dur="500" fill="hold"/>
                                        <p:tgtEl>
                                          <p:spTgt spid="3">
                                            <p:txEl>
                                              <p:pRg st="7" end="7"/>
                                            </p:txEl>
                                          </p:spTgt>
                                        </p:tgtEl>
                                        <p:attrNameLst>
                                          <p:attrName>ppt_y</p:attrName>
                                        </p:attrNameLst>
                                      </p:cBhvr>
                                      <p:tavLst>
                                        <p:tav tm="0">
                                          <p:val>
                                            <p:strVal val="#ppt_y"/>
                                          </p:val>
                                        </p:tav>
                                        <p:tav tm="100000">
                                          <p:val>
                                            <p:strVal val="#ppt_y"/>
                                          </p:val>
                                        </p:tav>
                                      </p:tavLst>
                                    </p:anim>
                                    <p:animEffect transition="in" filter="fade">
                                      <p:cBhvr>
                                        <p:cTn id="38" dur="500"/>
                                        <p:tgtEl>
                                          <p:spTgt spid="3">
                                            <p:txEl>
                                              <p:pRg st="7" end="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p:cTn id="43" dur="500" fill="hold"/>
                                        <p:tgtEl>
                                          <p:spTgt spid="3">
                                            <p:txEl>
                                              <p:pRg st="8" end="8"/>
                                            </p:txEl>
                                          </p:spTgt>
                                        </p:tgtEl>
                                        <p:attrNameLst>
                                          <p:attrName>ppt_w</p:attrName>
                                        </p:attrNameLst>
                                      </p:cBhvr>
                                      <p:tavLst>
                                        <p:tav tm="0">
                                          <p:val>
                                            <p:strVal val="#ppt_w*0.05"/>
                                          </p:val>
                                        </p:tav>
                                        <p:tav tm="100000">
                                          <p:val>
                                            <p:strVal val="#ppt_w"/>
                                          </p:val>
                                        </p:tav>
                                      </p:tavLst>
                                    </p:anim>
                                    <p:anim calcmode="lin" valueType="num">
                                      <p:cBhvr>
                                        <p:cTn id="44" dur="5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45" dur="500" fill="hold"/>
                                        <p:tgtEl>
                                          <p:spTgt spid="3">
                                            <p:txEl>
                                              <p:pRg st="8" end="8"/>
                                            </p:txEl>
                                          </p:spTgt>
                                        </p:tgtEl>
                                        <p:attrNameLst>
                                          <p:attrName>ppt_x</p:attrName>
                                        </p:attrNameLst>
                                      </p:cBhvr>
                                      <p:tavLst>
                                        <p:tav tm="0">
                                          <p:val>
                                            <p:strVal val="#ppt_x-.2"/>
                                          </p:val>
                                        </p:tav>
                                        <p:tav tm="100000">
                                          <p:val>
                                            <p:strVal val="#ppt_x"/>
                                          </p:val>
                                        </p:tav>
                                      </p:tavLst>
                                    </p:anim>
                                    <p:anim calcmode="lin" valueType="num">
                                      <p:cBhvr>
                                        <p:cTn id="46" dur="500" fill="hold"/>
                                        <p:tgtEl>
                                          <p:spTgt spid="3">
                                            <p:txEl>
                                              <p:pRg st="8" end="8"/>
                                            </p:txEl>
                                          </p:spTgt>
                                        </p:tgtEl>
                                        <p:attrNameLst>
                                          <p:attrName>ppt_y</p:attrName>
                                        </p:attrNameLst>
                                      </p:cBhvr>
                                      <p:tavLst>
                                        <p:tav tm="0">
                                          <p:val>
                                            <p:strVal val="#ppt_y"/>
                                          </p:val>
                                        </p:tav>
                                        <p:tav tm="100000">
                                          <p:val>
                                            <p:strVal val="#ppt_y"/>
                                          </p:val>
                                        </p:tav>
                                      </p:tavLst>
                                    </p:anim>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 calcmode="lin" valueType="num">
                                      <p:cBhvr>
                                        <p:cTn id="52" dur="500" fill="hold"/>
                                        <p:tgtEl>
                                          <p:spTgt spid="3">
                                            <p:txEl>
                                              <p:pRg st="9" end="9"/>
                                            </p:txEl>
                                          </p:spTgt>
                                        </p:tgtEl>
                                        <p:attrNameLst>
                                          <p:attrName>ppt_w</p:attrName>
                                        </p:attrNameLst>
                                      </p:cBhvr>
                                      <p:tavLst>
                                        <p:tav tm="0">
                                          <p:val>
                                            <p:strVal val="#ppt_w*0.05"/>
                                          </p:val>
                                        </p:tav>
                                        <p:tav tm="100000">
                                          <p:val>
                                            <p:strVal val="#ppt_w"/>
                                          </p:val>
                                        </p:tav>
                                      </p:tavLst>
                                    </p:anim>
                                    <p:anim calcmode="lin" valueType="num">
                                      <p:cBhvr>
                                        <p:cTn id="53" dur="5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54" dur="500" fill="hold"/>
                                        <p:tgtEl>
                                          <p:spTgt spid="3">
                                            <p:txEl>
                                              <p:pRg st="9" end="9"/>
                                            </p:txEl>
                                          </p:spTgt>
                                        </p:tgtEl>
                                        <p:attrNameLst>
                                          <p:attrName>ppt_x</p:attrName>
                                        </p:attrNameLst>
                                      </p:cBhvr>
                                      <p:tavLst>
                                        <p:tav tm="0">
                                          <p:val>
                                            <p:strVal val="#ppt_x-.2"/>
                                          </p:val>
                                        </p:tav>
                                        <p:tav tm="100000">
                                          <p:val>
                                            <p:strVal val="#ppt_x"/>
                                          </p:val>
                                        </p:tav>
                                      </p:tavLst>
                                    </p:anim>
                                    <p:anim calcmode="lin" valueType="num">
                                      <p:cBhvr>
                                        <p:cTn id="55" dur="500" fill="hold"/>
                                        <p:tgtEl>
                                          <p:spTgt spid="3">
                                            <p:txEl>
                                              <p:pRg st="9" end="9"/>
                                            </p:txEl>
                                          </p:spTgt>
                                        </p:tgtEl>
                                        <p:attrNameLst>
                                          <p:attrName>ppt_y</p:attrName>
                                        </p:attrNameLst>
                                      </p:cBhvr>
                                      <p:tavLst>
                                        <p:tav tm="0">
                                          <p:val>
                                            <p:strVal val="#ppt_y"/>
                                          </p:val>
                                        </p:tav>
                                        <p:tav tm="100000">
                                          <p:val>
                                            <p:strVal val="#ppt_y"/>
                                          </p:val>
                                        </p:tav>
                                      </p:tavLst>
                                    </p:anim>
                                    <p:animEffect transition="in" filter="fade">
                                      <p:cBhvr>
                                        <p:cTn id="56" dur="500"/>
                                        <p:tgtEl>
                                          <p:spTgt spid="3">
                                            <p:txEl>
                                              <p:pRg st="9" end="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grpId="0" nodeType="clickEffect">
                                  <p:stCondLst>
                                    <p:cond delay="0"/>
                                  </p:stCondLst>
                                  <p:childTnLst>
                                    <p:set>
                                      <p:cBhvr>
                                        <p:cTn id="60" dur="1" fill="hold">
                                          <p:stCondLst>
                                            <p:cond delay="0"/>
                                          </p:stCondLst>
                                        </p:cTn>
                                        <p:tgtEl>
                                          <p:spTgt spid="3">
                                            <p:txEl>
                                              <p:pRg st="10" end="10"/>
                                            </p:txEl>
                                          </p:spTgt>
                                        </p:tgtEl>
                                        <p:attrNameLst>
                                          <p:attrName>style.visibility</p:attrName>
                                        </p:attrNameLst>
                                      </p:cBhvr>
                                      <p:to>
                                        <p:strVal val="visible"/>
                                      </p:to>
                                    </p:set>
                                    <p:anim calcmode="lin" valueType="num">
                                      <p:cBhvr>
                                        <p:cTn id="61" dur="500" fill="hold"/>
                                        <p:tgtEl>
                                          <p:spTgt spid="3">
                                            <p:txEl>
                                              <p:pRg st="10" end="10"/>
                                            </p:txEl>
                                          </p:spTgt>
                                        </p:tgtEl>
                                        <p:attrNameLst>
                                          <p:attrName>ppt_w</p:attrName>
                                        </p:attrNameLst>
                                      </p:cBhvr>
                                      <p:tavLst>
                                        <p:tav tm="0">
                                          <p:val>
                                            <p:strVal val="#ppt_w*0.05"/>
                                          </p:val>
                                        </p:tav>
                                        <p:tav tm="100000">
                                          <p:val>
                                            <p:strVal val="#ppt_w"/>
                                          </p:val>
                                        </p:tav>
                                      </p:tavLst>
                                    </p:anim>
                                    <p:anim calcmode="lin" valueType="num">
                                      <p:cBhvr>
                                        <p:cTn id="62" dur="5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63" dur="500" fill="hold"/>
                                        <p:tgtEl>
                                          <p:spTgt spid="3">
                                            <p:txEl>
                                              <p:pRg st="10" end="10"/>
                                            </p:txEl>
                                          </p:spTgt>
                                        </p:tgtEl>
                                        <p:attrNameLst>
                                          <p:attrName>ppt_x</p:attrName>
                                        </p:attrNameLst>
                                      </p:cBhvr>
                                      <p:tavLst>
                                        <p:tav tm="0">
                                          <p:val>
                                            <p:strVal val="#ppt_x-.2"/>
                                          </p:val>
                                        </p:tav>
                                        <p:tav tm="100000">
                                          <p:val>
                                            <p:strVal val="#ppt_x"/>
                                          </p:val>
                                        </p:tav>
                                      </p:tavLst>
                                    </p:anim>
                                    <p:anim calcmode="lin" valueType="num">
                                      <p:cBhvr>
                                        <p:cTn id="64" dur="500" fill="hold"/>
                                        <p:tgtEl>
                                          <p:spTgt spid="3">
                                            <p:txEl>
                                              <p:pRg st="10" end="10"/>
                                            </p:txEl>
                                          </p:spTgt>
                                        </p:tgtEl>
                                        <p:attrNameLst>
                                          <p:attrName>ppt_y</p:attrName>
                                        </p:attrNameLst>
                                      </p:cBhvr>
                                      <p:tavLst>
                                        <p:tav tm="0">
                                          <p:val>
                                            <p:strVal val="#ppt_y"/>
                                          </p:val>
                                        </p:tav>
                                        <p:tav tm="100000">
                                          <p:val>
                                            <p:strVal val="#ppt_y"/>
                                          </p:val>
                                        </p:tav>
                                      </p:tavLst>
                                    </p:anim>
                                    <p:animEffect transition="in" filter="fade">
                                      <p:cBhvr>
                                        <p:cTn id="65"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566D309E-CE33-A6C1-C22C-84A8A159A86B}"/>
              </a:ext>
            </a:extLst>
          </p:cNvPr>
          <p:cNvSpPr>
            <a:spLocks noGrp="1"/>
          </p:cNvSpPr>
          <p:nvPr>
            <p:ph idx="1"/>
          </p:nvPr>
        </p:nvSpPr>
        <p:spPr>
          <a:xfrm>
            <a:off x="457200" y="489155"/>
            <a:ext cx="8229600" cy="5901813"/>
          </a:xfrm>
        </p:spPr>
        <p:txBody>
          <a:bodyPr>
            <a:normAutofit/>
          </a:bodyPr>
          <a:lstStyle/>
          <a:p>
            <a:pPr marL="0" indent="0">
              <a:buNone/>
            </a:pPr>
            <a:r>
              <a:rPr lang="en-US" sz="3200" dirty="0">
                <a:latin typeface="Times New Roman" panose="02020603050405020304" pitchFamily="18" charset="0"/>
                <a:cs typeface="Times New Roman" panose="02020603050405020304" pitchFamily="18" charset="0"/>
              </a:rPr>
              <a:t>Risk:</a:t>
            </a:r>
          </a:p>
          <a:p>
            <a:pPr marL="0" indent="0">
              <a:buNone/>
            </a:pPr>
            <a:r>
              <a:rPr lang="en-US" sz="3200" dirty="0">
                <a:latin typeface="Times New Roman" panose="02020603050405020304" pitchFamily="18" charset="0"/>
                <a:cs typeface="Times New Roman" panose="02020603050405020304" pitchFamily="18" charset="0"/>
              </a:rPr>
              <a:t>- Theft of IP</a:t>
            </a:r>
          </a:p>
          <a:p>
            <a:pPr marL="0" indent="0">
              <a:buNone/>
            </a:pPr>
            <a:r>
              <a:rPr lang="en-US" sz="3200" dirty="0">
                <a:latin typeface="Times New Roman" panose="02020603050405020304" pitchFamily="18" charset="0"/>
                <a:cs typeface="Times New Roman" panose="02020603050405020304" pitchFamily="18" charset="0"/>
              </a:rPr>
              <a:t>- Loss of competitive edge</a:t>
            </a:r>
          </a:p>
          <a:p>
            <a:pPr marL="0" indent="0">
              <a:buNone/>
            </a:pPr>
            <a:r>
              <a:rPr lang="en-US" sz="3200" dirty="0">
                <a:latin typeface="Times New Roman" panose="02020603050405020304" pitchFamily="18" charset="0"/>
                <a:cs typeface="Times New Roman" panose="02020603050405020304" pitchFamily="18" charset="0"/>
              </a:rPr>
              <a:t>- Discovery of flaws</a:t>
            </a:r>
          </a:p>
          <a:p>
            <a:pPr marL="0" indent="0">
              <a:buNone/>
            </a:pPr>
            <a:r>
              <a:rPr lang="en-US" sz="3200" dirty="0">
                <a:latin typeface="Times New Roman" panose="02020603050405020304" pitchFamily="18" charset="0"/>
                <a:cs typeface="Times New Roman" panose="02020603050405020304" pitchFamily="18" charset="0"/>
              </a:rPr>
              <a:t>Example:</a:t>
            </a:r>
          </a:p>
          <a:p>
            <a:pPr>
              <a:buFontTx/>
              <a:buChar char="-"/>
            </a:pPr>
            <a:r>
              <a:rPr lang="en-US" sz="3200" dirty="0">
                <a:latin typeface="Times New Roman" panose="02020603050405020304" pitchFamily="18" charset="0"/>
                <a:cs typeface="Times New Roman" panose="02020603050405020304" pitchFamily="18" charset="0"/>
              </a:rPr>
              <a:t>Attacker extracts behavior of a fraud detection API to build their own model</a:t>
            </a:r>
          </a:p>
          <a:p>
            <a:pPr>
              <a:buFontTx/>
              <a:buChar char="-"/>
            </a:pPr>
            <a:r>
              <a:rPr lang="en-US" dirty="0">
                <a:latin typeface="Times New Roman" panose="02020603050405020304" pitchFamily="18" charset="0"/>
                <a:cs typeface="Times New Roman" panose="02020603050405020304" pitchFamily="18" charset="0"/>
              </a:rPr>
              <a:t>It’s like a student who doesn’t have the answer sheet, but keeps asking a friend who has it, and slowly builds their own copy of it.</a:t>
            </a:r>
            <a:endParaRPr lang="en-US" sz="32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 xmlns:p14="http://schemas.microsoft.com/office/powerpoint/2010/main" val="1063790913"/>
      </p:ext>
    </p:extLst>
  </p:cSld>
  <p:clrMapOvr>
    <a:masterClrMapping/>
  </p:clrMapOvr>
  <p:transition>
    <p:split/>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rgbClr val="FF0000"/>
                </a:solidFill>
                <a:latin typeface="Times New Roman" panose="02020603050405020304" pitchFamily="18" charset="0"/>
                <a:cs typeface="Times New Roman" panose="02020603050405020304" pitchFamily="18" charset="0"/>
              </a:rPr>
              <a:t>Countermeasures</a:t>
            </a:r>
            <a:r>
              <a:rPr dirty="0">
                <a:latin typeface="Times New Roman" panose="02020603050405020304" pitchFamily="18" charset="0"/>
                <a:cs typeface="Times New Roman" panose="02020603050405020304" pitchFamily="18" charset="0"/>
              </a:rPr>
              <a:t> for Model Stealing</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Rate limiting API calls</a:t>
            </a:r>
          </a:p>
          <a:p>
            <a:r>
              <a:rPr dirty="0">
                <a:latin typeface="Times New Roman" panose="02020603050405020304" pitchFamily="18" charset="0"/>
                <a:cs typeface="Times New Roman" panose="02020603050405020304" pitchFamily="18" charset="0"/>
              </a:rPr>
              <a:t>Monitoring unusual access patterns</a:t>
            </a:r>
          </a:p>
          <a:p>
            <a:r>
              <a:rPr dirty="0">
                <a:latin typeface="Times New Roman" panose="02020603050405020304" pitchFamily="18" charset="0"/>
                <a:cs typeface="Times New Roman" panose="02020603050405020304" pitchFamily="18" charset="0"/>
              </a:rPr>
              <a:t>Watermarking model outputs</a:t>
            </a:r>
          </a:p>
          <a:p>
            <a:r>
              <a:rPr dirty="0">
                <a:latin typeface="Times New Roman" panose="02020603050405020304" pitchFamily="18" charset="0"/>
                <a:cs typeface="Times New Roman" panose="02020603050405020304" pitchFamily="18" charset="0"/>
              </a:rPr>
              <a:t>Using differential privacy techniques</a:t>
            </a:r>
          </a:p>
        </p:txBody>
      </p:sp>
    </p:spTree>
  </p:cSld>
  <p:clrMapOvr>
    <a:masterClrMapping/>
  </p:clrMapOvr>
  <p:transition>
    <p:split/>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FF0000"/>
                </a:solidFill>
                <a:latin typeface="Times New Roman" panose="02020603050405020304" pitchFamily="18" charset="0"/>
                <a:cs typeface="Times New Roman" panose="02020603050405020304" pitchFamily="18" charset="0"/>
              </a:rPr>
              <a:t>Privacy Leakage</a:t>
            </a:r>
          </a:p>
        </p:txBody>
      </p:sp>
      <p:sp>
        <p:nvSpPr>
          <p:cNvPr id="3" name="Content Placeholder 2"/>
          <p:cNvSpPr>
            <a:spLocks noGrp="1"/>
          </p:cNvSpPr>
          <p:nvPr>
            <p:ph idx="1"/>
          </p:nvPr>
        </p:nvSpPr>
        <p:spPr>
          <a:xfrm>
            <a:off x="457200" y="1600200"/>
            <a:ext cx="8229600" cy="4983162"/>
          </a:xfrm>
        </p:spPr>
        <p:txBody>
          <a:bodyPr>
            <a:normAutofit/>
          </a:bodyPr>
          <a:lstStyle/>
          <a:p>
            <a:r>
              <a:rPr dirty="0">
                <a:latin typeface="Times New Roman" panose="02020603050405020304" pitchFamily="18" charset="0"/>
                <a:cs typeface="Times New Roman" panose="02020603050405020304" pitchFamily="18" charset="0"/>
              </a:rPr>
              <a:t>Definition: </a:t>
            </a:r>
            <a:r>
              <a:rPr lang="en-US" dirty="0">
                <a:latin typeface="Times New Roman" panose="02020603050405020304" pitchFamily="18" charset="0"/>
                <a:cs typeface="Times New Roman" panose="02020603050405020304" pitchFamily="18" charset="0"/>
              </a:rPr>
              <a:t>Privacy Leakage happens when an AI model accidentally reveals secret or sensitive information that it learned during training.</a:t>
            </a:r>
          </a:p>
          <a:p>
            <a:r>
              <a:rPr dirty="0">
                <a:latin typeface="Times New Roman" panose="02020603050405020304" pitchFamily="18" charset="0"/>
                <a:cs typeface="Times New Roman" panose="02020603050405020304" pitchFamily="18" charset="0"/>
              </a:rPr>
              <a:t>Causes:</a:t>
            </a:r>
          </a:p>
          <a:p>
            <a:pPr marL="0" indent="0">
              <a:buNone/>
            </a:pPr>
            <a:r>
              <a:rP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Hackers may extract passwords, emails, or internal documents from AI.</a:t>
            </a:r>
            <a:endParaRPr dirty="0">
              <a:latin typeface="Times New Roman" panose="02020603050405020304" pitchFamily="18" charset="0"/>
              <a:cs typeface="Times New Roman" panose="02020603050405020304" pitchFamily="18" charset="0"/>
            </a:endParaRPr>
          </a:p>
          <a:p>
            <a:pPr marL="0" indent="0">
              <a:buNone/>
            </a:pPr>
            <a:r>
              <a:rPr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can lead to data breaches, identity theft, or legal issues</a:t>
            </a:r>
            <a:r>
              <a:rPr lang="en-US" dirty="0"/>
              <a:t>.</a:t>
            </a:r>
            <a:endParaRPr dirty="0">
              <a:latin typeface="Times New Roman" panose="02020603050405020304" pitchFamily="18" charset="0"/>
              <a:cs typeface="Times New Roman" panose="02020603050405020304" pitchFamily="18" charset="0"/>
            </a:endParaRPr>
          </a:p>
        </p:txBody>
      </p:sp>
    </p:spTree>
  </p:cSld>
  <p:clrMapOvr>
    <a:masterClrMapping/>
  </p:clrMapOvr>
  <p:transition>
    <p:split/>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4AE19A7-AAA0-66DE-3DC9-A50FDB94B432}"/>
              </a:ext>
            </a:extLst>
          </p:cNvPr>
          <p:cNvSpPr>
            <a:spLocks noGrp="1"/>
          </p:cNvSpPr>
          <p:nvPr>
            <p:ph idx="1"/>
          </p:nvPr>
        </p:nvSpPr>
        <p:spPr>
          <a:xfrm>
            <a:off x="457200" y="393290"/>
            <a:ext cx="8229600" cy="5732873"/>
          </a:xfrm>
        </p:spPr>
        <p:txBody>
          <a:bodyPr/>
          <a:lstStyle/>
          <a:p>
            <a:pPr marL="0" indent="0">
              <a:buNone/>
            </a:pPr>
            <a:r>
              <a:rPr lang="en-US" sz="3200" dirty="0">
                <a:latin typeface="Times New Roman" panose="02020603050405020304" pitchFamily="18" charset="0"/>
                <a:cs typeface="Times New Roman" panose="02020603050405020304" pitchFamily="18" charset="0"/>
              </a:rPr>
              <a:t>Risks:</a:t>
            </a:r>
          </a:p>
          <a:p>
            <a:pPr marL="0" indent="0">
              <a:buNone/>
            </a:pPr>
            <a:r>
              <a:rPr lang="en-US" sz="3200" dirty="0">
                <a:latin typeface="Times New Roman" panose="02020603050405020304" pitchFamily="18" charset="0"/>
                <a:cs typeface="Times New Roman" panose="02020603050405020304" pitchFamily="18" charset="0"/>
              </a:rPr>
              <a:t>- Exposure of personal/trade data</a:t>
            </a:r>
          </a:p>
          <a:p>
            <a:pPr marL="0" indent="0">
              <a:buNone/>
            </a:pPr>
            <a:r>
              <a:rPr lang="en-US" sz="3200" dirty="0">
                <a:latin typeface="Times New Roman" panose="02020603050405020304" pitchFamily="18" charset="0"/>
                <a:cs typeface="Times New Roman" panose="02020603050405020304" pitchFamily="18" charset="0"/>
              </a:rPr>
              <a:t>- Legal issues</a:t>
            </a:r>
          </a:p>
          <a:p>
            <a:pPr marL="0" indent="0">
              <a:buNone/>
            </a:pPr>
            <a:r>
              <a:rPr lang="en-US" sz="3200" dirty="0">
                <a:latin typeface="Times New Roman" panose="02020603050405020304" pitchFamily="18" charset="0"/>
                <a:cs typeface="Times New Roman" panose="02020603050405020304" pitchFamily="18" charset="0"/>
              </a:rPr>
              <a:t>Example:</a:t>
            </a:r>
          </a:p>
          <a:p>
            <a:pPr marL="0" indent="0">
              <a:buNone/>
            </a:pPr>
            <a:r>
              <a:rPr lang="en-US" sz="3200" dirty="0">
                <a:latin typeface="Times New Roman" panose="02020603050405020304" pitchFamily="18" charset="0"/>
                <a:cs typeface="Times New Roman" panose="02020603050405020304" pitchFamily="18" charset="0"/>
              </a:rPr>
              <a:t>- Chatbot leaks real credit card numbers from training data</a:t>
            </a:r>
          </a:p>
          <a:p>
            <a:endParaRPr lang="en-IN" dirty="0"/>
          </a:p>
        </p:txBody>
      </p:sp>
    </p:spTree>
    <p:extLst>
      <p:ext uri="{BB962C8B-B14F-4D97-AF65-F5344CB8AC3E}">
        <p14:creationId xmlns="" xmlns:p14="http://schemas.microsoft.com/office/powerpoint/2010/main" val="3611044115"/>
      </p:ext>
    </p:extLst>
  </p:cSld>
  <p:clrMapOvr>
    <a:masterClrMapping/>
  </p:clrMapOvr>
  <p:transition>
    <p:split/>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rgbClr val="FF0000"/>
                </a:solidFill>
                <a:latin typeface="Times New Roman" panose="02020603050405020304" pitchFamily="18" charset="0"/>
                <a:cs typeface="Times New Roman" panose="02020603050405020304" pitchFamily="18" charset="0"/>
              </a:rPr>
              <a:t>Countermeasures</a:t>
            </a:r>
            <a:r>
              <a:rPr dirty="0">
                <a:latin typeface="Times New Roman" panose="02020603050405020304" pitchFamily="18" charset="0"/>
                <a:cs typeface="Times New Roman" panose="02020603050405020304" pitchFamily="18" charset="0"/>
              </a:rPr>
              <a:t> for Privacy Leakage</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Regular auditing of AI models</a:t>
            </a:r>
          </a:p>
          <a:p>
            <a:r>
              <a:rPr dirty="0">
                <a:latin typeface="Times New Roman" panose="02020603050405020304" pitchFamily="18" charset="0"/>
                <a:cs typeface="Times New Roman" panose="02020603050405020304" pitchFamily="18" charset="0"/>
              </a:rPr>
              <a:t>Anonymizing datasets before training</a:t>
            </a:r>
          </a:p>
          <a:p>
            <a:r>
              <a:rPr dirty="0">
                <a:latin typeface="Times New Roman" panose="02020603050405020304" pitchFamily="18" charset="0"/>
                <a:cs typeface="Times New Roman" panose="02020603050405020304" pitchFamily="18" charset="0"/>
              </a:rPr>
              <a:t>Limiting model memorization (e.g., dropout, regularization)</a:t>
            </a:r>
          </a:p>
          <a:p>
            <a:r>
              <a:rPr dirty="0">
                <a:latin typeface="Times New Roman" panose="02020603050405020304" pitchFamily="18" charset="0"/>
                <a:cs typeface="Times New Roman" panose="02020603050405020304" pitchFamily="18" charset="0"/>
              </a:rPr>
              <a:t>Use of federated learning or encryption</a:t>
            </a:r>
          </a:p>
        </p:txBody>
      </p:sp>
    </p:spTree>
  </p:cSld>
  <p:clrMapOvr>
    <a:masterClrMapping/>
  </p:clrMapOvr>
  <p:transition>
    <p:split/>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r>
              <a:rPr dirty="0">
                <a:latin typeface="Times New Roman" panose="02020603050405020304" pitchFamily="18" charset="0"/>
                <a:cs typeface="Times New Roman" panose="02020603050405020304" pitchFamily="18" charset="0"/>
              </a:rPr>
              <a:t>AI is powerful but not foolproof</a:t>
            </a:r>
          </a:p>
          <a:p>
            <a:r>
              <a:rPr dirty="0">
                <a:latin typeface="Times New Roman" panose="02020603050405020304" pitchFamily="18" charset="0"/>
                <a:cs typeface="Times New Roman" panose="02020603050405020304" pitchFamily="18" charset="0"/>
              </a:rPr>
              <a:t>Loopholes like model stealing and privacy leakage must be addressed</a:t>
            </a:r>
          </a:p>
          <a:p>
            <a:r>
              <a:rPr dirty="0">
                <a:latin typeface="Times New Roman" panose="02020603050405020304" pitchFamily="18" charset="0"/>
                <a:cs typeface="Times New Roman" panose="02020603050405020304" pitchFamily="18" charset="0"/>
              </a:rPr>
              <a:t>Regular audits and privacy-preserving techniques are crucial</a:t>
            </a:r>
          </a:p>
        </p:txBody>
      </p:sp>
    </p:spTree>
  </p:cSld>
  <p:clrMapOvr>
    <a:masterClrMapping/>
  </p:clrMapOvr>
  <p:transition>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F12E7CC5-C78B-4EBD-9565-3FA00FAA6CF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Graphic 5" descr="Bug under Magnifying Glass">
            <a:extLst>
              <a:ext uri="{FF2B5EF4-FFF2-40B4-BE49-F238E27FC236}">
                <a16:creationId xmlns="" xmlns:a16="http://schemas.microsoft.com/office/drawing/2014/main" id="{B30735EC-6839-DF09-5BEE-451B896ADC49}"/>
              </a:ext>
            </a:extLst>
          </p:cNvPr>
          <p:cNvPicPr>
            <a:picLocks noChangeAspect="1"/>
          </p:cNvPicPr>
          <p:nvPr/>
        </p:nvPicPr>
        <p:blipFill>
          <a:blip r:embed="rId2">
            <a:extLst>
              <a:ext uri="{28A0092B-C50C-407E-A947-70E740481C1C}">
                <a14:useLocalDpi xmlns="" xmlns:a14="http://schemas.microsoft.com/office/drawing/2010/main" val="0"/>
              </a:ext>
              <a:ext uri="{96DAC541-7B7A-43D3-8B79-37D633B846F1}">
                <asvg:svgBlip xmlns="" xmlns:asvg="http://schemas.microsoft.com/office/drawing/2016/SVG/main" r:embed="rId3"/>
              </a:ext>
            </a:extLst>
          </a:blip>
          <a:stretch>
            <a:fillRect/>
          </a:stretch>
        </p:blipFill>
        <p:spPr>
          <a:xfrm>
            <a:off x="573741" y="2165637"/>
            <a:ext cx="2526726" cy="2526726"/>
          </a:xfrm>
          <a:prstGeom prst="rect">
            <a:avLst/>
          </a:prstGeom>
        </p:spPr>
      </p:pic>
      <p:sp>
        <p:nvSpPr>
          <p:cNvPr id="18" name="Freeform: Shape 17">
            <a:extLst>
              <a:ext uri="{FF2B5EF4-FFF2-40B4-BE49-F238E27FC236}">
                <a16:creationId xmlns="" xmlns:a16="http://schemas.microsoft.com/office/drawing/2014/main" id="{3A4529A5-F675-429F-8044-01372BB1342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472494" y="0"/>
            <a:ext cx="5671506"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4216545" y="762538"/>
            <a:ext cx="4237012" cy="3199862"/>
          </a:xfrm>
        </p:spPr>
        <p:txBody>
          <a:bodyPr anchor="b">
            <a:normAutofit fontScale="90000"/>
          </a:bodyPr>
          <a:lstStyle/>
          <a:p>
            <a:pPr algn="l">
              <a:lnSpc>
                <a:spcPct val="90000"/>
              </a:lnSpc>
            </a:pPr>
            <a:r>
              <a:rPr lang="en-US" sz="4800" b="1">
                <a:solidFill>
                  <a:srgbClr val="FFFFFF"/>
                </a:solidFill>
              </a:rPr>
              <a:t>Backdoor Attacks and Evasion Attacks</a:t>
            </a:r>
            <a:br>
              <a:rPr lang="en-US" sz="4800" b="1">
                <a:solidFill>
                  <a:srgbClr val="FFFFFF"/>
                </a:solidFill>
              </a:rPr>
            </a:br>
            <a:r>
              <a:rPr lang="en-US" sz="4800" b="1">
                <a:solidFill>
                  <a:srgbClr val="FFFFFF"/>
                </a:solidFill>
              </a:rPr>
              <a:t>With Examples.</a:t>
            </a:r>
          </a:p>
        </p:txBody>
      </p:sp>
      <p:sp>
        <p:nvSpPr>
          <p:cNvPr id="20" name="sketch line">
            <a:extLst>
              <a:ext uri="{FF2B5EF4-FFF2-40B4-BE49-F238E27FC236}">
                <a16:creationId xmlns="" xmlns:a16="http://schemas.microsoft.com/office/drawing/2014/main" id="{63DAB858-5A0C-4AFF-AAC6-705EDF8DB73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288261" y="4043302"/>
            <a:ext cx="3977640" cy="18288"/>
          </a:xfrm>
          <a:custGeom>
            <a:avLst/>
            <a:gdLst>
              <a:gd name="connsiteX0" fmla="*/ 0 w 3977640"/>
              <a:gd name="connsiteY0" fmla="*/ 0 h 18288"/>
              <a:gd name="connsiteX1" fmla="*/ 742493 w 3977640"/>
              <a:gd name="connsiteY1" fmla="*/ 0 h 18288"/>
              <a:gd name="connsiteX2" fmla="*/ 1445209 w 3977640"/>
              <a:gd name="connsiteY2" fmla="*/ 0 h 18288"/>
              <a:gd name="connsiteX3" fmla="*/ 2147926 w 3977640"/>
              <a:gd name="connsiteY3" fmla="*/ 0 h 18288"/>
              <a:gd name="connsiteX4" fmla="*/ 2691536 w 3977640"/>
              <a:gd name="connsiteY4" fmla="*/ 0 h 18288"/>
              <a:gd name="connsiteX5" fmla="*/ 3274924 w 3977640"/>
              <a:gd name="connsiteY5" fmla="*/ 0 h 18288"/>
              <a:gd name="connsiteX6" fmla="*/ 3977640 w 3977640"/>
              <a:gd name="connsiteY6" fmla="*/ 0 h 18288"/>
              <a:gd name="connsiteX7" fmla="*/ 3977640 w 3977640"/>
              <a:gd name="connsiteY7" fmla="*/ 18288 h 18288"/>
              <a:gd name="connsiteX8" fmla="*/ 3314700 w 3977640"/>
              <a:gd name="connsiteY8" fmla="*/ 18288 h 18288"/>
              <a:gd name="connsiteX9" fmla="*/ 2771089 w 3977640"/>
              <a:gd name="connsiteY9" fmla="*/ 18288 h 18288"/>
              <a:gd name="connsiteX10" fmla="*/ 2227478 w 3977640"/>
              <a:gd name="connsiteY10" fmla="*/ 18288 h 18288"/>
              <a:gd name="connsiteX11" fmla="*/ 1524762 w 3977640"/>
              <a:gd name="connsiteY11" fmla="*/ 18288 h 18288"/>
              <a:gd name="connsiteX12" fmla="*/ 941375 w 3977640"/>
              <a:gd name="connsiteY12" fmla="*/ 18288 h 18288"/>
              <a:gd name="connsiteX13" fmla="*/ 0 w 3977640"/>
              <a:gd name="connsiteY13" fmla="*/ 18288 h 18288"/>
              <a:gd name="connsiteX14" fmla="*/ 0 w 397764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977640" h="18288" fill="none" extrusionOk="0">
                <a:moveTo>
                  <a:pt x="0" y="0"/>
                </a:moveTo>
                <a:cubicBezTo>
                  <a:pt x="362724" y="-2785"/>
                  <a:pt x="438784" y="-35866"/>
                  <a:pt x="742493" y="0"/>
                </a:cubicBezTo>
                <a:cubicBezTo>
                  <a:pt x="1046202" y="35866"/>
                  <a:pt x="1214361" y="6330"/>
                  <a:pt x="1445209" y="0"/>
                </a:cubicBezTo>
                <a:cubicBezTo>
                  <a:pt x="1676057" y="-6330"/>
                  <a:pt x="1906372" y="-3266"/>
                  <a:pt x="2147926" y="0"/>
                </a:cubicBezTo>
                <a:cubicBezTo>
                  <a:pt x="2389480" y="3266"/>
                  <a:pt x="2520714" y="16824"/>
                  <a:pt x="2691536" y="0"/>
                </a:cubicBezTo>
                <a:cubicBezTo>
                  <a:pt x="2862358" y="-16824"/>
                  <a:pt x="3036508" y="-14038"/>
                  <a:pt x="3274924" y="0"/>
                </a:cubicBezTo>
                <a:cubicBezTo>
                  <a:pt x="3513340" y="14038"/>
                  <a:pt x="3634141" y="-18809"/>
                  <a:pt x="3977640" y="0"/>
                </a:cubicBezTo>
                <a:cubicBezTo>
                  <a:pt x="3977140" y="8855"/>
                  <a:pt x="3977749" y="14521"/>
                  <a:pt x="3977640" y="18288"/>
                </a:cubicBezTo>
                <a:cubicBezTo>
                  <a:pt x="3757007" y="32029"/>
                  <a:pt x="3469003" y="-5112"/>
                  <a:pt x="3314700" y="18288"/>
                </a:cubicBezTo>
                <a:cubicBezTo>
                  <a:pt x="3160397" y="41688"/>
                  <a:pt x="2914663" y="19512"/>
                  <a:pt x="2771089" y="18288"/>
                </a:cubicBezTo>
                <a:cubicBezTo>
                  <a:pt x="2627515" y="17064"/>
                  <a:pt x="2417576" y="42034"/>
                  <a:pt x="2227478" y="18288"/>
                </a:cubicBezTo>
                <a:cubicBezTo>
                  <a:pt x="2037380" y="-5458"/>
                  <a:pt x="1775246" y="-2032"/>
                  <a:pt x="1524762" y="18288"/>
                </a:cubicBezTo>
                <a:cubicBezTo>
                  <a:pt x="1274278" y="38608"/>
                  <a:pt x="1225405" y="46940"/>
                  <a:pt x="941375" y="18288"/>
                </a:cubicBezTo>
                <a:cubicBezTo>
                  <a:pt x="657345" y="-10364"/>
                  <a:pt x="468340" y="57851"/>
                  <a:pt x="0" y="18288"/>
                </a:cubicBezTo>
                <a:cubicBezTo>
                  <a:pt x="683" y="12014"/>
                  <a:pt x="724" y="5908"/>
                  <a:pt x="0" y="0"/>
                </a:cubicBezTo>
                <a:close/>
              </a:path>
              <a:path w="3977640" h="18288" stroke="0" extrusionOk="0">
                <a:moveTo>
                  <a:pt x="0" y="0"/>
                </a:moveTo>
                <a:cubicBezTo>
                  <a:pt x="167643" y="7540"/>
                  <a:pt x="416663" y="12011"/>
                  <a:pt x="623164" y="0"/>
                </a:cubicBezTo>
                <a:cubicBezTo>
                  <a:pt x="829665" y="-12011"/>
                  <a:pt x="908844" y="7531"/>
                  <a:pt x="1166774" y="0"/>
                </a:cubicBezTo>
                <a:cubicBezTo>
                  <a:pt x="1424704" y="-7531"/>
                  <a:pt x="1745729" y="22552"/>
                  <a:pt x="1909267" y="0"/>
                </a:cubicBezTo>
                <a:cubicBezTo>
                  <a:pt x="2072805" y="-22552"/>
                  <a:pt x="2313264" y="2550"/>
                  <a:pt x="2532431" y="0"/>
                </a:cubicBezTo>
                <a:cubicBezTo>
                  <a:pt x="2751598" y="-2550"/>
                  <a:pt x="2914229" y="-1772"/>
                  <a:pt x="3155594" y="0"/>
                </a:cubicBezTo>
                <a:cubicBezTo>
                  <a:pt x="3396959" y="1772"/>
                  <a:pt x="3603015" y="-38331"/>
                  <a:pt x="3977640" y="0"/>
                </a:cubicBezTo>
                <a:cubicBezTo>
                  <a:pt x="3976742" y="7180"/>
                  <a:pt x="3977809" y="13790"/>
                  <a:pt x="3977640" y="18288"/>
                </a:cubicBezTo>
                <a:cubicBezTo>
                  <a:pt x="3733612" y="44026"/>
                  <a:pt x="3504694" y="34704"/>
                  <a:pt x="3314700" y="18288"/>
                </a:cubicBezTo>
                <a:cubicBezTo>
                  <a:pt x="3124706" y="1872"/>
                  <a:pt x="2970848" y="41228"/>
                  <a:pt x="2771089" y="18288"/>
                </a:cubicBezTo>
                <a:cubicBezTo>
                  <a:pt x="2571330" y="-4652"/>
                  <a:pt x="2374617" y="32581"/>
                  <a:pt x="2108149" y="18288"/>
                </a:cubicBezTo>
                <a:cubicBezTo>
                  <a:pt x="1841681" y="3995"/>
                  <a:pt x="1730147" y="-7187"/>
                  <a:pt x="1445209" y="18288"/>
                </a:cubicBezTo>
                <a:cubicBezTo>
                  <a:pt x="1160271" y="43763"/>
                  <a:pt x="1128446" y="30981"/>
                  <a:pt x="822046" y="18288"/>
                </a:cubicBezTo>
                <a:cubicBezTo>
                  <a:pt x="515646" y="5595"/>
                  <a:pt x="401539" y="48208"/>
                  <a:pt x="0" y="18288"/>
                </a:cubicBezTo>
                <a:cubicBezTo>
                  <a:pt x="571" y="10093"/>
                  <a:pt x="-125" y="8407"/>
                  <a:pt x="0" y="0"/>
                </a:cubicBezTo>
                <a:close/>
              </a:path>
            </a:pathLst>
          </a:custGeom>
          <a:solidFill>
            <a:srgbClr val="FFFFFF"/>
          </a:solidFill>
          <a:ln w="41275" cap="rnd">
            <a:solidFill>
              <a:srgbClr val="FFFFFF"/>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plit/>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777A147A-9ED8-46B4-8660-1B3C2AA880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US" sz="4700"/>
              <a:t>Backdoor Attack</a:t>
            </a:r>
          </a:p>
        </p:txBody>
      </p:sp>
      <p:sp>
        <p:nvSpPr>
          <p:cNvPr id="3" name="Content Placeholder 2"/>
          <p:cNvSpPr>
            <a:spLocks noGrp="1"/>
          </p:cNvSpPr>
          <p:nvPr>
            <p:ph idx="1"/>
          </p:nvPr>
        </p:nvSpPr>
        <p:spPr>
          <a:xfrm>
            <a:off x="3844813" y="552091"/>
            <a:ext cx="4668251" cy="5431536"/>
          </a:xfrm>
        </p:spPr>
        <p:txBody>
          <a:bodyPr anchor="ctr">
            <a:normAutofit/>
          </a:bodyPr>
          <a:lstStyle/>
          <a:p>
            <a:pPr fontAlgn="ctr"/>
            <a:r>
              <a:rPr lang="en-US" sz="1900"/>
              <a:t>A backdoor attack in cybersecurity is a malicious tactic where an attacker gains unauthorized access to a system or network by exploiting vulnerabilities or hidden entry points, often bypassing standard security measures. These attacks can be used for various malicious purposes, including data theft, system manipulation, and launching further attacks. </a:t>
            </a:r>
          </a:p>
        </p:txBody>
      </p:sp>
      <p:sp>
        <p:nvSpPr>
          <p:cNvPr id="10" name="sketch line">
            <a:extLst>
              <a:ext uri="{FF2B5EF4-FFF2-40B4-BE49-F238E27FC236}">
                <a16:creationId xmlns="" xmlns:a16="http://schemas.microsoft.com/office/drawing/2014/main" id="{5D6C15A0-C087-4593-8414-2B4EC1CD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plit/>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89575E1-3389-451A-A5F7-27854C25C59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A53CCC5C-D88E-40FB-B30B-23DCDBD01D3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0214616-8D2F-AF2C-4933-21EBC497816C}"/>
              </a:ext>
            </a:extLst>
          </p:cNvPr>
          <p:cNvSpPr>
            <a:spLocks noGrp="1"/>
          </p:cNvSpPr>
          <p:nvPr>
            <p:ph type="title"/>
          </p:nvPr>
        </p:nvSpPr>
        <p:spPr>
          <a:xfrm>
            <a:off x="515125" y="591344"/>
            <a:ext cx="2400300" cy="5585619"/>
          </a:xfrm>
        </p:spPr>
        <p:txBody>
          <a:bodyPr>
            <a:normAutofit/>
          </a:bodyPr>
          <a:lstStyle/>
          <a:p>
            <a:r>
              <a:rPr lang="en-US">
                <a:solidFill>
                  <a:srgbClr val="FFFFFF"/>
                </a:solidFill>
              </a:rPr>
              <a:t>How backdoor attacks work:</a:t>
            </a:r>
          </a:p>
        </p:txBody>
      </p:sp>
      <p:sp>
        <p:nvSpPr>
          <p:cNvPr id="3" name="Content Placeholder 2">
            <a:extLst>
              <a:ext uri="{FF2B5EF4-FFF2-40B4-BE49-F238E27FC236}">
                <a16:creationId xmlns="" xmlns:a16="http://schemas.microsoft.com/office/drawing/2014/main" id="{5232AEA0-288E-F915-5EAC-9CDF9892DBD9}"/>
              </a:ext>
            </a:extLst>
          </p:cNvPr>
          <p:cNvSpPr>
            <a:spLocks noGrp="1"/>
          </p:cNvSpPr>
          <p:nvPr>
            <p:ph idx="1"/>
          </p:nvPr>
        </p:nvSpPr>
        <p:spPr>
          <a:xfrm>
            <a:off x="3335481" y="591344"/>
            <a:ext cx="5179868" cy="5585619"/>
          </a:xfrm>
        </p:spPr>
        <p:txBody>
          <a:bodyPr anchor="ctr">
            <a:normAutofit/>
          </a:bodyPr>
          <a:lstStyle/>
          <a:p>
            <a:pPr>
              <a:lnSpc>
                <a:spcPct val="90000"/>
              </a:lnSpc>
            </a:pPr>
            <a:r>
              <a:rPr lang="en-US" sz="2200" b="1"/>
              <a:t>Exploiting Vulnerabilities:</a:t>
            </a:r>
            <a:endParaRPr lang="en-US" sz="2200"/>
          </a:p>
          <a:p>
            <a:pPr fontAlgn="ctr">
              <a:lnSpc>
                <a:spcPct val="90000"/>
              </a:lnSpc>
            </a:pPr>
            <a:r>
              <a:rPr lang="en-US" sz="2200"/>
              <a:t>Attackers may exploit known vulnerabilities in software, such as unpatched software or misconfigured services, to gain access. </a:t>
            </a:r>
          </a:p>
          <a:p>
            <a:pPr>
              <a:lnSpc>
                <a:spcPct val="90000"/>
              </a:lnSpc>
            </a:pPr>
            <a:r>
              <a:rPr lang="en-US" sz="2200" b="1"/>
              <a:t>Creating Backdoors:</a:t>
            </a:r>
            <a:endParaRPr lang="en-US" sz="2200"/>
          </a:p>
          <a:p>
            <a:pPr fontAlgn="ctr">
              <a:lnSpc>
                <a:spcPct val="90000"/>
              </a:lnSpc>
            </a:pPr>
            <a:r>
              <a:rPr lang="en-US" sz="2200"/>
              <a:t>Attackers can also create their own backdoors by injecting malicious code into systems or networks. </a:t>
            </a:r>
          </a:p>
          <a:p>
            <a:pPr>
              <a:lnSpc>
                <a:spcPct val="90000"/>
              </a:lnSpc>
            </a:pPr>
            <a:r>
              <a:rPr lang="en-US" sz="2200" b="1"/>
              <a:t>Bypassing Security:</a:t>
            </a:r>
            <a:endParaRPr lang="en-US" sz="2200"/>
          </a:p>
          <a:p>
            <a:pPr>
              <a:lnSpc>
                <a:spcPct val="90000"/>
              </a:lnSpc>
            </a:pPr>
            <a:r>
              <a:rPr lang="en-US" sz="2200"/>
              <a:t>Backdoors allow attackers to bypass standard security mechanisms, such as firewalls, intrusion detection systems, and authentication protocols</a:t>
            </a:r>
          </a:p>
          <a:p>
            <a:pPr>
              <a:lnSpc>
                <a:spcPct val="90000"/>
              </a:lnSpc>
            </a:pPr>
            <a:endParaRPr lang="en-US" sz="2200"/>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 xmlns:p14="http://schemas.microsoft.com/office/powerpoint/2010/main" val="2653298541"/>
      </p:ext>
    </p:extLst>
  </p:cSld>
  <p:clrMapOvr>
    <a:masterClrMapping/>
  </p:clrMapOvr>
  <p:transition>
    <p:split/>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2C61293E-6EBE-43EF-A52C-9BEBFD7679D4}"/>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973321" y="329184"/>
            <a:ext cx="4688333" cy="1783080"/>
          </a:xfrm>
        </p:spPr>
        <p:txBody>
          <a:bodyPr anchor="b">
            <a:normAutofit/>
          </a:bodyPr>
          <a:lstStyle/>
          <a:p>
            <a:r>
              <a:rPr lang="en-US" sz="4700"/>
              <a:t>Backdoor Attack - Example</a:t>
            </a:r>
          </a:p>
        </p:txBody>
      </p:sp>
      <p:sp>
        <p:nvSpPr>
          <p:cNvPr id="3" name="Content Placeholder 2"/>
          <p:cNvSpPr>
            <a:spLocks noGrp="1"/>
          </p:cNvSpPr>
          <p:nvPr>
            <p:ph idx="1"/>
          </p:nvPr>
        </p:nvSpPr>
        <p:spPr>
          <a:xfrm>
            <a:off x="3973321" y="2706624"/>
            <a:ext cx="4688333" cy="3483864"/>
          </a:xfrm>
        </p:spPr>
        <p:txBody>
          <a:bodyPr>
            <a:normAutofit/>
          </a:bodyPr>
          <a:lstStyle/>
          <a:p>
            <a:pPr marL="0" indent="0">
              <a:lnSpc>
                <a:spcPct val="90000"/>
              </a:lnSpc>
              <a:buNone/>
            </a:pPr>
            <a:r>
              <a:rPr lang="en-US" sz="1200" b="1"/>
              <a:t>Data Theft:</a:t>
            </a:r>
          </a:p>
          <a:p>
            <a:pPr>
              <a:lnSpc>
                <a:spcPct val="90000"/>
              </a:lnSpc>
            </a:pPr>
            <a:r>
              <a:rPr lang="en-US" sz="1200"/>
              <a:t>Attackers can use backdoors to steal sensitive data, such as financial information, personal data, and intellectual property. </a:t>
            </a:r>
          </a:p>
          <a:p>
            <a:pPr marL="0" indent="0">
              <a:lnSpc>
                <a:spcPct val="90000"/>
              </a:lnSpc>
              <a:buNone/>
            </a:pPr>
            <a:endParaRPr lang="en-US" sz="1200"/>
          </a:p>
          <a:p>
            <a:pPr marL="0" indent="0">
              <a:lnSpc>
                <a:spcPct val="90000"/>
              </a:lnSpc>
              <a:buNone/>
            </a:pPr>
            <a:r>
              <a:rPr lang="en-US" sz="1200" b="1"/>
              <a:t>System Manipulation:</a:t>
            </a:r>
            <a:endParaRPr lang="en-US" sz="1200"/>
          </a:p>
          <a:p>
            <a:pPr fontAlgn="ctr">
              <a:lnSpc>
                <a:spcPct val="90000"/>
              </a:lnSpc>
            </a:pPr>
            <a:r>
              <a:rPr lang="en-US" sz="1200"/>
              <a:t>Attackers can use backdoors to manipulate system settings, install malware, or remotely control systems. </a:t>
            </a:r>
          </a:p>
          <a:p>
            <a:pPr marL="0" indent="0" fontAlgn="ctr">
              <a:lnSpc>
                <a:spcPct val="90000"/>
              </a:lnSpc>
              <a:buNone/>
            </a:pPr>
            <a:endParaRPr lang="en-US" sz="1200"/>
          </a:p>
          <a:p>
            <a:pPr marL="0" indent="0">
              <a:lnSpc>
                <a:spcPct val="90000"/>
              </a:lnSpc>
              <a:buNone/>
            </a:pPr>
            <a:r>
              <a:rPr lang="en-US" sz="1200" b="1"/>
              <a:t>Launching Further Attacks:</a:t>
            </a:r>
            <a:endParaRPr lang="en-US" sz="1200"/>
          </a:p>
          <a:p>
            <a:pPr fontAlgn="ctr">
              <a:lnSpc>
                <a:spcPct val="90000"/>
              </a:lnSpc>
            </a:pPr>
            <a:r>
              <a:rPr lang="en-US" sz="1200"/>
              <a:t>Attackers can use backdoors as a launching pad for other attacks, such as denial-of-service attacks or phishing campaigns. </a:t>
            </a:r>
          </a:p>
          <a:p>
            <a:pPr marL="0" indent="0" fontAlgn="ctr">
              <a:lnSpc>
                <a:spcPct val="90000"/>
              </a:lnSpc>
              <a:buNone/>
            </a:pPr>
            <a:endParaRPr lang="en-US" sz="1200"/>
          </a:p>
          <a:p>
            <a:pPr marL="0" indent="0">
              <a:lnSpc>
                <a:spcPct val="90000"/>
              </a:lnSpc>
              <a:buNone/>
            </a:pPr>
            <a:r>
              <a:rPr lang="en-US" sz="1200" b="1"/>
              <a:t>Exploiting AI Models:</a:t>
            </a:r>
            <a:endParaRPr lang="en-US" sz="1200"/>
          </a:p>
          <a:p>
            <a:pPr>
              <a:lnSpc>
                <a:spcPct val="90000"/>
              </a:lnSpc>
            </a:pPr>
            <a:r>
              <a:rPr lang="en-US" sz="1200"/>
              <a:t>Attackers can insert "backdoors" into AI models during training, causing them to behave unexpectedly under specific conditions</a:t>
            </a:r>
          </a:p>
        </p:txBody>
      </p:sp>
      <p:pic>
        <p:nvPicPr>
          <p:cNvPr id="5" name="Picture 4" descr="Blue blocks and networks technology background">
            <a:extLst>
              <a:ext uri="{FF2B5EF4-FFF2-40B4-BE49-F238E27FC236}">
                <a16:creationId xmlns="" xmlns:a16="http://schemas.microsoft.com/office/drawing/2014/main" id="{A95B315D-076C-95FF-A39C-CFCC4B775785}"/>
              </a:ext>
            </a:extLst>
          </p:cNvPr>
          <p:cNvPicPr>
            <a:picLocks noChangeAspect="1"/>
          </p:cNvPicPr>
          <p:nvPr/>
        </p:nvPicPr>
        <p:blipFill>
          <a:blip r:embed="rId2"/>
          <a:srcRect l="20220" r="51131" b="-446"/>
          <a:stretch>
            <a:fillRect/>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 xmlns:a16="http://schemas.microsoft.com/office/drawing/2014/main" id="{21540236-BFD5-4A9D-8840-4703E7F7682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973321" y="2374947"/>
            <a:ext cx="3182692" cy="18288"/>
          </a:xfrm>
          <a:custGeom>
            <a:avLst/>
            <a:gdLst>
              <a:gd name="connsiteX0" fmla="*/ 0 w 3182692"/>
              <a:gd name="connsiteY0" fmla="*/ 0 h 18288"/>
              <a:gd name="connsiteX1" fmla="*/ 636538 w 3182692"/>
              <a:gd name="connsiteY1" fmla="*/ 0 h 18288"/>
              <a:gd name="connsiteX2" fmla="*/ 1273077 w 3182692"/>
              <a:gd name="connsiteY2" fmla="*/ 0 h 18288"/>
              <a:gd name="connsiteX3" fmla="*/ 1909615 w 3182692"/>
              <a:gd name="connsiteY3" fmla="*/ 0 h 18288"/>
              <a:gd name="connsiteX4" fmla="*/ 2482500 w 3182692"/>
              <a:gd name="connsiteY4" fmla="*/ 0 h 18288"/>
              <a:gd name="connsiteX5" fmla="*/ 3182692 w 3182692"/>
              <a:gd name="connsiteY5" fmla="*/ 0 h 18288"/>
              <a:gd name="connsiteX6" fmla="*/ 3182692 w 3182692"/>
              <a:gd name="connsiteY6" fmla="*/ 18288 h 18288"/>
              <a:gd name="connsiteX7" fmla="*/ 2609807 w 3182692"/>
              <a:gd name="connsiteY7" fmla="*/ 18288 h 18288"/>
              <a:gd name="connsiteX8" fmla="*/ 2068750 w 3182692"/>
              <a:gd name="connsiteY8" fmla="*/ 18288 h 18288"/>
              <a:gd name="connsiteX9" fmla="*/ 1432211 w 3182692"/>
              <a:gd name="connsiteY9" fmla="*/ 18288 h 18288"/>
              <a:gd name="connsiteX10" fmla="*/ 859327 w 3182692"/>
              <a:gd name="connsiteY10" fmla="*/ 18288 h 18288"/>
              <a:gd name="connsiteX11" fmla="*/ 0 w 3182692"/>
              <a:gd name="connsiteY11" fmla="*/ 18288 h 18288"/>
              <a:gd name="connsiteX12" fmla="*/ 0 w 3182692"/>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2" h="18288" fill="none" extrusionOk="0">
                <a:moveTo>
                  <a:pt x="0" y="0"/>
                </a:moveTo>
                <a:cubicBezTo>
                  <a:pt x="253588" y="25878"/>
                  <a:pt x="409323" y="-5359"/>
                  <a:pt x="636538" y="0"/>
                </a:cubicBezTo>
                <a:cubicBezTo>
                  <a:pt x="863753" y="5359"/>
                  <a:pt x="1007727" y="-28"/>
                  <a:pt x="1273077" y="0"/>
                </a:cubicBezTo>
                <a:cubicBezTo>
                  <a:pt x="1538427" y="28"/>
                  <a:pt x="1698640" y="-12775"/>
                  <a:pt x="1909615" y="0"/>
                </a:cubicBezTo>
                <a:cubicBezTo>
                  <a:pt x="2120590" y="12775"/>
                  <a:pt x="2210293" y="-21823"/>
                  <a:pt x="2482500" y="0"/>
                </a:cubicBezTo>
                <a:cubicBezTo>
                  <a:pt x="2754708" y="21823"/>
                  <a:pt x="3004133" y="-28750"/>
                  <a:pt x="3182692" y="0"/>
                </a:cubicBezTo>
                <a:cubicBezTo>
                  <a:pt x="3183134" y="4516"/>
                  <a:pt x="3181865" y="12266"/>
                  <a:pt x="3182692" y="18288"/>
                </a:cubicBezTo>
                <a:cubicBezTo>
                  <a:pt x="2947402" y="22440"/>
                  <a:pt x="2876226" y="27191"/>
                  <a:pt x="2609807" y="18288"/>
                </a:cubicBezTo>
                <a:cubicBezTo>
                  <a:pt x="2343389" y="9385"/>
                  <a:pt x="2326689" y="25579"/>
                  <a:pt x="2068750" y="18288"/>
                </a:cubicBezTo>
                <a:cubicBezTo>
                  <a:pt x="1810811" y="10997"/>
                  <a:pt x="1713836" y="48219"/>
                  <a:pt x="1432211" y="18288"/>
                </a:cubicBezTo>
                <a:cubicBezTo>
                  <a:pt x="1150586" y="-11643"/>
                  <a:pt x="982765" y="3747"/>
                  <a:pt x="859327" y="18288"/>
                </a:cubicBezTo>
                <a:cubicBezTo>
                  <a:pt x="735889" y="32829"/>
                  <a:pt x="254183" y="35231"/>
                  <a:pt x="0" y="18288"/>
                </a:cubicBezTo>
                <a:cubicBezTo>
                  <a:pt x="-306" y="11477"/>
                  <a:pt x="485" y="4355"/>
                  <a:pt x="0" y="0"/>
                </a:cubicBezTo>
                <a:close/>
              </a:path>
              <a:path w="3182692" h="18288" stroke="0" extrusionOk="0">
                <a:moveTo>
                  <a:pt x="0" y="0"/>
                </a:moveTo>
                <a:cubicBezTo>
                  <a:pt x="243108" y="-22426"/>
                  <a:pt x="387854" y="22949"/>
                  <a:pt x="572885" y="0"/>
                </a:cubicBezTo>
                <a:cubicBezTo>
                  <a:pt x="757916" y="-22949"/>
                  <a:pt x="923707" y="6797"/>
                  <a:pt x="1113942" y="0"/>
                </a:cubicBezTo>
                <a:cubicBezTo>
                  <a:pt x="1304177" y="-6797"/>
                  <a:pt x="1495991" y="20627"/>
                  <a:pt x="1686827" y="0"/>
                </a:cubicBezTo>
                <a:cubicBezTo>
                  <a:pt x="1877663" y="-20627"/>
                  <a:pt x="2170182" y="-20672"/>
                  <a:pt x="2323365" y="0"/>
                </a:cubicBezTo>
                <a:cubicBezTo>
                  <a:pt x="2476548" y="20672"/>
                  <a:pt x="2919164" y="6097"/>
                  <a:pt x="3182692" y="0"/>
                </a:cubicBezTo>
                <a:cubicBezTo>
                  <a:pt x="3183269" y="4624"/>
                  <a:pt x="3183511" y="11191"/>
                  <a:pt x="3182692" y="18288"/>
                </a:cubicBezTo>
                <a:cubicBezTo>
                  <a:pt x="3026065" y="-10849"/>
                  <a:pt x="2775006" y="23067"/>
                  <a:pt x="2546154" y="18288"/>
                </a:cubicBezTo>
                <a:cubicBezTo>
                  <a:pt x="2317302" y="13509"/>
                  <a:pt x="2168173" y="-8513"/>
                  <a:pt x="1845961" y="18288"/>
                </a:cubicBezTo>
                <a:cubicBezTo>
                  <a:pt x="1523749" y="45089"/>
                  <a:pt x="1450078" y="-844"/>
                  <a:pt x="1304904" y="18288"/>
                </a:cubicBezTo>
                <a:cubicBezTo>
                  <a:pt x="1159730" y="37420"/>
                  <a:pt x="942635" y="-10021"/>
                  <a:pt x="604711" y="18288"/>
                </a:cubicBezTo>
                <a:cubicBezTo>
                  <a:pt x="266787" y="46597"/>
                  <a:pt x="141927" y="-8395"/>
                  <a:pt x="0" y="18288"/>
                </a:cubicBezTo>
                <a:cubicBezTo>
                  <a:pt x="-171" y="12755"/>
                  <a:pt x="-690" y="7930"/>
                  <a:pt x="0" y="0"/>
                </a:cubicBezTo>
                <a:close/>
              </a:path>
            </a:pathLst>
          </a:custGeom>
          <a:solidFill>
            <a:schemeClr val="accent2"/>
          </a:solidFill>
          <a:ln w="44450" cap="rnd">
            <a:solidFill>
              <a:schemeClr val="accent2"/>
            </a:solidFill>
            <a:round/>
            <a:extLst>
              <a:ext uri="{C807C97D-BFC1-408E-A445-0C87EB9F89A2}">
                <ask:lineSketchStyleProps xmln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plit/>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B579F4-B42E-B275-9B48-490F310ED9A0}"/>
              </a:ext>
            </a:extLst>
          </p:cNvPr>
          <p:cNvSpPr>
            <a:spLocks noGrp="1"/>
          </p:cNvSpPr>
          <p:nvPr>
            <p:ph type="ctrTitle"/>
          </p:nvPr>
        </p:nvSpPr>
        <p:spPr/>
        <p:txBody>
          <a:bodyPr/>
          <a:lstStyle/>
          <a:p>
            <a:r>
              <a:rPr lang="en-IN" dirty="0"/>
              <a:t> </a:t>
            </a:r>
          </a:p>
        </p:txBody>
      </p:sp>
      <p:sp>
        <p:nvSpPr>
          <p:cNvPr id="3" name="Subtitle 2">
            <a:extLst>
              <a:ext uri="{FF2B5EF4-FFF2-40B4-BE49-F238E27FC236}">
                <a16:creationId xmlns="" xmlns:a16="http://schemas.microsoft.com/office/drawing/2014/main" id="{FC6CADBA-0BE1-8A9C-FFC5-B4CA379C8F35}"/>
              </a:ext>
            </a:extLst>
          </p:cNvPr>
          <p:cNvSpPr>
            <a:spLocks noGrp="1"/>
          </p:cNvSpPr>
          <p:nvPr>
            <p:ph type="subTitle" idx="1"/>
          </p:nvPr>
        </p:nvSpPr>
        <p:spPr>
          <a:xfrm>
            <a:off x="433050" y="1544812"/>
            <a:ext cx="8459430" cy="2676276"/>
          </a:xfrm>
        </p:spPr>
        <p:txBody>
          <a:bodyPr>
            <a:normAutofit/>
          </a:bodyPr>
          <a:lstStyle/>
          <a:p>
            <a:pPr algn="l"/>
            <a:endParaRPr lang="en-IN" sz="2800" dirty="0">
              <a:latin typeface="Times New Roman" panose="02020603050405020304" pitchFamily="18" charset="0"/>
              <a:cs typeface="Times New Roman" panose="02020603050405020304" pitchFamily="18" charset="0"/>
            </a:endParaRPr>
          </a:p>
          <a:p>
            <a:pPr algn="l"/>
            <a:r>
              <a:rPr lang="en-IN" sz="2800" dirty="0">
                <a:latin typeface="Times New Roman" panose="02020603050405020304" pitchFamily="18" charset="0"/>
                <a:cs typeface="Times New Roman" panose="02020603050405020304" pitchFamily="18" charset="0"/>
              </a:rPr>
              <a:t>WHAT are loopholes ??</a:t>
            </a:r>
          </a:p>
          <a:p>
            <a:pPr algn="l"/>
            <a:r>
              <a:rPr lang="en-IN" sz="2800" dirty="0">
                <a:latin typeface="Times New Roman" panose="02020603050405020304" pitchFamily="18" charset="0"/>
                <a:cs typeface="Times New Roman" panose="02020603050405020304" pitchFamily="18" charset="0"/>
              </a:rPr>
              <a:t>A way of avoiding something because the words of rule or law badly </a:t>
            </a:r>
            <a:r>
              <a:rPr lang="en-IN" sz="2800" dirty="0" err="1">
                <a:latin typeface="Times New Roman" panose="02020603050405020304" pitchFamily="18" charset="0"/>
                <a:cs typeface="Times New Roman" panose="02020603050405020304" pitchFamily="18" charset="0"/>
              </a:rPr>
              <a:t>Choosen</a:t>
            </a:r>
            <a:r>
              <a:rPr lang="en-IN" sz="2800" dirty="0">
                <a:latin typeface="Times New Roman" panose="02020603050405020304" pitchFamily="18" charset="0"/>
                <a:cs typeface="Times New Roman" panose="02020603050405020304" pitchFamily="18" charset="0"/>
              </a:rPr>
              <a:t>.</a:t>
            </a:r>
          </a:p>
          <a:p>
            <a:pPr algn="l"/>
            <a:endParaRPr lang="en-IN" dirty="0"/>
          </a:p>
        </p:txBody>
      </p:sp>
    </p:spTree>
    <p:extLst>
      <p:ext uri="{BB962C8B-B14F-4D97-AF65-F5344CB8AC3E}">
        <p14:creationId xmlns="" xmlns:p14="http://schemas.microsoft.com/office/powerpoint/2010/main" val="3954358360"/>
      </p:ext>
    </p:extLst>
  </p:cSld>
  <p:clrMapOvr>
    <a:masterClrMapping/>
  </p:clrMapOvr>
  <p:transition>
    <p:split/>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777A147A-9ED8-46B4-8660-1B3C2AA880B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30936" y="548640"/>
            <a:ext cx="2700645" cy="5431536"/>
          </a:xfrm>
        </p:spPr>
        <p:txBody>
          <a:bodyPr>
            <a:normAutofit/>
          </a:bodyPr>
          <a:lstStyle/>
          <a:p>
            <a:r>
              <a:rPr lang="en-US" sz="4700"/>
              <a:t>Evasion Attack</a:t>
            </a:r>
          </a:p>
        </p:txBody>
      </p:sp>
      <p:sp>
        <p:nvSpPr>
          <p:cNvPr id="3" name="Content Placeholder 2"/>
          <p:cNvSpPr>
            <a:spLocks noGrp="1"/>
          </p:cNvSpPr>
          <p:nvPr>
            <p:ph idx="1"/>
          </p:nvPr>
        </p:nvSpPr>
        <p:spPr>
          <a:xfrm>
            <a:off x="3844813" y="552091"/>
            <a:ext cx="4668251" cy="5431536"/>
          </a:xfrm>
        </p:spPr>
        <p:txBody>
          <a:bodyPr anchor="ctr">
            <a:normAutofit/>
          </a:bodyPr>
          <a:lstStyle/>
          <a:p>
            <a:r>
              <a:rPr lang="en-US" sz="1900"/>
              <a:t>An evasion attack is a cyberattack technique that manipulates input data to bypass security systems, like intrusion detection systems or spam filters, without being detected. Essentially, the attacker aims to trick the system into misinterpreting or ignoring malicious traffic. </a:t>
            </a:r>
          </a:p>
        </p:txBody>
      </p:sp>
      <p:sp>
        <p:nvSpPr>
          <p:cNvPr id="10" name="sketch line">
            <a:extLst>
              <a:ext uri="{FF2B5EF4-FFF2-40B4-BE49-F238E27FC236}">
                <a16:creationId xmlns="" xmlns:a16="http://schemas.microsoft.com/office/drawing/2014/main" id="{5D6C15A0-C087-4593-8414-2B4EC1CDC3D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1347917" y="3261001"/>
            <a:ext cx="4480560" cy="13716"/>
          </a:xfrm>
          <a:custGeom>
            <a:avLst/>
            <a:gdLst>
              <a:gd name="connsiteX0" fmla="*/ 0 w 4480560"/>
              <a:gd name="connsiteY0" fmla="*/ 0 h 13716"/>
              <a:gd name="connsiteX1" fmla="*/ 595274 w 4480560"/>
              <a:gd name="connsiteY1" fmla="*/ 0 h 13716"/>
              <a:gd name="connsiteX2" fmla="*/ 1100938 w 4480560"/>
              <a:gd name="connsiteY2" fmla="*/ 0 h 13716"/>
              <a:gd name="connsiteX3" fmla="*/ 1651406 w 4480560"/>
              <a:gd name="connsiteY3" fmla="*/ 0 h 13716"/>
              <a:gd name="connsiteX4" fmla="*/ 2336292 w 4480560"/>
              <a:gd name="connsiteY4" fmla="*/ 0 h 13716"/>
              <a:gd name="connsiteX5" fmla="*/ 2931566 w 4480560"/>
              <a:gd name="connsiteY5" fmla="*/ 0 h 13716"/>
              <a:gd name="connsiteX6" fmla="*/ 3482035 w 4480560"/>
              <a:gd name="connsiteY6" fmla="*/ 0 h 13716"/>
              <a:gd name="connsiteX7" fmla="*/ 4480560 w 4480560"/>
              <a:gd name="connsiteY7" fmla="*/ 0 h 13716"/>
              <a:gd name="connsiteX8" fmla="*/ 4480560 w 4480560"/>
              <a:gd name="connsiteY8" fmla="*/ 13716 h 13716"/>
              <a:gd name="connsiteX9" fmla="*/ 3840480 w 4480560"/>
              <a:gd name="connsiteY9" fmla="*/ 13716 h 13716"/>
              <a:gd name="connsiteX10" fmla="*/ 3290011 w 4480560"/>
              <a:gd name="connsiteY10" fmla="*/ 13716 h 13716"/>
              <a:gd name="connsiteX11" fmla="*/ 2560320 w 4480560"/>
              <a:gd name="connsiteY11" fmla="*/ 13716 h 13716"/>
              <a:gd name="connsiteX12" fmla="*/ 1965046 w 4480560"/>
              <a:gd name="connsiteY12" fmla="*/ 13716 h 13716"/>
              <a:gd name="connsiteX13" fmla="*/ 1459382 w 4480560"/>
              <a:gd name="connsiteY13" fmla="*/ 13716 h 13716"/>
              <a:gd name="connsiteX14" fmla="*/ 774497 w 4480560"/>
              <a:gd name="connsiteY14" fmla="*/ 13716 h 13716"/>
              <a:gd name="connsiteX15" fmla="*/ 0 w 4480560"/>
              <a:gd name="connsiteY15" fmla="*/ 13716 h 13716"/>
              <a:gd name="connsiteX16" fmla="*/ 0 w 4480560"/>
              <a:gd name="connsiteY16"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3716"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273" y="3379"/>
                  <a:pt x="4480768" y="9289"/>
                  <a:pt x="4480560" y="13716"/>
                </a:cubicBezTo>
                <a:cubicBezTo>
                  <a:pt x="4314132" y="10352"/>
                  <a:pt x="4028383" y="32060"/>
                  <a:pt x="3840480" y="13716"/>
                </a:cubicBezTo>
                <a:cubicBezTo>
                  <a:pt x="3652577" y="-4628"/>
                  <a:pt x="3547615" y="-1724"/>
                  <a:pt x="3290011" y="13716"/>
                </a:cubicBezTo>
                <a:cubicBezTo>
                  <a:pt x="3032407" y="29156"/>
                  <a:pt x="2830268" y="4147"/>
                  <a:pt x="2560320" y="13716"/>
                </a:cubicBezTo>
                <a:cubicBezTo>
                  <a:pt x="2290372" y="23285"/>
                  <a:pt x="2147422" y="2156"/>
                  <a:pt x="1965046" y="13716"/>
                </a:cubicBezTo>
                <a:cubicBezTo>
                  <a:pt x="1782670" y="25276"/>
                  <a:pt x="1689791" y="36108"/>
                  <a:pt x="1459382" y="13716"/>
                </a:cubicBezTo>
                <a:cubicBezTo>
                  <a:pt x="1228973" y="-8676"/>
                  <a:pt x="915486" y="31929"/>
                  <a:pt x="774497" y="13716"/>
                </a:cubicBezTo>
                <a:cubicBezTo>
                  <a:pt x="633508" y="-4497"/>
                  <a:pt x="361442" y="-15679"/>
                  <a:pt x="0" y="13716"/>
                </a:cubicBezTo>
                <a:cubicBezTo>
                  <a:pt x="-362" y="8190"/>
                  <a:pt x="-434" y="6098"/>
                  <a:pt x="0" y="0"/>
                </a:cubicBezTo>
                <a:close/>
              </a:path>
              <a:path w="4480560" h="13716"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0360" y="3832"/>
                  <a:pt x="4481152" y="9314"/>
                  <a:pt x="4480560" y="13716"/>
                </a:cubicBezTo>
                <a:cubicBezTo>
                  <a:pt x="4279652" y="-11422"/>
                  <a:pt x="4200762" y="36994"/>
                  <a:pt x="3930091" y="13716"/>
                </a:cubicBezTo>
                <a:cubicBezTo>
                  <a:pt x="3659420" y="-9562"/>
                  <a:pt x="3456052" y="17722"/>
                  <a:pt x="3290011" y="13716"/>
                </a:cubicBezTo>
                <a:cubicBezTo>
                  <a:pt x="3123970" y="9710"/>
                  <a:pt x="2882392" y="28246"/>
                  <a:pt x="2649931" y="13716"/>
                </a:cubicBezTo>
                <a:cubicBezTo>
                  <a:pt x="2417470" y="-814"/>
                  <a:pt x="2238426" y="2765"/>
                  <a:pt x="2054657" y="13716"/>
                </a:cubicBezTo>
                <a:cubicBezTo>
                  <a:pt x="1870888" y="24667"/>
                  <a:pt x="1566368" y="40468"/>
                  <a:pt x="1324966" y="13716"/>
                </a:cubicBezTo>
                <a:cubicBezTo>
                  <a:pt x="1083564" y="-13036"/>
                  <a:pt x="787410" y="6374"/>
                  <a:pt x="595274" y="13716"/>
                </a:cubicBezTo>
                <a:cubicBezTo>
                  <a:pt x="403138" y="21058"/>
                  <a:pt x="169622" y="5927"/>
                  <a:pt x="0" y="13716"/>
                </a:cubicBezTo>
                <a:cubicBezTo>
                  <a:pt x="-475" y="8699"/>
                  <a:pt x="-565" y="4408"/>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plit/>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07EF6B7-1338-4443-8C46-6A318D952DF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 xmlns:a16="http://schemas.microsoft.com/office/drawing/2014/main" id="{DAAE4CDD-124C-4DCF-9584-B6033B545DD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EFF02404-81B0-D24D-D65C-D49B42331CF6}"/>
              </a:ext>
            </a:extLst>
          </p:cNvPr>
          <p:cNvSpPr>
            <a:spLocks noGrp="1"/>
          </p:cNvSpPr>
          <p:nvPr>
            <p:ph type="title"/>
          </p:nvPr>
        </p:nvSpPr>
        <p:spPr>
          <a:xfrm>
            <a:off x="515125" y="1153572"/>
            <a:ext cx="2400300" cy="4461163"/>
          </a:xfrm>
        </p:spPr>
        <p:txBody>
          <a:bodyPr>
            <a:normAutofit/>
          </a:bodyPr>
          <a:lstStyle/>
          <a:p>
            <a:r>
              <a:rPr lang="en-US" b="1">
                <a:solidFill>
                  <a:srgbClr val="FFFFFF"/>
                </a:solidFill>
              </a:rPr>
              <a:t>How it works:</a:t>
            </a:r>
          </a:p>
        </p:txBody>
      </p:sp>
      <p:sp>
        <p:nvSpPr>
          <p:cNvPr id="3" name="Content Placeholder 2">
            <a:extLst>
              <a:ext uri="{FF2B5EF4-FFF2-40B4-BE49-F238E27FC236}">
                <a16:creationId xmlns="" xmlns:a16="http://schemas.microsoft.com/office/drawing/2014/main" id="{08AAE04E-84F6-A827-459D-ECFC556DAE6D}"/>
              </a:ext>
            </a:extLst>
          </p:cNvPr>
          <p:cNvSpPr>
            <a:spLocks noGrp="1"/>
          </p:cNvSpPr>
          <p:nvPr>
            <p:ph idx="1"/>
          </p:nvPr>
        </p:nvSpPr>
        <p:spPr>
          <a:xfrm>
            <a:off x="3335481" y="591344"/>
            <a:ext cx="5179868" cy="5585619"/>
          </a:xfrm>
        </p:spPr>
        <p:txBody>
          <a:bodyPr anchor="ctr">
            <a:normAutofit lnSpcReduction="10000"/>
          </a:bodyPr>
          <a:lstStyle/>
          <a:p>
            <a:pPr marL="0" indent="0">
              <a:lnSpc>
                <a:spcPct val="90000"/>
              </a:lnSpc>
              <a:buNone/>
            </a:pPr>
            <a:r>
              <a:rPr lang="en-US" sz="2500" b="1" dirty="0"/>
              <a:t>Manipulating Input Data:</a:t>
            </a:r>
            <a:endParaRPr lang="en-US" sz="2500"/>
          </a:p>
          <a:p>
            <a:pPr fontAlgn="ctr">
              <a:lnSpc>
                <a:spcPct val="90000"/>
              </a:lnSpc>
            </a:pPr>
            <a:r>
              <a:rPr lang="en-US" sz="2500" dirty="0"/>
              <a:t>Attackers modify the input data (e.g., network traffic, image pixels, etc.) to make it appear benign to a security system while still delivering a malicious payload. </a:t>
            </a:r>
            <a:endParaRPr lang="en-US" sz="2500"/>
          </a:p>
          <a:p>
            <a:pPr marL="0" indent="0" fontAlgn="ctr">
              <a:lnSpc>
                <a:spcPct val="90000"/>
              </a:lnSpc>
              <a:buNone/>
            </a:pPr>
            <a:endParaRPr lang="en-US" sz="2500"/>
          </a:p>
          <a:p>
            <a:pPr marL="0" indent="0">
              <a:lnSpc>
                <a:spcPct val="90000"/>
              </a:lnSpc>
              <a:buNone/>
            </a:pPr>
            <a:r>
              <a:rPr lang="en-US" sz="2500" b="1" dirty="0"/>
              <a:t>Bypassing Security Systems:</a:t>
            </a:r>
            <a:endParaRPr lang="en-US" sz="2500"/>
          </a:p>
          <a:p>
            <a:pPr fontAlgn="ctr">
              <a:lnSpc>
                <a:spcPct val="90000"/>
              </a:lnSpc>
            </a:pPr>
            <a:r>
              <a:rPr lang="en-US" sz="2500" dirty="0"/>
              <a:t>By disguising the attack as legitimate traffic, evasion attacks can successfully bypass security measures like intrusion detection systems (IDS) and firewalls, allowing the attack to reach its target. </a:t>
            </a:r>
            <a:endParaRPr lang="en-US" sz="2500"/>
          </a:p>
        </p:txBody>
      </p:sp>
      <p:sp>
        <p:nvSpPr>
          <p:cNvPr id="12" name="Arc 11">
            <a:extLst>
              <a:ext uri="{FF2B5EF4-FFF2-40B4-BE49-F238E27FC236}">
                <a16:creationId xmlns="" xmlns:a16="http://schemas.microsoft.com/office/drawing/2014/main" id="{081E4A58-353D-44AE-B2FC-2A74E2E400F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 xmlns:p14="http://schemas.microsoft.com/office/powerpoint/2010/main" val="3602890601"/>
      </p:ext>
    </p:extLst>
  </p:cSld>
  <p:clrMapOvr>
    <a:masterClrMapping/>
  </p:clrMapOvr>
  <p:transition>
    <p:split/>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3AD318CC-E2A8-4E27-9548-A047A78999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3798" y="1463040"/>
            <a:ext cx="2847230" cy="2690949"/>
          </a:xfrm>
        </p:spPr>
        <p:txBody>
          <a:bodyPr anchor="t">
            <a:normAutofit/>
          </a:bodyPr>
          <a:lstStyle/>
          <a:p>
            <a:r>
              <a:rPr lang="en-US" sz="4200"/>
              <a:t>Evasion Attack - Example</a:t>
            </a:r>
          </a:p>
        </p:txBody>
      </p:sp>
      <p:sp>
        <p:nvSpPr>
          <p:cNvPr id="38" name="Content Placeholder 2"/>
          <p:cNvSpPr>
            <a:spLocks noGrp="1"/>
          </p:cNvSpPr>
          <p:nvPr>
            <p:ph idx="1"/>
          </p:nvPr>
        </p:nvSpPr>
        <p:spPr>
          <a:xfrm>
            <a:off x="4242163" y="1463039"/>
            <a:ext cx="4317944" cy="4300447"/>
          </a:xfrm>
        </p:spPr>
        <p:txBody>
          <a:bodyPr anchor="t">
            <a:normAutofit/>
          </a:bodyPr>
          <a:lstStyle/>
          <a:p>
            <a:pPr fontAlgn="ctr">
              <a:lnSpc>
                <a:spcPct val="90000"/>
              </a:lnSpc>
            </a:pPr>
            <a:r>
              <a:rPr lang="en-US" sz="1600" b="1" dirty="0"/>
              <a:t>Network Evasion:</a:t>
            </a:r>
            <a:r>
              <a:rPr lang="en-US" sz="1600" dirty="0"/>
              <a:t> Fragmenting packets to evade detection by IDS, or using protocol-level tricks to bypass firewalls. </a:t>
            </a:r>
          </a:p>
          <a:p>
            <a:pPr marL="0" indent="0" fontAlgn="ctr">
              <a:lnSpc>
                <a:spcPct val="90000"/>
              </a:lnSpc>
              <a:buNone/>
            </a:pPr>
            <a:endParaRPr lang="en-US" sz="1600" dirty="0"/>
          </a:p>
          <a:p>
            <a:pPr fontAlgn="ctr">
              <a:lnSpc>
                <a:spcPct val="90000"/>
              </a:lnSpc>
            </a:pPr>
            <a:r>
              <a:rPr lang="en-US" sz="1600" b="1" dirty="0"/>
              <a:t>Image Evasion:</a:t>
            </a:r>
            <a:r>
              <a:rPr lang="en-US" sz="1600" dirty="0"/>
              <a:t> Creating "adversarial examples" that are indistinguishable to humans but cause a machine learning model to misclassify them, potentially allowing attackers to bypass image classification systems.</a:t>
            </a:r>
          </a:p>
          <a:p>
            <a:pPr marL="0" indent="0" fontAlgn="ctr">
              <a:lnSpc>
                <a:spcPct val="90000"/>
              </a:lnSpc>
              <a:buNone/>
            </a:pPr>
            <a:endParaRPr lang="en-US" sz="1600" dirty="0"/>
          </a:p>
          <a:p>
            <a:pPr>
              <a:lnSpc>
                <a:spcPct val="90000"/>
              </a:lnSpc>
            </a:pPr>
            <a:r>
              <a:rPr lang="en-US" sz="1600" b="1" dirty="0"/>
              <a:t>Intrusion Detection System Evasion:</a:t>
            </a:r>
            <a:r>
              <a:rPr lang="en-US" sz="1600" dirty="0"/>
              <a:t> Modifying network attacks to evade detection by IDS, for example, by using packet fragmenting or other techniques. </a:t>
            </a:r>
          </a:p>
        </p:txBody>
      </p:sp>
      <p:grpSp>
        <p:nvGrpSpPr>
          <p:cNvPr id="10" name="Group 9">
            <a:extLst>
              <a:ext uri="{FF2B5EF4-FFF2-40B4-BE49-F238E27FC236}">
                <a16:creationId xmlns="" xmlns:a16="http://schemas.microsoft.com/office/drawing/2014/main" id="{B14B560F-9DD7-4302-A60B-EBD3EF59B073}"/>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157250" y="4415246"/>
            <a:ext cx="8986749" cy="2087795"/>
            <a:chOff x="143163" y="5763486"/>
            <a:chExt cx="11982332" cy="739555"/>
          </a:xfrm>
        </p:grpSpPr>
        <p:sp>
          <p:nvSpPr>
            <p:cNvPr id="11" name="Rectangle 10">
              <a:extLst>
                <a:ext uri="{FF2B5EF4-FFF2-40B4-BE49-F238E27FC236}">
                  <a16:creationId xmlns="" xmlns:a16="http://schemas.microsoft.com/office/drawing/2014/main" id="{3A9A4357-BD1D-4622-A4FE-766E6AB8DE84}"/>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 xmlns:a16="http://schemas.microsoft.com/office/drawing/2014/main" id="{C21D6966-343E-49AC-A026-D2497E0C3CA1}"/>
                </a:ext>
                <a:ext uri="{C183D7F6-B498-43B3-948B-1728B52AA6E4}">
                  <adec:decorative xmlns="" xmlns:adec="http://schemas.microsoft.com/office/drawing/2017/decorative" val="1"/>
                </a:ext>
              </a:extLst>
            </p:cNvPr>
            <p:cNvCxnSpPr>
              <a:cxnSpLocks/>
            </p:cNvCxnSpPr>
            <p:nvPr>
              <p:extLst>
                <p:ext uri="{386F3935-93C4-4BCD-93E2-E3B085C9AB24}">
                  <p16:designElem xmlns=""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3850279" y="587829"/>
            <a:ext cx="4878975"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p:split/>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4271804-937F-4233-8731-2F0B734A058A}"/>
              </a:ext>
            </a:extLst>
          </p:cNvPr>
          <p:cNvSpPr>
            <a:spLocks noGrp="1"/>
          </p:cNvSpPr>
          <p:nvPr>
            <p:ph type="title"/>
          </p:nvPr>
        </p:nvSpPr>
        <p:spPr>
          <a:xfrm>
            <a:off x="928662" y="0"/>
            <a:ext cx="7467600" cy="1143000"/>
          </a:xfrm>
        </p:spPr>
        <p:txBody>
          <a:bodyPr>
            <a:normAutofit/>
          </a:bodyPr>
          <a:lstStyle/>
          <a:p>
            <a:pPr algn="ctr"/>
            <a:r>
              <a:rPr lang="en-US" sz="4000" dirty="0">
                <a:latin typeface="Times New Roman" pitchFamily="18" charset="0"/>
                <a:cs typeface="Times New Roman" pitchFamily="18" charset="0"/>
              </a:rPr>
              <a:t>DATA INTERFERENCE</a:t>
            </a:r>
            <a:endParaRPr lang="en-IN" sz="4000" dirty="0">
              <a:latin typeface="Times New Roman" pitchFamily="18" charset="0"/>
              <a:cs typeface="Times New Roman" pitchFamily="18" charset="0"/>
            </a:endParaRPr>
          </a:p>
        </p:txBody>
      </p:sp>
      <p:sp>
        <p:nvSpPr>
          <p:cNvPr id="3" name="Content Placeholder 2">
            <a:extLst>
              <a:ext uri="{FF2B5EF4-FFF2-40B4-BE49-F238E27FC236}">
                <a16:creationId xmlns="" xmlns:a16="http://schemas.microsoft.com/office/drawing/2014/main" id="{32A4B401-C782-8F08-7004-9CDAA15BED9B}"/>
              </a:ext>
            </a:extLst>
          </p:cNvPr>
          <p:cNvSpPr>
            <a:spLocks noGrp="1"/>
          </p:cNvSpPr>
          <p:nvPr>
            <p:ph idx="1"/>
          </p:nvPr>
        </p:nvSpPr>
        <p:spPr>
          <a:xfrm>
            <a:off x="1142976" y="1714488"/>
            <a:ext cx="7126382" cy="3491451"/>
          </a:xfrm>
        </p:spPr>
        <p:txBody>
          <a:bodyPr>
            <a:normAutofit/>
          </a:bodyPr>
          <a:lstStyle/>
          <a:p>
            <a:pPr marL="0" indent="0">
              <a:buNone/>
            </a:pPr>
            <a:r>
              <a:rPr lang="en-US" sz="1500" dirty="0">
                <a:latin typeface="Times New Roman" panose="02020603050405020304" pitchFamily="18" charset="0"/>
                <a:cs typeface="Times New Roman" panose="02020603050405020304" pitchFamily="18" charset="0"/>
              </a:rPr>
              <a:t>Data interference in cybersecurity refers to any unauthorized action that modifies, corrupts, blocks, or destroys data, often with malicious intent. It is a violation of data integrity Intentional or accidental alteration of data that renders it incorrect or unusable.</a:t>
            </a:r>
          </a:p>
          <a:p>
            <a:pPr marL="0" indent="0">
              <a:buNone/>
            </a:pPr>
            <a:endParaRPr lang="en-US" sz="1500" b="1" dirty="0">
              <a:latin typeface="Times New Roman" panose="02020603050405020304" pitchFamily="18" charset="0"/>
              <a:cs typeface="Times New Roman" panose="02020603050405020304" pitchFamily="18" charset="0"/>
            </a:endParaRPr>
          </a:p>
        </p:txBody>
      </p:sp>
      <p:pic>
        <p:nvPicPr>
          <p:cNvPr id="1026" name="Picture 2" descr="C:\Users\Y\Downloads\WhatsApp Image 2025-06-02 at 1.55.29 PM.jpeg"/>
          <p:cNvPicPr>
            <a:picLocks noChangeAspect="1" noChangeArrowheads="1"/>
          </p:cNvPicPr>
          <p:nvPr/>
        </p:nvPicPr>
        <p:blipFill>
          <a:blip r:embed="rId2"/>
          <a:srcRect/>
          <a:stretch>
            <a:fillRect/>
          </a:stretch>
        </p:blipFill>
        <p:spPr bwMode="auto">
          <a:xfrm>
            <a:off x="2786050" y="3143248"/>
            <a:ext cx="4209739" cy="2357454"/>
          </a:xfrm>
          <a:prstGeom prst="rect">
            <a:avLst/>
          </a:prstGeom>
          <a:noFill/>
        </p:spPr>
      </p:pic>
    </p:spTree>
    <p:extLst>
      <p:ext uri="{BB962C8B-B14F-4D97-AF65-F5344CB8AC3E}">
        <p14:creationId xmlns="" xmlns:p14="http://schemas.microsoft.com/office/powerpoint/2010/main" val="24956850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852054-35BC-492E-1AF5-D5A25FB59FB0}"/>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 TECHNIQUES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D40B52EB-6BEA-C890-0E8C-36B0C35D87BA}"/>
              </a:ext>
            </a:extLst>
          </p:cNvPr>
          <p:cNvSpPr>
            <a:spLocks noGrp="1"/>
          </p:cNvSpPr>
          <p:nvPr>
            <p:ph idx="1"/>
          </p:nvPr>
        </p:nvSpPr>
        <p:spPr>
          <a:xfrm>
            <a:off x="912324" y="1228603"/>
            <a:ext cx="6709905" cy="3146610"/>
          </a:xfrm>
        </p:spPr>
        <p:txBody>
          <a:bodyPr>
            <a:normAutofit/>
          </a:bodyPr>
          <a:lstStyle/>
          <a:p>
            <a:pPr marL="3690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b="1" dirty="0">
                <a:latin typeface="Times New Roman" panose="02020603050405020304" pitchFamily="18" charset="0"/>
                <a:cs typeface="Times New Roman" panose="02020603050405020304" pitchFamily="18" charset="0"/>
              </a:rPr>
              <a:t>Property Inference:</a:t>
            </a:r>
          </a:p>
          <a:p>
            <a:pPr marL="0" indent="0">
              <a:buNone/>
            </a:pPr>
            <a:r>
              <a:rPr lang="en-US" sz="1500" dirty="0">
                <a:latin typeface="Times New Roman" panose="02020603050405020304" pitchFamily="18" charset="0"/>
                <a:cs typeface="Times New Roman" panose="02020603050405020304" pitchFamily="18" charset="0"/>
              </a:rPr>
              <a:t>Infers general statistical properties of training data,such as demographics or Health conditions and also exploit the model’s outputs or structure to infer what inputs must have generated a given output.</a:t>
            </a:r>
          </a:p>
          <a:p>
            <a:pPr marL="0" indent="0">
              <a:buNone/>
            </a:pPr>
            <a:endParaRPr lang="en-US" sz="1500" dirty="0">
              <a:latin typeface="Times New Roman" panose="02020603050405020304" pitchFamily="18" charset="0"/>
              <a:cs typeface="Times New Roman" panose="02020603050405020304" pitchFamily="18" charset="0"/>
            </a:endParaRPr>
          </a:p>
          <a:p>
            <a:pPr marL="0" indent="0">
              <a:buNone/>
            </a:pPr>
            <a:r>
              <a:rPr lang="en-US" sz="1500" dirty="0">
                <a:latin typeface="Times New Roman" panose="02020603050405020304" pitchFamily="18" charset="0"/>
                <a:cs typeface="Times New Roman" panose="02020603050405020304" pitchFamily="18" charset="0"/>
              </a:rPr>
              <a:t>Example:</a:t>
            </a:r>
          </a:p>
          <a:p>
            <a:pPr marL="0" indent="0">
              <a:buNone/>
            </a:pPr>
            <a:r>
              <a:rPr lang="en-US" sz="1500" dirty="0">
                <a:latin typeface="Times New Roman" panose="02020603050405020304" pitchFamily="18" charset="0"/>
                <a:cs typeface="Times New Roman" panose="02020603050405020304" pitchFamily="18" charset="0"/>
              </a:rPr>
              <a:t>An attacker gains access to an internal system and escalates privileges. To avoid detection, they manipulate the security logs.</a:t>
            </a:r>
          </a:p>
        </p:txBody>
      </p:sp>
    </p:spTree>
    <p:extLst>
      <p:ext uri="{BB962C8B-B14F-4D97-AF65-F5344CB8AC3E}">
        <p14:creationId xmlns="" xmlns:p14="http://schemas.microsoft.com/office/powerpoint/2010/main" val="21057349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70A431B-34BB-9AB7-12D2-85D04242F2DE}"/>
              </a:ext>
            </a:extLst>
          </p:cNvPr>
          <p:cNvSpPr>
            <a:spLocks noGrp="1"/>
          </p:cNvSpPr>
          <p:nvPr>
            <p:ph type="title"/>
          </p:nvPr>
        </p:nvSpPr>
        <p:spPr>
          <a:xfrm>
            <a:off x="785786" y="214290"/>
            <a:ext cx="7467600" cy="1143000"/>
          </a:xfrm>
        </p:spPr>
        <p:txBody>
          <a:bodyPr>
            <a:noAutofit/>
          </a:bodyPr>
          <a:lstStyle/>
          <a:p>
            <a:pPr algn="ctr"/>
            <a:r>
              <a:rPr lang="en-US" sz="3600" dirty="0">
                <a:latin typeface="Times New Roman" panose="02020603050405020304" pitchFamily="18" charset="0"/>
                <a:cs typeface="Times New Roman" panose="02020603050405020304" pitchFamily="18" charset="0"/>
              </a:rPr>
              <a:t>AI ENHANCED SOCIAL ENGINEERING</a:t>
            </a:r>
            <a:endParaRPr lang="en-IN"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 xmlns:a16="http://schemas.microsoft.com/office/drawing/2014/main" id="{3ECB71A9-313F-3604-0D30-20DB181FA530}"/>
              </a:ext>
            </a:extLst>
          </p:cNvPr>
          <p:cNvSpPr>
            <a:spLocks noGrp="1"/>
          </p:cNvSpPr>
          <p:nvPr>
            <p:ph idx="1"/>
          </p:nvPr>
        </p:nvSpPr>
        <p:spPr>
          <a:xfrm>
            <a:off x="785786" y="1714488"/>
            <a:ext cx="7467600" cy="4525963"/>
          </a:xfrm>
        </p:spPr>
        <p:txBody>
          <a:bodyPr>
            <a:normAutofit/>
          </a:bodyPr>
          <a:lstStyle/>
          <a:p>
            <a:r>
              <a:rPr lang="en-US" sz="1500" dirty="0">
                <a:latin typeface="Times New Roman" panose="02020603050405020304" pitchFamily="18" charset="0"/>
                <a:cs typeface="Times New Roman" panose="02020603050405020304" pitchFamily="18" charset="0"/>
              </a:rPr>
              <a:t>It is the use of artificial intelligence especially generative AI, language models, deepfake technology, and data analytics to craft highly targeted and persuasive attacks aimed at manipulating individuals into revealing confidential information or performing harmful actions.</a:t>
            </a:r>
            <a:endParaRPr lang="en-IN" sz="15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FFC51DF3-1990-D05C-97BA-6C2B47D58618}"/>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2786050" y="3500438"/>
            <a:ext cx="3952487" cy="1643074"/>
          </a:xfrm>
          <a:prstGeom prst="rect">
            <a:avLst/>
          </a:prstGeom>
        </p:spPr>
      </p:pic>
    </p:spTree>
    <p:extLst>
      <p:ext uri="{BB962C8B-B14F-4D97-AF65-F5344CB8AC3E}">
        <p14:creationId xmlns="" xmlns:p14="http://schemas.microsoft.com/office/powerpoint/2010/main" val="16984119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0DA4796-14D8-FFC8-F33F-E3F1CE94F95A}"/>
              </a:ext>
            </a:extLst>
          </p:cNvPr>
          <p:cNvSpPr>
            <a:spLocks noGrp="1"/>
          </p:cNvSpPr>
          <p:nvPr>
            <p:ph idx="1"/>
          </p:nvPr>
        </p:nvSpPr>
        <p:spPr>
          <a:xfrm>
            <a:off x="685346" y="565608"/>
            <a:ext cx="7765321" cy="3777792"/>
          </a:xfrm>
        </p:spPr>
        <p:txBody>
          <a:bodyPr>
            <a:normAutofit/>
          </a:bodyPr>
          <a:lstStyle/>
          <a:p>
            <a:pPr>
              <a:buNone/>
            </a:pPr>
            <a:r>
              <a:rPr lang="en-US" sz="1500" b="1" dirty="0">
                <a:latin typeface="Times New Roman" panose="02020603050405020304" pitchFamily="18" charset="0"/>
                <a:cs typeface="Times New Roman" panose="02020603050405020304" pitchFamily="18" charset="0"/>
              </a:rPr>
              <a:t>AI-Generated Phishing Emails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Language models like ChatGPT or LLMs can craft spear-phishing emails that mimic company tone, formatting, and even past writing styles.</a:t>
            </a:r>
          </a:p>
          <a:p>
            <a:pPr>
              <a:buNone/>
            </a:pPr>
            <a:r>
              <a:rPr lang="en-US" sz="1500" b="1" dirty="0">
                <a:latin typeface="Times New Roman" panose="02020603050405020304" pitchFamily="18" charset="0"/>
                <a:cs typeface="Times New Roman" panose="02020603050405020304" pitchFamily="18" charset="0"/>
              </a:rPr>
              <a:t>CEO Deepfake Scams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Attackers use cloned voice or video to impersonate executives, asking employees to transfer money or reveal sensitive information.</a:t>
            </a:r>
          </a:p>
          <a:p>
            <a:pPr>
              <a:buNone/>
            </a:pPr>
            <a:r>
              <a:rPr lang="en-US" sz="1500" b="1" dirty="0">
                <a:latin typeface="Times New Roman" panose="02020603050405020304" pitchFamily="18" charset="0"/>
                <a:cs typeface="Times New Roman" panose="02020603050405020304" pitchFamily="18" charset="0"/>
              </a:rPr>
              <a:t> Malicious AI Chatbots</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Fake customer service agents that trick users into giving credentials or installing malware.</a:t>
            </a:r>
          </a:p>
          <a:p>
            <a:pPr>
              <a:buNone/>
            </a:pPr>
            <a:r>
              <a:rPr lang="en-US" sz="1500" b="1" dirty="0">
                <a:latin typeface="Times New Roman" panose="02020603050405020304" pitchFamily="18" charset="0"/>
                <a:cs typeface="Times New Roman" panose="02020603050405020304" pitchFamily="18" charset="0"/>
              </a:rPr>
              <a:t> AI-Powered Social Media Manipulation</a:t>
            </a:r>
          </a:p>
          <a:p>
            <a:pPr>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Bots engage with targets, build trust, and guide them to phishing sites or malware downloads.</a:t>
            </a:r>
          </a:p>
          <a:p>
            <a:endParaRPr lang="en-IN" sz="15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2861507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F7D21D4-DAF5-F8CD-2FEA-F692A8266551}"/>
              </a:ext>
            </a:extLst>
          </p:cNvPr>
          <p:cNvSpPr>
            <a:spLocks noGrp="1"/>
          </p:cNvSpPr>
          <p:nvPr>
            <p:ph type="title"/>
          </p:nvPr>
        </p:nvSpPr>
        <p:spPr/>
        <p:txBody>
          <a:bodyPr>
            <a:normAutofit/>
          </a:bodyPr>
          <a:lstStyle/>
          <a:p>
            <a:r>
              <a:rPr lang="en-IN" sz="4400" dirty="0">
                <a:latin typeface="Times New Roman" pitchFamily="18" charset="0"/>
                <a:cs typeface="Times New Roman" pitchFamily="18" charset="0"/>
              </a:rPr>
              <a:t>                 </a:t>
            </a:r>
            <a:r>
              <a:rPr lang="en-IN" sz="4400" b="1" dirty="0">
                <a:latin typeface="Times New Roman" pitchFamily="18" charset="0"/>
                <a:ea typeface="Calibri" panose="020F0502020204030204" pitchFamily="34" charset="0"/>
                <a:cs typeface="Times New Roman" pitchFamily="18" charset="0"/>
              </a:rPr>
              <a:t>Loopholes in AI</a:t>
            </a:r>
          </a:p>
        </p:txBody>
      </p:sp>
      <p:sp>
        <p:nvSpPr>
          <p:cNvPr id="3" name="Content Placeholder 2">
            <a:extLst>
              <a:ext uri="{FF2B5EF4-FFF2-40B4-BE49-F238E27FC236}">
                <a16:creationId xmlns="" xmlns:a16="http://schemas.microsoft.com/office/drawing/2014/main" id="{765CB7BB-3B42-7E81-A8D3-42DEE04B14A9}"/>
              </a:ext>
            </a:extLst>
          </p:cNvPr>
          <p:cNvSpPr>
            <a:spLocks noGrp="1"/>
          </p:cNvSpPr>
          <p:nvPr>
            <p:ph idx="1"/>
          </p:nvPr>
        </p:nvSpPr>
        <p:spPr>
          <a:xfrm>
            <a:off x="785786" y="2285992"/>
            <a:ext cx="7829558" cy="3132055"/>
          </a:xfrm>
        </p:spPr>
        <p:txBody>
          <a:bodyPr>
            <a:normAutofit/>
          </a:bodyPr>
          <a:lstStyle/>
          <a:p>
            <a:r>
              <a:rPr lang="en-IN" sz="1800" dirty="0">
                <a:latin typeface="Times New Roman" pitchFamily="18" charset="0"/>
                <a:ea typeface="Calibri" panose="020F0502020204030204" pitchFamily="34" charset="0"/>
                <a:cs typeface="Times New Roman" pitchFamily="18" charset="0"/>
              </a:rPr>
              <a:t>The term "loopholes in AI" encompasses a broad spectrum of vulnerabilities that can undermine the reliability, fairness, and safety of artificial intelligence systems.</a:t>
            </a:r>
          </a:p>
          <a:p>
            <a:endParaRPr lang="en-IN" sz="1800" dirty="0">
              <a:latin typeface="Times New Roman" pitchFamily="18" charset="0"/>
              <a:ea typeface="Calibri" panose="020F0502020204030204" pitchFamily="34" charset="0"/>
              <a:cs typeface="Times New Roman" pitchFamily="18" charset="0"/>
            </a:endParaRPr>
          </a:p>
          <a:p>
            <a:r>
              <a:rPr lang="en-IN" sz="1800" dirty="0">
                <a:latin typeface="Times New Roman" pitchFamily="18" charset="0"/>
                <a:ea typeface="Calibri" panose="020F0502020204030204" pitchFamily="34" charset="0"/>
                <a:cs typeface="Times New Roman" pitchFamily="18" charset="0"/>
              </a:rPr>
              <a:t> These are not simply software bugs but represent a complex interplay of technical susceptibilities, profound ethical dilemmas, and significant gaps in existing governance and oversight mechanisms.</a:t>
            </a:r>
          </a:p>
        </p:txBody>
      </p:sp>
    </p:spTree>
    <p:extLst>
      <p:ext uri="{BB962C8B-B14F-4D97-AF65-F5344CB8AC3E}">
        <p14:creationId xmlns="" xmlns:p14="http://schemas.microsoft.com/office/powerpoint/2010/main" val="4276430869"/>
      </p:ext>
    </p:extLst>
  </p:cSld>
  <p:clrMapOvr>
    <a:masterClrMapping/>
  </p:clrMapOvr>
  <p:transition>
    <p:split/>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D1170C2-BED4-5265-BA08-83F27E85F052}"/>
              </a:ext>
            </a:extLst>
          </p:cNvPr>
          <p:cNvSpPr>
            <a:spLocks noGrp="1"/>
          </p:cNvSpPr>
          <p:nvPr>
            <p:ph type="title"/>
          </p:nvPr>
        </p:nvSpPr>
        <p:spPr>
          <a:xfrm>
            <a:off x="571472" y="285728"/>
            <a:ext cx="6683765" cy="718665"/>
          </a:xfrm>
        </p:spPr>
        <p:txBody>
          <a:bodyPr>
            <a:normAutofit fontScale="90000"/>
          </a:bodyPr>
          <a:lstStyle/>
          <a:p>
            <a:pPr algn="ctr"/>
            <a:r>
              <a:rPr lang="en-IN" dirty="0">
                <a:latin typeface="Times New Roman" pitchFamily="18" charset="0"/>
                <a:cs typeface="Times New Roman" pitchFamily="18" charset="0"/>
              </a:rPr>
              <a:t>              </a:t>
            </a:r>
            <a:r>
              <a:rPr lang="en-IN" sz="3000" b="1" dirty="0">
                <a:latin typeface="Times New Roman" pitchFamily="18" charset="0"/>
                <a:ea typeface="Calibri" panose="020F0502020204030204" pitchFamily="34" charset="0"/>
                <a:cs typeface="Times New Roman" pitchFamily="18" charset="0"/>
              </a:rPr>
              <a:t>API Attack In AI</a:t>
            </a:r>
          </a:p>
        </p:txBody>
      </p:sp>
      <p:sp>
        <p:nvSpPr>
          <p:cNvPr id="3" name="Content Placeholder 2">
            <a:extLst>
              <a:ext uri="{FF2B5EF4-FFF2-40B4-BE49-F238E27FC236}">
                <a16:creationId xmlns="" xmlns:a16="http://schemas.microsoft.com/office/drawing/2014/main" id="{F59BBCE7-95D3-E068-2AB6-0348FE91C378}"/>
              </a:ext>
            </a:extLst>
          </p:cNvPr>
          <p:cNvSpPr>
            <a:spLocks noGrp="1"/>
          </p:cNvSpPr>
          <p:nvPr>
            <p:ph idx="1"/>
          </p:nvPr>
        </p:nvSpPr>
        <p:spPr>
          <a:xfrm>
            <a:off x="571472" y="2121030"/>
            <a:ext cx="8056987" cy="2312385"/>
          </a:xfrm>
        </p:spPr>
        <p:txBody>
          <a:bodyPr>
            <a:normAutofit/>
          </a:bodyPr>
          <a:lstStyle/>
          <a:p>
            <a:r>
              <a:rPr lang="en-IN" sz="1800" dirty="0">
                <a:latin typeface="Times New Roman" pitchFamily="18" charset="0"/>
                <a:ea typeface="Calibri" panose="020F0502020204030204" pitchFamily="34" charset="0"/>
                <a:cs typeface="Times New Roman" pitchFamily="18" charset="0"/>
              </a:rPr>
              <a:t>An </a:t>
            </a:r>
            <a:r>
              <a:rPr lang="en-IN" sz="1800" b="1" dirty="0">
                <a:latin typeface="Times New Roman" pitchFamily="18" charset="0"/>
                <a:ea typeface="Calibri" panose="020F0502020204030204" pitchFamily="34" charset="0"/>
                <a:cs typeface="Times New Roman" pitchFamily="18" charset="0"/>
              </a:rPr>
              <a:t>API attack in AI</a:t>
            </a:r>
            <a:r>
              <a:rPr lang="en-IN" sz="1800" dirty="0">
                <a:latin typeface="Times New Roman" pitchFamily="18" charset="0"/>
                <a:ea typeface="Calibri" panose="020F0502020204030204" pitchFamily="34" charset="0"/>
                <a:cs typeface="Times New Roman" pitchFamily="18" charset="0"/>
              </a:rPr>
              <a:t> refers to a cyber-attack that specifically targets the Application Programming Interfaces (APIs) that AI systems, models, and applications rely on. These attacks aim to manipulate the functionality of the AI, gain unauthorized access to sensitive data, disrupt AI services, or abuse the AI's logic for malicious purposes</a:t>
            </a:r>
          </a:p>
        </p:txBody>
      </p:sp>
    </p:spTree>
    <p:extLst>
      <p:ext uri="{BB962C8B-B14F-4D97-AF65-F5344CB8AC3E}">
        <p14:creationId xmlns="" xmlns:p14="http://schemas.microsoft.com/office/powerpoint/2010/main" val="1890202753"/>
      </p:ext>
    </p:extLst>
  </p:cSld>
  <p:clrMapOvr>
    <a:masterClrMapping/>
  </p:clrMapOvr>
  <p:transition>
    <p:split/>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3E0D24A-4D5E-BE08-8AFE-506D0729EB17}"/>
              </a:ext>
            </a:extLst>
          </p:cNvPr>
          <p:cNvSpPr>
            <a:spLocks noGrp="1"/>
          </p:cNvSpPr>
          <p:nvPr>
            <p:ph type="title"/>
          </p:nvPr>
        </p:nvSpPr>
        <p:spPr>
          <a:xfrm>
            <a:off x="1000100" y="142852"/>
            <a:ext cx="7467600" cy="1143000"/>
          </a:xfrm>
        </p:spPr>
        <p:txBody>
          <a:bodyPr/>
          <a:lstStyle/>
          <a:p>
            <a:pPr algn="ctr"/>
            <a:r>
              <a:rPr lang="en-IN" dirty="0">
                <a:latin typeface="Times New Roman" pitchFamily="18" charset="0"/>
                <a:cs typeface="Times New Roman" pitchFamily="18" charset="0"/>
              </a:rPr>
              <a:t>       </a:t>
            </a:r>
            <a:r>
              <a:rPr lang="en-IN" sz="3000" b="1" dirty="0">
                <a:latin typeface="Times New Roman" pitchFamily="18" charset="0"/>
                <a:ea typeface="Calibri" panose="020F0502020204030204" pitchFamily="34" charset="0"/>
                <a:cs typeface="Times New Roman" pitchFamily="18" charset="0"/>
              </a:rPr>
              <a:t>Why API are vulnerable in AI</a:t>
            </a:r>
          </a:p>
        </p:txBody>
      </p:sp>
      <p:sp>
        <p:nvSpPr>
          <p:cNvPr id="4" name="Rectangle 1">
            <a:extLst>
              <a:ext uri="{FF2B5EF4-FFF2-40B4-BE49-F238E27FC236}">
                <a16:creationId xmlns="" xmlns:a16="http://schemas.microsoft.com/office/drawing/2014/main" id="{8B0A9C30-1F67-AB10-8270-08E017449933}"/>
              </a:ext>
            </a:extLst>
          </p:cNvPr>
          <p:cNvSpPr>
            <a:spLocks noGrp="1" noChangeArrowheads="1"/>
          </p:cNvSpPr>
          <p:nvPr>
            <p:ph idx="1"/>
          </p:nvPr>
        </p:nvSpPr>
        <p:spPr bwMode="auto">
          <a:xfrm>
            <a:off x="642910" y="2071678"/>
            <a:ext cx="8054202" cy="36317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6858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Connectivity:</a:t>
            </a:r>
            <a:r>
              <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APIs are the "glue" that connects different components of an AI system. They enable data exchange between training data, AI models, applications that use AI, and various services.</a:t>
            </a:r>
          </a:p>
          <a:p>
            <a:pPr marL="0" marR="0" lvl="0" indent="0" algn="l" defTabSz="6858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p>
            <a:pPr marL="0" marR="0" lvl="0" indent="0" algn="l" defTabSz="6858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Data Flow:</a:t>
            </a:r>
            <a:r>
              <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Vast amounts of data are handled by APIs for AI model training, inference, and integration, making them prime targets for data breaches.</a:t>
            </a:r>
          </a:p>
          <a:p>
            <a:pPr marL="0" marR="0" lvl="0" indent="0" algn="l" defTabSz="6858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a:t>
            </a:r>
          </a:p>
          <a:p>
            <a:pPr marL="0" marR="0" lvl="0" indent="0" algn="l" defTabSz="6858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External Exposure:</a:t>
            </a:r>
            <a:r>
              <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Many AI-powered services are exposed externally via APIs, making them accessible to potential attackers.</a:t>
            </a:r>
          </a:p>
          <a:p>
            <a:pPr marL="0" marR="0" lvl="0" indent="0" algn="l" defTabSz="6858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p>
            <a:pPr marL="0" marR="0" lvl="0" indent="0" algn="l" defTabSz="6858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Increased Attack Surface:</a:t>
            </a:r>
            <a:r>
              <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The proliferation of AI-powered APIs significantly expands the attack surface for organizations. </a:t>
            </a:r>
          </a:p>
          <a:p>
            <a:pPr marL="0" marR="0" lvl="0" indent="0" algn="l" defTabSz="6858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Times New Roman" pitchFamily="18" charset="0"/>
              <a:cs typeface="Times New Roman" pitchFamily="18" charset="0"/>
            </a:endParaRPr>
          </a:p>
        </p:txBody>
      </p:sp>
    </p:spTree>
    <p:extLst>
      <p:ext uri="{BB962C8B-B14F-4D97-AF65-F5344CB8AC3E}">
        <p14:creationId xmlns="" xmlns:p14="http://schemas.microsoft.com/office/powerpoint/2010/main" val="1993781685"/>
      </p:ext>
    </p:extLst>
  </p:cSld>
  <p:clrMapOvr>
    <a:masterClrMapping/>
  </p:clrMapOvr>
  <p:transition>
    <p:spli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BC38302-8C9D-1C43-CEC6-35552CCB1CF0}"/>
              </a:ext>
            </a:extLst>
          </p:cNvPr>
          <p:cNvSpPr>
            <a:spLocks noGrp="1"/>
          </p:cNvSpPr>
          <p:nvPr>
            <p:ph type="title"/>
          </p:nvPr>
        </p:nvSpPr>
        <p:spPr/>
        <p:txBody>
          <a:bodyPr/>
          <a:lstStyle/>
          <a:p>
            <a:pPr algn="ctr"/>
            <a:r>
              <a:rPr lang="en-IN" dirty="0">
                <a:latin typeface="Times New Roman" pitchFamily="18" charset="0"/>
                <a:cs typeface="Times New Roman" pitchFamily="18" charset="0"/>
              </a:rPr>
              <a:t>      </a:t>
            </a:r>
            <a:r>
              <a:rPr lang="en-IN" sz="3000" b="1" dirty="0">
                <a:latin typeface="Times New Roman" pitchFamily="18" charset="0"/>
                <a:ea typeface="Calibri" panose="020F0502020204030204" pitchFamily="34" charset="0"/>
                <a:cs typeface="Times New Roman" pitchFamily="18" charset="0"/>
              </a:rPr>
              <a:t>How AI influences API Attack</a:t>
            </a:r>
          </a:p>
        </p:txBody>
      </p:sp>
      <p:sp>
        <p:nvSpPr>
          <p:cNvPr id="4" name="Rectangle 1">
            <a:extLst>
              <a:ext uri="{FF2B5EF4-FFF2-40B4-BE49-F238E27FC236}">
                <a16:creationId xmlns="" xmlns:a16="http://schemas.microsoft.com/office/drawing/2014/main" id="{67563712-1A08-01BB-364F-F06F8134792F}"/>
              </a:ext>
            </a:extLst>
          </p:cNvPr>
          <p:cNvSpPr>
            <a:spLocks noGrp="1" noChangeArrowheads="1"/>
          </p:cNvSpPr>
          <p:nvPr>
            <p:ph idx="1"/>
          </p:nvPr>
        </p:nvSpPr>
        <p:spPr bwMode="auto">
          <a:xfrm>
            <a:off x="357158" y="2285992"/>
            <a:ext cx="8508926" cy="283923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6858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Insecure AI-Generated Code:</a:t>
            </a:r>
            <a:r>
              <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AI tools can generate code that may contain vulnerabilities if not properly reviewed and secured.</a:t>
            </a:r>
          </a:p>
          <a:p>
            <a:pPr marL="0" marR="0" lvl="0" indent="0" algn="l" defTabSz="6858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endParaRPr>
          </a:p>
          <a:p>
            <a:pPr marL="0" marR="0" lvl="0" indent="0" algn="l" defTabSz="6858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Data Quality and Bias:</a:t>
            </a:r>
            <a:r>
              <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If AI models are trained on flawed or biased data, it can lead to vulnerabilities that attackers can exploit.</a:t>
            </a:r>
          </a:p>
          <a:p>
            <a:pPr marL="0" marR="0" lvl="0" indent="0" algn="l" defTabSz="6858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Complex Data Vulnerabilities:</a:t>
            </a:r>
            <a:r>
              <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AI systems process massive and varied datasets, increasing the risk of data breaches and leaks. </a:t>
            </a:r>
          </a:p>
          <a:p>
            <a:pPr marL="0" marR="0" lvl="0" indent="0" algn="l" defTabSz="6858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Prompt Injection:</a:t>
            </a:r>
            <a:r>
              <a:rPr kumimoji="0" lang="en-US" altLang="en-US" sz="1800" b="0" i="0" u="none" strike="noStrike" cap="none" normalizeH="0" baseline="0" dirty="0">
                <a:ln>
                  <a:noFill/>
                </a:ln>
                <a:solidFill>
                  <a:schemeClr val="tx1"/>
                </a:solidFill>
                <a:effectLst/>
                <a:latin typeface="Times New Roman" pitchFamily="18" charset="0"/>
                <a:ea typeface="Calibri" panose="020F0502020204030204" pitchFamily="34" charset="0"/>
                <a:cs typeface="Times New Roman" pitchFamily="18" charset="0"/>
              </a:rPr>
              <a:t> A new type of attack specific to Large Language Models (LLMs) where malicious input (prompt) is given to the AI to make it behave in unintended ways or reveal sensitive information. </a:t>
            </a:r>
          </a:p>
        </p:txBody>
      </p:sp>
    </p:spTree>
    <p:extLst>
      <p:ext uri="{BB962C8B-B14F-4D97-AF65-F5344CB8AC3E}">
        <p14:creationId xmlns="" xmlns:p14="http://schemas.microsoft.com/office/powerpoint/2010/main" val="3505321766"/>
      </p:ext>
    </p:extLst>
  </p:cSld>
  <p:clrMapOvr>
    <a:masterClrMapping/>
  </p:clrMapOvr>
  <p:transition>
    <p:split/>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28728" y="0"/>
            <a:ext cx="6480048" cy="928670"/>
          </a:xfrm>
        </p:spPr>
        <p:txBody>
          <a:bodyPr/>
          <a:lstStyle/>
          <a:p>
            <a:pPr algn="ctr"/>
            <a:r>
              <a:rPr lang="en-US" dirty="0"/>
              <a:t>Data Poisoning</a:t>
            </a:r>
          </a:p>
        </p:txBody>
      </p:sp>
      <p:sp>
        <p:nvSpPr>
          <p:cNvPr id="4" name="TextBox 3"/>
          <p:cNvSpPr txBox="1"/>
          <p:nvPr/>
        </p:nvSpPr>
        <p:spPr>
          <a:xfrm>
            <a:off x="714348" y="1214422"/>
            <a:ext cx="7858180" cy="2554545"/>
          </a:xfrm>
          <a:prstGeom prst="rect">
            <a:avLst/>
          </a:prstGeom>
          <a:noFill/>
        </p:spPr>
        <p:txBody>
          <a:bodyPr wrap="square" rtlCol="0">
            <a:spAutoFit/>
          </a:bodyPr>
          <a:lstStyle/>
          <a:p>
            <a:pPr>
              <a:buFont typeface="Wingdings" pitchFamily="2" charset="2"/>
              <a:buChar char="Ø"/>
            </a:pPr>
            <a:r>
              <a:rPr lang="en-US" b="1" dirty="0">
                <a:latin typeface="Times New Roman" pitchFamily="18" charset="0"/>
                <a:cs typeface="Times New Roman" pitchFamily="18" charset="0"/>
              </a:rPr>
              <a:t>  </a:t>
            </a:r>
            <a:r>
              <a:rPr lang="en-US" sz="2400" b="1" u="sng" dirty="0">
                <a:effectLst>
                  <a:outerShdw blurRad="38100" dist="38100" dir="2700000" algn="tl">
                    <a:srgbClr val="000000">
                      <a:alpha val="43137"/>
                    </a:srgbClr>
                  </a:outerShdw>
                </a:effectLst>
                <a:latin typeface="Times New Roman" pitchFamily="18" charset="0"/>
                <a:cs typeface="Times New Roman" pitchFamily="18" charset="0"/>
              </a:rPr>
              <a:t>What It Is:</a:t>
            </a:r>
            <a:endParaRPr lang="en-US" b="1" u="sng" dirty="0">
              <a:effectLst>
                <a:outerShdw blurRad="38100" dist="38100" dir="2700000" algn="tl">
                  <a:srgbClr val="000000">
                    <a:alpha val="43137"/>
                  </a:srgbClr>
                </a:outerShdw>
              </a:effectLst>
              <a:latin typeface="Times New Roman" pitchFamily="18" charset="0"/>
              <a:cs typeface="Times New Roman" pitchFamily="18" charset="0"/>
            </a:endParaRPr>
          </a:p>
          <a:p>
            <a:endParaRPr lang="en-US" b="1" dirty="0">
              <a:latin typeface="Times New Roman" pitchFamily="18" charset="0"/>
              <a:cs typeface="Times New Roman" pitchFamily="18" charset="0"/>
            </a:endParaRPr>
          </a:p>
          <a:p>
            <a:pPr algn="just"/>
            <a:r>
              <a:rPr lang="en-US" sz="2000" b="1" dirty="0">
                <a:latin typeface="Times New Roman" pitchFamily="18" charset="0"/>
                <a:cs typeface="Times New Roman" pitchFamily="18" charset="0"/>
              </a:rPr>
              <a:t>Data poisoning is when attackers manipulate the training data of a machine learning model to influence or corrupt its future behavior. Since AI learns patterns from data, poisoned inputs can introduce backdoors, cause misclassification, or degrade performance in subtle ways.</a:t>
            </a:r>
          </a:p>
          <a:p>
            <a:pPr marL="342900" indent="-342900">
              <a:buFont typeface="Wingdings" pitchFamily="2" charset="2"/>
              <a:buChar char="Ø"/>
            </a:pPr>
            <a:endParaRPr lang="en-US" b="1" dirty="0">
              <a:latin typeface="Times New Roman" pitchFamily="18" charset="0"/>
              <a:cs typeface="Times New Roman" pitchFamily="18" charset="0"/>
            </a:endParaRPr>
          </a:p>
        </p:txBody>
      </p:sp>
      <p:pic>
        <p:nvPicPr>
          <p:cNvPr id="14338" name="Picture 2" descr="Defending the future: a guide to fortifying AI against data poisoning  attacks"/>
          <p:cNvPicPr>
            <a:picLocks noChangeAspect="1" noChangeArrowheads="1"/>
          </p:cNvPicPr>
          <p:nvPr/>
        </p:nvPicPr>
        <p:blipFill>
          <a:blip r:embed="rId2" cstate="print"/>
          <a:srcRect/>
          <a:stretch>
            <a:fillRect/>
          </a:stretch>
        </p:blipFill>
        <p:spPr bwMode="auto">
          <a:xfrm>
            <a:off x="2214546" y="3714752"/>
            <a:ext cx="4643470" cy="2612726"/>
          </a:xfrm>
          <a:prstGeom prst="rect">
            <a:avLst/>
          </a:prstGeom>
          <a:ln>
            <a:noFill/>
          </a:ln>
          <a:effectLst>
            <a:softEdge rad="112500"/>
          </a:effectLst>
        </p:spPr>
      </p:pic>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338"/>
                                        </p:tgtEl>
                                        <p:attrNameLst>
                                          <p:attrName>style.visibility</p:attrName>
                                        </p:attrNameLst>
                                      </p:cBhvr>
                                      <p:to>
                                        <p:strVal val="visible"/>
                                      </p:to>
                                    </p:set>
                                    <p:animEffect transition="in" filter="wipe(down)">
                                      <p:cBhvr>
                                        <p:cTn id="1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8596" y="1142984"/>
            <a:ext cx="8429652" cy="2923877"/>
          </a:xfrm>
          <a:prstGeom prst="rect">
            <a:avLst/>
          </a:prstGeom>
          <a:noFill/>
        </p:spPr>
        <p:txBody>
          <a:bodyPr wrap="square" rtlCol="0">
            <a:spAutoFit/>
          </a:bodyPr>
          <a:lstStyle/>
          <a:p>
            <a:pPr algn="just">
              <a:buFont typeface="Wingdings" pitchFamily="2" charset="2"/>
              <a:buChar char="Ø"/>
            </a:pPr>
            <a:r>
              <a:rPr lang="en-US" sz="2400" b="1" dirty="0">
                <a:latin typeface="Times New Roman" pitchFamily="18" charset="0"/>
                <a:cs typeface="Times New Roman" pitchFamily="18" charset="0"/>
              </a:rPr>
              <a:t> </a:t>
            </a:r>
            <a:r>
              <a:rPr lang="en-US" sz="2400" b="1" u="sng" dirty="0" err="1">
                <a:latin typeface="Times New Roman" pitchFamily="18" charset="0"/>
                <a:cs typeface="Times New Roman" pitchFamily="18" charset="0"/>
              </a:rPr>
              <a:t>Chatbot</a:t>
            </a:r>
            <a:r>
              <a:rPr lang="en-US" sz="2400" b="1" u="sng" dirty="0">
                <a:latin typeface="Times New Roman" pitchFamily="18" charset="0"/>
                <a:cs typeface="Times New Roman" pitchFamily="18" charset="0"/>
              </a:rPr>
              <a:t> Behavior Manipulation</a:t>
            </a:r>
          </a:p>
          <a:p>
            <a:pPr algn="just"/>
            <a:endParaRPr lang="en-US" sz="2000" b="1" u="sng" dirty="0">
              <a:latin typeface="Times New Roman" pitchFamily="18" charset="0"/>
              <a:cs typeface="Times New Roman" pitchFamily="18" charset="0"/>
            </a:endParaRPr>
          </a:p>
          <a:p>
            <a:r>
              <a:rPr lang="en-US" sz="2000" b="1" dirty="0">
                <a:latin typeface="Times New Roman" pitchFamily="18" charset="0"/>
                <a:cs typeface="Times New Roman" pitchFamily="18" charset="0"/>
              </a:rPr>
              <a:t>AI </a:t>
            </a:r>
            <a:r>
              <a:rPr lang="en-US" sz="2000" b="1" dirty="0" err="1">
                <a:latin typeface="Times New Roman" pitchFamily="18" charset="0"/>
                <a:cs typeface="Times New Roman" pitchFamily="18" charset="0"/>
              </a:rPr>
              <a:t>chatbots</a:t>
            </a:r>
            <a:r>
              <a:rPr lang="en-US" sz="2000" b="1" dirty="0">
                <a:latin typeface="Times New Roman" pitchFamily="18" charset="0"/>
                <a:cs typeface="Times New Roman" pitchFamily="18" charset="0"/>
              </a:rPr>
              <a:t> trained on online data can pick up harmful or biased language if bad actors flood training forums or public datasets with certain ideologies.</a:t>
            </a:r>
          </a:p>
          <a:p>
            <a:r>
              <a:rPr lang="en-US" sz="2000" b="1" dirty="0">
                <a:latin typeface="Times New Roman" pitchFamily="18" charset="0"/>
                <a:cs typeface="Times New Roman" pitchFamily="18" charset="0"/>
              </a:rPr>
              <a:t>Example: Microsoft’s </a:t>
            </a:r>
            <a:r>
              <a:rPr lang="en-US" sz="2000" b="1" dirty="0" err="1">
                <a:latin typeface="Times New Roman" pitchFamily="18" charset="0"/>
                <a:cs typeface="Times New Roman" pitchFamily="18" charset="0"/>
              </a:rPr>
              <a:t>chatbot</a:t>
            </a:r>
            <a:r>
              <a:rPr lang="en-US" sz="2000" b="1" dirty="0">
                <a:latin typeface="Times New Roman" pitchFamily="18" charset="0"/>
                <a:cs typeface="Times New Roman" pitchFamily="18" charset="0"/>
              </a:rPr>
              <a:t> </a:t>
            </a:r>
            <a:r>
              <a:rPr lang="en-US" sz="2000" b="1" dirty="0" err="1">
                <a:latin typeface="Times New Roman" pitchFamily="18" charset="0"/>
                <a:cs typeface="Times New Roman" pitchFamily="18" charset="0"/>
              </a:rPr>
              <a:t>Tay</a:t>
            </a:r>
            <a:r>
              <a:rPr lang="en-US" sz="2000" b="1" dirty="0">
                <a:latin typeface="Times New Roman" pitchFamily="18" charset="0"/>
                <a:cs typeface="Times New Roman" pitchFamily="18" charset="0"/>
              </a:rPr>
              <a:t> (2016) was poisoned by users tweeting offensive content, causing the </a:t>
            </a:r>
            <a:r>
              <a:rPr lang="en-US" sz="2000" b="1" dirty="0" err="1">
                <a:latin typeface="Times New Roman" pitchFamily="18" charset="0"/>
                <a:cs typeface="Times New Roman" pitchFamily="18" charset="0"/>
              </a:rPr>
              <a:t>bot</a:t>
            </a:r>
            <a:r>
              <a:rPr lang="en-US" sz="2000" b="1" dirty="0">
                <a:latin typeface="Times New Roman" pitchFamily="18" charset="0"/>
                <a:cs typeface="Times New Roman" pitchFamily="18" charset="0"/>
              </a:rPr>
              <a:t> to repeat racist and hateful language within hours.</a:t>
            </a:r>
          </a:p>
          <a:p>
            <a:pPr algn="just"/>
            <a:endParaRPr lang="en-US" sz="2000" dirty="0">
              <a:latin typeface="Times New Roman" pitchFamily="18" charset="0"/>
              <a:cs typeface="Times New Roman" pitchFamily="18" charset="0"/>
            </a:endParaRPr>
          </a:p>
        </p:txBody>
      </p:sp>
      <p:sp>
        <p:nvSpPr>
          <p:cNvPr id="4" name="Rectangle 3"/>
          <p:cNvSpPr/>
          <p:nvPr/>
        </p:nvSpPr>
        <p:spPr>
          <a:xfrm>
            <a:off x="3143240" y="0"/>
            <a:ext cx="2510623" cy="830997"/>
          </a:xfrm>
          <a:prstGeom prst="rect">
            <a:avLst/>
          </a:prstGeom>
          <a:noFill/>
        </p:spPr>
        <p:txBody>
          <a:bodyPr wrap="none" lIns="91440" tIns="45720" rIns="91440" bIns="45720">
            <a:spAutoFit/>
          </a:bodyPr>
          <a:lstStyle/>
          <a:p>
            <a:pPr algn="ctr"/>
            <a:r>
              <a:rPr lang="en-US" sz="4800" b="1" cap="none" spc="0" dirty="0">
                <a:ln w="10541" cmpd="sng">
                  <a:solidFill>
                    <a:srgbClr val="7D7D7D">
                      <a:tint val="100000"/>
                      <a:shade val="100000"/>
                      <a:satMod val="110000"/>
                    </a:srgbClr>
                  </a:solidFill>
                  <a:prstDash val="solid"/>
                </a:ln>
                <a:gradFill>
                  <a:gsLst>
                    <a:gs pos="0">
                      <a:srgbClr val="FFFFFF">
                        <a:tint val="40000"/>
                        <a:satMod val="250000"/>
                      </a:srgbClr>
                    </a:gs>
                    <a:gs pos="9000">
                      <a:srgbClr val="FFFFFF">
                        <a:tint val="52000"/>
                        <a:satMod val="300000"/>
                      </a:srgbClr>
                    </a:gs>
                    <a:gs pos="50000">
                      <a:srgbClr val="FFFFFF">
                        <a:shade val="20000"/>
                        <a:satMod val="300000"/>
                      </a:srgbClr>
                    </a:gs>
                    <a:gs pos="79000">
                      <a:srgbClr val="FFFFFF">
                        <a:tint val="52000"/>
                        <a:satMod val="300000"/>
                      </a:srgbClr>
                    </a:gs>
                    <a:gs pos="100000">
                      <a:srgbClr val="FFFFFF">
                        <a:tint val="40000"/>
                        <a:satMod val="250000"/>
                      </a:srgbClr>
                    </a:gs>
                  </a:gsLst>
                  <a:lin ang="5400000"/>
                </a:gradFill>
                <a:effectLst/>
                <a:latin typeface="Times New Roman" pitchFamily="18" charset="0"/>
                <a:cs typeface="Times New Roman" pitchFamily="18" charset="0"/>
              </a:rPr>
              <a:t>Example</a:t>
            </a:r>
          </a:p>
        </p:txBody>
      </p:sp>
      <p:sp>
        <p:nvSpPr>
          <p:cNvPr id="13314" name="AutoShape 2" descr="AI chatbots ..."/>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316" name="Picture 4" descr="26,400+ Chatbot Stock Illustrations, Royalty-Free Vector Graphics &amp; Clip  Art - iStock | Artificial intelligence, Chatbot icon, Bot"/>
          <p:cNvPicPr>
            <a:picLocks noChangeAspect="1" noChangeArrowheads="1"/>
          </p:cNvPicPr>
          <p:nvPr/>
        </p:nvPicPr>
        <p:blipFill>
          <a:blip r:embed="rId2"/>
          <a:srcRect/>
          <a:stretch>
            <a:fillRect/>
          </a:stretch>
        </p:blipFill>
        <p:spPr bwMode="auto">
          <a:xfrm>
            <a:off x="3071802" y="3857628"/>
            <a:ext cx="3048021" cy="2286016"/>
          </a:xfrm>
          <a:prstGeom prst="rect">
            <a:avLst/>
          </a:prstGeom>
          <a:ln>
            <a:noFill/>
          </a:ln>
          <a:effectLst>
            <a:softEdge rad="112500"/>
          </a:effectLst>
        </p:spPr>
      </p:pic>
    </p:spTree>
  </p:cSld>
  <p:clrMapOvr>
    <a:masterClrMapping/>
  </p:clrMapOvr>
  <p:transition>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3316"/>
                                        </p:tgtEl>
                                        <p:attrNameLst>
                                          <p:attrName>style.visibility</p:attrName>
                                        </p:attrNameLst>
                                      </p:cBhvr>
                                      <p:to>
                                        <p:strVal val="visible"/>
                                      </p:to>
                                    </p:set>
                                    <p:anim calcmode="lin" valueType="num">
                                      <p:cBhvr additive="base">
                                        <p:cTn id="15" dur="500" fill="hold"/>
                                        <p:tgtEl>
                                          <p:spTgt spid="13316"/>
                                        </p:tgtEl>
                                        <p:attrNameLst>
                                          <p:attrName>ppt_x</p:attrName>
                                        </p:attrNameLst>
                                      </p:cBhvr>
                                      <p:tavLst>
                                        <p:tav tm="0">
                                          <p:val>
                                            <p:strVal val="#ppt_x"/>
                                          </p:val>
                                        </p:tav>
                                        <p:tav tm="100000">
                                          <p:val>
                                            <p:strVal val="#ppt_x"/>
                                          </p:val>
                                        </p:tav>
                                      </p:tavLst>
                                    </p:anim>
                                    <p:anim calcmode="lin" valueType="num">
                                      <p:cBhvr additive="base">
                                        <p:cTn id="16" dur="500" fill="hold"/>
                                        <p:tgtEl>
                                          <p:spTgt spid="133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1_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Technic</Template>
  <TotalTime>56</TotalTime>
  <Words>1719</Words>
  <Application>Microsoft Office PowerPoint</Application>
  <PresentationFormat>On-screen Show (4:3)</PresentationFormat>
  <Paragraphs>192</Paragraphs>
  <Slides>36</Slides>
  <Notes>0</Notes>
  <HiddenSlides>0</HiddenSlides>
  <MMClips>0</MMClips>
  <ScaleCrop>false</ScaleCrop>
  <HeadingPairs>
    <vt:vector size="4" baseType="variant">
      <vt:variant>
        <vt:lpstr>Theme</vt:lpstr>
      </vt:variant>
      <vt:variant>
        <vt:i4>2</vt:i4>
      </vt:variant>
      <vt:variant>
        <vt:lpstr>Slide Titles</vt:lpstr>
      </vt:variant>
      <vt:variant>
        <vt:i4>36</vt:i4>
      </vt:variant>
    </vt:vector>
  </HeadingPairs>
  <TitlesOfParts>
    <vt:vector size="38" baseType="lpstr">
      <vt:lpstr>Technic</vt:lpstr>
      <vt:lpstr>1_Technic</vt:lpstr>
      <vt:lpstr> </vt:lpstr>
      <vt:lpstr> </vt:lpstr>
      <vt:lpstr> </vt:lpstr>
      <vt:lpstr>                 Loopholes in AI</vt:lpstr>
      <vt:lpstr>              API Attack In AI</vt:lpstr>
      <vt:lpstr>       Why API are vulnerable in AI</vt:lpstr>
      <vt:lpstr>      How AI influences API Attack</vt:lpstr>
      <vt:lpstr>Data Poisoning</vt:lpstr>
      <vt:lpstr>Slide 9</vt:lpstr>
      <vt:lpstr>Lack of Explainability (Black Box Models)</vt:lpstr>
      <vt:lpstr>Slide 11</vt:lpstr>
      <vt:lpstr>Model Inversion 28807-prajwal  </vt:lpstr>
      <vt:lpstr> </vt:lpstr>
      <vt:lpstr>Adversarial Examples</vt:lpstr>
      <vt:lpstr>A self-driving car uses a vision-based model to  detect traffic signs.</vt:lpstr>
      <vt:lpstr>Loopholes in Artificial Intelligence</vt:lpstr>
      <vt:lpstr>Introduction</vt:lpstr>
      <vt:lpstr>What is AI in Cybersecurity?</vt:lpstr>
      <vt:lpstr>Model Stealing</vt:lpstr>
      <vt:lpstr>Slide 20</vt:lpstr>
      <vt:lpstr>Countermeasures for Model Stealing</vt:lpstr>
      <vt:lpstr>Privacy Leakage</vt:lpstr>
      <vt:lpstr>Slide 23</vt:lpstr>
      <vt:lpstr>Countermeasures for Privacy Leakage</vt:lpstr>
      <vt:lpstr>Conclusion</vt:lpstr>
      <vt:lpstr>Backdoor Attacks and Evasion Attacks With Examples.</vt:lpstr>
      <vt:lpstr>Backdoor Attack</vt:lpstr>
      <vt:lpstr>How backdoor attacks work:</vt:lpstr>
      <vt:lpstr>Backdoor Attack - Example</vt:lpstr>
      <vt:lpstr>Evasion Attack</vt:lpstr>
      <vt:lpstr>How it works:</vt:lpstr>
      <vt:lpstr>Evasion Attack - Example</vt:lpstr>
      <vt:lpstr>DATA INTERFERENCE</vt:lpstr>
      <vt:lpstr> TECHNIQUES</vt:lpstr>
      <vt:lpstr>AI ENHANCED SOCIAL ENGINEERING</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Poisoning</dc:title>
  <dc:creator>Y</dc:creator>
  <cp:lastModifiedBy>Y</cp:lastModifiedBy>
  <cp:revision>7</cp:revision>
  <dcterms:created xsi:type="dcterms:W3CDTF">2025-06-02T05:32:45Z</dcterms:created>
  <dcterms:modified xsi:type="dcterms:W3CDTF">2025-06-02T08:30:19Z</dcterms:modified>
</cp:coreProperties>
</file>