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4" r:id="rId8"/>
    <p:sldId id="265" r:id="rId9"/>
    <p:sldId id="268" r:id="rId10"/>
    <p:sldId id="269" r:id="rId11"/>
    <p:sldId id="274" r:id="rId12"/>
    <p:sldId id="277"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AD2D71-9B9E-4B25-A662-8970E8BA0794}" type="datetimeFigureOut">
              <a:rPr lang="en-US" smtClean="0"/>
              <a:t>5/23/2025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7B9031-9BB7-4847-8E4A-105BD609DE0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7B9031-9BB7-4847-8E4A-105BD609DE0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7B9031-9BB7-4847-8E4A-105BD609DE0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7B9031-9BB7-4847-8E4A-105BD609DE0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AD2D71-9B9E-4B25-A662-8970E8BA0794}" type="datetimeFigureOut">
              <a:rPr lang="en-US" smtClean="0"/>
              <a:t>5/23/2025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BAD2D71-9B9E-4B25-A662-8970E8BA0794}" type="datetimeFigureOut">
              <a:rPr lang="en-US" smtClean="0"/>
              <a:t>5/23/2025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7B9031-9BB7-4847-8E4A-105BD609DE0C}"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AD2D71-9B9E-4B25-A662-8970E8BA0794}" type="datetimeFigureOut">
              <a:rPr lang="en-US" smtClean="0"/>
              <a:t>5/23/2025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F7B9031-9BB7-4847-8E4A-105BD609DE0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AD2D71-9B9E-4B25-A662-8970E8BA0794}" type="datetimeFigureOut">
              <a:rPr lang="en-US" smtClean="0"/>
              <a:t>5/23/2025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F7B9031-9BB7-4847-8E4A-105BD609DE0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wipe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Microsoft Azure | Design &amp; Optimisat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AZ-500: el examen sobre las Tecnologías de Seguridad Microsoft Azure"/>
          <p:cNvPicPr>
            <a:picLocks noChangeAspect="1" noChangeArrowheads="1"/>
          </p:cNvPicPr>
          <p:nvPr/>
        </p:nvPicPr>
        <p:blipFill>
          <a:blip r:embed="rId2"/>
          <a:srcRect/>
          <a:stretch>
            <a:fillRect/>
          </a:stretch>
        </p:blipFill>
        <p:spPr bwMode="auto">
          <a:xfrm>
            <a:off x="1000100" y="785794"/>
            <a:ext cx="7315200" cy="4019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642910" y="5786454"/>
            <a:ext cx="5857916"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Presented By:- </a:t>
            </a:r>
            <a:r>
              <a:rPr lang="en-US" sz="2400" b="1" dirty="0" err="1" smtClean="0">
                <a:solidFill>
                  <a:schemeClr val="bg1"/>
                </a:solidFill>
                <a:latin typeface="Times New Roman" pitchFamily="18" charset="0"/>
                <a:cs typeface="Times New Roman" pitchFamily="18" charset="0"/>
              </a:rPr>
              <a:t>Kundan</a:t>
            </a: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Gawande</a:t>
            </a:r>
            <a:r>
              <a:rPr lang="en-US" sz="2400" b="1" dirty="0" smtClean="0">
                <a:solidFill>
                  <a:schemeClr val="bg1"/>
                </a:solidFill>
                <a:latin typeface="Times New Roman" pitchFamily="18" charset="0"/>
                <a:cs typeface="Times New Roman" pitchFamily="18" charset="0"/>
              </a:rPr>
              <a:t>(28806</a:t>
            </a:r>
            <a:r>
              <a:rPr lang="en-US" sz="2400" b="1" dirty="0">
                <a:solidFill>
                  <a:schemeClr val="bg1"/>
                </a:solidFill>
                <a:latin typeface="Times New Roman" pitchFamily="18" charset="0"/>
                <a:cs typeface="Times New Roman" pitchFamily="18" charset="0"/>
              </a:rPr>
              <a: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143248"/>
            <a:ext cx="6929486"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16:- We will get the URL for application created , by clicking on the URL we will be redirected to the website.  </a:t>
            </a:r>
          </a:p>
          <a:p>
            <a:endParaRPr lang="en-US" dirty="0"/>
          </a:p>
        </p:txBody>
      </p:sp>
      <p:sp>
        <p:nvSpPr>
          <p:cNvPr id="6" name="TextBox 5"/>
          <p:cNvSpPr txBox="1"/>
          <p:nvPr/>
        </p:nvSpPr>
        <p:spPr>
          <a:xfrm>
            <a:off x="164304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15:- To check whether the web app is created  or not.  </a:t>
            </a:r>
          </a:p>
          <a:p>
            <a:endParaRPr lang="en-US" dirty="0"/>
          </a:p>
        </p:txBody>
      </p:sp>
      <p:pic>
        <p:nvPicPr>
          <p:cNvPr id="7" name="Picture 2" descr="C:\Users\Y\Desktop\TASK\33.PNG"/>
          <p:cNvPicPr>
            <a:picLocks noChangeAspect="1" noChangeArrowheads="1"/>
          </p:cNvPicPr>
          <p:nvPr/>
        </p:nvPicPr>
        <p:blipFill>
          <a:blip r:embed="rId2"/>
          <a:srcRect/>
          <a:stretch>
            <a:fillRect/>
          </a:stretch>
        </p:blipFill>
        <p:spPr bwMode="auto">
          <a:xfrm>
            <a:off x="3428992" y="1142984"/>
            <a:ext cx="2276475" cy="971550"/>
          </a:xfrm>
          <a:prstGeom prst="rect">
            <a:avLst/>
          </a:prstGeom>
          <a:noFill/>
        </p:spPr>
      </p:pic>
      <p:pic>
        <p:nvPicPr>
          <p:cNvPr id="8" name="Picture 2" descr="C:\Users\Y\Desktop\TASK\34.PNG"/>
          <p:cNvPicPr>
            <a:picLocks noChangeAspect="1" noChangeArrowheads="1"/>
          </p:cNvPicPr>
          <p:nvPr/>
        </p:nvPicPr>
        <p:blipFill>
          <a:blip r:embed="rId3"/>
          <a:srcRect/>
          <a:stretch>
            <a:fillRect/>
          </a:stretch>
        </p:blipFill>
        <p:spPr bwMode="auto">
          <a:xfrm>
            <a:off x="2928926" y="4643446"/>
            <a:ext cx="3333750" cy="981075"/>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Y\Desktop\TASK\35.PNG"/>
          <p:cNvPicPr>
            <a:picLocks noChangeAspect="1" noChangeArrowheads="1"/>
          </p:cNvPicPr>
          <p:nvPr/>
        </p:nvPicPr>
        <p:blipFill>
          <a:blip r:embed="rId2"/>
          <a:srcRect/>
          <a:stretch>
            <a:fillRect/>
          </a:stretch>
        </p:blipFill>
        <p:spPr bwMode="auto">
          <a:xfrm>
            <a:off x="1571604" y="1785926"/>
            <a:ext cx="6794473" cy="2805118"/>
          </a:xfrm>
          <a:prstGeom prst="rect">
            <a:avLst/>
          </a:prstGeom>
          <a:noFill/>
        </p:spPr>
      </p:pic>
      <p:sp>
        <p:nvSpPr>
          <p:cNvPr id="5" name="TextBox 4"/>
          <p:cNvSpPr txBox="1"/>
          <p:nvPr/>
        </p:nvSpPr>
        <p:spPr>
          <a:xfrm>
            <a:off x="1500166" y="42860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17:- This displays our web application created.   </a:t>
            </a:r>
          </a:p>
          <a:p>
            <a:endParaRPr lang="en-US"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descr="Cloud-Based Quantum Computi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Cloud-Based Quantum Computi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Advantages of Cloud-Based Quantum Computing | QuE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6" name="Picture 8" descr="The 5 Biggest Cloud Computing Trends In 2021 | Bernard Marr"/>
          <p:cNvPicPr>
            <a:picLocks noChangeAspect="1" noChangeArrowheads="1"/>
          </p:cNvPicPr>
          <p:nvPr/>
        </p:nvPicPr>
        <p:blipFill>
          <a:blip r:embed="rId2"/>
          <a:srcRect/>
          <a:stretch>
            <a:fillRect/>
          </a:stretch>
        </p:blipFill>
        <p:spPr bwMode="auto">
          <a:xfrm>
            <a:off x="1928794" y="1357298"/>
            <a:ext cx="5569380" cy="3714776"/>
          </a:xfrm>
          <a:prstGeom prst="rect">
            <a:avLst/>
          </a:prstGeom>
          <a:ln>
            <a:noFill/>
          </a:ln>
          <a:effectLst>
            <a:softEdge rad="112500"/>
          </a:effectLst>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a:spLocks/>
          </p:cNvSpPr>
          <p:nvPr/>
        </p:nvSpPr>
        <p:spPr>
          <a:xfrm>
            <a:off x="500034" y="0"/>
            <a:ext cx="8215370" cy="1357322"/>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Cloud </a:t>
            </a:r>
            <a:r>
              <a:rPr lang="en-US" sz="3600" b="1" dirty="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S</a:t>
            </a:r>
            <a:r>
              <a:rPr kumimoji="0" lang="en-US" sz="36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ervice</a:t>
            </a:r>
            <a:r>
              <a:rPr kumimoji="0" 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Types</a:t>
            </a:r>
            <a:endParaRPr kumimoji="0" 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35" name="Rectangle 34"/>
          <p:cNvSpPr/>
          <p:nvPr/>
        </p:nvSpPr>
        <p:spPr>
          <a:xfrm>
            <a:off x="1785918" y="1571612"/>
            <a:ext cx="6786610" cy="1384995"/>
          </a:xfrm>
          <a:prstGeom prst="rect">
            <a:avLst/>
          </a:prstGeom>
        </p:spPr>
        <p:txBody>
          <a:bodyPr wrap="square">
            <a:spAutoFit/>
          </a:bodyPr>
          <a:lstStyle/>
          <a:p>
            <a:pPr fontAlgn="base">
              <a:buFont typeface="Arial" pitchFamily="34" charset="0"/>
              <a:buChar char="•"/>
            </a:pPr>
            <a:r>
              <a:rPr lang="en-US" sz="2800" b="1" dirty="0">
                <a:latin typeface="Times New Roman" pitchFamily="18" charset="0"/>
                <a:cs typeface="Times New Roman" pitchFamily="18" charset="0"/>
              </a:rPr>
              <a:t>Software as a service (</a:t>
            </a:r>
            <a:r>
              <a:rPr lang="en-US" sz="2800" b="1" dirty="0" err="1">
                <a:latin typeface="Times New Roman" pitchFamily="18" charset="0"/>
                <a:cs typeface="Times New Roman" pitchFamily="18" charset="0"/>
              </a:rPr>
              <a:t>SaaS</a:t>
            </a:r>
            <a:r>
              <a:rPr lang="en-US" sz="2800" b="1" dirty="0">
                <a:latin typeface="Times New Roman" pitchFamily="18" charset="0"/>
                <a:cs typeface="Times New Roman" pitchFamily="18" charset="0"/>
              </a:rPr>
              <a:t>)</a:t>
            </a:r>
          </a:p>
          <a:p>
            <a:pPr fontAlgn="base">
              <a:buFont typeface="Arial" pitchFamily="34" charset="0"/>
              <a:buChar char="•"/>
            </a:pPr>
            <a:r>
              <a:rPr lang="en-US" sz="2800" b="1" dirty="0">
                <a:latin typeface="Times New Roman" pitchFamily="18" charset="0"/>
                <a:cs typeface="Times New Roman" pitchFamily="18" charset="0"/>
              </a:rPr>
              <a:t>Platform as a service (</a:t>
            </a:r>
            <a:r>
              <a:rPr lang="en-US" sz="2800" b="1" dirty="0" err="1">
                <a:latin typeface="Times New Roman" pitchFamily="18" charset="0"/>
                <a:cs typeface="Times New Roman" pitchFamily="18" charset="0"/>
              </a:rPr>
              <a:t>PaaS</a:t>
            </a:r>
            <a:r>
              <a:rPr lang="en-US" sz="2800" b="1" dirty="0">
                <a:latin typeface="Times New Roman" pitchFamily="18" charset="0"/>
                <a:cs typeface="Times New Roman" pitchFamily="18" charset="0"/>
              </a:rPr>
              <a:t>)</a:t>
            </a:r>
          </a:p>
          <a:p>
            <a:pPr fontAlgn="base">
              <a:buFont typeface="Arial" pitchFamily="34" charset="0"/>
              <a:buChar char="•"/>
            </a:pPr>
            <a:r>
              <a:rPr lang="en-US" sz="2800" b="1" dirty="0">
                <a:latin typeface="Times New Roman" pitchFamily="18" charset="0"/>
                <a:cs typeface="Times New Roman" pitchFamily="18" charset="0"/>
              </a:rPr>
              <a:t>Infrastructure as a service (</a:t>
            </a:r>
            <a:r>
              <a:rPr lang="en-US" sz="2800" b="1" dirty="0" err="1">
                <a:latin typeface="Times New Roman" pitchFamily="18" charset="0"/>
                <a:cs typeface="Times New Roman" pitchFamily="18" charset="0"/>
              </a:rPr>
              <a:t>IaaS</a:t>
            </a:r>
            <a:r>
              <a:rPr lang="en-US" sz="2000" b="1" dirty="0">
                <a:latin typeface="Times New Roman" pitchFamily="18" charset="0"/>
                <a:cs typeface="Times New Roman" pitchFamily="18" charset="0"/>
              </a:rPr>
              <a:t>)</a:t>
            </a:r>
          </a:p>
        </p:txBody>
      </p:sp>
      <p:sp>
        <p:nvSpPr>
          <p:cNvPr id="36" name="Rectangle 35"/>
          <p:cNvSpPr/>
          <p:nvPr/>
        </p:nvSpPr>
        <p:spPr>
          <a:xfrm>
            <a:off x="785786" y="3357562"/>
            <a:ext cx="8072478" cy="1938992"/>
          </a:xfrm>
          <a:prstGeom prst="rect">
            <a:avLst/>
          </a:prstGeom>
        </p:spPr>
        <p:txBody>
          <a:bodyPr wrap="square">
            <a:spAutoFit/>
          </a:bodyPr>
          <a:lstStyle/>
          <a:p>
            <a:pPr fontAlgn="base">
              <a:buFont typeface="Wingdings" pitchFamily="2" charset="2"/>
              <a:buChar char="q"/>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Infrastructure as a Service:-</a:t>
            </a:r>
            <a:endParaRPr lang="en-US" sz="2000" b="1"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 is a cloud service where companies rent IT resources like servers, storage, and networks instead of buying and managing them.</a:t>
            </a:r>
          </a:p>
          <a:p>
            <a:pPr fontAlgn="base"/>
            <a:r>
              <a:rPr lang="en-US" sz="2000" dirty="0">
                <a:latin typeface="Times New Roman" pitchFamily="18" charset="0"/>
                <a:cs typeface="Times New Roman" pitchFamily="18" charset="0"/>
              </a:rPr>
              <a:t>It's like outsourcing your computer hardware. The cloud provider gives you the basic building blocks (like virtual machines, storage, and internet access), and you use them to run your apps and services.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slide(fromBottom)">
                                      <p:cBhvr>
                                        <p:cTn id="7" dur="500"/>
                                        <p:tgtEl>
                                          <p:spTgt spid="3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slide(fromBottom)">
                                      <p:cBhvr>
                                        <p:cTn id="10" dur="500"/>
                                        <p:tgtEl>
                                          <p:spTgt spid="3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slide(fromBottom)">
                                      <p:cBhvr>
                                        <p:cTn id="13" dur="500"/>
                                        <p:tgtEl>
                                          <p:spTgt spid="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slide(fromBottom)">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endParaRPr lang="en-US"/>
          </a:p>
        </p:txBody>
      </p:sp>
      <p:sp>
        <p:nvSpPr>
          <p:cNvPr id="9" name="Rectangle 8"/>
          <p:cNvSpPr/>
          <p:nvPr/>
        </p:nvSpPr>
        <p:spPr>
          <a:xfrm>
            <a:off x="1000100" y="357166"/>
            <a:ext cx="7286660" cy="1877437"/>
          </a:xfrm>
          <a:prstGeom prst="rect">
            <a:avLst/>
          </a:prstGeom>
        </p:spPr>
        <p:txBody>
          <a:bodyPr wrap="square">
            <a:spAutoFit/>
          </a:bodyPr>
          <a:lstStyle/>
          <a:p>
            <a:pPr>
              <a:buFont typeface="Wingdings" pitchFamily="2" charset="2"/>
              <a:buChar char="q"/>
            </a:pPr>
            <a:r>
              <a:rPr lang="en-US" u="sng" dirty="0" smtClean="0"/>
              <a:t> </a:t>
            </a:r>
            <a:r>
              <a:rPr lang="en-US" b="1" u="sng" dirty="0" smtClean="0"/>
              <a:t>Software-as-a-Service </a:t>
            </a:r>
            <a:r>
              <a:rPr lang="en-US" dirty="0" smtClean="0"/>
              <a:t>:-</a:t>
            </a:r>
          </a:p>
          <a:p>
            <a:pPr>
              <a:buFont typeface="Wingdings" pitchFamily="2" charset="2"/>
              <a:buChar char="q"/>
            </a:pPr>
            <a:endParaRPr lang="en-US" dirty="0"/>
          </a:p>
          <a:p>
            <a:r>
              <a:rPr lang="en-US" sz="2000" dirty="0" smtClean="0">
                <a:latin typeface="Times New Roman" pitchFamily="18" charset="0"/>
                <a:cs typeface="Times New Roman" pitchFamily="18" charset="0"/>
              </a:rPr>
              <a:t>means </a:t>
            </a:r>
            <a:r>
              <a:rPr lang="en-US" sz="2000" dirty="0">
                <a:latin typeface="Times New Roman" pitchFamily="18" charset="0"/>
                <a:cs typeface="Times New Roman" pitchFamily="18" charset="0"/>
              </a:rPr>
              <a:t>using software over the internet instead of installing in on your computer. You don't have to worry about downloading, updating, or maintaining anything- the company that provides the software handles all of that.</a:t>
            </a:r>
          </a:p>
        </p:txBody>
      </p:sp>
      <p:sp>
        <p:nvSpPr>
          <p:cNvPr id="10" name="Rectangle 9"/>
          <p:cNvSpPr/>
          <p:nvPr/>
        </p:nvSpPr>
        <p:spPr>
          <a:xfrm>
            <a:off x="857224" y="2786058"/>
            <a:ext cx="8072462" cy="1938992"/>
          </a:xfrm>
          <a:prstGeom prst="rect">
            <a:avLst/>
          </a:prstGeom>
        </p:spPr>
        <p:txBody>
          <a:bodyPr wrap="square">
            <a:spAutoFit/>
          </a:bodyPr>
          <a:lstStyle/>
          <a:p>
            <a:pPr fontAlgn="base">
              <a:buFont typeface="Wingdings" pitchFamily="2" charset="2"/>
              <a:buChar char="q"/>
            </a:pPr>
            <a:r>
              <a:rPr lang="en-US" b="1" u="sng" dirty="0" smtClean="0"/>
              <a:t> </a:t>
            </a:r>
            <a:r>
              <a:rPr lang="en-US" sz="2000" b="1" u="sng" dirty="0" smtClean="0">
                <a:latin typeface="Times New Roman" pitchFamily="18" charset="0"/>
                <a:cs typeface="Times New Roman" pitchFamily="18" charset="0"/>
              </a:rPr>
              <a:t>Platform </a:t>
            </a:r>
            <a:r>
              <a:rPr lang="en-US" sz="2000" b="1" u="sng" dirty="0">
                <a:latin typeface="Times New Roman" pitchFamily="18" charset="0"/>
                <a:cs typeface="Times New Roman" pitchFamily="18" charset="0"/>
              </a:rPr>
              <a:t>as a </a:t>
            </a:r>
            <a:r>
              <a:rPr lang="en-US" sz="2000" b="1" u="sng" dirty="0" smtClean="0">
                <a:latin typeface="Times New Roman" pitchFamily="18" charset="0"/>
                <a:cs typeface="Times New Roman" pitchFamily="18" charset="0"/>
              </a:rPr>
              <a:t>Service:-</a:t>
            </a:r>
          </a:p>
          <a:p>
            <a:pPr fontAlgn="base">
              <a:buFont typeface="Wingdings" pitchFamily="2" charset="2"/>
              <a:buChar char="q"/>
            </a:pPr>
            <a:endParaRPr lang="en-US" sz="2000" b="1" dirty="0">
              <a:latin typeface="Times New Roman" pitchFamily="18" charset="0"/>
              <a:cs typeface="Times New Roman" pitchFamily="18" charset="0"/>
            </a:endParaRPr>
          </a:p>
          <a:p>
            <a:pPr fontAlgn="base"/>
            <a:r>
              <a:rPr lang="en-US" sz="2000" u="sng" dirty="0" smtClean="0">
                <a:latin typeface="Times New Roman" pitchFamily="18" charset="0"/>
                <a:cs typeface="Times New Roman" pitchFamily="18" charset="0"/>
              </a:rPr>
              <a:t>It</a:t>
            </a:r>
            <a:r>
              <a:rPr lang="en-US" sz="2000" dirty="0">
                <a:latin typeface="Times New Roman" pitchFamily="18" charset="0"/>
                <a:cs typeface="Times New Roman" pitchFamily="18" charset="0"/>
              </a:rPr>
              <a:t> is a type of cloud service that gives developers the tools they need to build and launch apps online without setting up any hardware and software </a:t>
            </a:r>
            <a:r>
              <a:rPr lang="en-US" sz="2000" dirty="0" err="1" smtClean="0">
                <a:latin typeface="Times New Roman" pitchFamily="18" charset="0"/>
                <a:cs typeface="Times New Roman" pitchFamily="18" charset="0"/>
              </a:rPr>
              <a:t>themselves.With</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PaaS</a:t>
            </a:r>
            <a:r>
              <a:rPr lang="en-US" sz="2000" dirty="0">
                <a:latin typeface="Times New Roman" pitchFamily="18" charset="0"/>
                <a:cs typeface="Times New Roman" pitchFamily="18" charset="0"/>
              </a:rPr>
              <a:t>, everything runs on the provider's server and is accessed through a web browser.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8596" y="214290"/>
            <a:ext cx="8229600" cy="1376379"/>
          </a:xfrm>
          <a:prstGeom prst="rect">
            <a:avLst/>
          </a:prstGeom>
        </p:spPr>
        <p:txBody>
          <a:bodyPr vert="horz" rtlCol="0" anchor="ctr">
            <a:normAutofit fontScale="97500"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Create Web Application </a:t>
            </a:r>
            <a:r>
              <a:rPr kumimoji="0" lang="en-US" sz="44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Uisng</a:t>
            </a:r>
            <a:r>
              <a:rPr kumimoji="0" 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Microsoft Azure</a:t>
            </a:r>
            <a:endParaRPr kumimoji="0" 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5" name="TextBox 4"/>
          <p:cNvSpPr txBox="1"/>
          <p:nvPr/>
        </p:nvSpPr>
        <p:spPr>
          <a:xfrm>
            <a:off x="857224" y="1928802"/>
            <a:ext cx="6072230" cy="369332"/>
          </a:xfrm>
          <a:prstGeom prst="rect">
            <a:avLst/>
          </a:prstGeom>
          <a:noFill/>
        </p:spPr>
        <p:txBody>
          <a:bodyPr wrap="square" rtlCol="0">
            <a:spAutoFit/>
          </a:bodyPr>
          <a:lstStyle/>
          <a:p>
            <a:r>
              <a:rPr lang="en-US" dirty="0" smtClean="0"/>
              <a:t>Step no 1:- Click on app services</a:t>
            </a:r>
            <a:endParaRPr lang="en-US" dirty="0"/>
          </a:p>
        </p:txBody>
      </p:sp>
      <p:pic>
        <p:nvPicPr>
          <p:cNvPr id="6" name="Picture 2" descr="C:\Users\Y\Desktop\TASK\18.PNG"/>
          <p:cNvPicPr>
            <a:picLocks noChangeAspect="1" noChangeArrowheads="1"/>
          </p:cNvPicPr>
          <p:nvPr/>
        </p:nvPicPr>
        <p:blipFill>
          <a:blip r:embed="rId2"/>
          <a:srcRect/>
          <a:stretch>
            <a:fillRect/>
          </a:stretch>
        </p:blipFill>
        <p:spPr bwMode="auto">
          <a:xfrm>
            <a:off x="2786050" y="2571744"/>
            <a:ext cx="3571900" cy="2341122"/>
          </a:xfrm>
          <a:prstGeom prst="rect">
            <a:avLst/>
          </a:prstGeom>
          <a:ln>
            <a:noFill/>
          </a:ln>
          <a:effectLst>
            <a:softEdge rad="112500"/>
          </a:effec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285729"/>
            <a:ext cx="550072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2:- Click on Create</a:t>
            </a:r>
          </a:p>
          <a:p>
            <a:endParaRPr lang="en-US" dirty="0"/>
          </a:p>
        </p:txBody>
      </p:sp>
      <p:pic>
        <p:nvPicPr>
          <p:cNvPr id="2050" name="Picture 2" descr="C:\Users\Y\Desktop\TASK\19.PNG"/>
          <p:cNvPicPr>
            <a:picLocks noChangeAspect="1" noChangeArrowheads="1"/>
          </p:cNvPicPr>
          <p:nvPr/>
        </p:nvPicPr>
        <p:blipFill>
          <a:blip r:embed="rId2"/>
          <a:srcRect/>
          <a:stretch>
            <a:fillRect/>
          </a:stretch>
        </p:blipFill>
        <p:spPr bwMode="auto">
          <a:xfrm>
            <a:off x="2786050" y="928670"/>
            <a:ext cx="3167079" cy="1657350"/>
          </a:xfrm>
          <a:prstGeom prst="rect">
            <a:avLst/>
          </a:prstGeom>
          <a:ln>
            <a:noFill/>
          </a:ln>
          <a:effectLst>
            <a:softEdge rad="112500"/>
          </a:effectLst>
        </p:spPr>
      </p:pic>
      <p:sp>
        <p:nvSpPr>
          <p:cNvPr id="7" name="TextBox 6"/>
          <p:cNvSpPr txBox="1"/>
          <p:nvPr/>
        </p:nvSpPr>
        <p:spPr>
          <a:xfrm>
            <a:off x="1357290" y="3143248"/>
            <a:ext cx="550072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3:- Click on Resource Group </a:t>
            </a:r>
          </a:p>
          <a:p>
            <a:endParaRPr lang="en-US" dirty="0"/>
          </a:p>
        </p:txBody>
      </p:sp>
      <p:pic>
        <p:nvPicPr>
          <p:cNvPr id="8" name="Picture 2" descr="C:\Users\Y\Desktop\TASK\20.PNG"/>
          <p:cNvPicPr>
            <a:picLocks noChangeAspect="1" noChangeArrowheads="1"/>
          </p:cNvPicPr>
          <p:nvPr/>
        </p:nvPicPr>
        <p:blipFill>
          <a:blip r:embed="rId3"/>
          <a:srcRect/>
          <a:stretch>
            <a:fillRect/>
          </a:stretch>
        </p:blipFill>
        <p:spPr bwMode="auto">
          <a:xfrm>
            <a:off x="1785918" y="3786190"/>
            <a:ext cx="6059487" cy="1781175"/>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4:- Select the resource from the drop down menu </a:t>
            </a:r>
          </a:p>
          <a:p>
            <a:endParaRPr lang="en-US" dirty="0"/>
          </a:p>
        </p:txBody>
      </p:sp>
      <p:pic>
        <p:nvPicPr>
          <p:cNvPr id="6" name="Picture 2" descr="C:\Users\Y\Desktop\TASK\21.PNG"/>
          <p:cNvPicPr>
            <a:picLocks noChangeAspect="1" noChangeArrowheads="1"/>
          </p:cNvPicPr>
          <p:nvPr/>
        </p:nvPicPr>
        <p:blipFill>
          <a:blip r:embed="rId2"/>
          <a:srcRect/>
          <a:stretch>
            <a:fillRect/>
          </a:stretch>
        </p:blipFill>
        <p:spPr bwMode="auto">
          <a:xfrm>
            <a:off x="2714612" y="928670"/>
            <a:ext cx="3657600" cy="1895475"/>
          </a:xfrm>
          <a:prstGeom prst="rect">
            <a:avLst/>
          </a:prstGeom>
          <a:ln>
            <a:noFill/>
          </a:ln>
          <a:effectLst>
            <a:softEdge rad="112500"/>
          </a:effectLst>
        </p:spPr>
      </p:pic>
      <p:sp>
        <p:nvSpPr>
          <p:cNvPr id="7" name="TextBox 6"/>
          <p:cNvSpPr txBox="1"/>
          <p:nvPr/>
        </p:nvSpPr>
        <p:spPr>
          <a:xfrm>
            <a:off x="1285852" y="335756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5:- Give the Web App Name </a:t>
            </a:r>
          </a:p>
          <a:p>
            <a:endParaRPr lang="en-US" dirty="0"/>
          </a:p>
        </p:txBody>
      </p:sp>
      <p:pic>
        <p:nvPicPr>
          <p:cNvPr id="8" name="Picture 2" descr="C:\Users\Y\Desktop\TASK\22.PNG"/>
          <p:cNvPicPr>
            <a:picLocks noChangeAspect="1" noChangeArrowheads="1"/>
          </p:cNvPicPr>
          <p:nvPr/>
        </p:nvPicPr>
        <p:blipFill>
          <a:blip r:embed="rId3"/>
          <a:srcRect/>
          <a:stretch>
            <a:fillRect/>
          </a:stretch>
        </p:blipFill>
        <p:spPr bwMode="auto">
          <a:xfrm>
            <a:off x="2428860" y="4214818"/>
            <a:ext cx="4071941" cy="1571636"/>
          </a:xfrm>
          <a:prstGeom prst="rect">
            <a:avLst/>
          </a:prstGeom>
          <a:noFill/>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6:- This the sample name  </a:t>
            </a:r>
          </a:p>
          <a:p>
            <a:endParaRPr lang="en-US" dirty="0"/>
          </a:p>
        </p:txBody>
      </p:sp>
      <p:pic>
        <p:nvPicPr>
          <p:cNvPr id="6" name="Picture 2" descr="C:\Users\Y\Desktop\TASK\23.PNG"/>
          <p:cNvPicPr>
            <a:picLocks noChangeAspect="1" noChangeArrowheads="1"/>
          </p:cNvPicPr>
          <p:nvPr/>
        </p:nvPicPr>
        <p:blipFill>
          <a:blip r:embed="rId2"/>
          <a:srcRect/>
          <a:stretch>
            <a:fillRect/>
          </a:stretch>
        </p:blipFill>
        <p:spPr bwMode="auto">
          <a:xfrm>
            <a:off x="1000100" y="857232"/>
            <a:ext cx="7822461" cy="857256"/>
          </a:xfrm>
          <a:prstGeom prst="rect">
            <a:avLst/>
          </a:prstGeom>
          <a:noFill/>
        </p:spPr>
      </p:pic>
      <p:pic>
        <p:nvPicPr>
          <p:cNvPr id="8" name="Picture 2" descr="C:\Users\Y\Desktop\TASK\24.PNG"/>
          <p:cNvPicPr>
            <a:picLocks noChangeAspect="1" noChangeArrowheads="1"/>
          </p:cNvPicPr>
          <p:nvPr/>
        </p:nvPicPr>
        <p:blipFill>
          <a:blip r:embed="rId3"/>
          <a:srcRect/>
          <a:stretch>
            <a:fillRect/>
          </a:stretch>
        </p:blipFill>
        <p:spPr bwMode="auto">
          <a:xfrm>
            <a:off x="1285852" y="4143380"/>
            <a:ext cx="6792913" cy="1200150"/>
          </a:xfrm>
          <a:prstGeom prst="rect">
            <a:avLst/>
          </a:prstGeom>
          <a:noFill/>
        </p:spPr>
      </p:pic>
      <p:sp>
        <p:nvSpPr>
          <p:cNvPr id="9" name="TextBox 8"/>
          <p:cNvSpPr txBox="1"/>
          <p:nvPr/>
        </p:nvSpPr>
        <p:spPr>
          <a:xfrm>
            <a:off x="1000100" y="300037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6:- Select the stack for the web app  </a:t>
            </a:r>
          </a:p>
          <a:p>
            <a:endParaRPr lang="en-U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Y\Desktop\TASK\25.PNG"/>
          <p:cNvPicPr>
            <a:picLocks noChangeAspect="1" noChangeArrowheads="1"/>
          </p:cNvPicPr>
          <p:nvPr/>
        </p:nvPicPr>
        <p:blipFill>
          <a:blip r:embed="rId2"/>
          <a:srcRect/>
          <a:stretch>
            <a:fillRect/>
          </a:stretch>
        </p:blipFill>
        <p:spPr bwMode="auto">
          <a:xfrm>
            <a:off x="950426" y="1390931"/>
            <a:ext cx="7110452" cy="761834"/>
          </a:xfrm>
          <a:prstGeom prst="rect">
            <a:avLst/>
          </a:prstGeom>
          <a:noFill/>
        </p:spPr>
      </p:pic>
      <p:sp>
        <p:nvSpPr>
          <p:cNvPr id="6" name="TextBox 5"/>
          <p:cNvSpPr txBox="1"/>
          <p:nvPr/>
        </p:nvSpPr>
        <p:spPr>
          <a:xfrm>
            <a:off x="1500166" y="42860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7:- for example select </a:t>
            </a:r>
            <a:r>
              <a:rPr lang="en-US" b="1" dirty="0" err="1" smtClean="0">
                <a:latin typeface="Times New Roman" pitchFamily="18" charset="0"/>
                <a:cs typeface="Times New Roman" pitchFamily="18" charset="0"/>
              </a:rPr>
              <a:t>php</a:t>
            </a:r>
            <a:r>
              <a:rPr lang="en-US" b="1" dirty="0" smtClean="0">
                <a:latin typeface="Times New Roman" pitchFamily="18" charset="0"/>
                <a:cs typeface="Times New Roman" pitchFamily="18" charset="0"/>
              </a:rPr>
              <a:t> 7.4  </a:t>
            </a:r>
          </a:p>
          <a:p>
            <a:endParaRPr lang="en-US" dirty="0"/>
          </a:p>
        </p:txBody>
      </p:sp>
      <p:sp>
        <p:nvSpPr>
          <p:cNvPr id="7" name="TextBox 6"/>
          <p:cNvSpPr txBox="1"/>
          <p:nvPr/>
        </p:nvSpPr>
        <p:spPr>
          <a:xfrm>
            <a:off x="1428728" y="257174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8:- Select the </a:t>
            </a:r>
            <a:r>
              <a:rPr lang="en-US" b="1" dirty="0">
                <a:latin typeface="Times New Roman" pitchFamily="18" charset="0"/>
                <a:cs typeface="Times New Roman" pitchFamily="18" charset="0"/>
              </a:rPr>
              <a:t>O</a:t>
            </a:r>
            <a:r>
              <a:rPr lang="en-US" b="1" dirty="0" smtClean="0">
                <a:latin typeface="Times New Roman" pitchFamily="18" charset="0"/>
                <a:cs typeface="Times New Roman" pitchFamily="18" charset="0"/>
              </a:rPr>
              <a:t>perating Syste</a:t>
            </a:r>
            <a:r>
              <a:rPr lang="en-US" b="1" dirty="0">
                <a:latin typeface="Times New Roman" pitchFamily="18" charset="0"/>
                <a:cs typeface="Times New Roman" pitchFamily="18" charset="0"/>
              </a:rPr>
              <a:t>m</a:t>
            </a:r>
            <a:r>
              <a:rPr lang="en-US" b="1" dirty="0" smtClean="0">
                <a:latin typeface="Times New Roman" pitchFamily="18" charset="0"/>
                <a:cs typeface="Times New Roman" pitchFamily="18" charset="0"/>
              </a:rPr>
              <a:t>  </a:t>
            </a:r>
          </a:p>
          <a:p>
            <a:endParaRPr lang="en-US" dirty="0"/>
          </a:p>
        </p:txBody>
      </p:sp>
      <p:pic>
        <p:nvPicPr>
          <p:cNvPr id="8" name="Picture 2" descr="C:\Users\Y\Desktop\TASK\26.PNG"/>
          <p:cNvPicPr>
            <a:picLocks noChangeAspect="1" noChangeArrowheads="1"/>
          </p:cNvPicPr>
          <p:nvPr/>
        </p:nvPicPr>
        <p:blipFill>
          <a:blip r:embed="rId3"/>
          <a:srcRect/>
          <a:stretch>
            <a:fillRect/>
          </a:stretch>
        </p:blipFill>
        <p:spPr bwMode="auto">
          <a:xfrm>
            <a:off x="1357290" y="3643314"/>
            <a:ext cx="6648484" cy="1496334"/>
          </a:xfrm>
          <a:prstGeom prst="rect">
            <a:avLst/>
          </a:prstGeom>
          <a:noFill/>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0166" y="3143248"/>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10:-  Then it will validate and give the total cost </a:t>
            </a:r>
            <a:r>
              <a:rPr lang="en-US" b="1" dirty="0" err="1" smtClean="0">
                <a:latin typeface="Times New Roman" pitchFamily="18" charset="0"/>
                <a:cs typeface="Times New Roman" pitchFamily="18" charset="0"/>
              </a:rPr>
              <a:t>requried</a:t>
            </a:r>
            <a:r>
              <a:rPr lang="en-US" b="1" dirty="0" smtClean="0">
                <a:latin typeface="Times New Roman" pitchFamily="18" charset="0"/>
                <a:cs typeface="Times New Roman" pitchFamily="18" charset="0"/>
              </a:rPr>
              <a:t>.  </a:t>
            </a:r>
          </a:p>
          <a:p>
            <a:endParaRPr lang="en-US" dirty="0"/>
          </a:p>
        </p:txBody>
      </p:sp>
      <p:sp>
        <p:nvSpPr>
          <p:cNvPr id="7" name="TextBox 6"/>
          <p:cNvSpPr txBox="1"/>
          <p:nvPr/>
        </p:nvSpPr>
        <p:spPr>
          <a:xfrm>
            <a:off x="1428728"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9:- After Selecting all details click on review and create. </a:t>
            </a:r>
          </a:p>
          <a:p>
            <a:endParaRPr lang="en-US" dirty="0"/>
          </a:p>
        </p:txBody>
      </p:sp>
      <p:pic>
        <p:nvPicPr>
          <p:cNvPr id="8" name="Picture 2" descr="C:\Users\Y\Desktop\TASK\27.PNG"/>
          <p:cNvPicPr>
            <a:picLocks noChangeAspect="1" noChangeArrowheads="1"/>
          </p:cNvPicPr>
          <p:nvPr/>
        </p:nvPicPr>
        <p:blipFill>
          <a:blip r:embed="rId2"/>
          <a:srcRect/>
          <a:stretch>
            <a:fillRect/>
          </a:stretch>
        </p:blipFill>
        <p:spPr bwMode="auto">
          <a:xfrm>
            <a:off x="2857488" y="785794"/>
            <a:ext cx="2928958" cy="1923495"/>
          </a:xfrm>
          <a:prstGeom prst="rect">
            <a:avLst/>
          </a:prstGeom>
          <a:noFill/>
        </p:spPr>
      </p:pic>
      <p:pic>
        <p:nvPicPr>
          <p:cNvPr id="9" name="Picture 2" descr="C:\Users\Y\Desktop\TASK\28.PNG"/>
          <p:cNvPicPr>
            <a:picLocks noChangeAspect="1" noChangeArrowheads="1"/>
          </p:cNvPicPr>
          <p:nvPr/>
        </p:nvPicPr>
        <p:blipFill>
          <a:blip r:embed="rId3"/>
          <a:srcRect/>
          <a:stretch>
            <a:fillRect/>
          </a:stretch>
        </p:blipFill>
        <p:spPr bwMode="auto">
          <a:xfrm>
            <a:off x="2786050" y="4071942"/>
            <a:ext cx="3750495" cy="1071570"/>
          </a:xfrm>
          <a:prstGeom prst="rect">
            <a:avLst/>
          </a:prstGeom>
          <a:noFill/>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11:- After taking a look of the cost , click on create.  </a:t>
            </a:r>
          </a:p>
          <a:p>
            <a:endParaRPr lang="en-US" dirty="0"/>
          </a:p>
        </p:txBody>
      </p:sp>
      <p:sp>
        <p:nvSpPr>
          <p:cNvPr id="6" name="TextBox 5"/>
          <p:cNvSpPr txBox="1"/>
          <p:nvPr/>
        </p:nvSpPr>
        <p:spPr>
          <a:xfrm>
            <a:off x="1571604" y="3714752"/>
            <a:ext cx="6929486"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12:- It will initialize to create the web app and will start the deployment process.  </a:t>
            </a:r>
          </a:p>
          <a:p>
            <a:endParaRPr lang="en-US" dirty="0"/>
          </a:p>
        </p:txBody>
      </p:sp>
      <p:pic>
        <p:nvPicPr>
          <p:cNvPr id="7" name="Picture 2" descr="C:\Users\Y\Desktop\TASK\29.PNG"/>
          <p:cNvPicPr>
            <a:picLocks noChangeAspect="1" noChangeArrowheads="1"/>
          </p:cNvPicPr>
          <p:nvPr/>
        </p:nvPicPr>
        <p:blipFill>
          <a:blip r:embed="rId2"/>
          <a:srcRect/>
          <a:stretch>
            <a:fillRect/>
          </a:stretch>
        </p:blipFill>
        <p:spPr bwMode="auto">
          <a:xfrm>
            <a:off x="3286116" y="1142985"/>
            <a:ext cx="2386025" cy="1928826"/>
          </a:xfrm>
          <a:prstGeom prst="rect">
            <a:avLst/>
          </a:prstGeom>
          <a:noFill/>
        </p:spPr>
      </p:pic>
      <p:pic>
        <p:nvPicPr>
          <p:cNvPr id="8" name="Picture 2" descr="C:\Users\Y\Desktop\TASK\30.PNG"/>
          <p:cNvPicPr>
            <a:picLocks noChangeAspect="1" noChangeArrowheads="1"/>
          </p:cNvPicPr>
          <p:nvPr/>
        </p:nvPicPr>
        <p:blipFill>
          <a:blip r:embed="rId3"/>
          <a:srcRect/>
          <a:stretch>
            <a:fillRect/>
          </a:stretch>
        </p:blipFill>
        <p:spPr bwMode="auto">
          <a:xfrm>
            <a:off x="2500298" y="4500570"/>
            <a:ext cx="4411045" cy="1143008"/>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71475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14:- Deployment completed .  </a:t>
            </a:r>
          </a:p>
          <a:p>
            <a:endParaRPr lang="en-US" dirty="0"/>
          </a:p>
        </p:txBody>
      </p:sp>
      <p:sp>
        <p:nvSpPr>
          <p:cNvPr id="6" name="TextBox 5"/>
          <p:cNvSpPr txBox="1"/>
          <p:nvPr/>
        </p:nvSpPr>
        <p:spPr>
          <a:xfrm>
            <a:off x="164304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13:- This shows deployment in progress. </a:t>
            </a:r>
          </a:p>
          <a:p>
            <a:endParaRPr lang="en-US" dirty="0"/>
          </a:p>
        </p:txBody>
      </p:sp>
      <p:pic>
        <p:nvPicPr>
          <p:cNvPr id="7" name="Picture 2" descr="C:\Users\Y\Desktop\TASK\31.PNG"/>
          <p:cNvPicPr>
            <a:picLocks noChangeAspect="1" noChangeArrowheads="1"/>
          </p:cNvPicPr>
          <p:nvPr/>
        </p:nvPicPr>
        <p:blipFill>
          <a:blip r:embed="rId2"/>
          <a:srcRect/>
          <a:stretch>
            <a:fillRect/>
          </a:stretch>
        </p:blipFill>
        <p:spPr bwMode="auto">
          <a:xfrm>
            <a:off x="2571736" y="785794"/>
            <a:ext cx="3714750" cy="2390775"/>
          </a:xfrm>
          <a:prstGeom prst="rect">
            <a:avLst/>
          </a:prstGeom>
          <a:noFill/>
        </p:spPr>
      </p:pic>
      <p:pic>
        <p:nvPicPr>
          <p:cNvPr id="8" name="Picture 2" descr="C:\Users\Y\Desktop\TASK\32.PNG"/>
          <p:cNvPicPr>
            <a:picLocks noChangeAspect="1" noChangeArrowheads="1"/>
          </p:cNvPicPr>
          <p:nvPr/>
        </p:nvPicPr>
        <p:blipFill>
          <a:blip r:embed="rId3"/>
          <a:srcRect/>
          <a:stretch>
            <a:fillRect/>
          </a:stretch>
        </p:blipFill>
        <p:spPr bwMode="auto">
          <a:xfrm>
            <a:off x="1714480" y="4357694"/>
            <a:ext cx="6944526" cy="1075647"/>
          </a:xfrm>
          <a:prstGeom prst="rect">
            <a:avLst/>
          </a:prstGeom>
          <a:noFill/>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105</TotalTime>
  <Words>297</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dc:creator>
  <cp:lastModifiedBy>Y</cp:lastModifiedBy>
  <cp:revision>11</cp:revision>
  <dcterms:created xsi:type="dcterms:W3CDTF">2025-05-23T09:18:11Z</dcterms:created>
  <dcterms:modified xsi:type="dcterms:W3CDTF">2025-05-23T11:03:31Z</dcterms:modified>
</cp:coreProperties>
</file>