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2" r:id="rId2"/>
    <p:sldId id="257" r:id="rId3"/>
    <p:sldId id="256"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4CE59D3-B34E-4858-BE87-82FF218C1556}" type="datetimeFigureOut">
              <a:rPr lang="en-US" smtClean="0"/>
              <a:t>5/21/2025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2BEA659-D7A4-4ACE-A856-89DA64A64B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E59D3-B34E-4858-BE87-82FF218C155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E59D3-B34E-4858-BE87-82FF218C155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CE59D3-B34E-4858-BE87-82FF218C155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CE59D3-B34E-4858-BE87-82FF218C1556}"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BEA659-D7A4-4ACE-A856-89DA64A64BC5}"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CE59D3-B34E-4858-BE87-82FF218C155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4CE59D3-B34E-4858-BE87-82FF218C1556}"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CE59D3-B34E-4858-BE87-82FF218C1556}"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E59D3-B34E-4858-BE87-82FF218C1556}"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CE59D3-B34E-4858-BE87-82FF218C155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BEA659-D7A4-4ACE-A856-89DA64A64BC5}" type="slidenum">
              <a:rPr lang="en-US" smtClean="0"/>
              <a:t>‹#›</a:t>
            </a:fld>
            <a:endParaRPr lang="en-US"/>
          </a:p>
        </p:txBody>
      </p:sp>
    </p:spTree>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CE59D3-B34E-4858-BE87-82FF218C1556}"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2BEA659-D7A4-4ACE-A856-89DA64A64BC5}"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4CE59D3-B34E-4858-BE87-82FF218C1556}" type="datetimeFigureOut">
              <a:rPr lang="en-US" smtClean="0"/>
              <a:t>5/21/2025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2BEA659-D7A4-4ACE-A856-89DA64A64BC5}"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wipe dir="d"/>
  </p:transition>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err="1" smtClean="0"/>
              <a:t>CyberSecurity</a:t>
            </a:r>
            <a:r>
              <a:rPr lang="en-US" dirty="0" smtClean="0"/>
              <a:t> Risk Management</a:t>
            </a:r>
            <a:endParaRPr lang="en-US" dirty="0"/>
          </a:p>
        </p:txBody>
      </p:sp>
      <p:sp>
        <p:nvSpPr>
          <p:cNvPr id="4" name="TextBox 3"/>
          <p:cNvSpPr txBox="1"/>
          <p:nvPr/>
        </p:nvSpPr>
        <p:spPr>
          <a:xfrm>
            <a:off x="1785918" y="4000504"/>
            <a:ext cx="6143668" cy="461665"/>
          </a:xfrm>
          <a:prstGeom prst="rect">
            <a:avLst/>
          </a:prstGeom>
          <a:noFill/>
        </p:spPr>
        <p:txBody>
          <a:bodyPr wrap="square" rtlCol="0">
            <a:spAutoFit/>
          </a:bodyPr>
          <a:lstStyle/>
          <a:p>
            <a:r>
              <a:rPr lang="en-US" sz="2400" dirty="0" smtClean="0">
                <a:solidFill>
                  <a:schemeClr val="bg2">
                    <a:lumMod val="20000"/>
                    <a:lumOff val="80000"/>
                  </a:schemeClr>
                </a:solidFill>
              </a:rPr>
              <a:t>Presented by:- </a:t>
            </a:r>
            <a:r>
              <a:rPr lang="en-US" sz="2400" dirty="0" err="1" smtClean="0">
                <a:solidFill>
                  <a:schemeClr val="bg2">
                    <a:lumMod val="20000"/>
                    <a:lumOff val="80000"/>
                  </a:schemeClr>
                </a:solidFill>
              </a:rPr>
              <a:t>Kundan</a:t>
            </a:r>
            <a:r>
              <a:rPr lang="en-US" sz="2400" dirty="0" smtClean="0">
                <a:solidFill>
                  <a:schemeClr val="bg2">
                    <a:lumMod val="20000"/>
                    <a:lumOff val="80000"/>
                  </a:schemeClr>
                </a:solidFill>
              </a:rPr>
              <a:t> </a:t>
            </a:r>
            <a:r>
              <a:rPr lang="en-US" sz="2400" dirty="0" err="1" smtClean="0">
                <a:solidFill>
                  <a:schemeClr val="bg2">
                    <a:lumMod val="20000"/>
                    <a:lumOff val="80000"/>
                  </a:schemeClr>
                </a:solidFill>
              </a:rPr>
              <a:t>Gawande</a:t>
            </a:r>
            <a:r>
              <a:rPr lang="en-US" sz="2400" dirty="0" smtClean="0">
                <a:solidFill>
                  <a:schemeClr val="bg2">
                    <a:lumMod val="20000"/>
                    <a:lumOff val="80000"/>
                  </a:schemeClr>
                </a:solidFill>
              </a:rPr>
              <a:t>(28806)</a:t>
            </a:r>
            <a:endParaRPr lang="en-US" sz="2400" dirty="0">
              <a:solidFill>
                <a:schemeClr val="bg2">
                  <a:lumMod val="20000"/>
                  <a:lumOff val="80000"/>
                </a:schemeClr>
              </a:solidFill>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Working from home? Stay alert to the risk of cyber-attacks"/>
          <p:cNvPicPr>
            <a:picLocks noChangeAspect="1" noChangeArrowheads="1"/>
          </p:cNvPicPr>
          <p:nvPr/>
        </p:nvPicPr>
        <p:blipFill>
          <a:blip r:embed="rId2"/>
          <a:srcRect/>
          <a:stretch>
            <a:fillRect/>
          </a:stretch>
        </p:blipFill>
        <p:spPr bwMode="auto">
          <a:xfrm>
            <a:off x="1714480" y="1428736"/>
            <a:ext cx="6215107" cy="3471582"/>
          </a:xfrm>
          <a:prstGeom prst="rect">
            <a:avLst/>
          </a:prstGeom>
          <a:ln>
            <a:noFill/>
          </a:ln>
          <a:effectLst>
            <a:softEdge rad="112500"/>
          </a:effectLst>
        </p:spPr>
      </p:pic>
      <p:sp>
        <p:nvSpPr>
          <p:cNvPr id="6" name="TextBox 5"/>
          <p:cNvSpPr txBox="1"/>
          <p:nvPr/>
        </p:nvSpPr>
        <p:spPr>
          <a:xfrm>
            <a:off x="1071538" y="642918"/>
            <a:ext cx="7143800" cy="584775"/>
          </a:xfrm>
          <a:prstGeom prst="rect">
            <a:avLst/>
          </a:prstGeom>
          <a:noFill/>
        </p:spPr>
        <p:txBody>
          <a:bodyPr wrap="square" rtlCol="0">
            <a:spAutoFit/>
          </a:bodyPr>
          <a:lstStyle/>
          <a:p>
            <a:pPr algn="ctr"/>
            <a:r>
              <a:rPr lang="en-US" sz="3200" b="1" dirty="0" smtClean="0">
                <a:solidFill>
                  <a:schemeClr val="bg2">
                    <a:lumMod val="60000"/>
                    <a:lumOff val="40000"/>
                  </a:schemeClr>
                </a:solidFill>
              </a:rPr>
              <a:t>CYBER ATTACKS</a:t>
            </a:r>
            <a:endParaRPr lang="en-US" sz="3200" b="1" dirty="0">
              <a:solidFill>
                <a:schemeClr val="bg2">
                  <a:lumMod val="60000"/>
                  <a:lumOff val="40000"/>
                </a:schemeClr>
              </a:solidFill>
            </a:endParaRPr>
          </a:p>
        </p:txBody>
      </p:sp>
    </p:spTree>
  </p:cSld>
  <p:clrMapOvr>
    <a:masterClrMapping/>
  </p:clrMapOvr>
  <p:transition>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714356"/>
            <a:ext cx="8229600" cy="1042982"/>
          </a:xfrm>
        </p:spPr>
        <p:txBody>
          <a:bodyPr/>
          <a:lstStyle/>
          <a:p>
            <a:r>
              <a:rPr lang="en-US" dirty="0" smtClean="0"/>
              <a:t>What is Cyber Security ??</a:t>
            </a:r>
            <a:endParaRPr lang="en-US" dirty="0"/>
          </a:p>
        </p:txBody>
      </p:sp>
      <p:sp>
        <p:nvSpPr>
          <p:cNvPr id="4" name="TextBox 3"/>
          <p:cNvSpPr txBox="1"/>
          <p:nvPr/>
        </p:nvSpPr>
        <p:spPr>
          <a:xfrm>
            <a:off x="714348" y="2928934"/>
            <a:ext cx="7858180" cy="1200329"/>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It are the Measures taken to protect  a computer or a computer system( as on a network) against unauthorized  access or attacks.</a:t>
            </a:r>
            <a:endParaRPr lang="en-US" sz="24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smtClean="0"/>
              <a:t>Risk Management</a:t>
            </a:r>
            <a:endParaRPr lang="en-US" sz="5400" b="1" dirty="0"/>
          </a:p>
        </p:txBody>
      </p:sp>
      <p:pic>
        <p:nvPicPr>
          <p:cNvPr id="2050" name="Picture 2" descr="C:\Users\Y\Downloads\222.png"/>
          <p:cNvPicPr>
            <a:picLocks noChangeAspect="1" noChangeArrowheads="1"/>
          </p:cNvPicPr>
          <p:nvPr/>
        </p:nvPicPr>
        <p:blipFill>
          <a:blip r:embed="rId2"/>
          <a:srcRect/>
          <a:stretch>
            <a:fillRect/>
          </a:stretch>
        </p:blipFill>
        <p:spPr bwMode="auto">
          <a:xfrm>
            <a:off x="1214414" y="2214554"/>
            <a:ext cx="7073327" cy="3862409"/>
          </a:xfrm>
          <a:prstGeom prst="rect">
            <a:avLst/>
          </a:prstGeom>
          <a:ln>
            <a:noFill/>
          </a:ln>
          <a:effectLst>
            <a:softEdge rad="112500"/>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71546"/>
            <a:ext cx="8229600" cy="4714900"/>
          </a:xfrm>
        </p:spPr>
        <p:txBody>
          <a:bodyPr>
            <a:noAutofit/>
          </a:bodyPr>
          <a:lstStyle/>
          <a:p>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Key </a:t>
            </a:r>
            <a:r>
              <a:rPr lang="en-US" sz="1800" b="1" dirty="0" smtClean="0">
                <a:latin typeface="Times New Roman" pitchFamily="18" charset="0"/>
                <a:cs typeface="Times New Roman" pitchFamily="18" charset="0"/>
              </a:rPr>
              <a:t>Points:</a:t>
            </a:r>
            <a:br>
              <a:rPr lang="en-US" sz="1800" b="1"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Identify Risks</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First, find out what could go wrong—like someone stealing data or a virus damaging your system.</a:t>
            </a:r>
            <a:br>
              <a:rPr lang="en-US" sz="18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Assess the Impact</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Understand how bad it would be if the risk actually happened. Would it cause small problems or big losses?</a:t>
            </a:r>
            <a:br>
              <a:rPr lang="en-US" sz="18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Reduce the Risk</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Take steps to protect your systems—like using strong passwords, installing antivirus software, and updating software regularly.</a:t>
            </a:r>
            <a:br>
              <a:rPr lang="en-US" sz="18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Monitor Regularly</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Keep checking for new threats and make sure your protection methods are still working.</a:t>
            </a:r>
            <a:br>
              <a:rPr lang="en-US" sz="1800" dirty="0" smtClean="0">
                <a:latin typeface="Times New Roman" pitchFamily="18" charset="0"/>
                <a:cs typeface="Times New Roman" pitchFamily="18" charset="0"/>
              </a:rPr>
            </a:br>
            <a:r>
              <a:rPr lang="en-US" sz="1800" b="1" dirty="0" smtClean="0">
                <a:latin typeface="Times New Roman" pitchFamily="18" charset="0"/>
                <a:cs typeface="Times New Roman" pitchFamily="18" charset="0"/>
              </a:rPr>
              <a:t>Have a Plan</a:t>
            </a: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Be ready with a plan to fix things quickly if something bad does happen—like a backup or emergency response.</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a:r>
            <a:br>
              <a:rPr lang="en-US" sz="1800" dirty="0" smtClean="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14356"/>
            <a:ext cx="8229600" cy="1143000"/>
          </a:xfrm>
        </p:spPr>
        <p:txBody>
          <a:bodyPr/>
          <a:lstStyle/>
          <a:p>
            <a:r>
              <a:rPr lang="en-US" dirty="0" smtClean="0"/>
              <a:t>Common </a:t>
            </a:r>
            <a:r>
              <a:rPr lang="en-US" dirty="0" smtClean="0"/>
              <a:t>Cyber security </a:t>
            </a:r>
            <a:r>
              <a:rPr lang="en-US" dirty="0" smtClean="0"/>
              <a:t>Risks</a:t>
            </a:r>
            <a:endParaRPr lang="en-US" dirty="0"/>
          </a:p>
        </p:txBody>
      </p:sp>
      <p:sp>
        <p:nvSpPr>
          <p:cNvPr id="4" name="TextBox 3"/>
          <p:cNvSpPr txBox="1"/>
          <p:nvPr/>
        </p:nvSpPr>
        <p:spPr>
          <a:xfrm>
            <a:off x="1428728" y="2357430"/>
            <a:ext cx="6143668" cy="1477328"/>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Malware(</a:t>
            </a:r>
            <a:r>
              <a:rPr lang="en-US" dirty="0" smtClean="0"/>
              <a:t>viruses)</a:t>
            </a:r>
            <a:endParaRPr lang="en-US" dirty="0" smtClean="0">
              <a:latin typeface="Times New Roman" pitchFamily="18" charset="0"/>
              <a:cs typeface="Times New Roman" pitchFamily="18" charset="0"/>
            </a:endParaRPr>
          </a:p>
          <a:p>
            <a:pPr>
              <a:buFont typeface="Arial" pitchFamily="34" charset="0"/>
              <a:buChar char="•"/>
            </a:pPr>
            <a:r>
              <a:rPr lang="en-US" dirty="0" smtClean="0">
                <a:latin typeface="Times New Roman" pitchFamily="18" charset="0"/>
                <a:cs typeface="Times New Roman" pitchFamily="18" charset="0"/>
              </a:rPr>
              <a:t>Phishing Attacks</a:t>
            </a:r>
          </a:p>
          <a:p>
            <a:pPr>
              <a:buFont typeface="Arial" pitchFamily="34" charset="0"/>
              <a:buChar char="•"/>
            </a:pPr>
            <a:r>
              <a:rPr lang="en-US" dirty="0" smtClean="0">
                <a:latin typeface="Times New Roman" pitchFamily="18" charset="0"/>
                <a:cs typeface="Times New Roman" pitchFamily="18" charset="0"/>
              </a:rPr>
              <a:t>Insider Threats</a:t>
            </a:r>
          </a:p>
          <a:p>
            <a:pPr>
              <a:buFont typeface="Arial" pitchFamily="34" charset="0"/>
              <a:buChar char="•"/>
            </a:pPr>
            <a:r>
              <a:rPr lang="en-US" dirty="0" smtClean="0">
                <a:latin typeface="Times New Roman" pitchFamily="18" charset="0"/>
                <a:cs typeface="Times New Roman" pitchFamily="18" charset="0"/>
              </a:rPr>
              <a:t>Weak Passwords</a:t>
            </a:r>
          </a:p>
          <a:p>
            <a:endParaRPr lang="en-US" dirty="0">
              <a:latin typeface="Times New Roman" pitchFamily="18" charset="0"/>
              <a:cs typeface="Times New Roman" pitchFamily="18" charset="0"/>
            </a:endParaRPr>
          </a:p>
        </p:txBody>
      </p:sp>
      <p:pic>
        <p:nvPicPr>
          <p:cNvPr id="3074" name="Picture 2" descr="C:\Users\Y\Downloads\hackers.jpg"/>
          <p:cNvPicPr>
            <a:picLocks noChangeAspect="1" noChangeArrowheads="1"/>
          </p:cNvPicPr>
          <p:nvPr/>
        </p:nvPicPr>
        <p:blipFill>
          <a:blip r:embed="rId2"/>
          <a:srcRect/>
          <a:stretch>
            <a:fillRect/>
          </a:stretch>
        </p:blipFill>
        <p:spPr bwMode="auto">
          <a:xfrm>
            <a:off x="2928926" y="4291666"/>
            <a:ext cx="3929090" cy="1923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Best Practices &amp; Conclusion</a:t>
            </a:r>
            <a:endParaRPr lang="en-US" b="1" dirty="0"/>
          </a:p>
        </p:txBody>
      </p:sp>
      <p:sp>
        <p:nvSpPr>
          <p:cNvPr id="4" name="TextBox 3"/>
          <p:cNvSpPr txBox="1"/>
          <p:nvPr/>
        </p:nvSpPr>
        <p:spPr>
          <a:xfrm>
            <a:off x="500034" y="2643182"/>
            <a:ext cx="8358246" cy="3139321"/>
          </a:xfrm>
          <a:prstGeom prst="rect">
            <a:avLst/>
          </a:prstGeom>
          <a:noFill/>
        </p:spPr>
        <p:txBody>
          <a:bodyPr wrap="square" rtlCol="0">
            <a:spAutoFit/>
          </a:bodyPr>
          <a:lstStyle/>
          <a:p>
            <a:pPr>
              <a:buFont typeface="Arial" pitchFamily="34" charset="0"/>
              <a:buChar char="•"/>
            </a:pPr>
            <a:r>
              <a:rPr lang="en-US" dirty="0" smtClean="0">
                <a:latin typeface="Times New Roman" pitchFamily="18" charset="0"/>
                <a:cs typeface="Times New Roman" pitchFamily="18" charset="0"/>
              </a:rPr>
              <a:t>Implement strong passwords </a:t>
            </a:r>
          </a:p>
          <a:p>
            <a:pPr>
              <a:buFont typeface="Arial" pitchFamily="34" charset="0"/>
              <a:buChar char="•"/>
            </a:pPr>
            <a:r>
              <a:rPr lang="en-US" dirty="0" smtClean="0">
                <a:latin typeface="Times New Roman" pitchFamily="18" charset="0"/>
                <a:cs typeface="Times New Roman" pitchFamily="18" charset="0"/>
              </a:rPr>
              <a:t>Regular security training for employees</a:t>
            </a:r>
          </a:p>
          <a:p>
            <a:pPr>
              <a:buFont typeface="Arial" pitchFamily="34" charset="0"/>
              <a:buChar char="•"/>
            </a:pPr>
            <a:r>
              <a:rPr lang="en-US" dirty="0" smtClean="0">
                <a:latin typeface="Times New Roman" pitchFamily="18" charset="0"/>
                <a:cs typeface="Times New Roman" pitchFamily="18" charset="0"/>
              </a:rPr>
              <a:t>Keep systems updated</a:t>
            </a:r>
          </a:p>
          <a:p>
            <a:pPr>
              <a:buFont typeface="Arial" pitchFamily="34" charset="0"/>
              <a:buChar char="•"/>
            </a:pPr>
            <a:r>
              <a:rPr lang="en-US" dirty="0" smtClean="0">
                <a:latin typeface="Times New Roman" pitchFamily="18" charset="0"/>
                <a:cs typeface="Times New Roman" pitchFamily="18" charset="0"/>
              </a:rPr>
              <a:t>Use antivirus &amp; firewalls</a:t>
            </a:r>
          </a:p>
          <a:p>
            <a:pPr>
              <a:buFont typeface="Arial" pitchFamily="34" charset="0"/>
              <a:buChar char="•"/>
            </a:pPr>
            <a:r>
              <a:rPr lang="en-US" dirty="0" smtClean="0">
                <a:latin typeface="Times New Roman" pitchFamily="18" charset="0"/>
                <a:cs typeface="Times New Roman" pitchFamily="18" charset="0"/>
              </a:rPr>
              <a:t>Backup data regularly</a:t>
            </a:r>
          </a:p>
          <a:p>
            <a:endParaRPr lang="en-US" dirty="0">
              <a:latin typeface="Times New Roman" pitchFamily="18" charset="0"/>
              <a:cs typeface="Times New Roman" pitchFamily="18" charset="0"/>
            </a:endParaRPr>
          </a:p>
          <a:p>
            <a:pPr algn="ctr"/>
            <a:r>
              <a:rPr lang="en-US" sz="2400" dirty="0" smtClean="0">
                <a:latin typeface="Times New Roman" pitchFamily="18" charset="0"/>
                <a:cs typeface="Times New Roman" pitchFamily="18" charset="0"/>
              </a:rPr>
              <a:t/>
            </a:r>
            <a:br>
              <a:rPr lang="en-US" sz="2400" dirty="0" smtClean="0">
                <a:latin typeface="Times New Roman" pitchFamily="18" charset="0"/>
                <a:cs typeface="Times New Roman" pitchFamily="18" charset="0"/>
              </a:rPr>
            </a:br>
            <a:r>
              <a:rPr lang="en-US" sz="2400" b="1" dirty="0" smtClean="0">
                <a:latin typeface="Times New Roman" pitchFamily="18" charset="0"/>
                <a:cs typeface="Times New Roman" pitchFamily="18" charset="0"/>
              </a:rPr>
              <a:t>Conclusion:</a:t>
            </a:r>
            <a:r>
              <a:rPr lang="en-US" sz="2400" dirty="0" smtClean="0">
                <a:latin typeface="Times New Roman" pitchFamily="18" charset="0"/>
                <a:cs typeface="Times New Roman" pitchFamily="18" charset="0"/>
              </a:rPr>
              <a:t> Effective risk management protects business continuity and data security.</a:t>
            </a:r>
          </a:p>
          <a:p>
            <a:endParaRPr lang="en-US" dirty="0">
              <a:latin typeface="Times New Roman" pitchFamily="18" charset="0"/>
              <a:cs typeface="Times New Roman" pitchFamily="18" charset="0"/>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 calcmode="lin" valueType="num">
                                      <p:cBhvr additive="base">
                                        <p:cTn id="1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1654</TotalTime>
  <Words>77</Words>
  <Application>Microsoft Office PowerPoint</Application>
  <PresentationFormat>On-screen Show (4:3)</PresentationFormat>
  <Paragraphs>20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Flow</vt:lpstr>
      <vt:lpstr>CyberSecurity Risk Management</vt:lpstr>
      <vt:lpstr>Slide 2</vt:lpstr>
      <vt:lpstr>What is Cyber Security ??</vt:lpstr>
      <vt:lpstr>Risk Management</vt:lpstr>
      <vt:lpstr>      Key Points: Identify Risks First, find out what could go wrong—like someone stealing data or a virus damaging your system. Assess the Impact Understand how bad it would be if the risk actually happened. Would it cause small problems or big losses? Reduce the Risk Take steps to protect your systems—like using strong passwords, installing antivirus software, and updating software regularly. Monitor Regularly Keep checking for new threats and make sure your protection methods are still working. Have a Plan Be ready with a plan to fix things quickly if something bad does happen—like a backup or emergency response.  </vt:lpstr>
      <vt:lpstr>Common Cyber security Risks</vt:lpstr>
      <vt:lpstr>Best Practices &amp; 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dc:creator>
  <cp:lastModifiedBy>Y</cp:lastModifiedBy>
  <cp:revision>79</cp:revision>
  <dcterms:created xsi:type="dcterms:W3CDTF">2025-05-21T09:45:49Z</dcterms:created>
  <dcterms:modified xsi:type="dcterms:W3CDTF">2025-05-22T13:20:29Z</dcterms:modified>
</cp:coreProperties>
</file>