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832" r:id="rId1"/>
  </p:sldMasterIdLst>
  <p:notesMasterIdLst>
    <p:notesMasterId r:id="rId27"/>
  </p:notesMasterIdLst>
  <p:sldIdLst>
    <p:sldId id="265" r:id="rId2"/>
    <p:sldId id="266" r:id="rId3"/>
    <p:sldId id="267" r:id="rId4"/>
    <p:sldId id="268" r:id="rId5"/>
    <p:sldId id="269" r:id="rId6"/>
    <p:sldId id="276" r:id="rId7"/>
    <p:sldId id="270" r:id="rId8"/>
    <p:sldId id="271" r:id="rId9"/>
    <p:sldId id="272" r:id="rId10"/>
    <p:sldId id="273" r:id="rId11"/>
    <p:sldId id="274" r:id="rId12"/>
    <p:sldId id="275" r:id="rId13"/>
    <p:sldId id="281" r:id="rId14"/>
    <p:sldId id="282" r:id="rId15"/>
    <p:sldId id="283" r:id="rId16"/>
    <p:sldId id="256" r:id="rId17"/>
    <p:sldId id="260" r:id="rId18"/>
    <p:sldId id="261" r:id="rId19"/>
    <p:sldId id="262" r:id="rId20"/>
    <p:sldId id="263" r:id="rId21"/>
    <p:sldId id="264" r:id="rId22"/>
    <p:sldId id="277" r:id="rId23"/>
    <p:sldId id="278" r:id="rId24"/>
    <p:sldId id="279" r:id="rId25"/>
    <p:sldId id="280" r:id="rId26"/>
  </p:sldIdLst>
  <p:sldSz cx="14630400" cy="8229600"/>
  <p:notesSz cx="8229600" cy="14630400"/>
  <p:embeddedFontLst>
    <p:embeddedFont>
      <p:font typeface="Wingdings 2" pitchFamily="18" charset="2"/>
      <p:regular r:id="rId28"/>
    </p:embeddedFont>
    <p:embeddedFont>
      <p:font typeface="Constantia" pitchFamily="18" charset="0"/>
      <p:regular r:id="rId29"/>
      <p:bold r:id="rId30"/>
      <p:italic r:id="rId31"/>
      <p:boldItalic r:id="rId32"/>
    </p:embeddedFont>
    <p:embeddedFont>
      <p:font typeface="Saira Medium" charset="0"/>
      <p:regular r:id="rId33"/>
    </p:embeddedFont>
    <p:embeddedFont>
      <p:font typeface="Calibri" pitchFamily="34" charset="0"/>
      <p:regular r:id="rId34"/>
      <p:bold r:id="rId35"/>
      <p:italic r:id="rId36"/>
      <p:boldItalic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50B1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11"/>
    <p:restoredTop sz="94610"/>
  </p:normalViewPr>
  <p:slideViewPr>
    <p:cSldViewPr snapToGrid="0" snapToObjects="1">
      <p:cViewPr varScale="1">
        <p:scale>
          <a:sx n="59" d="100"/>
          <a:sy n="59" d="100"/>
        </p:scale>
        <p:origin x="-102" y="-120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83104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853440" y="1645920"/>
            <a:ext cx="12562637" cy="2194560"/>
          </a:xfrm>
          <a:ln>
            <a:noFill/>
          </a:ln>
        </p:spPr>
        <p:txBody>
          <a:bodyPr vert="horz" tIns="0" rIns="26124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80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853440" y="3874243"/>
            <a:ext cx="12567514" cy="2103120"/>
          </a:xfrm>
        </p:spPr>
        <p:txBody>
          <a:bodyPr lIns="0" rIns="26124"/>
          <a:lstStyle>
            <a:lvl1pPr marL="0" marR="65311" indent="0" algn="r">
              <a:buNone/>
              <a:defRPr>
                <a:solidFill>
                  <a:schemeClr val="tx1"/>
                </a:solidFill>
              </a:defRPr>
            </a:lvl1pPr>
            <a:lvl2pPr marL="653110" indent="0" algn="ctr">
              <a:buNone/>
            </a:lvl2pPr>
            <a:lvl3pPr marL="1306220" indent="0" algn="ctr">
              <a:buNone/>
            </a:lvl3pPr>
            <a:lvl4pPr marL="1959331" indent="0" algn="ctr">
              <a:buNone/>
            </a:lvl4pPr>
            <a:lvl5pPr marL="2612441" indent="0" algn="ctr">
              <a:buNone/>
            </a:lvl5pPr>
            <a:lvl6pPr marL="3265551" indent="0" algn="ctr">
              <a:buNone/>
            </a:lvl6pPr>
            <a:lvl7pPr marL="3918661" indent="0" algn="ctr">
              <a:buNone/>
            </a:lvl7pPr>
            <a:lvl8pPr marL="4571771" indent="0" algn="ctr">
              <a:buNone/>
            </a:lvl8pPr>
            <a:lvl9pPr marL="5224882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6/7/2025</a:t>
            </a:fld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70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6/7/2025</a:t>
            </a:fld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7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pull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0" y="1097282"/>
            <a:ext cx="3291840" cy="6254116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" y="1097282"/>
            <a:ext cx="9631680" cy="625411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6/7/2025</a:t>
            </a:fld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7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pull/>
  </p:transition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6/7/2025</a:t>
            </a:fld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7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pull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563" y="1580083"/>
            <a:ext cx="12435840" cy="1634947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80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8563" y="3245597"/>
            <a:ext cx="12435840" cy="1811654"/>
          </a:xfrm>
        </p:spPr>
        <p:txBody>
          <a:bodyPr lIns="65311" rIns="65311" anchor="t"/>
          <a:lstStyle>
            <a:lvl1pPr marL="0" indent="0">
              <a:buNone/>
              <a:defRPr sz="3100">
                <a:solidFill>
                  <a:schemeClr val="tx1"/>
                </a:solidFill>
              </a:defRPr>
            </a:lvl1pPr>
            <a:lvl2pPr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6/7/2025</a:t>
            </a:fld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70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844906"/>
            <a:ext cx="13167360" cy="1371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304102"/>
            <a:ext cx="6461760" cy="5321808"/>
          </a:xfrm>
        </p:spPr>
        <p:txBody>
          <a:bodyPr/>
          <a:lstStyle>
            <a:lvl1pPr>
              <a:defRPr sz="37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7120" y="2304102"/>
            <a:ext cx="6461760" cy="5321808"/>
          </a:xfrm>
        </p:spPr>
        <p:txBody>
          <a:bodyPr/>
          <a:lstStyle>
            <a:lvl1pPr>
              <a:defRPr sz="37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6/7/2025</a:t>
            </a:fld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7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pull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844906"/>
            <a:ext cx="13167360" cy="1371600"/>
          </a:xfrm>
        </p:spPr>
        <p:txBody>
          <a:bodyPr tIns="65311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226298"/>
            <a:ext cx="6464301" cy="791222"/>
          </a:xfrm>
        </p:spPr>
        <p:txBody>
          <a:bodyPr lIns="65311" tIns="0" rIns="65311" bIns="0" anchor="ctr">
            <a:noAutofit/>
          </a:bodyPr>
          <a:lstStyle>
            <a:lvl1pPr marL="0" indent="0">
              <a:buNone/>
              <a:defRPr sz="3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9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7432041" y="2231709"/>
            <a:ext cx="6466840" cy="785812"/>
          </a:xfrm>
        </p:spPr>
        <p:txBody>
          <a:bodyPr lIns="65311" tIns="0" rIns="65311" bIns="0" anchor="ctr"/>
          <a:lstStyle>
            <a:lvl1pPr marL="0" indent="0">
              <a:buNone/>
              <a:defRPr sz="3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9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731520" y="3017520"/>
            <a:ext cx="6464301" cy="4614864"/>
          </a:xfrm>
        </p:spPr>
        <p:txBody>
          <a:bodyPr tIns="0"/>
          <a:lstStyle>
            <a:lvl1pPr>
              <a:defRPr sz="31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1" y="3017520"/>
            <a:ext cx="6466840" cy="4614864"/>
          </a:xfrm>
        </p:spPr>
        <p:txBody>
          <a:bodyPr tIns="0"/>
          <a:lstStyle>
            <a:lvl1pPr>
              <a:defRPr sz="31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6/7/2025</a:t>
            </a:fld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7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pull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844906"/>
            <a:ext cx="13289280" cy="1371600"/>
          </a:xfrm>
        </p:spPr>
        <p:txBody>
          <a:bodyPr vert="horz" tIns="65311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71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6/7/2025</a:t>
            </a:fld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7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pull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6/7/2025</a:t>
            </a:fld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7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pull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17222"/>
            <a:ext cx="4389120" cy="139446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37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097280" y="2011680"/>
            <a:ext cx="4389120" cy="5486400"/>
          </a:xfrm>
        </p:spPr>
        <p:txBody>
          <a:bodyPr lIns="26124" rIns="26124"/>
          <a:lstStyle>
            <a:lvl1pPr marL="0" indent="0" algn="l">
              <a:buNone/>
              <a:defRPr sz="2000"/>
            </a:lvl1pPr>
            <a:lvl2pPr indent="0" algn="l">
              <a:buNone/>
              <a:defRPr sz="1700"/>
            </a:lvl2pPr>
            <a:lvl3pPr indent="0" algn="l">
              <a:buNone/>
              <a:defRPr sz="1400"/>
            </a:lvl3pPr>
            <a:lvl4pPr indent="0" algn="l">
              <a:buNone/>
              <a:defRPr sz="1300"/>
            </a:lvl4pPr>
            <a:lvl5pPr indent="0" algn="l">
              <a:buNone/>
              <a:defRPr sz="13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720080" y="2011680"/>
            <a:ext cx="8178800" cy="5486400"/>
          </a:xfrm>
        </p:spPr>
        <p:txBody>
          <a:bodyPr tIns="0"/>
          <a:lstStyle>
            <a:lvl1pPr>
              <a:defRPr sz="4000"/>
            </a:lvl1pPr>
            <a:lvl2pPr>
              <a:defRPr sz="3700"/>
            </a:lvl2pPr>
            <a:lvl3pPr>
              <a:defRPr sz="3400"/>
            </a:lvl3pPr>
            <a:lvl4pPr>
              <a:defRPr sz="2900"/>
            </a:lvl4pPr>
            <a:lvl5pPr>
              <a:defRPr sz="2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6/7/2025</a:t>
            </a:fld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7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pull/>
  </p:transition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5065205" y="1329692"/>
            <a:ext cx="8412480" cy="493776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2806614" y="6431723"/>
            <a:ext cx="248717" cy="18653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360" y="1412396"/>
            <a:ext cx="3540557" cy="1899145"/>
          </a:xfrm>
        </p:spPr>
        <p:txBody>
          <a:bodyPr vert="horz" lIns="65311" tIns="65311" rIns="65311" bIns="65311" anchor="b"/>
          <a:lstStyle>
            <a:lvl1pPr algn="l">
              <a:buNone/>
              <a:defRPr sz="29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5360" y="3394542"/>
            <a:ext cx="3535680" cy="2615184"/>
          </a:xfrm>
        </p:spPr>
        <p:txBody>
          <a:bodyPr lIns="91435" rIns="65311" bIns="65311" anchor="t"/>
          <a:lstStyle>
            <a:lvl1pPr marL="0" indent="0" algn="l">
              <a:spcBef>
                <a:spcPts val="357"/>
              </a:spcBef>
              <a:buFontTx/>
              <a:buNone/>
              <a:defRPr sz="19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6/7/2025</a:t>
            </a:fld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2923520" y="7627621"/>
            <a:ext cx="975360" cy="438150"/>
          </a:xfr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700">
              <a:solidFill>
                <a:schemeClr val="tx2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5577269" y="1439420"/>
            <a:ext cx="7388352" cy="4718304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46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5240" y="6979920"/>
            <a:ext cx="14660880" cy="124968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622" tIns="65311" rIns="130622" bIns="65311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7010400" y="7463791"/>
            <a:ext cx="7620000" cy="76581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622" tIns="65311" rIns="130622" bIns="65311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ll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5240" y="-8573"/>
            <a:ext cx="14660880" cy="124968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622" tIns="65311" rIns="130622" bIns="65311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010400" y="-8572"/>
            <a:ext cx="7620000" cy="76581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622" tIns="65311" rIns="130622" bIns="65311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731520" y="844906"/>
            <a:ext cx="13167360" cy="1371600"/>
          </a:xfrm>
          <a:prstGeom prst="rect">
            <a:avLst/>
          </a:prstGeom>
        </p:spPr>
        <p:txBody>
          <a:bodyPr vert="horz" lIns="0" tIns="65311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731520" y="2322576"/>
            <a:ext cx="13167360" cy="5266944"/>
          </a:xfrm>
          <a:prstGeom prst="rect">
            <a:avLst/>
          </a:prstGeom>
        </p:spPr>
        <p:txBody>
          <a:bodyPr vert="horz" lIns="130622" tIns="65311" rIns="130622" bIns="65311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731520" y="7627621"/>
            <a:ext cx="3413760" cy="43815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7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F6BCBE8-30B0-4476-8762-9236B142003A}" type="datetimeFigureOut">
              <a:rPr lang="en-US" smtClean="0"/>
              <a:pPr/>
              <a:t>6/7/2025</a:t>
            </a:fld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267200" y="7627621"/>
            <a:ext cx="5364480" cy="43815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7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2679680" y="7627621"/>
            <a:ext cx="1219200" cy="43815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7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700">
              <a:solidFill>
                <a:schemeClr val="tx2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30427" y="242890"/>
            <a:ext cx="14688877" cy="779069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</p:sldLayoutIdLst>
  <p:transition>
    <p:pull/>
  </p:transition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71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91866" indent="-391866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indent="-35268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indent="-35268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1698087" indent="-300431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089953" indent="-300431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2481819" indent="-300431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indent="-261244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23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134929" indent="-261244" algn="l" rtl="0" eaLnBrk="1" latinLnBrk="0" hangingPunct="1">
        <a:spcBef>
          <a:spcPct val="20000"/>
        </a:spcBef>
        <a:buClr>
          <a:schemeClr val="tx2"/>
        </a:buClr>
        <a:buChar char="•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3526795" indent="-261244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9741" y="6126480"/>
            <a:ext cx="12900659" cy="210312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-Presented By:-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Kundan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Keshav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Gawande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(28806)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Starting with Chrome Extensions | Hacking News, Cyber Security awarenes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300" y="2414671"/>
            <a:ext cx="2653244" cy="26532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8" name="Picture 4" descr="Data is” or “Data are” - Teranalytic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53042" y="2414671"/>
            <a:ext cx="4090959" cy="22963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30" name="Picture 6" descr="What is an API key? A brief guide | CyberArrow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875455" y="2590445"/>
            <a:ext cx="3890075" cy="21205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Rectangle 7"/>
          <p:cNvSpPr/>
          <p:nvPr/>
        </p:nvSpPr>
        <p:spPr>
          <a:xfrm>
            <a:off x="1941095" y="969496"/>
            <a:ext cx="1146942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4000" b="1" dirty="0" smtClean="0">
                <a:solidFill>
                  <a:srgbClr val="250B1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Chrome Extensions Leaking API Keys &amp; User </a:t>
            </a:r>
            <a:r>
              <a:rPr lang="en-US" sz="4000" b="1" dirty="0" smtClean="0">
                <a:solidFill>
                  <a:srgbClr val="250B1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Data</a:t>
            </a:r>
            <a:endParaRPr lang="en-US" sz="4000" b="1" cap="none" spc="0" dirty="0">
              <a:ln w="50800"/>
              <a:solidFill>
                <a:srgbClr val="250B1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9350" y="1806475"/>
            <a:ext cx="11670224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What Developers Should Do (Prevention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/>
            <a:endParaRPr 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Always use HTTPS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– Never send data without encryption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Never hard-code secrets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– Store secrets in a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secure server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not inside the extension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Use secret managers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– Tools that safely store passwords and keys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Audit third-party code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– Tools like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InboxSDK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used by many can also leak secrets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Rotate API keys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– Change them regularly in case of leaks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626" name="AutoShape 2" descr="Vitiligo Prevention and Treatment | As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28" name="AutoShape 4" descr="Vitiligo Prevention and Treatment | As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6630" name="Picture 6" descr="Disaster Prevention &amp; Mitigation | Anne Arundel County Governme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4038" y="5275784"/>
            <a:ext cx="4876800" cy="2190750"/>
          </a:xfrm>
          <a:prstGeom prst="rect">
            <a:avLst/>
          </a:prstGeom>
          <a:noFill/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55743" y="1052424"/>
            <a:ext cx="934547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What Users Should Do (Protection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/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Remove or avoid risky extensions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Especially if they are in the list flagged by researchers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Check permissions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Does the extension ask for too much access?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Don’t use sensitive services (like banking) on public Wi-Fi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Especially if you have many extensions installed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Use a VPN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for extra encryption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Keep browser and extensions updated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602" name="Picture 2" descr="Be secu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19828" y="2387218"/>
            <a:ext cx="2697079" cy="26970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6054" y="1208868"/>
            <a:ext cx="537791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Extension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Name</a:t>
            </a:r>
          </a:p>
          <a:p>
            <a:pPr algn="ctr" fontAlgn="ctr"/>
            <a:endParaRPr 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fontAlgn="ctr">
              <a:buFont typeface="Wingdings" pitchFamily="2" charset="2"/>
              <a:buChar char="ü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SEMRush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Rank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fontAlgn="ctr">
              <a:buFont typeface="Wingdings" pitchFamily="2" charset="2"/>
              <a:buChar char="ü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PI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Rank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24578" name="Picture 2" descr="Rank Math vs Semrush: The Ultimate SEO Showdown in 202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3844" y="3847181"/>
            <a:ext cx="7620000" cy="1905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27005" y="978568"/>
            <a:ext cx="40284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Introduction to AWS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85474" y="2823411"/>
            <a:ext cx="114540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What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Amazon Web Services (AWS)?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AWS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a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cloud computing platform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by Amazon.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offers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on-demand services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like computing power, storage, databases, and machine learning — all over the internet.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Used by startups, enterprises, governments, and developers worldwide.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4274" name="Picture 2" descr="Amazon Web Services - About Amazon Ind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32740" y="978568"/>
            <a:ext cx="3306797" cy="24800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4276" name="Picture 4" descr="Cloud Storage vs. Local Storage: 5 Things to Kno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5643" y="5404451"/>
            <a:ext cx="3334634" cy="23381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21305" y="1871808"/>
            <a:ext cx="1153427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                    Key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Features of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AWS</a:t>
            </a:r>
          </a:p>
          <a:p>
            <a:pPr algn="ctr"/>
            <a:endParaRPr 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☁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Scalable &amp; Flexible – Automatically adjusts to demand.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💳 Pay-as-You-Go – Only pay for what you use.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🌍 Global Reach – 100+ availability zones worldwide.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🔒 Secure – Built-in encryption, IAM, and compliance.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🛠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Wide Service Range – Compute, storage, databases, AI, etc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6322" name="Picture 2" descr="features - freeCodeCamp.or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99132" y="3253287"/>
            <a:ext cx="2456447" cy="18423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9" name="Picture 3" descr="Everything You Wanted to Know About Amazon Web Services (AWS) | by Thinkwik  | Mediu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53851" y="2150729"/>
            <a:ext cx="6924273" cy="40896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3336757" y="934071"/>
            <a:ext cx="7988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Services Of AWS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878561" y="1502105"/>
            <a:ext cx="9342102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Saira Medium" pitchFamily="34" charset="-122"/>
                <a:cs typeface="Times New Roman" pitchFamily="18" charset="0"/>
              </a:rPr>
              <a:t>Creating  AWS </a:t>
            </a:r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Saira Medium" pitchFamily="34" charset="-122"/>
                <a:cs typeface="Times New Roman" pitchFamily="18" charset="0"/>
              </a:rPr>
              <a:t>Security </a:t>
            </a:r>
            <a:r>
              <a:rPr 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Saira Medium" pitchFamily="34" charset="-122"/>
                <a:cs typeface="Times New Roman" pitchFamily="18" charset="0"/>
              </a:rPr>
              <a:t>Groups</a:t>
            </a:r>
            <a:r>
              <a:rPr 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Saira Medium" pitchFamily="34" charset="-122"/>
                <a:cs typeface="Times New Roman" pitchFamily="18" charset="0"/>
              </a:rPr>
              <a:t> </a:t>
            </a:r>
            <a:endParaRPr lang="en-US" sz="48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530" name="Picture 2" descr="InterSystems and AWS | InterSystem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5680" y="3248860"/>
            <a:ext cx="7480467" cy="39272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851C064-69F4-D4E2-8FBA-9195652DFE76}"/>
              </a:ext>
            </a:extLst>
          </p:cNvPr>
          <p:cNvSpPr txBox="1"/>
          <p:nvPr/>
        </p:nvSpPr>
        <p:spPr>
          <a:xfrm>
            <a:off x="3987858" y="37550"/>
            <a:ext cx="6504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Steps to create security groups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B0A4CC1-829C-66D8-75EA-3ED69A991D95}"/>
              </a:ext>
            </a:extLst>
          </p:cNvPr>
          <p:cNvSpPr txBox="1"/>
          <p:nvPr/>
        </p:nvSpPr>
        <p:spPr>
          <a:xfrm>
            <a:off x="886120" y="1527142"/>
            <a:ext cx="5854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5E6151A-3C27-663B-EB99-A6CD87AA1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093" y="2128949"/>
            <a:ext cx="11811786" cy="57633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D8F0EF0-705D-DC3A-01C5-26422569A3A1}"/>
              </a:ext>
            </a:extLst>
          </p:cNvPr>
          <p:cNvSpPr txBox="1"/>
          <p:nvPr/>
        </p:nvSpPr>
        <p:spPr>
          <a:xfrm>
            <a:off x="1505093" y="1065477"/>
            <a:ext cx="96341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Step 1:- Open your AWS and sign in to AWS console. </a:t>
            </a:r>
            <a:r>
              <a:rPr lang="en-I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From All Services Click 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on EC2 </a:t>
            </a:r>
          </a:p>
        </p:txBody>
      </p:sp>
    </p:spTree>
    <p:extLst>
      <p:ext uri="{BB962C8B-B14F-4D97-AF65-F5344CB8AC3E}">
        <p14:creationId xmlns:p14="http://schemas.microsoft.com/office/powerpoint/2010/main" xmlns="" val="2747022123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03851FB-642A-024D-5AD4-55797C2B2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820" y="1410988"/>
            <a:ext cx="12716759" cy="62878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0559104-1641-4E80-FF6E-020326861F58}"/>
              </a:ext>
            </a:extLst>
          </p:cNvPr>
          <p:cNvSpPr txBox="1"/>
          <p:nvPr/>
        </p:nvSpPr>
        <p:spPr>
          <a:xfrm>
            <a:off x="956820" y="524966"/>
            <a:ext cx="127167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Step 2:- After clicking on EC2, select “security groups” on left hand side. </a:t>
            </a:r>
          </a:p>
        </p:txBody>
      </p:sp>
    </p:spTree>
    <p:extLst>
      <p:ext uri="{BB962C8B-B14F-4D97-AF65-F5344CB8AC3E}">
        <p14:creationId xmlns:p14="http://schemas.microsoft.com/office/powerpoint/2010/main" xmlns="" val="1205129584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7E48483-77D7-F8A5-E055-075C4544B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790" y="1466046"/>
            <a:ext cx="12518796" cy="60775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F25E069-56E2-5304-A21C-C9F3AAC3CA7B}"/>
              </a:ext>
            </a:extLst>
          </p:cNvPr>
          <p:cNvSpPr txBox="1"/>
          <p:nvPr/>
        </p:nvSpPr>
        <p:spPr>
          <a:xfrm>
            <a:off x="1206631" y="821819"/>
            <a:ext cx="10804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Step 3:- Click on “create security group” on top right.</a:t>
            </a:r>
          </a:p>
        </p:txBody>
      </p:sp>
    </p:spTree>
    <p:extLst>
      <p:ext uri="{BB962C8B-B14F-4D97-AF65-F5344CB8AC3E}">
        <p14:creationId xmlns:p14="http://schemas.microsoft.com/office/powerpoint/2010/main" xmlns="" val="182107163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60556" y="805912"/>
            <a:ext cx="6152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Introduction — What Happened?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30278" y="2107769"/>
            <a:ext cx="115772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Explanation: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Security researchers found that some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popular Chrome extensions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are leaking private information.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happens in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two main ways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Sending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data without encryption (HTTP)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Putting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secret API keys directly into the code (hard-coded secrets)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3794" name="Picture 2" descr="HTTP - Wikiped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21233" y="5249765"/>
            <a:ext cx="3752285" cy="20105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DB340D3-F7AD-F429-54F0-E5A8C0F1F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53" y="1691056"/>
            <a:ext cx="12763893" cy="58765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972AA94-8723-CE7F-C9A0-7374974B6349}"/>
              </a:ext>
            </a:extLst>
          </p:cNvPr>
          <p:cNvSpPr txBox="1"/>
          <p:nvPr/>
        </p:nvSpPr>
        <p:spPr>
          <a:xfrm>
            <a:off x="933253" y="776199"/>
            <a:ext cx="11651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Step 4:- Fill the options and select “Add rule” in inbound rules section</a:t>
            </a:r>
          </a:p>
        </p:txBody>
      </p:sp>
    </p:spTree>
    <p:extLst>
      <p:ext uri="{BB962C8B-B14F-4D97-AF65-F5344CB8AC3E}">
        <p14:creationId xmlns:p14="http://schemas.microsoft.com/office/powerpoint/2010/main" xmlns="" val="1326134404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531A38E-985D-95EF-2034-BCA94375E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305" y="1440266"/>
            <a:ext cx="12699790" cy="62190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8488C7F-D132-7927-62CE-87504A04DF62}"/>
              </a:ext>
            </a:extLst>
          </p:cNvPr>
          <p:cNvSpPr txBox="1"/>
          <p:nvPr/>
        </p:nvSpPr>
        <p:spPr>
          <a:xfrm>
            <a:off x="965304" y="857839"/>
            <a:ext cx="10410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Step 5:- Select “Add rule” in outbound rules and fill other options</a:t>
            </a:r>
          </a:p>
        </p:txBody>
      </p:sp>
    </p:spTree>
    <p:extLst>
      <p:ext uri="{BB962C8B-B14F-4D97-AF65-F5344CB8AC3E}">
        <p14:creationId xmlns:p14="http://schemas.microsoft.com/office/powerpoint/2010/main" xmlns="" val="1236708328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9" name="Picture 3" descr="C:\Users\Y\Downloads\1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404938"/>
            <a:ext cx="12192000" cy="5419725"/>
          </a:xfrm>
          <a:prstGeom prst="rect">
            <a:avLst/>
          </a:prstGeom>
          <a:noFill/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 descr="C:\Users\Y\Downloads\2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19200"/>
            <a:ext cx="12192000" cy="5791200"/>
          </a:xfrm>
          <a:prstGeom prst="rect">
            <a:avLst/>
          </a:prstGeom>
          <a:noFill/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 descr="C:\Users\Y\Downloads\3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400175"/>
            <a:ext cx="12192000" cy="5429250"/>
          </a:xfrm>
          <a:prstGeom prst="rect">
            <a:avLst/>
          </a:prstGeom>
          <a:noFill/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 descr="C:\Users\Y\Downloads\4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9432" y="1006380"/>
            <a:ext cx="11517614" cy="6475507"/>
          </a:xfrm>
          <a:prstGeom prst="rect">
            <a:avLst/>
          </a:prstGeom>
          <a:noFill/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27754" y="730072"/>
            <a:ext cx="4099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How Extensions Work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84881" y="2991173"/>
            <a:ext cx="130960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Extensions are small programs that run in your browser (like tools for VPN, password saving, etc.).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They can access websites you visit, your system info, and more.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If not built securely, they can accidentally send or expose your data.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2770" name="Picture 2" descr="How to develop extension to download images from google pag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23141" y="4676767"/>
            <a:ext cx="5826771" cy="29133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2772" name="Picture 4" descr="heres how it works whiteboard - Video Marketing &amp; Growth Blog | Raw Short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3312" y="1314847"/>
            <a:ext cx="2857500" cy="1600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4875" y="1162373"/>
            <a:ext cx="1204218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Problem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1 – Using HTTP Instead of HTTPS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What’s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the issue?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HTTP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 No protection (like sending a postcard — anyone can read it).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HTTPS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Encrypted (like a sealed envelope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Example: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Extensions like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SEMRush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Rank, MSN New Tab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Browsec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VPN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send info like your device ID or uninstall logs over HTTP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Why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it’s risky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Hackers on public Wi-Fi (like in a cafe) can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intercept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change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that data.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is called an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AitM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(Adversary-in-the-Middle)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attack.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1746" name="Picture 2" descr="Trouble Character Means Problems Difficulty Stock Illustrations – 3 Trouble  Character Means Problems Difficulty Stock Illustrations, Vectors &amp; Clipart  - Dreamstim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27784" y="4355024"/>
            <a:ext cx="2899273" cy="21744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799" y="904156"/>
            <a:ext cx="1114328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What is an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AitM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Attack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algn="ctr"/>
            <a:endParaRPr 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AitM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stands for "Adversary-in-the-Middle"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and it's a type of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cyberattack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where a hacker secretly intercepts and possibly alters the communication between two parties — like between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you and a website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28799" y="4352006"/>
            <a:ext cx="108798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Imagine you’re trying to send a letter to a friend.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But before the letter reaches them, someone in the middle reads it, copies it, or even changes it, then passes it along.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You and your friend don’t know someone was in the middle.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That’s an Adversary-in-the-Middle attack — also known as: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MitM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(Man-in-the-Middle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22" name="Picture 2" descr="What is Man-in-the-Middle Attack ? Types &amp; How to Detec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07825" y="5850409"/>
            <a:ext cx="3081446" cy="16198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99282" y="821410"/>
            <a:ext cx="10972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How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AitM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Works (Step-by-Step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/>
            <a:endParaRPr 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You visit a website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through your browser or an extension.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extension sends data over an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insecure connection (HTTP)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hacker on the same network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(e.g., a public Wi-Fi at a cafe or airport) is listening.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They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intercept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this unencrypted data using tools like:</a:t>
            </a:r>
          </a:p>
          <a:p>
            <a:pPr lvl="1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Wireshark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mitmproxy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Bettercap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They can: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Read what’s being sent (your system info, browsing habits)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Inject fake data (redirect you to a phishing site)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Modify uninstall or tracking data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5844" y="919093"/>
            <a:ext cx="11670223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Problem 2 – Hard-Coded API Keys in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Code</a:t>
            </a:r>
          </a:p>
          <a:p>
            <a:pPr algn="ctr"/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What’s the issue?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Some developers put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secret API keys and passwords directly in the extension’s code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These keys are meant to be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private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like a password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Examples: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AVG Security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Exposed Google Analytics key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Trust Wallet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Exposed crypto-related key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Screen Recorder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Exposed Amazon S3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key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Why it’s risky: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Hackers can steal these keys and: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 them for free (increase developer’s cost)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Send fake data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Abuse cloud services (store malware or illegal content)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75295" y="1441342"/>
            <a:ext cx="1070932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How These Leaks Happen —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Step-by-Step</a:t>
            </a:r>
          </a:p>
          <a:p>
            <a:pPr algn="ctr"/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For HTTP Leaks: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Extension sends data to a server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it uses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HTTP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it’s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not encrypted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hacker on the same Wi-Fi can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see or modify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data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For Hard-Coded Keys: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Developer writes secret key inside the code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Anyone who downloads the extension can see the code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Hacker copies the key and uses it for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fraudulent activities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86738" y="929898"/>
            <a:ext cx="990341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How Hackers Use This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Info</a:t>
            </a:r>
          </a:p>
          <a:p>
            <a:pPr algn="ctr"/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With HTTP Leaks: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Steal your data (for ads or phishing)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Track your activity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Inject harmful content into websites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With Leaked API Keys: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 your keys to: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Fake data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Inflate costs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Host illegal files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Fake crypto transactions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7650" name="Picture 2" descr="Hacker logo design. A mysterious and dangerous hacker. Vector Illustration.  25463773 Vector Art at Vecteez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37694" y="2593856"/>
            <a:ext cx="5586860" cy="3352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543</TotalTime>
  <Words>896</Words>
  <Application>Microsoft Office PowerPoint</Application>
  <PresentationFormat>Custom</PresentationFormat>
  <Paragraphs>127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Times New Roman</vt:lpstr>
      <vt:lpstr>Wingdings 2</vt:lpstr>
      <vt:lpstr>Wingdings</vt:lpstr>
      <vt:lpstr>Constantia</vt:lpstr>
      <vt:lpstr>Saira Medium</vt:lpstr>
      <vt:lpstr>Calibri</vt:lpstr>
      <vt:lpstr>Flow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Company>PptxGenJS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Y</cp:lastModifiedBy>
  <cp:revision>56</cp:revision>
  <dcterms:created xsi:type="dcterms:W3CDTF">2025-06-07T03:18:13Z</dcterms:created>
  <dcterms:modified xsi:type="dcterms:W3CDTF">2025-06-07T12:30:18Z</dcterms:modified>
</cp:coreProperties>
</file>