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496B9-D579-4673-A9DB-67772C7EBC63}" type="datetimeFigureOut">
              <a:rPr lang="en-US" smtClean="0"/>
              <a:t>5/23/2025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38F8B9-6F13-407A-A54E-7D7951C2A3D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38F8B9-6F13-407A-A54E-7D7951C2A3DE}"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91F947AC-A0C3-4F3B-A16A-7DEB45E58578}" type="datetimeFigureOut">
              <a:rPr lang="en-US" smtClean="0"/>
              <a:t>5/23/2025</a:t>
            </a:fld>
            <a:endParaRPr lang="en-US"/>
          </a:p>
        </p:txBody>
      </p:sp>
      <p:sp>
        <p:nvSpPr>
          <p:cNvPr id="16" name="Slide Number Placeholder 15"/>
          <p:cNvSpPr>
            <a:spLocks noGrp="1"/>
          </p:cNvSpPr>
          <p:nvPr>
            <p:ph type="sldNum" sz="quarter" idx="11"/>
          </p:nvPr>
        </p:nvSpPr>
        <p:spPr/>
        <p:txBody>
          <a:bodyPr/>
          <a:lstStyle/>
          <a:p>
            <a:fld id="{8562F64C-4424-4F55-A0E4-77B76F02D11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F947AC-A0C3-4F3B-A16A-7DEB45E58578}"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F64C-4424-4F55-A0E4-77B76F02D114}" type="slidenum">
              <a:rPr lang="en-US" smtClean="0"/>
              <a:t>‹#›</a:t>
            </a:fld>
            <a:endParaRPr lang="en-US"/>
          </a:p>
        </p:txBody>
      </p:sp>
    </p:spTree>
  </p:cSld>
  <p:clrMapOvr>
    <a:masterClrMapping/>
  </p:clrMapOvr>
  <p:transition>
    <p:wipe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F947AC-A0C3-4F3B-A16A-7DEB45E58578}"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F64C-4424-4F55-A0E4-77B76F02D114}" type="slidenum">
              <a:rPr lang="en-US" smtClean="0"/>
              <a:t>‹#›</a:t>
            </a:fld>
            <a:endParaRPr lang="en-US"/>
          </a:p>
        </p:txBody>
      </p:sp>
    </p:spTree>
  </p:cSld>
  <p:clrMapOvr>
    <a:masterClrMapping/>
  </p:clrMapOvr>
  <p:transition>
    <p:wipe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91F947AC-A0C3-4F3B-A16A-7DEB45E58578}" type="datetimeFigureOut">
              <a:rPr lang="en-US" smtClean="0"/>
              <a:t>5/23/2025</a:t>
            </a:fld>
            <a:endParaRPr lang="en-US"/>
          </a:p>
        </p:txBody>
      </p:sp>
      <p:sp>
        <p:nvSpPr>
          <p:cNvPr id="15" name="Slide Number Placeholder 14"/>
          <p:cNvSpPr>
            <a:spLocks noGrp="1"/>
          </p:cNvSpPr>
          <p:nvPr>
            <p:ph type="sldNum" sz="quarter" idx="15"/>
          </p:nvPr>
        </p:nvSpPr>
        <p:spPr/>
        <p:txBody>
          <a:bodyPr/>
          <a:lstStyle>
            <a:lvl1pPr algn="ctr">
              <a:defRPr/>
            </a:lvl1pPr>
          </a:lstStyle>
          <a:p>
            <a:fld id="{8562F64C-4424-4F55-A0E4-77B76F02D114}"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p:wipe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F947AC-A0C3-4F3B-A16A-7DEB45E58578}"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2F64C-4424-4F55-A0E4-77B76F02D114}"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1F947AC-A0C3-4F3B-A16A-7DEB45E58578}" type="datetimeFigureOut">
              <a:rPr lang="en-US" smtClean="0"/>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62F64C-4424-4F55-A0E4-77B76F02D11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wipe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8562F64C-4424-4F55-A0E4-77B76F02D114}"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91F947AC-A0C3-4F3B-A16A-7DEB45E58578}" type="datetimeFigureOut">
              <a:rPr lang="en-US" smtClean="0"/>
              <a:t>5/23/2025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F947AC-A0C3-4F3B-A16A-7DEB45E58578}" type="datetimeFigureOut">
              <a:rPr lang="en-US" smtClean="0"/>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62F64C-4424-4F55-A0E4-77B76F02D11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p:wipe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947AC-A0C3-4F3B-A16A-7DEB45E58578}" type="datetimeFigureOut">
              <a:rPr lang="en-US" smtClean="0"/>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62F64C-4424-4F55-A0E4-77B76F02D114}" type="slidenum">
              <a:rPr lang="en-US" smtClean="0"/>
              <a:t>‹#›</a:t>
            </a:fld>
            <a:endParaRPr lang="en-US"/>
          </a:p>
        </p:txBody>
      </p:sp>
    </p:spTree>
  </p:cSld>
  <p:clrMapOvr>
    <a:masterClrMapping/>
  </p:clrMapOvr>
  <p:transition>
    <p:wipe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91F947AC-A0C3-4F3B-A16A-7DEB45E58578}" type="datetimeFigureOut">
              <a:rPr lang="en-US" smtClean="0"/>
              <a:t>5/23/2025</a:t>
            </a:fld>
            <a:endParaRPr lang="en-US"/>
          </a:p>
        </p:txBody>
      </p:sp>
      <p:sp>
        <p:nvSpPr>
          <p:cNvPr id="9" name="Slide Number Placeholder 8"/>
          <p:cNvSpPr>
            <a:spLocks noGrp="1"/>
          </p:cNvSpPr>
          <p:nvPr>
            <p:ph type="sldNum" sz="quarter" idx="15"/>
          </p:nvPr>
        </p:nvSpPr>
        <p:spPr/>
        <p:txBody>
          <a:bodyPr/>
          <a:lstStyle/>
          <a:p>
            <a:fld id="{8562F64C-4424-4F55-A0E4-77B76F02D114}"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ransition>
    <p:wipe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91F947AC-A0C3-4F3B-A16A-7DEB45E58578}" type="datetimeFigureOut">
              <a:rPr lang="en-US" smtClean="0"/>
              <a:t>5/23/2025</a:t>
            </a:fld>
            <a:endParaRPr lang="en-US"/>
          </a:p>
        </p:txBody>
      </p:sp>
      <p:sp>
        <p:nvSpPr>
          <p:cNvPr id="9" name="Slide Number Placeholder 8"/>
          <p:cNvSpPr>
            <a:spLocks noGrp="1"/>
          </p:cNvSpPr>
          <p:nvPr>
            <p:ph type="sldNum" sz="quarter" idx="11"/>
          </p:nvPr>
        </p:nvSpPr>
        <p:spPr/>
        <p:txBody>
          <a:bodyPr/>
          <a:lstStyle/>
          <a:p>
            <a:fld id="{8562F64C-4424-4F55-A0E4-77B76F02D11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p:wipe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91F947AC-A0C3-4F3B-A16A-7DEB45E58578}" type="datetimeFigureOut">
              <a:rPr lang="en-US" smtClean="0"/>
              <a:t>5/23/2025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8562F64C-4424-4F55-A0E4-77B76F02D114}"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wipe dir="u"/>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43042" y="357166"/>
            <a:ext cx="6270243" cy="923330"/>
          </a:xfrm>
          <a:prstGeom prst="rect">
            <a:avLst/>
          </a:prstGeom>
          <a:noFill/>
        </p:spPr>
        <p:txBody>
          <a:bodyPr wrap="non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u="sng" dirty="0" smtClean="0">
                <a:ln w="50800"/>
                <a:solidFill>
                  <a:schemeClr val="bg2">
                    <a:lumMod val="75000"/>
                  </a:schemeClr>
                </a:solidFill>
                <a:latin typeface="Times New Roman" pitchFamily="18" charset="0"/>
                <a:cs typeface="Times New Roman" pitchFamily="18" charset="0"/>
              </a:rPr>
              <a:t>Weekly Presentation</a:t>
            </a:r>
            <a:endParaRPr lang="en-US" sz="5400" b="1" u="sng" cap="none" spc="0" dirty="0">
              <a:ln w="50800"/>
              <a:solidFill>
                <a:schemeClr val="bg2">
                  <a:lumMod val="75000"/>
                </a:schemeClr>
              </a:solidFill>
              <a:effectLst/>
              <a:latin typeface="Times New Roman" pitchFamily="18" charset="0"/>
              <a:cs typeface="Times New Roman" pitchFamily="18" charset="0"/>
            </a:endParaRPr>
          </a:p>
        </p:txBody>
      </p:sp>
      <p:pic>
        <p:nvPicPr>
          <p:cNvPr id="23556" name="Picture 4" descr="IT Infra, Network Security Micro-Segmentation Improve Data Center Security  | Network Techlab"/>
          <p:cNvPicPr>
            <a:picLocks noChangeAspect="1" noChangeArrowheads="1"/>
          </p:cNvPicPr>
          <p:nvPr/>
        </p:nvPicPr>
        <p:blipFill>
          <a:blip r:embed="rId2"/>
          <a:srcRect/>
          <a:stretch>
            <a:fillRect/>
          </a:stretch>
        </p:blipFill>
        <p:spPr bwMode="auto">
          <a:xfrm>
            <a:off x="642910" y="1714488"/>
            <a:ext cx="8172450" cy="3524251"/>
          </a:xfrm>
          <a:prstGeom prst="rect">
            <a:avLst/>
          </a:prstGeom>
          <a:ln>
            <a:noFill/>
          </a:ln>
          <a:effectLst>
            <a:softEdge rad="112500"/>
          </a:effectLst>
        </p:spPr>
      </p:pic>
      <p:sp>
        <p:nvSpPr>
          <p:cNvPr id="8" name="TextBox 7"/>
          <p:cNvSpPr txBox="1"/>
          <p:nvPr/>
        </p:nvSpPr>
        <p:spPr>
          <a:xfrm>
            <a:off x="928662" y="5715016"/>
            <a:ext cx="6215106" cy="461665"/>
          </a:xfrm>
          <a:prstGeom prst="rect">
            <a:avLst/>
          </a:prstGeom>
          <a:noFill/>
        </p:spPr>
        <p:txBody>
          <a:bodyPr wrap="square" rtlCol="0">
            <a:spAutoFit/>
          </a:bodyPr>
          <a:lstStyle/>
          <a:p>
            <a:r>
              <a:rPr lang="en-US" sz="2400" b="1" dirty="0" smtClean="0">
                <a:solidFill>
                  <a:schemeClr val="bg2">
                    <a:lumMod val="40000"/>
                    <a:lumOff val="60000"/>
                  </a:schemeClr>
                </a:solidFill>
                <a:latin typeface="Times New Roman" pitchFamily="18" charset="0"/>
                <a:cs typeface="Times New Roman" pitchFamily="18" charset="0"/>
              </a:rPr>
              <a:t>Presented By:- </a:t>
            </a:r>
            <a:r>
              <a:rPr lang="en-US" sz="2400" b="1" dirty="0" err="1" smtClean="0">
                <a:solidFill>
                  <a:schemeClr val="bg2">
                    <a:lumMod val="40000"/>
                    <a:lumOff val="60000"/>
                  </a:schemeClr>
                </a:solidFill>
                <a:latin typeface="Times New Roman" pitchFamily="18" charset="0"/>
                <a:cs typeface="Times New Roman" pitchFamily="18" charset="0"/>
              </a:rPr>
              <a:t>Kundan</a:t>
            </a:r>
            <a:r>
              <a:rPr lang="en-US" sz="2400" b="1" dirty="0" smtClean="0">
                <a:solidFill>
                  <a:schemeClr val="bg2">
                    <a:lumMod val="40000"/>
                    <a:lumOff val="60000"/>
                  </a:schemeClr>
                </a:solidFill>
                <a:latin typeface="Times New Roman" pitchFamily="18" charset="0"/>
                <a:cs typeface="Times New Roman" pitchFamily="18" charset="0"/>
              </a:rPr>
              <a:t> </a:t>
            </a:r>
            <a:r>
              <a:rPr lang="en-US" sz="2400" b="1" dirty="0" err="1" smtClean="0">
                <a:solidFill>
                  <a:schemeClr val="bg2">
                    <a:lumMod val="40000"/>
                    <a:lumOff val="60000"/>
                  </a:schemeClr>
                </a:solidFill>
                <a:latin typeface="Times New Roman" pitchFamily="18" charset="0"/>
                <a:cs typeface="Times New Roman" pitchFamily="18" charset="0"/>
              </a:rPr>
              <a:t>Gawande</a:t>
            </a:r>
            <a:r>
              <a:rPr lang="en-US" sz="2400" b="1" dirty="0" smtClean="0">
                <a:solidFill>
                  <a:schemeClr val="bg2">
                    <a:lumMod val="40000"/>
                    <a:lumOff val="60000"/>
                  </a:schemeClr>
                </a:solidFill>
                <a:latin typeface="Times New Roman" pitchFamily="18" charset="0"/>
                <a:cs typeface="Times New Roman" pitchFamily="18" charset="0"/>
              </a:rPr>
              <a:t>(28806)</a:t>
            </a:r>
            <a:endParaRPr lang="en-US" sz="2400" b="1" dirty="0">
              <a:solidFill>
                <a:schemeClr val="bg2">
                  <a:lumMod val="40000"/>
                  <a:lumOff val="60000"/>
                </a:schemeClr>
              </a:solidFill>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23556"/>
                                        </p:tgtEl>
                                        <p:attrNameLst>
                                          <p:attrName>style.visibility</p:attrName>
                                        </p:attrNameLst>
                                      </p:cBhvr>
                                      <p:to>
                                        <p:strVal val="visible"/>
                                      </p:to>
                                    </p:set>
                                    <p:animEffect transition="in" filter="strips(downLeft)">
                                      <p:cBhvr>
                                        <p:cTn id="13" dur="500"/>
                                        <p:tgtEl>
                                          <p:spTgt spid="2355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Bottom)">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Microsoft Azure | Design &amp; Optimisation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0" name="Picture 6" descr="AZ-500: el examen sobre las Tecnologías de Seguridad Microsoft Azure"/>
          <p:cNvPicPr>
            <a:picLocks noChangeAspect="1" noChangeArrowheads="1"/>
          </p:cNvPicPr>
          <p:nvPr/>
        </p:nvPicPr>
        <p:blipFill>
          <a:blip r:embed="rId2"/>
          <a:srcRect/>
          <a:stretch>
            <a:fillRect/>
          </a:stretch>
        </p:blipFill>
        <p:spPr bwMode="auto">
          <a:xfrm>
            <a:off x="1000100" y="785794"/>
            <a:ext cx="7315200" cy="40195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p:cNvSpPr txBox="1"/>
          <p:nvPr/>
        </p:nvSpPr>
        <p:spPr>
          <a:xfrm>
            <a:off x="642910" y="5786454"/>
            <a:ext cx="5857916" cy="461665"/>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Presented By:- </a:t>
            </a:r>
            <a:r>
              <a:rPr lang="en-US" sz="2400" b="1" dirty="0" err="1" smtClean="0">
                <a:solidFill>
                  <a:schemeClr val="bg1"/>
                </a:solidFill>
                <a:latin typeface="Times New Roman" pitchFamily="18" charset="0"/>
                <a:cs typeface="Times New Roman" pitchFamily="18" charset="0"/>
              </a:rPr>
              <a:t>Kundan</a:t>
            </a:r>
            <a:r>
              <a:rPr lang="en-US" sz="2400" b="1" dirty="0" smtClean="0">
                <a:solidFill>
                  <a:schemeClr val="bg1"/>
                </a:solidFill>
                <a:latin typeface="Times New Roman" pitchFamily="18" charset="0"/>
                <a:cs typeface="Times New Roman" pitchFamily="18" charset="0"/>
              </a:rPr>
              <a:t> </a:t>
            </a:r>
            <a:r>
              <a:rPr lang="en-US" sz="2400" b="1" dirty="0" err="1" smtClean="0">
                <a:solidFill>
                  <a:schemeClr val="bg1"/>
                </a:solidFill>
                <a:latin typeface="Times New Roman" pitchFamily="18" charset="0"/>
                <a:cs typeface="Times New Roman" pitchFamily="18" charset="0"/>
              </a:rPr>
              <a:t>Gawande</a:t>
            </a:r>
            <a:r>
              <a:rPr lang="en-US" sz="2400" b="1" dirty="0" smtClean="0">
                <a:solidFill>
                  <a:schemeClr val="bg1"/>
                </a:solidFill>
                <a:latin typeface="Times New Roman" pitchFamily="18" charset="0"/>
                <a:cs typeface="Times New Roman" pitchFamily="18" charset="0"/>
              </a:rPr>
              <a:t>(28806</a:t>
            </a:r>
            <a:r>
              <a:rPr lang="en-US" sz="2400" b="1" dirty="0">
                <a:solidFill>
                  <a:schemeClr val="bg1"/>
                </a:solidFill>
                <a:latin typeface="Times New Roman" pitchFamily="18" charset="0"/>
                <a:cs typeface="Times New Roman" pitchFamily="18" charset="0"/>
              </a:rPr>
              <a:t>)</a:t>
            </a:r>
            <a:endParaRPr lang="en-US" dirty="0"/>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28596" y="214290"/>
            <a:ext cx="8229600" cy="1376379"/>
          </a:xfrm>
          <a:prstGeom prst="rect">
            <a:avLst/>
          </a:prstGeom>
        </p:spPr>
        <p:txBody>
          <a:bodyPr vert="horz" rtlCol="0" anchor="ctr">
            <a:normAutofit fontScale="97500" lnSpcReduction="10000"/>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Create Web Application </a:t>
            </a:r>
            <a:r>
              <a:rPr kumimoji="0" lang="en-US" sz="44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Uisng</a:t>
            </a:r>
            <a:r>
              <a:rPr kumimoji="0" lang="en-US" sz="44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Microsoft Azure</a:t>
            </a:r>
            <a:endParaRPr kumimoji="0" lang="en-US" sz="44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
        <p:nvSpPr>
          <p:cNvPr id="5" name="TextBox 4"/>
          <p:cNvSpPr txBox="1"/>
          <p:nvPr/>
        </p:nvSpPr>
        <p:spPr>
          <a:xfrm>
            <a:off x="857224" y="1928802"/>
            <a:ext cx="6072230" cy="369332"/>
          </a:xfrm>
          <a:prstGeom prst="rect">
            <a:avLst/>
          </a:prstGeom>
          <a:noFill/>
        </p:spPr>
        <p:txBody>
          <a:bodyPr wrap="square" rtlCol="0">
            <a:spAutoFit/>
          </a:bodyPr>
          <a:lstStyle/>
          <a:p>
            <a:r>
              <a:rPr lang="en-US" dirty="0" smtClean="0"/>
              <a:t>Step no 1:- Click on app services</a:t>
            </a:r>
            <a:endParaRPr lang="en-US" dirty="0"/>
          </a:p>
        </p:txBody>
      </p:sp>
      <p:pic>
        <p:nvPicPr>
          <p:cNvPr id="6" name="Picture 2" descr="C:\Users\Y\Desktop\TASK\18.PNG"/>
          <p:cNvPicPr>
            <a:picLocks noChangeAspect="1" noChangeArrowheads="1"/>
          </p:cNvPicPr>
          <p:nvPr/>
        </p:nvPicPr>
        <p:blipFill>
          <a:blip r:embed="rId2"/>
          <a:srcRect/>
          <a:stretch>
            <a:fillRect/>
          </a:stretch>
        </p:blipFill>
        <p:spPr bwMode="auto">
          <a:xfrm>
            <a:off x="2786050" y="2571744"/>
            <a:ext cx="3571900" cy="2341122"/>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57290" y="285729"/>
            <a:ext cx="550072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2:- Click on Create</a:t>
            </a:r>
          </a:p>
          <a:p>
            <a:endParaRPr lang="en-US" dirty="0"/>
          </a:p>
        </p:txBody>
      </p:sp>
      <p:pic>
        <p:nvPicPr>
          <p:cNvPr id="2050" name="Picture 2" descr="C:\Users\Y\Desktop\TASK\19.PNG"/>
          <p:cNvPicPr>
            <a:picLocks noChangeAspect="1" noChangeArrowheads="1"/>
          </p:cNvPicPr>
          <p:nvPr/>
        </p:nvPicPr>
        <p:blipFill>
          <a:blip r:embed="rId2"/>
          <a:srcRect/>
          <a:stretch>
            <a:fillRect/>
          </a:stretch>
        </p:blipFill>
        <p:spPr bwMode="auto">
          <a:xfrm>
            <a:off x="2786050" y="928670"/>
            <a:ext cx="3167079" cy="1657350"/>
          </a:xfrm>
          <a:prstGeom prst="rect">
            <a:avLst/>
          </a:prstGeom>
          <a:ln>
            <a:noFill/>
          </a:ln>
          <a:effectLst>
            <a:softEdge rad="112500"/>
          </a:effectLst>
        </p:spPr>
      </p:pic>
      <p:sp>
        <p:nvSpPr>
          <p:cNvPr id="7" name="TextBox 6"/>
          <p:cNvSpPr txBox="1"/>
          <p:nvPr/>
        </p:nvSpPr>
        <p:spPr>
          <a:xfrm>
            <a:off x="1357290" y="3143248"/>
            <a:ext cx="550072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3:- Click on Resource Group </a:t>
            </a:r>
          </a:p>
          <a:p>
            <a:endParaRPr lang="en-US" dirty="0"/>
          </a:p>
        </p:txBody>
      </p:sp>
      <p:pic>
        <p:nvPicPr>
          <p:cNvPr id="8" name="Picture 2" descr="C:\Users\Y\Desktop\TASK\20.PNG"/>
          <p:cNvPicPr>
            <a:picLocks noChangeAspect="1" noChangeArrowheads="1"/>
          </p:cNvPicPr>
          <p:nvPr/>
        </p:nvPicPr>
        <p:blipFill>
          <a:blip r:embed="rId3"/>
          <a:srcRect/>
          <a:stretch>
            <a:fillRect/>
          </a:stretch>
        </p:blipFill>
        <p:spPr bwMode="auto">
          <a:xfrm>
            <a:off x="1785918" y="3786190"/>
            <a:ext cx="6059487" cy="1781175"/>
          </a:xfrm>
          <a:prstGeom prst="rect">
            <a:avLst/>
          </a:prstGeom>
          <a:noFill/>
        </p:spPr>
      </p:pic>
    </p:spTree>
  </p:cSld>
  <p:clrMapOvr>
    <a:masterClrMapping/>
  </p:clrMapOvr>
  <p:transition>
    <p:wipe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4:- Select the resource from the drop down menu </a:t>
            </a:r>
          </a:p>
          <a:p>
            <a:endParaRPr lang="en-US" dirty="0"/>
          </a:p>
        </p:txBody>
      </p:sp>
      <p:pic>
        <p:nvPicPr>
          <p:cNvPr id="6" name="Picture 2" descr="C:\Users\Y\Desktop\TASK\21.PNG"/>
          <p:cNvPicPr>
            <a:picLocks noChangeAspect="1" noChangeArrowheads="1"/>
          </p:cNvPicPr>
          <p:nvPr/>
        </p:nvPicPr>
        <p:blipFill>
          <a:blip r:embed="rId2"/>
          <a:srcRect/>
          <a:stretch>
            <a:fillRect/>
          </a:stretch>
        </p:blipFill>
        <p:spPr bwMode="auto">
          <a:xfrm>
            <a:off x="2714612" y="928670"/>
            <a:ext cx="3657600" cy="1895475"/>
          </a:xfrm>
          <a:prstGeom prst="rect">
            <a:avLst/>
          </a:prstGeom>
          <a:ln>
            <a:noFill/>
          </a:ln>
          <a:effectLst>
            <a:softEdge rad="112500"/>
          </a:effectLst>
        </p:spPr>
      </p:pic>
      <p:sp>
        <p:nvSpPr>
          <p:cNvPr id="7" name="TextBox 6"/>
          <p:cNvSpPr txBox="1"/>
          <p:nvPr/>
        </p:nvSpPr>
        <p:spPr>
          <a:xfrm>
            <a:off x="1285852" y="3357562"/>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5:- Give the Web App Name </a:t>
            </a:r>
          </a:p>
          <a:p>
            <a:endParaRPr lang="en-US" dirty="0"/>
          </a:p>
        </p:txBody>
      </p:sp>
      <p:pic>
        <p:nvPicPr>
          <p:cNvPr id="8" name="Picture 2" descr="C:\Users\Y\Desktop\TASK\22.PNG"/>
          <p:cNvPicPr>
            <a:picLocks noChangeAspect="1" noChangeArrowheads="1"/>
          </p:cNvPicPr>
          <p:nvPr/>
        </p:nvPicPr>
        <p:blipFill>
          <a:blip r:embed="rId3"/>
          <a:srcRect/>
          <a:stretch>
            <a:fillRect/>
          </a:stretch>
        </p:blipFill>
        <p:spPr bwMode="auto">
          <a:xfrm>
            <a:off x="2428860" y="4214818"/>
            <a:ext cx="4071941" cy="1571636"/>
          </a:xfrm>
          <a:prstGeom prst="rect">
            <a:avLst/>
          </a:prstGeom>
          <a:noFill/>
        </p:spPr>
      </p:pic>
    </p:spTree>
  </p:cSld>
  <p:clrMapOvr>
    <a:masterClrMapping/>
  </p:clrMapOvr>
  <p:transition>
    <p:wipe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85852"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6:- This the sample name  </a:t>
            </a:r>
          </a:p>
          <a:p>
            <a:endParaRPr lang="en-US" dirty="0"/>
          </a:p>
        </p:txBody>
      </p:sp>
      <p:pic>
        <p:nvPicPr>
          <p:cNvPr id="6" name="Picture 2" descr="C:\Users\Y\Desktop\TASK\23.PNG"/>
          <p:cNvPicPr>
            <a:picLocks noChangeAspect="1" noChangeArrowheads="1"/>
          </p:cNvPicPr>
          <p:nvPr/>
        </p:nvPicPr>
        <p:blipFill>
          <a:blip r:embed="rId2"/>
          <a:srcRect/>
          <a:stretch>
            <a:fillRect/>
          </a:stretch>
        </p:blipFill>
        <p:spPr bwMode="auto">
          <a:xfrm>
            <a:off x="1000100" y="857232"/>
            <a:ext cx="7822461" cy="857256"/>
          </a:xfrm>
          <a:prstGeom prst="rect">
            <a:avLst/>
          </a:prstGeom>
          <a:noFill/>
        </p:spPr>
      </p:pic>
      <p:pic>
        <p:nvPicPr>
          <p:cNvPr id="8" name="Picture 2" descr="C:\Users\Y\Desktop\TASK\24.PNG"/>
          <p:cNvPicPr>
            <a:picLocks noChangeAspect="1" noChangeArrowheads="1"/>
          </p:cNvPicPr>
          <p:nvPr/>
        </p:nvPicPr>
        <p:blipFill>
          <a:blip r:embed="rId3"/>
          <a:srcRect/>
          <a:stretch>
            <a:fillRect/>
          </a:stretch>
        </p:blipFill>
        <p:spPr bwMode="auto">
          <a:xfrm>
            <a:off x="1285852" y="4143380"/>
            <a:ext cx="6792913" cy="1200150"/>
          </a:xfrm>
          <a:prstGeom prst="rect">
            <a:avLst/>
          </a:prstGeom>
          <a:noFill/>
        </p:spPr>
      </p:pic>
      <p:sp>
        <p:nvSpPr>
          <p:cNvPr id="9" name="TextBox 8"/>
          <p:cNvSpPr txBox="1"/>
          <p:nvPr/>
        </p:nvSpPr>
        <p:spPr>
          <a:xfrm>
            <a:off x="1000100" y="3000372"/>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6:- Select the stack for the web app  </a:t>
            </a:r>
          </a:p>
          <a:p>
            <a:endParaRPr lang="en-US" dirty="0"/>
          </a:p>
        </p:txBody>
      </p:sp>
    </p:spTree>
  </p:cSld>
  <p:clrMapOvr>
    <a:masterClrMapping/>
  </p:clrMapOvr>
  <p:transition>
    <p:wipe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Y\Desktop\TASK\25.PNG"/>
          <p:cNvPicPr>
            <a:picLocks noChangeAspect="1" noChangeArrowheads="1"/>
          </p:cNvPicPr>
          <p:nvPr/>
        </p:nvPicPr>
        <p:blipFill>
          <a:blip r:embed="rId2"/>
          <a:srcRect/>
          <a:stretch>
            <a:fillRect/>
          </a:stretch>
        </p:blipFill>
        <p:spPr bwMode="auto">
          <a:xfrm>
            <a:off x="950426" y="1390931"/>
            <a:ext cx="7110452" cy="761834"/>
          </a:xfrm>
          <a:prstGeom prst="rect">
            <a:avLst/>
          </a:prstGeom>
          <a:noFill/>
        </p:spPr>
      </p:pic>
      <p:sp>
        <p:nvSpPr>
          <p:cNvPr id="6" name="TextBox 5"/>
          <p:cNvSpPr txBox="1"/>
          <p:nvPr/>
        </p:nvSpPr>
        <p:spPr>
          <a:xfrm>
            <a:off x="1500166" y="428604"/>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7:- for example select </a:t>
            </a:r>
            <a:r>
              <a:rPr lang="en-US" b="1" dirty="0" err="1" smtClean="0">
                <a:latin typeface="Times New Roman" pitchFamily="18" charset="0"/>
                <a:cs typeface="Times New Roman" pitchFamily="18" charset="0"/>
              </a:rPr>
              <a:t>php</a:t>
            </a:r>
            <a:r>
              <a:rPr lang="en-US" b="1" dirty="0" smtClean="0">
                <a:latin typeface="Times New Roman" pitchFamily="18" charset="0"/>
                <a:cs typeface="Times New Roman" pitchFamily="18" charset="0"/>
              </a:rPr>
              <a:t> 7.4  </a:t>
            </a:r>
          </a:p>
          <a:p>
            <a:endParaRPr lang="en-US" dirty="0"/>
          </a:p>
        </p:txBody>
      </p:sp>
      <p:sp>
        <p:nvSpPr>
          <p:cNvPr id="7" name="TextBox 6"/>
          <p:cNvSpPr txBox="1"/>
          <p:nvPr/>
        </p:nvSpPr>
        <p:spPr>
          <a:xfrm>
            <a:off x="1428728" y="2571744"/>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8:- Select the </a:t>
            </a:r>
            <a:r>
              <a:rPr lang="en-US" b="1" dirty="0">
                <a:latin typeface="Times New Roman" pitchFamily="18" charset="0"/>
                <a:cs typeface="Times New Roman" pitchFamily="18" charset="0"/>
              </a:rPr>
              <a:t>O</a:t>
            </a:r>
            <a:r>
              <a:rPr lang="en-US" b="1" dirty="0" smtClean="0">
                <a:latin typeface="Times New Roman" pitchFamily="18" charset="0"/>
                <a:cs typeface="Times New Roman" pitchFamily="18" charset="0"/>
              </a:rPr>
              <a:t>perating Syste</a:t>
            </a:r>
            <a:r>
              <a:rPr lang="en-US" b="1" dirty="0">
                <a:latin typeface="Times New Roman" pitchFamily="18" charset="0"/>
                <a:cs typeface="Times New Roman" pitchFamily="18" charset="0"/>
              </a:rPr>
              <a:t>m</a:t>
            </a:r>
            <a:r>
              <a:rPr lang="en-US" b="1" dirty="0" smtClean="0">
                <a:latin typeface="Times New Roman" pitchFamily="18" charset="0"/>
                <a:cs typeface="Times New Roman" pitchFamily="18" charset="0"/>
              </a:rPr>
              <a:t>  </a:t>
            </a:r>
          </a:p>
          <a:p>
            <a:endParaRPr lang="en-US" dirty="0"/>
          </a:p>
        </p:txBody>
      </p:sp>
      <p:pic>
        <p:nvPicPr>
          <p:cNvPr id="8" name="Picture 2" descr="C:\Users\Y\Desktop\TASK\26.PNG"/>
          <p:cNvPicPr>
            <a:picLocks noChangeAspect="1" noChangeArrowheads="1"/>
          </p:cNvPicPr>
          <p:nvPr/>
        </p:nvPicPr>
        <p:blipFill>
          <a:blip r:embed="rId3"/>
          <a:srcRect/>
          <a:stretch>
            <a:fillRect/>
          </a:stretch>
        </p:blipFill>
        <p:spPr bwMode="auto">
          <a:xfrm>
            <a:off x="1357290" y="3643314"/>
            <a:ext cx="6648484" cy="1496334"/>
          </a:xfrm>
          <a:prstGeom prst="rect">
            <a:avLst/>
          </a:prstGeom>
          <a:noFill/>
        </p:spPr>
      </p:pic>
    </p:spTree>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00166" y="3143248"/>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10:-  Then it will validate and give the total cost </a:t>
            </a:r>
            <a:r>
              <a:rPr lang="en-US" b="1" dirty="0" err="1" smtClean="0">
                <a:latin typeface="Times New Roman" pitchFamily="18" charset="0"/>
                <a:cs typeface="Times New Roman" pitchFamily="18" charset="0"/>
              </a:rPr>
              <a:t>requried</a:t>
            </a:r>
            <a:r>
              <a:rPr lang="en-US" b="1" dirty="0" smtClean="0">
                <a:latin typeface="Times New Roman" pitchFamily="18" charset="0"/>
                <a:cs typeface="Times New Roman" pitchFamily="18" charset="0"/>
              </a:rPr>
              <a:t>.  </a:t>
            </a:r>
          </a:p>
          <a:p>
            <a:endParaRPr lang="en-US" dirty="0"/>
          </a:p>
        </p:txBody>
      </p:sp>
      <p:sp>
        <p:nvSpPr>
          <p:cNvPr id="7" name="TextBox 6"/>
          <p:cNvSpPr txBox="1"/>
          <p:nvPr/>
        </p:nvSpPr>
        <p:spPr>
          <a:xfrm>
            <a:off x="1428728"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9:- After Selecting all details click on review and create. </a:t>
            </a:r>
          </a:p>
          <a:p>
            <a:endParaRPr lang="en-US" dirty="0"/>
          </a:p>
        </p:txBody>
      </p:sp>
      <p:pic>
        <p:nvPicPr>
          <p:cNvPr id="8" name="Picture 2" descr="C:\Users\Y\Desktop\TASK\27.PNG"/>
          <p:cNvPicPr>
            <a:picLocks noChangeAspect="1" noChangeArrowheads="1"/>
          </p:cNvPicPr>
          <p:nvPr/>
        </p:nvPicPr>
        <p:blipFill>
          <a:blip r:embed="rId2"/>
          <a:srcRect/>
          <a:stretch>
            <a:fillRect/>
          </a:stretch>
        </p:blipFill>
        <p:spPr bwMode="auto">
          <a:xfrm>
            <a:off x="2857488" y="785794"/>
            <a:ext cx="2928958" cy="1923495"/>
          </a:xfrm>
          <a:prstGeom prst="rect">
            <a:avLst/>
          </a:prstGeom>
          <a:noFill/>
        </p:spPr>
      </p:pic>
      <p:pic>
        <p:nvPicPr>
          <p:cNvPr id="9" name="Picture 2" descr="C:\Users\Y\Desktop\TASK\28.PNG"/>
          <p:cNvPicPr>
            <a:picLocks noChangeAspect="1" noChangeArrowheads="1"/>
          </p:cNvPicPr>
          <p:nvPr/>
        </p:nvPicPr>
        <p:blipFill>
          <a:blip r:embed="rId3"/>
          <a:srcRect/>
          <a:stretch>
            <a:fillRect/>
          </a:stretch>
        </p:blipFill>
        <p:spPr bwMode="auto">
          <a:xfrm>
            <a:off x="2786050" y="4071942"/>
            <a:ext cx="3750495" cy="1071570"/>
          </a:xfrm>
          <a:prstGeom prst="rect">
            <a:avLst/>
          </a:prstGeom>
          <a:noFill/>
        </p:spPr>
      </p:pic>
    </p:spTree>
  </p:cSld>
  <p:clrMapOvr>
    <a:masterClrMapping/>
  </p:clrMapOvr>
  <p:transition>
    <p:wipe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11:- After taking a look of the cost , click on create.  </a:t>
            </a:r>
          </a:p>
          <a:p>
            <a:endParaRPr lang="en-US" dirty="0"/>
          </a:p>
        </p:txBody>
      </p:sp>
      <p:sp>
        <p:nvSpPr>
          <p:cNvPr id="6" name="TextBox 5"/>
          <p:cNvSpPr txBox="1"/>
          <p:nvPr/>
        </p:nvSpPr>
        <p:spPr>
          <a:xfrm>
            <a:off x="1571604" y="3714752"/>
            <a:ext cx="6929486"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12:- It will initialize to create the web app and will start the deployment process.  </a:t>
            </a:r>
          </a:p>
          <a:p>
            <a:endParaRPr lang="en-US" dirty="0"/>
          </a:p>
        </p:txBody>
      </p:sp>
      <p:pic>
        <p:nvPicPr>
          <p:cNvPr id="7" name="Picture 2" descr="C:\Users\Y\Desktop\TASK\29.PNG"/>
          <p:cNvPicPr>
            <a:picLocks noChangeAspect="1" noChangeArrowheads="1"/>
          </p:cNvPicPr>
          <p:nvPr/>
        </p:nvPicPr>
        <p:blipFill>
          <a:blip r:embed="rId2"/>
          <a:srcRect/>
          <a:stretch>
            <a:fillRect/>
          </a:stretch>
        </p:blipFill>
        <p:spPr bwMode="auto">
          <a:xfrm>
            <a:off x="3286116" y="1142985"/>
            <a:ext cx="2386025" cy="1928826"/>
          </a:xfrm>
          <a:prstGeom prst="rect">
            <a:avLst/>
          </a:prstGeom>
          <a:noFill/>
        </p:spPr>
      </p:pic>
      <p:pic>
        <p:nvPicPr>
          <p:cNvPr id="8" name="Picture 2" descr="C:\Users\Y\Desktop\TASK\30.PNG"/>
          <p:cNvPicPr>
            <a:picLocks noChangeAspect="1" noChangeArrowheads="1"/>
          </p:cNvPicPr>
          <p:nvPr/>
        </p:nvPicPr>
        <p:blipFill>
          <a:blip r:embed="rId3"/>
          <a:srcRect/>
          <a:stretch>
            <a:fillRect/>
          </a:stretch>
        </p:blipFill>
        <p:spPr bwMode="auto">
          <a:xfrm>
            <a:off x="2500298" y="4500570"/>
            <a:ext cx="4411045" cy="1143008"/>
          </a:xfrm>
          <a:prstGeom prst="rect">
            <a:avLst/>
          </a:prstGeom>
          <a:noFill/>
        </p:spPr>
      </p:pic>
    </p:spTree>
  </p:cSld>
  <p:clrMapOvr>
    <a:masterClrMapping/>
  </p:clrMapOvr>
  <p:transition>
    <p:wipe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714752"/>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14:- Deployment completed .  </a:t>
            </a:r>
          </a:p>
          <a:p>
            <a:endParaRPr lang="en-US" dirty="0"/>
          </a:p>
        </p:txBody>
      </p:sp>
      <p:sp>
        <p:nvSpPr>
          <p:cNvPr id="6" name="TextBox 5"/>
          <p:cNvSpPr txBox="1"/>
          <p:nvPr/>
        </p:nvSpPr>
        <p:spPr>
          <a:xfrm>
            <a:off x="1643042"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13:- This shows deployment in progress. </a:t>
            </a:r>
          </a:p>
          <a:p>
            <a:endParaRPr lang="en-US" dirty="0"/>
          </a:p>
        </p:txBody>
      </p:sp>
      <p:pic>
        <p:nvPicPr>
          <p:cNvPr id="7" name="Picture 2" descr="C:\Users\Y\Desktop\TASK\31.PNG"/>
          <p:cNvPicPr>
            <a:picLocks noChangeAspect="1" noChangeArrowheads="1"/>
          </p:cNvPicPr>
          <p:nvPr/>
        </p:nvPicPr>
        <p:blipFill>
          <a:blip r:embed="rId2"/>
          <a:srcRect/>
          <a:stretch>
            <a:fillRect/>
          </a:stretch>
        </p:blipFill>
        <p:spPr bwMode="auto">
          <a:xfrm>
            <a:off x="2571736" y="785794"/>
            <a:ext cx="3714750" cy="2390775"/>
          </a:xfrm>
          <a:prstGeom prst="rect">
            <a:avLst/>
          </a:prstGeom>
          <a:noFill/>
        </p:spPr>
      </p:pic>
      <p:pic>
        <p:nvPicPr>
          <p:cNvPr id="8" name="Picture 2" descr="C:\Users\Y\Desktop\TASK\32.PNG"/>
          <p:cNvPicPr>
            <a:picLocks noChangeAspect="1" noChangeArrowheads="1"/>
          </p:cNvPicPr>
          <p:nvPr/>
        </p:nvPicPr>
        <p:blipFill>
          <a:blip r:embed="rId3"/>
          <a:srcRect/>
          <a:stretch>
            <a:fillRect/>
          </a:stretch>
        </p:blipFill>
        <p:spPr bwMode="auto">
          <a:xfrm>
            <a:off x="1714480" y="4357694"/>
            <a:ext cx="6944526" cy="1075647"/>
          </a:xfrm>
          <a:prstGeom prst="rect">
            <a:avLst/>
          </a:prstGeom>
          <a:noFill/>
        </p:spPr>
      </p:pic>
    </p:spTree>
  </p:cSld>
  <p:clrMapOvr>
    <a:masterClrMapping/>
  </p:clrMapOvr>
  <p:transition>
    <p:wipe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71604" y="3143248"/>
            <a:ext cx="6929486" cy="923330"/>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16:- We will get the URL for application created , by clicking on the URL we will be redirected to the website.  </a:t>
            </a:r>
          </a:p>
          <a:p>
            <a:endParaRPr lang="en-US" dirty="0"/>
          </a:p>
        </p:txBody>
      </p:sp>
      <p:sp>
        <p:nvSpPr>
          <p:cNvPr id="6" name="TextBox 5"/>
          <p:cNvSpPr txBox="1"/>
          <p:nvPr/>
        </p:nvSpPr>
        <p:spPr>
          <a:xfrm>
            <a:off x="1643042" y="214290"/>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15:- To check whether the web app is created  or not.  </a:t>
            </a:r>
          </a:p>
          <a:p>
            <a:endParaRPr lang="en-US" dirty="0"/>
          </a:p>
        </p:txBody>
      </p:sp>
      <p:pic>
        <p:nvPicPr>
          <p:cNvPr id="7" name="Picture 2" descr="C:\Users\Y\Desktop\TASK\33.PNG"/>
          <p:cNvPicPr>
            <a:picLocks noChangeAspect="1" noChangeArrowheads="1"/>
          </p:cNvPicPr>
          <p:nvPr/>
        </p:nvPicPr>
        <p:blipFill>
          <a:blip r:embed="rId2"/>
          <a:srcRect/>
          <a:stretch>
            <a:fillRect/>
          </a:stretch>
        </p:blipFill>
        <p:spPr bwMode="auto">
          <a:xfrm>
            <a:off x="3428992" y="1142984"/>
            <a:ext cx="2276475" cy="971550"/>
          </a:xfrm>
          <a:prstGeom prst="rect">
            <a:avLst/>
          </a:prstGeom>
          <a:noFill/>
        </p:spPr>
      </p:pic>
      <p:pic>
        <p:nvPicPr>
          <p:cNvPr id="8" name="Picture 2" descr="C:\Users\Y\Desktop\TASK\34.PNG"/>
          <p:cNvPicPr>
            <a:picLocks noChangeAspect="1" noChangeArrowheads="1"/>
          </p:cNvPicPr>
          <p:nvPr/>
        </p:nvPicPr>
        <p:blipFill>
          <a:blip r:embed="rId3"/>
          <a:srcRect/>
          <a:stretch>
            <a:fillRect/>
          </a:stretch>
        </p:blipFill>
        <p:spPr bwMode="auto">
          <a:xfrm>
            <a:off x="2928926" y="4643446"/>
            <a:ext cx="3333750" cy="981075"/>
          </a:xfrm>
          <a:prstGeom prst="rect">
            <a:avLst/>
          </a:prstGeom>
          <a:noFill/>
        </p:spPr>
      </p:pic>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657244"/>
          </a:xfrm>
        </p:spPr>
        <p:txBody>
          <a:bodyPr>
            <a:normAutofit fontScale="90000"/>
          </a:bodyPr>
          <a:lstStyle/>
          <a:p>
            <a:pPr algn="ctr"/>
            <a:r>
              <a:rPr b="1" smtClean="0">
                <a:latin typeface="Times New Roman" pitchFamily="18" charset="0"/>
                <a:cs typeface="Times New Roman" pitchFamily="18" charset="0"/>
              </a:rPr>
              <a:t>Operating System</a:t>
            </a:r>
            <a:endParaRPr lang="en-US" b="1" dirty="0">
              <a:latin typeface="Times New Roman" pitchFamily="18" charset="0"/>
              <a:cs typeface="Times New Roman" pitchFamily="18" charset="0"/>
            </a:endParaRPr>
          </a:p>
        </p:txBody>
      </p:sp>
      <p:sp>
        <p:nvSpPr>
          <p:cNvPr id="4" name="TextBox 3"/>
          <p:cNvSpPr txBox="1"/>
          <p:nvPr/>
        </p:nvSpPr>
        <p:spPr>
          <a:xfrm>
            <a:off x="1071538" y="1428736"/>
            <a:ext cx="7000924" cy="101566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An operating system (OS) is </a:t>
            </a:r>
            <a:r>
              <a:rPr lang="en-US" sz="2000" dirty="0" smtClean="0">
                <a:latin typeface="Times New Roman" pitchFamily="18" charset="0"/>
                <a:cs typeface="Times New Roman" pitchFamily="18" charset="0"/>
              </a:rPr>
              <a:t>system software that manages computer hardware and software resources, and provides common services for computer programs</a:t>
            </a:r>
            <a:endParaRPr lang="en-US" sz="2000" dirty="0">
              <a:latin typeface="Times New Roman" pitchFamily="18" charset="0"/>
              <a:cs typeface="Times New Roman" pitchFamily="18" charset="0"/>
            </a:endParaRPr>
          </a:p>
        </p:txBody>
      </p:sp>
      <p:pic>
        <p:nvPicPr>
          <p:cNvPr id="51204" name="Picture 4" descr="Comprehensive Operating Systems Mastery: PDFs and Hand Notes for Profound  Learning | TeacherOn"/>
          <p:cNvPicPr>
            <a:picLocks noChangeAspect="1" noChangeArrowheads="1"/>
          </p:cNvPicPr>
          <p:nvPr/>
        </p:nvPicPr>
        <p:blipFill>
          <a:blip r:embed="rId2" cstate="print"/>
          <a:srcRect/>
          <a:stretch>
            <a:fillRect/>
          </a:stretch>
        </p:blipFill>
        <p:spPr bwMode="auto">
          <a:xfrm>
            <a:off x="5786446" y="3429000"/>
            <a:ext cx="2811216" cy="1555839"/>
          </a:xfrm>
          <a:prstGeom prst="rect">
            <a:avLst/>
          </a:prstGeom>
          <a:ln>
            <a:noFill/>
          </a:ln>
          <a:effectLst>
            <a:softEdge rad="112500"/>
          </a:effectLst>
        </p:spPr>
      </p:pic>
      <p:sp>
        <p:nvSpPr>
          <p:cNvPr id="8" name="TextBox 7"/>
          <p:cNvSpPr txBox="1"/>
          <p:nvPr/>
        </p:nvSpPr>
        <p:spPr>
          <a:xfrm>
            <a:off x="1071538" y="3000372"/>
            <a:ext cx="3786214" cy="2246769"/>
          </a:xfrm>
          <a:prstGeom prst="rect">
            <a:avLst/>
          </a:prstGeom>
          <a:noFill/>
        </p:spPr>
        <p:txBody>
          <a:bodyPr wrap="square" rtlCol="0">
            <a:spAutoFit/>
          </a:bodyPr>
          <a:lstStyle/>
          <a:p>
            <a:r>
              <a:rPr lang="en-US" sz="2000" dirty="0" smtClean="0">
                <a:latin typeface="Times New Roman" pitchFamily="18" charset="0"/>
                <a:cs typeface="Times New Roman" pitchFamily="18" charset="0"/>
              </a:rPr>
              <a:t>Function of Operating System:-</a:t>
            </a:r>
          </a:p>
          <a:p>
            <a:endParaRPr lang="en-US" sz="2000" dirty="0">
              <a:latin typeface="Times New Roman" pitchFamily="18" charset="0"/>
              <a:cs typeface="Times New Roman" pitchFamily="18" charset="0"/>
            </a:endParaRPr>
          </a:p>
          <a:p>
            <a:pPr>
              <a:buFont typeface="Wingdings" pitchFamily="2" charset="2"/>
              <a:buChar char="q"/>
            </a:pPr>
            <a:r>
              <a:rPr lang="en-US" sz="2000" dirty="0" smtClean="0">
                <a:latin typeface="Times New Roman" pitchFamily="18" charset="0"/>
                <a:cs typeface="Times New Roman" pitchFamily="18" charset="0"/>
              </a:rPr>
              <a:t> Process Management</a:t>
            </a:r>
          </a:p>
          <a:p>
            <a:pPr>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Memory Management</a:t>
            </a:r>
          </a:p>
          <a:p>
            <a:pPr>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File System Management</a:t>
            </a:r>
          </a:p>
          <a:p>
            <a:pPr>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Device Management</a:t>
            </a:r>
          </a:p>
          <a:p>
            <a:pPr>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User Interface</a:t>
            </a:r>
            <a:endParaRPr lang="en-US" sz="2000" dirty="0">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Y\Desktop\TASK\35.PNG"/>
          <p:cNvPicPr>
            <a:picLocks noChangeAspect="1" noChangeArrowheads="1"/>
          </p:cNvPicPr>
          <p:nvPr/>
        </p:nvPicPr>
        <p:blipFill>
          <a:blip r:embed="rId2"/>
          <a:srcRect/>
          <a:stretch>
            <a:fillRect/>
          </a:stretch>
        </p:blipFill>
        <p:spPr bwMode="auto">
          <a:xfrm>
            <a:off x="1571604" y="1785926"/>
            <a:ext cx="6794473" cy="2805118"/>
          </a:xfrm>
          <a:prstGeom prst="rect">
            <a:avLst/>
          </a:prstGeom>
          <a:noFill/>
        </p:spPr>
      </p:pic>
      <p:sp>
        <p:nvSpPr>
          <p:cNvPr id="5" name="TextBox 4"/>
          <p:cNvSpPr txBox="1"/>
          <p:nvPr/>
        </p:nvSpPr>
        <p:spPr>
          <a:xfrm>
            <a:off x="1500166" y="428604"/>
            <a:ext cx="6929486" cy="646331"/>
          </a:xfrm>
          <a:prstGeom prst="rect">
            <a:avLst/>
          </a:prstGeom>
          <a:noFill/>
        </p:spPr>
        <p:txBody>
          <a:bodyPr wrap="square" rtlCol="0">
            <a:spAutoFit/>
          </a:bodyPr>
          <a:lstStyle/>
          <a:p>
            <a:r>
              <a:rPr lang="en-US" b="1" dirty="0" smtClean="0">
                <a:latin typeface="Times New Roman" pitchFamily="18" charset="0"/>
                <a:cs typeface="Times New Roman" pitchFamily="18" charset="0"/>
              </a:rPr>
              <a:t>Step no 17:- This displays our web application created.   </a:t>
            </a:r>
          </a:p>
          <a:p>
            <a:endParaRPr lang="en-US" dirty="0"/>
          </a:p>
        </p:txBody>
      </p:sp>
    </p:spTree>
  </p:cSld>
  <p:clrMapOvr>
    <a:masterClrMapping/>
  </p:clrMapOvr>
  <p:transition>
    <p:wipe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descr="Cloud-Based Quantum Computi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2" name="AutoShape 4" descr="Cloud-Based Quantum Computing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2774" name="AutoShape 6" descr="Advantages of Cloud-Based Quantum Computing | QuEr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6" name="Picture 8" descr="The 5 Biggest Cloud Computing Trends In 2021 | Bernard Marr"/>
          <p:cNvPicPr>
            <a:picLocks noChangeAspect="1" noChangeArrowheads="1"/>
          </p:cNvPicPr>
          <p:nvPr/>
        </p:nvPicPr>
        <p:blipFill>
          <a:blip r:embed="rId2"/>
          <a:srcRect/>
          <a:stretch>
            <a:fillRect/>
          </a:stretch>
        </p:blipFill>
        <p:spPr bwMode="auto">
          <a:xfrm>
            <a:off x="1928794" y="1357298"/>
            <a:ext cx="5569380" cy="3714776"/>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a:spLocks/>
          </p:cNvSpPr>
          <p:nvPr/>
        </p:nvSpPr>
        <p:spPr>
          <a:xfrm>
            <a:off x="500034" y="0"/>
            <a:ext cx="8215370" cy="1357322"/>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Cloud </a:t>
            </a:r>
            <a:r>
              <a:rPr lang="en-US" sz="3600" b="1" dirty="0">
                <a:solidFill>
                  <a:schemeClr val="tx2"/>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S</a:t>
            </a:r>
            <a:r>
              <a:rPr kumimoji="0" lang="en-US" sz="3600" b="1" i="0" u="none" strike="noStrike" kern="1200" cap="none" spc="0" normalizeH="0" baseline="0" noProof="0" dirty="0" err="1"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ervice</a:t>
            </a:r>
            <a:r>
              <a:rPr kumimoji="0" lang="en-US" sz="3600" b="1" i="0" u="none" strike="noStrike" kern="1200" cap="none" spc="0" normalizeH="0" baseline="0" noProof="0" dirty="0" smtClean="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rPr>
              <a:t> Types</a:t>
            </a:r>
            <a:endParaRPr kumimoji="0" lang="en-US" sz="36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Times New Roman" pitchFamily="18" charset="0"/>
              <a:ea typeface="+mj-ea"/>
              <a:cs typeface="Times New Roman" pitchFamily="18" charset="0"/>
            </a:endParaRPr>
          </a:p>
        </p:txBody>
      </p:sp>
      <p:sp>
        <p:nvSpPr>
          <p:cNvPr id="35" name="Rectangle 34"/>
          <p:cNvSpPr/>
          <p:nvPr/>
        </p:nvSpPr>
        <p:spPr>
          <a:xfrm>
            <a:off x="1785918" y="1571612"/>
            <a:ext cx="6786610" cy="1384995"/>
          </a:xfrm>
          <a:prstGeom prst="rect">
            <a:avLst/>
          </a:prstGeom>
        </p:spPr>
        <p:txBody>
          <a:bodyPr wrap="square">
            <a:spAutoFit/>
          </a:bodyPr>
          <a:lstStyle/>
          <a:p>
            <a:pPr fontAlgn="base">
              <a:buFont typeface="Arial" pitchFamily="34" charset="0"/>
              <a:buChar char="•"/>
            </a:pPr>
            <a:r>
              <a:rPr lang="en-US" sz="2800" b="1" dirty="0">
                <a:latin typeface="Times New Roman" pitchFamily="18" charset="0"/>
                <a:cs typeface="Times New Roman" pitchFamily="18" charset="0"/>
              </a:rPr>
              <a:t>Software as a service (</a:t>
            </a:r>
            <a:r>
              <a:rPr lang="en-US" sz="2800" b="1" dirty="0" err="1">
                <a:latin typeface="Times New Roman" pitchFamily="18" charset="0"/>
                <a:cs typeface="Times New Roman" pitchFamily="18" charset="0"/>
              </a:rPr>
              <a:t>SaaS</a:t>
            </a:r>
            <a:r>
              <a:rPr lang="en-US" sz="2800" b="1" dirty="0">
                <a:latin typeface="Times New Roman" pitchFamily="18" charset="0"/>
                <a:cs typeface="Times New Roman" pitchFamily="18" charset="0"/>
              </a:rPr>
              <a:t>)</a:t>
            </a:r>
          </a:p>
          <a:p>
            <a:pPr fontAlgn="base">
              <a:buFont typeface="Arial" pitchFamily="34" charset="0"/>
              <a:buChar char="•"/>
            </a:pPr>
            <a:r>
              <a:rPr lang="en-US" sz="2800" b="1" dirty="0">
                <a:latin typeface="Times New Roman" pitchFamily="18" charset="0"/>
                <a:cs typeface="Times New Roman" pitchFamily="18" charset="0"/>
              </a:rPr>
              <a:t>Platform as a service (</a:t>
            </a:r>
            <a:r>
              <a:rPr lang="en-US" sz="2800" b="1" dirty="0" err="1">
                <a:latin typeface="Times New Roman" pitchFamily="18" charset="0"/>
                <a:cs typeface="Times New Roman" pitchFamily="18" charset="0"/>
              </a:rPr>
              <a:t>PaaS</a:t>
            </a:r>
            <a:r>
              <a:rPr lang="en-US" sz="2800" b="1" dirty="0">
                <a:latin typeface="Times New Roman" pitchFamily="18" charset="0"/>
                <a:cs typeface="Times New Roman" pitchFamily="18" charset="0"/>
              </a:rPr>
              <a:t>)</a:t>
            </a:r>
          </a:p>
          <a:p>
            <a:pPr fontAlgn="base">
              <a:buFont typeface="Arial" pitchFamily="34" charset="0"/>
              <a:buChar char="•"/>
            </a:pPr>
            <a:r>
              <a:rPr lang="en-US" sz="2800" b="1" dirty="0">
                <a:latin typeface="Times New Roman" pitchFamily="18" charset="0"/>
                <a:cs typeface="Times New Roman" pitchFamily="18" charset="0"/>
              </a:rPr>
              <a:t>Infrastructure as a service (</a:t>
            </a:r>
            <a:r>
              <a:rPr lang="en-US" sz="2800" b="1" dirty="0" err="1">
                <a:latin typeface="Times New Roman" pitchFamily="18" charset="0"/>
                <a:cs typeface="Times New Roman" pitchFamily="18" charset="0"/>
              </a:rPr>
              <a:t>IaaS</a:t>
            </a:r>
            <a:r>
              <a:rPr lang="en-US" sz="2000" b="1" dirty="0">
                <a:latin typeface="Times New Roman" pitchFamily="18" charset="0"/>
                <a:cs typeface="Times New Roman" pitchFamily="18" charset="0"/>
              </a:rPr>
              <a:t>)</a:t>
            </a:r>
          </a:p>
        </p:txBody>
      </p:sp>
      <p:sp>
        <p:nvSpPr>
          <p:cNvPr id="36" name="Rectangle 35"/>
          <p:cNvSpPr/>
          <p:nvPr/>
        </p:nvSpPr>
        <p:spPr>
          <a:xfrm>
            <a:off x="785786" y="3357562"/>
            <a:ext cx="8072478" cy="1938992"/>
          </a:xfrm>
          <a:prstGeom prst="rect">
            <a:avLst/>
          </a:prstGeom>
        </p:spPr>
        <p:txBody>
          <a:bodyPr wrap="square">
            <a:spAutoFit/>
          </a:bodyPr>
          <a:lstStyle/>
          <a:p>
            <a:pPr fontAlgn="base">
              <a:buFont typeface="Wingdings" pitchFamily="2" charset="2"/>
              <a:buChar char="q"/>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Infrastructure as a Service:-</a:t>
            </a:r>
            <a:endParaRPr lang="en-US" sz="2000" b="1" dirty="0">
              <a:latin typeface="Times New Roman" pitchFamily="18" charset="0"/>
              <a:cs typeface="Times New Roman" pitchFamily="18" charset="0"/>
            </a:endParaRPr>
          </a:p>
          <a:p>
            <a:pPr fontAlgn="base"/>
            <a:r>
              <a:rPr lang="en-US" sz="2000" dirty="0">
                <a:latin typeface="Times New Roman" pitchFamily="18" charset="0"/>
                <a:cs typeface="Times New Roman" pitchFamily="18" charset="0"/>
              </a:rPr>
              <a:t> is a cloud service where companies rent IT resources like servers, storage, and networks instead of buying and managing them.</a:t>
            </a:r>
          </a:p>
          <a:p>
            <a:pPr fontAlgn="base"/>
            <a:r>
              <a:rPr lang="en-US" sz="2000" dirty="0">
                <a:latin typeface="Times New Roman" pitchFamily="18" charset="0"/>
                <a:cs typeface="Times New Roman" pitchFamily="18" charset="0"/>
              </a:rPr>
              <a:t>It's like outsourcing your computer hardware. The cloud provider gives you the basic building blocks (like virtual machines, storage, and internet access), and you use them to run your apps and services.</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slide(fromBottom)">
                                      <p:cBhvr>
                                        <p:cTn id="7" dur="500"/>
                                        <p:tgtEl>
                                          <p:spTgt spid="3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5">
                                            <p:txEl>
                                              <p:pRg st="1" end="1"/>
                                            </p:txEl>
                                          </p:spTgt>
                                        </p:tgtEl>
                                        <p:attrNameLst>
                                          <p:attrName>style.visibility</p:attrName>
                                        </p:attrNameLst>
                                      </p:cBhvr>
                                      <p:to>
                                        <p:strVal val="visible"/>
                                      </p:to>
                                    </p:set>
                                    <p:animEffect transition="in" filter="slide(fromBottom)">
                                      <p:cBhvr>
                                        <p:cTn id="10" dur="500"/>
                                        <p:tgtEl>
                                          <p:spTgt spid="35">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5">
                                            <p:txEl>
                                              <p:pRg st="2" end="2"/>
                                            </p:txEl>
                                          </p:spTgt>
                                        </p:tgtEl>
                                        <p:attrNameLst>
                                          <p:attrName>style.visibility</p:attrName>
                                        </p:attrNameLst>
                                      </p:cBhvr>
                                      <p:to>
                                        <p:strVal val="visible"/>
                                      </p:to>
                                    </p:set>
                                    <p:animEffect transition="in" filter="slide(fromBottom)">
                                      <p:cBhvr>
                                        <p:cTn id="13" dur="500"/>
                                        <p:tgtEl>
                                          <p:spTgt spid="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slide(fromBottom)">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4294967295"/>
          </p:nvPr>
        </p:nvSpPr>
        <p:spPr>
          <a:xfrm>
            <a:off x="8647272" y="6407944"/>
            <a:ext cx="365760" cy="365125"/>
          </a:xfrm>
          <a:prstGeom prst="rect">
            <a:avLst/>
          </a:prstGeom>
        </p:spPr>
        <p:txBody>
          <a:bodyPr/>
          <a:lstStyle/>
          <a:p>
            <a:endParaRPr lang="en-US"/>
          </a:p>
        </p:txBody>
      </p:sp>
      <p:sp>
        <p:nvSpPr>
          <p:cNvPr id="9" name="Rectangle 8"/>
          <p:cNvSpPr/>
          <p:nvPr/>
        </p:nvSpPr>
        <p:spPr>
          <a:xfrm>
            <a:off x="1000100" y="357166"/>
            <a:ext cx="7286660" cy="1877437"/>
          </a:xfrm>
          <a:prstGeom prst="rect">
            <a:avLst/>
          </a:prstGeom>
        </p:spPr>
        <p:txBody>
          <a:bodyPr wrap="square">
            <a:spAutoFit/>
          </a:bodyPr>
          <a:lstStyle/>
          <a:p>
            <a:pPr>
              <a:buFont typeface="Wingdings" pitchFamily="2" charset="2"/>
              <a:buChar char="q"/>
            </a:pPr>
            <a:r>
              <a:rPr lang="en-US" u="sng" dirty="0" smtClean="0"/>
              <a:t> </a:t>
            </a:r>
            <a:r>
              <a:rPr lang="en-US" b="1" u="sng" dirty="0" smtClean="0"/>
              <a:t>Software-as-a-Service </a:t>
            </a:r>
            <a:r>
              <a:rPr lang="en-US" dirty="0" smtClean="0"/>
              <a:t>:-</a:t>
            </a:r>
          </a:p>
          <a:p>
            <a:pPr>
              <a:buFont typeface="Wingdings" pitchFamily="2" charset="2"/>
              <a:buChar char="q"/>
            </a:pPr>
            <a:endParaRPr lang="en-US" dirty="0"/>
          </a:p>
          <a:p>
            <a:r>
              <a:rPr lang="en-US" sz="2000" dirty="0" smtClean="0">
                <a:latin typeface="Times New Roman" pitchFamily="18" charset="0"/>
                <a:cs typeface="Times New Roman" pitchFamily="18" charset="0"/>
              </a:rPr>
              <a:t>means </a:t>
            </a:r>
            <a:r>
              <a:rPr lang="en-US" sz="2000" dirty="0">
                <a:latin typeface="Times New Roman" pitchFamily="18" charset="0"/>
                <a:cs typeface="Times New Roman" pitchFamily="18" charset="0"/>
              </a:rPr>
              <a:t>using software over the internet instead of installing in on your computer. You don't have to worry about downloading, updating, or maintaining anything- the company that provides the software handles all of that.</a:t>
            </a:r>
          </a:p>
        </p:txBody>
      </p:sp>
      <p:sp>
        <p:nvSpPr>
          <p:cNvPr id="10" name="Rectangle 9"/>
          <p:cNvSpPr/>
          <p:nvPr/>
        </p:nvSpPr>
        <p:spPr>
          <a:xfrm>
            <a:off x="857224" y="2786058"/>
            <a:ext cx="8072462" cy="1938992"/>
          </a:xfrm>
          <a:prstGeom prst="rect">
            <a:avLst/>
          </a:prstGeom>
        </p:spPr>
        <p:txBody>
          <a:bodyPr wrap="square">
            <a:spAutoFit/>
          </a:bodyPr>
          <a:lstStyle/>
          <a:p>
            <a:pPr fontAlgn="base">
              <a:buFont typeface="Wingdings" pitchFamily="2" charset="2"/>
              <a:buChar char="q"/>
            </a:pPr>
            <a:r>
              <a:rPr lang="en-US" b="1" u="sng" dirty="0" smtClean="0"/>
              <a:t> </a:t>
            </a:r>
            <a:r>
              <a:rPr lang="en-US" sz="2000" b="1" u="sng" dirty="0" smtClean="0">
                <a:latin typeface="Times New Roman" pitchFamily="18" charset="0"/>
                <a:cs typeface="Times New Roman" pitchFamily="18" charset="0"/>
              </a:rPr>
              <a:t>Platform </a:t>
            </a:r>
            <a:r>
              <a:rPr lang="en-US" sz="2000" b="1" u="sng" dirty="0">
                <a:latin typeface="Times New Roman" pitchFamily="18" charset="0"/>
                <a:cs typeface="Times New Roman" pitchFamily="18" charset="0"/>
              </a:rPr>
              <a:t>as a </a:t>
            </a:r>
            <a:r>
              <a:rPr lang="en-US" sz="2000" b="1" u="sng" dirty="0" smtClean="0">
                <a:latin typeface="Times New Roman" pitchFamily="18" charset="0"/>
                <a:cs typeface="Times New Roman" pitchFamily="18" charset="0"/>
              </a:rPr>
              <a:t>Service:-</a:t>
            </a:r>
          </a:p>
          <a:p>
            <a:pPr fontAlgn="base">
              <a:buFont typeface="Wingdings" pitchFamily="2" charset="2"/>
              <a:buChar char="q"/>
            </a:pPr>
            <a:endParaRPr lang="en-US" sz="2000" b="1" dirty="0">
              <a:latin typeface="Times New Roman" pitchFamily="18" charset="0"/>
              <a:cs typeface="Times New Roman" pitchFamily="18" charset="0"/>
            </a:endParaRPr>
          </a:p>
          <a:p>
            <a:pPr fontAlgn="base"/>
            <a:r>
              <a:rPr lang="en-US" sz="2000" u="sng" dirty="0" smtClean="0">
                <a:latin typeface="Times New Roman" pitchFamily="18" charset="0"/>
                <a:cs typeface="Times New Roman" pitchFamily="18" charset="0"/>
              </a:rPr>
              <a:t>It</a:t>
            </a:r>
            <a:r>
              <a:rPr lang="en-US" sz="2000" dirty="0">
                <a:latin typeface="Times New Roman" pitchFamily="18" charset="0"/>
                <a:cs typeface="Times New Roman" pitchFamily="18" charset="0"/>
              </a:rPr>
              <a:t> is a type of cloud service that gives developers the tools they need to build and launch apps online without setting up any hardware and software </a:t>
            </a:r>
            <a:r>
              <a:rPr lang="en-US" sz="2000" dirty="0" err="1" smtClean="0">
                <a:latin typeface="Times New Roman" pitchFamily="18" charset="0"/>
                <a:cs typeface="Times New Roman" pitchFamily="18" charset="0"/>
              </a:rPr>
              <a:t>themselves.With</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PaaS</a:t>
            </a:r>
            <a:r>
              <a:rPr lang="en-US" sz="2000" dirty="0">
                <a:latin typeface="Times New Roman" pitchFamily="18" charset="0"/>
                <a:cs typeface="Times New Roman" pitchFamily="18" charset="0"/>
              </a:rPr>
              <a:t>, everything runs on the provider's server and is accessed through a web browser.</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Bottom)">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2976" y="785794"/>
            <a:ext cx="6357982" cy="2246769"/>
          </a:xfrm>
          <a:prstGeom prst="rect">
            <a:avLst/>
          </a:prstGeom>
          <a:noFill/>
        </p:spPr>
        <p:txBody>
          <a:bodyPr wrap="square" rtlCol="0">
            <a:spAutoFit/>
          </a:bodyPr>
          <a:lstStyle/>
          <a:p>
            <a:pPr algn="just"/>
            <a:r>
              <a:rPr lang="en-US" sz="2000" b="1" u="sng" dirty="0" smtClean="0">
                <a:latin typeface="Times New Roman" pitchFamily="18" charset="0"/>
                <a:cs typeface="Times New Roman" pitchFamily="18" charset="0"/>
              </a:rPr>
              <a:t>Types of Operating:-</a:t>
            </a:r>
          </a:p>
          <a:p>
            <a:pPr algn="just"/>
            <a:endParaRPr lang="en-US" sz="2000" dirty="0">
              <a:latin typeface="Times New Roman" pitchFamily="18" charset="0"/>
              <a:cs typeface="Times New Roman" pitchFamily="18" charset="0"/>
            </a:endParaRPr>
          </a:p>
          <a:p>
            <a:pPr algn="just">
              <a:buFont typeface="Wingdings" pitchFamily="2" charset="2"/>
              <a:buChar char="q"/>
            </a:pPr>
            <a:r>
              <a:rPr lang="en-US" sz="2000" dirty="0" smtClean="0">
                <a:latin typeface="Times New Roman" pitchFamily="18" charset="0"/>
                <a:cs typeface="Times New Roman" pitchFamily="18" charset="0"/>
              </a:rPr>
              <a:t> Single-User and Multi-User OS</a:t>
            </a:r>
          </a:p>
          <a:p>
            <a:pPr algn="just">
              <a:buFont typeface="Wingdings" pitchFamily="2" charset="2"/>
              <a:buChar char="q"/>
            </a:pPr>
            <a:r>
              <a:rPr lang="en-US" sz="2000" dirty="0">
                <a:latin typeface="Times New Roman" pitchFamily="18" charset="0"/>
                <a:cs typeface="Times New Roman" pitchFamily="18" charset="0"/>
              </a:rPr>
              <a:t> </a:t>
            </a:r>
            <a:r>
              <a:rPr lang="en-US" sz="2000" dirty="0" smtClean="0"/>
              <a:t>Multitasking and Real-time OS</a:t>
            </a:r>
          </a:p>
          <a:p>
            <a:pPr algn="just">
              <a:buFont typeface="Wingdings" pitchFamily="2" charset="2"/>
              <a:buChar char="q"/>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Distributed OS</a:t>
            </a:r>
            <a:endParaRPr lang="en-US" sz="2000" dirty="0">
              <a:latin typeface="Times New Roman" pitchFamily="18" charset="0"/>
              <a:cs typeface="Times New Roman" pitchFamily="18" charset="0"/>
            </a:endParaRPr>
          </a:p>
          <a:p>
            <a:pPr algn="just">
              <a:buFont typeface="Wingdings" pitchFamily="2" charset="2"/>
              <a:buChar char="q"/>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Network OS</a:t>
            </a:r>
          </a:p>
          <a:p>
            <a:pPr algn="just"/>
            <a:endParaRPr lang="en-US" sz="2000" dirty="0" smtClean="0">
              <a:latin typeface="Times New Roman" pitchFamily="18" charset="0"/>
              <a:cs typeface="Times New Roman" pitchFamily="18" charset="0"/>
            </a:endParaRPr>
          </a:p>
        </p:txBody>
      </p:sp>
      <p:sp>
        <p:nvSpPr>
          <p:cNvPr id="89092" name="AutoShape 4" descr="Windows 98 1080P, 2K, 4K, 5K H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9094" name="Picture 6" descr="I made a Windows 98 wallpaper (1440p) that's true to the original boot  screen. : r/windows98"/>
          <p:cNvPicPr>
            <a:picLocks noChangeAspect="1" noChangeArrowheads="1"/>
          </p:cNvPicPr>
          <p:nvPr/>
        </p:nvPicPr>
        <p:blipFill>
          <a:blip r:embed="rId2"/>
          <a:srcRect/>
          <a:stretch>
            <a:fillRect/>
          </a:stretch>
        </p:blipFill>
        <p:spPr bwMode="auto">
          <a:xfrm>
            <a:off x="5500694" y="1357298"/>
            <a:ext cx="2893892" cy="1627814"/>
          </a:xfrm>
          <a:prstGeom prst="rect">
            <a:avLst/>
          </a:prstGeom>
          <a:ln>
            <a:noFill/>
          </a:ln>
          <a:effectLst>
            <a:softEdge rad="112500"/>
          </a:effectLst>
        </p:spPr>
      </p:pic>
      <p:sp>
        <p:nvSpPr>
          <p:cNvPr id="89096" name="AutoShape 8" descr="Linux - ITD Consul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9098" name="Picture 10" descr="Linux - CyberHoot Cyber Library"/>
          <p:cNvPicPr>
            <a:picLocks noChangeAspect="1" noChangeArrowheads="1"/>
          </p:cNvPicPr>
          <p:nvPr/>
        </p:nvPicPr>
        <p:blipFill>
          <a:blip r:embed="rId3" cstate="print"/>
          <a:srcRect/>
          <a:stretch>
            <a:fillRect/>
          </a:stretch>
        </p:blipFill>
        <p:spPr bwMode="auto">
          <a:xfrm>
            <a:off x="1142976" y="3643314"/>
            <a:ext cx="3071834" cy="1695908"/>
          </a:xfrm>
          <a:prstGeom prst="rect">
            <a:avLst/>
          </a:prstGeom>
          <a:ln>
            <a:noFill/>
          </a:ln>
          <a:effectLst>
            <a:softEdge rad="112500"/>
          </a:effectLst>
        </p:spPr>
      </p:pic>
      <p:pic>
        <p:nvPicPr>
          <p:cNvPr id="89100" name="Picture 12" descr="Windows 10 – Ten Features You Need to Know - Official Blog of IndiaNIC"/>
          <p:cNvPicPr>
            <a:picLocks noChangeAspect="1" noChangeArrowheads="1"/>
          </p:cNvPicPr>
          <p:nvPr/>
        </p:nvPicPr>
        <p:blipFill>
          <a:blip r:embed="rId4" cstate="print"/>
          <a:srcRect/>
          <a:stretch>
            <a:fillRect/>
          </a:stretch>
        </p:blipFill>
        <p:spPr bwMode="auto">
          <a:xfrm>
            <a:off x="5143504" y="3786190"/>
            <a:ext cx="3489715" cy="1421511"/>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357166"/>
            <a:ext cx="8229600" cy="728682"/>
          </a:xfrm>
        </p:spPr>
        <p:txBody>
          <a:bodyPr>
            <a:normAutofit/>
          </a:bodyPr>
          <a:lstStyle/>
          <a:p>
            <a:pPr algn="ctr"/>
            <a:r>
              <a:rPr sz="4000" b="1" smtClean="0">
                <a:latin typeface="Times New Roman" pitchFamily="18" charset="0"/>
                <a:cs typeface="Times New Roman" pitchFamily="18" charset="0"/>
              </a:rPr>
              <a:t>OSI model</a:t>
            </a:r>
            <a:endParaRPr lang="en-US" sz="4000" b="1" dirty="0">
              <a:latin typeface="Times New Roman" pitchFamily="18" charset="0"/>
              <a:cs typeface="Times New Roman" pitchFamily="18" charset="0"/>
            </a:endParaRPr>
          </a:p>
        </p:txBody>
      </p:sp>
      <p:pic>
        <p:nvPicPr>
          <p:cNvPr id="90114" name="Picture 2" descr="OSI Model 7 layers - physical, data link, network, transport, session, presentation, application"/>
          <p:cNvPicPr>
            <a:picLocks noChangeAspect="1" noChangeArrowheads="1"/>
          </p:cNvPicPr>
          <p:nvPr/>
        </p:nvPicPr>
        <p:blipFill>
          <a:blip r:embed="rId3"/>
          <a:srcRect/>
          <a:stretch>
            <a:fillRect/>
          </a:stretch>
        </p:blipFill>
        <p:spPr bwMode="auto">
          <a:xfrm>
            <a:off x="285720" y="1643050"/>
            <a:ext cx="8428197" cy="4214842"/>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00034" y="357166"/>
            <a:ext cx="8229600" cy="728682"/>
          </a:xfrm>
        </p:spPr>
        <p:txBody>
          <a:bodyPr>
            <a:normAutofit/>
          </a:bodyPr>
          <a:lstStyle/>
          <a:p>
            <a:pPr algn="ctr"/>
            <a:r>
              <a:rPr lang="en-US" sz="4000" b="1" dirty="0" smtClean="0">
                <a:latin typeface="Times New Roman" pitchFamily="18" charset="0"/>
                <a:cs typeface="Times New Roman" pitchFamily="18" charset="0"/>
              </a:rPr>
              <a:t>What is Cyber Security ??</a:t>
            </a:r>
            <a:endParaRPr lang="en-US" sz="4000" b="1" dirty="0">
              <a:latin typeface="Times New Roman" pitchFamily="18" charset="0"/>
              <a:cs typeface="Times New Roman" pitchFamily="18" charset="0"/>
            </a:endParaRPr>
          </a:p>
        </p:txBody>
      </p:sp>
      <p:sp>
        <p:nvSpPr>
          <p:cNvPr id="5" name="TextBox 4"/>
          <p:cNvSpPr txBox="1"/>
          <p:nvPr/>
        </p:nvSpPr>
        <p:spPr>
          <a:xfrm>
            <a:off x="642910" y="1928802"/>
            <a:ext cx="785818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It are the Measures taken to protect  a computer or a computer system( as on a network) against unauthorized  access or attacks.</a:t>
            </a:r>
            <a:endParaRPr lang="en-US" sz="2400" dirty="0">
              <a:latin typeface="Times New Roman" pitchFamily="18" charset="0"/>
              <a:cs typeface="Times New Roman" pitchFamily="18" charset="0"/>
            </a:endParaRPr>
          </a:p>
        </p:txBody>
      </p:sp>
      <p:pic>
        <p:nvPicPr>
          <p:cNvPr id="92162" name="Picture 2" descr="3 Reasons Why I Chose Springboard’s Cybersecurity Bootcamp"/>
          <p:cNvPicPr>
            <a:picLocks noChangeAspect="1" noChangeArrowheads="1"/>
          </p:cNvPicPr>
          <p:nvPr/>
        </p:nvPicPr>
        <p:blipFill>
          <a:blip r:embed="rId2" cstate="print"/>
          <a:srcRect/>
          <a:stretch>
            <a:fillRect/>
          </a:stretch>
        </p:blipFill>
        <p:spPr bwMode="auto">
          <a:xfrm>
            <a:off x="3071802" y="3429000"/>
            <a:ext cx="3357618" cy="1888660"/>
          </a:xfrm>
          <a:prstGeom prst="rect">
            <a:avLst/>
          </a:prstGeom>
          <a:ln>
            <a:noFill/>
          </a:ln>
          <a:effectLst>
            <a:softEdge rad="112500"/>
          </a:effectLst>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357166"/>
            <a:ext cx="8229600" cy="657244"/>
          </a:xfrm>
        </p:spPr>
        <p:txBody>
          <a:bodyPr>
            <a:noAutofit/>
          </a:bodyPr>
          <a:lstStyle/>
          <a:p>
            <a:pPr algn="ctr"/>
            <a:r>
              <a:rPr sz="4000" b="1" smtClean="0">
                <a:latin typeface="Times New Roman" pitchFamily="18" charset="0"/>
                <a:cs typeface="Times New Roman" pitchFamily="18" charset="0"/>
              </a:rPr>
              <a:t>Risk Management</a:t>
            </a:r>
            <a:endParaRPr lang="en-US" sz="4000" b="1" dirty="0">
              <a:latin typeface="Times New Roman" pitchFamily="18" charset="0"/>
              <a:cs typeface="Times New Roman" pitchFamily="18" charset="0"/>
            </a:endParaRPr>
          </a:p>
        </p:txBody>
      </p:sp>
      <p:pic>
        <p:nvPicPr>
          <p:cNvPr id="95234" name="Picture 2" descr="C:\Users\Y\Downloads\36.PNG"/>
          <p:cNvPicPr>
            <a:picLocks noChangeAspect="1" noChangeArrowheads="1"/>
          </p:cNvPicPr>
          <p:nvPr/>
        </p:nvPicPr>
        <p:blipFill>
          <a:blip r:embed="rId2"/>
          <a:srcRect/>
          <a:stretch>
            <a:fillRect/>
          </a:stretch>
        </p:blipFill>
        <p:spPr bwMode="auto">
          <a:xfrm>
            <a:off x="2143108" y="1857364"/>
            <a:ext cx="5244780" cy="3276613"/>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285729"/>
            <a:ext cx="7286676" cy="5847755"/>
          </a:xfrm>
          <a:prstGeom prst="rect">
            <a:avLst/>
          </a:prstGeom>
          <a:noFill/>
        </p:spPr>
        <p:txBody>
          <a:bodyPr wrap="square" rtlCol="0">
            <a:spAutoFit/>
          </a:bodyPr>
          <a:lstStyle/>
          <a:p>
            <a:r>
              <a:rPr lang="en-US" sz="2200" b="1" dirty="0" smtClean="0">
                <a:latin typeface="Times New Roman" pitchFamily="18" charset="0"/>
                <a:cs typeface="Times New Roman" pitchFamily="18" charset="0"/>
              </a:rPr>
              <a:t>Points:</a:t>
            </a:r>
            <a:br>
              <a:rPr lang="en-US" sz="2200" b="1" dirty="0" smtClean="0">
                <a:latin typeface="Times New Roman" pitchFamily="18" charset="0"/>
                <a:cs typeface="Times New Roman" pitchFamily="18" charset="0"/>
              </a:rPr>
            </a:br>
            <a:r>
              <a:rPr lang="en-US" sz="2200" b="1" u="sng" dirty="0" smtClean="0">
                <a:latin typeface="Times New Roman" pitchFamily="18" charset="0"/>
                <a:cs typeface="Times New Roman" pitchFamily="18" charset="0"/>
              </a:rPr>
              <a:t>Identify Risks</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First, find out what could go wrong—like someone stealing data or a virus damaging your system.</a:t>
            </a:r>
            <a:br>
              <a:rPr lang="en-US" sz="2200" dirty="0" smtClean="0">
                <a:latin typeface="Times New Roman" pitchFamily="18" charset="0"/>
                <a:cs typeface="Times New Roman" pitchFamily="18" charset="0"/>
              </a:rPr>
            </a:br>
            <a:r>
              <a:rPr lang="en-US" sz="2200" b="1" u="sng" dirty="0" smtClean="0">
                <a:latin typeface="Times New Roman" pitchFamily="18" charset="0"/>
                <a:cs typeface="Times New Roman" pitchFamily="18" charset="0"/>
              </a:rPr>
              <a:t>Assess the Impact</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Understand how bad it would be if the risk actually happened. Would it cause small problems or big losses?</a:t>
            </a:r>
            <a:br>
              <a:rPr lang="en-US" sz="2200" dirty="0" smtClean="0">
                <a:latin typeface="Times New Roman" pitchFamily="18" charset="0"/>
                <a:cs typeface="Times New Roman" pitchFamily="18" charset="0"/>
              </a:rPr>
            </a:br>
            <a:r>
              <a:rPr lang="en-US" sz="2200" b="1" u="sng" dirty="0" smtClean="0">
                <a:latin typeface="Times New Roman" pitchFamily="18" charset="0"/>
                <a:cs typeface="Times New Roman" pitchFamily="18" charset="0"/>
              </a:rPr>
              <a:t>Reduce the Risk</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Take steps to protect your systems—like using strong passwords, installing antivirus software, and updating software regularly.</a:t>
            </a:r>
            <a:br>
              <a:rPr lang="en-US" sz="2200" dirty="0" smtClean="0">
                <a:latin typeface="Times New Roman" pitchFamily="18" charset="0"/>
                <a:cs typeface="Times New Roman" pitchFamily="18" charset="0"/>
              </a:rPr>
            </a:br>
            <a:r>
              <a:rPr lang="en-US" sz="2200" b="1" u="sng" dirty="0" smtClean="0">
                <a:latin typeface="Times New Roman" pitchFamily="18" charset="0"/>
                <a:cs typeface="Times New Roman" pitchFamily="18" charset="0"/>
              </a:rPr>
              <a:t>Monitor Regularly</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Keep checking for new threats and make sure your protection methods are still working.</a:t>
            </a:r>
            <a:br>
              <a:rPr lang="en-US" sz="2200" dirty="0" smtClean="0">
                <a:latin typeface="Times New Roman" pitchFamily="18" charset="0"/>
                <a:cs typeface="Times New Roman" pitchFamily="18" charset="0"/>
              </a:rPr>
            </a:br>
            <a:r>
              <a:rPr lang="en-US" sz="2200" b="1" u="sng" dirty="0" smtClean="0">
                <a:latin typeface="Times New Roman" pitchFamily="18" charset="0"/>
                <a:cs typeface="Times New Roman" pitchFamily="18" charset="0"/>
              </a:rPr>
              <a:t>Have a Plan</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Be ready with a plan to fix things quickly if something bad does happen—like a backup or emergency response. </a:t>
            </a:r>
            <a:endParaRPr lang="en-US" sz="2200" dirty="0">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14290"/>
            <a:ext cx="8229600" cy="800120"/>
          </a:xfrm>
        </p:spPr>
        <p:txBody>
          <a:bodyPr>
            <a:normAutofit/>
          </a:bodyPr>
          <a:lstStyle/>
          <a:p>
            <a:pPr algn="ctr"/>
            <a:r>
              <a:rPr sz="4000" b="1" smtClean="0">
                <a:latin typeface="Times New Roman" pitchFamily="18" charset="0"/>
                <a:cs typeface="Times New Roman" pitchFamily="18" charset="0"/>
              </a:rPr>
              <a:t>Common Cyber </a:t>
            </a:r>
            <a:r>
              <a:rPr sz="4000" b="1" smtClean="0">
                <a:latin typeface="Times New Roman" pitchFamily="18" charset="0"/>
                <a:cs typeface="Times New Roman" pitchFamily="18" charset="0"/>
              </a:rPr>
              <a:t>security Risks</a:t>
            </a:r>
            <a:endParaRPr lang="en-US" sz="4000" b="1" dirty="0">
              <a:latin typeface="Times New Roman" pitchFamily="18" charset="0"/>
              <a:cs typeface="Times New Roman" pitchFamily="18" charset="0"/>
            </a:endParaRPr>
          </a:p>
        </p:txBody>
      </p:sp>
      <p:sp>
        <p:nvSpPr>
          <p:cNvPr id="4" name="Rectangle 3"/>
          <p:cNvSpPr/>
          <p:nvPr/>
        </p:nvSpPr>
        <p:spPr>
          <a:xfrm>
            <a:off x="1214414" y="1500174"/>
            <a:ext cx="4572000" cy="1569660"/>
          </a:xfrm>
          <a:prstGeom prst="rect">
            <a:avLst/>
          </a:prstGeom>
        </p:spPr>
        <p:txBody>
          <a:bodyPr>
            <a:spAutoFit/>
          </a:bodyPr>
          <a:lstStyle/>
          <a:p>
            <a:pPr>
              <a:buFont typeface="Arial" pitchFamily="34" charset="0"/>
              <a:buChar char="•"/>
            </a:pPr>
            <a:r>
              <a:rPr lang="en-US" sz="2400" dirty="0" smtClean="0">
                <a:latin typeface="Times New Roman" pitchFamily="18" charset="0"/>
                <a:cs typeface="Times New Roman" pitchFamily="18" charset="0"/>
              </a:rPr>
              <a:t>Malware(viruses)</a:t>
            </a:r>
          </a:p>
          <a:p>
            <a:pPr>
              <a:buFont typeface="Arial" pitchFamily="34" charset="0"/>
              <a:buChar char="•"/>
            </a:pPr>
            <a:r>
              <a:rPr lang="en-US" sz="2400" dirty="0" smtClean="0">
                <a:latin typeface="Times New Roman" pitchFamily="18" charset="0"/>
                <a:cs typeface="Times New Roman" pitchFamily="18" charset="0"/>
              </a:rPr>
              <a:t>Phishing Attacks</a:t>
            </a:r>
          </a:p>
          <a:p>
            <a:pPr>
              <a:buFont typeface="Arial" pitchFamily="34" charset="0"/>
              <a:buChar char="•"/>
            </a:pPr>
            <a:r>
              <a:rPr lang="en-US" sz="2400" dirty="0" smtClean="0">
                <a:latin typeface="Times New Roman" pitchFamily="18" charset="0"/>
                <a:cs typeface="Times New Roman" pitchFamily="18" charset="0"/>
              </a:rPr>
              <a:t>Insider Threats</a:t>
            </a:r>
          </a:p>
          <a:p>
            <a:pPr>
              <a:buFont typeface="Arial" pitchFamily="34" charset="0"/>
              <a:buChar char="•"/>
            </a:pPr>
            <a:r>
              <a:rPr lang="en-US" sz="2400" dirty="0" smtClean="0">
                <a:latin typeface="Times New Roman" pitchFamily="18" charset="0"/>
                <a:cs typeface="Times New Roman" pitchFamily="18" charset="0"/>
              </a:rPr>
              <a:t>Weak Passwords</a:t>
            </a:r>
            <a:endParaRPr lang="en-US" sz="2400" dirty="0" smtClean="0">
              <a:latin typeface="Times New Roman" pitchFamily="18" charset="0"/>
              <a:cs typeface="Times New Roman" pitchFamily="18" charset="0"/>
            </a:endParaRPr>
          </a:p>
        </p:txBody>
      </p:sp>
      <p:pic>
        <p:nvPicPr>
          <p:cNvPr id="5" name="Picture 2" descr="C:\Users\Y\Downloads\hackers.jpg"/>
          <p:cNvPicPr>
            <a:picLocks noChangeAspect="1" noChangeArrowheads="1"/>
          </p:cNvPicPr>
          <p:nvPr/>
        </p:nvPicPr>
        <p:blipFill>
          <a:blip r:embed="rId2"/>
          <a:srcRect/>
          <a:stretch>
            <a:fillRect/>
          </a:stretch>
        </p:blipFill>
        <p:spPr bwMode="auto">
          <a:xfrm>
            <a:off x="2786050" y="3643314"/>
            <a:ext cx="3929090" cy="1923416"/>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285728"/>
            <a:ext cx="8229600" cy="728682"/>
          </a:xfrm>
        </p:spPr>
        <p:txBody>
          <a:bodyPr>
            <a:normAutofit fontScale="90000"/>
          </a:bodyPr>
          <a:lstStyle/>
          <a:p>
            <a:pPr algn="ctr"/>
            <a:r>
              <a:rPr b="1" smtClean="0">
                <a:latin typeface="Times New Roman" pitchFamily="18" charset="0"/>
                <a:cs typeface="Times New Roman" pitchFamily="18" charset="0"/>
              </a:rPr>
              <a:t>Best Practices &amp; Conclusion</a:t>
            </a:r>
            <a:endParaRPr lang="en-US" dirty="0">
              <a:latin typeface="Times New Roman" pitchFamily="18" charset="0"/>
              <a:cs typeface="Times New Roman" pitchFamily="18" charset="0"/>
            </a:endParaRPr>
          </a:p>
        </p:txBody>
      </p:sp>
      <p:sp>
        <p:nvSpPr>
          <p:cNvPr id="4" name="Rectangle 3"/>
          <p:cNvSpPr/>
          <p:nvPr/>
        </p:nvSpPr>
        <p:spPr>
          <a:xfrm>
            <a:off x="714348" y="1785926"/>
            <a:ext cx="7929618" cy="3231654"/>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Implement strong passwords </a:t>
            </a:r>
          </a:p>
          <a:p>
            <a:pPr>
              <a:buFont typeface="Arial" pitchFamily="34" charset="0"/>
              <a:buChar char="•"/>
            </a:pPr>
            <a:r>
              <a:rPr lang="en-US" sz="2000" dirty="0" smtClean="0">
                <a:latin typeface="Times New Roman" pitchFamily="18" charset="0"/>
                <a:cs typeface="Times New Roman" pitchFamily="18" charset="0"/>
              </a:rPr>
              <a:t>Regular security training for employees</a:t>
            </a:r>
          </a:p>
          <a:p>
            <a:pPr>
              <a:buFont typeface="Arial" pitchFamily="34" charset="0"/>
              <a:buChar char="•"/>
            </a:pPr>
            <a:r>
              <a:rPr lang="en-US" sz="2000" dirty="0" smtClean="0">
                <a:latin typeface="Times New Roman" pitchFamily="18" charset="0"/>
                <a:cs typeface="Times New Roman" pitchFamily="18" charset="0"/>
              </a:rPr>
              <a:t>Keep systems updated</a:t>
            </a:r>
          </a:p>
          <a:p>
            <a:pPr>
              <a:buFont typeface="Arial" pitchFamily="34" charset="0"/>
              <a:buChar char="•"/>
            </a:pPr>
            <a:r>
              <a:rPr lang="en-US" sz="2000" dirty="0" smtClean="0">
                <a:latin typeface="Times New Roman" pitchFamily="18" charset="0"/>
                <a:cs typeface="Times New Roman" pitchFamily="18" charset="0"/>
              </a:rPr>
              <a:t>Use antivirus &amp; firewalls</a:t>
            </a:r>
          </a:p>
          <a:p>
            <a:pPr>
              <a:buFont typeface="Arial" pitchFamily="34" charset="0"/>
              <a:buChar char="•"/>
            </a:pPr>
            <a:r>
              <a:rPr lang="en-US" sz="2000" dirty="0" smtClean="0">
                <a:latin typeface="Times New Roman" pitchFamily="18" charset="0"/>
                <a:cs typeface="Times New Roman" pitchFamily="18" charset="0"/>
              </a:rPr>
              <a:t>Backup data regularly</a:t>
            </a:r>
          </a:p>
          <a:p>
            <a:endParaRPr lang="en-US" sz="20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Conclusion:</a:t>
            </a:r>
            <a:r>
              <a:rPr lang="en-US" sz="2800" dirty="0" smtClean="0">
                <a:latin typeface="Times New Roman" pitchFamily="18" charset="0"/>
                <a:cs typeface="Times New Roman" pitchFamily="18" charset="0"/>
              </a:rPr>
              <a:t> Effective risk management protects business continuity and data security</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98</TotalTime>
  <Words>426</Words>
  <Application>Microsoft Office PowerPoint</Application>
  <PresentationFormat>On-screen Show (4:3)</PresentationFormat>
  <Paragraphs>69</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Paper</vt:lpstr>
      <vt:lpstr>Slide 1</vt:lpstr>
      <vt:lpstr>Operating System</vt:lpstr>
      <vt:lpstr>Slide 3</vt:lpstr>
      <vt:lpstr>OSI model</vt:lpstr>
      <vt:lpstr>What is Cyber Security ??</vt:lpstr>
      <vt:lpstr>Risk Management</vt:lpstr>
      <vt:lpstr>Slide 7</vt:lpstr>
      <vt:lpstr>Common Cyber security Risks</vt:lpstr>
      <vt:lpstr>Best Practices &amp; Conclusion</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Presentation</dc:title>
  <dc:creator>Y</dc:creator>
  <cp:lastModifiedBy>Y</cp:lastModifiedBy>
  <cp:revision>10</cp:revision>
  <dcterms:created xsi:type="dcterms:W3CDTF">2025-05-23T15:33:09Z</dcterms:created>
  <dcterms:modified xsi:type="dcterms:W3CDTF">2025-05-23T17:11:24Z</dcterms:modified>
</cp:coreProperties>
</file>