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0CAA072-0FE8-48CD-B348-BC21C095DA5A}"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CAA072-0FE8-48CD-B348-BC21C095DA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CAA072-0FE8-48CD-B348-BC21C095DA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CAA072-0FE8-48CD-B348-BC21C095DA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CAA072-0FE8-48CD-B348-BC21C095DA5A}"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CAA072-0FE8-48CD-B348-BC21C095DA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0CAA072-0FE8-48CD-B348-BC21C095DA5A}"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0CAA072-0FE8-48CD-B348-BC21C095DA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0CAA072-0FE8-48CD-B348-BC21C095DA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63EB53F-037A-4B65-947F-C1FD69D61DB8}" type="datetimeFigureOut">
              <a:rPr lang="en-US" smtClean="0"/>
              <a:t>6/13/2025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CAA072-0FE8-48CD-B348-BC21C095DA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63EB53F-037A-4B65-947F-C1FD69D61DB8}" type="datetimeFigureOut">
              <a:rPr lang="en-US" smtClean="0"/>
              <a:t>6/13/2025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C0CAA072-0FE8-48CD-B348-BC21C095DA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63EB53F-037A-4B65-947F-C1FD69D61DB8}" type="datetimeFigureOut">
              <a:rPr lang="en-US" smtClean="0"/>
              <a:t>6/13/2025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0CAA072-0FE8-48CD-B348-BC21C095DA5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ybertalents.com/blog/your-password-got-hacked-top-7-ways-to-protect-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428604"/>
            <a:ext cx="7772400" cy="800112"/>
          </a:xfrm>
        </p:spPr>
        <p:txBody>
          <a:bodyPr/>
          <a:lstStyle/>
          <a:p>
            <a:pPr algn="ctr"/>
            <a:r>
              <a:rPr lang="en-US" dirty="0" smtClean="0">
                <a:latin typeface="Times New Roman" pitchFamily="18" charset="0"/>
                <a:cs typeface="Times New Roman" pitchFamily="18" charset="0"/>
              </a:rPr>
              <a:t>CYBER CRIME</a:t>
            </a:r>
            <a:endParaRPr lang="en-US" dirty="0">
              <a:latin typeface="Times New Roman" pitchFamily="18" charset="0"/>
              <a:cs typeface="Times New Roman" pitchFamily="18" charset="0"/>
            </a:endParaRPr>
          </a:p>
        </p:txBody>
      </p:sp>
      <p:sp>
        <p:nvSpPr>
          <p:cNvPr id="5" name="TextBox 4"/>
          <p:cNvSpPr txBox="1"/>
          <p:nvPr/>
        </p:nvSpPr>
        <p:spPr>
          <a:xfrm>
            <a:off x="3929058" y="5929330"/>
            <a:ext cx="5572164" cy="400110"/>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Presented by:- </a:t>
            </a:r>
            <a:r>
              <a:rPr lang="en-US" sz="2000" b="1" dirty="0" err="1" smtClean="0">
                <a:solidFill>
                  <a:schemeClr val="bg1"/>
                </a:solidFill>
                <a:latin typeface="Times New Roman" pitchFamily="18" charset="0"/>
                <a:cs typeface="Times New Roman" pitchFamily="18" charset="0"/>
              </a:rPr>
              <a:t>Kundan</a:t>
            </a:r>
            <a:r>
              <a:rPr lang="en-US" sz="2000" b="1" dirty="0" smtClean="0">
                <a:solidFill>
                  <a:schemeClr val="bg1"/>
                </a:solidFill>
                <a:latin typeface="Times New Roman" pitchFamily="18" charset="0"/>
                <a:cs typeface="Times New Roman" pitchFamily="18" charset="0"/>
              </a:rPr>
              <a:t> </a:t>
            </a:r>
            <a:r>
              <a:rPr lang="en-US" sz="2000" b="1" dirty="0" err="1" smtClean="0">
                <a:solidFill>
                  <a:schemeClr val="bg1"/>
                </a:solidFill>
                <a:latin typeface="Times New Roman" pitchFamily="18" charset="0"/>
                <a:cs typeface="Times New Roman" pitchFamily="18" charset="0"/>
              </a:rPr>
              <a:t>Gawande</a:t>
            </a:r>
            <a:r>
              <a:rPr lang="en-US" sz="2000" b="1" dirty="0" smtClean="0">
                <a:solidFill>
                  <a:schemeClr val="bg1"/>
                </a:solidFill>
                <a:latin typeface="Times New Roman" pitchFamily="18" charset="0"/>
                <a:cs typeface="Times New Roman" pitchFamily="18" charset="0"/>
              </a:rPr>
              <a:t>(28806)</a:t>
            </a:r>
            <a:endParaRPr lang="en-US" sz="2000" b="1" dirty="0">
              <a:solidFill>
                <a:schemeClr val="bg1"/>
              </a:solidFill>
              <a:latin typeface="Times New Roman" pitchFamily="18" charset="0"/>
              <a:cs typeface="Times New Roman" pitchFamily="18" charset="0"/>
            </a:endParaRPr>
          </a:p>
        </p:txBody>
      </p:sp>
      <p:pic>
        <p:nvPicPr>
          <p:cNvPr id="35844" name="Picture 4" descr="Types of Cyber Crime"/>
          <p:cNvPicPr>
            <a:picLocks noChangeAspect="1" noChangeArrowheads="1"/>
          </p:cNvPicPr>
          <p:nvPr/>
        </p:nvPicPr>
        <p:blipFill>
          <a:blip r:embed="rId2"/>
          <a:srcRect/>
          <a:stretch>
            <a:fillRect/>
          </a:stretch>
        </p:blipFill>
        <p:spPr bwMode="auto">
          <a:xfrm>
            <a:off x="2071670" y="1643050"/>
            <a:ext cx="5715040" cy="3913122"/>
          </a:xfrm>
          <a:prstGeom prst="rect">
            <a:avLst/>
          </a:prstGeom>
          <a:ln>
            <a:noFill/>
          </a:ln>
          <a:effectLst>
            <a:softEdge rad="112500"/>
          </a:effec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29" presetClass="entr" presetSubtype="0" fill="hold" nodeType="withEffect">
                                  <p:stCondLst>
                                    <p:cond delay="0"/>
                                  </p:stCondLst>
                                  <p:childTnLst>
                                    <p:set>
                                      <p:cBhvr>
                                        <p:cTn id="11" dur="1" fill="hold">
                                          <p:stCondLst>
                                            <p:cond delay="0"/>
                                          </p:stCondLst>
                                        </p:cTn>
                                        <p:tgtEl>
                                          <p:spTgt spid="35844"/>
                                        </p:tgtEl>
                                        <p:attrNameLst>
                                          <p:attrName>style.visibility</p:attrName>
                                        </p:attrNameLst>
                                      </p:cBhvr>
                                      <p:to>
                                        <p:strVal val="visible"/>
                                      </p:to>
                                    </p:set>
                                    <p:anim calcmode="lin" valueType="num">
                                      <p:cBhvr>
                                        <p:cTn id="12" dur="1000" fill="hold"/>
                                        <p:tgtEl>
                                          <p:spTgt spid="35844"/>
                                        </p:tgtEl>
                                        <p:attrNameLst>
                                          <p:attrName>ppt_x</p:attrName>
                                        </p:attrNameLst>
                                      </p:cBhvr>
                                      <p:tavLst>
                                        <p:tav tm="0">
                                          <p:val>
                                            <p:strVal val="#ppt_x-.2"/>
                                          </p:val>
                                        </p:tav>
                                        <p:tav tm="100000">
                                          <p:val>
                                            <p:strVal val="#ppt_x"/>
                                          </p:val>
                                        </p:tav>
                                      </p:tavLst>
                                    </p:anim>
                                    <p:anim calcmode="lin" valueType="num">
                                      <p:cBhvr>
                                        <p:cTn id="13" dur="1000" fill="hold"/>
                                        <p:tgtEl>
                                          <p:spTgt spid="3584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5844"/>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ppt_x</p:attrName>
                                        </p:attrNameLst>
                                      </p:cBhvr>
                                      <p:tavLst>
                                        <p:tav tm="0">
                                          <p:val>
                                            <p:strVal val="#ppt_x-.2"/>
                                          </p:val>
                                        </p:tav>
                                        <p:tav tm="100000">
                                          <p:val>
                                            <p:strVal val="#ppt_x"/>
                                          </p:val>
                                        </p:tav>
                                      </p:tavLst>
                                    </p:anim>
                                    <p:anim calcmode="lin" valueType="num">
                                      <p:cBhvr>
                                        <p:cTn id="1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What is Cybercrime</a:t>
            </a:r>
            <a:r>
              <a:rPr lang="en-US" b="1" dirty="0" smtClean="0"/>
              <a:t>?</a:t>
            </a:r>
            <a:r>
              <a:rPr lang="en-US" dirty="0" smtClean="0"/>
              <a:t/>
            </a:r>
            <a:br>
              <a:rPr lang="en-US" dirty="0" smtClean="0"/>
            </a:br>
            <a:endParaRPr lang="en-US" dirty="0"/>
          </a:p>
        </p:txBody>
      </p:sp>
      <p:sp>
        <p:nvSpPr>
          <p:cNvPr id="4" name="TextBox 3"/>
          <p:cNvSpPr txBox="1"/>
          <p:nvPr/>
        </p:nvSpPr>
        <p:spPr>
          <a:xfrm>
            <a:off x="1285852" y="1643050"/>
            <a:ext cx="7143768" cy="3754874"/>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Cybercrime can be defined as “The illegal usage of any communication device to commit or facilitate in committing any illegal act”.</a:t>
            </a:r>
          </a:p>
          <a:p>
            <a:pPr marL="342900" indent="-342900"/>
            <a:endParaRPr lang="en-US" sz="2000" b="1" dirty="0">
              <a:latin typeface="Times New Roman" pitchFamily="18" charset="0"/>
              <a:cs typeface="Times New Roman" pitchFamily="18" charset="0"/>
            </a:endParaRPr>
          </a:p>
          <a:p>
            <a:pPr marL="342900" indent="-342900">
              <a:buFont typeface="Wingdings" pitchFamily="2" charset="2"/>
              <a:buChar char="Ø"/>
            </a:pPr>
            <a:r>
              <a:rPr lang="en-US" sz="2000" b="1" dirty="0">
                <a:latin typeface="Times New Roman" pitchFamily="18" charset="0"/>
                <a:cs typeface="Times New Roman" pitchFamily="18" charset="0"/>
              </a:rPr>
              <a:t>A cybercrime is explained as a type of crime that targets or uses a computer or a group of computers under one network for the purpose of harm. </a:t>
            </a:r>
          </a:p>
          <a:p>
            <a:pPr marL="342900" indent="-342900"/>
            <a:r>
              <a:rPr lang="en-US" sz="2000" b="1" dirty="0">
                <a:latin typeface="Times New Roman" pitchFamily="18" charset="0"/>
                <a:cs typeface="Times New Roman" pitchFamily="18" charset="0"/>
              </a:rPr>
              <a:t> </a:t>
            </a:r>
          </a:p>
          <a:p>
            <a:pPr marL="342900" indent="-342900">
              <a:buFont typeface="Wingdings" pitchFamily="2" charset="2"/>
              <a:buChar char="Ø"/>
            </a:pPr>
            <a:r>
              <a:rPr lang="en-US" sz="2000" b="1" dirty="0">
                <a:latin typeface="Times New Roman" pitchFamily="18" charset="0"/>
                <a:cs typeface="Times New Roman" pitchFamily="18" charset="0"/>
              </a:rPr>
              <a:t>Cybercrimes are committed using computers and computer networks. They can be targeting individuals, business groups, or even governments. </a:t>
            </a:r>
          </a:p>
          <a:p>
            <a:endParaRPr lang="en-US" sz="2000" b="1" dirty="0">
              <a:latin typeface="Times New Roman" pitchFamily="18" charset="0"/>
              <a:cs typeface="Times New Roman" pitchFamily="18" charset="0"/>
            </a:endParaRPr>
          </a:p>
        </p:txBody>
      </p:sp>
      <p:pic>
        <p:nvPicPr>
          <p:cNvPr id="38914" name="Picture 2" descr="Cyber crime | RACOLB LEGAL"/>
          <p:cNvPicPr>
            <a:picLocks noChangeAspect="1" noChangeArrowheads="1"/>
          </p:cNvPicPr>
          <p:nvPr/>
        </p:nvPicPr>
        <p:blipFill>
          <a:blip r:embed="rId2"/>
          <a:srcRect/>
          <a:stretch>
            <a:fillRect/>
          </a:stretch>
        </p:blipFill>
        <p:spPr bwMode="auto">
          <a:xfrm>
            <a:off x="5786446" y="4857760"/>
            <a:ext cx="2619375" cy="1743076"/>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4"/>
                                        </p:tgtEl>
                                        <p:attrNameLst>
                                          <p:attrName>style.visibility</p:attrName>
                                        </p:attrNameLst>
                                      </p:cBhvr>
                                      <p:to>
                                        <p:strVal val="visible"/>
                                      </p:to>
                                    </p:set>
                                    <p:anim calcmode="lin" valueType="num">
                                      <p:cBhvr additive="base">
                                        <p:cTn id="11" dur="500" fill="hold"/>
                                        <p:tgtEl>
                                          <p:spTgt spid="38914"/>
                                        </p:tgtEl>
                                        <p:attrNameLst>
                                          <p:attrName>ppt_x</p:attrName>
                                        </p:attrNameLst>
                                      </p:cBhvr>
                                      <p:tavLst>
                                        <p:tav tm="0">
                                          <p:val>
                                            <p:strVal val="#ppt_x"/>
                                          </p:val>
                                        </p:tav>
                                        <p:tav tm="100000">
                                          <p:val>
                                            <p:strVal val="#ppt_x"/>
                                          </p:val>
                                        </p:tav>
                                      </p:tavLst>
                                    </p:anim>
                                    <p:anim calcmode="lin" valueType="num">
                                      <p:cBhvr additive="base">
                                        <p:cTn id="12" dur="500" fill="hold"/>
                                        <p:tgtEl>
                                          <p:spTgt spid="389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ppt_x</p:attrName>
                                        </p:attrNameLst>
                                      </p:cBhvr>
                                      <p:tavLst>
                                        <p:tav tm="0">
                                          <p:val>
                                            <p:strVal val="#ppt_x-.2"/>
                                          </p:val>
                                        </p:tav>
                                        <p:tav tm="100000">
                                          <p:val>
                                            <p:strVal val="#ppt_x"/>
                                          </p:val>
                                        </p:tav>
                                      </p:tavLst>
                                    </p:anim>
                                    <p:anim calcmode="lin" valueType="num">
                                      <p:cBhvr>
                                        <p:cTn id="1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Who are The Cybercriminals?</a:t>
            </a:r>
            <a:br>
              <a:rPr lang="en-US"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p:cNvSpPr txBox="1"/>
          <p:nvPr/>
        </p:nvSpPr>
        <p:spPr>
          <a:xfrm>
            <a:off x="928662" y="2143116"/>
            <a:ext cx="7929618" cy="2246769"/>
          </a:xfrm>
          <a:prstGeom prst="rect">
            <a:avLst/>
          </a:prstGeom>
          <a:noFill/>
        </p:spPr>
        <p:txBody>
          <a:bodyPr wrap="square" rtlCol="0">
            <a:spAutoFit/>
          </a:bodyPr>
          <a:lstStyle/>
          <a:p>
            <a:pPr>
              <a:buFont typeface="Wingdings" pitchFamily="2" charset="2"/>
              <a:buChar char="q"/>
            </a:pPr>
            <a:r>
              <a:rPr lang="en-US" sz="2000" b="1" dirty="0" smtClean="0">
                <a:latin typeface="Times New Roman" pitchFamily="18" charset="0"/>
                <a:cs typeface="Times New Roman" pitchFamily="18" charset="0"/>
              </a:rPr>
              <a:t> Cybercriminal </a:t>
            </a:r>
            <a:r>
              <a:rPr lang="en-US" sz="2000" b="1" dirty="0">
                <a:latin typeface="Times New Roman" pitchFamily="18" charset="0"/>
                <a:cs typeface="Times New Roman" pitchFamily="18" charset="0"/>
              </a:rPr>
              <a:t>is a person who uses his skills in technology to do malicious acts and illegal activities known as cybercrimes. They can be individuals or teams.</a:t>
            </a:r>
          </a:p>
          <a:p>
            <a:endParaRPr lang="en-US" sz="2000" b="1" dirty="0">
              <a:latin typeface="Times New Roman" pitchFamily="18" charset="0"/>
              <a:cs typeface="Times New Roman" pitchFamily="18" charset="0"/>
            </a:endParaRPr>
          </a:p>
          <a:p>
            <a:pPr>
              <a:buFont typeface="Wingdings" pitchFamily="2" charset="2"/>
              <a:buChar char="q"/>
            </a:pPr>
            <a:r>
              <a:rPr lang="en-US" sz="2000" b="1" dirty="0" smtClean="0">
                <a:latin typeface="Times New Roman" pitchFamily="18" charset="0"/>
                <a:cs typeface="Times New Roman" pitchFamily="18" charset="0"/>
              </a:rPr>
              <a:t> Cybercriminals </a:t>
            </a:r>
            <a:r>
              <a:rPr lang="en-US" sz="2000" b="1" dirty="0">
                <a:latin typeface="Times New Roman" pitchFamily="18" charset="0"/>
                <a:cs typeface="Times New Roman" pitchFamily="18" charset="0"/>
              </a:rPr>
              <a:t>are widely available in what is called the “Dark Web” where they mostly provide their illegal services or products.</a:t>
            </a:r>
          </a:p>
          <a:p>
            <a:endParaRPr lang="en-US" sz="2000" b="1" dirty="0">
              <a:latin typeface="Times New Roman" pitchFamily="18" charset="0"/>
              <a:cs typeface="Times New Roman" pitchFamily="18" charset="0"/>
            </a:endParaRPr>
          </a:p>
        </p:txBody>
      </p:sp>
      <p:pic>
        <p:nvPicPr>
          <p:cNvPr id="39938" name="Picture 2" descr="Know Everything About Top 24 Cyber Crimes - The420.in"/>
          <p:cNvPicPr>
            <a:picLocks noChangeAspect="1" noChangeArrowheads="1"/>
          </p:cNvPicPr>
          <p:nvPr/>
        </p:nvPicPr>
        <p:blipFill>
          <a:blip r:embed="rId2"/>
          <a:srcRect/>
          <a:stretch>
            <a:fillRect/>
          </a:stretch>
        </p:blipFill>
        <p:spPr bwMode="auto">
          <a:xfrm>
            <a:off x="3143240" y="4643446"/>
            <a:ext cx="3248025" cy="140970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39938"/>
                                        </p:tgtEl>
                                        <p:attrNameLst>
                                          <p:attrName>style.visibility</p:attrName>
                                        </p:attrNameLst>
                                      </p:cBhvr>
                                      <p:to>
                                        <p:strVal val="visible"/>
                                      </p:to>
                                    </p:set>
                                    <p:animEffect transition="in" filter="wipe(down)">
                                      <p:cBhvr>
                                        <p:cTn id="13"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772400" cy="914400"/>
          </a:xfrm>
        </p:spPr>
        <p:txBody>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How do Cybercrimes happen?</a:t>
            </a:r>
            <a:br>
              <a:rPr lang="en-US"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p:cNvSpPr txBox="1"/>
          <p:nvPr/>
        </p:nvSpPr>
        <p:spPr>
          <a:xfrm>
            <a:off x="714348" y="1643050"/>
            <a:ext cx="8072462" cy="2523768"/>
          </a:xfrm>
          <a:prstGeom prst="rect">
            <a:avLst/>
          </a:prstGeom>
          <a:noFill/>
        </p:spPr>
        <p:txBody>
          <a:bodyPr wrap="square" rtlCol="0">
            <a:spAutoFit/>
          </a:bodyPr>
          <a:lstStyle/>
          <a:p>
            <a:pPr>
              <a:buFont typeface="Wingdings" pitchFamily="2" charset="2"/>
              <a:buChar char="v"/>
            </a:pP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Cybercriminals </a:t>
            </a:r>
            <a:r>
              <a:rPr lang="en-US" sz="2000" b="1" dirty="0">
                <a:effectLst>
                  <a:outerShdw blurRad="38100" dist="38100" dir="2700000" algn="tl">
                    <a:srgbClr val="000000">
                      <a:alpha val="43137"/>
                    </a:srgbClr>
                  </a:outerShdw>
                </a:effectLst>
                <a:latin typeface="Times New Roman" pitchFamily="18" charset="0"/>
                <a:cs typeface="Times New Roman" pitchFamily="18" charset="0"/>
              </a:rPr>
              <a:t>take advantage of security holes and vulnerabilities found in systems and exploit them in order to take a foothold inside the targeted environment. </a:t>
            </a:r>
          </a:p>
          <a:p>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a:buFont typeface="Wingdings" pitchFamily="2" charset="2"/>
              <a:buChar char="v"/>
            </a:pP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The </a:t>
            </a:r>
            <a:r>
              <a:rPr lang="en-US" sz="2000" b="1" dirty="0">
                <a:effectLst>
                  <a:outerShdw blurRad="38100" dist="38100" dir="2700000" algn="tl">
                    <a:srgbClr val="000000">
                      <a:alpha val="43137"/>
                    </a:srgbClr>
                  </a:outerShdw>
                </a:effectLst>
                <a:latin typeface="Times New Roman" pitchFamily="18" charset="0"/>
                <a:cs typeface="Times New Roman" pitchFamily="18" charset="0"/>
              </a:rPr>
              <a:t>security holes can be a form of using weak authentication methods and passwords, it can also happen for the lack of strict security models and policies.</a:t>
            </a:r>
          </a:p>
          <a:p>
            <a:pPr>
              <a:buFont typeface="Wingdings" pitchFamily="2" charset="2"/>
              <a:buChar char="v"/>
            </a:pPr>
            <a:endParaRPr lang="en-US" dirty="0"/>
          </a:p>
        </p:txBody>
      </p:sp>
      <p:pic>
        <p:nvPicPr>
          <p:cNvPr id="40962" name="Picture 2" descr="Jharkhand cyber crime case: 5 Jamtara residents convicted for money  laundering - India Today"/>
          <p:cNvPicPr>
            <a:picLocks noChangeAspect="1" noChangeArrowheads="1"/>
          </p:cNvPicPr>
          <p:nvPr/>
        </p:nvPicPr>
        <p:blipFill>
          <a:blip r:embed="rId2"/>
          <a:srcRect/>
          <a:stretch>
            <a:fillRect/>
          </a:stretch>
        </p:blipFill>
        <p:spPr bwMode="auto">
          <a:xfrm>
            <a:off x="3000364" y="4143380"/>
            <a:ext cx="3786214" cy="212906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wipe(down)">
                                      <p:cBhvr>
                                        <p:cTn id="7" dur="500"/>
                                        <p:tgtEl>
                                          <p:spTgt spid="4096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85728"/>
            <a:ext cx="7772400" cy="914400"/>
          </a:xfrm>
        </p:spPr>
        <p:txBody>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Most Common Cyber Crimes</a:t>
            </a:r>
            <a:br>
              <a:rPr lang="en-US"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p:cNvSpPr txBox="1"/>
          <p:nvPr/>
        </p:nvSpPr>
        <p:spPr>
          <a:xfrm>
            <a:off x="571376" y="1428736"/>
            <a:ext cx="8572624" cy="2862322"/>
          </a:xfrm>
          <a:prstGeom prst="rect">
            <a:avLst/>
          </a:prstGeom>
          <a:noFill/>
        </p:spPr>
        <p:txBody>
          <a:bodyPr wrap="square" rtlCol="0">
            <a:spAutoFit/>
          </a:bodyPr>
          <a:lstStyle/>
          <a:p>
            <a:r>
              <a:rPr lang="en-US" sz="2000" b="1" dirty="0">
                <a:latin typeface="Times New Roman" pitchFamily="18" charset="0"/>
                <a:cs typeface="Times New Roman" pitchFamily="18" charset="0"/>
              </a:rPr>
              <a:t>1. Phishing and Scam:</a:t>
            </a:r>
          </a:p>
          <a:p>
            <a:r>
              <a:rPr lang="en-US" sz="2000" b="1" dirty="0">
                <a:latin typeface="Times New Roman" pitchFamily="18" charset="0"/>
                <a:cs typeface="Times New Roman" pitchFamily="18" charset="0"/>
              </a:rPr>
              <a:t>Phishing is a type of social engineering attack that targets the user and tricks them by sending fake messages and emails to get sensitive information about the user or trying to download malicious software and exploit it on the target system.</a:t>
            </a:r>
          </a:p>
          <a:p>
            <a:r>
              <a:rPr lang="en-US" sz="2000" b="1" dirty="0">
                <a:latin typeface="Times New Roman" pitchFamily="18" charset="0"/>
                <a:cs typeface="Times New Roman" pitchFamily="18" charset="0"/>
              </a:rPr>
              <a:t>2. Identity Theft</a:t>
            </a:r>
          </a:p>
          <a:p>
            <a:r>
              <a:rPr lang="en-US" sz="2000" b="1" dirty="0">
                <a:latin typeface="Times New Roman" pitchFamily="18" charset="0"/>
                <a:cs typeface="Times New Roman" pitchFamily="18" charset="0"/>
              </a:rPr>
              <a:t>Identity theft occurs when a cybercriminal uses another person’s personal data like credit card numbers or personal pictures without their permission to commit a fraud or a crime</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pic>
        <p:nvPicPr>
          <p:cNvPr id="41986" name="Picture 2" descr="What is Identity Theft? | Terranova Security"/>
          <p:cNvPicPr>
            <a:picLocks noChangeAspect="1" noChangeArrowheads="1"/>
          </p:cNvPicPr>
          <p:nvPr/>
        </p:nvPicPr>
        <p:blipFill>
          <a:blip r:embed="rId2"/>
          <a:srcRect/>
          <a:stretch>
            <a:fillRect/>
          </a:stretch>
        </p:blipFill>
        <p:spPr bwMode="auto">
          <a:xfrm>
            <a:off x="3500430" y="4357694"/>
            <a:ext cx="2786067" cy="2143125"/>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41986"/>
                                        </p:tgtEl>
                                        <p:attrNameLst>
                                          <p:attrName>style.visibility</p:attrName>
                                        </p:attrNameLst>
                                      </p:cBhvr>
                                      <p:to>
                                        <p:strVal val="visible"/>
                                      </p:to>
                                    </p:set>
                                    <p:anim calcmode="lin" valueType="num">
                                      <p:cBhvr>
                                        <p:cTn id="15" dur="500" fill="hold"/>
                                        <p:tgtEl>
                                          <p:spTgt spid="41986"/>
                                        </p:tgtEl>
                                        <p:attrNameLst>
                                          <p:attrName>ppt_w</p:attrName>
                                        </p:attrNameLst>
                                      </p:cBhvr>
                                      <p:tavLst>
                                        <p:tav tm="0">
                                          <p:val>
                                            <p:fltVal val="0"/>
                                          </p:val>
                                        </p:tav>
                                        <p:tav tm="100000">
                                          <p:val>
                                            <p:strVal val="#ppt_w"/>
                                          </p:val>
                                        </p:tav>
                                      </p:tavLst>
                                    </p:anim>
                                    <p:anim calcmode="lin" valueType="num">
                                      <p:cBhvr>
                                        <p:cTn id="16" dur="500" fill="hold"/>
                                        <p:tgtEl>
                                          <p:spTgt spid="419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0"/>
            <a:ext cx="8572560" cy="5016758"/>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3. </a:t>
            </a:r>
            <a:r>
              <a:rPr lang="en-US" sz="2000" b="1" dirty="0" err="1" smtClean="0">
                <a:latin typeface="Times New Roman" pitchFamily="18" charset="0"/>
                <a:cs typeface="Times New Roman" pitchFamily="18" charset="0"/>
              </a:rPr>
              <a:t>Ransomware</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Attack</a:t>
            </a:r>
          </a:p>
          <a:p>
            <a:r>
              <a:rPr lang="en-US" sz="2000" b="1" dirty="0" err="1" smtClean="0">
                <a:latin typeface="Times New Roman" pitchFamily="18" charset="0"/>
                <a:cs typeface="Times New Roman" pitchFamily="18" charset="0"/>
              </a:rPr>
              <a:t>Ransomware</a:t>
            </a:r>
            <a:r>
              <a:rPr lang="en-US" sz="2000" b="1" dirty="0" smtClean="0">
                <a:latin typeface="Times New Roman" pitchFamily="18" charset="0"/>
                <a:cs typeface="Times New Roman" pitchFamily="18" charset="0"/>
              </a:rPr>
              <a:t> attacks are </a:t>
            </a:r>
            <a:r>
              <a:rPr lang="en-US" sz="2000" b="1" dirty="0">
                <a:latin typeface="Times New Roman" pitchFamily="18" charset="0"/>
                <a:cs typeface="Times New Roman" pitchFamily="18" charset="0"/>
              </a:rPr>
              <a:t>a very common type of cybercrime. It is a type of malware </a:t>
            </a:r>
            <a:r>
              <a:rPr lang="en-US" sz="2000" b="1" dirty="0" smtClean="0">
                <a:latin typeface="Times New Roman" pitchFamily="18" charset="0"/>
                <a:cs typeface="Times New Roman" pitchFamily="18" charset="0"/>
              </a:rPr>
              <a:t>that </a:t>
            </a:r>
            <a:r>
              <a:rPr lang="en-US" sz="2000" b="1" dirty="0">
                <a:latin typeface="Times New Roman" pitchFamily="18" charset="0"/>
                <a:cs typeface="Times New Roman" pitchFamily="18" charset="0"/>
              </a:rPr>
              <a:t>has the capability to prevent users from accessing all of their personal data on the system by encrypting them and then asking for a ransom in order to give access to the encrypted data</a:t>
            </a:r>
            <a:r>
              <a:rPr lang="en-US" sz="2000" b="1" dirty="0" smtClean="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4. Hacking/Misusing Computer Networks</a:t>
            </a:r>
          </a:p>
          <a:p>
            <a:r>
              <a:rPr lang="en-US" sz="2000" b="1" dirty="0">
                <a:latin typeface="Times New Roman" pitchFamily="18" charset="0"/>
                <a:cs typeface="Times New Roman" pitchFamily="18" charset="0"/>
              </a:rPr>
              <a:t>This term refers to the crime of unauthorized access to private computers or networks and misuse of it either by shutting it down or tampering with the data stored or other illegal approaches.</a:t>
            </a:r>
          </a:p>
          <a:p>
            <a:r>
              <a:rPr lang="en-US" sz="2000" b="1" dirty="0">
                <a:latin typeface="Times New Roman" pitchFamily="18" charset="0"/>
                <a:cs typeface="Times New Roman" pitchFamily="18" charset="0"/>
              </a:rPr>
              <a:t>5. Internet </a:t>
            </a:r>
            <a:r>
              <a:rPr lang="en-US" sz="2000" b="1" dirty="0" smtClean="0">
                <a:latin typeface="Times New Roman" pitchFamily="18" charset="0"/>
                <a:cs typeface="Times New Roman" pitchFamily="18" charset="0"/>
              </a:rPr>
              <a:t>Fraud</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Internet fraud is a type of cybercrimes that makes use of the internet and it can be considered a general term that groups all of the crimes that happen over the internet like spam, banking frauds, theft of service, etc.</a:t>
            </a:r>
          </a:p>
          <a:p>
            <a:endParaRPr lang="en-US" sz="2000" b="1" dirty="0">
              <a:latin typeface="Times New Roman" pitchFamily="18" charset="0"/>
              <a:cs typeface="Times New Roman" pitchFamily="18" charset="0"/>
            </a:endParaRPr>
          </a:p>
        </p:txBody>
      </p:sp>
      <p:pic>
        <p:nvPicPr>
          <p:cNvPr id="43010" name="Picture 2" descr="Protect Yourself From Tax Identity Theft. Here's How I Did. - WSJ"/>
          <p:cNvPicPr>
            <a:picLocks noChangeAspect="1" noChangeArrowheads="1"/>
          </p:cNvPicPr>
          <p:nvPr/>
        </p:nvPicPr>
        <p:blipFill>
          <a:blip r:embed="rId2" cstate="print"/>
          <a:srcRect/>
          <a:stretch>
            <a:fillRect/>
          </a:stretch>
        </p:blipFill>
        <p:spPr bwMode="auto">
          <a:xfrm>
            <a:off x="3727712" y="4784123"/>
            <a:ext cx="2000264" cy="200026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43010"/>
                                        </p:tgtEl>
                                        <p:attrNameLst>
                                          <p:attrName>style.visibility</p:attrName>
                                        </p:attrNameLst>
                                      </p:cBhvr>
                                      <p:to>
                                        <p:strVal val="visible"/>
                                      </p:to>
                                    </p:set>
                                    <p:anim calcmode="lin" valueType="num">
                                      <p:cBhvr>
                                        <p:cTn id="14" dur="500" fill="hold"/>
                                        <p:tgtEl>
                                          <p:spTgt spid="43010"/>
                                        </p:tgtEl>
                                        <p:attrNameLst>
                                          <p:attrName>ppt_w</p:attrName>
                                        </p:attrNameLst>
                                      </p:cBhvr>
                                      <p:tavLst>
                                        <p:tav tm="0">
                                          <p:val>
                                            <p:fltVal val="0"/>
                                          </p:val>
                                        </p:tav>
                                        <p:tav tm="100000">
                                          <p:val>
                                            <p:strVal val="#ppt_w"/>
                                          </p:val>
                                        </p:tav>
                                      </p:tavLst>
                                    </p:anim>
                                    <p:anim calcmode="lin" valueType="num">
                                      <p:cBhvr>
                                        <p:cTn id="15" dur="500" fill="hold"/>
                                        <p:tgtEl>
                                          <p:spTgt spid="430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772400" cy="914400"/>
          </a:xfrm>
        </p:spPr>
        <p:txBody>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Cyber Crimes Examples</a:t>
            </a:r>
            <a:br>
              <a:rPr lang="en-US" b="1" dirty="0" smtClean="0">
                <a:effectLst>
                  <a:outerShdw blurRad="38100" dist="38100" dir="2700000" algn="tl">
                    <a:srgbClr val="000000">
                      <a:alpha val="43137"/>
                    </a:srgbClr>
                  </a:outerShdw>
                </a:effectLst>
                <a:latin typeface="Times New Roman" pitchFamily="18" charset="0"/>
                <a:cs typeface="Times New Roman" pitchFamily="18" charset="0"/>
              </a:rPr>
            </a:b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p:cNvSpPr txBox="1"/>
          <p:nvPr/>
        </p:nvSpPr>
        <p:spPr>
          <a:xfrm>
            <a:off x="714348" y="928670"/>
            <a:ext cx="8215370" cy="5355312"/>
          </a:xfrm>
          <a:prstGeom prst="rect">
            <a:avLst/>
          </a:prstGeom>
          <a:noFill/>
        </p:spPr>
        <p:txBody>
          <a:bodyPr wrap="square" rtlCol="0">
            <a:spAutoFit/>
          </a:bodyPr>
          <a:lstStyle/>
          <a:p>
            <a:pPr algn="ctr"/>
            <a:r>
              <a:rPr lang="en-US" sz="2000" b="1" dirty="0" err="1">
                <a:solidFill>
                  <a:schemeClr val="tx2">
                    <a:lumMod val="90000"/>
                  </a:schemeClr>
                </a:solidFill>
                <a:latin typeface="Times New Roman" pitchFamily="18" charset="0"/>
                <a:cs typeface="Times New Roman" pitchFamily="18" charset="0"/>
              </a:rPr>
              <a:t>REvil</a:t>
            </a:r>
            <a:r>
              <a:rPr lang="en-US" sz="2000" b="1" dirty="0">
                <a:solidFill>
                  <a:schemeClr val="tx2">
                    <a:lumMod val="90000"/>
                  </a:schemeClr>
                </a:solidFill>
                <a:latin typeface="Times New Roman" pitchFamily="18" charset="0"/>
                <a:cs typeface="Times New Roman" pitchFamily="18" charset="0"/>
              </a:rPr>
              <a:t> and </a:t>
            </a:r>
            <a:r>
              <a:rPr lang="en-US" sz="2000" b="1" dirty="0" err="1">
                <a:solidFill>
                  <a:schemeClr val="tx2">
                    <a:lumMod val="90000"/>
                  </a:schemeClr>
                </a:solidFill>
                <a:latin typeface="Times New Roman" pitchFamily="18" charset="0"/>
                <a:cs typeface="Times New Roman" pitchFamily="18" charset="0"/>
              </a:rPr>
              <a:t>Kaseya</a:t>
            </a:r>
            <a:r>
              <a:rPr lang="en-US" sz="2000" b="1" dirty="0">
                <a:solidFill>
                  <a:schemeClr val="tx2">
                    <a:lumMod val="90000"/>
                  </a:schemeClr>
                </a:solidFill>
                <a:latin typeface="Times New Roman" pitchFamily="18" charset="0"/>
                <a:cs typeface="Times New Roman" pitchFamily="18" charset="0"/>
              </a:rPr>
              <a:t> </a:t>
            </a:r>
            <a:r>
              <a:rPr lang="en-US" sz="2000" b="1" dirty="0" err="1" smtClean="0">
                <a:solidFill>
                  <a:schemeClr val="tx2">
                    <a:lumMod val="90000"/>
                  </a:schemeClr>
                </a:solidFill>
                <a:latin typeface="Times New Roman" pitchFamily="18" charset="0"/>
                <a:cs typeface="Times New Roman" pitchFamily="18" charset="0"/>
              </a:rPr>
              <a:t>Ransomware</a:t>
            </a:r>
            <a:endParaRPr lang="en-US" sz="2000" b="1" dirty="0" smtClean="0">
              <a:solidFill>
                <a:schemeClr val="tx2">
                  <a:lumMod val="90000"/>
                </a:schemeClr>
              </a:solidFill>
              <a:latin typeface="Times New Roman" pitchFamily="18" charset="0"/>
              <a:cs typeface="Times New Roman" pitchFamily="18" charset="0"/>
            </a:endParaRPr>
          </a:p>
          <a:p>
            <a:pPr algn="ctr"/>
            <a:endParaRPr lang="en-US" b="1" dirty="0">
              <a:solidFill>
                <a:schemeClr val="tx2">
                  <a:lumMod val="50000"/>
                </a:schemeClr>
              </a:solidFill>
              <a:latin typeface="Times New Roman" pitchFamily="18" charset="0"/>
              <a:cs typeface="Times New Roman" pitchFamily="18" charset="0"/>
            </a:endParaRPr>
          </a:p>
          <a:p>
            <a:pPr algn="just">
              <a:buFont typeface="Wingdings" pitchFamily="2" charset="2"/>
              <a:buChar char="Ø"/>
            </a:pPr>
            <a:r>
              <a:rPr lang="en-US" b="1" dirty="0" err="1">
                <a:latin typeface="Times New Roman" pitchFamily="18" charset="0"/>
                <a:cs typeface="Times New Roman" pitchFamily="18" charset="0"/>
              </a:rPr>
              <a:t>REvil</a:t>
            </a:r>
            <a:r>
              <a:rPr lang="en-US" b="1" dirty="0">
                <a:latin typeface="Times New Roman" pitchFamily="18" charset="0"/>
                <a:cs typeface="Times New Roman" pitchFamily="18" charset="0"/>
              </a:rPr>
              <a:t> is a Russian or Russian-speaking hacking group and it is known as a </a:t>
            </a:r>
            <a:r>
              <a:rPr lang="en-US" b="1" dirty="0" err="1">
                <a:latin typeface="Times New Roman" pitchFamily="18" charset="0"/>
                <a:cs typeface="Times New Roman" pitchFamily="18" charset="0"/>
              </a:rPr>
              <a:t>ransomware</a:t>
            </a:r>
            <a:r>
              <a:rPr lang="en-US" b="1" dirty="0">
                <a:latin typeface="Times New Roman" pitchFamily="18" charset="0"/>
                <a:cs typeface="Times New Roman" pitchFamily="18" charset="0"/>
              </a:rPr>
              <a:t>-as-a-service operation. The </a:t>
            </a:r>
            <a:r>
              <a:rPr lang="en-US" b="1" dirty="0" err="1">
                <a:latin typeface="Times New Roman" pitchFamily="18" charset="0"/>
                <a:cs typeface="Times New Roman" pitchFamily="18" charset="0"/>
              </a:rPr>
              <a:t>Kaseya</a:t>
            </a:r>
            <a:r>
              <a:rPr lang="en-US" b="1" dirty="0">
                <a:latin typeface="Times New Roman" pitchFamily="18" charset="0"/>
                <a:cs typeface="Times New Roman" pitchFamily="18" charset="0"/>
              </a:rPr>
              <a:t> incident took place in July - 2021. </a:t>
            </a:r>
          </a:p>
          <a:p>
            <a:pPr algn="just"/>
            <a:endParaRPr lang="en-US" b="1" dirty="0">
              <a:latin typeface="Times New Roman" pitchFamily="18" charset="0"/>
              <a:cs typeface="Times New Roman" pitchFamily="18" charset="0"/>
            </a:endParaRPr>
          </a:p>
          <a:p>
            <a:pPr algn="just">
              <a:buFont typeface="Wingdings" pitchFamily="2" charset="2"/>
              <a:buChar char="Ø"/>
            </a:pPr>
            <a:r>
              <a:rPr lang="en-US" b="1" dirty="0">
                <a:latin typeface="Times New Roman" pitchFamily="18" charset="0"/>
                <a:cs typeface="Times New Roman" pitchFamily="18" charset="0"/>
              </a:rPr>
              <a:t>The incident happened when one of the </a:t>
            </a:r>
            <a:r>
              <a:rPr lang="en-US" b="1" dirty="0" err="1">
                <a:latin typeface="Times New Roman" pitchFamily="18" charset="0"/>
                <a:cs typeface="Times New Roman" pitchFamily="18" charset="0"/>
              </a:rPr>
              <a:t>Kaseya's</a:t>
            </a:r>
            <a:r>
              <a:rPr lang="en-US" b="1" dirty="0">
                <a:latin typeface="Times New Roman" pitchFamily="18" charset="0"/>
                <a:cs typeface="Times New Roman" pitchFamily="18" charset="0"/>
              </a:rPr>
              <a:t> company's products was deploying the famous SODINOKIBI </a:t>
            </a:r>
            <a:r>
              <a:rPr lang="en-US" b="1" dirty="0" err="1">
                <a:latin typeface="Times New Roman" pitchFamily="18" charset="0"/>
                <a:cs typeface="Times New Roman" pitchFamily="18" charset="0"/>
              </a:rPr>
              <a:t>REvil</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ransomware</a:t>
            </a:r>
            <a:r>
              <a:rPr lang="en-US" b="1" dirty="0">
                <a:latin typeface="Times New Roman" pitchFamily="18" charset="0"/>
                <a:cs typeface="Times New Roman" pitchFamily="18" charset="0"/>
              </a:rPr>
              <a:t> to endpoints of </a:t>
            </a:r>
            <a:r>
              <a:rPr lang="en-US" b="1" dirty="0" err="1">
                <a:latin typeface="Times New Roman" pitchFamily="18" charset="0"/>
                <a:cs typeface="Times New Roman" pitchFamily="18" charset="0"/>
              </a:rPr>
              <a:t>Kaseya's</a:t>
            </a:r>
            <a:r>
              <a:rPr lang="en-US" b="1" dirty="0">
                <a:latin typeface="Times New Roman" pitchFamily="18" charset="0"/>
                <a:cs typeface="Times New Roman" pitchFamily="18" charset="0"/>
              </a:rPr>
              <a:t> customer network that attack surface was over 1000 </a:t>
            </a:r>
            <a:r>
              <a:rPr lang="en-US" b="1" dirty="0" err="1">
                <a:latin typeface="Times New Roman" pitchFamily="18" charset="0"/>
                <a:cs typeface="Times New Roman" pitchFamily="18" charset="0"/>
              </a:rPr>
              <a:t>Kaseya's</a:t>
            </a:r>
            <a:r>
              <a:rPr lang="en-US" b="1" dirty="0">
                <a:latin typeface="Times New Roman" pitchFamily="18" charset="0"/>
                <a:cs typeface="Times New Roman" pitchFamily="18" charset="0"/>
              </a:rPr>
              <a:t> customers worldwide. </a:t>
            </a:r>
          </a:p>
          <a:p>
            <a:pPr algn="just"/>
            <a:endParaRPr lang="en-US" b="1" dirty="0">
              <a:latin typeface="Times New Roman" pitchFamily="18" charset="0"/>
              <a:cs typeface="Times New Roman" pitchFamily="18" charset="0"/>
            </a:endParaRPr>
          </a:p>
          <a:p>
            <a:pPr algn="just">
              <a:buFont typeface="Wingdings" pitchFamily="2" charset="2"/>
              <a:buChar char="Ø"/>
            </a:pPr>
            <a:r>
              <a:rPr lang="en-US" b="1" dirty="0">
                <a:latin typeface="Times New Roman" pitchFamily="18" charset="0"/>
                <a:cs typeface="Times New Roman" pitchFamily="18" charset="0"/>
              </a:rPr>
              <a:t>A few hours later </a:t>
            </a:r>
            <a:r>
              <a:rPr lang="en-US" b="1" dirty="0" err="1">
                <a:latin typeface="Times New Roman" pitchFamily="18" charset="0"/>
                <a:cs typeface="Times New Roman" pitchFamily="18" charset="0"/>
              </a:rPr>
              <a:t>REvil</a:t>
            </a:r>
            <a:r>
              <a:rPr lang="en-US" b="1" dirty="0">
                <a:latin typeface="Times New Roman" pitchFamily="18" charset="0"/>
                <a:cs typeface="Times New Roman" pitchFamily="18" charset="0"/>
              </a:rPr>
              <a:t> took credit for the attack by posting on their Happy Blog website on the dark web and demanded a $70 million ransom to release a public </a:t>
            </a:r>
            <a:r>
              <a:rPr lang="en-US" b="1" dirty="0" err="1">
                <a:latin typeface="Times New Roman" pitchFamily="18" charset="0"/>
                <a:cs typeface="Times New Roman" pitchFamily="18" charset="0"/>
              </a:rPr>
              <a:t>decryptor</a:t>
            </a:r>
            <a:r>
              <a:rPr lang="en-US" b="1" dirty="0">
                <a:latin typeface="Times New Roman" pitchFamily="18" charset="0"/>
                <a:cs typeface="Times New Roman" pitchFamily="18" charset="0"/>
              </a:rPr>
              <a:t> that they claim can decrypt all the damaged devices.</a:t>
            </a:r>
          </a:p>
          <a:p>
            <a:pPr algn="just"/>
            <a:endParaRPr lang="en-US" b="1" dirty="0">
              <a:latin typeface="Times New Roman" pitchFamily="18" charset="0"/>
              <a:cs typeface="Times New Roman" pitchFamily="18" charset="0"/>
            </a:endParaRPr>
          </a:p>
          <a:p>
            <a:pPr algn="just">
              <a:buFont typeface="Wingdings" pitchFamily="2" charset="2"/>
              <a:buChar char="Ø"/>
            </a:pPr>
            <a:r>
              <a:rPr lang="en-US" b="1" dirty="0">
                <a:latin typeface="Times New Roman" pitchFamily="18" charset="0"/>
                <a:cs typeface="Times New Roman" pitchFamily="18" charset="0"/>
              </a:rPr>
              <a:t>The attack was so impactful that the United States government offered $10 million bounties to anyone that can give any information for arresting </a:t>
            </a:r>
            <a:r>
              <a:rPr lang="en-US" b="1" dirty="0" err="1">
                <a:latin typeface="Times New Roman" pitchFamily="18" charset="0"/>
                <a:cs typeface="Times New Roman" pitchFamily="18" charset="0"/>
              </a:rPr>
              <a:t>REvil</a:t>
            </a:r>
            <a:r>
              <a:rPr lang="en-US" b="1" dirty="0">
                <a:latin typeface="Times New Roman" pitchFamily="18" charset="0"/>
                <a:cs typeface="Times New Roman" pitchFamily="18" charset="0"/>
              </a:rPr>
              <a:t> members.</a:t>
            </a:r>
          </a:p>
          <a:p>
            <a:pPr algn="ct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descr="How to protect yourself against cyber cr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How to protect yourself against cyber cr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38" name="Picture 6" descr="Protect Yourself from Cybercrime by Using Strong, Unique Passwords, Reusing  Passwords Is a Cybercrime Risk: Delhi"/>
          <p:cNvPicPr>
            <a:picLocks noChangeAspect="1" noChangeArrowheads="1"/>
          </p:cNvPicPr>
          <p:nvPr/>
        </p:nvPicPr>
        <p:blipFill>
          <a:blip r:embed="rId2"/>
          <a:srcRect/>
          <a:stretch>
            <a:fillRect/>
          </a:stretch>
        </p:blipFill>
        <p:spPr bwMode="auto">
          <a:xfrm>
            <a:off x="1785918" y="1214422"/>
            <a:ext cx="6226423" cy="414340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p:cTn id="7" dur="1000" fill="hold"/>
                                        <p:tgtEl>
                                          <p:spTgt spid="44038"/>
                                        </p:tgtEl>
                                        <p:attrNameLst>
                                          <p:attrName>ppt_x</p:attrName>
                                        </p:attrNameLst>
                                      </p:cBhvr>
                                      <p:tavLst>
                                        <p:tav tm="0">
                                          <p:val>
                                            <p:strVal val="#ppt_x-.2"/>
                                          </p:val>
                                        </p:tav>
                                        <p:tav tm="100000">
                                          <p:val>
                                            <p:strVal val="#ppt_x"/>
                                          </p:val>
                                        </p:tav>
                                      </p:tavLst>
                                    </p:anim>
                                    <p:anim calcmode="lin" valueType="num">
                                      <p:cBhvr>
                                        <p:cTn id="8" dur="1000" fill="hold"/>
                                        <p:tgtEl>
                                          <p:spTgt spid="440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772400" cy="914400"/>
          </a:xfrm>
        </p:spPr>
        <p:txBody>
          <a:bodyPr/>
          <a:lstStyle/>
          <a:p>
            <a:pPr algn="ctr"/>
            <a:r>
              <a:rPr lang="en-US" b="1" dirty="0" smtClean="0">
                <a:latin typeface="Times New Roman" pitchFamily="18" charset="0"/>
                <a:cs typeface="Times New Roman" pitchFamily="18" charset="0"/>
              </a:rPr>
              <a:t>How to Prevent Cybercrimes?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TextBox 3"/>
          <p:cNvSpPr txBox="1"/>
          <p:nvPr/>
        </p:nvSpPr>
        <p:spPr>
          <a:xfrm>
            <a:off x="642910" y="1000108"/>
            <a:ext cx="8501090" cy="5016758"/>
          </a:xfrm>
          <a:prstGeom prst="rect">
            <a:avLst/>
          </a:prstGeom>
          <a:noFill/>
        </p:spPr>
        <p:txBody>
          <a:bodyPr wrap="square" rtlCol="0">
            <a:spAutoFit/>
          </a:bodyPr>
          <a:lstStyle/>
          <a:p>
            <a:r>
              <a:rPr lang="en-US" sz="2000" b="1" dirty="0">
                <a:latin typeface="Times New Roman" pitchFamily="18" charset="0"/>
                <a:cs typeface="Times New Roman" pitchFamily="18" charset="0"/>
              </a:rPr>
              <a:t>1. Be sure that you are using up-to-date security software like antivirus and firewalls.</a:t>
            </a:r>
          </a:p>
          <a:p>
            <a:r>
              <a:rPr lang="en-US" sz="2000" b="1" dirty="0">
                <a:latin typeface="Times New Roman" pitchFamily="18" charset="0"/>
                <a:cs typeface="Times New Roman" pitchFamily="18" charset="0"/>
              </a:rPr>
              <a:t>2. Implement the best possible security settings and implementations for your environment.</a:t>
            </a:r>
          </a:p>
          <a:p>
            <a:r>
              <a:rPr lang="en-US" sz="2000" b="1" dirty="0">
                <a:latin typeface="Times New Roman" pitchFamily="18" charset="0"/>
                <a:cs typeface="Times New Roman" pitchFamily="18" charset="0"/>
              </a:rPr>
              <a:t> </a:t>
            </a:r>
          </a:p>
          <a:p>
            <a:r>
              <a:rPr lang="en-US" sz="2000" b="1" dirty="0">
                <a:latin typeface="Times New Roman" pitchFamily="18" charset="0"/>
                <a:cs typeface="Times New Roman" pitchFamily="18" charset="0"/>
              </a:rPr>
              <a:t>3. Don't browse </a:t>
            </a:r>
            <a:r>
              <a:rPr lang="en-US" sz="2000" b="1" dirty="0" err="1">
                <a:latin typeface="Times New Roman" pitchFamily="18" charset="0"/>
                <a:cs typeface="Times New Roman" pitchFamily="18" charset="0"/>
              </a:rPr>
              <a:t>untrusted</a:t>
            </a:r>
            <a:r>
              <a:rPr lang="en-US" sz="2000" b="1" dirty="0">
                <a:latin typeface="Times New Roman" pitchFamily="18" charset="0"/>
                <a:cs typeface="Times New Roman" pitchFamily="18" charset="0"/>
              </a:rPr>
              <a:t> websites and be careful when downloading unknown files, and also be careful when viewing Email attachments.</a:t>
            </a:r>
          </a:p>
          <a:p>
            <a:r>
              <a:rPr lang="en-US" sz="2000" b="1" dirty="0">
                <a:latin typeface="Times New Roman" pitchFamily="18" charset="0"/>
                <a:cs typeface="Times New Roman" pitchFamily="18" charset="0"/>
              </a:rPr>
              <a:t> </a:t>
            </a:r>
          </a:p>
          <a:p>
            <a:r>
              <a:rPr lang="en-US" sz="2000" b="1" dirty="0">
                <a:latin typeface="Times New Roman" pitchFamily="18" charset="0"/>
                <a:cs typeface="Times New Roman" pitchFamily="18" charset="0"/>
              </a:rPr>
              <a:t>4. Use strong authentication methods and keep your passwords as strong as possible. You can find in </a:t>
            </a:r>
            <a:r>
              <a:rPr lang="en-US" sz="2000" b="1" u="sng" dirty="0">
                <a:latin typeface="Times New Roman" pitchFamily="18" charset="0"/>
                <a:cs typeface="Times New Roman" pitchFamily="18" charset="0"/>
                <a:hlinkClick r:id="rId2"/>
              </a:rPr>
              <a:t>this article</a:t>
            </a:r>
            <a:r>
              <a:rPr lang="en-US" sz="2000" b="1" dirty="0">
                <a:latin typeface="Times New Roman" pitchFamily="18" charset="0"/>
                <a:cs typeface="Times New Roman" pitchFamily="18" charset="0"/>
              </a:rPr>
              <a:t> tips on how to protect your password. </a:t>
            </a:r>
          </a:p>
          <a:p>
            <a:r>
              <a:rPr lang="en-US" sz="2000" b="1" dirty="0">
                <a:latin typeface="Times New Roman" pitchFamily="18" charset="0"/>
                <a:cs typeface="Times New Roman" pitchFamily="18" charset="0"/>
              </a:rPr>
              <a:t> </a:t>
            </a:r>
          </a:p>
          <a:p>
            <a:r>
              <a:rPr lang="en-US" sz="2000" b="1" dirty="0">
                <a:latin typeface="Times New Roman" pitchFamily="18" charset="0"/>
                <a:cs typeface="Times New Roman" pitchFamily="18" charset="0"/>
              </a:rPr>
              <a:t>5. Don’t share sensitive information online or on your social media accounts.</a:t>
            </a:r>
          </a:p>
          <a:p>
            <a:r>
              <a:rPr lang="en-US" sz="2000" b="1" dirty="0">
                <a:latin typeface="Times New Roman" pitchFamily="18" charset="0"/>
                <a:cs typeface="Times New Roman" pitchFamily="18" charset="0"/>
              </a:rPr>
              <a:t> </a:t>
            </a:r>
          </a:p>
          <a:p>
            <a:r>
              <a:rPr lang="en-US" sz="2000" b="1" dirty="0">
                <a:latin typeface="Times New Roman" pitchFamily="18" charset="0"/>
                <a:cs typeface="Times New Roman" pitchFamily="18" charset="0"/>
              </a:rPr>
              <a:t>6. Educate your children about the risks of internet usage and keep monitoring their activities.</a:t>
            </a:r>
          </a:p>
          <a:p>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lide(fromBottom)">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125</TotalTime>
  <Words>480</Words>
  <Application>Microsoft Office PowerPoint</Application>
  <PresentationFormat>On-screen Show (4:3)</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Metro</vt:lpstr>
      <vt:lpstr>CYBER CRIME</vt:lpstr>
      <vt:lpstr>What is Cybercrime? </vt:lpstr>
      <vt:lpstr>Who are The Cybercriminals? </vt:lpstr>
      <vt:lpstr>How do Cybercrimes happen? </vt:lpstr>
      <vt:lpstr>Most Common Cyber Crimes </vt:lpstr>
      <vt:lpstr>Slide 6</vt:lpstr>
      <vt:lpstr>Cyber Crimes Examples  </vt:lpstr>
      <vt:lpstr>Slide 8</vt:lpstr>
      <vt:lpstr>How to Prevent Cybercrimes?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dc:title>
  <dc:creator>Y</dc:creator>
  <cp:lastModifiedBy>Y</cp:lastModifiedBy>
  <cp:revision>13</cp:revision>
  <dcterms:created xsi:type="dcterms:W3CDTF">2025-06-13T10:16:58Z</dcterms:created>
  <dcterms:modified xsi:type="dcterms:W3CDTF">2025-06-13T12:22:56Z</dcterms:modified>
</cp:coreProperties>
</file>