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5" r:id="rId2"/>
    <p:sldId id="257" r:id="rId3"/>
    <p:sldId id="270" r:id="rId4"/>
    <p:sldId id="271" r:id="rId5"/>
    <p:sldId id="258" r:id="rId6"/>
    <p:sldId id="267" r:id="rId7"/>
    <p:sldId id="259" r:id="rId8"/>
    <p:sldId id="260" r:id="rId9"/>
    <p:sldId id="261" r:id="rId10"/>
    <p:sldId id="262" r:id="rId11"/>
    <p:sldId id="272" r:id="rId12"/>
    <p:sldId id="263" r:id="rId13"/>
    <p:sldId id="268" r:id="rId14"/>
    <p:sldId id="264"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713" autoAdjust="0"/>
  </p:normalViewPr>
  <p:slideViewPr>
    <p:cSldViewPr>
      <p:cViewPr varScale="1">
        <p:scale>
          <a:sx n="70" d="100"/>
          <a:sy n="70" d="100"/>
        </p:scale>
        <p:origin x="13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233BAA-1556-4519-A56D-5DF431923DAB}" type="datetimeFigureOut">
              <a:rPr lang="en-US" smtClean="0"/>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A135DB-6AB4-4C31-ABDC-1DC79C1A4C6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F6AE5A-AB4C-41EA-B255-556264648EFC}" type="datetime1">
              <a:rPr lang="en-US" smtClean="0"/>
              <a:t>9/12/2023</a:t>
            </a:fld>
            <a:endParaRPr lang="en-US"/>
          </a:p>
        </p:txBody>
      </p:sp>
      <p:sp>
        <p:nvSpPr>
          <p:cNvPr id="19" name="Footer Placeholder 18"/>
          <p:cNvSpPr>
            <a:spLocks noGrp="1"/>
          </p:cNvSpPr>
          <p:nvPr>
            <p:ph type="ftr" sz="quarter" idx="11"/>
          </p:nvPr>
        </p:nvSpPr>
        <p:spPr/>
        <p:txBody>
          <a:bodyPr/>
          <a:lstStyle/>
          <a:p>
            <a:r>
              <a:rPr lang="en-US"/>
              <a:t>PG-DHPCSA CDAC</a:t>
            </a:r>
          </a:p>
        </p:txBody>
      </p:sp>
      <p:sp>
        <p:nvSpPr>
          <p:cNvPr id="27" name="Slide Number Placeholder 26"/>
          <p:cNvSpPr>
            <a:spLocks noGrp="1"/>
          </p:cNvSpPr>
          <p:nvPr>
            <p:ph type="sldNum" sz="quarter" idx="12"/>
          </p:nvPr>
        </p:nvSpPr>
        <p:spPr/>
        <p:txBody>
          <a:bodyPr/>
          <a:lstStyle/>
          <a:p>
            <a:fld id="{1262F944-F326-49A8-BA09-E565D61E53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BD3B6C9-493A-429B-92A9-2C89398F0942}" type="datetime1">
              <a:rPr lang="en-US" smtClean="0"/>
              <a:t>9/12/2023</a:t>
            </a:fld>
            <a:endParaRPr lang="en-US"/>
          </a:p>
        </p:txBody>
      </p:sp>
      <p:sp>
        <p:nvSpPr>
          <p:cNvPr id="5" name="Footer Placeholder 4"/>
          <p:cNvSpPr>
            <a:spLocks noGrp="1"/>
          </p:cNvSpPr>
          <p:nvPr>
            <p:ph type="ftr" sz="quarter" idx="11"/>
          </p:nvPr>
        </p:nvSpPr>
        <p:spPr/>
        <p:txBody>
          <a:bodyPr/>
          <a:lstStyle/>
          <a:p>
            <a:r>
              <a:rPr lang="en-US"/>
              <a:t>PG-DHPCSA CDAC</a:t>
            </a:r>
          </a:p>
        </p:txBody>
      </p:sp>
      <p:sp>
        <p:nvSpPr>
          <p:cNvPr id="6" name="Slide Number Placeholder 5"/>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6A72BD-1A92-4744-B99B-CFF3A297BC54}" type="datetime1">
              <a:rPr lang="en-US" smtClean="0"/>
              <a:t>9/12/2023</a:t>
            </a:fld>
            <a:endParaRPr lang="en-US"/>
          </a:p>
        </p:txBody>
      </p:sp>
      <p:sp>
        <p:nvSpPr>
          <p:cNvPr id="5" name="Footer Placeholder 4"/>
          <p:cNvSpPr>
            <a:spLocks noGrp="1"/>
          </p:cNvSpPr>
          <p:nvPr>
            <p:ph type="ftr" sz="quarter" idx="11"/>
          </p:nvPr>
        </p:nvSpPr>
        <p:spPr/>
        <p:txBody>
          <a:bodyPr/>
          <a:lstStyle/>
          <a:p>
            <a:r>
              <a:rPr lang="en-US"/>
              <a:t>PG-DHPCSA CDAC</a:t>
            </a:r>
          </a:p>
        </p:txBody>
      </p:sp>
      <p:sp>
        <p:nvSpPr>
          <p:cNvPr id="6" name="Slide Number Placeholder 5"/>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E71375-B929-42A4-88B7-BEFC10B7AD98}" type="datetime1">
              <a:rPr lang="en-US" smtClean="0"/>
              <a:t>9/12/2023</a:t>
            </a:fld>
            <a:endParaRPr lang="en-US"/>
          </a:p>
        </p:txBody>
      </p:sp>
      <p:sp>
        <p:nvSpPr>
          <p:cNvPr id="5" name="Footer Placeholder 4"/>
          <p:cNvSpPr>
            <a:spLocks noGrp="1"/>
          </p:cNvSpPr>
          <p:nvPr>
            <p:ph type="ftr" sz="quarter" idx="11"/>
          </p:nvPr>
        </p:nvSpPr>
        <p:spPr/>
        <p:txBody>
          <a:bodyPr/>
          <a:lstStyle/>
          <a:p>
            <a:r>
              <a:rPr lang="en-US"/>
              <a:t>PG-DHPCSA CDAC</a:t>
            </a:r>
          </a:p>
        </p:txBody>
      </p:sp>
      <p:sp>
        <p:nvSpPr>
          <p:cNvPr id="6" name="Slide Number Placeholder 5"/>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06F2A0-8ACE-490B-955B-0F88B1DDAE8F}" type="datetime1">
              <a:rPr lang="en-US" smtClean="0"/>
              <a:t>9/12/2023</a:t>
            </a:fld>
            <a:endParaRPr lang="en-US"/>
          </a:p>
        </p:txBody>
      </p:sp>
      <p:sp>
        <p:nvSpPr>
          <p:cNvPr id="5" name="Footer Placeholder 4"/>
          <p:cNvSpPr>
            <a:spLocks noGrp="1"/>
          </p:cNvSpPr>
          <p:nvPr>
            <p:ph type="ftr" sz="quarter" idx="11"/>
          </p:nvPr>
        </p:nvSpPr>
        <p:spPr/>
        <p:txBody>
          <a:bodyPr/>
          <a:lstStyle/>
          <a:p>
            <a:r>
              <a:rPr lang="en-US"/>
              <a:t>PG-DHPCSA CDAC</a:t>
            </a:r>
          </a:p>
        </p:txBody>
      </p:sp>
      <p:sp>
        <p:nvSpPr>
          <p:cNvPr id="6" name="Slide Number Placeholder 5"/>
          <p:cNvSpPr>
            <a:spLocks noGrp="1"/>
          </p:cNvSpPr>
          <p:nvPr>
            <p:ph type="sldNum" sz="quarter" idx="12"/>
          </p:nvPr>
        </p:nvSpPr>
        <p:spPr/>
        <p:txBody>
          <a:bodyPr/>
          <a:lstStyle/>
          <a:p>
            <a:fld id="{1262F944-F326-49A8-BA09-E565D61E53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BE8BD9-A380-4C1F-AA70-3B438539E1D3}" type="datetime1">
              <a:rPr lang="en-US" smtClean="0"/>
              <a:t>9/12/2023</a:t>
            </a:fld>
            <a:endParaRPr lang="en-US"/>
          </a:p>
        </p:txBody>
      </p:sp>
      <p:sp>
        <p:nvSpPr>
          <p:cNvPr id="6" name="Footer Placeholder 5"/>
          <p:cNvSpPr>
            <a:spLocks noGrp="1"/>
          </p:cNvSpPr>
          <p:nvPr>
            <p:ph type="ftr" sz="quarter" idx="11"/>
          </p:nvPr>
        </p:nvSpPr>
        <p:spPr/>
        <p:txBody>
          <a:bodyPr/>
          <a:lstStyle/>
          <a:p>
            <a:r>
              <a:rPr lang="en-US"/>
              <a:t>PG-DHPCSA CDAC</a:t>
            </a:r>
          </a:p>
        </p:txBody>
      </p:sp>
      <p:sp>
        <p:nvSpPr>
          <p:cNvPr id="7" name="Slide Number Placeholder 6"/>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61432D1-4730-46DD-83FE-EBFB79A8CBD9}" type="datetime1">
              <a:rPr lang="en-US" smtClean="0"/>
              <a:t>9/12/2023</a:t>
            </a:fld>
            <a:endParaRPr lang="en-US"/>
          </a:p>
        </p:txBody>
      </p:sp>
      <p:sp>
        <p:nvSpPr>
          <p:cNvPr id="8" name="Footer Placeholder 7"/>
          <p:cNvSpPr>
            <a:spLocks noGrp="1"/>
          </p:cNvSpPr>
          <p:nvPr>
            <p:ph type="ftr" sz="quarter" idx="11"/>
          </p:nvPr>
        </p:nvSpPr>
        <p:spPr/>
        <p:txBody>
          <a:bodyPr/>
          <a:lstStyle/>
          <a:p>
            <a:r>
              <a:rPr lang="en-US"/>
              <a:t>PG-DHPCSA CDAC</a:t>
            </a:r>
          </a:p>
        </p:txBody>
      </p:sp>
      <p:sp>
        <p:nvSpPr>
          <p:cNvPr id="9" name="Slide Number Placeholder 8"/>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C98FE67-48B5-4E21-9F48-45DF932B02EB}" type="datetime1">
              <a:rPr lang="en-US" smtClean="0"/>
              <a:t>9/12/2023</a:t>
            </a:fld>
            <a:endParaRPr lang="en-US"/>
          </a:p>
        </p:txBody>
      </p:sp>
      <p:sp>
        <p:nvSpPr>
          <p:cNvPr id="4" name="Footer Placeholder 3"/>
          <p:cNvSpPr>
            <a:spLocks noGrp="1"/>
          </p:cNvSpPr>
          <p:nvPr>
            <p:ph type="ftr" sz="quarter" idx="11"/>
          </p:nvPr>
        </p:nvSpPr>
        <p:spPr/>
        <p:txBody>
          <a:bodyPr/>
          <a:lstStyle/>
          <a:p>
            <a:r>
              <a:rPr lang="en-US"/>
              <a:t>PG-DHPCSA CDAC</a:t>
            </a:r>
          </a:p>
        </p:txBody>
      </p:sp>
      <p:sp>
        <p:nvSpPr>
          <p:cNvPr id="5" name="Slide Number Placeholder 4"/>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DF9F3-1EB0-456B-B976-944E340BEC2A}" type="datetime1">
              <a:rPr lang="en-US" smtClean="0"/>
              <a:t>9/12/2023</a:t>
            </a:fld>
            <a:endParaRPr lang="en-US"/>
          </a:p>
        </p:txBody>
      </p:sp>
      <p:sp>
        <p:nvSpPr>
          <p:cNvPr id="3" name="Footer Placeholder 2"/>
          <p:cNvSpPr>
            <a:spLocks noGrp="1"/>
          </p:cNvSpPr>
          <p:nvPr>
            <p:ph type="ftr" sz="quarter" idx="11"/>
          </p:nvPr>
        </p:nvSpPr>
        <p:spPr/>
        <p:txBody>
          <a:bodyPr/>
          <a:lstStyle/>
          <a:p>
            <a:r>
              <a:rPr lang="en-US"/>
              <a:t>PG-DHPCSA CDAC</a:t>
            </a:r>
          </a:p>
        </p:txBody>
      </p:sp>
      <p:sp>
        <p:nvSpPr>
          <p:cNvPr id="4" name="Slide Number Placeholder 3"/>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ECBD66-EF38-4A1C-A0F1-054C69BD8840}" type="datetime1">
              <a:rPr lang="en-US" smtClean="0"/>
              <a:t>9/12/2023</a:t>
            </a:fld>
            <a:endParaRPr lang="en-US"/>
          </a:p>
        </p:txBody>
      </p:sp>
      <p:sp>
        <p:nvSpPr>
          <p:cNvPr id="6" name="Footer Placeholder 5"/>
          <p:cNvSpPr>
            <a:spLocks noGrp="1"/>
          </p:cNvSpPr>
          <p:nvPr>
            <p:ph type="ftr" sz="quarter" idx="11"/>
          </p:nvPr>
        </p:nvSpPr>
        <p:spPr/>
        <p:txBody>
          <a:bodyPr/>
          <a:lstStyle/>
          <a:p>
            <a:r>
              <a:rPr lang="en-US"/>
              <a:t>PG-DHPCSA CDAC</a:t>
            </a:r>
          </a:p>
        </p:txBody>
      </p:sp>
      <p:sp>
        <p:nvSpPr>
          <p:cNvPr id="7" name="Slide Number Placeholder 6"/>
          <p:cNvSpPr>
            <a:spLocks noGrp="1"/>
          </p:cNvSpPr>
          <p:nvPr>
            <p:ph type="sldNum" sz="quarter" idx="12"/>
          </p:nvPr>
        </p:nvSpPr>
        <p:spPr/>
        <p:txBody>
          <a:bodyPr/>
          <a:lstStyle/>
          <a:p>
            <a:fld id="{1262F944-F326-49A8-BA09-E565D61E53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EFD67D-38EF-4085-80B6-C65D3C04161D}" type="datetime1">
              <a:rPr lang="en-US" smtClean="0"/>
              <a:t>9/12/2023</a:t>
            </a:fld>
            <a:endParaRPr lang="en-US"/>
          </a:p>
        </p:txBody>
      </p:sp>
      <p:sp>
        <p:nvSpPr>
          <p:cNvPr id="6" name="Footer Placeholder 5"/>
          <p:cNvSpPr>
            <a:spLocks noGrp="1"/>
          </p:cNvSpPr>
          <p:nvPr>
            <p:ph type="ftr" sz="quarter" idx="11"/>
          </p:nvPr>
        </p:nvSpPr>
        <p:spPr/>
        <p:txBody>
          <a:bodyPr/>
          <a:lstStyle/>
          <a:p>
            <a:r>
              <a:rPr lang="en-US"/>
              <a:t>PG-DHPCSA CDAC</a:t>
            </a:r>
          </a:p>
        </p:txBody>
      </p:sp>
      <p:sp>
        <p:nvSpPr>
          <p:cNvPr id="7" name="Slide Number Placeholder 6"/>
          <p:cNvSpPr>
            <a:spLocks noGrp="1"/>
          </p:cNvSpPr>
          <p:nvPr>
            <p:ph type="sldNum" sz="quarter" idx="12"/>
          </p:nvPr>
        </p:nvSpPr>
        <p:spPr>
          <a:xfrm>
            <a:off x="8077200" y="6356350"/>
            <a:ext cx="609600" cy="365125"/>
          </a:xfrm>
        </p:spPr>
        <p:txBody>
          <a:bodyPr/>
          <a:lstStyle/>
          <a:p>
            <a:fld id="{1262F944-F326-49A8-BA09-E565D61E53D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0573FF-CBEE-4848-B8C8-AC82B80D162F}" type="datetime1">
              <a:rPr lang="en-US" smtClean="0"/>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PG-DHPCSA CDAC</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62F944-F326-49A8-BA09-E565D61E53D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36" y="2571748"/>
            <a:ext cx="8229600" cy="1143000"/>
          </a:xfrm>
          <a:scene3d>
            <a:camera prst="perspectiveAbove"/>
            <a:lightRig rig="threePt" dir="t"/>
          </a:scene3d>
        </p:spPr>
        <p:txBody>
          <a:bodyPr/>
          <a:lstStyle/>
          <a:p>
            <a:r>
              <a:rPr lang="en-US" b="1" dirty="0"/>
              <a:t>                  INFRA-SECOPS</a:t>
            </a:r>
          </a:p>
        </p:txBody>
      </p:sp>
      <p:sp>
        <p:nvSpPr>
          <p:cNvPr id="3" name="Content Placeholder 2"/>
          <p:cNvSpPr>
            <a:spLocks noGrp="1"/>
          </p:cNvSpPr>
          <p:nvPr>
            <p:ph idx="1"/>
          </p:nvPr>
        </p:nvSpPr>
        <p:spPr>
          <a:xfrm>
            <a:off x="0" y="3714752"/>
            <a:ext cx="8801072" cy="2857520"/>
          </a:xfrm>
        </p:spPr>
        <p:txBody>
          <a:bodyPr>
            <a:normAutofit fontScale="40000" lnSpcReduction="20000"/>
          </a:bodyPr>
          <a:lstStyle/>
          <a:p>
            <a:pPr>
              <a:buNone/>
            </a:pPr>
            <a:r>
              <a:rPr lang="en-US" altLang="zh-CN" sz="1800" dirty="0">
                <a:solidFill>
                  <a:srgbClr val="C00000"/>
                </a:solidFill>
                <a:latin typeface="Arial Black" pitchFamily="34" charset="0"/>
                <a:ea typeface="宋体" charset="-122"/>
              </a:rPr>
              <a:t>                                                                      </a:t>
            </a:r>
          </a:p>
          <a:p>
            <a:pPr>
              <a:buNone/>
            </a:pPr>
            <a:endParaRPr lang="en-US" altLang="zh-CN" sz="1800" dirty="0">
              <a:solidFill>
                <a:srgbClr val="C00000"/>
              </a:solidFill>
              <a:latin typeface="Arial Black" pitchFamily="34" charset="0"/>
              <a:ea typeface="宋体" charset="-122"/>
            </a:endParaRPr>
          </a:p>
          <a:p>
            <a:pPr>
              <a:buNone/>
            </a:pPr>
            <a:endParaRPr lang="en-US" altLang="zh-CN" sz="1800" dirty="0">
              <a:solidFill>
                <a:srgbClr val="C00000"/>
              </a:solidFill>
              <a:latin typeface="Arial Black" pitchFamily="34" charset="0"/>
              <a:ea typeface="宋体" charset="-122"/>
            </a:endParaRPr>
          </a:p>
          <a:p>
            <a:pPr>
              <a:buNone/>
            </a:pPr>
            <a:endParaRPr lang="en-US" altLang="zh-CN" sz="1800" dirty="0">
              <a:solidFill>
                <a:srgbClr val="C00000"/>
              </a:solidFill>
              <a:latin typeface="Arial Black" pitchFamily="34" charset="0"/>
              <a:ea typeface="宋体" charset="-122"/>
            </a:endParaRPr>
          </a:p>
          <a:p>
            <a:pPr>
              <a:buNone/>
            </a:pPr>
            <a:endParaRPr lang="en-US" altLang="zh-CN" sz="1800" dirty="0">
              <a:solidFill>
                <a:srgbClr val="C00000"/>
              </a:solidFill>
              <a:latin typeface="Arial Black" pitchFamily="34" charset="0"/>
              <a:ea typeface="宋体" charset="-122"/>
            </a:endParaRPr>
          </a:p>
          <a:p>
            <a:pPr>
              <a:buNone/>
            </a:pPr>
            <a:r>
              <a:rPr lang="en-US" altLang="zh-CN" sz="1800" dirty="0">
                <a:solidFill>
                  <a:srgbClr val="C00000"/>
                </a:solidFill>
                <a:latin typeface="Arial Black" pitchFamily="34" charset="0"/>
                <a:ea typeface="宋体" charset="-122"/>
              </a:rPr>
              <a:t>                                                                                                                                             </a:t>
            </a:r>
            <a:r>
              <a:rPr lang="en-US" altLang="zh-CN" sz="2800" dirty="0">
                <a:solidFill>
                  <a:srgbClr val="C00000"/>
                </a:solidFill>
                <a:latin typeface="Arial Black" pitchFamily="34" charset="0"/>
                <a:ea typeface="宋体" charset="-122"/>
              </a:rPr>
              <a:t>Project Presented by:</a:t>
            </a:r>
          </a:p>
          <a:p>
            <a:pPr>
              <a:buNone/>
            </a:pPr>
            <a:endParaRPr lang="en-US" altLang="zh-CN" sz="2800" dirty="0">
              <a:solidFill>
                <a:srgbClr val="C00000"/>
              </a:solidFill>
              <a:latin typeface="Arial Black" pitchFamily="34" charset="0"/>
              <a:ea typeface="宋体" charset="-122"/>
            </a:endParaRPr>
          </a:p>
          <a:p>
            <a:pPr>
              <a:buNone/>
            </a:pPr>
            <a:r>
              <a:rPr lang="en-US" altLang="zh-CN" sz="2800" dirty="0">
                <a:solidFill>
                  <a:srgbClr val="C00000"/>
                </a:solidFill>
                <a:latin typeface="Arial Black" pitchFamily="34" charset="0"/>
                <a:ea typeface="宋体" charset="-122"/>
              </a:rPr>
              <a:t>                                                </a:t>
            </a:r>
            <a:r>
              <a:rPr lang="en-US" altLang="zh-TW" sz="2800" dirty="0">
                <a:solidFill>
                  <a:srgbClr val="C00000"/>
                </a:solidFill>
                <a:latin typeface="Arial Black" pitchFamily="34" charset="0"/>
                <a:ea typeface="宋体" charset="-122"/>
              </a:rPr>
              <a:t>                                                                                               ANUSHKA KALE</a:t>
            </a:r>
          </a:p>
          <a:p>
            <a:pPr>
              <a:buNone/>
            </a:pPr>
            <a:r>
              <a:rPr lang="en-US" altLang="zh-CN" sz="2800" dirty="0">
                <a:solidFill>
                  <a:srgbClr val="C00000"/>
                </a:solidFill>
                <a:latin typeface="Arial Black" pitchFamily="34" charset="0"/>
                <a:ea typeface="宋体" charset="-122"/>
              </a:rPr>
              <a:t>                                                                                                                                               VISHAKHA KHARAT</a:t>
            </a:r>
          </a:p>
          <a:p>
            <a:pPr>
              <a:buNone/>
            </a:pPr>
            <a:r>
              <a:rPr lang="en-US" altLang="zh-CN" sz="2800" dirty="0">
                <a:solidFill>
                  <a:srgbClr val="C00000"/>
                </a:solidFill>
                <a:latin typeface="Arial Black" pitchFamily="34" charset="0"/>
                <a:ea typeface="宋体" charset="-122"/>
              </a:rPr>
              <a:t>                                                                                                                                               SAURABH SINGH            </a:t>
            </a:r>
          </a:p>
          <a:p>
            <a:pPr>
              <a:buNone/>
            </a:pPr>
            <a:r>
              <a:rPr lang="en-US" altLang="zh-CN" sz="2800" dirty="0">
                <a:solidFill>
                  <a:srgbClr val="C00000"/>
                </a:solidFill>
                <a:latin typeface="Arial Black" pitchFamily="34" charset="0"/>
                <a:ea typeface="宋体" charset="-122"/>
              </a:rPr>
              <a:t>                                                                                                                                               KUNDAN PAGARE      </a:t>
            </a:r>
          </a:p>
          <a:p>
            <a:pPr>
              <a:buNone/>
            </a:pPr>
            <a:r>
              <a:rPr lang="en-US" altLang="zh-CN" sz="2800" dirty="0">
                <a:solidFill>
                  <a:srgbClr val="C00000"/>
                </a:solidFill>
                <a:latin typeface="Arial Black" pitchFamily="34" charset="0"/>
                <a:ea typeface="宋体" charset="-122"/>
              </a:rPr>
              <a:t>	                                                                                                                                         SONALI ZOL</a:t>
            </a:r>
          </a:p>
          <a:p>
            <a:pPr>
              <a:buNone/>
            </a:pPr>
            <a:r>
              <a:rPr lang="en-US" altLang="zh-CN" sz="2800" dirty="0">
                <a:solidFill>
                  <a:srgbClr val="C00000"/>
                </a:solidFill>
                <a:latin typeface="Arial Black" pitchFamily="34" charset="0"/>
                <a:ea typeface="宋体" charset="-122"/>
              </a:rPr>
              <a:t>PG_DHPCSA</a:t>
            </a:r>
          </a:p>
          <a:p>
            <a:pPr>
              <a:buNone/>
            </a:pPr>
            <a:r>
              <a:rPr lang="en-US" altLang="zh-CN" sz="1800" dirty="0">
                <a:solidFill>
                  <a:srgbClr val="C00000"/>
                </a:solidFill>
                <a:latin typeface="Arial Black" pitchFamily="34" charset="0"/>
                <a:ea typeface="宋体" charset="-122"/>
              </a:rPr>
              <a:t>CDAC ACTS</a:t>
            </a:r>
          </a:p>
          <a:p>
            <a:pPr>
              <a:buNone/>
            </a:pPr>
            <a:r>
              <a:rPr lang="en-US" altLang="zh-CN" sz="1800" dirty="0">
                <a:solidFill>
                  <a:srgbClr val="C00000"/>
                </a:solidFill>
                <a:latin typeface="Arial Black" pitchFamily="34" charset="0"/>
                <a:ea typeface="宋体" charset="-122"/>
              </a:rPr>
              <a:t>PUNE</a:t>
            </a:r>
          </a:p>
          <a:p>
            <a:pPr>
              <a:buNone/>
            </a:pPr>
            <a:endParaRPr lang="en-US" sz="1800" dirty="0">
              <a:solidFill>
                <a:srgbClr val="C00000"/>
              </a:solidFill>
            </a:endParaRPr>
          </a:p>
        </p:txBody>
      </p:sp>
      <p:pic>
        <p:nvPicPr>
          <p:cNvPr id="37890" name="Picture 2" descr="Pune: Students Protest, C-DAC Says Date Of Re-Examination To Be ..."/>
          <p:cNvPicPr>
            <a:picLocks noChangeAspect="1" noChangeArrowheads="1"/>
          </p:cNvPicPr>
          <p:nvPr/>
        </p:nvPicPr>
        <p:blipFill>
          <a:blip r:embed="rId2" cstate="print"/>
          <a:srcRect/>
          <a:stretch>
            <a:fillRect/>
          </a:stretch>
        </p:blipFill>
        <p:spPr bwMode="auto">
          <a:xfrm>
            <a:off x="7000892" y="0"/>
            <a:ext cx="2143108" cy="1071570"/>
          </a:xfrm>
          <a:prstGeom prst="rect">
            <a:avLst/>
          </a:prstGeom>
          <a:noFill/>
        </p:spPr>
      </p:pic>
      <p:sp>
        <p:nvSpPr>
          <p:cNvPr id="4" name="TextBox 3">
            <a:extLst>
              <a:ext uri="{FF2B5EF4-FFF2-40B4-BE49-F238E27FC236}">
                <a16:creationId xmlns:a16="http://schemas.microsoft.com/office/drawing/2014/main" id="{462ED67A-F233-42DB-D481-EDCBF75F8398}"/>
              </a:ext>
            </a:extLst>
          </p:cNvPr>
          <p:cNvSpPr txBox="1"/>
          <p:nvPr/>
        </p:nvSpPr>
        <p:spPr>
          <a:xfrm>
            <a:off x="3275856" y="1672410"/>
            <a:ext cx="2788327" cy="1077218"/>
          </a:xfrm>
          <a:prstGeom prst="rect">
            <a:avLst/>
          </a:prstGeom>
          <a:noFill/>
        </p:spPr>
        <p:txBody>
          <a:bodyPr wrap="none" rtlCol="0">
            <a:spAutoFit/>
          </a:bodyPr>
          <a:lstStyle/>
          <a:p>
            <a:pPr algn="ctr"/>
            <a:r>
              <a:rPr lang="en-US" sz="3200" b="1" dirty="0">
                <a:latin typeface="Cambria" panose="02040503050406030204" pitchFamily="18" charset="0"/>
                <a:ea typeface="Cambria" panose="02040503050406030204" pitchFamily="18" charset="0"/>
              </a:rPr>
              <a:t>Presentation </a:t>
            </a:r>
          </a:p>
          <a:p>
            <a:pPr algn="ctr"/>
            <a:r>
              <a:rPr lang="en-US" sz="3200" b="1" dirty="0">
                <a:latin typeface="Cambria" panose="02040503050406030204" pitchFamily="18" charset="0"/>
                <a:ea typeface="Cambria" panose="02040503050406030204" pitchFamily="18" charset="0"/>
              </a:rPr>
              <a:t> on</a:t>
            </a:r>
            <a:endParaRPr lang="en-IN" sz="32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143000"/>
          </a:xfrm>
        </p:spPr>
        <p:txBody>
          <a:bodyPr/>
          <a:lstStyle/>
          <a:p>
            <a:r>
              <a:rPr lang="en-US" b="1" dirty="0"/>
              <a:t>              Trufflehog3</a:t>
            </a:r>
          </a:p>
        </p:txBody>
      </p:sp>
      <p:pic>
        <p:nvPicPr>
          <p:cNvPr id="3075" name="Picture 3" descr="C:\Users\rajesh\Desktop\ppt\trufflehog.png"/>
          <p:cNvPicPr>
            <a:picLocks noGrp="1" noChangeAspect="1" noChangeArrowheads="1"/>
          </p:cNvPicPr>
          <p:nvPr>
            <p:ph idx="1"/>
          </p:nvPr>
        </p:nvPicPr>
        <p:blipFill>
          <a:blip r:embed="rId2"/>
          <a:srcRect/>
          <a:stretch>
            <a:fillRect/>
          </a:stretch>
        </p:blipFill>
        <p:spPr bwMode="auto">
          <a:xfrm>
            <a:off x="285720" y="4786322"/>
            <a:ext cx="8572560" cy="1357322"/>
          </a:xfrm>
          <a:prstGeom prst="rect">
            <a:avLst/>
          </a:prstGeom>
          <a:noFill/>
        </p:spPr>
      </p:pic>
      <p:sp>
        <p:nvSpPr>
          <p:cNvPr id="11" name="TextBox 10"/>
          <p:cNvSpPr txBox="1"/>
          <p:nvPr/>
        </p:nvSpPr>
        <p:spPr>
          <a:xfrm>
            <a:off x="714348" y="2071678"/>
            <a:ext cx="7286676" cy="1754326"/>
          </a:xfrm>
          <a:prstGeom prst="rect">
            <a:avLst/>
          </a:prstGeom>
          <a:noFill/>
        </p:spPr>
        <p:txBody>
          <a:bodyPr wrap="square" rtlCol="0">
            <a:spAutoFit/>
          </a:bodyPr>
          <a:lstStyle/>
          <a:p>
            <a:pPr>
              <a:buFont typeface="Wingdings" pitchFamily="2" charset="2"/>
              <a:buChar char="Ø"/>
            </a:pPr>
            <a:r>
              <a:rPr lang="en-US" dirty="0" err="1"/>
              <a:t>Trufflehog</a:t>
            </a:r>
            <a:r>
              <a:rPr lang="en-US" dirty="0"/>
              <a:t> is an open-source security tool that is used to search for secrets and sensitive information in code repositories.</a:t>
            </a:r>
          </a:p>
          <a:p>
            <a:pPr>
              <a:buFont typeface="Wingdings" pitchFamily="2" charset="2"/>
              <a:buChar char="Ø"/>
            </a:pPr>
            <a:endParaRPr lang="en-US" dirty="0"/>
          </a:p>
          <a:p>
            <a:pPr>
              <a:buFont typeface="Wingdings" pitchFamily="2" charset="2"/>
              <a:buChar char="Ø"/>
            </a:pPr>
            <a:r>
              <a:rPr lang="en-US" dirty="0"/>
              <a:t> It is designed to identify and alert developers to any instances of sensitive information such as passwords, API keys, and other confidential data that may have been accidentally committed to a code repository.</a:t>
            </a:r>
          </a:p>
        </p:txBody>
      </p:sp>
      <p:pic>
        <p:nvPicPr>
          <p:cNvPr id="13" name="Picture 2" descr="Pune: Students Protest, C-DAC Says Date Of Re-Examination To Be ..."/>
          <p:cNvPicPr>
            <a:picLocks noChangeAspect="1" noChangeArrowheads="1"/>
          </p:cNvPicPr>
          <p:nvPr/>
        </p:nvPicPr>
        <p:blipFill>
          <a:blip r:embed="rId3" cstate="print"/>
          <a:srcRect/>
          <a:stretch>
            <a:fillRect/>
          </a:stretch>
        </p:blipFill>
        <p:spPr bwMode="auto">
          <a:xfrm>
            <a:off x="7143768" y="0"/>
            <a:ext cx="2000232" cy="1071546"/>
          </a:xfrm>
          <a:prstGeom prst="rect">
            <a:avLst/>
          </a:prstGeom>
          <a:noFill/>
        </p:spPr>
      </p:pic>
      <p:sp>
        <p:nvSpPr>
          <p:cNvPr id="14" name="Date Placeholder 13"/>
          <p:cNvSpPr>
            <a:spLocks noGrp="1"/>
          </p:cNvSpPr>
          <p:nvPr>
            <p:ph type="dt" sz="half" idx="10"/>
          </p:nvPr>
        </p:nvSpPr>
        <p:spPr>
          <a:xfrm>
            <a:off x="0" y="6492875"/>
            <a:ext cx="2133600" cy="365125"/>
          </a:xfrm>
        </p:spPr>
        <p:txBody>
          <a:bodyPr/>
          <a:lstStyle/>
          <a:p>
            <a:fld id="{1A253F08-2EE0-4871-892C-E0F0503263FC}" type="datetime1">
              <a:rPr lang="en-US" smtClean="0"/>
              <a:t>9/12/2023</a:t>
            </a:fld>
            <a:endParaRPr lang="en-US" dirty="0"/>
          </a:p>
        </p:txBody>
      </p:sp>
      <p:sp>
        <p:nvSpPr>
          <p:cNvPr id="15" name="Footer Placeholder 14"/>
          <p:cNvSpPr>
            <a:spLocks noGrp="1"/>
          </p:cNvSpPr>
          <p:nvPr>
            <p:ph type="ftr" sz="quarter" idx="11"/>
          </p:nvPr>
        </p:nvSpPr>
        <p:spPr>
          <a:xfrm>
            <a:off x="7715272" y="6492875"/>
            <a:ext cx="3352800" cy="365125"/>
          </a:xfrm>
        </p:spPr>
        <p:txBody>
          <a:bodyPr/>
          <a:lstStyle/>
          <a:p>
            <a:r>
              <a:rPr lang="en-US" dirty="0"/>
              <a:t>PG-DHPCSA CDAC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0972-C91E-FC72-93FE-080A67697D29}"/>
              </a:ext>
            </a:extLst>
          </p:cNvPr>
          <p:cNvSpPr>
            <a:spLocks noGrp="1"/>
          </p:cNvSpPr>
          <p:nvPr>
            <p:ph type="title"/>
          </p:nvPr>
        </p:nvSpPr>
        <p:spPr>
          <a:xfrm>
            <a:off x="457200" y="548680"/>
            <a:ext cx="8229600" cy="1143000"/>
          </a:xfrm>
        </p:spPr>
        <p:txBody>
          <a:bodyPr/>
          <a:lstStyle/>
          <a:p>
            <a:pPr algn="ctr"/>
            <a:r>
              <a:rPr lang="en-US" dirty="0"/>
              <a:t>Maven</a:t>
            </a:r>
            <a:endParaRPr lang="en-IN" dirty="0"/>
          </a:p>
        </p:txBody>
      </p:sp>
      <p:sp>
        <p:nvSpPr>
          <p:cNvPr id="4" name="Date Placeholder 3">
            <a:extLst>
              <a:ext uri="{FF2B5EF4-FFF2-40B4-BE49-F238E27FC236}">
                <a16:creationId xmlns:a16="http://schemas.microsoft.com/office/drawing/2014/main" id="{E76481D9-3468-F1B1-9E40-ECB4EB5EA390}"/>
              </a:ext>
            </a:extLst>
          </p:cNvPr>
          <p:cNvSpPr>
            <a:spLocks noGrp="1"/>
          </p:cNvSpPr>
          <p:nvPr>
            <p:ph type="dt" sz="half" idx="10"/>
          </p:nvPr>
        </p:nvSpPr>
        <p:spPr/>
        <p:txBody>
          <a:bodyPr/>
          <a:lstStyle/>
          <a:p>
            <a:fld id="{87E71375-B929-42A4-88B7-BEFC10B7AD98}" type="datetime1">
              <a:rPr lang="en-US" smtClean="0"/>
              <a:t>9/12/2023</a:t>
            </a:fld>
            <a:endParaRPr lang="en-US"/>
          </a:p>
        </p:txBody>
      </p:sp>
      <p:sp>
        <p:nvSpPr>
          <p:cNvPr id="5" name="Footer Placeholder 4">
            <a:extLst>
              <a:ext uri="{FF2B5EF4-FFF2-40B4-BE49-F238E27FC236}">
                <a16:creationId xmlns:a16="http://schemas.microsoft.com/office/drawing/2014/main" id="{5921B200-ABCC-A8CF-E289-F048C76F5757}"/>
              </a:ext>
            </a:extLst>
          </p:cNvPr>
          <p:cNvSpPr>
            <a:spLocks noGrp="1"/>
          </p:cNvSpPr>
          <p:nvPr>
            <p:ph type="ftr" sz="quarter" idx="11"/>
          </p:nvPr>
        </p:nvSpPr>
        <p:spPr/>
        <p:txBody>
          <a:bodyPr/>
          <a:lstStyle/>
          <a:p>
            <a:r>
              <a:rPr lang="en-US"/>
              <a:t>PG-DHPCSA CDAC</a:t>
            </a:r>
          </a:p>
        </p:txBody>
      </p:sp>
      <p:sp>
        <p:nvSpPr>
          <p:cNvPr id="7" name="TextBox 6">
            <a:extLst>
              <a:ext uri="{FF2B5EF4-FFF2-40B4-BE49-F238E27FC236}">
                <a16:creationId xmlns:a16="http://schemas.microsoft.com/office/drawing/2014/main" id="{97168A4C-0D65-BD8C-EA9D-E858D996CE58}"/>
              </a:ext>
            </a:extLst>
          </p:cNvPr>
          <p:cNvSpPr txBox="1"/>
          <p:nvPr/>
        </p:nvSpPr>
        <p:spPr>
          <a:xfrm>
            <a:off x="683568" y="1844824"/>
            <a:ext cx="7560840" cy="3693319"/>
          </a:xfrm>
          <a:prstGeom prst="rect">
            <a:avLst/>
          </a:prstGeom>
          <a:noFill/>
        </p:spPr>
        <p:txBody>
          <a:bodyPr wrap="square" rtlCol="0">
            <a:spAutoFit/>
          </a:bodyPr>
          <a:lstStyle/>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Maven is a build automation and dependency management tool primarily used for Java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projects. It was developed by Apache Software Foundation</a:t>
            </a: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Maven simplifies the build process by managing dependencies and providing a consistent</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 process across different projects</a:t>
            </a: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It uses a central repository called Maven Central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download project dependencies, which makes it easy to manage and update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dependencies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project.</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Maven is a popular tool for Java developers to manage the build process and</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dependencies of their projects, and it can help to improve project organization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errors.</a:t>
            </a:r>
            <a:endParaRPr lang="en-IN" dirty="0"/>
          </a:p>
        </p:txBody>
      </p:sp>
    </p:spTree>
    <p:extLst>
      <p:ext uri="{BB962C8B-B14F-4D97-AF65-F5344CB8AC3E}">
        <p14:creationId xmlns:p14="http://schemas.microsoft.com/office/powerpoint/2010/main" val="165088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543956" cy="1082660"/>
          </a:xfrm>
        </p:spPr>
        <p:txBody>
          <a:bodyPr/>
          <a:lstStyle/>
          <a:p>
            <a:r>
              <a:rPr lang="en-US" b="1" dirty="0"/>
              <a:t>                  </a:t>
            </a:r>
            <a:r>
              <a:rPr lang="en-US" b="1" dirty="0" err="1"/>
              <a:t>WebGoat</a:t>
            </a:r>
            <a:endParaRPr lang="en-US" b="1" dirty="0"/>
          </a:p>
        </p:txBody>
      </p:sp>
      <p:pic>
        <p:nvPicPr>
          <p:cNvPr id="4097" name="Picture 1" descr="C:\Users\rajesh\Desktop\ppt\webgoat.png"/>
          <p:cNvPicPr>
            <a:picLocks noGrp="1" noChangeAspect="1" noChangeArrowheads="1"/>
          </p:cNvPicPr>
          <p:nvPr>
            <p:ph idx="1"/>
          </p:nvPr>
        </p:nvPicPr>
        <p:blipFill>
          <a:blip r:embed="rId2"/>
          <a:srcRect/>
          <a:stretch>
            <a:fillRect/>
          </a:stretch>
        </p:blipFill>
        <p:spPr bwMode="auto">
          <a:xfrm>
            <a:off x="285720" y="2643182"/>
            <a:ext cx="7715304" cy="3429024"/>
          </a:xfrm>
          <a:prstGeom prst="rect">
            <a:avLst/>
          </a:prstGeom>
          <a:noFill/>
        </p:spPr>
      </p:pic>
      <p:sp>
        <p:nvSpPr>
          <p:cNvPr id="5" name="TextBox 4"/>
          <p:cNvSpPr txBox="1"/>
          <p:nvPr/>
        </p:nvSpPr>
        <p:spPr>
          <a:xfrm>
            <a:off x="428596" y="1571612"/>
            <a:ext cx="8572560" cy="646331"/>
          </a:xfrm>
          <a:prstGeom prst="rect">
            <a:avLst/>
          </a:prstGeom>
          <a:noFill/>
        </p:spPr>
        <p:txBody>
          <a:bodyPr wrap="square" rtlCol="0">
            <a:spAutoFit/>
          </a:bodyPr>
          <a:lstStyle/>
          <a:p>
            <a:r>
              <a:rPr lang="en-US" b="1" u="sng" dirty="0" err="1"/>
              <a:t>WebGoat</a:t>
            </a:r>
            <a:r>
              <a:rPr lang="en-US" b="1" u="sng" dirty="0"/>
              <a:t> </a:t>
            </a:r>
            <a:r>
              <a:rPr lang="en-US" dirty="0"/>
              <a:t>is intentionally insecure web application maintained by OWASP designed to teach web application security lessons.</a:t>
            </a:r>
          </a:p>
        </p:txBody>
      </p:sp>
      <p:pic>
        <p:nvPicPr>
          <p:cNvPr id="6" name="Picture 2" descr="Pune: Students Protest, C-DAC Says Date Of Re-Examination To Be ..."/>
          <p:cNvPicPr>
            <a:picLocks noChangeAspect="1" noChangeArrowheads="1"/>
          </p:cNvPicPr>
          <p:nvPr/>
        </p:nvPicPr>
        <p:blipFill>
          <a:blip r:embed="rId3" cstate="print"/>
          <a:srcRect/>
          <a:stretch>
            <a:fillRect/>
          </a:stretch>
        </p:blipFill>
        <p:spPr bwMode="auto">
          <a:xfrm>
            <a:off x="7143768" y="0"/>
            <a:ext cx="2000232" cy="1071546"/>
          </a:xfrm>
          <a:prstGeom prst="rect">
            <a:avLst/>
          </a:prstGeom>
          <a:noFill/>
        </p:spPr>
      </p:pic>
      <p:sp>
        <p:nvSpPr>
          <p:cNvPr id="7" name="Date Placeholder 6"/>
          <p:cNvSpPr>
            <a:spLocks noGrp="1"/>
          </p:cNvSpPr>
          <p:nvPr>
            <p:ph type="dt" sz="half" idx="10"/>
          </p:nvPr>
        </p:nvSpPr>
        <p:spPr/>
        <p:txBody>
          <a:bodyPr/>
          <a:lstStyle/>
          <a:p>
            <a:fld id="{CF10D9B8-2D58-4F11-A6B7-AD8BF930372C}" type="datetime1">
              <a:rPr lang="en-US" smtClean="0"/>
              <a:t>9/12/2023</a:t>
            </a:fld>
            <a:endParaRPr lang="en-US"/>
          </a:p>
        </p:txBody>
      </p:sp>
      <p:sp>
        <p:nvSpPr>
          <p:cNvPr id="8" name="Footer Placeholder 7"/>
          <p:cNvSpPr>
            <a:spLocks noGrp="1"/>
          </p:cNvSpPr>
          <p:nvPr>
            <p:ph type="ftr" sz="quarter" idx="11"/>
          </p:nvPr>
        </p:nvSpPr>
        <p:spPr/>
        <p:txBody>
          <a:bodyPr/>
          <a:lstStyle/>
          <a:p>
            <a:r>
              <a:rPr lang="en-US"/>
              <a:t>PG-DHPCSA CDAC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70000" contrast="-70000"/>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8"/>
          </a:xfrm>
        </p:spPr>
        <p:txBody>
          <a:bodyPr>
            <a:normAutofit/>
          </a:bodyPr>
          <a:lstStyle/>
          <a:p>
            <a:r>
              <a:rPr lang="en-US" sz="4000" b="1" dirty="0"/>
              <a:t>        </a:t>
            </a:r>
            <a:r>
              <a:rPr lang="en-US" sz="4000" b="1" dirty="0" err="1"/>
              <a:t>Cloudformation</a:t>
            </a:r>
            <a:endParaRPr lang="en-US" sz="4000" b="1" dirty="0"/>
          </a:p>
        </p:txBody>
      </p:sp>
      <p:sp>
        <p:nvSpPr>
          <p:cNvPr id="3" name="Content Placeholder 2"/>
          <p:cNvSpPr>
            <a:spLocks noGrp="1"/>
          </p:cNvSpPr>
          <p:nvPr>
            <p:ph idx="1"/>
          </p:nvPr>
        </p:nvSpPr>
        <p:spPr>
          <a:xfrm>
            <a:off x="428596" y="2000240"/>
            <a:ext cx="8229600" cy="4389120"/>
          </a:xfrm>
        </p:spPr>
        <p:txBody>
          <a:bodyPr>
            <a:normAutofit/>
          </a:bodyPr>
          <a:lstStyle/>
          <a:p>
            <a:pPr>
              <a:buFont typeface="Wingdings" pitchFamily="2" charset="2"/>
              <a:buChar char="Ø"/>
            </a:pPr>
            <a:r>
              <a:rPr lang="en-US" sz="1600" b="1" dirty="0"/>
              <a:t>AWS </a:t>
            </a:r>
            <a:r>
              <a:rPr lang="en-US" sz="1600" b="1" dirty="0" err="1"/>
              <a:t>Cloudformation</a:t>
            </a:r>
            <a:r>
              <a:rPr lang="en-US" sz="1600" b="1" dirty="0"/>
              <a:t> is a service that allows you to define infrastructure as code(IAC) using templates .</a:t>
            </a:r>
          </a:p>
          <a:p>
            <a:pPr>
              <a:buFont typeface="Wingdings" pitchFamily="2" charset="2"/>
              <a:buChar char="Ø"/>
            </a:pPr>
            <a:endParaRPr lang="en-US" sz="1600" b="1" dirty="0"/>
          </a:p>
          <a:p>
            <a:pPr>
              <a:buFont typeface="Wingdings" pitchFamily="2" charset="2"/>
              <a:buChar char="Ø"/>
            </a:pPr>
            <a:r>
              <a:rPr lang="en-US" sz="1600" b="1" dirty="0"/>
              <a:t>By using </a:t>
            </a:r>
            <a:r>
              <a:rPr lang="en-US" sz="1600" b="1" dirty="0" err="1"/>
              <a:t>cloudformation</a:t>
            </a:r>
            <a:r>
              <a:rPr lang="en-US" sz="1600" b="1" dirty="0"/>
              <a:t> to deploy an application server like </a:t>
            </a:r>
            <a:r>
              <a:rPr lang="en-US" sz="1600" b="1" dirty="0" err="1"/>
              <a:t>webgoat</a:t>
            </a:r>
            <a:r>
              <a:rPr lang="en-US" sz="1600" b="1" dirty="0"/>
              <a:t> we are ensuring </a:t>
            </a:r>
            <a:r>
              <a:rPr lang="en-US" sz="1600" b="1" dirty="0" err="1"/>
              <a:t>consistant</a:t>
            </a:r>
            <a:r>
              <a:rPr lang="en-US" sz="1600" b="1" dirty="0"/>
              <a:t> and repeatable </a:t>
            </a:r>
            <a:r>
              <a:rPr lang="en-US" sz="1600" b="1" dirty="0" err="1"/>
              <a:t>deployement</a:t>
            </a:r>
            <a:r>
              <a:rPr lang="en-US" sz="1600" b="1" dirty="0"/>
              <a:t>.  </a:t>
            </a:r>
          </a:p>
          <a:p>
            <a:pPr>
              <a:buFont typeface="Wingdings" pitchFamily="2" charset="2"/>
              <a:buChar char="Ø"/>
            </a:pPr>
            <a:endParaRPr lang="en-US" sz="1600" b="1" dirty="0"/>
          </a:p>
          <a:p>
            <a:pPr>
              <a:buFont typeface="Wingdings" pitchFamily="2" charset="2"/>
              <a:buChar char="Ø"/>
            </a:pPr>
            <a:r>
              <a:rPr lang="en-US" sz="1600" b="1" dirty="0"/>
              <a:t>AWS </a:t>
            </a:r>
            <a:r>
              <a:rPr lang="en-US" sz="1600" b="1" dirty="0" err="1"/>
              <a:t>CloudFormation</a:t>
            </a:r>
            <a:r>
              <a:rPr lang="en-US" sz="1600" b="1" dirty="0"/>
              <a:t> is a service that helps you model and set up your AWS resources so that you can spend less time managing those resources and more time focusing on your applications that run in AWS. </a:t>
            </a:r>
          </a:p>
        </p:txBody>
      </p:sp>
      <p:pic>
        <p:nvPicPr>
          <p:cNvPr id="4" name="Picture 2" descr="Pune: Students Protest, C-DAC Says Date Of Re-Examination To Be ..."/>
          <p:cNvPicPr>
            <a:picLocks noChangeAspect="1" noChangeArrowheads="1"/>
          </p:cNvPicPr>
          <p:nvPr/>
        </p:nvPicPr>
        <p:blipFill>
          <a:blip r:embed="rId3" cstate="print"/>
          <a:srcRect/>
          <a:stretch>
            <a:fillRect/>
          </a:stretch>
        </p:blipFill>
        <p:spPr bwMode="auto">
          <a:xfrm>
            <a:off x="7143768" y="0"/>
            <a:ext cx="2000232" cy="1071546"/>
          </a:xfrm>
          <a:prstGeom prst="rect">
            <a:avLst/>
          </a:prstGeom>
          <a:noFill/>
        </p:spPr>
      </p:pic>
      <p:sp>
        <p:nvSpPr>
          <p:cNvPr id="5" name="Date Placeholder 4"/>
          <p:cNvSpPr>
            <a:spLocks noGrp="1"/>
          </p:cNvSpPr>
          <p:nvPr>
            <p:ph type="dt" sz="half" idx="10"/>
          </p:nvPr>
        </p:nvSpPr>
        <p:spPr>
          <a:xfrm>
            <a:off x="0" y="6492875"/>
            <a:ext cx="2133600" cy="365125"/>
          </a:xfrm>
        </p:spPr>
        <p:txBody>
          <a:bodyPr/>
          <a:lstStyle/>
          <a:p>
            <a:fld id="{0359DCCB-4F63-4DFF-BDDA-705A77AB859A}" type="datetime1">
              <a:rPr lang="en-US" smtClean="0"/>
              <a:t>9/12/2023</a:t>
            </a:fld>
            <a:endParaRPr lang="en-US" dirty="0"/>
          </a:p>
        </p:txBody>
      </p:sp>
      <p:sp>
        <p:nvSpPr>
          <p:cNvPr id="6" name="Footer Placeholder 5"/>
          <p:cNvSpPr>
            <a:spLocks noGrp="1"/>
          </p:cNvSpPr>
          <p:nvPr>
            <p:ph type="ftr" sz="quarter" idx="11"/>
          </p:nvPr>
        </p:nvSpPr>
        <p:spPr>
          <a:xfrm>
            <a:off x="7572396" y="6492875"/>
            <a:ext cx="3352800" cy="365125"/>
          </a:xfrm>
        </p:spPr>
        <p:txBody>
          <a:bodyPr/>
          <a:lstStyle/>
          <a:p>
            <a:r>
              <a:rPr lang="en-US" dirty="0"/>
              <a:t>PG-DHPCSA CDAC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b="1" dirty="0"/>
              <a:t>                     Results</a:t>
            </a:r>
          </a:p>
        </p:txBody>
      </p:sp>
      <p:pic>
        <p:nvPicPr>
          <p:cNvPr id="4" name="Picture 2" descr="Pune: Students Protest, C-DAC Says Date Of Re-Examination To Be ..."/>
          <p:cNvPicPr>
            <a:picLocks noChangeAspect="1" noChangeArrowheads="1"/>
          </p:cNvPicPr>
          <p:nvPr/>
        </p:nvPicPr>
        <p:blipFill>
          <a:blip r:embed="rId2" cstate="print"/>
          <a:srcRect/>
          <a:stretch>
            <a:fillRect/>
          </a:stretch>
        </p:blipFill>
        <p:spPr bwMode="auto">
          <a:xfrm>
            <a:off x="7143768" y="0"/>
            <a:ext cx="2000232" cy="1071546"/>
          </a:xfrm>
          <a:prstGeom prst="rect">
            <a:avLst/>
          </a:prstGeom>
          <a:noFill/>
        </p:spPr>
      </p:pic>
      <p:sp>
        <p:nvSpPr>
          <p:cNvPr id="5" name="Date Placeholder 4"/>
          <p:cNvSpPr>
            <a:spLocks noGrp="1"/>
          </p:cNvSpPr>
          <p:nvPr>
            <p:ph type="dt" sz="half" idx="10"/>
          </p:nvPr>
        </p:nvSpPr>
        <p:spPr>
          <a:xfrm>
            <a:off x="0" y="6492875"/>
            <a:ext cx="2133600" cy="365125"/>
          </a:xfrm>
        </p:spPr>
        <p:txBody>
          <a:bodyPr/>
          <a:lstStyle/>
          <a:p>
            <a:fld id="{8476E466-98DB-4BDD-91A4-E9E0A33078E8}" type="datetime1">
              <a:rPr lang="en-US" smtClean="0"/>
              <a:t>9/12/2023</a:t>
            </a:fld>
            <a:endParaRPr lang="en-US" dirty="0"/>
          </a:p>
        </p:txBody>
      </p:sp>
      <p:sp>
        <p:nvSpPr>
          <p:cNvPr id="6" name="Footer Placeholder 5"/>
          <p:cNvSpPr>
            <a:spLocks noGrp="1"/>
          </p:cNvSpPr>
          <p:nvPr>
            <p:ph type="ftr" sz="quarter" idx="11"/>
          </p:nvPr>
        </p:nvSpPr>
        <p:spPr>
          <a:xfrm>
            <a:off x="7715272" y="6492875"/>
            <a:ext cx="3352800" cy="365125"/>
          </a:xfrm>
        </p:spPr>
        <p:txBody>
          <a:bodyPr/>
          <a:lstStyle/>
          <a:p>
            <a:r>
              <a:rPr lang="en-US" dirty="0"/>
              <a:t>PG-DHPCSA CDAC</a:t>
            </a:r>
          </a:p>
        </p:txBody>
      </p:sp>
      <p:pic>
        <p:nvPicPr>
          <p:cNvPr id="38913" name="Picture 1" descr="C:\Users\rajesh\Downloads\devops-cloudformation.png"/>
          <p:cNvPicPr>
            <a:picLocks noGrp="1" noChangeAspect="1" noChangeArrowheads="1"/>
          </p:cNvPicPr>
          <p:nvPr>
            <p:ph idx="1"/>
          </p:nvPr>
        </p:nvPicPr>
        <p:blipFill>
          <a:blip r:embed="rId3"/>
          <a:srcRect/>
          <a:stretch>
            <a:fillRect/>
          </a:stretch>
        </p:blipFill>
        <p:spPr bwMode="auto">
          <a:xfrm>
            <a:off x="428596" y="1935163"/>
            <a:ext cx="8501121" cy="438943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938962"/>
          </a:xfrm>
        </p:spPr>
        <p:txBody>
          <a:bodyPr/>
          <a:lstStyle/>
          <a:p>
            <a:r>
              <a:rPr lang="en-US" b="1" dirty="0"/>
              <a:t>            Conclusion</a:t>
            </a:r>
          </a:p>
        </p:txBody>
      </p:sp>
      <p:sp>
        <p:nvSpPr>
          <p:cNvPr id="3" name="Content Placeholder 2"/>
          <p:cNvSpPr>
            <a:spLocks noGrp="1"/>
          </p:cNvSpPr>
          <p:nvPr>
            <p:ph idx="1"/>
          </p:nvPr>
        </p:nvSpPr>
        <p:spPr>
          <a:xfrm>
            <a:off x="357158" y="2285992"/>
            <a:ext cx="8501122" cy="3571900"/>
          </a:xfrm>
        </p:spPr>
        <p:txBody>
          <a:bodyPr>
            <a:normAutofit/>
          </a:bodyPr>
          <a:lstStyle/>
          <a:p>
            <a:pPr marL="457200" indent="-457200">
              <a:buFont typeface="Wingdings" pitchFamily="2" charset="2"/>
              <a:buChar char="Ø"/>
            </a:pPr>
            <a:r>
              <a:rPr lang="en-US" sz="2400" b="1" dirty="0">
                <a:latin typeface="+mj-lt"/>
              </a:rPr>
              <a:t>In This way we have developed an Infrastructure Environment for security operations and awareness  ensuring infrastructure consistency using Jenkins Pipeline which enhance the security posture of our applications.</a:t>
            </a:r>
          </a:p>
        </p:txBody>
      </p:sp>
      <p:pic>
        <p:nvPicPr>
          <p:cNvPr id="4" name="Picture 2" descr="Pune: Students Protest, C-DAC Says Date Of Re-Examination To Be ..."/>
          <p:cNvPicPr>
            <a:picLocks noChangeAspect="1" noChangeArrowheads="1"/>
          </p:cNvPicPr>
          <p:nvPr/>
        </p:nvPicPr>
        <p:blipFill>
          <a:blip r:embed="rId2" cstate="print"/>
          <a:srcRect/>
          <a:stretch>
            <a:fillRect/>
          </a:stretch>
        </p:blipFill>
        <p:spPr bwMode="auto">
          <a:xfrm>
            <a:off x="7143768" y="0"/>
            <a:ext cx="2000232" cy="1071546"/>
          </a:xfrm>
          <a:prstGeom prst="rect">
            <a:avLst/>
          </a:prstGeom>
          <a:noFill/>
        </p:spPr>
      </p:pic>
      <p:sp>
        <p:nvSpPr>
          <p:cNvPr id="5" name="Date Placeholder 4"/>
          <p:cNvSpPr>
            <a:spLocks noGrp="1"/>
          </p:cNvSpPr>
          <p:nvPr>
            <p:ph type="dt" sz="half" idx="10"/>
          </p:nvPr>
        </p:nvSpPr>
        <p:spPr>
          <a:xfrm>
            <a:off x="0" y="6492875"/>
            <a:ext cx="2133600" cy="365125"/>
          </a:xfrm>
        </p:spPr>
        <p:txBody>
          <a:bodyPr/>
          <a:lstStyle/>
          <a:p>
            <a:fld id="{3D755691-8093-4FC9-AFB2-F160832317BE}" type="datetime1">
              <a:rPr lang="en-US" smtClean="0"/>
              <a:t>9/12/2023</a:t>
            </a:fld>
            <a:endParaRPr lang="en-US" dirty="0"/>
          </a:p>
        </p:txBody>
      </p:sp>
      <p:sp>
        <p:nvSpPr>
          <p:cNvPr id="6" name="Footer Placeholder 5"/>
          <p:cNvSpPr>
            <a:spLocks noGrp="1"/>
          </p:cNvSpPr>
          <p:nvPr>
            <p:ph type="ftr" sz="quarter" idx="11"/>
          </p:nvPr>
        </p:nvSpPr>
        <p:spPr>
          <a:xfrm>
            <a:off x="7643834" y="6492875"/>
            <a:ext cx="3352800" cy="365125"/>
          </a:xfrm>
        </p:spPr>
        <p:txBody>
          <a:bodyPr/>
          <a:lstStyle/>
          <a:p>
            <a:r>
              <a:rPr lang="en-US" dirty="0"/>
              <a:t>PG-DHPCSA CDAC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altLang="zh-CN" b="1" dirty="0">
                <a:solidFill>
                  <a:schemeClr val="accent3"/>
                </a:solidFill>
                <a:effectLst>
                  <a:outerShdw blurRad="38100" dist="38100" dir="2700000" algn="tl">
                    <a:srgbClr val="000000"/>
                  </a:outerShdw>
                </a:effectLst>
                <a:ea typeface="宋体" charset="-122"/>
              </a:rPr>
              <a:t>Contents</a:t>
            </a:r>
            <a:endParaRPr lang="en-US" b="1" dirty="0">
              <a:solidFill>
                <a:schemeClr val="accent3"/>
              </a:solidFill>
            </a:endParaRPr>
          </a:p>
        </p:txBody>
      </p:sp>
      <p:sp>
        <p:nvSpPr>
          <p:cNvPr id="3" name="Content Placeholder 2"/>
          <p:cNvSpPr>
            <a:spLocks noGrp="1"/>
          </p:cNvSpPr>
          <p:nvPr>
            <p:ph idx="1"/>
          </p:nvPr>
        </p:nvSpPr>
        <p:spPr/>
        <p:txBody>
          <a:bodyPr>
            <a:normAutofit fontScale="92500" lnSpcReduction="10000"/>
            <a:scene3d>
              <a:camera prst="orthographicFront"/>
              <a:lightRig rig="sunset" dir="t"/>
            </a:scene3d>
            <a:sp3d extrusionH="57150" prstMaterial="metal">
              <a:bevelT w="38100" h="38100"/>
              <a:bevelB w="38100" h="38100"/>
            </a:sp3d>
          </a:bodyPr>
          <a:lstStyle/>
          <a:p>
            <a:pPr>
              <a:lnSpc>
                <a:spcPct val="90000"/>
              </a:lnSpc>
            </a:pPr>
            <a:r>
              <a:rPr lang="en-US" altLang="zh-CN" b="1" dirty="0">
                <a:solidFill>
                  <a:schemeClr val="tx2"/>
                </a:solidFill>
                <a:latin typeface="Tahoma" pitchFamily="34" charset="0"/>
                <a:ea typeface="宋体" charset="-122"/>
              </a:rPr>
              <a:t>Project Overview</a:t>
            </a:r>
            <a:endParaRPr lang="en-US" altLang="zh-TW" b="1" dirty="0">
              <a:solidFill>
                <a:schemeClr val="tx2"/>
              </a:solidFill>
              <a:latin typeface="Tahoma" pitchFamily="34" charset="0"/>
              <a:ea typeface="宋体" charset="-122"/>
            </a:endParaRPr>
          </a:p>
          <a:p>
            <a:pPr>
              <a:lnSpc>
                <a:spcPct val="90000"/>
              </a:lnSpc>
            </a:pPr>
            <a:r>
              <a:rPr lang="en-US" altLang="zh-TW" b="1" dirty="0">
                <a:solidFill>
                  <a:schemeClr val="tx2"/>
                </a:solidFill>
                <a:latin typeface="Tahoma" pitchFamily="34" charset="0"/>
                <a:ea typeface="新細明體" pitchFamily="18" charset="-120"/>
              </a:rPr>
              <a:t>R</a:t>
            </a:r>
            <a:r>
              <a:rPr lang="en-US" altLang="ko-KR" b="1" dirty="0">
                <a:solidFill>
                  <a:schemeClr val="tx2"/>
                </a:solidFill>
                <a:latin typeface="Tahoma" pitchFamily="34" charset="0"/>
                <a:ea typeface="굴림" charset="-127"/>
              </a:rPr>
              <a:t>equirement Description</a:t>
            </a:r>
          </a:p>
          <a:p>
            <a:pPr>
              <a:lnSpc>
                <a:spcPct val="90000"/>
              </a:lnSpc>
            </a:pPr>
            <a:r>
              <a:rPr lang="en-US" altLang="zh-TW" b="1" dirty="0">
                <a:solidFill>
                  <a:schemeClr val="tx2"/>
                </a:solidFill>
                <a:latin typeface="Tahoma" pitchFamily="34" charset="0"/>
                <a:ea typeface="宋体" charset="-122"/>
              </a:rPr>
              <a:t>Data Flow</a:t>
            </a:r>
          </a:p>
          <a:p>
            <a:pPr>
              <a:lnSpc>
                <a:spcPct val="90000"/>
              </a:lnSpc>
            </a:pPr>
            <a:r>
              <a:rPr lang="en-US" altLang="zh-TW" b="1" dirty="0" err="1">
                <a:solidFill>
                  <a:schemeClr val="tx2"/>
                </a:solidFill>
                <a:latin typeface="Tahoma" pitchFamily="34" charset="0"/>
                <a:ea typeface="宋体" charset="-122"/>
              </a:rPr>
              <a:t>Git</a:t>
            </a:r>
            <a:r>
              <a:rPr lang="en-US" altLang="zh-TW" b="1" dirty="0">
                <a:solidFill>
                  <a:schemeClr val="tx2"/>
                </a:solidFill>
                <a:latin typeface="Tahoma" pitchFamily="34" charset="0"/>
                <a:ea typeface="宋体" charset="-122"/>
              </a:rPr>
              <a:t> Concept</a:t>
            </a:r>
          </a:p>
          <a:p>
            <a:pPr>
              <a:lnSpc>
                <a:spcPct val="90000"/>
              </a:lnSpc>
            </a:pPr>
            <a:r>
              <a:rPr lang="en-US" altLang="zh-TW" b="1" dirty="0">
                <a:solidFill>
                  <a:schemeClr val="tx2"/>
                </a:solidFill>
                <a:latin typeface="Tahoma" pitchFamily="34" charset="0"/>
                <a:ea typeface="宋体" charset="-122"/>
              </a:rPr>
              <a:t>AWS</a:t>
            </a:r>
          </a:p>
          <a:p>
            <a:pPr>
              <a:lnSpc>
                <a:spcPct val="90000"/>
              </a:lnSpc>
            </a:pPr>
            <a:r>
              <a:rPr lang="en-US" altLang="zh-TW" b="1" dirty="0">
                <a:solidFill>
                  <a:schemeClr val="tx2"/>
                </a:solidFill>
                <a:latin typeface="Tahoma" pitchFamily="34" charset="0"/>
                <a:ea typeface="宋体" charset="-122"/>
              </a:rPr>
              <a:t>Jenkins</a:t>
            </a:r>
          </a:p>
          <a:p>
            <a:pPr>
              <a:lnSpc>
                <a:spcPct val="90000"/>
              </a:lnSpc>
            </a:pPr>
            <a:r>
              <a:rPr lang="en-US" altLang="zh-TW" b="1" dirty="0">
                <a:solidFill>
                  <a:schemeClr val="tx2"/>
                </a:solidFill>
                <a:latin typeface="Tahoma" pitchFamily="34" charset="0"/>
                <a:ea typeface="宋体" charset="-122"/>
              </a:rPr>
              <a:t>Jenkins Pipeline</a:t>
            </a:r>
          </a:p>
          <a:p>
            <a:pPr>
              <a:lnSpc>
                <a:spcPct val="90000"/>
              </a:lnSpc>
            </a:pPr>
            <a:r>
              <a:rPr lang="en-US" altLang="zh-TW" b="1" dirty="0">
                <a:solidFill>
                  <a:schemeClr val="tx2"/>
                </a:solidFill>
                <a:latin typeface="Tahoma" pitchFamily="34" charset="0"/>
                <a:ea typeface="宋体" charset="-122"/>
              </a:rPr>
              <a:t>Trufflehog3</a:t>
            </a:r>
          </a:p>
          <a:p>
            <a:pPr>
              <a:lnSpc>
                <a:spcPct val="90000"/>
              </a:lnSpc>
            </a:pPr>
            <a:r>
              <a:rPr lang="en-US" altLang="zh-TW" b="1" dirty="0" err="1">
                <a:solidFill>
                  <a:schemeClr val="tx2"/>
                </a:solidFill>
                <a:latin typeface="Tahoma" pitchFamily="34" charset="0"/>
                <a:ea typeface="宋体" charset="-122"/>
              </a:rPr>
              <a:t>Webgoat</a:t>
            </a:r>
            <a:endParaRPr lang="en-US" altLang="zh-TW" b="1" dirty="0">
              <a:solidFill>
                <a:schemeClr val="tx2"/>
              </a:solidFill>
              <a:latin typeface="Tahoma" pitchFamily="34" charset="0"/>
              <a:ea typeface="宋体" charset="-122"/>
            </a:endParaRPr>
          </a:p>
          <a:p>
            <a:r>
              <a:rPr lang="en-US" altLang="zh-TW" b="1" dirty="0">
                <a:solidFill>
                  <a:schemeClr val="tx2"/>
                </a:solidFill>
                <a:latin typeface="Tahoma" pitchFamily="34" charset="0"/>
                <a:ea typeface="宋体" charset="-122"/>
              </a:rPr>
              <a:t>Result</a:t>
            </a:r>
          </a:p>
          <a:p>
            <a:r>
              <a:rPr lang="en-US" altLang="zh-TW" b="1" dirty="0">
                <a:solidFill>
                  <a:schemeClr val="tx2"/>
                </a:solidFill>
                <a:latin typeface="Tahoma" pitchFamily="34" charset="0"/>
                <a:ea typeface="宋体" charset="-122"/>
              </a:rPr>
              <a:t>Conclusion</a:t>
            </a:r>
          </a:p>
          <a:p>
            <a:pPr>
              <a:lnSpc>
                <a:spcPct val="90000"/>
              </a:lnSpc>
            </a:pPr>
            <a:endParaRPr lang="en-US" altLang="zh-TW" dirty="0">
              <a:solidFill>
                <a:schemeClr val="accent3"/>
              </a:solidFill>
              <a:latin typeface="Tahoma" pitchFamily="34" charset="0"/>
              <a:ea typeface="宋体" charset="-122"/>
            </a:endParaRPr>
          </a:p>
          <a:p>
            <a:pPr>
              <a:lnSpc>
                <a:spcPct val="90000"/>
              </a:lnSpc>
            </a:pPr>
            <a:endParaRPr lang="en-US" altLang="zh-CN" dirty="0">
              <a:solidFill>
                <a:schemeClr val="accent3"/>
              </a:solidFill>
              <a:latin typeface="Tahoma" pitchFamily="34" charset="0"/>
              <a:ea typeface="宋体" charset="-122"/>
            </a:endParaRPr>
          </a:p>
          <a:p>
            <a:endParaRPr lang="en-US" dirty="0"/>
          </a:p>
        </p:txBody>
      </p:sp>
      <p:sp>
        <p:nvSpPr>
          <p:cNvPr id="7170" name="AutoShape 2" descr="C-DAC: Centre for Development of Advanced Computing,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C-DAC: Centre for Development of Advanced Computing, In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2" descr="Pune: Students Protest, C-DAC Says Date Of Re-Examination To Be ..."/>
          <p:cNvPicPr>
            <a:picLocks noChangeAspect="1" noChangeArrowheads="1"/>
          </p:cNvPicPr>
          <p:nvPr/>
        </p:nvPicPr>
        <p:blipFill>
          <a:blip r:embed="rId2" cstate="print"/>
          <a:srcRect/>
          <a:stretch>
            <a:fillRect/>
          </a:stretch>
        </p:blipFill>
        <p:spPr bwMode="auto">
          <a:xfrm>
            <a:off x="7143768" y="0"/>
            <a:ext cx="2000232" cy="1071546"/>
          </a:xfrm>
          <a:prstGeom prst="rect">
            <a:avLst/>
          </a:prstGeom>
          <a:noFill/>
        </p:spPr>
      </p:pic>
      <p:sp>
        <p:nvSpPr>
          <p:cNvPr id="7" name="Date Placeholder 6"/>
          <p:cNvSpPr>
            <a:spLocks noGrp="1"/>
          </p:cNvSpPr>
          <p:nvPr>
            <p:ph type="dt" sz="half" idx="10"/>
          </p:nvPr>
        </p:nvSpPr>
        <p:spPr>
          <a:xfrm>
            <a:off x="0" y="6492875"/>
            <a:ext cx="2133600" cy="365125"/>
          </a:xfrm>
        </p:spPr>
        <p:txBody>
          <a:bodyPr/>
          <a:lstStyle/>
          <a:p>
            <a:fld id="{D5D8C1C5-24BA-47EE-9A64-9811420FDF26}" type="datetime1">
              <a:rPr lang="en-US" smtClean="0"/>
              <a:t>9/12/2023</a:t>
            </a:fld>
            <a:endParaRPr lang="en-US" dirty="0"/>
          </a:p>
        </p:txBody>
      </p:sp>
      <p:sp>
        <p:nvSpPr>
          <p:cNvPr id="8" name="Footer Placeholder 7"/>
          <p:cNvSpPr>
            <a:spLocks noGrp="1"/>
          </p:cNvSpPr>
          <p:nvPr>
            <p:ph type="ftr" sz="quarter" idx="11"/>
          </p:nvPr>
        </p:nvSpPr>
        <p:spPr>
          <a:xfrm>
            <a:off x="7715272" y="6492875"/>
            <a:ext cx="3352800" cy="365125"/>
          </a:xfrm>
        </p:spPr>
        <p:txBody>
          <a:bodyPr/>
          <a:lstStyle/>
          <a:p>
            <a:r>
              <a:rPr lang="en-US" dirty="0"/>
              <a:t>PG-DHPCSA CDAC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428604"/>
            <a:ext cx="8543956" cy="1143000"/>
          </a:xfrm>
        </p:spPr>
        <p:txBody>
          <a:bodyPr>
            <a:normAutofit/>
          </a:bodyPr>
          <a:lstStyle/>
          <a:p>
            <a:r>
              <a:rPr lang="en-US" sz="3600" b="1" dirty="0"/>
              <a:t>                 Project Overview</a:t>
            </a:r>
          </a:p>
        </p:txBody>
      </p:sp>
      <p:sp>
        <p:nvSpPr>
          <p:cNvPr id="3" name="Content Placeholder 2"/>
          <p:cNvSpPr>
            <a:spLocks noGrp="1"/>
          </p:cNvSpPr>
          <p:nvPr>
            <p:ph idx="1"/>
          </p:nvPr>
        </p:nvSpPr>
        <p:spPr/>
        <p:txBody>
          <a:bodyPr>
            <a:normAutofit/>
          </a:bodyPr>
          <a:lstStyle/>
          <a:p>
            <a:pPr>
              <a:buFont typeface="Wingdings" pitchFamily="2" charset="2"/>
              <a:buChar char="ü"/>
            </a:pPr>
            <a:r>
              <a:rPr lang="en-US" sz="1800" dirty="0">
                <a:latin typeface="Arial" pitchFamily="34" charset="0"/>
                <a:cs typeface="Arial" pitchFamily="34" charset="0"/>
              </a:rPr>
              <a:t>    This project aims to implement the Infrastructure framework in </a:t>
            </a:r>
            <a:r>
              <a:rPr lang="en-US" sz="1800" dirty="0" err="1">
                <a:latin typeface="Arial" pitchFamily="34" charset="0"/>
                <a:cs typeface="Arial" pitchFamily="34" charset="0"/>
              </a:rPr>
              <a:t>DevSecOps</a:t>
            </a:r>
            <a:r>
              <a:rPr lang="en-US" sz="1800" dirty="0">
                <a:latin typeface="Arial" pitchFamily="34" charset="0"/>
                <a:cs typeface="Arial" pitchFamily="34" charset="0"/>
              </a:rPr>
              <a:t> to provide a secure software development process that meets the security requirements of the organization. </a:t>
            </a:r>
          </a:p>
          <a:p>
            <a:pPr>
              <a:buNone/>
            </a:pPr>
            <a:r>
              <a:rPr lang="en-US" sz="1800" dirty="0">
                <a:latin typeface="Arial" pitchFamily="34" charset="0"/>
                <a:cs typeface="Arial" pitchFamily="34" charset="0"/>
              </a:rPr>
              <a:t>  </a:t>
            </a:r>
          </a:p>
          <a:p>
            <a:pPr>
              <a:buNone/>
            </a:pPr>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a:buFont typeface="Wingdings" pitchFamily="2" charset="2"/>
              <a:buChar char="ü"/>
            </a:pPr>
            <a:r>
              <a:rPr lang="en-US" sz="1800" dirty="0">
                <a:latin typeface="Arial" pitchFamily="34" charset="0"/>
                <a:cs typeface="Arial" pitchFamily="34" charset="0"/>
              </a:rPr>
              <a:t>The project will involve the identification and analysis of security requirements, the integration of security controls into the software design and architecture, the implementation of security controls </a:t>
            </a:r>
          </a:p>
        </p:txBody>
      </p:sp>
      <p:sp>
        <p:nvSpPr>
          <p:cNvPr id="4" name="Date Placeholder 3"/>
          <p:cNvSpPr>
            <a:spLocks noGrp="1"/>
          </p:cNvSpPr>
          <p:nvPr>
            <p:ph type="dt" sz="half" idx="10"/>
          </p:nvPr>
        </p:nvSpPr>
        <p:spPr>
          <a:xfrm>
            <a:off x="0" y="6492875"/>
            <a:ext cx="2133600" cy="365125"/>
          </a:xfrm>
        </p:spPr>
        <p:txBody>
          <a:bodyPr/>
          <a:lstStyle/>
          <a:p>
            <a:fld id="{05F44D24-DE02-42E8-BD12-C928C01D693C}" type="datetime1">
              <a:rPr lang="en-US" smtClean="0"/>
              <a:t>9/12/2023</a:t>
            </a:fld>
            <a:endParaRPr lang="en-US" dirty="0"/>
          </a:p>
        </p:txBody>
      </p:sp>
      <p:sp>
        <p:nvSpPr>
          <p:cNvPr id="5" name="Footer Placeholder 4"/>
          <p:cNvSpPr>
            <a:spLocks noGrp="1"/>
          </p:cNvSpPr>
          <p:nvPr>
            <p:ph type="ftr" sz="quarter" idx="11"/>
          </p:nvPr>
        </p:nvSpPr>
        <p:spPr>
          <a:xfrm>
            <a:off x="7786710" y="6492875"/>
            <a:ext cx="3352800" cy="365125"/>
          </a:xfrm>
        </p:spPr>
        <p:txBody>
          <a:bodyPr/>
          <a:lstStyle/>
          <a:p>
            <a:r>
              <a:rPr lang="en-US" dirty="0"/>
              <a:t>PG-DHPCSA CDAC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sz="3600" b="1" dirty="0"/>
              <a:t>Requirement Description</a:t>
            </a:r>
          </a:p>
        </p:txBody>
      </p:sp>
      <p:sp>
        <p:nvSpPr>
          <p:cNvPr id="3" name="Content Placeholder 2"/>
          <p:cNvSpPr>
            <a:spLocks noGrp="1"/>
          </p:cNvSpPr>
          <p:nvPr>
            <p:ph idx="1"/>
          </p:nvPr>
        </p:nvSpPr>
        <p:spPr>
          <a:xfrm>
            <a:off x="142844" y="1643050"/>
            <a:ext cx="8543956" cy="4681550"/>
          </a:xfrm>
        </p:spPr>
        <p:txBody>
          <a:bodyPr>
            <a:normAutofit fontScale="55000" lnSpcReduction="20000"/>
          </a:bodyPr>
          <a:lstStyle/>
          <a:p>
            <a:pPr>
              <a:buNone/>
            </a:pPr>
            <a:r>
              <a:rPr lang="en-US" sz="3400" b="1" dirty="0">
                <a:latin typeface="Arial" pitchFamily="34" charset="0"/>
                <a:cs typeface="Arial" pitchFamily="34" charset="0"/>
              </a:rPr>
              <a:t>System Requirement User Interface</a:t>
            </a:r>
          </a:p>
          <a:p>
            <a:pPr>
              <a:buNone/>
            </a:pPr>
            <a:r>
              <a:rPr lang="en-US" b="1" u="sng" dirty="0">
                <a:latin typeface="Arial" pitchFamily="34" charset="0"/>
                <a:cs typeface="Arial" pitchFamily="34" charset="0"/>
              </a:rPr>
              <a:t>EC2 Instance </a:t>
            </a:r>
            <a:r>
              <a:rPr lang="en-US" b="1" u="sng" dirty="0" err="1">
                <a:latin typeface="Arial" pitchFamily="34" charset="0"/>
                <a:cs typeface="Arial" pitchFamily="34" charset="0"/>
              </a:rPr>
              <a:t>Ubuntu</a:t>
            </a:r>
            <a:endParaRPr lang="en-US" b="1" u="sng" dirty="0">
              <a:latin typeface="Arial" pitchFamily="34" charset="0"/>
              <a:cs typeface="Arial" pitchFamily="34" charset="0"/>
            </a:endParaRPr>
          </a:p>
          <a:p>
            <a:pPr>
              <a:buNone/>
            </a:pPr>
            <a:endParaRPr lang="en-US" dirty="0">
              <a:latin typeface="Arial" pitchFamily="34" charset="0"/>
              <a:cs typeface="Arial" pitchFamily="34" charset="0"/>
            </a:endParaRPr>
          </a:p>
          <a:p>
            <a:pPr>
              <a:buNone/>
            </a:pPr>
            <a:r>
              <a:rPr lang="en-US" dirty="0">
                <a:latin typeface="Arial" pitchFamily="34" charset="0"/>
                <a:cs typeface="Arial" pitchFamily="34" charset="0"/>
              </a:rPr>
              <a:t>Software Requirement</a:t>
            </a:r>
          </a:p>
          <a:p>
            <a:pPr marL="514350" indent="-514350">
              <a:buFont typeface="+mj-lt"/>
              <a:buAutoNum type="arabicPeriod"/>
            </a:pPr>
            <a:r>
              <a:rPr lang="en-US" dirty="0">
                <a:latin typeface="Arial" pitchFamily="34" charset="0"/>
                <a:cs typeface="Arial" pitchFamily="34" charset="0"/>
              </a:rPr>
              <a:t>GIT</a:t>
            </a:r>
          </a:p>
          <a:p>
            <a:pPr marL="514350" indent="-514350">
              <a:buFont typeface="+mj-lt"/>
              <a:buAutoNum type="arabicPeriod"/>
            </a:pPr>
            <a:r>
              <a:rPr lang="en-US" dirty="0">
                <a:latin typeface="Arial" pitchFamily="34" charset="0"/>
                <a:cs typeface="Arial" pitchFamily="34" charset="0"/>
              </a:rPr>
              <a:t>Jenkins 3.Docker </a:t>
            </a:r>
          </a:p>
          <a:p>
            <a:pPr marL="514350" indent="-514350">
              <a:buFont typeface="+mj-lt"/>
              <a:buAutoNum type="arabicPeriod"/>
            </a:pPr>
            <a:r>
              <a:rPr lang="en-US" dirty="0">
                <a:latin typeface="Arial" pitchFamily="34" charset="0"/>
                <a:cs typeface="Arial" pitchFamily="34" charset="0"/>
              </a:rPr>
              <a:t>OWASP ZAP</a:t>
            </a:r>
          </a:p>
          <a:p>
            <a:pPr marL="514350" indent="-514350">
              <a:buFont typeface="+mj-lt"/>
              <a:buAutoNum type="arabicPeriod"/>
            </a:pPr>
            <a:r>
              <a:rPr lang="en-US" dirty="0">
                <a:latin typeface="Arial" pitchFamily="34" charset="0"/>
                <a:cs typeface="Arial" pitchFamily="34" charset="0"/>
              </a:rPr>
              <a:t>Apache Maven version-             </a:t>
            </a:r>
          </a:p>
          <a:p>
            <a:pPr marL="514350" indent="-514350">
              <a:buFont typeface="+mj-lt"/>
              <a:buAutoNum type="arabicPeriod"/>
            </a:pPr>
            <a:r>
              <a:rPr lang="en-US" dirty="0">
                <a:latin typeface="Arial" pitchFamily="34" charset="0"/>
                <a:cs typeface="Arial" pitchFamily="34" charset="0"/>
              </a:rPr>
              <a:t>Trufflehog3</a:t>
            </a:r>
          </a:p>
          <a:p>
            <a:pPr marL="514350" indent="-514350">
              <a:buFont typeface="+mj-lt"/>
              <a:buAutoNum type="arabicPeriod"/>
            </a:pPr>
            <a:r>
              <a:rPr lang="en-US" dirty="0" err="1">
                <a:latin typeface="Arial" pitchFamily="34" charset="0"/>
                <a:cs typeface="Arial" pitchFamily="34" charset="0"/>
              </a:rPr>
              <a:t>WebGoat</a:t>
            </a:r>
            <a:endParaRPr lang="en-US" dirty="0">
              <a:latin typeface="Arial" pitchFamily="34" charset="0"/>
              <a:cs typeface="Arial" pitchFamily="34" charset="0"/>
            </a:endParaRPr>
          </a:p>
          <a:p>
            <a:pPr marL="514350" indent="-514350">
              <a:buFont typeface="+mj-lt"/>
              <a:buAutoNum type="arabicPeriod"/>
            </a:pPr>
            <a:r>
              <a:rPr lang="en-US" dirty="0" err="1">
                <a:latin typeface="Arial" pitchFamily="34" charset="0"/>
                <a:cs typeface="Arial" pitchFamily="34" charset="0"/>
              </a:rPr>
              <a:t>Dast</a:t>
            </a: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r>
              <a:rPr lang="en-US" dirty="0">
                <a:latin typeface="Arial" pitchFamily="34" charset="0"/>
                <a:cs typeface="Arial" pitchFamily="34" charset="0"/>
              </a:rPr>
              <a:t>Hardware Requirement</a:t>
            </a:r>
          </a:p>
          <a:p>
            <a:pPr marL="514350" indent="-514350">
              <a:buFont typeface="+mj-lt"/>
              <a:buAutoNum type="arabicPeriod"/>
            </a:pPr>
            <a:r>
              <a:rPr lang="en-US" dirty="0">
                <a:latin typeface="Arial" pitchFamily="34" charset="0"/>
                <a:cs typeface="Arial" pitchFamily="34" charset="0"/>
              </a:rPr>
              <a:t>Windows 10 or 11</a:t>
            </a:r>
          </a:p>
          <a:p>
            <a:pPr marL="514350" indent="-514350">
              <a:buFont typeface="+mj-lt"/>
              <a:buAutoNum type="arabicPeriod"/>
            </a:pPr>
            <a:r>
              <a:rPr lang="en-US" dirty="0" err="1">
                <a:latin typeface="Arial" pitchFamily="34" charset="0"/>
                <a:cs typeface="Arial" pitchFamily="34" charset="0"/>
              </a:rPr>
              <a:t>Ubuntu</a:t>
            </a:r>
            <a:r>
              <a:rPr lang="en-US" dirty="0">
                <a:latin typeface="Arial" pitchFamily="34" charset="0"/>
                <a:cs typeface="Arial" pitchFamily="34" charset="0"/>
              </a:rPr>
              <a:t> 30GB HD, 1GB RAM</a:t>
            </a:r>
          </a:p>
          <a:p>
            <a:pPr marL="514350" indent="-514350">
              <a:buFont typeface="+mj-lt"/>
              <a:buAutoNum type="arabicPeriod"/>
            </a:pPr>
            <a:r>
              <a:rPr lang="en-US" dirty="0">
                <a:latin typeface="Arial" pitchFamily="34" charset="0"/>
                <a:cs typeface="Arial" pitchFamily="34" charset="0"/>
              </a:rPr>
              <a:t>t2-medium 4GB RAM</a:t>
            </a:r>
          </a:p>
          <a:p>
            <a:pPr marL="514350" indent="-514350">
              <a:buFont typeface="+mj-lt"/>
              <a:buAutoNum type="arabicPeriod"/>
            </a:pPr>
            <a:r>
              <a:rPr lang="en-US" dirty="0">
                <a:latin typeface="Arial" pitchFamily="34" charset="0"/>
                <a:cs typeface="Arial" pitchFamily="34" charset="0"/>
              </a:rPr>
              <a:t>t2-micro 1GB RAM</a:t>
            </a:r>
          </a:p>
          <a:p>
            <a:pPr>
              <a:buNone/>
            </a:pPr>
            <a:endParaRPr lang="en-US" dirty="0">
              <a:latin typeface="Arial" pitchFamily="34" charset="0"/>
              <a:cs typeface="Arial" pitchFamily="34" charset="0"/>
            </a:endParaRPr>
          </a:p>
        </p:txBody>
      </p:sp>
      <p:sp>
        <p:nvSpPr>
          <p:cNvPr id="4" name="Date Placeholder 3"/>
          <p:cNvSpPr>
            <a:spLocks noGrp="1"/>
          </p:cNvSpPr>
          <p:nvPr>
            <p:ph type="dt" sz="half" idx="10"/>
          </p:nvPr>
        </p:nvSpPr>
        <p:spPr>
          <a:xfrm>
            <a:off x="0" y="6492875"/>
            <a:ext cx="2133600" cy="365125"/>
          </a:xfrm>
        </p:spPr>
        <p:txBody>
          <a:bodyPr/>
          <a:lstStyle/>
          <a:p>
            <a:fld id="{87E71375-B929-42A4-88B7-BEFC10B7AD98}" type="datetime1">
              <a:rPr lang="en-US" smtClean="0"/>
              <a:t>9/12/2023</a:t>
            </a:fld>
            <a:endParaRPr lang="en-US" dirty="0"/>
          </a:p>
        </p:txBody>
      </p:sp>
      <p:sp>
        <p:nvSpPr>
          <p:cNvPr id="5" name="Footer Placeholder 4"/>
          <p:cNvSpPr>
            <a:spLocks noGrp="1"/>
          </p:cNvSpPr>
          <p:nvPr>
            <p:ph type="ftr" sz="quarter" idx="11"/>
          </p:nvPr>
        </p:nvSpPr>
        <p:spPr>
          <a:xfrm>
            <a:off x="7786710" y="6492875"/>
            <a:ext cx="3352800" cy="365125"/>
          </a:xfrm>
        </p:spPr>
        <p:txBody>
          <a:bodyPr/>
          <a:lstStyle/>
          <a:p>
            <a:r>
              <a:rPr lang="en-US" dirty="0"/>
              <a:t>PG-DHPCSA CDAC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928694"/>
          </a:xfrm>
        </p:spPr>
        <p:txBody>
          <a:bodyPr>
            <a:normAutofit/>
          </a:bodyPr>
          <a:lstStyle/>
          <a:p>
            <a:r>
              <a:rPr lang="en-US" sz="3600" b="1" dirty="0"/>
              <a:t>                      DATA FLOW</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56279" y="1935163"/>
            <a:ext cx="4431441" cy="4389437"/>
          </a:xfrm>
          <a:prstGeom prst="rect">
            <a:avLst/>
          </a:prstGeom>
          <a:noFill/>
        </p:spPr>
      </p:pic>
      <p:pic>
        <p:nvPicPr>
          <p:cNvPr id="7" name="Picture 2" descr="Pune: Students Protest, C-DAC Says Date Of Re-Examination To Be ..."/>
          <p:cNvPicPr>
            <a:picLocks noChangeAspect="1" noChangeArrowheads="1"/>
          </p:cNvPicPr>
          <p:nvPr/>
        </p:nvPicPr>
        <p:blipFill>
          <a:blip r:embed="rId3" cstate="print"/>
          <a:srcRect/>
          <a:stretch>
            <a:fillRect/>
          </a:stretch>
        </p:blipFill>
        <p:spPr bwMode="auto">
          <a:xfrm>
            <a:off x="7143768" y="0"/>
            <a:ext cx="2000232" cy="1071546"/>
          </a:xfrm>
          <a:prstGeom prst="rect">
            <a:avLst/>
          </a:prstGeom>
          <a:noFill/>
        </p:spPr>
      </p:pic>
      <p:sp>
        <p:nvSpPr>
          <p:cNvPr id="8" name="Date Placeholder 7"/>
          <p:cNvSpPr>
            <a:spLocks noGrp="1"/>
          </p:cNvSpPr>
          <p:nvPr>
            <p:ph type="dt" sz="half" idx="10"/>
          </p:nvPr>
        </p:nvSpPr>
        <p:spPr/>
        <p:txBody>
          <a:bodyPr/>
          <a:lstStyle/>
          <a:p>
            <a:fld id="{F87B929C-03DE-491B-866F-CFFC9184ACC5}" type="datetime1">
              <a:rPr lang="en-US" smtClean="0"/>
              <a:t>9/12/2023</a:t>
            </a:fld>
            <a:endParaRPr lang="en-US"/>
          </a:p>
        </p:txBody>
      </p:sp>
      <p:sp>
        <p:nvSpPr>
          <p:cNvPr id="9" name="Footer Placeholder 8"/>
          <p:cNvSpPr>
            <a:spLocks noGrp="1"/>
          </p:cNvSpPr>
          <p:nvPr>
            <p:ph type="ftr" sz="quarter" idx="11"/>
          </p:nvPr>
        </p:nvSpPr>
        <p:spPr>
          <a:xfrm>
            <a:off x="7215206" y="6492875"/>
            <a:ext cx="3352800" cy="365125"/>
          </a:xfrm>
        </p:spPr>
        <p:txBody>
          <a:bodyPr/>
          <a:lstStyle/>
          <a:p>
            <a:r>
              <a:rPr lang="en-US" dirty="0"/>
              <a:t>PG-DHPCSA CDAC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229600" cy="1143000"/>
          </a:xfrm>
        </p:spPr>
        <p:txBody>
          <a:bodyPr>
            <a:normAutofit/>
          </a:bodyPr>
          <a:lstStyle/>
          <a:p>
            <a:r>
              <a:rPr lang="en-US" sz="3200" b="1" dirty="0">
                <a:latin typeface="Arial Black" pitchFamily="34" charset="0"/>
              </a:rPr>
              <a:t>             Jenkins Pipeline</a:t>
            </a:r>
          </a:p>
        </p:txBody>
      </p:sp>
      <p:sp>
        <p:nvSpPr>
          <p:cNvPr id="4" name="Rectangle 3"/>
          <p:cNvSpPr/>
          <p:nvPr/>
        </p:nvSpPr>
        <p:spPr>
          <a:xfrm>
            <a:off x="1214414" y="2857496"/>
            <a:ext cx="1214446"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a:t>
            </a:r>
            <a:r>
              <a:rPr lang="en-US" dirty="0">
                <a:solidFill>
                  <a:schemeClr val="tx1"/>
                </a:solidFill>
              </a:rPr>
              <a:t> clone</a:t>
            </a:r>
          </a:p>
        </p:txBody>
      </p:sp>
      <p:sp>
        <p:nvSpPr>
          <p:cNvPr id="5" name="Rectangle 4"/>
          <p:cNvSpPr/>
          <p:nvPr/>
        </p:nvSpPr>
        <p:spPr>
          <a:xfrm>
            <a:off x="2857488" y="2857496"/>
            <a:ext cx="135732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secrets</a:t>
            </a:r>
          </a:p>
        </p:txBody>
      </p:sp>
      <p:sp>
        <p:nvSpPr>
          <p:cNvPr id="8" name="Rectangle 7"/>
          <p:cNvSpPr/>
          <p:nvPr/>
        </p:nvSpPr>
        <p:spPr>
          <a:xfrm>
            <a:off x="4643438" y="2857496"/>
            <a:ext cx="200026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Webgoat</a:t>
            </a:r>
            <a:r>
              <a:rPr lang="en-US" dirty="0">
                <a:solidFill>
                  <a:schemeClr val="tx1"/>
                </a:solidFill>
              </a:rPr>
              <a:t> Deployment</a:t>
            </a:r>
          </a:p>
        </p:txBody>
      </p:sp>
      <p:sp>
        <p:nvSpPr>
          <p:cNvPr id="10" name="Rectangle 9"/>
          <p:cNvSpPr/>
          <p:nvPr/>
        </p:nvSpPr>
        <p:spPr>
          <a:xfrm>
            <a:off x="7072330" y="2928934"/>
            <a:ext cx="128588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DAST</a:t>
            </a:r>
          </a:p>
        </p:txBody>
      </p:sp>
      <p:cxnSp>
        <p:nvCxnSpPr>
          <p:cNvPr id="15" name="Straight Arrow Connector 14"/>
          <p:cNvCxnSpPr/>
          <p:nvPr/>
        </p:nvCxnSpPr>
        <p:spPr>
          <a:xfrm>
            <a:off x="2428860" y="3143248"/>
            <a:ext cx="428628" cy="1588"/>
          </a:xfrm>
          <a:prstGeom prst="straightConnector1">
            <a:avLst/>
          </a:prstGeom>
          <a:ln w="25400" cmpd="thinThick">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3143248"/>
            <a:ext cx="428628" cy="1588"/>
          </a:xfrm>
          <a:prstGeom prst="straightConnector1">
            <a:avLst/>
          </a:prstGeom>
          <a:ln w="25400" cmpd="thinThick">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43702" y="3143248"/>
            <a:ext cx="428628" cy="1588"/>
          </a:xfrm>
          <a:prstGeom prst="straightConnector1">
            <a:avLst/>
          </a:prstGeom>
          <a:ln w="25400" cmpd="thinThick">
            <a:tailEnd type="arrow"/>
          </a:ln>
        </p:spPr>
        <p:style>
          <a:lnRef idx="1">
            <a:schemeClr val="accent1"/>
          </a:lnRef>
          <a:fillRef idx="0">
            <a:schemeClr val="accent1"/>
          </a:fillRef>
          <a:effectRef idx="0">
            <a:schemeClr val="accent1"/>
          </a:effectRef>
          <a:fontRef idx="minor">
            <a:schemeClr val="tx1"/>
          </a:fontRef>
        </p:style>
      </p:cxnSp>
      <p:pic>
        <p:nvPicPr>
          <p:cNvPr id="25" name="Picture 2" descr="Pune: Students Protest, C-DAC Says Date Of Re-Examination To Be ..."/>
          <p:cNvPicPr>
            <a:picLocks noChangeAspect="1" noChangeArrowheads="1"/>
          </p:cNvPicPr>
          <p:nvPr/>
        </p:nvPicPr>
        <p:blipFill>
          <a:blip r:embed="rId2" cstate="print"/>
          <a:srcRect/>
          <a:stretch>
            <a:fillRect/>
          </a:stretch>
        </p:blipFill>
        <p:spPr bwMode="auto">
          <a:xfrm>
            <a:off x="7215206" y="-142900"/>
            <a:ext cx="1928794" cy="1071546"/>
          </a:xfrm>
          <a:prstGeom prst="rect">
            <a:avLst/>
          </a:prstGeom>
          <a:noFill/>
        </p:spPr>
      </p:pic>
      <p:sp>
        <p:nvSpPr>
          <p:cNvPr id="26" name="Date Placeholder 25"/>
          <p:cNvSpPr>
            <a:spLocks noGrp="1"/>
          </p:cNvSpPr>
          <p:nvPr>
            <p:ph type="dt" sz="half" idx="10"/>
          </p:nvPr>
        </p:nvSpPr>
        <p:spPr/>
        <p:txBody>
          <a:bodyPr/>
          <a:lstStyle/>
          <a:p>
            <a:fld id="{D84683DF-E431-4899-8EE2-2E6BF30D9E57}" type="datetime1">
              <a:rPr lang="en-US" smtClean="0"/>
              <a:t>9/12/2023</a:t>
            </a:fld>
            <a:endParaRPr lang="en-US"/>
          </a:p>
        </p:txBody>
      </p:sp>
      <p:sp>
        <p:nvSpPr>
          <p:cNvPr id="27" name="Footer Placeholder 26"/>
          <p:cNvSpPr>
            <a:spLocks noGrp="1"/>
          </p:cNvSpPr>
          <p:nvPr>
            <p:ph type="ftr" sz="quarter" idx="11"/>
          </p:nvPr>
        </p:nvSpPr>
        <p:spPr>
          <a:xfrm>
            <a:off x="7358082" y="6357958"/>
            <a:ext cx="3352800" cy="365125"/>
          </a:xfrm>
        </p:spPr>
        <p:txBody>
          <a:bodyPr/>
          <a:lstStyle/>
          <a:p>
            <a:r>
              <a:rPr lang="en-US" dirty="0"/>
              <a:t>PG-DHPCSA CDAC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US" b="1" dirty="0"/>
              <a:t>                </a:t>
            </a:r>
            <a:r>
              <a:rPr lang="en-US" b="1" dirty="0" err="1"/>
              <a:t>Git</a:t>
            </a:r>
            <a:r>
              <a:rPr lang="en-US" b="1" dirty="0"/>
              <a:t> Concept</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04213" y="2428868"/>
            <a:ext cx="6039621" cy="3619268"/>
          </a:xfrm>
          <a:prstGeom prst="rect">
            <a:avLst/>
          </a:prstGeom>
          <a:noFill/>
          <a:ln>
            <a:noFill/>
          </a:ln>
        </p:spPr>
      </p:pic>
      <p:pic>
        <p:nvPicPr>
          <p:cNvPr id="7" name="Picture 2" descr="Pune: Students Protest, C-DAC Says Date Of Re-Examination To Be ..."/>
          <p:cNvPicPr>
            <a:picLocks noChangeAspect="1" noChangeArrowheads="1"/>
          </p:cNvPicPr>
          <p:nvPr/>
        </p:nvPicPr>
        <p:blipFill>
          <a:blip r:embed="rId3" cstate="print"/>
          <a:srcRect/>
          <a:stretch>
            <a:fillRect/>
          </a:stretch>
        </p:blipFill>
        <p:spPr bwMode="auto">
          <a:xfrm>
            <a:off x="6572264" y="857232"/>
            <a:ext cx="2571736" cy="1285884"/>
          </a:xfrm>
          <a:prstGeom prst="rect">
            <a:avLst/>
          </a:prstGeom>
          <a:noFill/>
        </p:spPr>
      </p:pic>
      <p:sp>
        <p:nvSpPr>
          <p:cNvPr id="8" name="Date Placeholder 7"/>
          <p:cNvSpPr>
            <a:spLocks noGrp="1"/>
          </p:cNvSpPr>
          <p:nvPr>
            <p:ph type="dt" sz="half" idx="10"/>
          </p:nvPr>
        </p:nvSpPr>
        <p:spPr>
          <a:xfrm>
            <a:off x="0" y="6492875"/>
            <a:ext cx="2133600" cy="365125"/>
          </a:xfrm>
        </p:spPr>
        <p:txBody>
          <a:bodyPr/>
          <a:lstStyle/>
          <a:p>
            <a:fld id="{9C57BC87-DE99-4E4A-859D-24BC8A2E4FFE}" type="datetime1">
              <a:rPr lang="en-US" smtClean="0"/>
              <a:t>9/12/2023</a:t>
            </a:fld>
            <a:endParaRPr lang="en-US" dirty="0"/>
          </a:p>
        </p:txBody>
      </p:sp>
      <p:sp>
        <p:nvSpPr>
          <p:cNvPr id="9" name="Footer Placeholder 8"/>
          <p:cNvSpPr>
            <a:spLocks noGrp="1"/>
          </p:cNvSpPr>
          <p:nvPr>
            <p:ph type="ftr" sz="quarter" idx="11"/>
          </p:nvPr>
        </p:nvSpPr>
        <p:spPr>
          <a:xfrm>
            <a:off x="7786710" y="6492875"/>
            <a:ext cx="3352800" cy="365125"/>
          </a:xfrm>
        </p:spPr>
        <p:txBody>
          <a:bodyPr/>
          <a:lstStyle/>
          <a:p>
            <a:r>
              <a:rPr lang="en-US" dirty="0"/>
              <a:t>PG-DHPCSA CDAC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a:t>                      AWS</a:t>
            </a:r>
            <a:r>
              <a:rPr lang="en-US" dirty="0"/>
              <a:t> </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8373" y="1935163"/>
            <a:ext cx="7807253" cy="4389437"/>
          </a:xfrm>
          <a:prstGeom prst="rect">
            <a:avLst/>
          </a:prstGeom>
        </p:spPr>
      </p:pic>
      <p:pic>
        <p:nvPicPr>
          <p:cNvPr id="5" name="Picture 2" descr="Pune: Students Protest, C-DAC Says Date Of Re-Examination To Be ..."/>
          <p:cNvPicPr>
            <a:picLocks noChangeAspect="1" noChangeArrowheads="1"/>
          </p:cNvPicPr>
          <p:nvPr/>
        </p:nvPicPr>
        <p:blipFill>
          <a:blip r:embed="rId3" cstate="print"/>
          <a:srcRect/>
          <a:stretch>
            <a:fillRect/>
          </a:stretch>
        </p:blipFill>
        <p:spPr bwMode="auto">
          <a:xfrm>
            <a:off x="7143768" y="0"/>
            <a:ext cx="2000232" cy="1071546"/>
          </a:xfrm>
          <a:prstGeom prst="rect">
            <a:avLst/>
          </a:prstGeom>
          <a:noFill/>
        </p:spPr>
      </p:pic>
      <p:sp>
        <p:nvSpPr>
          <p:cNvPr id="6" name="Date Placeholder 5"/>
          <p:cNvSpPr>
            <a:spLocks noGrp="1"/>
          </p:cNvSpPr>
          <p:nvPr>
            <p:ph type="dt" sz="half" idx="10"/>
          </p:nvPr>
        </p:nvSpPr>
        <p:spPr>
          <a:xfrm>
            <a:off x="0" y="6492875"/>
            <a:ext cx="2133600" cy="365125"/>
          </a:xfrm>
        </p:spPr>
        <p:txBody>
          <a:bodyPr/>
          <a:lstStyle/>
          <a:p>
            <a:fld id="{99B092B3-9473-4301-96F1-2F4D29F671B9}" type="datetime1">
              <a:rPr lang="en-US" smtClean="0"/>
              <a:t>9/12/2023</a:t>
            </a:fld>
            <a:endParaRPr lang="en-US" dirty="0"/>
          </a:p>
        </p:txBody>
      </p:sp>
      <p:sp>
        <p:nvSpPr>
          <p:cNvPr id="7" name="Footer Placeholder 6"/>
          <p:cNvSpPr>
            <a:spLocks noGrp="1"/>
          </p:cNvSpPr>
          <p:nvPr>
            <p:ph type="ftr" sz="quarter" idx="11"/>
          </p:nvPr>
        </p:nvSpPr>
        <p:spPr>
          <a:xfrm>
            <a:off x="7786710" y="6492875"/>
            <a:ext cx="3352800" cy="365125"/>
          </a:xfrm>
        </p:spPr>
        <p:txBody>
          <a:bodyPr/>
          <a:lstStyle/>
          <a:p>
            <a:r>
              <a:rPr lang="en-US" dirty="0"/>
              <a:t>PG-DHPCSA CDAC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939784"/>
          </a:xfrm>
        </p:spPr>
        <p:txBody>
          <a:bodyPr/>
          <a:lstStyle/>
          <a:p>
            <a:r>
              <a:rPr lang="en-US" b="1" dirty="0"/>
              <a:t>                   Jenkins</a:t>
            </a:r>
          </a:p>
        </p:txBody>
      </p:sp>
      <p:pic>
        <p:nvPicPr>
          <p:cNvPr id="2050" name="Picture 2" descr="C:\Users\rajesh\Downloads\14.png"/>
          <p:cNvPicPr>
            <a:picLocks noGrp="1" noChangeAspect="1" noChangeArrowheads="1"/>
          </p:cNvPicPr>
          <p:nvPr>
            <p:ph idx="1"/>
          </p:nvPr>
        </p:nvPicPr>
        <p:blipFill>
          <a:blip r:embed="rId2"/>
          <a:srcRect/>
          <a:stretch>
            <a:fillRect/>
          </a:stretch>
        </p:blipFill>
        <p:spPr bwMode="auto">
          <a:xfrm>
            <a:off x="1643042" y="1571612"/>
            <a:ext cx="5857916" cy="2071702"/>
          </a:xfrm>
          <a:prstGeom prst="rect">
            <a:avLst/>
          </a:prstGeom>
          <a:noFill/>
        </p:spPr>
      </p:pic>
      <p:pic>
        <p:nvPicPr>
          <p:cNvPr id="2051" name="Picture 3" descr="C:\Users\rajesh\Downloads\19.png"/>
          <p:cNvPicPr>
            <a:picLocks noChangeAspect="1" noChangeArrowheads="1"/>
          </p:cNvPicPr>
          <p:nvPr/>
        </p:nvPicPr>
        <p:blipFill>
          <a:blip r:embed="rId3"/>
          <a:srcRect/>
          <a:stretch>
            <a:fillRect/>
          </a:stretch>
        </p:blipFill>
        <p:spPr bwMode="auto">
          <a:xfrm>
            <a:off x="1643042" y="3857628"/>
            <a:ext cx="5929354" cy="2286016"/>
          </a:xfrm>
          <a:prstGeom prst="rect">
            <a:avLst/>
          </a:prstGeom>
          <a:noFill/>
        </p:spPr>
      </p:pic>
      <p:pic>
        <p:nvPicPr>
          <p:cNvPr id="6" name="Picture 2" descr="Pune: Students Protest, C-DAC Says Date Of Re-Examination To Be ..."/>
          <p:cNvPicPr>
            <a:picLocks noChangeAspect="1" noChangeArrowheads="1"/>
          </p:cNvPicPr>
          <p:nvPr/>
        </p:nvPicPr>
        <p:blipFill>
          <a:blip r:embed="rId4" cstate="print"/>
          <a:srcRect/>
          <a:stretch>
            <a:fillRect/>
          </a:stretch>
        </p:blipFill>
        <p:spPr bwMode="auto">
          <a:xfrm>
            <a:off x="7143768" y="0"/>
            <a:ext cx="2000232" cy="1071546"/>
          </a:xfrm>
          <a:prstGeom prst="rect">
            <a:avLst/>
          </a:prstGeom>
          <a:noFill/>
        </p:spPr>
      </p:pic>
      <p:sp>
        <p:nvSpPr>
          <p:cNvPr id="7" name="Date Placeholder 6"/>
          <p:cNvSpPr>
            <a:spLocks noGrp="1"/>
          </p:cNvSpPr>
          <p:nvPr>
            <p:ph type="dt" sz="half" idx="10"/>
          </p:nvPr>
        </p:nvSpPr>
        <p:spPr>
          <a:xfrm>
            <a:off x="0" y="6492875"/>
            <a:ext cx="2133600" cy="365125"/>
          </a:xfrm>
        </p:spPr>
        <p:txBody>
          <a:bodyPr/>
          <a:lstStyle/>
          <a:p>
            <a:fld id="{A2688DC8-2595-4442-B281-CC63DD3C5A6F}" type="datetime1">
              <a:rPr lang="en-US" smtClean="0"/>
              <a:t>9/12/2023</a:t>
            </a:fld>
            <a:endParaRPr lang="en-US"/>
          </a:p>
        </p:txBody>
      </p:sp>
      <p:sp>
        <p:nvSpPr>
          <p:cNvPr id="8" name="Footer Placeholder 7"/>
          <p:cNvSpPr>
            <a:spLocks noGrp="1"/>
          </p:cNvSpPr>
          <p:nvPr>
            <p:ph type="ftr" sz="quarter" idx="11"/>
          </p:nvPr>
        </p:nvSpPr>
        <p:spPr>
          <a:xfrm>
            <a:off x="7786710" y="6492875"/>
            <a:ext cx="3352800" cy="365125"/>
          </a:xfrm>
        </p:spPr>
        <p:txBody>
          <a:bodyPr/>
          <a:lstStyle/>
          <a:p>
            <a:r>
              <a:rPr lang="en-US" dirty="0"/>
              <a:t>PG-DHPCSA CDAC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312</TotalTime>
  <Words>499</Words>
  <Application>Microsoft Office PowerPoint</Application>
  <PresentationFormat>On-screen Show (4:3)</PresentationFormat>
  <Paragraphs>119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Cambria</vt:lpstr>
      <vt:lpstr>Constantia</vt:lpstr>
      <vt:lpstr>Tahoma</vt:lpstr>
      <vt:lpstr>Times New Roman</vt:lpstr>
      <vt:lpstr>Wingdings</vt:lpstr>
      <vt:lpstr>Wingdings 2</vt:lpstr>
      <vt:lpstr>Flow</vt:lpstr>
      <vt:lpstr>                  INFRA-SECOPS</vt:lpstr>
      <vt:lpstr>Contents</vt:lpstr>
      <vt:lpstr>                 Project Overview</vt:lpstr>
      <vt:lpstr>Requirement Description</vt:lpstr>
      <vt:lpstr>                      DATA FLOW</vt:lpstr>
      <vt:lpstr>             Jenkins Pipeline</vt:lpstr>
      <vt:lpstr>                Git Concept</vt:lpstr>
      <vt:lpstr>                      AWS </vt:lpstr>
      <vt:lpstr>                   Jenkins</vt:lpstr>
      <vt:lpstr>              Trufflehog3</vt:lpstr>
      <vt:lpstr>Maven</vt:lpstr>
      <vt:lpstr>                  WebGoat</vt:lpstr>
      <vt:lpstr>        Cloudformation</vt:lpstr>
      <vt:lpstr>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INFRA-SECOPS</dc:title>
  <dc:creator>rajesh</dc:creator>
  <cp:lastModifiedBy>Kundan Pagare</cp:lastModifiedBy>
  <cp:revision>37</cp:revision>
  <dcterms:created xsi:type="dcterms:W3CDTF">2023-08-29T08:07:20Z</dcterms:created>
  <dcterms:modified xsi:type="dcterms:W3CDTF">2023-09-11T23:24:17Z</dcterms:modified>
</cp:coreProperties>
</file>