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dashree jain" initials="kj" lastIdx="1" clrIdx="0">
    <p:extLst>
      <p:ext uri="{19B8F6BF-5375-455C-9EA6-DF929625EA0E}">
        <p15:presenceInfo xmlns:p15="http://schemas.microsoft.com/office/powerpoint/2012/main" userId="2333e9468658b0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9T13:41:38.921"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EBCFDC-B6DB-49D7-B4A0-3C0553323CA6}" type="datetimeFigureOut">
              <a:rPr lang="en-IN" smtClean="0"/>
              <a:t>21-10-2022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E01011B-6115-4B7E-ADA1-85BD007A019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403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BCFDC-B6DB-49D7-B4A0-3C0553323CA6}"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1011B-6115-4B7E-ADA1-85BD007A019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66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BCFDC-B6DB-49D7-B4A0-3C0553323CA6}"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1011B-6115-4B7E-ADA1-85BD007A019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969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EBCFDC-B6DB-49D7-B4A0-3C0553323CA6}"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1011B-6115-4B7E-ADA1-85BD007A019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51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EBCFDC-B6DB-49D7-B4A0-3C0553323CA6}"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1011B-6115-4B7E-ADA1-85BD007A019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614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BCFDC-B6DB-49D7-B4A0-3C0553323CA6}"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1011B-6115-4B7E-ADA1-85BD007A019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748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EBCFDC-B6DB-49D7-B4A0-3C0553323CA6}" type="datetimeFigureOut">
              <a:rPr lang="en-IN" smtClean="0"/>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01011B-6115-4B7E-ADA1-85BD007A019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42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EBCFDC-B6DB-49D7-B4A0-3C0553323CA6}" type="datetimeFigureOut">
              <a:rPr lang="en-IN" smtClean="0"/>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01011B-6115-4B7E-ADA1-85BD007A019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611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BCFDC-B6DB-49D7-B4A0-3C0553323CA6}" type="datetimeFigureOut">
              <a:rPr lang="en-IN" smtClean="0"/>
              <a:t>21-10-2022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01011B-6115-4B7E-ADA1-85BD007A0197}" type="slidenum">
              <a:rPr lang="en-IN" smtClean="0"/>
              <a:t>‹#›</a:t>
            </a:fld>
            <a:endParaRPr lang="en-IN"/>
          </a:p>
        </p:txBody>
      </p:sp>
    </p:spTree>
    <p:extLst>
      <p:ext uri="{BB962C8B-B14F-4D97-AF65-F5344CB8AC3E}">
        <p14:creationId xmlns:p14="http://schemas.microsoft.com/office/powerpoint/2010/main" val="19882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EBCFDC-B6DB-49D7-B4A0-3C0553323CA6}"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1011B-6115-4B7E-ADA1-85BD007A019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609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9EBCFDC-B6DB-49D7-B4A0-3C0553323CA6}" type="datetimeFigureOut">
              <a:rPr lang="en-IN" smtClean="0"/>
              <a:t>21-10-2022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E01011B-6115-4B7E-ADA1-85BD007A019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696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EBCFDC-B6DB-49D7-B4A0-3C0553323CA6}" type="datetimeFigureOut">
              <a:rPr lang="en-IN" smtClean="0"/>
              <a:t>21-10-2022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E01011B-6115-4B7E-ADA1-85BD007A019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13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DA85-0424-60AD-B705-4C2B22346C3B}"/>
              </a:ext>
            </a:extLst>
          </p:cNvPr>
          <p:cNvSpPr>
            <a:spLocks noGrp="1"/>
          </p:cNvSpPr>
          <p:nvPr>
            <p:ph type="ctrTitle"/>
          </p:nvPr>
        </p:nvSpPr>
        <p:spPr/>
        <p:txBody>
          <a:bodyPr/>
          <a:lstStyle/>
          <a:p>
            <a:r>
              <a:rPr lang="en-IN" dirty="0" err="1">
                <a:latin typeface="Calibri Light" panose="020F0302020204030204" pitchFamily="34" charset="0"/>
                <a:cs typeface="Calibri Light" panose="020F0302020204030204" pitchFamily="34" charset="0"/>
              </a:rPr>
              <a:t>GrANITE</a:t>
            </a:r>
            <a:r>
              <a:rPr lang="en-IN" dirty="0">
                <a:latin typeface="Calibri Light" panose="020F0302020204030204" pitchFamily="34" charset="0"/>
                <a:cs typeface="Calibri Light" panose="020F0302020204030204" pitchFamily="34" charset="0"/>
              </a:rPr>
              <a:t> RIVER LABS</a:t>
            </a:r>
          </a:p>
        </p:txBody>
      </p:sp>
    </p:spTree>
    <p:extLst>
      <p:ext uri="{BB962C8B-B14F-4D97-AF65-F5344CB8AC3E}">
        <p14:creationId xmlns:p14="http://schemas.microsoft.com/office/powerpoint/2010/main" val="366803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0EA2-28AC-BE2E-EAB8-264379F23788}"/>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Polymorphism</a:t>
            </a:r>
          </a:p>
        </p:txBody>
      </p:sp>
      <p:sp>
        <p:nvSpPr>
          <p:cNvPr id="3" name="Content Placeholder 2">
            <a:extLst>
              <a:ext uri="{FF2B5EF4-FFF2-40B4-BE49-F238E27FC236}">
                <a16:creationId xmlns:a16="http://schemas.microsoft.com/office/drawing/2014/main" id="{BCC6D434-40CD-CC5A-BC20-991B0A174786}"/>
              </a:ext>
            </a:extLst>
          </p:cNvPr>
          <p:cNvSpPr>
            <a:spLocks noGrp="1"/>
          </p:cNvSpPr>
          <p:nvPr>
            <p:ph idx="1"/>
          </p:nvPr>
        </p:nvSpPr>
        <p:spPr/>
        <p:txBody>
          <a:bodyPr>
            <a:normAutofit/>
          </a:bodyPr>
          <a:lstStyle/>
          <a:p>
            <a:pPr marL="0" indent="0" algn="just">
              <a:buNone/>
            </a:pPr>
            <a:endParaRPr lang="en-IN" sz="1800" i="0" dirty="0">
              <a:solidFill>
                <a:srgbClr val="610B38"/>
              </a:solidFill>
              <a:effectLst/>
              <a:latin typeface="Calibri Light" panose="020F0302020204030204" pitchFamily="34" charset="0"/>
              <a:cs typeface="Calibri Light" panose="020F0302020204030204" pitchFamily="34" charset="0"/>
            </a:endParaRPr>
          </a:p>
          <a:p>
            <a:pPr algn="just"/>
            <a:r>
              <a:rPr lang="en-IN" sz="1800" i="0" dirty="0">
                <a:solidFill>
                  <a:srgbClr val="333333"/>
                </a:solidFill>
                <a:effectLst/>
                <a:latin typeface="Calibri Light" panose="020F0302020204030204" pitchFamily="34" charset="0"/>
                <a:cs typeface="Calibri Light" panose="020F0302020204030204" pitchFamily="34" charset="0"/>
              </a:rPr>
              <a:t>Polymorphism in Java is a concept by which we can perform a </a:t>
            </a:r>
            <a:r>
              <a:rPr lang="en-IN" sz="1800" i="1" dirty="0">
                <a:solidFill>
                  <a:srgbClr val="333333"/>
                </a:solidFill>
                <a:effectLst/>
                <a:latin typeface="Calibri Light" panose="020F0302020204030204" pitchFamily="34" charset="0"/>
                <a:cs typeface="Calibri Light" panose="020F0302020204030204" pitchFamily="34" charset="0"/>
              </a:rPr>
              <a:t>single action in different ways</a:t>
            </a:r>
            <a:r>
              <a:rPr lang="en-IN" sz="1800" i="0" dirty="0">
                <a:solidFill>
                  <a:srgbClr val="333333"/>
                </a:solidFill>
                <a:effectLst/>
                <a:latin typeface="Calibri Light" panose="020F0302020204030204" pitchFamily="34" charset="0"/>
                <a:cs typeface="Calibri Light" panose="020F0302020204030204" pitchFamily="34" charset="0"/>
              </a:rPr>
              <a:t>. Polymorphism is derived from 2 Greek words: poly and morphs. The word "poly" means many and "morphs" means forms. So polymorphism means many forms.</a:t>
            </a:r>
          </a:p>
          <a:p>
            <a:pPr algn="just"/>
            <a:r>
              <a:rPr lang="en-IN" sz="1800" i="0" dirty="0">
                <a:solidFill>
                  <a:srgbClr val="333333"/>
                </a:solidFill>
                <a:effectLst/>
                <a:latin typeface="Calibri Light" panose="020F0302020204030204" pitchFamily="34" charset="0"/>
                <a:cs typeface="Calibri Light" panose="020F0302020204030204" pitchFamily="34" charset="0"/>
              </a:rPr>
              <a:t>There are two types of polymorphism in Java: compile-time polymorphism and runtime polymorphism. We can perform polymorphism in java by method overloading and method overriding.</a:t>
            </a:r>
          </a:p>
          <a:p>
            <a:endParaRPr lang="en-IN"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4748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EF0-AB1C-8332-CEA0-B4B8618E253A}"/>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Recursion</a:t>
            </a:r>
          </a:p>
        </p:txBody>
      </p:sp>
      <p:sp>
        <p:nvSpPr>
          <p:cNvPr id="3" name="Content Placeholder 2">
            <a:extLst>
              <a:ext uri="{FF2B5EF4-FFF2-40B4-BE49-F238E27FC236}">
                <a16:creationId xmlns:a16="http://schemas.microsoft.com/office/drawing/2014/main" id="{07E50141-C21B-BE2D-A030-D7C1FCCA6FE5}"/>
              </a:ext>
            </a:extLst>
          </p:cNvPr>
          <p:cNvSpPr>
            <a:spLocks noGrp="1"/>
          </p:cNvSpPr>
          <p:nvPr>
            <p:ph idx="1"/>
          </p:nvPr>
        </p:nvSpPr>
        <p:spPr/>
        <p:txBody>
          <a:bodyPr/>
          <a:lstStyle/>
          <a:p>
            <a:pPr marL="0" indent="0" algn="just">
              <a:buNone/>
            </a:pPr>
            <a:endParaRPr lang="en-IN" i="0" dirty="0">
              <a:effectLst/>
              <a:latin typeface="Calibri Light" panose="020F0302020204030204" pitchFamily="34" charset="0"/>
              <a:cs typeface="Calibri Light" panose="020F0302020204030204" pitchFamily="34" charset="0"/>
            </a:endParaRPr>
          </a:p>
          <a:p>
            <a:pPr algn="just"/>
            <a:r>
              <a:rPr lang="en-IN" i="0" dirty="0">
                <a:effectLst/>
                <a:latin typeface="Calibri Light" panose="020F0302020204030204" pitchFamily="34" charset="0"/>
                <a:cs typeface="Calibri Light" panose="020F0302020204030204" pitchFamily="34" charset="0"/>
              </a:rPr>
              <a:t>Recursion in java is a process in which a method calls itself continuously. A method in java that calls itself is called recursive method.</a:t>
            </a:r>
          </a:p>
          <a:p>
            <a:pPr algn="just"/>
            <a:r>
              <a:rPr lang="en-IN" dirty="0">
                <a:latin typeface="Calibri Light" panose="020F0302020204030204" pitchFamily="34" charset="0"/>
                <a:cs typeface="Calibri Light" panose="020F0302020204030204" pitchFamily="34" charset="0"/>
              </a:rPr>
              <a:t>Syntax:</a:t>
            </a:r>
            <a:endParaRPr lang="en-IN" i="0" dirty="0">
              <a:effectLst/>
              <a:latin typeface="Calibri Light" panose="020F0302020204030204" pitchFamily="34" charset="0"/>
              <a:cs typeface="Calibri Light" panose="020F0302020204030204" pitchFamily="34" charset="0"/>
            </a:endParaRPr>
          </a:p>
          <a:p>
            <a:pPr marL="457200" lvl="1" indent="0" algn="just">
              <a:buNone/>
            </a:pPr>
            <a:r>
              <a:rPr lang="en-IN" i="0" dirty="0" err="1">
                <a:effectLst/>
                <a:latin typeface="Calibri Light" panose="020F0302020204030204" pitchFamily="34" charset="0"/>
                <a:cs typeface="Calibri Light" panose="020F0302020204030204" pitchFamily="34" charset="0"/>
              </a:rPr>
              <a:t>returntype</a:t>
            </a:r>
            <a:r>
              <a:rPr lang="en-IN" i="0" dirty="0">
                <a:effectLst/>
                <a:latin typeface="Calibri Light" panose="020F0302020204030204" pitchFamily="34" charset="0"/>
                <a:cs typeface="Calibri Light" panose="020F0302020204030204" pitchFamily="34" charset="0"/>
              </a:rPr>
              <a:t> </a:t>
            </a:r>
            <a:r>
              <a:rPr lang="en-IN" i="0" dirty="0" err="1">
                <a:effectLst/>
                <a:latin typeface="Calibri Light" panose="020F0302020204030204" pitchFamily="34" charset="0"/>
                <a:cs typeface="Calibri Light" panose="020F0302020204030204" pitchFamily="34" charset="0"/>
              </a:rPr>
              <a:t>methodname</a:t>
            </a:r>
            <a:r>
              <a:rPr lang="en-IN" i="0" dirty="0">
                <a:effectLst/>
                <a:latin typeface="Calibri Light" panose="020F0302020204030204" pitchFamily="34" charset="0"/>
                <a:cs typeface="Calibri Light" panose="020F0302020204030204" pitchFamily="34" charset="0"/>
              </a:rPr>
              <a:t>(){  </a:t>
            </a:r>
          </a:p>
          <a:p>
            <a:pPr marL="457200" lvl="1" indent="0" algn="just">
              <a:buNone/>
            </a:pPr>
            <a:r>
              <a:rPr lang="en-IN" i="0" dirty="0">
                <a:effectLst/>
                <a:latin typeface="Calibri Light" panose="020F0302020204030204" pitchFamily="34" charset="0"/>
                <a:cs typeface="Calibri Light" panose="020F0302020204030204" pitchFamily="34" charset="0"/>
              </a:rPr>
              <a:t>//code to be executed  </a:t>
            </a:r>
          </a:p>
          <a:p>
            <a:pPr marL="457200" lvl="1" indent="0" algn="just">
              <a:buNone/>
            </a:pPr>
            <a:r>
              <a:rPr lang="en-IN" i="0" dirty="0" err="1">
                <a:effectLst/>
                <a:latin typeface="Calibri Light" panose="020F0302020204030204" pitchFamily="34" charset="0"/>
                <a:cs typeface="Calibri Light" panose="020F0302020204030204" pitchFamily="34" charset="0"/>
              </a:rPr>
              <a:t>methodname</a:t>
            </a:r>
            <a:r>
              <a:rPr lang="en-IN" i="0" dirty="0">
                <a:effectLst/>
                <a:latin typeface="Calibri Light" panose="020F0302020204030204" pitchFamily="34" charset="0"/>
                <a:cs typeface="Calibri Light" panose="020F0302020204030204" pitchFamily="34" charset="0"/>
              </a:rPr>
              <a:t>();//calling same method  </a:t>
            </a:r>
          </a:p>
          <a:p>
            <a:pPr marL="457200" lvl="1" indent="0" algn="just">
              <a:buNone/>
            </a:pPr>
            <a:r>
              <a:rPr lang="en-IN" i="0" dirty="0">
                <a:effectLst/>
                <a:latin typeface="Calibri Light" panose="020F0302020204030204" pitchFamily="34" charset="0"/>
                <a:cs typeface="Calibri Light" panose="020F0302020204030204" pitchFamily="34" charset="0"/>
              </a:rPr>
              <a:t>} </a:t>
            </a:r>
          </a:p>
          <a:p>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5461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345E-99F9-16A4-6E4B-9C80ED90A8C7}"/>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Memory management</a:t>
            </a:r>
          </a:p>
        </p:txBody>
      </p:sp>
      <p:sp>
        <p:nvSpPr>
          <p:cNvPr id="3" name="Content Placeholder 2">
            <a:extLst>
              <a:ext uri="{FF2B5EF4-FFF2-40B4-BE49-F238E27FC236}">
                <a16:creationId xmlns:a16="http://schemas.microsoft.com/office/drawing/2014/main" id="{B3AAFF5F-8320-EB01-29ED-1E1CE6F3848F}"/>
              </a:ext>
            </a:extLst>
          </p:cNvPr>
          <p:cNvSpPr>
            <a:spLocks noGrp="1"/>
          </p:cNvSpPr>
          <p:nvPr>
            <p:ph idx="1"/>
          </p:nvPr>
        </p:nvSpPr>
        <p:spPr/>
        <p:txBody>
          <a:bodyPr/>
          <a:lstStyle/>
          <a:p>
            <a:r>
              <a:rPr lang="en-IN" i="0" dirty="0">
                <a:solidFill>
                  <a:srgbClr val="333333"/>
                </a:solidFill>
                <a:effectLst/>
                <a:latin typeface="Calibri Light" panose="020F0302020204030204" pitchFamily="34" charset="0"/>
                <a:cs typeface="Calibri Light" panose="020F0302020204030204" pitchFamily="34" charset="0"/>
              </a:rPr>
              <a:t>Stack : It stores items that have a very short life such as methods, variables, and reference variables of the objects.</a:t>
            </a:r>
          </a:p>
          <a:p>
            <a:r>
              <a:rPr lang="en-IN" i="0" dirty="0">
                <a:solidFill>
                  <a:srgbClr val="333333"/>
                </a:solidFill>
                <a:effectLst/>
                <a:latin typeface="Calibri Light" panose="020F0302020204030204" pitchFamily="34" charset="0"/>
                <a:cs typeface="Calibri Light" panose="020F0302020204030204" pitchFamily="34" charset="0"/>
              </a:rPr>
              <a:t>Heap : It stores objects and Java Runtime Environment (JRE) classes.</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0852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345E-99F9-16A4-6E4B-9C80ED90A8C7}"/>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Academic project</a:t>
            </a:r>
          </a:p>
        </p:txBody>
      </p:sp>
      <p:sp>
        <p:nvSpPr>
          <p:cNvPr id="3" name="Content Placeholder 2">
            <a:extLst>
              <a:ext uri="{FF2B5EF4-FFF2-40B4-BE49-F238E27FC236}">
                <a16:creationId xmlns:a16="http://schemas.microsoft.com/office/drawing/2014/main" id="{B3AAFF5F-8320-EB01-29ED-1E1CE6F3848F}"/>
              </a:ext>
            </a:extLst>
          </p:cNvPr>
          <p:cNvSpPr>
            <a:spLocks noGrp="1"/>
          </p:cNvSpPr>
          <p:nvPr>
            <p:ph idx="1"/>
          </p:nvPr>
        </p:nvSpPr>
        <p:spPr/>
        <p:txBody>
          <a:bodyPr/>
          <a:lstStyle/>
          <a:p>
            <a:r>
              <a:rPr lang="en-IN" sz="1800" dirty="0">
                <a:effectLst/>
                <a:latin typeface="Calibri Light" panose="020F0302020204030204" pitchFamily="34" charset="0"/>
                <a:ea typeface="Calibri" panose="020F0502020204030204" pitchFamily="34" charset="0"/>
                <a:cs typeface="Calibri Light" panose="020F0302020204030204" pitchFamily="34" charset="0"/>
              </a:rPr>
              <a:t>Secure image transfer using video steganography based on Shi-</a:t>
            </a:r>
            <a:r>
              <a:rPr lang="en-IN" sz="1800" dirty="0" err="1">
                <a:effectLst/>
                <a:latin typeface="Calibri Light" panose="020F0302020204030204" pitchFamily="34" charset="0"/>
                <a:ea typeface="Calibri" panose="020F0502020204030204" pitchFamily="34" charset="0"/>
                <a:cs typeface="Calibri Light" panose="020F0302020204030204" pitchFamily="34" charset="0"/>
              </a:rPr>
              <a:t>tomasi</a:t>
            </a:r>
            <a:r>
              <a:rPr lang="en-IN" sz="1800" dirty="0">
                <a:effectLst/>
                <a:latin typeface="Calibri Light" panose="020F0302020204030204" pitchFamily="34" charset="0"/>
                <a:ea typeface="Calibri" panose="020F0502020204030204" pitchFamily="34" charset="0"/>
                <a:cs typeface="Calibri Light" panose="020F0302020204030204" pitchFamily="34" charset="0"/>
              </a:rPr>
              <a:t> corner detection</a:t>
            </a:r>
            <a:endParaRPr lang="en-IN" sz="1800" dirty="0">
              <a:effectLst/>
              <a:latin typeface="Calibri Light" panose="020F0302020204030204" pitchFamily="34" charset="0"/>
              <a:cs typeface="Calibri Light" panose="020F0302020204030204" pitchFamily="34" charset="0"/>
            </a:endParaRPr>
          </a:p>
          <a:p>
            <a:pPr marL="0" indent="0">
              <a:buNone/>
            </a:pPr>
            <a:endParaRPr lang="en-IN"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3BF1609A-9A8E-9877-EFBB-1A402B9A7A0C}"/>
              </a:ext>
            </a:extLst>
          </p:cNvPr>
          <p:cNvPicPr/>
          <p:nvPr/>
        </p:nvPicPr>
        <p:blipFill>
          <a:blip r:embed="rId2">
            <a:extLst>
              <a:ext uri="{28A0092B-C50C-407E-A947-70E740481C1C}">
                <a14:useLocalDpi xmlns:a14="http://schemas.microsoft.com/office/drawing/2010/main" val="0"/>
              </a:ext>
            </a:extLst>
          </a:blip>
          <a:srcRect/>
          <a:stretch>
            <a:fillRect/>
          </a:stretch>
        </p:blipFill>
        <p:spPr>
          <a:xfrm>
            <a:off x="1682506" y="2529205"/>
            <a:ext cx="5607050" cy="301879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906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1DE5-62E8-06E0-3CDC-EE32ED8A8FFE}"/>
              </a:ext>
            </a:extLst>
          </p:cNvPr>
          <p:cNvSpPr>
            <a:spLocks noGrp="1"/>
          </p:cNvSpPr>
          <p:nvPr>
            <p:ph type="title"/>
          </p:nvPr>
        </p:nvSpPr>
        <p:spPr/>
        <p:txBody>
          <a:bodyPr>
            <a:normAutofit/>
          </a:bodyPr>
          <a:lstStyle/>
          <a:p>
            <a:r>
              <a:rPr lang="en-IN" sz="2800" b="0" i="0" kern="100" dirty="0">
                <a:effectLst/>
                <a:latin typeface="Calibri" panose="020F0502020204030204" pitchFamily="34" charset="0"/>
                <a:ea typeface="宋体" panose="02010600030101010101" pitchFamily="2" charset="-122"/>
                <a:cs typeface="Calibri" panose="020F0502020204030204" pitchFamily="34" charset="0"/>
              </a:rPr>
              <a:t>digital communication basics</a:t>
            </a:r>
            <a:br>
              <a:rPr lang="en-IN" sz="2800" kern="100" dirty="0">
                <a:effectLst/>
                <a:latin typeface="Calibri" panose="020F0502020204030204" pitchFamily="34" charset="0"/>
                <a:ea typeface="宋体" panose="02010600030101010101" pitchFamily="2" charset="-122"/>
                <a:cs typeface="Calibri" panose="020F0502020204030204" pitchFamily="34" charset="0"/>
              </a:rPr>
            </a:br>
            <a:endParaRPr lang="en-IN"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A4BC600-D01E-2F14-5AD0-134AD76DCC7A}"/>
              </a:ext>
            </a:extLst>
          </p:cNvPr>
          <p:cNvSpPr>
            <a:spLocks noGrp="1"/>
          </p:cNvSpPr>
          <p:nvPr>
            <p:ph idx="1"/>
          </p:nvPr>
        </p:nvSpPr>
        <p:spPr/>
        <p:txBody>
          <a:bodyPr/>
          <a:lstStyle/>
          <a:p>
            <a:r>
              <a:rPr lang="en-IN" b="0" i="0" dirty="0">
                <a:solidFill>
                  <a:srgbClr val="444444"/>
                </a:solidFill>
                <a:effectLst/>
                <a:latin typeface="Calibri Light" panose="020F0302020204030204" pitchFamily="34" charset="0"/>
                <a:cs typeface="Calibri Light" panose="020F0302020204030204" pitchFamily="34" charset="0"/>
              </a:rPr>
              <a:t>Data is transferred in the form of bits between two or more digital devices.</a:t>
            </a:r>
          </a:p>
          <a:p>
            <a:r>
              <a:rPr lang="en-IN" b="0" i="0" dirty="0">
                <a:solidFill>
                  <a:srgbClr val="444444"/>
                </a:solidFill>
                <a:effectLst/>
                <a:latin typeface="Calibri Light" panose="020F0302020204030204" pitchFamily="34" charset="0"/>
                <a:cs typeface="Calibri Light" panose="020F0302020204030204" pitchFamily="34" charset="0"/>
              </a:rPr>
              <a:t> There are two methods used to transmit data between digital devices: serial transmission and parallel transmission. </a:t>
            </a:r>
          </a:p>
          <a:p>
            <a:r>
              <a:rPr lang="en-IN" b="0" i="0" dirty="0">
                <a:solidFill>
                  <a:srgbClr val="444444"/>
                </a:solidFill>
                <a:effectLst/>
                <a:latin typeface="Calibri Light" panose="020F0302020204030204" pitchFamily="34" charset="0"/>
                <a:cs typeface="Calibri Light" panose="020F0302020204030204" pitchFamily="34" charset="0"/>
              </a:rPr>
              <a:t>Serial data transmission sends data bits one after another over a single channel. </a:t>
            </a:r>
          </a:p>
          <a:p>
            <a:r>
              <a:rPr lang="en-IN" b="0" i="0" dirty="0">
                <a:solidFill>
                  <a:srgbClr val="444444"/>
                </a:solidFill>
                <a:effectLst/>
                <a:latin typeface="Calibri Light" panose="020F0302020204030204" pitchFamily="34" charset="0"/>
                <a:cs typeface="Calibri Light" panose="020F0302020204030204" pitchFamily="34" charset="0"/>
              </a:rPr>
              <a:t>Parallel data transmission sends multiple data bits at the same time over multiple channels.</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3553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C41-3D2A-AD29-2384-4943D247B7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B23FC3-D452-6CDA-EBF6-4A65B0C16C67}"/>
              </a:ext>
            </a:extLst>
          </p:cNvPr>
          <p:cNvSpPr>
            <a:spLocks noGrp="1"/>
          </p:cNvSpPr>
          <p:nvPr>
            <p:ph idx="1"/>
          </p:nvPr>
        </p:nvSpPr>
        <p:spPr/>
        <p:txBody>
          <a:bodyPr>
            <a:normAutofit/>
          </a:bodyPr>
          <a:lstStyle/>
          <a:p>
            <a:r>
              <a:rPr lang="en-IN" b="1" i="0" dirty="0">
                <a:effectLst/>
                <a:latin typeface="Calibri Light" panose="020F0302020204030204" pitchFamily="34" charset="0"/>
                <a:cs typeface="Calibri Light" panose="020F0302020204030204" pitchFamily="34" charset="0"/>
              </a:rPr>
              <a:t>Data rate : The speed at which data is transferred within the computer or between a peripheral device and the computer, measured in bytes per second.</a:t>
            </a:r>
          </a:p>
          <a:p>
            <a:r>
              <a:rPr lang="en-IN" b="1" i="0" dirty="0">
                <a:effectLst/>
                <a:latin typeface="Calibri Light" panose="020F0302020204030204" pitchFamily="34" charset="0"/>
                <a:cs typeface="Calibri Light" panose="020F0302020204030204" pitchFamily="34" charset="0"/>
              </a:rPr>
              <a:t>A digital signal is different from its continuous counterpart in two primary ways:</a:t>
            </a:r>
            <a:endParaRPr lang="en-IN" b="1" dirty="0">
              <a:latin typeface="Calibri Light" panose="020F0302020204030204" pitchFamily="34" charset="0"/>
              <a:cs typeface="Calibri Light" panose="020F0302020204030204" pitchFamily="34" charset="0"/>
            </a:endParaRPr>
          </a:p>
          <a:p>
            <a:r>
              <a:rPr lang="en-IN" b="1" i="0" dirty="0">
                <a:effectLst/>
                <a:latin typeface="Calibri Light" panose="020F0302020204030204" pitchFamily="34" charset="0"/>
                <a:cs typeface="Calibri Light" panose="020F0302020204030204" pitchFamily="34" charset="0"/>
              </a:rPr>
              <a:t>It is sampled at specific time steps.</a:t>
            </a:r>
          </a:p>
          <a:p>
            <a:r>
              <a:rPr lang="en-IN" b="1" i="0" dirty="0">
                <a:effectLst/>
                <a:latin typeface="Calibri Light" panose="020F0302020204030204" pitchFamily="34" charset="0"/>
                <a:cs typeface="Calibri Light" panose="020F0302020204030204" pitchFamily="34" charset="0"/>
              </a:rPr>
              <a:t>It is quantized at specific voltage levels.</a:t>
            </a:r>
          </a:p>
        </p:txBody>
      </p:sp>
    </p:spTree>
    <p:extLst>
      <p:ext uri="{BB962C8B-B14F-4D97-AF65-F5344CB8AC3E}">
        <p14:creationId xmlns:p14="http://schemas.microsoft.com/office/powerpoint/2010/main" val="362895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09DE-6DE7-0A98-817D-E8879A0893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7CA990-4FA0-7A58-2EE9-2A014A6449A6}"/>
              </a:ext>
            </a:extLst>
          </p:cNvPr>
          <p:cNvSpPr>
            <a:spLocks noGrp="1"/>
          </p:cNvSpPr>
          <p:nvPr>
            <p:ph idx="1"/>
          </p:nvPr>
        </p:nvSpPr>
        <p:spPr/>
        <p:txBody>
          <a:bodyPr/>
          <a:lstStyle/>
          <a:p>
            <a:r>
              <a:rPr lang="en-IN" dirty="0">
                <a:latin typeface="Calibri Light" panose="020F0302020204030204" pitchFamily="34" charset="0"/>
                <a:cs typeface="Calibri Light" panose="020F0302020204030204" pitchFamily="34" charset="0"/>
              </a:rPr>
              <a:t>Clock: </a:t>
            </a:r>
            <a:r>
              <a:rPr lang="en-IN" i="0" dirty="0">
                <a:effectLst/>
                <a:latin typeface="Calibri Light" panose="020F0302020204030204" pitchFamily="34" charset="0"/>
                <a:cs typeface="Calibri Light" panose="020F0302020204030204" pitchFamily="34" charset="0"/>
              </a:rPr>
              <a:t> It oscillates between a high and a low state and is used like a metronome to coordinate actions of digital circuits. </a:t>
            </a:r>
          </a:p>
          <a:p>
            <a:r>
              <a:rPr lang="en-IN" dirty="0">
                <a:latin typeface="Calibri Light" panose="020F0302020204030204" pitchFamily="34" charset="0"/>
                <a:cs typeface="Calibri Light" panose="020F0302020204030204" pitchFamily="34" charset="0"/>
              </a:rPr>
              <a:t>Frequency: </a:t>
            </a:r>
            <a:r>
              <a:rPr lang="en-IN" i="0" dirty="0">
                <a:effectLst/>
                <a:latin typeface="Calibri Light" panose="020F0302020204030204" pitchFamily="34" charset="0"/>
                <a:cs typeface="Calibri Light" panose="020F0302020204030204" pitchFamily="34" charset="0"/>
              </a:rPr>
              <a:t>The frequency of a signal voltage is measured in cycles per second. One hertz is one complete cycle per second.</a:t>
            </a:r>
          </a:p>
          <a:p>
            <a:r>
              <a:rPr lang="en-IN" dirty="0">
                <a:latin typeface="Calibri Light" panose="020F0302020204030204" pitchFamily="34" charset="0"/>
                <a:cs typeface="Calibri Light" panose="020F0302020204030204" pitchFamily="34" charset="0"/>
              </a:rPr>
              <a:t>A</a:t>
            </a:r>
            <a:r>
              <a:rPr lang="en-IN" i="0" dirty="0">
                <a:effectLst/>
                <a:latin typeface="Calibri Light" panose="020F0302020204030204" pitchFamily="34" charset="0"/>
                <a:cs typeface="Calibri Light" panose="020F0302020204030204" pitchFamily="34" charset="0"/>
              </a:rPr>
              <a:t>mplitude: It is the power of a signal. The greater the amplitude, the greater the energy carried.</a:t>
            </a:r>
          </a:p>
          <a:p>
            <a:r>
              <a:rPr lang="en-IN" i="0" dirty="0">
                <a:effectLst/>
                <a:latin typeface="Calibri Light" panose="020F0302020204030204" pitchFamily="34" charset="0"/>
                <a:cs typeface="Calibri Light" panose="020F0302020204030204" pitchFamily="34" charset="0"/>
              </a:rPr>
              <a:t>Peak-to-peak (pk-pk) : It is the difference between the maximum positive and the maximum negative amplitudes of a waveform</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4476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E20B-8FC5-5B12-664F-87F932FE05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990216-E7E4-494A-E3EA-C24C71D00CDA}"/>
              </a:ext>
            </a:extLst>
          </p:cNvPr>
          <p:cNvSpPr>
            <a:spLocks noGrp="1"/>
          </p:cNvSpPr>
          <p:nvPr>
            <p:ph idx="1"/>
          </p:nvPr>
        </p:nvSpPr>
        <p:spPr/>
        <p:txBody>
          <a:bodyPr>
            <a:normAutofit fontScale="85000" lnSpcReduction="20000"/>
          </a:bodyPr>
          <a:lstStyle/>
          <a:p>
            <a:r>
              <a:rPr lang="en-IN" dirty="0">
                <a:latin typeface="Calibri" panose="020F0502020204030204" pitchFamily="34" charset="0"/>
                <a:cs typeface="Calibri" panose="020F0502020204030204" pitchFamily="34" charset="0"/>
              </a:rPr>
              <a:t>Voltage: </a:t>
            </a:r>
            <a:r>
              <a:rPr lang="en-IN" dirty="0">
                <a:solidFill>
                  <a:srgbClr val="333333"/>
                </a:solidFill>
                <a:latin typeface="Calibri" panose="020F0502020204030204" pitchFamily="34" charset="0"/>
                <a:cs typeface="Calibri" panose="020F0502020204030204" pitchFamily="34" charset="0"/>
              </a:rPr>
              <a:t>It</a:t>
            </a:r>
            <a:r>
              <a:rPr lang="en-IN" i="0" dirty="0">
                <a:solidFill>
                  <a:srgbClr val="333333"/>
                </a:solidFill>
                <a:effectLst/>
                <a:latin typeface="Calibri" panose="020F0502020204030204" pitchFamily="34" charset="0"/>
                <a:cs typeface="Calibri" panose="020F0502020204030204" pitchFamily="34" charset="0"/>
              </a:rPr>
              <a:t> is the difference in electric potential between two points. </a:t>
            </a:r>
            <a:r>
              <a:rPr lang="fr-FR" i="0" dirty="0">
                <a:solidFill>
                  <a:srgbClr val="333333"/>
                </a:solidFill>
                <a:effectLst/>
                <a:latin typeface="Calibri" panose="020F0502020204030204" pitchFamily="34" charset="0"/>
                <a:cs typeface="Calibri" panose="020F0502020204030204" pitchFamily="34" charset="0"/>
              </a:rPr>
              <a:t>1 Volt= 1 Joule/coulomb, </a:t>
            </a:r>
            <a:r>
              <a:rPr lang="en-IN" i="0" dirty="0">
                <a:solidFill>
                  <a:srgbClr val="333333"/>
                </a:solidFill>
                <a:effectLst/>
                <a:latin typeface="Calibri" panose="020F0502020204030204" pitchFamily="34" charset="0"/>
                <a:cs typeface="Calibri" panose="020F0502020204030204" pitchFamily="34" charset="0"/>
              </a:rPr>
              <a:t>V= Work done/Charge</a:t>
            </a:r>
          </a:p>
          <a:p>
            <a:r>
              <a:rPr lang="en-IN" dirty="0">
                <a:solidFill>
                  <a:srgbClr val="333333"/>
                </a:solidFill>
                <a:latin typeface="Calibri" panose="020F0502020204030204" pitchFamily="34" charset="0"/>
                <a:cs typeface="Calibri" panose="020F0502020204030204" pitchFamily="34" charset="0"/>
              </a:rPr>
              <a:t>Current: </a:t>
            </a:r>
            <a:r>
              <a:rPr lang="en-IN" i="0" dirty="0">
                <a:solidFill>
                  <a:srgbClr val="333333"/>
                </a:solidFill>
                <a:effectLst/>
                <a:latin typeface="Calibri" panose="020F0502020204030204" pitchFamily="34" charset="0"/>
                <a:cs typeface="Calibri" panose="020F0502020204030204" pitchFamily="34" charset="0"/>
              </a:rPr>
              <a:t>the current is the rate at which electric charge flows in a circuit at a particular point.  1 Ampere = 1 coulomb/second, I= Charge/ Time</a:t>
            </a:r>
          </a:p>
          <a:p>
            <a:r>
              <a:rPr lang="en-IN" dirty="0">
                <a:solidFill>
                  <a:srgbClr val="333333"/>
                </a:solidFill>
                <a:latin typeface="Calibri" panose="020F0502020204030204" pitchFamily="34" charset="0"/>
                <a:cs typeface="Calibri" panose="020F0502020204030204" pitchFamily="34" charset="0"/>
              </a:rPr>
              <a:t>Power: </a:t>
            </a:r>
            <a:r>
              <a:rPr lang="en-IN" dirty="0">
                <a:solidFill>
                  <a:srgbClr val="21242C"/>
                </a:solidFill>
                <a:latin typeface="Calibri" panose="020F0502020204030204" pitchFamily="34" charset="0"/>
                <a:cs typeface="Calibri" panose="020F0502020204030204" pitchFamily="34" charset="0"/>
              </a:rPr>
              <a:t>It </a:t>
            </a:r>
            <a:r>
              <a:rPr lang="en-IN" i="0" dirty="0">
                <a:solidFill>
                  <a:srgbClr val="21242C"/>
                </a:solidFill>
                <a:effectLst/>
                <a:latin typeface="Calibri" panose="020F0502020204030204" pitchFamily="34" charset="0"/>
                <a:cs typeface="Calibri" panose="020F0502020204030204" pitchFamily="34" charset="0"/>
              </a:rPr>
              <a:t>is defined as the rate energy is transformed or transferred over time. We measure power in units of joules/second, also known as </a:t>
            </a:r>
            <a:r>
              <a:rPr lang="en-IN" i="1" dirty="0">
                <a:solidFill>
                  <a:srgbClr val="21242C"/>
                </a:solidFill>
                <a:effectLst/>
                <a:latin typeface="Calibri" panose="020F0502020204030204" pitchFamily="34" charset="0"/>
                <a:cs typeface="Calibri" panose="020F0502020204030204" pitchFamily="34" charset="0"/>
              </a:rPr>
              <a:t>watts</a:t>
            </a:r>
            <a:r>
              <a:rPr lang="en-IN" i="0" dirty="0">
                <a:solidFill>
                  <a:srgbClr val="21242C"/>
                </a:solidFill>
                <a:effectLst/>
                <a:latin typeface="Calibri" panose="020F0502020204030204" pitchFamily="34" charset="0"/>
                <a:cs typeface="Calibri" panose="020F0502020204030204" pitchFamily="34" charset="0"/>
              </a:rPr>
              <a:t>. P = VI</a:t>
            </a:r>
          </a:p>
          <a:p>
            <a:r>
              <a:rPr lang="en-IN" i="0" dirty="0">
                <a:solidFill>
                  <a:srgbClr val="21242C"/>
                </a:solidFill>
                <a:effectLst/>
                <a:latin typeface="Calibri" panose="020F0502020204030204" pitchFamily="34" charset="0"/>
                <a:cs typeface="Calibri" panose="020F0502020204030204" pitchFamily="34" charset="0"/>
              </a:rPr>
              <a:t>AC/DC: </a:t>
            </a:r>
            <a:r>
              <a:rPr lang="en-IN" i="0" dirty="0">
                <a:solidFill>
                  <a:srgbClr val="333333"/>
                </a:solidFill>
                <a:effectLst/>
                <a:latin typeface="Calibri" panose="020F0502020204030204" pitchFamily="34" charset="0"/>
                <a:cs typeface="Calibri" panose="020F0502020204030204" pitchFamily="34" charset="0"/>
              </a:rPr>
              <a:t>Electric current flows in two ways as an alternating current (AC) or direct current (DC). In alternating current, the current keeps switching directions periodically – forward and backward. While in the direct current it flows in a single direction steadily.</a:t>
            </a:r>
          </a:p>
          <a:p>
            <a:r>
              <a:rPr lang="en-IN" dirty="0">
                <a:solidFill>
                  <a:srgbClr val="202124"/>
                </a:solidFill>
                <a:latin typeface="Calibri" panose="020F0502020204030204" pitchFamily="34" charset="0"/>
                <a:cs typeface="Calibri" panose="020F0502020204030204" pitchFamily="34" charset="0"/>
              </a:rPr>
              <a:t>T</a:t>
            </a:r>
            <a:r>
              <a:rPr lang="en-IN" i="0" dirty="0">
                <a:solidFill>
                  <a:srgbClr val="202124"/>
                </a:solidFill>
                <a:effectLst/>
                <a:latin typeface="Calibri" panose="020F0502020204030204" pitchFamily="34" charset="0"/>
                <a:cs typeface="Calibri" panose="020F0502020204030204" pitchFamily="34" charset="0"/>
              </a:rPr>
              <a:t>ransformer: It is an electrical device that uses the principle of electromagnetic induction to transfer energy from one electric circuit to another.</a:t>
            </a:r>
          </a:p>
          <a:p>
            <a:endParaRPr lang="en-IN" i="0" dirty="0">
              <a:solidFill>
                <a:srgbClr val="333333"/>
              </a:solidFill>
              <a:effectLst/>
              <a:latin typeface="Calibri" panose="020F0502020204030204" pitchFamily="34" charset="0"/>
              <a:cs typeface="Calibri" panose="020F0502020204030204" pitchFamily="34" charset="0"/>
            </a:endParaRPr>
          </a:p>
          <a:p>
            <a:endParaRPr lang="en-IN" i="0" dirty="0">
              <a:solidFill>
                <a:srgbClr val="333333"/>
              </a:solidFill>
              <a:effectLst/>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233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AF12-5C38-81C9-F36C-E3D1AABC03B1}"/>
              </a:ext>
            </a:extLst>
          </p:cNvPr>
          <p:cNvSpPr>
            <a:spLocks noGrp="1"/>
          </p:cNvSpPr>
          <p:nvPr>
            <p:ph type="title"/>
          </p:nvPr>
        </p:nvSpPr>
        <p:spPr/>
        <p:txBody>
          <a:bodyPr>
            <a:normAutofit/>
          </a:bodyPr>
          <a:lstStyle/>
          <a:p>
            <a:r>
              <a:rPr lang="en-IN" sz="2800" b="0" i="0" kern="100" dirty="0">
                <a:effectLst/>
                <a:latin typeface="Calibri" panose="020F0502020204030204" pitchFamily="34" charset="0"/>
                <a:ea typeface="宋体" panose="02010600030101010101" pitchFamily="2" charset="-122"/>
                <a:cs typeface="Calibri" panose="020F0502020204030204" pitchFamily="34" charset="0"/>
              </a:rPr>
              <a:t>Basic parts of computer and it's functions</a:t>
            </a:r>
            <a:br>
              <a:rPr lang="en-IN" sz="2800" kern="100" dirty="0">
                <a:effectLst/>
                <a:latin typeface="Calibri" panose="020F0502020204030204" pitchFamily="34" charset="0"/>
                <a:ea typeface="宋体" panose="02010600030101010101" pitchFamily="2" charset="-122"/>
                <a:cs typeface="Calibri" panose="020F0502020204030204" pitchFamily="34" charset="0"/>
              </a:rPr>
            </a:br>
            <a:endParaRPr lang="en-IN"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0C62FE0-110E-AA19-37AF-8A639B421423}"/>
              </a:ext>
            </a:extLst>
          </p:cNvPr>
          <p:cNvSpPr>
            <a:spLocks noGrp="1"/>
          </p:cNvSpPr>
          <p:nvPr>
            <p:ph idx="1"/>
          </p:nvPr>
        </p:nvSpPr>
        <p:spPr/>
        <p:txBody>
          <a:bodyPr>
            <a:normAutofit fontScale="92500" lnSpcReduction="10000"/>
          </a:bodyPr>
          <a:lstStyle/>
          <a:p>
            <a:r>
              <a:rPr lang="en-IN" dirty="0">
                <a:latin typeface="Calibri Light" panose="020F0302020204030204" pitchFamily="34" charset="0"/>
                <a:cs typeface="Calibri Light" panose="020F0302020204030204" pitchFamily="34" charset="0"/>
              </a:rPr>
              <a:t>Processor:  </a:t>
            </a:r>
            <a:r>
              <a:rPr lang="en-IN" dirty="0">
                <a:effectLst/>
                <a:latin typeface="Calibri Light" panose="020F0302020204030204" pitchFamily="34" charset="0"/>
                <a:cs typeface="Calibri Light" panose="020F0302020204030204" pitchFamily="34" charset="0"/>
              </a:rPr>
              <a:t>also known as the CPU, provides the instructions and processing power the computer needs to do its work.</a:t>
            </a:r>
          </a:p>
          <a:p>
            <a:r>
              <a:rPr lang="en-IN" dirty="0">
                <a:effectLst/>
                <a:latin typeface="Calibri Light" panose="020F0302020204030204" pitchFamily="34" charset="0"/>
                <a:cs typeface="Calibri Light" panose="020F0302020204030204" pitchFamily="34" charset="0"/>
              </a:rPr>
              <a:t>32 bit/ 64 bit: In computing, there are two types of processors existing. These types of processors tell us how much memory a processor can access from a CPU register. </a:t>
            </a:r>
          </a:p>
          <a:p>
            <a:r>
              <a:rPr lang="en-IN" dirty="0">
                <a:latin typeface="Calibri Light" panose="020F0302020204030204" pitchFamily="34" charset="0"/>
                <a:cs typeface="Calibri Light" panose="020F0302020204030204" pitchFamily="34" charset="0"/>
              </a:rPr>
              <a:t>ARM processor: </a:t>
            </a:r>
            <a:r>
              <a:rPr lang="en-IN" dirty="0">
                <a:effectLst/>
                <a:latin typeface="Calibri Light" panose="020F0302020204030204" pitchFamily="34" charset="0"/>
                <a:cs typeface="Calibri Light" panose="020F0302020204030204" pitchFamily="34" charset="0"/>
              </a:rPr>
              <a:t>It is one of a family of central processing units based on the reduced instruction set computer architecture for computer processors.  ARM often resides in mobile devices.</a:t>
            </a:r>
          </a:p>
          <a:p>
            <a:r>
              <a:rPr lang="en-IN" dirty="0">
                <a:latin typeface="Calibri Light" panose="020F0302020204030204" pitchFamily="34" charset="0"/>
                <a:cs typeface="Calibri Light" panose="020F0302020204030204" pitchFamily="34" charset="0"/>
              </a:rPr>
              <a:t>Intel : these processors </a:t>
            </a:r>
            <a:r>
              <a:rPr lang="en-IN" dirty="0">
                <a:effectLst/>
                <a:latin typeface="Calibri Light" panose="020F0302020204030204" pitchFamily="34" charset="0"/>
                <a:cs typeface="Calibri Light" panose="020F0302020204030204" pitchFamily="34" charset="0"/>
              </a:rPr>
              <a:t>use Complex Instruction Set Computing (CISC) for computer processors. Intel processors are commonly found in larger devices such as desktop computers,</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1207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B3B6-857C-301C-C857-2ED8B6E76DAB}"/>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Memory</a:t>
            </a:r>
          </a:p>
        </p:txBody>
      </p:sp>
      <p:sp>
        <p:nvSpPr>
          <p:cNvPr id="3" name="Content Placeholder 2">
            <a:extLst>
              <a:ext uri="{FF2B5EF4-FFF2-40B4-BE49-F238E27FC236}">
                <a16:creationId xmlns:a16="http://schemas.microsoft.com/office/drawing/2014/main" id="{4F1ACAF6-5800-D710-7933-E3B09FFD5454}"/>
              </a:ext>
            </a:extLst>
          </p:cNvPr>
          <p:cNvSpPr>
            <a:spLocks noGrp="1"/>
          </p:cNvSpPr>
          <p:nvPr>
            <p:ph idx="1"/>
          </p:nvPr>
        </p:nvSpPr>
        <p:spPr/>
        <p:txBody>
          <a:bodyPr>
            <a:normAutofit/>
          </a:bodyPr>
          <a:lstStyle/>
          <a:p>
            <a:r>
              <a:rPr lang="en-IN" sz="1600" dirty="0">
                <a:latin typeface="Calibri Light" panose="020F0302020204030204" pitchFamily="34" charset="0"/>
                <a:cs typeface="Calibri Light" panose="020F0302020204030204" pitchFamily="34" charset="0"/>
              </a:rPr>
              <a:t>Volatile memory : </a:t>
            </a:r>
            <a:r>
              <a:rPr lang="en-IN" sz="1600" dirty="0">
                <a:solidFill>
                  <a:srgbClr val="000000"/>
                </a:solidFill>
                <a:latin typeface="Calibri Light" panose="020F0302020204030204" pitchFamily="34" charset="0"/>
                <a:cs typeface="Calibri Light" panose="020F0302020204030204" pitchFamily="34" charset="0"/>
              </a:rPr>
              <a:t>It </a:t>
            </a:r>
            <a:r>
              <a:rPr lang="en-IN" sz="1600" b="0" i="0" dirty="0">
                <a:solidFill>
                  <a:srgbClr val="000000"/>
                </a:solidFill>
                <a:effectLst/>
                <a:latin typeface="Calibri Light" panose="020F0302020204030204" pitchFamily="34" charset="0"/>
                <a:cs typeface="Calibri Light" panose="020F0302020204030204" pitchFamily="34" charset="0"/>
              </a:rPr>
              <a:t>is used to store computer programs and data that CPU needs in real time and is erased once computer is switched off. RAM and Cache memory are volatile memory.</a:t>
            </a:r>
          </a:p>
          <a:p>
            <a:r>
              <a:rPr lang="en-IN" sz="1600" b="0" i="0" dirty="0">
                <a:solidFill>
                  <a:srgbClr val="000000"/>
                </a:solidFill>
                <a:effectLst/>
                <a:latin typeface="Calibri Light" panose="020F0302020204030204" pitchFamily="34" charset="0"/>
                <a:cs typeface="Calibri Light" panose="020F0302020204030204" pitchFamily="34" charset="0"/>
              </a:rPr>
              <a:t>Non-volatile memory: It is static and remains in the computer even if computer is switched off. ROM and HDD are non-volatile memory.</a:t>
            </a:r>
            <a:endParaRPr lang="en-IN"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6832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6038-BEA3-A047-4B4B-6FE5BBC779D8}"/>
              </a:ext>
            </a:extLst>
          </p:cNvPr>
          <p:cNvSpPr>
            <a:spLocks noGrp="1"/>
          </p:cNvSpPr>
          <p:nvPr>
            <p:ph type="title"/>
          </p:nvPr>
        </p:nvSpPr>
        <p:spPr/>
        <p:txBody>
          <a:bodyPr>
            <a:normAutofit/>
          </a:bodyPr>
          <a:lstStyle/>
          <a:p>
            <a:r>
              <a:rPr lang="en-IN" sz="2800" b="0" i="0" kern="100" dirty="0">
                <a:effectLst/>
                <a:latin typeface="Calibri" panose="020F0502020204030204" pitchFamily="34" charset="0"/>
                <a:ea typeface="宋体" panose="02010600030101010101" pitchFamily="2" charset="-122"/>
              </a:rPr>
              <a:t>Programming concepts IN </a:t>
            </a:r>
            <a:r>
              <a:rPr lang="en-IN" sz="2800" b="0" i="0" kern="100" dirty="0" err="1">
                <a:effectLst/>
                <a:latin typeface="Calibri" panose="020F0502020204030204" pitchFamily="34" charset="0"/>
                <a:ea typeface="宋体" panose="02010600030101010101" pitchFamily="2" charset="-122"/>
              </a:rPr>
              <a:t>jAVA</a:t>
            </a:r>
            <a:endParaRPr lang="en-IN" sz="2800" dirty="0"/>
          </a:p>
        </p:txBody>
      </p:sp>
      <p:sp>
        <p:nvSpPr>
          <p:cNvPr id="3" name="Content Placeholder 2">
            <a:extLst>
              <a:ext uri="{FF2B5EF4-FFF2-40B4-BE49-F238E27FC236}">
                <a16:creationId xmlns:a16="http://schemas.microsoft.com/office/drawing/2014/main" id="{F14690A3-BC1F-625A-DB40-5E8A62F68F51}"/>
              </a:ext>
            </a:extLst>
          </p:cNvPr>
          <p:cNvSpPr>
            <a:spLocks noGrp="1"/>
          </p:cNvSpPr>
          <p:nvPr>
            <p:ph idx="1"/>
          </p:nvPr>
        </p:nvSpPr>
        <p:spPr/>
        <p:txBody>
          <a:bodyPr>
            <a:normAutofit fontScale="92500" lnSpcReduction="20000"/>
          </a:bodyPr>
          <a:lstStyle/>
          <a:p>
            <a:r>
              <a:rPr lang="en-IN" sz="2200" dirty="0">
                <a:latin typeface="Calibri Light" panose="020F0302020204030204" pitchFamily="34" charset="0"/>
                <a:cs typeface="Calibri Light" panose="020F0302020204030204" pitchFamily="34" charset="0"/>
              </a:rPr>
              <a:t>Data Types Primitive -</a:t>
            </a:r>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p:txBody>
      </p:sp>
      <p:graphicFrame>
        <p:nvGraphicFramePr>
          <p:cNvPr id="4" name="Table 3">
            <a:extLst>
              <a:ext uri="{FF2B5EF4-FFF2-40B4-BE49-F238E27FC236}">
                <a16:creationId xmlns:a16="http://schemas.microsoft.com/office/drawing/2014/main" id="{97D6E5BF-40E1-A840-4F38-571AF9AB7960}"/>
              </a:ext>
            </a:extLst>
          </p:cNvPr>
          <p:cNvGraphicFramePr>
            <a:graphicFrameLocks noGrp="1"/>
          </p:cNvGraphicFramePr>
          <p:nvPr>
            <p:extLst>
              <p:ext uri="{D42A27DB-BD31-4B8C-83A1-F6EECF244321}">
                <p14:modId xmlns:p14="http://schemas.microsoft.com/office/powerpoint/2010/main" val="783553391"/>
              </p:ext>
            </p:extLst>
          </p:nvPr>
        </p:nvGraphicFramePr>
        <p:xfrm>
          <a:off x="1564676" y="2467515"/>
          <a:ext cx="7694733" cy="2994948"/>
        </p:xfrm>
        <a:graphic>
          <a:graphicData uri="http://schemas.openxmlformats.org/drawingml/2006/table">
            <a:tbl>
              <a:tblPr/>
              <a:tblGrid>
                <a:gridCol w="1538887">
                  <a:extLst>
                    <a:ext uri="{9D8B030D-6E8A-4147-A177-3AD203B41FA5}">
                      <a16:colId xmlns:a16="http://schemas.microsoft.com/office/drawing/2014/main" val="1463880535"/>
                    </a:ext>
                  </a:extLst>
                </a:gridCol>
                <a:gridCol w="1308047">
                  <a:extLst>
                    <a:ext uri="{9D8B030D-6E8A-4147-A177-3AD203B41FA5}">
                      <a16:colId xmlns:a16="http://schemas.microsoft.com/office/drawing/2014/main" val="2269516132"/>
                    </a:ext>
                  </a:extLst>
                </a:gridCol>
                <a:gridCol w="4847799">
                  <a:extLst>
                    <a:ext uri="{9D8B030D-6E8A-4147-A177-3AD203B41FA5}">
                      <a16:colId xmlns:a16="http://schemas.microsoft.com/office/drawing/2014/main" val="1817086026"/>
                    </a:ext>
                  </a:extLst>
                </a:gridCol>
              </a:tblGrid>
              <a:tr h="239809">
                <a:tc>
                  <a:txBody>
                    <a:bodyPr/>
                    <a:lstStyle/>
                    <a:p>
                      <a:pPr algn="l" fontAlgn="t"/>
                      <a:r>
                        <a:rPr lang="en-IN" sz="1300">
                          <a:effectLst/>
                        </a:rPr>
                        <a:t>Data Type</a:t>
                      </a:r>
                    </a:p>
                  </a:txBody>
                  <a:tcPr marL="85176"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Size</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24774237"/>
                  </a:ext>
                </a:extLst>
              </a:tr>
              <a:tr h="239809">
                <a:tc>
                  <a:txBody>
                    <a:bodyPr/>
                    <a:lstStyle/>
                    <a:p>
                      <a:pPr algn="l" fontAlgn="t"/>
                      <a:r>
                        <a:rPr lang="en-IN" sz="1300">
                          <a:effectLst/>
                        </a:rPr>
                        <a:t>byte</a:t>
                      </a:r>
                    </a:p>
                  </a:txBody>
                  <a:tcPr marL="85176"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1 byte</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Stores whole numbers from -128 to 127</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01910907"/>
                  </a:ext>
                </a:extLst>
              </a:tr>
              <a:tr h="239809">
                <a:tc>
                  <a:txBody>
                    <a:bodyPr/>
                    <a:lstStyle/>
                    <a:p>
                      <a:pPr algn="l" fontAlgn="t"/>
                      <a:r>
                        <a:rPr lang="en-IN" sz="1300">
                          <a:effectLst/>
                        </a:rPr>
                        <a:t>short</a:t>
                      </a:r>
                    </a:p>
                  </a:txBody>
                  <a:tcPr marL="85176"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2 bytes</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Stores whole numbers from -32,768 to 32,767</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05698057"/>
                  </a:ext>
                </a:extLst>
              </a:tr>
              <a:tr h="365684">
                <a:tc>
                  <a:txBody>
                    <a:bodyPr/>
                    <a:lstStyle/>
                    <a:p>
                      <a:pPr algn="l" fontAlgn="t"/>
                      <a:r>
                        <a:rPr lang="en-IN" sz="1300">
                          <a:effectLst/>
                        </a:rPr>
                        <a:t>int</a:t>
                      </a:r>
                    </a:p>
                  </a:txBody>
                  <a:tcPr marL="85176"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4 bytes</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dirty="0">
                          <a:effectLst/>
                        </a:rPr>
                        <a:t>Stores whole numbers from -2,147,483,648 to 2,147,483,647</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2207634"/>
                  </a:ext>
                </a:extLst>
              </a:tr>
              <a:tr h="438703">
                <a:tc>
                  <a:txBody>
                    <a:bodyPr/>
                    <a:lstStyle/>
                    <a:p>
                      <a:pPr algn="l" fontAlgn="t"/>
                      <a:r>
                        <a:rPr lang="en-IN" sz="1300">
                          <a:effectLst/>
                        </a:rPr>
                        <a:t>long</a:t>
                      </a:r>
                    </a:p>
                  </a:txBody>
                  <a:tcPr marL="85176"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8 bytes</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dirty="0">
                          <a:effectLst/>
                        </a:rPr>
                        <a:t>Stores whole numbers from -9,223,372,036,854,775,808 to 9,223,372,036,854,775,807</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32598339"/>
                  </a:ext>
                </a:extLst>
              </a:tr>
              <a:tr h="365684">
                <a:tc>
                  <a:txBody>
                    <a:bodyPr/>
                    <a:lstStyle/>
                    <a:p>
                      <a:pPr algn="l" fontAlgn="t"/>
                      <a:r>
                        <a:rPr lang="en-IN" sz="1300">
                          <a:effectLst/>
                        </a:rPr>
                        <a:t>float</a:t>
                      </a:r>
                    </a:p>
                  </a:txBody>
                  <a:tcPr marL="85176"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4 bytes</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dirty="0">
                          <a:effectLst/>
                        </a:rPr>
                        <a:t>Stores fractional numbers. Sufficient for storing 6 to 7 decimal digits</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52276830"/>
                  </a:ext>
                </a:extLst>
              </a:tr>
              <a:tr h="365684">
                <a:tc>
                  <a:txBody>
                    <a:bodyPr/>
                    <a:lstStyle/>
                    <a:p>
                      <a:pPr algn="l" fontAlgn="t"/>
                      <a:r>
                        <a:rPr lang="en-IN" sz="1300">
                          <a:effectLst/>
                        </a:rPr>
                        <a:t>double</a:t>
                      </a:r>
                    </a:p>
                  </a:txBody>
                  <a:tcPr marL="85176"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8 bytes</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dirty="0">
                          <a:effectLst/>
                        </a:rPr>
                        <a:t>Stores fractional numbers. Sufficient for storing 15 decimal digits</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26080461"/>
                  </a:ext>
                </a:extLst>
              </a:tr>
              <a:tr h="239809">
                <a:tc>
                  <a:txBody>
                    <a:bodyPr/>
                    <a:lstStyle/>
                    <a:p>
                      <a:pPr algn="l" fontAlgn="t"/>
                      <a:r>
                        <a:rPr lang="en-IN" sz="1300">
                          <a:effectLst/>
                        </a:rPr>
                        <a:t>boolean</a:t>
                      </a:r>
                    </a:p>
                  </a:txBody>
                  <a:tcPr marL="85176"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1 bit</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Stores true or false values</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17534877"/>
                  </a:ext>
                </a:extLst>
              </a:tr>
              <a:tr h="239809">
                <a:tc>
                  <a:txBody>
                    <a:bodyPr/>
                    <a:lstStyle/>
                    <a:p>
                      <a:pPr algn="l" fontAlgn="t"/>
                      <a:r>
                        <a:rPr lang="en-IN" sz="1300" dirty="0">
                          <a:effectLst/>
                        </a:rPr>
                        <a:t>char</a:t>
                      </a:r>
                    </a:p>
                  </a:txBody>
                  <a:tcPr marL="85176"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300">
                          <a:effectLst/>
                        </a:rPr>
                        <a:t>2 bytes</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300" dirty="0">
                          <a:effectLst/>
                        </a:rPr>
                        <a:t>Stores a single character/letter or ASCII values</a:t>
                      </a:r>
                    </a:p>
                  </a:txBody>
                  <a:tcPr marL="42588" marR="42588" marT="42588" marB="4258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32268073"/>
                  </a:ext>
                </a:extLst>
              </a:tr>
            </a:tbl>
          </a:graphicData>
        </a:graphic>
      </p:graphicFrame>
      <p:sp>
        <p:nvSpPr>
          <p:cNvPr id="5" name="TextBox 4">
            <a:extLst>
              <a:ext uri="{FF2B5EF4-FFF2-40B4-BE49-F238E27FC236}">
                <a16:creationId xmlns:a16="http://schemas.microsoft.com/office/drawing/2014/main" id="{3E0A19EE-9EDC-6514-C63A-65302FFE2B4A}"/>
              </a:ext>
            </a:extLst>
          </p:cNvPr>
          <p:cNvSpPr txBox="1"/>
          <p:nvPr/>
        </p:nvSpPr>
        <p:spPr>
          <a:xfrm flipH="1">
            <a:off x="1451579" y="5684149"/>
            <a:ext cx="6683327" cy="400110"/>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Non Primitive – Strings, Classes, Interfaces, Arrays etc</a:t>
            </a:r>
          </a:p>
        </p:txBody>
      </p:sp>
    </p:spTree>
    <p:extLst>
      <p:ext uri="{BB962C8B-B14F-4D97-AF65-F5344CB8AC3E}">
        <p14:creationId xmlns:p14="http://schemas.microsoft.com/office/powerpoint/2010/main" val="29810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FE94-3DA3-E633-8D63-310288D4A0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A3E81C-1744-145F-CDCF-295F940679BA}"/>
              </a:ext>
            </a:extLst>
          </p:cNvPr>
          <p:cNvSpPr>
            <a:spLocks noGrp="1"/>
          </p:cNvSpPr>
          <p:nvPr>
            <p:ph idx="1"/>
          </p:nvPr>
        </p:nvSpPr>
        <p:spPr/>
        <p:txBody>
          <a:bodyPr>
            <a:noAutofit/>
          </a:bodyPr>
          <a:lstStyle/>
          <a:p>
            <a:r>
              <a:rPr lang="en-IN" sz="1600" dirty="0">
                <a:effectLst/>
                <a:latin typeface="Calibri Light" panose="020F0302020204030204" pitchFamily="34" charset="0"/>
                <a:cs typeface="Calibri Light" panose="020F0302020204030204" pitchFamily="34" charset="0"/>
              </a:rPr>
              <a:t>The network card operates as a middleman between a computer and a data network. For example, when a user requests a webpage, the computer will pass the request to the network card, which converts it into electrical impulses.</a:t>
            </a:r>
          </a:p>
          <a:p>
            <a:r>
              <a:rPr lang="en-IN" sz="1600" dirty="0">
                <a:effectLst/>
                <a:latin typeface="Calibri Light" panose="020F0302020204030204" pitchFamily="34" charset="0"/>
                <a:cs typeface="Calibri Light" panose="020F0302020204030204" pitchFamily="34" charset="0"/>
              </a:rPr>
              <a:t>USB, or Universal Serial Bus is a data interface used with computers enabling the computer to send and receive data as well as providing power to some peripherals like disc drives, Flash memory sticks and the like so that separate power sources are not needed for each item</a:t>
            </a:r>
          </a:p>
          <a:p>
            <a:r>
              <a:rPr lang="en-IN" sz="1600" dirty="0">
                <a:effectLst/>
                <a:latin typeface="Calibri Light" panose="020F0302020204030204" pitchFamily="34" charset="0"/>
                <a:cs typeface="Calibri Light" panose="020F0302020204030204" pitchFamily="34" charset="0"/>
              </a:rPr>
              <a:t>A display interface is used to transmit video, potentially also audio and other technologies between the signal source (typically a computer, docking station, DVD player etc.) and the display unit (monitor, projector).</a:t>
            </a:r>
          </a:p>
          <a:p>
            <a:pPr marL="457200" lvl="1" indent="0">
              <a:buNone/>
            </a:pPr>
            <a:r>
              <a:rPr lang="en-IN" sz="1600" dirty="0">
                <a:effectLst/>
                <a:latin typeface="Calibri Light" panose="020F0302020204030204" pitchFamily="34" charset="0"/>
                <a:cs typeface="Calibri Light" panose="020F0302020204030204" pitchFamily="34" charset="0"/>
              </a:rPr>
              <a:t>HDMI and DisplayPort are two of the most commonly used connectors on displays and media devices.</a:t>
            </a:r>
            <a:endParaRPr lang="en-IN"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27413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7672-55B5-FC84-F5B0-6A78A4622DCD}"/>
              </a:ext>
            </a:extLst>
          </p:cNvPr>
          <p:cNvSpPr>
            <a:spLocks noGrp="1"/>
          </p:cNvSpPr>
          <p:nvPr>
            <p:ph type="title"/>
          </p:nvPr>
        </p:nvSpPr>
        <p:spPr/>
        <p:txBody>
          <a:bodyPr>
            <a:normAutofit/>
          </a:bodyPr>
          <a:lstStyle/>
          <a:p>
            <a:r>
              <a:rPr lang="en-IN" sz="2800" b="0" i="0" kern="100" dirty="0">
                <a:effectLst/>
                <a:latin typeface="Calibri" panose="020F0502020204030204" pitchFamily="34" charset="0"/>
                <a:ea typeface="宋体" panose="02010600030101010101" pitchFamily="2" charset="-122"/>
              </a:rPr>
              <a:t>USB interface basics</a:t>
            </a:r>
            <a:br>
              <a:rPr lang="en-IN" sz="2800" kern="100" dirty="0">
                <a:effectLst/>
                <a:latin typeface="Calibri" panose="020F0502020204030204" pitchFamily="34" charset="0"/>
                <a:ea typeface="宋体" panose="02010600030101010101" pitchFamily="2" charset="-122"/>
              </a:rPr>
            </a:br>
            <a:endParaRPr lang="en-IN" sz="2800" dirty="0"/>
          </a:p>
        </p:txBody>
      </p:sp>
      <p:sp>
        <p:nvSpPr>
          <p:cNvPr id="3" name="Content Placeholder 2">
            <a:extLst>
              <a:ext uri="{FF2B5EF4-FFF2-40B4-BE49-F238E27FC236}">
                <a16:creationId xmlns:a16="http://schemas.microsoft.com/office/drawing/2014/main" id="{44440D06-5265-A413-404B-3DB277A44B48}"/>
              </a:ext>
            </a:extLst>
          </p:cNvPr>
          <p:cNvSpPr>
            <a:spLocks noGrp="1"/>
          </p:cNvSpPr>
          <p:nvPr>
            <p:ph idx="1"/>
          </p:nvPr>
        </p:nvSpPr>
        <p:spPr/>
        <p:txBody>
          <a:bodyPr>
            <a:normAutofit/>
          </a:bodyPr>
          <a:lstStyle/>
          <a:p>
            <a:r>
              <a:rPr lang="en-IN" sz="1600" b="0" i="0" dirty="0">
                <a:solidFill>
                  <a:srgbClr val="333333"/>
                </a:solidFill>
                <a:effectLst/>
                <a:latin typeface="Calibri Light" panose="020F0302020204030204" pitchFamily="34" charset="0"/>
                <a:cs typeface="Calibri Light" panose="020F0302020204030204" pitchFamily="34" charset="0"/>
              </a:rPr>
              <a:t>USB, or Universal Serial Bus is a data interface used with computers enabling the computer to send and receive data as well as providing power to some peripherals like disc drives, Flash memory sticks and the like so that separate power sources are not needed for each item.</a:t>
            </a:r>
          </a:p>
          <a:p>
            <a:endParaRPr lang="en-IN" sz="1600" dirty="0">
              <a:latin typeface="Calibri Light" panose="020F0302020204030204" pitchFamily="34" charset="0"/>
              <a:cs typeface="Calibri Light" panose="020F0302020204030204" pitchFamily="34" charset="0"/>
            </a:endParaRPr>
          </a:p>
        </p:txBody>
      </p:sp>
      <p:pic>
        <p:nvPicPr>
          <p:cNvPr id="4098" name="Picture 2">
            <a:extLst>
              <a:ext uri="{FF2B5EF4-FFF2-40B4-BE49-F238E27FC236}">
                <a16:creationId xmlns:a16="http://schemas.microsoft.com/office/drawing/2014/main" id="{D33F724C-6AE7-EC49-A657-B58DB35C1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623" y="3162700"/>
            <a:ext cx="8730754" cy="201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835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5ABA-82D3-BC9D-FF04-9734AAAB11B3}"/>
              </a:ext>
            </a:extLst>
          </p:cNvPr>
          <p:cNvSpPr>
            <a:spLocks noGrp="1"/>
          </p:cNvSpPr>
          <p:nvPr>
            <p:ph type="title"/>
          </p:nvPr>
        </p:nvSpPr>
        <p:spPr/>
        <p:txBody>
          <a:bodyPr>
            <a:normAutofit/>
          </a:bodyPr>
          <a:lstStyle/>
          <a:p>
            <a:r>
              <a:rPr lang="en-IN" sz="2800" dirty="0"/>
              <a:t>OS basics</a:t>
            </a:r>
          </a:p>
        </p:txBody>
      </p:sp>
      <p:sp>
        <p:nvSpPr>
          <p:cNvPr id="3" name="Content Placeholder 2">
            <a:extLst>
              <a:ext uri="{FF2B5EF4-FFF2-40B4-BE49-F238E27FC236}">
                <a16:creationId xmlns:a16="http://schemas.microsoft.com/office/drawing/2014/main" id="{4D8FEBDA-9B28-F36A-CE20-CAF2FCB12F20}"/>
              </a:ext>
            </a:extLst>
          </p:cNvPr>
          <p:cNvSpPr>
            <a:spLocks noGrp="1"/>
          </p:cNvSpPr>
          <p:nvPr>
            <p:ph idx="1"/>
          </p:nvPr>
        </p:nvSpPr>
        <p:spPr/>
        <p:txBody>
          <a:bodyPr/>
          <a:lstStyle/>
          <a:p>
            <a:r>
              <a:rPr lang="en-IN" b="0" dirty="0">
                <a:effectLst/>
                <a:latin typeface="Calibri Light" panose="020F0302020204030204" pitchFamily="34" charset="0"/>
                <a:cs typeface="Calibri Light" panose="020F0302020204030204" pitchFamily="34" charset="0"/>
              </a:rPr>
              <a:t>"An operating system (OS) is software system that manages computer hardware, software resources, and provides common services for computer programs".</a:t>
            </a:r>
          </a:p>
          <a:p>
            <a:r>
              <a:rPr lang="en-IN" b="0" dirty="0">
                <a:effectLst/>
                <a:latin typeface="Calibri Light" panose="020F0302020204030204" pitchFamily="34" charset="0"/>
                <a:cs typeface="Calibri Light" panose="020F0302020204030204" pitchFamily="34" charset="0"/>
              </a:rPr>
              <a:t>In the modern days, when speaking about personal desktop/laptop computers, the three most used operating systems are Microsoft Windows (with around 80% market share), Apple MacOS (with around 15% market share), and GNU/Linux based OSs (with around 3% market share).</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4306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C958-6054-2191-2A06-C5EF87D4BA1A}"/>
              </a:ext>
            </a:extLst>
          </p:cNvPr>
          <p:cNvSpPr>
            <a:spLocks noGrp="1"/>
          </p:cNvSpPr>
          <p:nvPr>
            <p:ph type="title"/>
          </p:nvPr>
        </p:nvSpPr>
        <p:spPr/>
        <p:txBody>
          <a:bodyPr/>
          <a:lstStyle/>
          <a:p>
            <a:r>
              <a:rPr lang="en-IN" dirty="0"/>
              <a:t>TCP/IP</a:t>
            </a:r>
          </a:p>
        </p:txBody>
      </p:sp>
      <p:pic>
        <p:nvPicPr>
          <p:cNvPr id="5122" name="Picture 2" descr="TCP/IP model">
            <a:extLst>
              <a:ext uri="{FF2B5EF4-FFF2-40B4-BE49-F238E27FC236}">
                <a16:creationId xmlns:a16="http://schemas.microsoft.com/office/drawing/2014/main" id="{366C917D-0536-AD1B-5B9A-EEB8B65CA7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2857" y="2016125"/>
            <a:ext cx="5560610"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68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67D5-62C8-7736-D3E5-9DB8A61DDC62}"/>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JAVA THREADS</a:t>
            </a:r>
          </a:p>
        </p:txBody>
      </p:sp>
      <p:sp>
        <p:nvSpPr>
          <p:cNvPr id="3" name="Content Placeholder 2">
            <a:extLst>
              <a:ext uri="{FF2B5EF4-FFF2-40B4-BE49-F238E27FC236}">
                <a16:creationId xmlns:a16="http://schemas.microsoft.com/office/drawing/2014/main" id="{708E3C22-9C26-B31B-FEC1-3ACAE49D308B}"/>
              </a:ext>
            </a:extLst>
          </p:cNvPr>
          <p:cNvSpPr>
            <a:spLocks noGrp="1"/>
          </p:cNvSpPr>
          <p:nvPr>
            <p:ph idx="1"/>
          </p:nvPr>
        </p:nvSpPr>
        <p:spPr/>
        <p:txBody>
          <a:bodyPr/>
          <a:lstStyle/>
          <a:p>
            <a:pPr algn="l"/>
            <a:r>
              <a:rPr lang="en-IN" b="0" i="0" dirty="0">
                <a:solidFill>
                  <a:srgbClr val="000000"/>
                </a:solidFill>
                <a:effectLst/>
                <a:latin typeface="Calibri Light" panose="020F0302020204030204" pitchFamily="34" charset="0"/>
                <a:cs typeface="Calibri Light" panose="020F0302020204030204" pitchFamily="34" charset="0"/>
              </a:rPr>
              <a:t>Threads allows a program to operate more efficiently by doing multiple things at the same time.</a:t>
            </a:r>
          </a:p>
          <a:p>
            <a:pPr algn="l"/>
            <a:r>
              <a:rPr lang="en-IN" b="0" i="0" dirty="0">
                <a:solidFill>
                  <a:srgbClr val="000000"/>
                </a:solidFill>
                <a:effectLst/>
                <a:latin typeface="Calibri Light" panose="020F0302020204030204" pitchFamily="34" charset="0"/>
                <a:cs typeface="Calibri Light" panose="020F0302020204030204" pitchFamily="34" charset="0"/>
              </a:rPr>
              <a:t>Threads can be used to perform complicated tasks in the background without interrupting the main program.</a:t>
            </a:r>
          </a:p>
          <a:p>
            <a:pPr algn="just"/>
            <a:r>
              <a:rPr lang="en-IN" b="0" i="0" dirty="0">
                <a:solidFill>
                  <a:srgbClr val="333333"/>
                </a:solidFill>
                <a:effectLst/>
                <a:latin typeface="Calibri Light" panose="020F0302020204030204" pitchFamily="34" charset="0"/>
                <a:cs typeface="Calibri Light" panose="020F0302020204030204" pitchFamily="34" charset="0"/>
              </a:rPr>
              <a:t>There are two ways to create a thread:</a:t>
            </a:r>
          </a:p>
          <a:p>
            <a:pPr algn="just">
              <a:buFont typeface="+mj-lt"/>
              <a:buAutoNum type="arabicPeriod"/>
            </a:pPr>
            <a:r>
              <a:rPr lang="en-IN" b="0" i="0" dirty="0">
                <a:solidFill>
                  <a:srgbClr val="000000"/>
                </a:solidFill>
                <a:effectLst/>
                <a:latin typeface="Calibri Light" panose="020F0302020204030204" pitchFamily="34" charset="0"/>
                <a:cs typeface="Calibri Light" panose="020F0302020204030204" pitchFamily="34" charset="0"/>
              </a:rPr>
              <a:t>By extending Thread class</a:t>
            </a:r>
          </a:p>
          <a:p>
            <a:pPr algn="just">
              <a:buFont typeface="+mj-lt"/>
              <a:buAutoNum type="arabicPeriod"/>
            </a:pPr>
            <a:r>
              <a:rPr lang="en-IN" b="0" i="0" dirty="0">
                <a:solidFill>
                  <a:srgbClr val="000000"/>
                </a:solidFill>
                <a:effectLst/>
                <a:latin typeface="Calibri Light" panose="020F0302020204030204" pitchFamily="34" charset="0"/>
                <a:cs typeface="Calibri Light" panose="020F0302020204030204" pitchFamily="34" charset="0"/>
              </a:rPr>
              <a:t>By implementing Runnable interface.</a:t>
            </a:r>
          </a:p>
          <a:p>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1611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4D2A-5234-7334-C43C-2D5B6FAB2F7E}"/>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Number systems</a:t>
            </a:r>
          </a:p>
        </p:txBody>
      </p:sp>
      <p:sp>
        <p:nvSpPr>
          <p:cNvPr id="3" name="Content Placeholder 2">
            <a:extLst>
              <a:ext uri="{FF2B5EF4-FFF2-40B4-BE49-F238E27FC236}">
                <a16:creationId xmlns:a16="http://schemas.microsoft.com/office/drawing/2014/main" id="{4170ABF9-D8C5-CB29-2057-83AAC656AB2B}"/>
              </a:ext>
            </a:extLst>
          </p:cNvPr>
          <p:cNvSpPr>
            <a:spLocks noGrp="1"/>
          </p:cNvSpPr>
          <p:nvPr>
            <p:ph idx="1"/>
          </p:nvPr>
        </p:nvSpPr>
        <p:spPr/>
        <p:txBody>
          <a:bodyPr/>
          <a:lstStyle/>
          <a:p>
            <a:pPr algn="l">
              <a:buFont typeface="+mj-lt"/>
              <a:buAutoNum type="arabicPeriod"/>
            </a:pPr>
            <a:r>
              <a:rPr lang="en-IN" b="0" i="0" dirty="0">
                <a:solidFill>
                  <a:srgbClr val="292929"/>
                </a:solidFill>
                <a:effectLst/>
                <a:latin typeface="Calibri Light" panose="020F0302020204030204" pitchFamily="34" charset="0"/>
                <a:cs typeface="Calibri Light" panose="020F0302020204030204" pitchFamily="34" charset="0"/>
              </a:rPr>
              <a:t>Binary Number System : Base 2, </a:t>
            </a:r>
            <a:r>
              <a:rPr lang="en-IN" b="0" i="0" dirty="0" err="1">
                <a:solidFill>
                  <a:srgbClr val="292929"/>
                </a:solidFill>
                <a:effectLst/>
                <a:latin typeface="Calibri Light" panose="020F0302020204030204" pitchFamily="34" charset="0"/>
                <a:cs typeface="Calibri Light" panose="020F0302020204030204" pitchFamily="34" charset="0"/>
              </a:rPr>
              <a:t>eg</a:t>
            </a:r>
            <a:r>
              <a:rPr lang="en-IN" b="0" i="0" dirty="0">
                <a:solidFill>
                  <a:srgbClr val="292929"/>
                </a:solidFill>
                <a:effectLst/>
                <a:latin typeface="Calibri Light" panose="020F0302020204030204" pitchFamily="34" charset="0"/>
                <a:cs typeface="Calibri Light" panose="020F0302020204030204" pitchFamily="34" charset="0"/>
              </a:rPr>
              <a:t> int a=0b1010;</a:t>
            </a:r>
          </a:p>
          <a:p>
            <a:pPr algn="l">
              <a:buFont typeface="+mj-lt"/>
              <a:buAutoNum type="arabicPeriod"/>
            </a:pPr>
            <a:r>
              <a:rPr lang="en-IN" b="0" i="0" dirty="0">
                <a:solidFill>
                  <a:srgbClr val="292929"/>
                </a:solidFill>
                <a:effectLst/>
                <a:latin typeface="Calibri Light" panose="020F0302020204030204" pitchFamily="34" charset="0"/>
                <a:cs typeface="Calibri Light" panose="020F0302020204030204" pitchFamily="34" charset="0"/>
              </a:rPr>
              <a:t>Octal Number System  :  Base 8, </a:t>
            </a:r>
            <a:r>
              <a:rPr lang="en-IN" b="0" i="0" dirty="0" err="1">
                <a:solidFill>
                  <a:srgbClr val="292929"/>
                </a:solidFill>
                <a:effectLst/>
                <a:latin typeface="Calibri Light" panose="020F0302020204030204" pitchFamily="34" charset="0"/>
                <a:cs typeface="Calibri Light" panose="020F0302020204030204" pitchFamily="34" charset="0"/>
              </a:rPr>
              <a:t>eg</a:t>
            </a:r>
            <a:r>
              <a:rPr lang="en-IN" b="0" i="0" dirty="0">
                <a:solidFill>
                  <a:srgbClr val="292929"/>
                </a:solidFill>
                <a:effectLst/>
                <a:latin typeface="Calibri Light" panose="020F0302020204030204" pitchFamily="34" charset="0"/>
                <a:cs typeface="Calibri Light" panose="020F0302020204030204" pitchFamily="34" charset="0"/>
              </a:rPr>
              <a:t> int a=033;</a:t>
            </a:r>
          </a:p>
          <a:p>
            <a:pPr algn="l">
              <a:buFont typeface="+mj-lt"/>
              <a:buAutoNum type="arabicPeriod"/>
            </a:pPr>
            <a:r>
              <a:rPr lang="en-IN" b="0" i="0" dirty="0">
                <a:solidFill>
                  <a:srgbClr val="292929"/>
                </a:solidFill>
                <a:effectLst/>
                <a:latin typeface="Calibri Light" panose="020F0302020204030204" pitchFamily="34" charset="0"/>
                <a:cs typeface="Calibri Light" panose="020F0302020204030204" pitchFamily="34" charset="0"/>
              </a:rPr>
              <a:t>Decimal Number System  :  Base 10,  </a:t>
            </a:r>
            <a:r>
              <a:rPr lang="en-IN" b="0" i="0" dirty="0" err="1">
                <a:solidFill>
                  <a:srgbClr val="292929"/>
                </a:solidFill>
                <a:effectLst/>
                <a:latin typeface="Calibri Light" panose="020F0302020204030204" pitchFamily="34" charset="0"/>
                <a:cs typeface="Calibri Light" panose="020F0302020204030204" pitchFamily="34" charset="0"/>
              </a:rPr>
              <a:t>eg</a:t>
            </a:r>
            <a:r>
              <a:rPr lang="en-IN" b="0" i="0" dirty="0">
                <a:solidFill>
                  <a:srgbClr val="292929"/>
                </a:solidFill>
                <a:effectLst/>
                <a:latin typeface="Calibri Light" panose="020F0302020204030204" pitchFamily="34" charset="0"/>
                <a:cs typeface="Calibri Light" panose="020F0302020204030204" pitchFamily="34" charset="0"/>
              </a:rPr>
              <a:t> int a=123;</a:t>
            </a:r>
          </a:p>
          <a:p>
            <a:pPr algn="l">
              <a:buFont typeface="+mj-lt"/>
              <a:buAutoNum type="arabicPeriod"/>
            </a:pPr>
            <a:r>
              <a:rPr lang="en-IN" b="0" i="0" dirty="0">
                <a:solidFill>
                  <a:srgbClr val="292929"/>
                </a:solidFill>
                <a:effectLst/>
                <a:latin typeface="Calibri Light" panose="020F0302020204030204" pitchFamily="34" charset="0"/>
                <a:cs typeface="Calibri Light" panose="020F0302020204030204" pitchFamily="34" charset="0"/>
              </a:rPr>
              <a:t>Hexadecimal Number System  : Base 16, </a:t>
            </a:r>
            <a:r>
              <a:rPr lang="en-IN" b="0" i="0" dirty="0" err="1">
                <a:solidFill>
                  <a:srgbClr val="292929"/>
                </a:solidFill>
                <a:effectLst/>
                <a:latin typeface="Calibri Light" panose="020F0302020204030204" pitchFamily="34" charset="0"/>
                <a:cs typeface="Calibri Light" panose="020F0302020204030204" pitchFamily="34" charset="0"/>
              </a:rPr>
              <a:t>eg</a:t>
            </a:r>
            <a:r>
              <a:rPr lang="en-IN" b="0" i="0" dirty="0">
                <a:solidFill>
                  <a:srgbClr val="292929"/>
                </a:solidFill>
                <a:effectLst/>
                <a:latin typeface="Calibri Light" panose="020F0302020204030204" pitchFamily="34" charset="0"/>
                <a:cs typeface="Calibri Light" panose="020F0302020204030204" pitchFamily="34" charset="0"/>
              </a:rPr>
              <a:t> int a=0xAB;</a:t>
            </a:r>
          </a:p>
          <a:p>
            <a:pPr marL="0" indent="0">
              <a:buNone/>
            </a:pP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6437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994-C456-42E1-4C38-FF81D9720CB4}"/>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Number systems</a:t>
            </a:r>
            <a:endParaRPr lang="en-IN" dirty="0"/>
          </a:p>
        </p:txBody>
      </p:sp>
      <p:sp>
        <p:nvSpPr>
          <p:cNvPr id="4" name="Content Placeholder 2">
            <a:extLst>
              <a:ext uri="{FF2B5EF4-FFF2-40B4-BE49-F238E27FC236}">
                <a16:creationId xmlns:a16="http://schemas.microsoft.com/office/drawing/2014/main" id="{5FCE75C6-3546-F8F2-8255-4974EA384C54}"/>
              </a:ext>
            </a:extLst>
          </p:cNvPr>
          <p:cNvSpPr txBox="1">
            <a:spLocks/>
          </p:cNvSpPr>
          <p:nvPr/>
        </p:nvSpPr>
        <p:spPr>
          <a:xfrm>
            <a:off x="1603979" y="2168132"/>
            <a:ext cx="3104790" cy="343159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dirty="0">
                <a:latin typeface="Calibri Light" panose="020F0302020204030204" pitchFamily="34" charset="0"/>
                <a:cs typeface="Calibri Light" panose="020F0302020204030204" pitchFamily="34" charset="0"/>
              </a:rPr>
              <a:t>bit(b) – 0 or 1                                             </a:t>
            </a:r>
          </a:p>
          <a:p>
            <a:r>
              <a:rPr lang="en-IN" dirty="0">
                <a:latin typeface="Calibri Light" panose="020F0302020204030204" pitchFamily="34" charset="0"/>
                <a:cs typeface="Calibri Light" panose="020F0302020204030204" pitchFamily="34" charset="0"/>
              </a:rPr>
              <a:t>Byte(B) – 8 bits</a:t>
            </a:r>
          </a:p>
          <a:p>
            <a:r>
              <a:rPr lang="en-IN" dirty="0">
                <a:latin typeface="Calibri Light" panose="020F0302020204030204" pitchFamily="34" charset="0"/>
                <a:cs typeface="Calibri Light" panose="020F0302020204030204" pitchFamily="34" charset="0"/>
              </a:rPr>
              <a:t>Kilobyte(KB) – 10</a:t>
            </a:r>
            <a:r>
              <a:rPr lang="en-IN" baseline="30000" dirty="0">
                <a:latin typeface="Calibri Light" panose="020F0302020204030204" pitchFamily="34" charset="0"/>
                <a:cs typeface="Calibri Light" panose="020F0302020204030204" pitchFamily="34" charset="0"/>
              </a:rPr>
              <a:t>3</a:t>
            </a:r>
          </a:p>
          <a:p>
            <a:r>
              <a:rPr lang="en-IN" dirty="0">
                <a:latin typeface="Calibri Light" panose="020F0302020204030204" pitchFamily="34" charset="0"/>
                <a:cs typeface="Calibri Light" panose="020F0302020204030204" pitchFamily="34" charset="0"/>
              </a:rPr>
              <a:t>Megabyte(MB) – 10</a:t>
            </a:r>
            <a:r>
              <a:rPr lang="en-IN" baseline="30000" dirty="0">
                <a:latin typeface="Calibri Light" panose="020F0302020204030204" pitchFamily="34" charset="0"/>
                <a:cs typeface="Calibri Light" panose="020F0302020204030204" pitchFamily="34" charset="0"/>
              </a:rPr>
              <a:t>6</a:t>
            </a:r>
            <a:endParaRPr lang="en-IN" dirty="0">
              <a:latin typeface="Calibri Light" panose="020F0302020204030204" pitchFamily="34" charset="0"/>
              <a:cs typeface="Calibri Light" panose="020F0302020204030204" pitchFamily="34" charset="0"/>
            </a:endParaRPr>
          </a:p>
          <a:p>
            <a:r>
              <a:rPr lang="en-IN" dirty="0">
                <a:latin typeface="Calibri Light" panose="020F0302020204030204" pitchFamily="34" charset="0"/>
                <a:cs typeface="Calibri Light" panose="020F0302020204030204" pitchFamily="34" charset="0"/>
              </a:rPr>
              <a:t>Gigabyte(GB) - 10</a:t>
            </a:r>
            <a:r>
              <a:rPr lang="en-IN" baseline="30000" dirty="0">
                <a:latin typeface="Calibri Light" panose="020F0302020204030204" pitchFamily="34" charset="0"/>
                <a:cs typeface="Calibri Light" panose="020F0302020204030204" pitchFamily="34" charset="0"/>
              </a:rPr>
              <a:t>9</a:t>
            </a:r>
            <a:endParaRPr lang="en-IN" dirty="0">
              <a:latin typeface="Calibri Light" panose="020F0302020204030204" pitchFamily="34" charset="0"/>
              <a:cs typeface="Calibri Light" panose="020F0302020204030204" pitchFamily="34" charset="0"/>
            </a:endParaRPr>
          </a:p>
          <a:p>
            <a:r>
              <a:rPr lang="en-IN" dirty="0">
                <a:latin typeface="Calibri Light" panose="020F0302020204030204" pitchFamily="34" charset="0"/>
                <a:cs typeface="Calibri Light" panose="020F0302020204030204" pitchFamily="34" charset="0"/>
              </a:rPr>
              <a:t>Terabyte(TB) - 10</a:t>
            </a:r>
            <a:r>
              <a:rPr lang="en-IN" baseline="30000" dirty="0">
                <a:latin typeface="Calibri Light" panose="020F0302020204030204" pitchFamily="34" charset="0"/>
                <a:cs typeface="Calibri Light" panose="020F0302020204030204" pitchFamily="34" charset="0"/>
              </a:rPr>
              <a:t>12</a:t>
            </a:r>
            <a:endParaRPr lang="en-IN" dirty="0">
              <a:latin typeface="Calibri Light" panose="020F0302020204030204" pitchFamily="34" charset="0"/>
              <a:cs typeface="Calibri Light" panose="020F0302020204030204" pitchFamily="34" charset="0"/>
            </a:endParaRPr>
          </a:p>
          <a:p>
            <a:r>
              <a:rPr lang="en-IN" dirty="0">
                <a:latin typeface="Calibri Light" panose="020F0302020204030204" pitchFamily="34" charset="0"/>
                <a:cs typeface="Calibri Light" panose="020F0302020204030204" pitchFamily="34" charset="0"/>
              </a:rPr>
              <a:t>Petabyte(PB) - 10</a:t>
            </a:r>
            <a:r>
              <a:rPr lang="en-IN" baseline="30000" dirty="0">
                <a:latin typeface="Calibri Light" panose="020F0302020204030204" pitchFamily="34" charset="0"/>
                <a:cs typeface="Calibri Light" panose="020F0302020204030204" pitchFamily="34" charset="0"/>
              </a:rPr>
              <a:t>15</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8611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6916-A5A0-13E5-A270-45D415D7675B}"/>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Oops </a:t>
            </a:r>
          </a:p>
        </p:txBody>
      </p:sp>
      <p:sp>
        <p:nvSpPr>
          <p:cNvPr id="3" name="Content Placeholder 2">
            <a:extLst>
              <a:ext uri="{FF2B5EF4-FFF2-40B4-BE49-F238E27FC236}">
                <a16:creationId xmlns:a16="http://schemas.microsoft.com/office/drawing/2014/main" id="{2829E38E-69F2-0C07-2309-124E26BE4DBC}"/>
              </a:ext>
            </a:extLst>
          </p:cNvPr>
          <p:cNvSpPr>
            <a:spLocks noGrp="1"/>
          </p:cNvSpPr>
          <p:nvPr>
            <p:ph idx="1"/>
          </p:nvPr>
        </p:nvSpPr>
        <p:spPr/>
        <p:txBody>
          <a:bodyPr>
            <a:noAutofit/>
          </a:bodyPr>
          <a:lstStyle/>
          <a:p>
            <a:r>
              <a:rPr lang="en-IN" sz="1800" b="1" dirty="0">
                <a:effectLst/>
                <a:latin typeface="Calibri Light" panose="020F0302020204030204" pitchFamily="34" charset="0"/>
                <a:cs typeface="Calibri Light" panose="020F0302020204030204" pitchFamily="34" charset="0"/>
              </a:rPr>
              <a:t>Object-Oriented Programming is a methodology or paradigm to design a program using classes and objects.</a:t>
            </a:r>
          </a:p>
          <a:p>
            <a:r>
              <a:rPr lang="en-IN" sz="1800" b="1" dirty="0">
                <a:latin typeface="Calibri Light" panose="020F0302020204030204" pitchFamily="34" charset="0"/>
                <a:cs typeface="Calibri Light" panose="020F0302020204030204" pitchFamily="34" charset="0"/>
              </a:rPr>
              <a:t>Object : </a:t>
            </a:r>
            <a:r>
              <a:rPr lang="en-IN" sz="1800" b="1" dirty="0">
                <a:effectLst/>
                <a:latin typeface="Calibri Light" panose="020F0302020204030204" pitchFamily="34" charset="0"/>
                <a:cs typeface="Calibri Light" panose="020F0302020204030204" pitchFamily="34" charset="0"/>
              </a:rPr>
              <a:t>An Object can be defined as an instance of a class. An object contains an address and takes up some space in memory. </a:t>
            </a:r>
          </a:p>
          <a:p>
            <a:pPr algn="just"/>
            <a:r>
              <a:rPr lang="en-IN" sz="1800" b="1" dirty="0">
                <a:effectLst/>
                <a:latin typeface="Calibri Light" panose="020F0302020204030204" pitchFamily="34" charset="0"/>
                <a:cs typeface="Calibri Light" panose="020F0302020204030204" pitchFamily="34" charset="0"/>
              </a:rPr>
              <a:t>Class : Collection of objects is called class. It is a logical entity, A class can also be defined as a blueprint from which you can create an individual object. Class doesn't consume any space.</a:t>
            </a:r>
          </a:p>
          <a:p>
            <a:pPr algn="just"/>
            <a:r>
              <a:rPr lang="en-IN" sz="1800" b="1" dirty="0">
                <a:effectLst/>
                <a:latin typeface="Calibri Light" panose="020F0302020204030204" pitchFamily="34" charset="0"/>
                <a:cs typeface="Calibri Light" panose="020F0302020204030204" pitchFamily="34" charset="0"/>
              </a:rPr>
              <a:t>interface in Java: It is a blueprint of a class. It has static constants and abstract methods. It is a mechanism to achieve abstraction There can be only abstract methods in the Java interface, not method body. It is used to achieve abstraction and multiple Inheritance in Java.</a:t>
            </a:r>
          </a:p>
          <a:p>
            <a:pPr algn="just"/>
            <a:endParaRPr lang="en-IN" sz="1800" b="1" dirty="0">
              <a:effectLst/>
              <a:latin typeface="Calibri Light" panose="020F0302020204030204" pitchFamily="34" charset="0"/>
              <a:cs typeface="Calibri Light" panose="020F0302020204030204" pitchFamily="34" charset="0"/>
            </a:endParaRPr>
          </a:p>
          <a:p>
            <a:endParaRPr lang="en-IN" sz="18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4552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2318-DE80-24D0-89A9-07259796033A}"/>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Inheritance</a:t>
            </a:r>
          </a:p>
        </p:txBody>
      </p:sp>
      <p:sp>
        <p:nvSpPr>
          <p:cNvPr id="3" name="Content Placeholder 2">
            <a:extLst>
              <a:ext uri="{FF2B5EF4-FFF2-40B4-BE49-F238E27FC236}">
                <a16:creationId xmlns:a16="http://schemas.microsoft.com/office/drawing/2014/main" id="{D962BF69-690E-7BB6-BB38-4A598E434B57}"/>
              </a:ext>
            </a:extLst>
          </p:cNvPr>
          <p:cNvSpPr>
            <a:spLocks noGrp="1"/>
          </p:cNvSpPr>
          <p:nvPr>
            <p:ph idx="1"/>
          </p:nvPr>
        </p:nvSpPr>
        <p:spPr/>
        <p:txBody>
          <a:bodyPr/>
          <a:lstStyle/>
          <a:p>
            <a:pPr algn="just"/>
            <a:r>
              <a:rPr lang="en-IN" b="1" dirty="0">
                <a:effectLst/>
                <a:latin typeface="Calibri Light" panose="020F0302020204030204" pitchFamily="34" charset="0"/>
                <a:cs typeface="Calibri Light" panose="020F0302020204030204" pitchFamily="34" charset="0"/>
              </a:rPr>
              <a:t>Inheritance in Java</a:t>
            </a:r>
            <a:r>
              <a:rPr lang="en-IN" b="0" dirty="0">
                <a:effectLst/>
                <a:latin typeface="Calibri Light" panose="020F0302020204030204" pitchFamily="34" charset="0"/>
                <a:cs typeface="Calibri Light" panose="020F0302020204030204" pitchFamily="34" charset="0"/>
              </a:rPr>
              <a:t> is a mechanism in which one object acquires all the properties and behaviours of a parent object. </a:t>
            </a:r>
          </a:p>
          <a:p>
            <a:pPr algn="just"/>
            <a:r>
              <a:rPr lang="en-IN" b="0" dirty="0">
                <a:effectLst/>
                <a:latin typeface="Calibri Light" panose="020F0302020204030204" pitchFamily="34" charset="0"/>
                <a:cs typeface="Calibri Light" panose="020F0302020204030204" pitchFamily="34" charset="0"/>
              </a:rPr>
              <a:t>The idea behind inheritance in Java is that you can create new </a:t>
            </a:r>
            <a:r>
              <a:rPr lang="en-IN" dirty="0">
                <a:latin typeface="Calibri Light" panose="020F0302020204030204" pitchFamily="34" charset="0"/>
                <a:cs typeface="Calibri Light" panose="020F0302020204030204" pitchFamily="34" charset="0"/>
              </a:rPr>
              <a:t>classes</a:t>
            </a:r>
            <a:r>
              <a:rPr lang="en-IN" b="0" dirty="0">
                <a:effectLst/>
                <a:latin typeface="Calibri Light" panose="020F0302020204030204" pitchFamily="34" charset="0"/>
                <a:cs typeface="Calibri Light" panose="020F0302020204030204" pitchFamily="34" charset="0"/>
              </a:rPr>
              <a:t> that are built upon existing classes. When you inherit from an existing class, you can reuse methods and fields of the parent class. Moreover, you can add new methods and fields in your current class also.</a:t>
            </a:r>
          </a:p>
          <a:p>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2738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EB7C-F4F2-F983-EF73-F3A09FC63333}"/>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Abstraction</a:t>
            </a:r>
          </a:p>
        </p:txBody>
      </p:sp>
      <p:sp>
        <p:nvSpPr>
          <p:cNvPr id="3" name="Content Placeholder 2">
            <a:extLst>
              <a:ext uri="{FF2B5EF4-FFF2-40B4-BE49-F238E27FC236}">
                <a16:creationId xmlns:a16="http://schemas.microsoft.com/office/drawing/2014/main" id="{CAE7E1C7-E10D-2CD4-B98E-5313390187D1}"/>
              </a:ext>
            </a:extLst>
          </p:cNvPr>
          <p:cNvSpPr>
            <a:spLocks noGrp="1"/>
          </p:cNvSpPr>
          <p:nvPr>
            <p:ph idx="1"/>
          </p:nvPr>
        </p:nvSpPr>
        <p:spPr/>
        <p:txBody>
          <a:bodyPr>
            <a:normAutofit/>
          </a:bodyPr>
          <a:lstStyle/>
          <a:p>
            <a:pPr algn="just"/>
            <a:r>
              <a:rPr lang="en-IN" sz="1800" i="0" dirty="0">
                <a:solidFill>
                  <a:srgbClr val="333333"/>
                </a:solidFill>
                <a:effectLst/>
                <a:latin typeface="Calibri Light" panose="020F0302020204030204" pitchFamily="34" charset="0"/>
                <a:cs typeface="Calibri Light" panose="020F0302020204030204" pitchFamily="34" charset="0"/>
              </a:rPr>
              <a:t>Abstraction is a process of hiding the implementation details and showing only functionality to the user.</a:t>
            </a:r>
          </a:p>
          <a:p>
            <a:pPr algn="just"/>
            <a:r>
              <a:rPr lang="en-IN" sz="1800" i="0" dirty="0">
                <a:solidFill>
                  <a:srgbClr val="333333"/>
                </a:solidFill>
                <a:effectLst/>
                <a:latin typeface="Calibri Light" panose="020F0302020204030204" pitchFamily="34" charset="0"/>
                <a:cs typeface="Calibri Light" panose="020F0302020204030204" pitchFamily="34" charset="0"/>
              </a:rPr>
              <a:t>Another way, it shows only essential things to the user and hides the internal details, for example, sending SMS where you type the text and send the message. You don't know the internal processing about the message delivery.</a:t>
            </a:r>
          </a:p>
          <a:p>
            <a:pPr algn="just"/>
            <a:r>
              <a:rPr lang="en-IN" sz="1800" i="0" dirty="0">
                <a:solidFill>
                  <a:srgbClr val="333333"/>
                </a:solidFill>
                <a:effectLst/>
                <a:latin typeface="Calibri Light" panose="020F0302020204030204" pitchFamily="34" charset="0"/>
                <a:cs typeface="Calibri Light" panose="020F0302020204030204" pitchFamily="34" charset="0"/>
              </a:rPr>
              <a:t>There are two ways to achieve abstraction in java</a:t>
            </a:r>
          </a:p>
          <a:p>
            <a:pPr algn="just">
              <a:buFont typeface="+mj-lt"/>
              <a:buAutoNum type="arabicPeriod"/>
            </a:pPr>
            <a:r>
              <a:rPr lang="en-IN" sz="1800" i="0" dirty="0">
                <a:solidFill>
                  <a:srgbClr val="000000"/>
                </a:solidFill>
                <a:effectLst/>
                <a:latin typeface="Calibri Light" panose="020F0302020204030204" pitchFamily="34" charset="0"/>
                <a:cs typeface="Calibri Light" panose="020F0302020204030204" pitchFamily="34" charset="0"/>
              </a:rPr>
              <a:t>Abstract class </a:t>
            </a:r>
          </a:p>
          <a:p>
            <a:pPr algn="just">
              <a:buFont typeface="+mj-lt"/>
              <a:buAutoNum type="arabicPeriod"/>
            </a:pPr>
            <a:r>
              <a:rPr lang="en-IN" sz="1800" i="0" dirty="0">
                <a:solidFill>
                  <a:srgbClr val="000000"/>
                </a:solidFill>
                <a:effectLst/>
                <a:latin typeface="Calibri Light" panose="020F0302020204030204" pitchFamily="34" charset="0"/>
                <a:cs typeface="Calibri Light" panose="020F0302020204030204" pitchFamily="34" charset="0"/>
              </a:rPr>
              <a:t>Interface </a:t>
            </a:r>
          </a:p>
          <a:p>
            <a:pPr algn="just"/>
            <a:endParaRPr lang="en-IN" sz="1800" i="0" dirty="0">
              <a:solidFill>
                <a:srgbClr val="333333"/>
              </a:solidFill>
              <a:effectLst/>
              <a:latin typeface="Calibri Light" panose="020F0302020204030204" pitchFamily="34" charset="0"/>
              <a:cs typeface="Calibri Light" panose="020F0302020204030204" pitchFamily="34" charset="0"/>
            </a:endParaRPr>
          </a:p>
          <a:p>
            <a:endParaRPr lang="en-IN"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6194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68C6-F706-7199-86E7-A8BFB0D136AA}"/>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Encapsulation</a:t>
            </a:r>
          </a:p>
        </p:txBody>
      </p:sp>
      <p:sp>
        <p:nvSpPr>
          <p:cNvPr id="3" name="Content Placeholder 2">
            <a:extLst>
              <a:ext uri="{FF2B5EF4-FFF2-40B4-BE49-F238E27FC236}">
                <a16:creationId xmlns:a16="http://schemas.microsoft.com/office/drawing/2014/main" id="{7DE9485A-43D5-DEE4-8289-92FEB2ACAF16}"/>
              </a:ext>
            </a:extLst>
          </p:cNvPr>
          <p:cNvSpPr>
            <a:spLocks noGrp="1"/>
          </p:cNvSpPr>
          <p:nvPr>
            <p:ph idx="1"/>
          </p:nvPr>
        </p:nvSpPr>
        <p:spPr/>
        <p:txBody>
          <a:bodyPr>
            <a:normAutofit/>
          </a:bodyPr>
          <a:lstStyle/>
          <a:p>
            <a:r>
              <a:rPr lang="en-IN" sz="1800" i="0" dirty="0">
                <a:solidFill>
                  <a:srgbClr val="333333"/>
                </a:solidFill>
                <a:effectLst/>
                <a:latin typeface="Calibri Light" panose="020F0302020204030204" pitchFamily="34" charset="0"/>
                <a:cs typeface="Calibri Light" panose="020F0302020204030204" pitchFamily="34" charset="0"/>
              </a:rPr>
              <a:t>Encapsulation in Java is a </a:t>
            </a:r>
            <a:r>
              <a:rPr lang="en-IN" sz="1800" i="1" dirty="0">
                <a:solidFill>
                  <a:srgbClr val="333333"/>
                </a:solidFill>
                <a:effectLst/>
                <a:latin typeface="Calibri Light" panose="020F0302020204030204" pitchFamily="34" charset="0"/>
                <a:cs typeface="Calibri Light" panose="020F0302020204030204" pitchFamily="34" charset="0"/>
              </a:rPr>
              <a:t>process of wrapping code and data together into a single unit</a:t>
            </a:r>
            <a:r>
              <a:rPr lang="en-IN" sz="1800" i="0" dirty="0">
                <a:solidFill>
                  <a:srgbClr val="333333"/>
                </a:solidFill>
                <a:effectLst/>
                <a:latin typeface="Calibri Light" panose="020F0302020204030204" pitchFamily="34" charset="0"/>
                <a:cs typeface="Calibri Light" panose="020F0302020204030204" pitchFamily="34" charset="0"/>
              </a:rPr>
              <a:t>, for example, a capsule which is mixed of several medicines.</a:t>
            </a:r>
          </a:p>
          <a:p>
            <a:r>
              <a:rPr lang="en-IN" sz="1800" i="0" dirty="0">
                <a:solidFill>
                  <a:srgbClr val="333333"/>
                </a:solidFill>
                <a:effectLst/>
                <a:latin typeface="Calibri Light" panose="020F0302020204030204" pitchFamily="34" charset="0"/>
                <a:cs typeface="Calibri Light" panose="020F0302020204030204" pitchFamily="34" charset="0"/>
              </a:rPr>
              <a:t>We can create a fully encapsulated class in Java by making all the data members of the class private. Now we can use setter and getter methods to set and get the data in it.</a:t>
            </a:r>
            <a:endParaRPr lang="en-IN"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543378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1795</TotalTime>
  <Words>1664</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Gill Sans MT</vt:lpstr>
      <vt:lpstr>Gallery</vt:lpstr>
      <vt:lpstr>GrANITE RIVER LABS</vt:lpstr>
      <vt:lpstr>Programming concepts IN jAVA</vt:lpstr>
      <vt:lpstr>JAVA THREADS</vt:lpstr>
      <vt:lpstr>Number systems</vt:lpstr>
      <vt:lpstr>Number systems</vt:lpstr>
      <vt:lpstr>Oops </vt:lpstr>
      <vt:lpstr>Inheritance</vt:lpstr>
      <vt:lpstr>Abstraction</vt:lpstr>
      <vt:lpstr>Encapsulation</vt:lpstr>
      <vt:lpstr>Polymorphism</vt:lpstr>
      <vt:lpstr>Recursion</vt:lpstr>
      <vt:lpstr>Memory management</vt:lpstr>
      <vt:lpstr>Academic project</vt:lpstr>
      <vt:lpstr>digital communication basics </vt:lpstr>
      <vt:lpstr>PowerPoint Presentation</vt:lpstr>
      <vt:lpstr>PowerPoint Presentation</vt:lpstr>
      <vt:lpstr>PowerPoint Presentation</vt:lpstr>
      <vt:lpstr>Basic parts of computer and it's functions </vt:lpstr>
      <vt:lpstr>Memory</vt:lpstr>
      <vt:lpstr>PowerPoint Presentation</vt:lpstr>
      <vt:lpstr>USB interface basics </vt:lpstr>
      <vt:lpstr>OS basics</vt:lpstr>
      <vt:lpstr>TCP/IP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GrANITE RIVER LABS</dc:title>
  <dc:creator>kundashree jain</dc:creator>
  <cp:lastModifiedBy>kundashree jain</cp:lastModifiedBy>
  <cp:revision>3</cp:revision>
  <dcterms:created xsi:type="dcterms:W3CDTF">2022-10-19T07:12:18Z</dcterms:created>
  <dcterms:modified xsi:type="dcterms:W3CDTF">2022-10-21T07:56:06Z</dcterms:modified>
</cp:coreProperties>
</file>