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91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4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9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108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7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2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8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0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0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6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260BE5-72F5-4489-A7A0-52EE9C41CE8B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E89F-AA67-4E9B-B95E-BC8014E25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45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iriyala-kundha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sets/prosperchuks/health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F68A-ADE4-22A9-2C27-C1C0C79B1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788" y="241169"/>
            <a:ext cx="8825658" cy="3329581"/>
          </a:xfrm>
        </p:spPr>
        <p:txBody>
          <a:bodyPr/>
          <a:lstStyle/>
          <a:p>
            <a:pPr algn="l"/>
            <a:r>
              <a:rPr lang="en-IN" dirty="0"/>
              <a:t>STROKE PREDICITON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8236-8BA0-7668-4DB0-34F1557C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421" y="3993756"/>
            <a:ext cx="9144000" cy="476186"/>
          </a:xfrm>
        </p:spPr>
        <p:txBody>
          <a:bodyPr/>
          <a:lstStyle/>
          <a:p>
            <a:pPr algn="l"/>
            <a:r>
              <a:rPr lang="en-IN" dirty="0"/>
              <a:t>IBM Supervised Machine Learning: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B50A3-BEE0-F04F-6D38-B4ACF1E9AFA2}"/>
              </a:ext>
            </a:extLst>
          </p:cNvPr>
          <p:cNvSpPr txBox="1"/>
          <p:nvPr/>
        </p:nvSpPr>
        <p:spPr>
          <a:xfrm>
            <a:off x="7998344" y="5048242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Kundhan</a:t>
            </a:r>
            <a:r>
              <a:rPr lang="en-IN" dirty="0"/>
              <a:t> Miriyala</a:t>
            </a:r>
          </a:p>
        </p:txBody>
      </p:sp>
      <p:pic>
        <p:nvPicPr>
          <p:cNvPr id="3074" name="Picture 2" descr="Main objectives of stroke risk analysis">
            <a:extLst>
              <a:ext uri="{FF2B5EF4-FFF2-40B4-BE49-F238E27FC236}">
                <a16:creationId xmlns:a16="http://schemas.microsoft.com/office/drawing/2014/main" id="{D55CE07E-170D-A112-FAAF-491ADBA4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49" y="1133384"/>
            <a:ext cx="2282072" cy="22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780E-45F2-4D09-503B-0FCD5B4A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CFE2-3FC6-68A9-671B-685DB097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195481"/>
          </a:xfrm>
        </p:spPr>
        <p:txBody>
          <a:bodyPr/>
          <a:lstStyle/>
          <a:p>
            <a:r>
              <a:rPr lang="en-US" dirty="0"/>
              <a:t>K-Nearest Neighbors is a non-parametric algorithm that classifies data points based on the closest training examples in the feature space. </a:t>
            </a:r>
          </a:p>
          <a:p>
            <a:r>
              <a:rPr lang="en-US" dirty="0"/>
              <a:t>It’s straightforward and intuitive, working well for both classification and regression tasks. K-NN leverages distance metrics (like Euclidean or Manhattan) to find the 'neighbors' and makes predictions based on majority voting. </a:t>
            </a:r>
          </a:p>
          <a:p>
            <a:r>
              <a:rPr lang="en-US" dirty="0"/>
              <a:t>In our analysis, the best parameters included metric: Manhattan, </a:t>
            </a:r>
            <a:r>
              <a:rPr lang="en-US" dirty="0" err="1"/>
              <a:t>n_neighbors</a:t>
            </a:r>
            <a:r>
              <a:rPr lang="en-US" dirty="0"/>
              <a:t>: 3, and weights: distance.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5A60D-41EF-0BB5-7A59-1DDF42AA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747685"/>
            <a:ext cx="1146970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2D1-B9D1-FDC9-86ED-AF3989A4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E1A0-6B85-F229-FF17-C0916092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6668"/>
            <a:ext cx="8946541" cy="4195481"/>
          </a:xfrm>
        </p:spPr>
        <p:txBody>
          <a:bodyPr/>
          <a:lstStyle/>
          <a:p>
            <a:r>
              <a:rPr lang="en-US" dirty="0"/>
              <a:t>Random Forest is an ensemble learning method that constructs multiple decision trees during training and outputs the mode of the classes for classification tasks. </a:t>
            </a:r>
          </a:p>
          <a:p>
            <a:r>
              <a:rPr lang="en-US" dirty="0"/>
              <a:t>It’s robust against overfitting and works well with large datasets by capturing complex interactions between features. </a:t>
            </a:r>
          </a:p>
          <a:p>
            <a:r>
              <a:rPr lang="en-US" dirty="0"/>
              <a:t>The method is versatile, handling both numerical and categorical data, and it provides feature importance insights. </a:t>
            </a:r>
          </a:p>
          <a:p>
            <a:r>
              <a:rPr lang="en-US" dirty="0"/>
              <a:t>In our analysis, the best parameters included bootstrap: False, </a:t>
            </a:r>
            <a:r>
              <a:rPr lang="en-US" dirty="0" err="1"/>
              <a:t>max_depth</a:t>
            </a:r>
            <a:r>
              <a:rPr lang="en-US" dirty="0"/>
              <a:t>: 30, </a:t>
            </a:r>
            <a:r>
              <a:rPr lang="en-US" dirty="0" err="1"/>
              <a:t>min_samples_leaf</a:t>
            </a:r>
            <a:r>
              <a:rPr lang="en-US" dirty="0"/>
              <a:t>: 1, </a:t>
            </a:r>
            <a:r>
              <a:rPr lang="en-US" dirty="0" err="1"/>
              <a:t>min_samples_split</a:t>
            </a:r>
            <a:r>
              <a:rPr lang="en-US" dirty="0"/>
              <a:t>: 5, and </a:t>
            </a:r>
            <a:r>
              <a:rPr lang="en-US" dirty="0" err="1"/>
              <a:t>n_estimators</a:t>
            </a:r>
            <a:r>
              <a:rPr lang="en-US" dirty="0"/>
              <a:t>: 300.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ED7AE-4F52-2225-DB91-E1AC3174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97" y="5100002"/>
            <a:ext cx="9901053" cy="17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0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954E-C1AF-9E93-CCD5-A897319B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205170"/>
            <a:ext cx="9404723" cy="1400530"/>
          </a:xfrm>
        </p:spPr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AE4E-8F48-6D4F-817B-CAE5BAFE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152062"/>
            <a:ext cx="8946541" cy="4195481"/>
          </a:xfrm>
        </p:spPr>
        <p:txBody>
          <a:bodyPr/>
          <a:lstStyle/>
          <a:p>
            <a:r>
              <a:rPr lang="en-US" dirty="0"/>
              <a:t>Logistic Regression achieved a cross-validation score of 0.681 and a test score of 0.687, providing clear probability estimates but struggling with complex relationships. </a:t>
            </a:r>
          </a:p>
          <a:p>
            <a:r>
              <a:rPr lang="en-US" dirty="0"/>
              <a:t>K-Nearest Neighbors (K-NN) scored 0.918 in cross-validation and 0.928 on the test set, excelling in clustering but being computationally expensive. </a:t>
            </a:r>
          </a:p>
          <a:p>
            <a:r>
              <a:rPr lang="en-US" dirty="0"/>
              <a:t>Random Forest outperformed both with a cross-validation score of 0.997 and a test score of 0.999, showing robustness against overfitting and capturing complex interactions, making it the preferred model for its superior accuracy and resilience.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F1676-ED57-760A-73BC-EBF5828F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45" y="4812095"/>
            <a:ext cx="10127510" cy="15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7B96-D33F-2D42-9677-FC7B2530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2EF3-E0AB-DCB3-F213-F08A6A55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accuracy and performance, the Random Forest classifier is recommended. It provided the highest cross-validation and test set scores, indicating strong predictive power and robustness to overfitting.</a:t>
            </a:r>
          </a:p>
          <a:p>
            <a:r>
              <a:rPr lang="en-US" dirty="0"/>
              <a:t>From heatmap, </a:t>
            </a:r>
            <a:r>
              <a:rPr lang="en-US" dirty="0" err="1"/>
              <a:t>work_type</a:t>
            </a:r>
            <a:r>
              <a:rPr lang="en-US" dirty="0"/>
              <a:t> and </a:t>
            </a:r>
            <a:r>
              <a:rPr lang="en-US" dirty="0" err="1"/>
              <a:t>residence_type</a:t>
            </a:r>
            <a:r>
              <a:rPr lang="en-US" dirty="0"/>
              <a:t> has less impact on </a:t>
            </a:r>
            <a:r>
              <a:rPr lang="en-US" dirty="0" err="1"/>
              <a:t>storke</a:t>
            </a:r>
            <a:r>
              <a:rPr lang="en-US" dirty="0"/>
              <a:t>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5E7F-C196-205F-8535-008A54AC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F15A-A6CF-C6E1-E044-E5AFA244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b="1" dirty="0"/>
              <a:t>Limitations</a:t>
            </a:r>
            <a:r>
              <a:rPr lang="en-US" dirty="0"/>
              <a:t>: The model's performance is excellent, but overfitting might still be a concern. Further validation with external datasets is recommended.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r>
              <a:rPr lang="en-US" dirty="0"/>
              <a:t>Feature Engineering: Introduce new features, like family medical history or lifestyle habits, to improve the model.</a:t>
            </a:r>
          </a:p>
          <a:p>
            <a:endParaRPr lang="en-US" dirty="0"/>
          </a:p>
          <a:p>
            <a:r>
              <a:rPr lang="en-US" dirty="0"/>
              <a:t>Longitudinal Data: Use time-series data to track patient health metrics over time.</a:t>
            </a:r>
          </a:p>
          <a:p>
            <a:endParaRPr lang="en-US" dirty="0"/>
          </a:p>
          <a:p>
            <a:r>
              <a:rPr lang="en-US" dirty="0"/>
              <a:t>Model Ensembles: Experiment with stacking or blending different classifiers to enhance predictive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4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6E0-8F7A-B689-2C59-66F007F2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125F-D515-3AC9-EA67-B6BC27D6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showcases the strength of Random Forests in handling complex datasets with a mix of categorical and numerical variables. </a:t>
            </a:r>
          </a:p>
          <a:p>
            <a:r>
              <a:rPr lang="en-US" dirty="0"/>
              <a:t>The insights derived can significantly impact early stroke prediction and prevention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656E-0289-FB51-4C35-7CB42166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1271868"/>
            <a:ext cx="9404723" cy="1400530"/>
          </a:xfrm>
        </p:spPr>
        <p:txBody>
          <a:bodyPr/>
          <a:lstStyle/>
          <a:p>
            <a:r>
              <a:rPr lang="en-IN" dirty="0"/>
              <a:t>Thank you for your time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8FAE7E-C2A7-02D1-9F6C-C2B9BB232270}"/>
              </a:ext>
            </a:extLst>
          </p:cNvPr>
          <p:cNvSpPr txBox="1">
            <a:spLocks/>
          </p:cNvSpPr>
          <p:nvPr/>
        </p:nvSpPr>
        <p:spPr>
          <a:xfrm>
            <a:off x="1789111" y="278507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Have a Great Day 😊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FDF3-7ED3-4D1A-F97E-FA8BAC9E338F}"/>
              </a:ext>
            </a:extLst>
          </p:cNvPr>
          <p:cNvSpPr txBox="1"/>
          <p:nvPr/>
        </p:nvSpPr>
        <p:spPr>
          <a:xfrm>
            <a:off x="6096000" y="455295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 LinkedIn: </a:t>
            </a:r>
            <a:r>
              <a:rPr lang="en-IN" dirty="0">
                <a:hlinkClick r:id="rId2"/>
              </a:rPr>
              <a:t>Kundhan </a:t>
            </a:r>
            <a:r>
              <a:rPr lang="en-IN" dirty="0" err="1">
                <a:hlinkClick r:id="rId2"/>
              </a:rPr>
              <a:t>Miriyala|LinkedIn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5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88B7-CF11-0734-BCE8-513B2282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CD25-B325-9C52-0A69-44D01F08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046"/>
            <a:ext cx="8947522" cy="49663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2900" b="0" i="0" dirty="0">
                <a:solidFill>
                  <a:srgbClr val="F2DDCC"/>
                </a:solidFill>
                <a:effectLst/>
                <a:latin typeface="Ginto"/>
              </a:rPr>
              <a:t>Develop predictive models for stroke risk using health metrics and demographics.</a:t>
            </a:r>
          </a:p>
          <a:p>
            <a:pPr algn="l">
              <a:lnSpc>
                <a:spcPct val="170000"/>
              </a:lnSpc>
            </a:pP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Strokes are a leading cause of death and disability. They occur due to disrupted blood flow to the brain.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Key Risk 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High blood pressure, cholesterol, diabetes, obesity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Smoking, unhealthy diet, physical inactivity, alcohol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Age, family history, gender</a:t>
            </a:r>
          </a:p>
          <a:p>
            <a:pPr marL="0" indent="0">
              <a:buNone/>
            </a:pPr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rgbClr val="F2DDCC"/>
                </a:solidFill>
                <a:effectLst/>
                <a:latin typeface="Ginto"/>
              </a:rPr>
              <a:t>Significance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Preventive Healthcare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: Early identification for customized prevention.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Resource Allocation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: Efficient use of medical 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Policy Making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: Data-driven strategies to reduce stroke.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Patient Awareness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: Educate on risk factors.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F2DDCC"/>
                </a:solidFill>
                <a:effectLst/>
                <a:latin typeface="Ginto"/>
              </a:rPr>
              <a:t>This analysis aims to improve outcomes through early detection and targeted intervention.</a:t>
            </a:r>
          </a:p>
          <a:p>
            <a:pPr marL="0" indent="0" algn="l">
              <a:buNone/>
            </a:pPr>
            <a:endParaRPr lang="en-IN" b="0" i="0" dirty="0">
              <a:solidFill>
                <a:srgbClr val="F2DDCC"/>
              </a:solidFill>
              <a:effectLst/>
              <a:latin typeface="Ginto"/>
            </a:endParaRPr>
          </a:p>
        </p:txBody>
      </p:sp>
      <p:pic>
        <p:nvPicPr>
          <p:cNvPr id="2050" name="Picture 2" descr="High blood pressure, cholesterol, diabetes, obesity, smoking, unhealthy diet, physical inactivity, alcohol, age, family history, gender">
            <a:extLst>
              <a:ext uri="{FF2B5EF4-FFF2-40B4-BE49-F238E27FC236}">
                <a16:creationId xmlns:a16="http://schemas.microsoft.com/office/drawing/2014/main" id="{66BA35F9-250C-7CBC-94B8-643F080D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79" y="2472437"/>
            <a:ext cx="2290197" cy="22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2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1420-B2B0-4CC6-F4B1-2F2FDB39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E7F01-1B6B-D774-C509-749E28C6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0772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SOURCE</a:t>
            </a:r>
            <a:r>
              <a:rPr lang="en-IN" dirty="0"/>
              <a:t>:  </a:t>
            </a:r>
            <a:r>
              <a:rPr lang="en-IN" dirty="0">
                <a:hlinkClick r:id="rId2"/>
              </a:rPr>
              <a:t>Kaggle | health dataset-stoke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source has three datasets to predict Diabetes, Hypertension and stroke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consists of 11 columns and 40910 datapoints, out of which 3 NAN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just dropped the rows of the NAN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 5 rows of the dataset:</a:t>
            </a: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F5C79-B7BE-3F53-3DFF-E00DE676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94" y="4841070"/>
            <a:ext cx="8678486" cy="17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3EA86-5A68-69B4-CF01-AF04BCCC4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742" y="2119834"/>
            <a:ext cx="2081500" cy="25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DE74-E75B-7AD8-46FF-9D0FEF4E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FCAE-1EC8-E640-75FE-2B3D10DA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is mostly pre-processed, where every columns is suitable for training.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target variable(stroke) has balanced classes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D1C4F-AE12-4F88-C548-7E37EDD3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87" y="2632204"/>
            <a:ext cx="2484439" cy="1875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CF8E5-190A-4363-FA93-393FD274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85583"/>
            <a:ext cx="2699504" cy="1862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D5B29-2A64-B618-98E2-3650B9AF8DDB}"/>
              </a:ext>
            </a:extLst>
          </p:cNvPr>
          <p:cNvSpPr txBox="1"/>
          <p:nvPr/>
        </p:nvSpPr>
        <p:spPr>
          <a:xfrm>
            <a:off x="3802816" y="4764243"/>
            <a:ext cx="684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data set has some outliers we can visualize it from boxplot </a:t>
            </a:r>
          </a:p>
        </p:txBody>
      </p:sp>
    </p:spTree>
    <p:extLst>
      <p:ext uri="{BB962C8B-B14F-4D97-AF65-F5344CB8AC3E}">
        <p14:creationId xmlns:p14="http://schemas.microsoft.com/office/powerpoint/2010/main" val="160881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ABA6-9355-9132-D9B0-9BEBE635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43" y="1411705"/>
            <a:ext cx="11040562" cy="4828674"/>
          </a:xfrm>
        </p:spPr>
        <p:txBody>
          <a:bodyPr/>
          <a:lstStyle/>
          <a:p>
            <a:r>
              <a:rPr lang="en-IN" dirty="0"/>
              <a:t>The dataset has most normalized distributions of columns, except </a:t>
            </a:r>
            <a:r>
              <a:rPr lang="en-IN" dirty="0" err="1"/>
              <a:t>avg_glucose_level</a:t>
            </a:r>
            <a:r>
              <a:rPr lang="en-IN" dirty="0"/>
              <a:t> which is right skewed</a:t>
            </a:r>
          </a:p>
          <a:p>
            <a:r>
              <a:rPr lang="en-IN" dirty="0"/>
              <a:t>Hence ,outliers and these non-normally </a:t>
            </a:r>
          </a:p>
          <a:p>
            <a:pPr marL="0" indent="0">
              <a:buNone/>
            </a:pPr>
            <a:r>
              <a:rPr lang="en-IN" dirty="0"/>
              <a:t>      distributed has sensitive to models like SVM </a:t>
            </a:r>
          </a:p>
          <a:p>
            <a:pPr marL="0" indent="0">
              <a:buNone/>
            </a:pPr>
            <a:r>
              <a:rPr lang="en-IN" dirty="0"/>
              <a:t>I used Log and Square root transformation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320BF-89FF-B17C-1B89-E211557F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71" y="1894639"/>
            <a:ext cx="4734586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C0245-20EE-BB3C-C7E0-6DA4611D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68" y="4295274"/>
            <a:ext cx="2544753" cy="1791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25736-A7DA-3156-CE12-64B91B222E15}"/>
              </a:ext>
            </a:extLst>
          </p:cNvPr>
          <p:cNvSpPr txBox="1"/>
          <p:nvPr/>
        </p:nvSpPr>
        <p:spPr>
          <a:xfrm>
            <a:off x="1074821" y="382604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transformation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7948C-2316-E1E8-EF97-2F261BC73FBA}"/>
              </a:ext>
            </a:extLst>
          </p:cNvPr>
          <p:cNvSpPr txBox="1"/>
          <p:nvPr/>
        </p:nvSpPr>
        <p:spPr>
          <a:xfrm>
            <a:off x="4136764" y="495310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IN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I used Log and Square root transformation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404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063E-AFC1-02B6-DB59-43286BE0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-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4DDF8-5947-52CA-685A-EFF6B0D47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781" y="1555332"/>
            <a:ext cx="5484655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330CB-28C5-430E-E46C-68E48D345B1A}"/>
              </a:ext>
            </a:extLst>
          </p:cNvPr>
          <p:cNvSpPr txBox="1"/>
          <p:nvPr/>
        </p:nvSpPr>
        <p:spPr>
          <a:xfrm>
            <a:off x="646110" y="2046922"/>
            <a:ext cx="54846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F2DDCC"/>
                </a:solidFill>
                <a:effectLst/>
                <a:latin typeface="Ginto"/>
              </a:rPr>
              <a:t>The heatmap analysis highlights critical stroke risk  factors</a:t>
            </a:r>
          </a:p>
          <a:p>
            <a:r>
              <a:rPr lang="en-US" sz="2000" dirty="0">
                <a:solidFill>
                  <a:srgbClr val="F2DDCC"/>
                </a:solidFill>
              </a:rPr>
              <a:t>H</a:t>
            </a:r>
            <a:r>
              <a:rPr lang="en-US" sz="2000" b="0" i="0" dirty="0">
                <a:solidFill>
                  <a:srgbClr val="F2DDCC"/>
                </a:solidFill>
                <a:effectLst/>
              </a:rPr>
              <a:t>ypertension and average glucose levels  show notable positive correlations with       stroke occurrences. 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748F-B190-CCF7-54DB-5984DBE8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–PAIR PLOT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0856FE6-CE96-8BEC-9758-60E6BB28F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840" y="1152983"/>
            <a:ext cx="6151760" cy="5596254"/>
          </a:xfrm>
        </p:spPr>
      </p:pic>
    </p:spTree>
    <p:extLst>
      <p:ext uri="{BB962C8B-B14F-4D97-AF65-F5344CB8AC3E}">
        <p14:creationId xmlns:p14="http://schemas.microsoft.com/office/powerpoint/2010/main" val="332274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9B6B-0825-9BAF-B1EC-D5541B80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E3FF-2383-3465-5317-5D83119D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going to explore 3 models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K-Near Neighbours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grid search cv finds best fits for the data , we</a:t>
            </a:r>
          </a:p>
          <a:p>
            <a:pPr marL="0" indent="0">
              <a:buNone/>
            </a:pPr>
            <a:r>
              <a:rPr lang="en-IN" dirty="0"/>
              <a:t>using it.</a:t>
            </a:r>
          </a:p>
        </p:txBody>
      </p:sp>
      <p:pic>
        <p:nvPicPr>
          <p:cNvPr id="6146" name="Picture 2" descr="A visual representation of logistic regression, K-Nearest Neighbors, and Random Forest algorithms">
            <a:extLst>
              <a:ext uri="{FF2B5EF4-FFF2-40B4-BE49-F238E27FC236}">
                <a16:creationId xmlns:a16="http://schemas.microsoft.com/office/drawing/2014/main" id="{A7752D79-2D9B-BF32-8679-7FD247B8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1853248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3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257-7EA2-A7BE-9389-750F7E38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F143-14B7-5CE9-14AE-867A99C5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models the probability of a binary outcome using a sigmoid function. </a:t>
            </a:r>
          </a:p>
          <a:p>
            <a:r>
              <a:rPr lang="en-US" dirty="0"/>
              <a:t>It’s interpretable and includes regularization (L1 or L2) to prevent overfitting. </a:t>
            </a:r>
          </a:p>
          <a:p>
            <a:r>
              <a:rPr lang="en-US" dirty="0"/>
              <a:t>Used for tasks like predicting disease presence or customer churn, it balances simplicity and performance effectively. </a:t>
            </a:r>
          </a:p>
          <a:p>
            <a:r>
              <a:rPr lang="en-US" dirty="0"/>
              <a:t>In our analysis, the best parameters included C: 0.1, penalty: l1, and solver: </a:t>
            </a:r>
            <a:r>
              <a:rPr lang="en-US" dirty="0" err="1"/>
              <a:t>liblinear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CA380-F4E0-19A8-C359-3CCEEFC6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24" y="5305303"/>
            <a:ext cx="1058375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846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Ginto</vt:lpstr>
      <vt:lpstr>Wingdings</vt:lpstr>
      <vt:lpstr>Wingdings 3</vt:lpstr>
      <vt:lpstr>Ion</vt:lpstr>
      <vt:lpstr>STROKE PREDICITON</vt:lpstr>
      <vt:lpstr>Main Objectives</vt:lpstr>
      <vt:lpstr>Dataset </vt:lpstr>
      <vt:lpstr>Dataset  Brief Description</vt:lpstr>
      <vt:lpstr>PowerPoint Presentation</vt:lpstr>
      <vt:lpstr>Data Exploration - HEATMAP</vt:lpstr>
      <vt:lpstr>Data Exploration –PAIR PLOT</vt:lpstr>
      <vt:lpstr>Data Modelling</vt:lpstr>
      <vt:lpstr>Logistic Regression</vt:lpstr>
      <vt:lpstr>K-Near Neighbours</vt:lpstr>
      <vt:lpstr>Random Forest</vt:lpstr>
      <vt:lpstr>Evaluation</vt:lpstr>
      <vt:lpstr>Key Insights and Findings</vt:lpstr>
      <vt:lpstr>Future Goals</vt:lpstr>
      <vt:lpstr>Conclusion</vt:lpstr>
      <vt:lpstr>Thank you for your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kundhan miriyala</dc:creator>
  <cp:lastModifiedBy>kundhan miriyala</cp:lastModifiedBy>
  <cp:revision>1</cp:revision>
  <dcterms:created xsi:type="dcterms:W3CDTF">2024-10-13T10:33:03Z</dcterms:created>
  <dcterms:modified xsi:type="dcterms:W3CDTF">2024-10-13T13:42:01Z</dcterms:modified>
</cp:coreProperties>
</file>