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ensorflow.org/install/" TargetMode="External"/><Relationship Id="rId4" Type="http://schemas.openxmlformats.org/officeDocument/2006/relationships/hyperlink" Target="https://www.anaconda.com/download/" TargetMode="External"/><Relationship Id="rId5" Type="http://schemas.openxmlformats.org/officeDocument/2006/relationships/hyperlink" Target="https://drive.google.com/drive/folders/0B5FGq2NFS6yUZHltenVYOHNFSFE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sorflow.org/serving/" TargetMode="External"/><Relationship Id="rId4" Type="http://schemas.openxmlformats.org/officeDocument/2006/relationships/hyperlink" Target="https://www.tensorflow.org/extend/adding_an_op" TargetMode="External"/><Relationship Id="rId5" Type="http://schemas.openxmlformats.org/officeDocument/2006/relationships/hyperlink" Target="https://codelabs.developers.google.com/codelabs/tensorflow-for-poets/#0" TargetMode="External"/><Relationship Id="rId6" Type="http://schemas.openxmlformats.org/officeDocument/2006/relationships/hyperlink" Target="https://github.com/tensorflow/models/blob/master/research/syntaxnet/g3doc/syntaxnet-tutorial.m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keras.io/keras-as-a-simplified-interface-to-tensorflow-tutorial.html" TargetMode="External"/><Relationship Id="rId4" Type="http://schemas.openxmlformats.org/officeDocument/2006/relationships/hyperlink" Target="https://github.com/tflearn/tflear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nsorflow.org/tutorials/" TargetMode="External"/><Relationship Id="rId4" Type="http://schemas.openxmlformats.org/officeDocument/2006/relationships/hyperlink" Target="https://www.tensorflow.org/api_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0: Setup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Install </a:t>
            </a:r>
            <a:r>
              <a:rPr b="1" lang="en" sz="2400">
                <a:solidFill>
                  <a:srgbClr val="FF9900"/>
                </a:solidFill>
              </a:rPr>
              <a:t>TensorFlow</a:t>
            </a:r>
            <a:r>
              <a:rPr lang="en" sz="2400">
                <a:solidFill>
                  <a:schemeClr val="dk1"/>
                </a:solidFill>
              </a:rPr>
              <a:t>. See </a:t>
            </a:r>
            <a:r>
              <a:rPr lang="en" sz="2400" u="sng">
                <a:solidFill>
                  <a:schemeClr val="accent5"/>
                </a:solidFill>
                <a:hlinkClick r:id="rId3"/>
              </a:rPr>
              <a:t>https://www.tensorflow.org/install/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Install jupyter, matplotlib, h5py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The simplest (at least for me) is to use </a:t>
            </a:r>
            <a:r>
              <a:rPr b="1" lang="en" sz="2400">
                <a:solidFill>
                  <a:srgbClr val="38761D"/>
                </a:solidFill>
              </a:rPr>
              <a:t>Anaconda Python</a:t>
            </a:r>
            <a:r>
              <a:rPr lang="en" sz="2400">
                <a:solidFill>
                  <a:srgbClr val="000000"/>
                </a:solidFill>
              </a:rPr>
              <a:t>. See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https://www.anaconda.com/download/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Materials: </a:t>
            </a: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https://drive.google.com/drive/folders/0B5FGq2NFS6yUZHltenVYOHNFSFE?usp=sharing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Serving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Writing your own op</a:t>
            </a:r>
            <a:r>
              <a:rPr lang="en" sz="2400"/>
              <a:t> (C++)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TensorFlow of Poets</a:t>
            </a:r>
            <a:r>
              <a:rPr lang="en" sz="2400"/>
              <a:t> -- Retraining inception model last layer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SyntaxNet</a:t>
            </a:r>
            <a:r>
              <a:rPr lang="en" sz="2400"/>
              <a:t> -- Model for natural language 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TensorFlow</a:t>
            </a:r>
            <a:r>
              <a:rPr lang="en"/>
              <a:t> TechTalk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Chayut Thanpairom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September 29,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Machine learning 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</a:t>
            </a:r>
            <a:r>
              <a:rPr lang="en">
                <a:solidFill>
                  <a:srgbClr val="FF9900"/>
                </a:solidFill>
              </a:rPr>
              <a:t>TensorFlow</a:t>
            </a:r>
            <a:r>
              <a:rPr lang="en"/>
              <a:t> and how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TensorFlow</a:t>
            </a:r>
            <a:r>
              <a:rPr lang="en"/>
              <a:t> works?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Exercise 1: Understanding </a:t>
            </a:r>
            <a:r>
              <a:rPr lang="en">
                <a:solidFill>
                  <a:srgbClr val="FF9900"/>
                </a:solidFill>
              </a:rPr>
              <a:t>TensorFlow </a:t>
            </a:r>
            <a:r>
              <a:rPr lang="en"/>
              <a:t>- fitting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Exercise 2: Training a neural network model - MNIST classification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Exercise 3: Using an existing model - Inception V3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843975" y="1103425"/>
            <a:ext cx="3092100" cy="1992800"/>
            <a:chOff x="783600" y="1103425"/>
            <a:chExt cx="3092100" cy="1992800"/>
          </a:xfrm>
        </p:grpSpPr>
        <p:sp>
          <p:nvSpPr>
            <p:cNvPr id="74" name="Shape 74"/>
            <p:cNvSpPr txBox="1"/>
            <p:nvPr/>
          </p:nvSpPr>
          <p:spPr>
            <a:xfrm>
              <a:off x="783600" y="1103425"/>
              <a:ext cx="309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chemeClr val="dk2"/>
                  </a:solidFill>
                </a:rPr>
                <a:t>Supervised Learning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>
              <a:off x="820800" y="2023425"/>
              <a:ext cx="3017700" cy="107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/>
                <a:t>Task-driven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" sz="1800"/>
                <a:t>Classification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Regression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820800" y="1645450"/>
              <a:ext cx="3017700" cy="378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Learn input-output mapping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4859873" y="1103425"/>
            <a:ext cx="3477375" cy="1992800"/>
            <a:chOff x="783600" y="1103425"/>
            <a:chExt cx="3092100" cy="1992800"/>
          </a:xfrm>
        </p:grpSpPr>
        <p:sp>
          <p:nvSpPr>
            <p:cNvPr id="78" name="Shape 78"/>
            <p:cNvSpPr txBox="1"/>
            <p:nvPr/>
          </p:nvSpPr>
          <p:spPr>
            <a:xfrm>
              <a:off x="783600" y="1103425"/>
              <a:ext cx="309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chemeClr val="dk2"/>
                  </a:solidFill>
                </a:rPr>
                <a:t>Uns</a:t>
              </a:r>
              <a:r>
                <a:rPr lang="en" sz="2400">
                  <a:solidFill>
                    <a:schemeClr val="dk2"/>
                  </a:solidFill>
                </a:rPr>
                <a:t>upervised Learning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400"/>
            </a:p>
          </p:txBody>
        </p:sp>
        <p:sp>
          <p:nvSpPr>
            <p:cNvPr id="79" name="Shape 79"/>
            <p:cNvSpPr/>
            <p:nvPr/>
          </p:nvSpPr>
          <p:spPr>
            <a:xfrm>
              <a:off x="820800" y="2023425"/>
              <a:ext cx="3017700" cy="107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Data</a:t>
              </a:r>
              <a:r>
                <a:rPr lang="en" sz="1800"/>
                <a:t>-driven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Clustering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Association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820800" y="1645450"/>
              <a:ext cx="3017700" cy="378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Learn data structure (statistics)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597077" y="3181925"/>
            <a:ext cx="3949848" cy="1757600"/>
            <a:chOff x="783600" y="1103425"/>
            <a:chExt cx="3092100" cy="1757600"/>
          </a:xfrm>
        </p:grpSpPr>
        <p:sp>
          <p:nvSpPr>
            <p:cNvPr id="82" name="Shape 82"/>
            <p:cNvSpPr txBox="1"/>
            <p:nvPr/>
          </p:nvSpPr>
          <p:spPr>
            <a:xfrm>
              <a:off x="783600" y="1103425"/>
              <a:ext cx="309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chemeClr val="dk2"/>
                  </a:solidFill>
                </a:rPr>
                <a:t>Reinforcement </a:t>
              </a:r>
              <a:r>
                <a:rPr lang="en" sz="2400">
                  <a:solidFill>
                    <a:schemeClr val="dk2"/>
                  </a:solidFill>
                </a:rPr>
                <a:t>Learning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400"/>
            </a:p>
          </p:txBody>
        </p:sp>
        <p:sp>
          <p:nvSpPr>
            <p:cNvPr id="83" name="Shape 83"/>
            <p:cNvSpPr/>
            <p:nvPr/>
          </p:nvSpPr>
          <p:spPr>
            <a:xfrm>
              <a:off x="820802" y="2023425"/>
              <a:ext cx="3017700" cy="83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/>
                <a:t>Agent reacts to environment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Maximize (usually delayed) rewards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820800" y="1645450"/>
              <a:ext cx="3017700" cy="378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Optimal decision/action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843975" y="1103425"/>
            <a:ext cx="3092100" cy="1992800"/>
            <a:chOff x="783600" y="1103425"/>
            <a:chExt cx="3092100" cy="1992800"/>
          </a:xfrm>
        </p:grpSpPr>
        <p:sp>
          <p:nvSpPr>
            <p:cNvPr id="91" name="Shape 91"/>
            <p:cNvSpPr txBox="1"/>
            <p:nvPr/>
          </p:nvSpPr>
          <p:spPr>
            <a:xfrm>
              <a:off x="783600" y="1103425"/>
              <a:ext cx="309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chemeClr val="dk2"/>
                  </a:solidFill>
                </a:rPr>
                <a:t>Supervised Learning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>
              <a:off x="820800" y="2023425"/>
              <a:ext cx="3017700" cy="107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Task-driven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Classification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Regression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820800" y="1645450"/>
              <a:ext cx="3017700" cy="378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Learn input-output mapping</a:t>
              </a:r>
            </a:p>
          </p:txBody>
        </p:sp>
      </p:grpSp>
      <p:grpSp>
        <p:nvGrpSpPr>
          <p:cNvPr id="94" name="Shape 94"/>
          <p:cNvGrpSpPr/>
          <p:nvPr/>
        </p:nvGrpSpPr>
        <p:grpSpPr>
          <a:xfrm>
            <a:off x="4859873" y="1103425"/>
            <a:ext cx="3477375" cy="1992800"/>
            <a:chOff x="783600" y="1103425"/>
            <a:chExt cx="3092100" cy="1992800"/>
          </a:xfrm>
        </p:grpSpPr>
        <p:sp>
          <p:nvSpPr>
            <p:cNvPr id="95" name="Shape 95"/>
            <p:cNvSpPr txBox="1"/>
            <p:nvPr/>
          </p:nvSpPr>
          <p:spPr>
            <a:xfrm>
              <a:off x="783600" y="1103425"/>
              <a:ext cx="309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rgbClr val="CCCCCC"/>
                  </a:solidFill>
                </a:rPr>
                <a:t>Unsupervised Learning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CCCCCC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820800" y="2023425"/>
              <a:ext cx="3017700" cy="10728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Data-driven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Clustering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Association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820800" y="1645450"/>
              <a:ext cx="3017700" cy="37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Learn data structure (statistics)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2597077" y="3181925"/>
            <a:ext cx="3949848" cy="1757600"/>
            <a:chOff x="783600" y="1103425"/>
            <a:chExt cx="3092100" cy="1757600"/>
          </a:xfrm>
        </p:grpSpPr>
        <p:sp>
          <p:nvSpPr>
            <p:cNvPr id="99" name="Shape 99"/>
            <p:cNvSpPr txBox="1"/>
            <p:nvPr/>
          </p:nvSpPr>
          <p:spPr>
            <a:xfrm>
              <a:off x="783600" y="1103425"/>
              <a:ext cx="309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rgbClr val="CCCCCC"/>
                  </a:solidFill>
                </a:rPr>
                <a:t>Reinforcement Learning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CCCCCC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820802" y="2023425"/>
              <a:ext cx="3017700" cy="837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Agent reacts to environment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Maximize (usually delayed) rewards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820800" y="1645450"/>
              <a:ext cx="3017700" cy="378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CCCCCC"/>
                  </a:solidFill>
                </a:rPr>
                <a:t>Optimal decision/action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 Learning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f(x) → 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Neural network = generic differentiable function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Learning - based on gradient descent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TensorFlow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 graph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Everything is a tensor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 - function and gradient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Automatic differentiation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chain rule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symbolic </a:t>
            </a:r>
            <a:r>
              <a:rPr lang="en"/>
              <a:t>differentiation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numerical differentiation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0" y="4775100"/>
            <a:ext cx="9144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Image from https://www.tensorflow.org/programmers_guide/graphs</a:t>
            </a:r>
          </a:p>
        </p:txBody>
      </p:sp>
      <p:sp>
        <p:nvSpPr>
          <p:cNvPr id="115" name="Shape 115"/>
          <p:cNvSpPr/>
          <p:nvPr/>
        </p:nvSpPr>
        <p:spPr>
          <a:xfrm>
            <a:off x="5155575" y="3429000"/>
            <a:ext cx="95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x</a:t>
            </a:r>
          </a:p>
        </p:txBody>
      </p:sp>
      <p:sp>
        <p:nvSpPr>
          <p:cNvPr id="116" name="Shape 116"/>
          <p:cNvSpPr/>
          <p:nvPr/>
        </p:nvSpPr>
        <p:spPr>
          <a:xfrm>
            <a:off x="6636125" y="3429000"/>
            <a:ext cx="95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y</a:t>
            </a:r>
          </a:p>
        </p:txBody>
      </p:sp>
      <p:sp>
        <p:nvSpPr>
          <p:cNvPr id="117" name="Shape 117"/>
          <p:cNvSpPr/>
          <p:nvPr/>
        </p:nvSpPr>
        <p:spPr>
          <a:xfrm>
            <a:off x="6024900" y="2347062"/>
            <a:ext cx="688200" cy="68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+</a:t>
            </a:r>
          </a:p>
        </p:txBody>
      </p:sp>
      <p:sp>
        <p:nvSpPr>
          <p:cNvPr id="118" name="Shape 118"/>
          <p:cNvSpPr/>
          <p:nvPr/>
        </p:nvSpPr>
        <p:spPr>
          <a:xfrm>
            <a:off x="7590125" y="2404812"/>
            <a:ext cx="95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z</a:t>
            </a:r>
          </a:p>
        </p:txBody>
      </p:sp>
      <p:sp>
        <p:nvSpPr>
          <p:cNvPr id="119" name="Shape 119"/>
          <p:cNvSpPr/>
          <p:nvPr/>
        </p:nvSpPr>
        <p:spPr>
          <a:xfrm>
            <a:off x="6769025" y="1352412"/>
            <a:ext cx="688200" cy="68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*</a:t>
            </a:r>
          </a:p>
        </p:txBody>
      </p:sp>
      <p:cxnSp>
        <p:nvCxnSpPr>
          <p:cNvPr id="120" name="Shape 120"/>
          <p:cNvCxnSpPr>
            <a:stCxn id="115" idx="0"/>
            <a:endCxn id="117" idx="3"/>
          </p:cNvCxnSpPr>
          <p:nvPr/>
        </p:nvCxnSpPr>
        <p:spPr>
          <a:xfrm flipH="1" rot="10800000">
            <a:off x="5632575" y="2934600"/>
            <a:ext cx="4932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6" idx="0"/>
            <a:endCxn id="117" idx="5"/>
          </p:cNvCxnSpPr>
          <p:nvPr/>
        </p:nvCxnSpPr>
        <p:spPr>
          <a:xfrm rot="10800000">
            <a:off x="6612425" y="2934600"/>
            <a:ext cx="5007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7" idx="0"/>
            <a:endCxn id="119" idx="3"/>
          </p:cNvCxnSpPr>
          <p:nvPr/>
        </p:nvCxnSpPr>
        <p:spPr>
          <a:xfrm flipH="1" rot="10800000">
            <a:off x="6369000" y="1939962"/>
            <a:ext cx="5007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18" idx="0"/>
            <a:endCxn id="119" idx="5"/>
          </p:cNvCxnSpPr>
          <p:nvPr/>
        </p:nvCxnSpPr>
        <p:spPr>
          <a:xfrm rot="10800000">
            <a:off x="7356425" y="1939812"/>
            <a:ext cx="7107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TensorFlow?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Nice design (from software engineering point of view)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Open source - a lot of contrib, good community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 lot of higher level API - e.g.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Keras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TFLearn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Good documentation, a lot of tutorial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Useful tools - TensorBoard, TensorFlow serving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Maybe slower than other libraries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TensorFlow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the training/validation/testing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Define computation graph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Create a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 session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the session to optimize the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Tutorials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https://www.tensorflow.org/tutorials/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