
<file path=[Content_Types].xml><?xml version="1.0" encoding="utf-8"?>
<Types xmlns="http://schemas.openxmlformats.org/package/2006/content-types">
  <Override PartName="/ppt/slides/slide72.xml" ContentType="application/vnd.openxmlformats-officedocument.presentationml.slide+xml"/>
  <Override PartName="/ppt/embeddings/Microsoft_Equation9.bin" ContentType="application/vnd.openxmlformats-officedocument.oleObject"/>
  <Override PartName="/ppt/embeddings/Microsoft_Equation114.bin" ContentType="application/vnd.openxmlformats-officedocument.oleObject"/>
  <Override PartName="/ppt/embeddings/Microsoft_Equation23.bin" ContentType="application/vnd.openxmlformats-officedocument.oleObject"/>
  <Override PartName="/ppt/slides/slide179.xml" ContentType="application/vnd.openxmlformats-officedocument.presentationml.slide+xml"/>
  <Override PartName="/ppt/slideLayouts/slideLayout5.xml" ContentType="application/vnd.openxmlformats-officedocument.presentationml.slideLayout+xml"/>
  <Override PartName="/ppt/theme/theme4.xml" ContentType="application/vnd.openxmlformats-officedocument.theme+xml"/>
  <Override PartName="/ppt/slides/slide124.xml" ContentType="application/vnd.openxmlformats-officedocument.presentationml.slide+xml"/>
  <Override PartName="/ppt/embeddings/Microsoft_Equation84.bin" ContentType="application/vnd.openxmlformats-officedocument.oleObject"/>
  <Override PartName="/ppt/slides/slide45.xml" ContentType="application/vnd.openxmlformats-officedocument.presentationml.slide+xml"/>
  <Override PartName="/ppt/slides/slide108.xml" ContentType="application/vnd.openxmlformats-officedocument.presentationml.slide+xml"/>
  <Override PartName="/ppt/embeddings/Microsoft_Equation120.bin" ContentType="application/vnd.openxmlformats-officedocument.oleObject"/>
  <Override PartName="/ppt/slides/slide185.xml" ContentType="application/vnd.openxmlformats-officedocument.presentationml.slide+xml"/>
  <Override PartName="/ppt/embeddings/Microsoft_Equation13.bin" ContentType="application/vnd.openxmlformats-officedocument.oleObject"/>
  <Override PartName="/ppt/slides/slide3.xml" ContentType="application/vnd.openxmlformats-officedocument.presentationml.slide+xml"/>
  <Override PartName="/ppt/embeddings/Microsoft_Equation90.bin" ContentType="application/vnd.openxmlformats-officedocument.oleObject"/>
  <Override PartName="/ppt/slides/slide114.xml" ContentType="application/vnd.openxmlformats-officedocument.presentationml.slide+xml"/>
  <Override PartName="/ppt/slideLayouts/slideLayout36.xml" ContentType="application/vnd.openxmlformats-officedocument.presentationml.slideLayout+xml"/>
  <Override PartName="/ppt/notesMasters/notesMaster1.xml" ContentType="application/vnd.openxmlformats-officedocument.presentationml.notesMaster+xml"/>
  <Override PartName="/ppt/embeddings/Microsoft_Equation74.bin" ContentType="application/vnd.openxmlformats-officedocument.oleObject"/>
  <Override PartName="/ppt/slides/slide35.xml" ContentType="application/vnd.openxmlformats-officedocument.presentationml.slide+xml"/>
  <Override PartName="/ppt/embeddings/Microsoft_Equation110.bin" ContentType="application/vnd.openxmlformats-officedocument.oleObject"/>
  <Override PartName="/ppt/embeddings/Microsoft_Equation5.bin" ContentType="application/vnd.openxmlformats-officedocument.oleObject"/>
  <Override PartName="/ppt/slideLayouts/slideLayout1.xml" ContentType="application/vnd.openxmlformats-officedocument.presentationml.slideLayout+xml"/>
  <Override PartName="/ppt/slides/slide175.xml" ContentType="application/vnd.openxmlformats-officedocument.presentationml.slide+xml"/>
  <Override PartName="/ppt/embeddings/Microsoft_Equation138.bin" ContentType="application/vnd.openxmlformats-officedocument.oleObject"/>
  <Override PartName="/ppt/slides/slide96.xml" ContentType="application/vnd.openxmlformats-officedocument.presentationml.slide+xml"/>
  <Override PartName="/ppt/embeddings/Microsoft_Equation47.bin" ContentType="application/vnd.openxmlformats-officedocument.oleObject"/>
  <Override PartName="/ppt/slides/slide120.xml" ContentType="application/vnd.openxmlformats-officedocument.presentationml.slide+xml"/>
  <Override PartName="/ppt/embeddings/Microsoft_Equation80.bin" ContentType="application/vnd.openxmlformats-officedocument.oleObject"/>
  <Override PartName="/ppt/slides/slide41.xml" ContentType="application/vnd.openxmlformats-officedocument.presentationml.slide+xml"/>
  <Override PartName="/ppt/slides/slide104.xml" ContentType="application/vnd.openxmlformats-officedocument.presentationml.slide+xml"/>
  <Override PartName="/ppt/slideLayouts/slideLayout26.xml" ContentType="application/vnd.openxmlformats-officedocument.presentationml.slideLayout+xml"/>
  <Override PartName="/ppt/slides/slide148.xml" ContentType="application/vnd.openxmlformats-officedocument.presentationml.slide+xml"/>
  <Default Extension="xml" ContentType="application/xml"/>
  <Override PartName="/ppt/slides/slide69.xml" ContentType="application/vnd.openxmlformats-officedocument.presentationml.slide+xml"/>
  <Override PartName="/ppt/slides/slide181.xml" ContentType="application/vnd.openxmlformats-officedocument.presentationml.slide+xml"/>
  <Override PartName="/docProps/app.xml" ContentType="application/vnd.openxmlformats-officedocument.extended-properties+xml"/>
  <Override PartName="/ppt/embeddings/Microsoft_Equation144.bin" ContentType="application/vnd.openxmlformats-officedocument.oleObject"/>
  <Override PartName="/ppt/embeddings/Microsoft_Equation37.bin" ContentType="application/vnd.openxmlformats-officedocument.oleObject"/>
  <Default Extension="png" ContentType="image/png"/>
  <Override PartName="/ppt/slides/slide110.xml" ContentType="application/vnd.openxmlformats-officedocument.presentationml.slide+xml"/>
  <Override PartName="/ppt/slideLayouts/slideLayout32.xml" ContentType="application/vnd.openxmlformats-officedocument.presentationml.slideLayout+xml"/>
  <Override PartName="/ppt/embeddings/Microsoft_Equation70.bin" ContentType="application/vnd.openxmlformats-officedocument.oleObject"/>
  <Override PartName="/ppt/slides/slide31.xml" ContentType="application/vnd.openxmlformats-officedocument.presentationml.slide+xml"/>
  <Override PartName="/ppt/embeddings/Microsoft_Equation1.bin" ContentType="application/vnd.openxmlformats-officedocument.oleObject"/>
  <Override PartName="/ppt/embeddings/Microsoft_Equation98.bin" ContentType="application/vnd.openxmlformats-officedocument.oleObject"/>
  <Override PartName="/ppt/slides/slide138.xml" ContentType="application/vnd.openxmlformats-officedocument.presentationml.slide+xml"/>
  <Override PartName="/ppt/slides/slide171.xml" ContentType="application/vnd.openxmlformats-officedocument.presentationml.slide+xml"/>
  <Override PartName="/ppt/slides/slide59.xml" ContentType="application/vnd.openxmlformats-officedocument.presentationml.slide+xml"/>
  <Override PartName="/ppt/embeddings/Microsoft_Equation134.bin" ContentType="application/vnd.openxmlformats-officedocument.oleObject"/>
  <Override PartName="/ppt/embeddings/Microsoft_Equation43.bin" ContentType="application/vnd.openxmlformats-officedocument.oleObject"/>
  <Override PartName="/ppt/embeddings/Microsoft_Equation27.bin" ContentType="application/vnd.openxmlformats-officedocument.oleObject"/>
  <Override PartName="/ppt/slideLayouts/slideLayout22.xml" ContentType="application/vnd.openxmlformats-officedocument.presentationml.slideLayout+xml"/>
  <Override PartName="/ppt/slides/slide144.xml" ContentType="application/vnd.openxmlformats-officedocument.presentationml.slide+xml"/>
  <Override PartName="/ppt/embeddings/Microsoft_Equation107.bin" ContentType="application/vnd.openxmlformats-officedocument.oleObject"/>
  <Override PartName="/ppt/slides/slide65.xml" ContentType="application/vnd.openxmlformats-officedocument.presentationml.slide+xml"/>
  <Override PartName="/ppt/notesSlides/notesSlide4.xml" ContentType="application/vnd.openxmlformats-officedocument.presentationml.notesSlide+xml"/>
  <Override PartName="/ppt/embeddings/Microsoft_Equation140.bin" ContentType="application/vnd.openxmlformats-officedocument.oleObject"/>
  <Override PartName="/ppt/embeddings/Microsoft_Equation33.bin" ContentType="application/vnd.openxmlformats-officedocument.oleObject"/>
  <Override PartName="/ppt/slides/slide71.xml" ContentType="application/vnd.openxmlformats-officedocument.presentationml.slide+xml"/>
  <Override PartName="/ppt/slides/slide134.xml" ContentType="application/vnd.openxmlformats-officedocument.presentationml.slide+xml"/>
  <Override PartName="/ppt/embeddings/Microsoft_Equation94.bin" ContentType="application/vnd.openxmlformats-officedocument.oleObject"/>
  <Override PartName="/ppt/slides/slide55.xml" ContentType="application/vnd.openxmlformats-officedocument.presentationml.slide+xml"/>
  <Override PartName="/ppt/embeddings/Microsoft_Equation130.bin" ContentType="application/vnd.openxmlformats-officedocument.oleObject"/>
  <Override PartName="/ppt/embeddings/Microsoft_Equation67.bin" ContentType="application/vnd.openxmlformats-officedocument.oleObject"/>
  <Override PartName="/ppt/slides/slide140.xml" ContentType="application/vnd.openxmlformats-officedocument.presentationml.slide+xml"/>
  <Override PartName="/ppt/slides/slide28.xml" ContentType="application/vnd.openxmlformats-officedocument.presentationml.slide+xml"/>
  <Override PartName="/ppt/embeddings/Microsoft_Equation103.bin" ContentType="application/vnd.openxmlformats-officedocument.oleObject"/>
  <Override PartName="/ppt/slides/slide61.xml" ContentType="application/vnd.openxmlformats-officedocument.presentationml.slide+xml"/>
  <Override PartName="/ppt/slides/slide168.xml" ContentType="application/vnd.openxmlformats-officedocument.presentationml.slide+xml"/>
  <Override PartName="/ppt/slides/slide89.xml" ContentType="application/vnd.openxmlformats-officedocument.presentationml.slide+xml"/>
  <Override PartName="/ppt/embeddings/Microsoft_Equation57.bin" ContentType="application/vnd.openxmlformats-officedocument.oleObject"/>
  <Override PartName="/ppt/slideLayouts/slideLayout19.xml" ContentType="application/vnd.openxmlformats-officedocument.presentationml.slideLayout+xml"/>
  <Override PartName="/ppt/slides/slide130.xml" ContentType="application/vnd.openxmlformats-officedocument.presentationml.slide+xml"/>
  <Override PartName="/ppt/slides/slide18.xml" ContentType="application/vnd.openxmlformats-officedocument.presentationml.slide+xml"/>
  <Override PartName="/ppt/slides/slide51.xml" ContentType="application/vnd.openxmlformats-officedocument.presentationml.slide+xml"/>
  <Override PartName="/ppt/slides/slide95.xml" ContentType="application/vnd.openxmlformats-officedocument.presentationml.slide+xml"/>
  <Override PartName="/ppt/slides/slide158.xml" ContentType="application/vnd.openxmlformats-officedocument.presentationml.slide+xml"/>
  <Override PartName="/ppt/slides/slide79.xml" ContentType="application/vnd.openxmlformats-officedocument.presentationml.slide+xml"/>
  <Override PartName="/ppt/slideMasters/slideMaster5.xml" ContentType="application/vnd.openxmlformats-officedocument.presentationml.slideMaster+xml"/>
  <Override PartName="/ppt/embeddings/Microsoft_Equation63.bin" ContentType="application/vnd.openxmlformats-officedocument.oleObject"/>
  <Override PartName="/ppt/slides/slide103.xml" ContentType="application/vnd.openxmlformats-officedocument.presentationml.slide+xml"/>
  <Override PartName="/ppt/slides/slide24.xml" ContentType="application/vnd.openxmlformats-officedocument.presentationml.slide+xml"/>
  <Override PartName="/ppt/slides/slide164.xml" ContentType="application/vnd.openxmlformats-officedocument.presentationml.slide+xml"/>
  <Override PartName="/ppt/embeddings/Microsoft_Equation127.bin" ContentType="application/vnd.openxmlformats-officedocument.oleObject"/>
  <Override PartName="/ppt/slides/slide85.xml" ContentType="application/vnd.openxmlformats-officedocument.presentationml.slide+xml"/>
  <Override PartName="/ppt/embeddings/Microsoft_Equation53.bin" ContentType="application/vnd.openxmlformats-officedocument.oleObject"/>
  <Override PartName="/ppt/slideLayouts/slideLayout15.xml" ContentType="application/vnd.openxmlformats-officedocument.presentationml.slideLayout+xml"/>
  <Override PartName="/ppt/slides/slide14.xml" ContentType="application/vnd.openxmlformats-officedocument.presentationml.slide+xml"/>
  <Override PartName="/ppt/slides/slide91.xml" ContentType="application/vnd.openxmlformats-officedocument.presentationml.slide+xml"/>
  <Override PartName="/ppt/slides/slide154.xml" ContentType="application/vnd.openxmlformats-officedocument.presentationml.slide+xml"/>
  <Override PartName="/ppt/slides/slide75.xml" ContentType="application/vnd.openxmlformats-officedocument.presentationml.slide+xml"/>
  <Override PartName="/ppt/embeddings/Microsoft_Equation117.bin" ContentType="application/vnd.openxmlformats-officedocument.oleObject"/>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0.xml" ContentType="application/vnd.openxmlformats-officedocument.presentationml.slide+xml"/>
  <Override PartName="/ppt/slides/slide127.xml" ContentType="application/vnd.openxmlformats-officedocument.presentationml.slide+xml"/>
  <Override PartName="/ppt/embeddings/Microsoft_Equation87.bin" ContentType="application/vnd.openxmlformats-officedocument.oleObject"/>
  <Override PartName="/ppt/slides/slide160.xml" ContentType="application/vnd.openxmlformats-officedocument.presentationml.slide+xml"/>
  <Default Extension="bin" ContentType="application/vnd.openxmlformats-officedocument.presentationml.printerSettings"/>
  <Override PartName="/ppt/slides/slide48.xml" ContentType="application/vnd.openxmlformats-officedocument.presentationml.slide+xml"/>
  <Override PartName="/ppt/embeddings/Microsoft_Equation123.bin" ContentType="application/vnd.openxmlformats-officedocument.oleObject"/>
  <Override PartName="/ppt/slides/slide81.xml" ContentType="application/vnd.openxmlformats-officedocument.presentationml.slide+xml"/>
  <Override PartName="/ppt/embeddings/Microsoft_Equation16.bin" ContentType="application/vnd.openxmlformats-officedocument.oleObject"/>
  <Override PartName="/ppt/slideLayouts/slideLayout11.xml" ContentType="application/vnd.openxmlformats-officedocument.presentationml.slideLayout+xml"/>
  <Override PartName="/ppt/slides/slide6.xml" ContentType="application/vnd.openxmlformats-officedocument.presentationml.slide+xml"/>
  <Override PartName="/ppt/slides/slide10.xml" ContentType="application/vnd.openxmlformats-officedocument.presentationml.slide+xml"/>
  <Override PartName="/ppt/slides/slide117.xml" ContentType="application/vnd.openxmlformats-officedocument.presentationml.slide+xml"/>
  <Override PartName="/ppt/embeddings/Microsoft_Equation77.bin" ContentType="application/vnd.openxmlformats-officedocument.oleObject"/>
  <Override PartName="/ppt/slides/slide150.xml" ContentType="application/vnd.openxmlformats-officedocument.presentationml.slide+xml"/>
  <Override PartName="/ppt/slides/slide38.xml" ContentType="application/vnd.openxmlformats-officedocument.presentationml.slide+xml"/>
  <Override PartName="/ppt/embeddings/Microsoft_Equation113.bin" ContentType="application/vnd.openxmlformats-officedocument.oleObject"/>
  <Override PartName="/ppt/embeddings/Microsoft_Equation8.bin" ContentType="application/vnd.openxmlformats-officedocument.oleObject"/>
  <Override PartName="/ppt/slideLayouts/slideLayout4.xml" ContentType="application/vnd.openxmlformats-officedocument.presentationml.slideLayout+xml"/>
  <Override PartName="/ppt/theme/theme3.xml" ContentType="application/vnd.openxmlformats-officedocument.theme+xml"/>
  <Override PartName="/ppt/embeddings/Microsoft_Equation22.bin" ContentType="application/vnd.openxmlformats-officedocument.oleObject"/>
  <Override PartName="/ppt/slides/slide178.xml" ContentType="application/vnd.openxmlformats-officedocument.presentationml.slide+xml"/>
  <Override PartName="/ppt/slides/slide99.xml" ContentType="application/vnd.openxmlformats-officedocument.presentationml.slide+xml"/>
  <Override PartName="/ppt/slides/slide123.xml" ContentType="application/vnd.openxmlformats-officedocument.presentationml.slide+xml"/>
  <Override PartName="/ppt/embeddings/Microsoft_Equation83.bin" ContentType="application/vnd.openxmlformats-officedocument.oleObject"/>
  <Override PartName="/ppt/slides/slide44.xml" ContentType="application/vnd.openxmlformats-officedocument.presentationml.slide+xml"/>
  <Override PartName="/ppt/slides/slide107.xml" ContentType="application/vnd.openxmlformats-officedocument.presentationml.slide+xml"/>
  <Override PartName="/ppt/slideLayouts/slideLayout29.xml" ContentType="application/vnd.openxmlformats-officedocument.presentationml.slideLayout+xml"/>
  <Override PartName="/ppt/slides/slide184.xml" ContentType="application/vnd.openxmlformats-officedocument.presentationml.slide+xml"/>
  <Override PartName="/ppt/embeddings/Microsoft_Equation12.bin" ContentType="application/vnd.openxmlformats-officedocument.oleObject"/>
  <Override PartName="/ppt/slides/slide2.xml" ContentType="application/vnd.openxmlformats-officedocument.presentationml.slide+xml"/>
  <Default Extension="vml" ContentType="application/vnd.openxmlformats-officedocument.vmlDrawing"/>
  <Override PartName="/ppt/slides/slide113.xml" ContentType="application/vnd.openxmlformats-officedocument.presentationml.slide+xml"/>
  <Override PartName="/ppt/slideLayouts/slideLayout35.xml" ContentType="application/vnd.openxmlformats-officedocument.presentationml.slideLayout+xml"/>
  <Override PartName="/ppt/embeddings/Microsoft_Equation73.bin" ContentType="application/vnd.openxmlformats-officedocument.oleObject"/>
  <Override PartName="/ppt/slides/slide34.xml" ContentType="application/vnd.openxmlformats-officedocument.presentationml.slide+xml"/>
  <Override PartName="/ppt/embeddings/Microsoft_Equation4.bin" ContentType="application/vnd.openxmlformats-officedocument.oleObject"/>
  <Override PartName="/ppt/slides/slide174.xml" ContentType="application/vnd.openxmlformats-officedocument.presentationml.slide+xml"/>
  <Override PartName="/ppt/embeddings/Microsoft_Equation137.bin" ContentType="application/vnd.openxmlformats-officedocument.oleObject"/>
  <Override PartName="/ppt/embeddings/Microsoft_Equation46.bin" ContentType="application/vnd.openxmlformats-officedocument.oleObject"/>
  <Override PartName="/ppt/slides/slide40.xml" ContentType="application/vnd.openxmlformats-officedocument.presentationml.slide+xml"/>
  <Override PartName="/ppt/slideLayouts/slideLayout25.xml" ContentType="application/vnd.openxmlformats-officedocument.presentationml.slideLayout+xml"/>
  <Override PartName="/ppt/slides/slide147.xml" ContentType="application/vnd.openxmlformats-officedocument.presentationml.slide+xml"/>
  <Override PartName="/ppt/slides/slide180.xml" ContentType="application/vnd.openxmlformats-officedocument.presentationml.slide+xml"/>
  <Override PartName="/ppt/slides/slide68.xml" ContentType="application/vnd.openxmlformats-officedocument.presentationml.slide+xml"/>
  <Default Extension="jpeg" ContentType="image/jpeg"/>
  <Override PartName="/ppt/notesSlides/notesSlide7.xml" ContentType="application/vnd.openxmlformats-officedocument.presentationml.notesSlide+xml"/>
  <Override PartName="/ppt/embeddings/Microsoft_Equation143.bin" ContentType="application/vnd.openxmlformats-officedocument.oleObject"/>
  <Override PartName="/ppt/embeddings/Microsoft_Equation36.bin" ContentType="application/vnd.openxmlformats-officedocument.oleObject"/>
  <Override PartName="/ppt/slideLayouts/slideLayout31.xml" ContentType="application/vnd.openxmlformats-officedocument.presentationml.slideLayout+xml"/>
  <Override PartName="/ppt/slides/slide30.xml" ContentType="application/vnd.openxmlformats-officedocument.presentationml.slide+xml"/>
  <Override PartName="/ppt/slides/slide137.xml" ContentType="application/vnd.openxmlformats-officedocument.presentationml.slide+xml"/>
  <Override PartName="/ppt/embeddings/Microsoft_Equation97.bin" ContentType="application/vnd.openxmlformats-officedocument.oleObject"/>
  <Override PartName="/ppt/slides/slide170.xml" ContentType="application/vnd.openxmlformats-officedocument.presentationml.slide+xml"/>
  <Override PartName="/ppt/slides/slide58.xml" ContentType="application/vnd.openxmlformats-officedocument.presentationml.slide+xml"/>
  <Override PartName="/ppt/embeddings/Microsoft_Equation133.bin" ContentType="application/vnd.openxmlformats-officedocument.oleObject"/>
  <Override PartName="/ppt/embeddings/Microsoft_Equation42.bin" ContentType="application/vnd.openxmlformats-officedocument.oleObject"/>
  <Override PartName="/ppt/embeddings/Microsoft_Equation26.bin" ContentType="application/vnd.openxmlformats-officedocument.oleObject"/>
  <Override PartName="/ppt/slideLayouts/slideLayout21.xml" ContentType="application/vnd.openxmlformats-officedocument.presentationml.slideLayout+xml"/>
  <Override PartName="/ppt/slides/slide143.xml" ContentType="application/vnd.openxmlformats-officedocument.presentationml.slide+xml"/>
  <Override PartName="/ppt/slides/slide64.xml" ContentType="application/vnd.openxmlformats-officedocument.presentationml.slide+xml"/>
  <Override PartName="/ppt/embeddings/Microsoft_Equation106.bin" ContentType="application/vnd.openxmlformats-officedocument.oleObject"/>
  <Override PartName="/ppt/notesSlides/notesSlide3.xml" ContentType="application/vnd.openxmlformats-officedocument.presentationml.notesSlide+xml"/>
  <Override PartName="/ppt/embeddings/Microsoft_Equation32.bin" ContentType="application/vnd.openxmlformats-officedocument.oleObject"/>
  <Override PartName="/ppt/slides/slide70.xml" ContentType="application/vnd.openxmlformats-officedocument.presentationml.slide+xml"/>
  <Override PartName="/ppt/slides/slide133.xml" ContentType="application/vnd.openxmlformats-officedocument.presentationml.slide+xml"/>
  <Override PartName="/ppt/embeddings/Microsoft_Equation93.bin" ContentType="application/vnd.openxmlformats-officedocument.oleObject"/>
  <Override PartName="/ppt/slides/slide54.xml" ContentType="application/vnd.openxmlformats-officedocument.presentationml.slide+xml"/>
  <Override PartName="/ppt/embeddings/Microsoft_Equation66.bin" ContentType="application/vnd.openxmlformats-officedocument.oleObject"/>
  <Override PartName="/ppt/slides/slide27.xml" ContentType="application/vnd.openxmlformats-officedocument.presentationml.slide+xml"/>
  <Override PartName="/ppt/slides/slide60.xml" ContentType="application/vnd.openxmlformats-officedocument.presentationml.slide+xml"/>
  <Override PartName="/ppt/embeddings/Microsoft_Equation102.bin" ContentType="application/vnd.openxmlformats-officedocument.oleObject"/>
  <Override PartName="/ppt/slides/slide167.xml" ContentType="application/vnd.openxmlformats-officedocument.presentationml.slide+xml"/>
  <Override PartName="/ppt/slides/slide88.xml" ContentType="application/vnd.openxmlformats-officedocument.presentationml.slide+xml"/>
  <Override PartName="/ppt/slideLayouts/slideLayout18.xml" ContentType="application/vnd.openxmlformats-officedocument.presentationml.slideLayout+xml"/>
  <Override PartName="/ppt/embeddings/Microsoft_Equation56.bin" ContentType="application/vnd.openxmlformats-officedocument.oleObject"/>
  <Override PartName="/ppt/slides/slide17.xml" ContentType="application/vnd.openxmlformats-officedocument.presentationml.slide+xml"/>
  <Override PartName="/ppt/slides/slide50.xml" ContentType="application/vnd.openxmlformats-officedocument.presentationml.slide+xml"/>
  <Override PartName="/ppt/slides/slide94.xml" ContentType="application/vnd.openxmlformats-officedocument.presentationml.slide+xml"/>
  <Override PartName="/ppt/slides/slide157.xml" ContentType="application/vnd.openxmlformats-officedocument.presentationml.slide+xml"/>
  <Override PartName="/ppt/slides/slide78.xml" ContentType="application/vnd.openxmlformats-officedocument.presentationml.slide+xml"/>
  <Override PartName="/ppt/slides/slide102.xml" ContentType="application/vnd.openxmlformats-officedocument.presentationml.slide+xml"/>
  <Override PartName="/ppt/slideMasters/slideMaster4.xml" ContentType="application/vnd.openxmlformats-officedocument.presentationml.slideMaster+xml"/>
  <Override PartName="/ppt/embeddings/Microsoft_Equation62.bin" ContentType="application/vnd.openxmlformats-officedocument.oleObject"/>
  <Override PartName="/ppt/slides/slide23.xml" ContentType="application/vnd.openxmlformats-officedocument.presentationml.slide+xml"/>
  <Override PartName="/ppt/slides/slide163.xml" ContentType="application/vnd.openxmlformats-officedocument.presentationml.slide+xml"/>
  <Override PartName="/ppt/slides/slide84.xml" ContentType="application/vnd.openxmlformats-officedocument.presentationml.slide+xml"/>
  <Override PartName="/ppt/embeddings/Microsoft_Equation126.bin" ContentType="application/vnd.openxmlformats-officedocument.oleObject"/>
  <Override PartName="/ppt/presProps.xml" ContentType="application/vnd.openxmlformats-officedocument.presentationml.presProps+xml"/>
  <Override PartName="/ppt/embeddings/Microsoft_Equation19.bin" ContentType="application/vnd.openxmlformats-officedocument.oleObject"/>
  <Override PartName="/ppt/slides/slide9.xml" ContentType="application/vnd.openxmlformats-officedocument.presentationml.slide+xml"/>
  <Override PartName="/ppt/slideLayouts/slideLayout14.xml" ContentType="application/vnd.openxmlformats-officedocument.presentationml.slideLayout+xml"/>
  <Override PartName="/ppt/embeddings/Microsoft_Equation52.bin" ContentType="application/vnd.openxmlformats-officedocument.oleObject"/>
  <Override PartName="/ppt/slides/slide13.xml" ContentType="application/vnd.openxmlformats-officedocument.presentationml.slide+xml"/>
  <Default Extension="rels" ContentType="application/vnd.openxmlformats-package.relationships+xml"/>
  <Override PartName="/ppt/slides/slide90.xml" ContentType="application/vnd.openxmlformats-officedocument.presentationml.slide+xml"/>
  <Override PartName="/ppt/slides/slide153.xml" ContentType="application/vnd.openxmlformats-officedocument.presentationml.slide+xml"/>
  <Override PartName="/ppt/embeddings/Microsoft_Equation116.bin" ContentType="application/vnd.openxmlformats-officedocument.oleObject"/>
  <Override PartName="/ppt/slides/slide74.xml" ContentType="application/vnd.openxmlformats-officedocument.presentationml.slide+xml"/>
  <Override PartName="/ppt/slideLayouts/slideLayout7.xml" ContentType="application/vnd.openxmlformats-officedocument.presentationml.slideLayout+xml"/>
  <Override PartName="/ppt/embeddings/Microsoft_Equation25.bin" ContentType="application/vnd.openxmlformats-officedocument.oleObject"/>
  <Override PartName="/ppt/theme/theme6.xml" ContentType="application/vnd.openxmlformats-officedocument.theme+xml"/>
  <Override PartName="/ppt/slides/slide126.xml" ContentType="application/vnd.openxmlformats-officedocument.presentationml.slide+xml"/>
  <Override PartName="/ppt/embeddings/Microsoft_Equation86.bin" ContentType="application/vnd.openxmlformats-officedocument.oleObject"/>
  <Override PartName="/ppt/slides/slide47.xml" ContentType="application/vnd.openxmlformats-officedocument.presentationml.slide+xml"/>
  <Override PartName="/ppt/slides/slide80.xml" ContentType="application/vnd.openxmlformats-officedocument.presentationml.slide+xml"/>
  <Override PartName="/ppt/embeddings/Microsoft_Equation122.bin" ContentType="application/vnd.openxmlformats-officedocument.oleObject"/>
  <Override PartName="/ppt/embeddings/Microsoft_Equation15.bin" ContentType="application/vnd.openxmlformats-officedocument.oleObject"/>
  <Override PartName="/ppt/slides/slide5.xml" ContentType="application/vnd.openxmlformats-officedocument.presentationml.slide+xml"/>
  <Override PartName="/ppt/slideLayouts/slideLayout10.xml" ContentType="application/vnd.openxmlformats-officedocument.presentationml.slideLayout+xml"/>
  <Override PartName="/ppt/slides/slide116.xml" ContentType="application/vnd.openxmlformats-officedocument.presentationml.slide+xml"/>
  <Override PartName="/ppt/embeddings/Microsoft_Equation76.bin" ContentType="application/vnd.openxmlformats-officedocument.oleObject"/>
  <Override PartName="/ppt/slides/slide37.xml" ContentType="application/vnd.openxmlformats-officedocument.presentationml.slide+xml"/>
  <Override PartName="/ppt/embeddings/Microsoft_Equation112.bin" ContentType="application/vnd.openxmlformats-officedocument.oleObject"/>
  <Override PartName="/ppt/embeddings/Microsoft_Equation7.bin" ContentType="application/vnd.openxmlformats-officedocument.oleObject"/>
  <Override PartName="/ppt/slideLayouts/slideLayout3.xml" ContentType="application/vnd.openxmlformats-officedocument.presentationml.slideLayout+xml"/>
  <Override PartName="/ppt/embeddings/Microsoft_Equation21.bin" ContentType="application/vnd.openxmlformats-officedocument.oleObject"/>
  <Override PartName="/ppt/slides/slide177.xml" ContentType="application/vnd.openxmlformats-officedocument.presentationml.slide+xml"/>
  <Override PartName="/ppt/theme/theme2.xml" ContentType="application/vnd.openxmlformats-officedocument.theme+xml"/>
  <Override PartName="/ppt/slides/slide98.xml" ContentType="application/vnd.openxmlformats-officedocument.presentationml.slide+xml"/>
  <Override PartName="/ppt/embeddings/Microsoft_Equation49.bin" ContentType="application/vnd.openxmlformats-officedocument.oleObject"/>
  <Override PartName="/ppt/slides/slide122.xml" ContentType="application/vnd.openxmlformats-officedocument.presentationml.slide+xml"/>
  <Override PartName="/ppt/embeddings/Microsoft_Equation82.bin" ContentType="application/vnd.openxmlformats-officedocument.oleObject"/>
  <Override PartName="/ppt/slides/slide43.xml" ContentType="application/vnd.openxmlformats-officedocument.presentationml.slide+xml"/>
  <Override PartName="/ppt/slides/slide106.xml" ContentType="application/vnd.openxmlformats-officedocument.presentationml.slide+xml"/>
  <Override PartName="/ppt/slideLayouts/slideLayout28.xml" ContentType="application/vnd.openxmlformats-officedocument.presentationml.slideLayout+xml"/>
  <Override PartName="/ppt/slides/slide183.xml" ContentType="application/vnd.openxmlformats-officedocument.presentationml.slide+xml"/>
  <Override PartName="/ppt/embeddings/Microsoft_Equation11.bin" ContentType="application/vnd.openxmlformats-officedocument.oleObject"/>
  <Override PartName="/ppt/slides/slide1.xml" ContentType="application/vnd.openxmlformats-officedocument.presentationml.slide+xml"/>
  <Override PartName="/ppt/embeddings/Microsoft_Equation39.bin" ContentType="application/vnd.openxmlformats-officedocument.oleObject"/>
  <Override PartName="/ppt/slides/slide112.xml" ContentType="application/vnd.openxmlformats-officedocument.presentationml.slide+xml"/>
  <Override PartName="/ppt/slideLayouts/slideLayout34.xml" ContentType="application/vnd.openxmlformats-officedocument.presentationml.slideLayout+xml"/>
  <Override PartName="/ppt/embeddings/Microsoft_Equation72.bin" ContentType="application/vnd.openxmlformats-officedocument.oleObject"/>
  <Override PartName="/ppt/slides/slide33.xml" ContentType="application/vnd.openxmlformats-officedocument.presentationml.slide+xml"/>
  <Override PartName="/ppt/embeddings/Microsoft_Equation3.bin" ContentType="application/vnd.openxmlformats-officedocument.oleObject"/>
  <Override PartName="/ppt/slides/slide173.xml" ContentType="application/vnd.openxmlformats-officedocument.presentationml.slide+xml"/>
  <Override PartName="/ppt/embeddings/Microsoft_Equation136.bin" ContentType="application/vnd.openxmlformats-officedocument.oleObject"/>
  <Override PartName="/ppt/embeddings/Microsoft_Equation45.bin" ContentType="application/vnd.openxmlformats-officedocument.oleObject"/>
  <Override PartName="/ppt/embeddings/Microsoft_Equation29.bin" ContentType="application/vnd.openxmlformats-officedocument.oleObject"/>
  <Override PartName="/ppt/slideLayouts/slideLayout24.xml" ContentType="application/vnd.openxmlformats-officedocument.presentationml.slideLayout+xml"/>
  <Override PartName="/ppt/slides/slide146.xml" ContentType="application/vnd.openxmlformats-officedocument.presentationml.slide+xml"/>
  <Override PartName="/ppt/embeddings/Microsoft_Equation109.bin" ContentType="application/vnd.openxmlformats-officedocument.oleObject"/>
  <Override PartName="/ppt/slides/slide67.xml" ContentType="application/vnd.openxmlformats-officedocument.presentationml.slide+xml"/>
  <Override PartName="/ppt/notesSlides/notesSlide6.xml" ContentType="application/vnd.openxmlformats-officedocument.presentationml.notesSlide+xml"/>
  <Override PartName="/ppt/embeddings/Microsoft_Equation142.bin" ContentType="application/vnd.openxmlformats-officedocument.oleObject"/>
  <Override PartName="/ppt/embeddings/Microsoft_Equation35.bin" ContentType="application/vnd.openxmlformats-officedocument.oleObject"/>
  <Override PartName="/ppt/slideLayouts/slideLayout30.xml" ContentType="application/vnd.openxmlformats-officedocument.presentationml.slideLayout+xml"/>
  <Override PartName="/ppt/tableStyles.xml" ContentType="application/vnd.openxmlformats-officedocument.presentationml.tableStyles+xml"/>
  <Override PartName="/ppt/slides/slide136.xml" ContentType="application/vnd.openxmlformats-officedocument.presentationml.slide+xml"/>
  <Override PartName="/ppt/embeddings/Microsoft_Equation96.bin" ContentType="application/vnd.openxmlformats-officedocument.oleObject"/>
  <Override PartName="/ppt/slides/slide57.xml" ContentType="application/vnd.openxmlformats-officedocument.presentationml.slide+xml"/>
  <Override PartName="/ppt/embeddings/Microsoft_Equation132.bin" ContentType="application/vnd.openxmlformats-officedocument.oleObject"/>
  <Override PartName="/ppt/embeddings/Microsoft_Equation41.bin" ContentType="application/vnd.openxmlformats-officedocument.oleObject"/>
  <Override PartName="/ppt/embeddings/Microsoft_Equation69.bin" ContentType="application/vnd.openxmlformats-officedocument.oleObject"/>
  <Override PartName="/ppt/slideLayouts/slideLayout20.xml" ContentType="application/vnd.openxmlformats-officedocument.presentationml.slideLayout+xml"/>
  <Override PartName="/ppt/slides/slide142.xml" ContentType="application/vnd.openxmlformats-officedocument.presentationml.slide+xml"/>
  <Override PartName="/ppt/embeddings/Microsoft_Equation105.bin" ContentType="application/vnd.openxmlformats-officedocument.oleObject"/>
  <Override PartName="/ppt/slides/slide63.xml" ContentType="application/vnd.openxmlformats-officedocument.presentationml.slide+xml"/>
  <Override PartName="/ppt/notesSlides/notesSlide2.xml" ContentType="application/vnd.openxmlformats-officedocument.presentationml.notesSlide+xml"/>
  <Override PartName="/ppt/viewProps.xml" ContentType="application/vnd.openxmlformats-officedocument.presentationml.viewProps+xml"/>
  <Override PartName="/ppt/embeddings/Microsoft_Equation31.bin" ContentType="application/vnd.openxmlformats-officedocument.oleObject"/>
  <Override PartName="/ppt/embeddings/Microsoft_Equation59.bin" ContentType="application/vnd.openxmlformats-officedocument.oleObject"/>
  <Override PartName="/ppt/slides/slide132.xml" ContentType="application/vnd.openxmlformats-officedocument.presentationml.slide+xml"/>
  <Override PartName="/ppt/embeddings/Microsoft_Equation92.bin" ContentType="application/vnd.openxmlformats-officedocument.oleObject"/>
  <Override PartName="/ppt/slides/slide53.xml" ContentType="application/vnd.openxmlformats-officedocument.presentationml.slide+xml"/>
  <Override PartName="/ppt/embeddings/Microsoft_Equation65.bin" ContentType="application/vnd.openxmlformats-officedocument.oleObject"/>
  <Override PartName="/ppt/slides/slide26.xml" ContentType="application/vnd.openxmlformats-officedocument.presentationml.slide+xml"/>
  <Override PartName="/ppt/embeddings/Microsoft_Equation101.bin" ContentType="application/vnd.openxmlformats-officedocument.oleObject"/>
  <Override PartName="/ppt/slides/slide166.xml" ContentType="application/vnd.openxmlformats-officedocument.presentationml.slide+xml"/>
  <Default Extension="wmf" ContentType="image/x-wmf"/>
  <Override PartName="/ppt/embeddings/Microsoft_Equation129.bin" ContentType="application/vnd.openxmlformats-officedocument.oleObject"/>
  <Override PartName="/ppt/slides/slide87.xml" ContentType="application/vnd.openxmlformats-officedocument.presentationml.slide+xml"/>
  <Override PartName="/docProps/core.xml" ContentType="application/vnd.openxmlformats-package.core-properties+xml"/>
  <Override PartName="/ppt/embeddings/Microsoft_Equation55.bin" ContentType="application/vnd.openxmlformats-officedocument.oleObject"/>
  <Override PartName="/ppt/slideLayouts/slideLayout17.xml" ContentType="application/vnd.openxmlformats-officedocument.presentationml.slideLayout+xml"/>
  <Override PartName="/ppt/slides/slide16.xml" ContentType="application/vnd.openxmlformats-officedocument.presentationml.slide+xml"/>
  <Override PartName="/ppt/slides/slide93.xml" ContentType="application/vnd.openxmlformats-officedocument.presentationml.slide+xml"/>
  <Override PartName="/ppt/slides/slide156.xml" ContentType="application/vnd.openxmlformats-officedocument.presentationml.slide+xml"/>
  <Override PartName="/ppt/slides/slide77.xml" ContentType="application/vnd.openxmlformats-officedocument.presentationml.slide+xml"/>
  <Override PartName="/ppt/embeddings/Microsoft_Equation119.bin" ContentType="application/vnd.openxmlformats-officedocument.oleObject"/>
  <Override PartName="/ppt/slideMasters/slideMaster3.xml" ContentType="application/vnd.openxmlformats-officedocument.presentationml.slideMaster+xml"/>
  <Override PartName="/ppt/embeddings/Microsoft_Equation61.bin" ContentType="application/vnd.openxmlformats-officedocument.oleObject"/>
  <Override PartName="/ppt/slides/slide101.xml" ContentType="application/vnd.openxmlformats-officedocument.presentationml.slide+xml"/>
  <Override PartName="/ppt/slides/slide22.xml" ContentType="application/vnd.openxmlformats-officedocument.presentationml.slide+xml"/>
  <Override PartName="/ppt/embeddings/Microsoft_Equation89.bin" ContentType="application/vnd.openxmlformats-officedocument.oleObject"/>
  <Override PartName="/ppt/slides/slide162.xml" ContentType="application/vnd.openxmlformats-officedocument.presentationml.slide+xml"/>
  <Override PartName="/ppt/embeddings/Microsoft_Equation125.bin" ContentType="application/vnd.openxmlformats-officedocument.oleObject"/>
  <Override PartName="/ppt/slides/slide83.xml" ContentType="application/vnd.openxmlformats-officedocument.presentationml.slide+xml"/>
  <Override PartName="/ppt/embeddings/Microsoft_Equation18.bin" ContentType="application/vnd.openxmlformats-officedocument.oleObject"/>
  <Override PartName="/ppt/slideLayouts/slideLayout13.xml" ContentType="application/vnd.openxmlformats-officedocument.presentationml.slideLayout+xml"/>
  <Override PartName="/ppt/embeddings/Microsoft_Equation51.bin" ContentType="application/vnd.openxmlformats-officedocument.oleObject"/>
  <Override PartName="/ppt/slides/slide8.xml" ContentType="application/vnd.openxmlformats-officedocument.presentationml.slide+xml"/>
  <Override PartName="/ppt/slides/slide12.xml" ContentType="application/vnd.openxmlformats-officedocument.presentationml.slide+xml"/>
  <Override PartName="/ppt/slides/slide119.xml" ContentType="application/vnd.openxmlformats-officedocument.presentationml.slide+xml"/>
  <Override PartName="/ppt/embeddings/Microsoft_Equation79.bin" ContentType="application/vnd.openxmlformats-officedocument.oleObject"/>
  <Override PartName="/ppt/slides/slide152.xml" ContentType="application/vnd.openxmlformats-officedocument.presentationml.slide+xml"/>
  <Override PartName="/ppt/embeddings/Microsoft_Equation115.bin" ContentType="application/vnd.openxmlformats-officedocument.oleObject"/>
  <Override PartName="/ppt/slides/slide73.xml" ContentType="application/vnd.openxmlformats-officedocument.presentationml.slide+xml"/>
  <Override PartName="/ppt/slideLayouts/slideLayout6.xml" ContentType="application/vnd.openxmlformats-officedocument.presentationml.slideLayout+xml"/>
  <Override PartName="/ppt/theme/theme5.xml" ContentType="application/vnd.openxmlformats-officedocument.theme+xml"/>
  <Override PartName="/ppt/embeddings/Microsoft_Equation24.bin" ContentType="application/vnd.openxmlformats-officedocument.oleObject"/>
  <Override PartName="/ppt/slides/slide125.xml" ContentType="application/vnd.openxmlformats-officedocument.presentationml.slide+xml"/>
  <Override PartName="/ppt/embeddings/Microsoft_Equation85.bin" ContentType="application/vnd.openxmlformats-officedocument.oleObject"/>
  <Default Extension="emf" ContentType="image/x-emf"/>
  <Override PartName="/ppt/slides/slide46.xml" ContentType="application/vnd.openxmlformats-officedocument.presentationml.slide+xml"/>
  <Override PartName="/ppt/slides/slide109.xml" ContentType="application/vnd.openxmlformats-officedocument.presentationml.slide+xml"/>
  <Override PartName="/ppt/embeddings/Microsoft_Equation121.bin" ContentType="application/vnd.openxmlformats-officedocument.oleObject"/>
  <Override PartName="/ppt/embeddings/Microsoft_Equation14.bin" ContentType="application/vnd.openxmlformats-officedocument.oleObject"/>
  <Override PartName="/ppt/slides/slide4.xml" ContentType="application/vnd.openxmlformats-officedocument.presentationml.slide+xml"/>
  <Override PartName="/ppt/slides/slide115.xml" ContentType="application/vnd.openxmlformats-officedocument.presentationml.slide+xml"/>
  <Override PartName="/ppt/embeddings/Microsoft_Equation75.bin" ContentType="application/vnd.openxmlformats-officedocument.oleObject"/>
  <Override PartName="/ppt/slideLayouts/slideLayout37.xml" ContentType="application/vnd.openxmlformats-officedocument.presentationml.slideLayout+xml"/>
  <Override PartName="/ppt/slides/slide36.xml" ContentType="application/vnd.openxmlformats-officedocument.presentationml.slide+xml"/>
  <Override PartName="/ppt/embeddings/Microsoft_Equation111.bin" ContentType="application/vnd.openxmlformats-officedocument.oleObject"/>
  <Override PartName="/ppt/embeddings/Microsoft_Equation6.bin" ContentType="application/vnd.openxmlformats-officedocument.oleObject"/>
  <Override PartName="/ppt/slideLayouts/slideLayout2.xml" ContentType="application/vnd.openxmlformats-officedocument.presentationml.slideLayout+xml"/>
  <Override PartName="/ppt/theme/theme1.xml" ContentType="application/vnd.openxmlformats-officedocument.theme+xml"/>
  <Override PartName="/ppt/slides/slide176.xml" ContentType="application/vnd.openxmlformats-officedocument.presentationml.slide+xml"/>
  <Override PartName="/ppt/embeddings/Microsoft_Equation20.bin" ContentType="application/vnd.openxmlformats-officedocument.oleObject"/>
  <Override PartName="/ppt/slides/slide97.xml" ContentType="application/vnd.openxmlformats-officedocument.presentationml.slide+xml"/>
  <Override PartName="/ppt/embeddings/Microsoft_Equation139.bin" ContentType="application/vnd.openxmlformats-officedocument.oleObject"/>
  <Override PartName="/ppt/embeddings/Microsoft_Equation48.bin" ContentType="application/vnd.openxmlformats-officedocument.oleObject"/>
  <Override PartName="/ppt/slides/slide121.xml" ContentType="application/vnd.openxmlformats-officedocument.presentationml.slide+xml"/>
  <Override PartName="/ppt/embeddings/Microsoft_Equation81.bin" ContentType="application/vnd.openxmlformats-officedocument.oleObject"/>
  <Override PartName="/ppt/slides/slide42.xml" ContentType="application/vnd.openxmlformats-officedocument.presentationml.slide+xml"/>
  <Override PartName="/ppt/slides/slide105.xml" ContentType="application/vnd.openxmlformats-officedocument.presentationml.slide+xml"/>
  <Override PartName="/ppt/slideLayouts/slideLayout27.xml" ContentType="application/vnd.openxmlformats-officedocument.presentationml.slideLayout+xml"/>
  <Override PartName="/ppt/slides/slide149.xml" ContentType="application/vnd.openxmlformats-officedocument.presentationml.slide+xml"/>
  <Override PartName="/ppt/slides/slide182.xml" ContentType="application/vnd.openxmlformats-officedocument.presentationml.slide+xml"/>
  <Override PartName="/ppt/embeddings/Microsoft_Equation10.bin" ContentType="application/vnd.openxmlformats-officedocument.oleObject"/>
  <Override PartName="/ppt/embeddings/Microsoft_Equation38.bin" ContentType="application/vnd.openxmlformats-officedocument.oleObject"/>
  <Override PartName="/ppt/slides/slide111.xml" ContentType="application/vnd.openxmlformats-officedocument.presentationml.slide+xml"/>
  <Override PartName="/ppt/slideLayouts/slideLayout33.xml" ContentType="application/vnd.openxmlformats-officedocument.presentationml.slideLayout+xml"/>
  <Override PartName="/ppt/embeddings/Microsoft_Equation71.bin" ContentType="application/vnd.openxmlformats-officedocument.oleObject"/>
  <Override PartName="/ppt/slides/slide32.xml" ContentType="application/vnd.openxmlformats-officedocument.presentationml.slide+xml"/>
  <Override PartName="/ppt/slides/slide139.xml" ContentType="application/vnd.openxmlformats-officedocument.presentationml.slide+xml"/>
  <Override PartName="/ppt/embeddings/Microsoft_Equation99.bin" ContentType="application/vnd.openxmlformats-officedocument.oleObject"/>
  <Override PartName="/ppt/embeddings/Microsoft_Equation2.bin" ContentType="application/vnd.openxmlformats-officedocument.oleObject"/>
  <Override PartName="/ppt/slides/slide172.xml" ContentType="application/vnd.openxmlformats-officedocument.presentationml.slide+xml"/>
  <Override PartName="/ppt/embeddings/Microsoft_Equation135.bin" ContentType="application/vnd.openxmlformats-officedocument.oleObject"/>
  <Override PartName="/ppt/embeddings/Microsoft_Equation44.bin" ContentType="application/vnd.openxmlformats-officedocument.oleObject"/>
  <Override PartName="/ppt/embeddings/Microsoft_Equation28.bin" ContentType="application/vnd.openxmlformats-officedocument.oleObject"/>
  <Override PartName="/ppt/slideLayouts/slideLayout23.xml" ContentType="application/vnd.openxmlformats-officedocument.presentationml.slideLayout+xml"/>
  <Override PartName="/ppt/slides/slide145.xml" ContentType="application/vnd.openxmlformats-officedocument.presentationml.slide+xml"/>
  <Override PartName="/ppt/slides/slide66.xml" ContentType="application/vnd.openxmlformats-officedocument.presentationml.slide+xml"/>
  <Override PartName="/ppt/slides/slide129.xml" ContentType="application/vnd.openxmlformats-officedocument.presentationml.slide+xml"/>
  <Override PartName="/ppt/embeddings/Microsoft_Equation108.bin" ContentType="application/vnd.openxmlformats-officedocument.oleObject"/>
  <Override PartName="/ppt/embeddings/Microsoft_Equation141.bin" ContentType="application/vnd.openxmlformats-officedocument.oleObject"/>
  <Override PartName="/ppt/notesSlides/notesSlide5.xml" ContentType="application/vnd.openxmlformats-officedocument.presentationml.notesSlide+xml"/>
  <Override PartName="/ppt/embeddings/Microsoft_Equation34.bin" ContentType="application/vnd.openxmlformats-officedocument.oleObject"/>
  <Override PartName="/ppt/slides/slide135.xml" ContentType="application/vnd.openxmlformats-officedocument.presentationml.slide+xml"/>
  <Override PartName="/ppt/embeddings/Microsoft_Equation95.bin" ContentType="application/vnd.openxmlformats-officedocument.oleObject"/>
  <Override PartName="/ppt/slides/slide56.xml" ContentType="application/vnd.openxmlformats-officedocument.presentationml.slide+xml"/>
  <Override PartName="/ppt/embeddings/Microsoft_Equation131.bin" ContentType="application/vnd.openxmlformats-officedocument.oleObject"/>
  <Override PartName="/ppt/embeddings/Microsoft_Equation40.bin" ContentType="application/vnd.openxmlformats-officedocument.oleObject"/>
  <Override PartName="/ppt/embeddings/Microsoft_Equation68.bin" ContentType="application/vnd.openxmlformats-officedocument.oleObject"/>
  <Override PartName="/ppt/slides/slide141.xml" ContentType="application/vnd.openxmlformats-officedocument.presentationml.slide+xml"/>
  <Override PartName="/ppt/slides/slide29.xml" ContentType="application/vnd.openxmlformats-officedocument.presentationml.slide+xml"/>
  <Override PartName="/ppt/slides/slide62.xml" ContentType="application/vnd.openxmlformats-officedocument.presentationml.slide+xml"/>
  <Override PartName="/ppt/notesSlides/notesSlide1.xml" ContentType="application/vnd.openxmlformats-officedocument.presentationml.notesSlide+xml"/>
  <Override PartName="/ppt/embeddings/Microsoft_Equation104.bin" ContentType="application/vnd.openxmlformats-officedocument.oleObject"/>
  <Override PartName="/ppt/slides/slide169.xml" ContentType="application/vnd.openxmlformats-officedocument.presentationml.slide+xml"/>
  <Override PartName="/ppt/embeddings/Microsoft_Equation30.bin" ContentType="application/vnd.openxmlformats-officedocument.oleObject"/>
  <Override PartName="/ppt/presentation.xml" ContentType="application/vnd.openxmlformats-officedocument.presentationml.presentation.main+xml"/>
  <Override PartName="/ppt/embeddings/Microsoft_Equation58.bin" ContentType="application/vnd.openxmlformats-officedocument.oleObject"/>
  <Override PartName="/ppt/slides/slide131.xml" ContentType="application/vnd.openxmlformats-officedocument.presentationml.slide+xml"/>
  <Override PartName="/ppt/slides/slide19.xml" ContentType="application/vnd.openxmlformats-officedocument.presentationml.slide+xml"/>
  <Override PartName="/ppt/embeddings/Microsoft_Equation91.bin" ContentType="application/vnd.openxmlformats-officedocument.oleObject"/>
  <Override PartName="/ppt/slides/slide52.xml" ContentType="application/vnd.openxmlformats-officedocument.presentationml.slide+xml"/>
  <Override PartName="/ppt/slides/slide159.xml" ContentType="application/vnd.openxmlformats-officedocument.presentationml.slide+xml"/>
  <Override PartName="/ppt/embeddings/Microsoft_Equation64.bin" ContentType="application/vnd.openxmlformats-officedocument.oleObject"/>
  <Override PartName="/ppt/slides/slide25.xml" ContentType="application/vnd.openxmlformats-officedocument.presentationml.slide+xml"/>
  <Override PartName="/ppt/embeddings/Microsoft_Equation100.bin" ContentType="application/vnd.openxmlformats-officedocument.oleObject"/>
  <Override PartName="/ppt/slides/slide165.xml" ContentType="application/vnd.openxmlformats-officedocument.presentationml.slide+xml"/>
  <Override PartName="/ppt/slides/slide86.xml" ContentType="application/vnd.openxmlformats-officedocument.presentationml.slide+xml"/>
  <Override PartName="/ppt/embeddings/Microsoft_Equation128.bin" ContentType="application/vnd.openxmlformats-officedocument.oleObject"/>
  <Override PartName="/ppt/slideLayouts/slideLayout16.xml" ContentType="application/vnd.openxmlformats-officedocument.presentationml.slideLayout+xml"/>
  <Override PartName="/ppt/embeddings/Microsoft_Equation54.bin" ContentType="application/vnd.openxmlformats-officedocument.oleObject"/>
  <Override PartName="/ppt/slides/slide15.xml" ContentType="application/vnd.openxmlformats-officedocument.presentationml.slide+xml"/>
  <Override PartName="/ppt/slides/slide92.xml" ContentType="application/vnd.openxmlformats-officedocument.presentationml.slide+xml"/>
  <Override PartName="/ppt/slides/slide155.xml" ContentType="application/vnd.openxmlformats-officedocument.presentationml.slide+xml"/>
  <Override PartName="/ppt/embeddings/Microsoft_Equation118.bin" ContentType="application/vnd.openxmlformats-officedocument.oleObject"/>
  <Override PartName="/ppt/slides/slide76.xml" ContentType="application/vnd.openxmlformats-officedocument.presentationml.slide+xml"/>
  <Override PartName="/ppt/slideLayouts/slideLayout9.xml" ContentType="application/vnd.openxmlformats-officedocument.presentationml.slideLayout+xml"/>
  <Override PartName="/ppt/slides/slide100.xml" ContentType="application/vnd.openxmlformats-officedocument.presentationml.slide+xml"/>
  <Override PartName="/ppt/slideMasters/slideMaster2.xml" ContentType="application/vnd.openxmlformats-officedocument.presentationml.slideMaster+xml"/>
  <Override PartName="/ppt/embeddings/Microsoft_Equation60.bin" ContentType="application/vnd.openxmlformats-officedocument.oleObject"/>
  <Override PartName="/ppt/slides/slide21.xml" ContentType="application/vnd.openxmlformats-officedocument.presentationml.slide+xml"/>
  <Override PartName="/ppt/slides/slide128.xml" ContentType="application/vnd.openxmlformats-officedocument.presentationml.slide+xml"/>
  <Override PartName="/ppt/embeddings/Microsoft_Equation88.bin" ContentType="application/vnd.openxmlformats-officedocument.oleObject"/>
  <Override PartName="/ppt/slides/slide161.xml" ContentType="application/vnd.openxmlformats-officedocument.presentationml.slide+xml"/>
  <Override PartName="/ppt/slides/slide49.xml" ContentType="application/vnd.openxmlformats-officedocument.presentationml.slide+xml"/>
  <Override PartName="/ppt/slides/slide82.xml" ContentType="application/vnd.openxmlformats-officedocument.presentationml.slide+xml"/>
  <Override PartName="/ppt/embeddings/Microsoft_Equation124.bin" ContentType="application/vnd.openxmlformats-officedocument.oleObject"/>
  <Override PartName="/ppt/embeddings/Microsoft_Equation17.bin" ContentType="application/vnd.openxmlformats-officedocument.oleObject"/>
  <Override PartName="/ppt/slides/slide7.xml" ContentType="application/vnd.openxmlformats-officedocument.presentationml.slide+xml"/>
  <Override PartName="/ppt/slideLayouts/slideLayout12.xml" ContentType="application/vnd.openxmlformats-officedocument.presentationml.slideLayout+xml"/>
  <Override PartName="/ppt/embeddings/Microsoft_Equation50.bin" ContentType="application/vnd.openxmlformats-officedocument.oleObject"/>
  <Override PartName="/ppt/slides/slide11.xml" ContentType="application/vnd.openxmlformats-officedocument.presentationml.slide+xml"/>
  <Override PartName="/ppt/slides/slide118.xml" ContentType="application/vnd.openxmlformats-officedocument.presentationml.slide+xml"/>
  <Override PartName="/ppt/embeddings/Microsoft_Equation78.bin" ContentType="application/vnd.openxmlformats-officedocument.oleObject"/>
  <Override PartName="/ppt/slides/slide151.xml" ContentType="application/vnd.openxmlformats-officedocument.presentationml.slide+xml"/>
  <Override PartName="/ppt/slides/slide39.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 id="2147483667" r:id="rId2"/>
    <p:sldMasterId id="2147483674" r:id="rId3"/>
    <p:sldMasterId id="2147483690" r:id="rId4"/>
    <p:sldMasterId id="2147483692" r:id="rId5"/>
  </p:sldMasterIdLst>
  <p:notesMasterIdLst>
    <p:notesMasterId r:id="rId191"/>
  </p:notesMasterIdLst>
  <p:sldIdLst>
    <p:sldId id="275" r:id="rId6"/>
    <p:sldId id="276" r:id="rId7"/>
    <p:sldId id="337" r:id="rId8"/>
    <p:sldId id="335" r:id="rId9"/>
    <p:sldId id="336" r:id="rId10"/>
    <p:sldId id="260" r:id="rId11"/>
    <p:sldId id="277" r:id="rId12"/>
    <p:sldId id="278" r:id="rId13"/>
    <p:sldId id="279" r:id="rId14"/>
    <p:sldId id="437" r:id="rId15"/>
    <p:sldId id="280" r:id="rId16"/>
    <p:sldId id="262" r:id="rId17"/>
    <p:sldId id="438" r:id="rId18"/>
    <p:sldId id="264" r:id="rId19"/>
    <p:sldId id="478" r:id="rId20"/>
    <p:sldId id="479" r:id="rId21"/>
    <p:sldId id="480" r:id="rId22"/>
    <p:sldId id="439" r:id="rId23"/>
    <p:sldId id="266" r:id="rId24"/>
    <p:sldId id="481" r:id="rId25"/>
    <p:sldId id="440" r:id="rId26"/>
    <p:sldId id="285" r:id="rId27"/>
    <p:sldId id="442" r:id="rId28"/>
    <p:sldId id="443" r:id="rId29"/>
    <p:sldId id="444" r:id="rId30"/>
    <p:sldId id="448" r:id="rId31"/>
    <p:sldId id="432" r:id="rId32"/>
    <p:sldId id="482" r:id="rId33"/>
    <p:sldId id="501" r:id="rId34"/>
    <p:sldId id="499" r:id="rId35"/>
    <p:sldId id="500" r:id="rId36"/>
    <p:sldId id="446" r:id="rId37"/>
    <p:sldId id="502" r:id="rId38"/>
    <p:sldId id="504" r:id="rId39"/>
    <p:sldId id="483" r:id="rId40"/>
    <p:sldId id="447" r:id="rId41"/>
    <p:sldId id="484" r:id="rId42"/>
    <p:sldId id="489" r:id="rId43"/>
    <p:sldId id="490" r:id="rId44"/>
    <p:sldId id="491" r:id="rId45"/>
    <p:sldId id="492" r:id="rId46"/>
    <p:sldId id="505" r:id="rId47"/>
    <p:sldId id="494" r:id="rId48"/>
    <p:sldId id="496" r:id="rId49"/>
    <p:sldId id="497" r:id="rId50"/>
    <p:sldId id="495" r:id="rId51"/>
    <p:sldId id="498" r:id="rId52"/>
    <p:sldId id="485" r:id="rId53"/>
    <p:sldId id="486" r:id="rId54"/>
    <p:sldId id="488" r:id="rId55"/>
    <p:sldId id="487" r:id="rId56"/>
    <p:sldId id="286" r:id="rId57"/>
    <p:sldId id="289" r:id="rId58"/>
    <p:sldId id="434" r:id="rId59"/>
    <p:sldId id="435" r:id="rId60"/>
    <p:sldId id="287" r:id="rId61"/>
    <p:sldId id="288" r:id="rId62"/>
    <p:sldId id="292" r:id="rId63"/>
    <p:sldId id="293" r:id="rId64"/>
    <p:sldId id="294" r:id="rId65"/>
    <p:sldId id="295" r:id="rId66"/>
    <p:sldId id="296" r:id="rId67"/>
    <p:sldId id="297" r:id="rId68"/>
    <p:sldId id="298" r:id="rId69"/>
    <p:sldId id="410" r:id="rId70"/>
    <p:sldId id="299" r:id="rId71"/>
    <p:sldId id="300" r:id="rId72"/>
    <p:sldId id="301" r:id="rId73"/>
    <p:sldId id="302" r:id="rId74"/>
    <p:sldId id="303" r:id="rId75"/>
    <p:sldId id="304" r:id="rId76"/>
    <p:sldId id="305" r:id="rId77"/>
    <p:sldId id="306" r:id="rId78"/>
    <p:sldId id="307" r:id="rId79"/>
    <p:sldId id="308" r:id="rId80"/>
    <p:sldId id="309" r:id="rId81"/>
    <p:sldId id="310" r:id="rId82"/>
    <p:sldId id="311" r:id="rId83"/>
    <p:sldId id="312" r:id="rId84"/>
    <p:sldId id="313" r:id="rId85"/>
    <p:sldId id="314" r:id="rId86"/>
    <p:sldId id="411" r:id="rId87"/>
    <p:sldId id="412" r:id="rId88"/>
    <p:sldId id="315" r:id="rId89"/>
    <p:sldId id="316" r:id="rId90"/>
    <p:sldId id="317" r:id="rId91"/>
    <p:sldId id="318" r:id="rId92"/>
    <p:sldId id="319" r:id="rId93"/>
    <p:sldId id="320" r:id="rId94"/>
    <p:sldId id="321" r:id="rId95"/>
    <p:sldId id="322" r:id="rId96"/>
    <p:sldId id="413" r:id="rId97"/>
    <p:sldId id="323" r:id="rId98"/>
    <p:sldId id="324" r:id="rId99"/>
    <p:sldId id="325" r:id="rId100"/>
    <p:sldId id="326" r:id="rId101"/>
    <p:sldId id="327" r:id="rId102"/>
    <p:sldId id="328" r:id="rId103"/>
    <p:sldId id="329" r:id="rId104"/>
    <p:sldId id="460" r:id="rId105"/>
    <p:sldId id="463" r:id="rId106"/>
    <p:sldId id="449" r:id="rId107"/>
    <p:sldId id="450" r:id="rId108"/>
    <p:sldId id="451" r:id="rId109"/>
    <p:sldId id="452" r:id="rId110"/>
    <p:sldId id="453" r:id="rId111"/>
    <p:sldId id="454" r:id="rId112"/>
    <p:sldId id="455" r:id="rId113"/>
    <p:sldId id="464" r:id="rId114"/>
    <p:sldId id="456" r:id="rId115"/>
    <p:sldId id="457" r:id="rId116"/>
    <p:sldId id="458" r:id="rId117"/>
    <p:sldId id="462" r:id="rId118"/>
    <p:sldId id="338" r:id="rId119"/>
    <p:sldId id="339" r:id="rId120"/>
    <p:sldId id="358" r:id="rId121"/>
    <p:sldId id="340" r:id="rId122"/>
    <p:sldId id="382" r:id="rId123"/>
    <p:sldId id="341" r:id="rId124"/>
    <p:sldId id="342" r:id="rId125"/>
    <p:sldId id="343" r:id="rId126"/>
    <p:sldId id="344" r:id="rId127"/>
    <p:sldId id="393" r:id="rId128"/>
    <p:sldId id="346" r:id="rId129"/>
    <p:sldId id="359" r:id="rId130"/>
    <p:sldId id="365" r:id="rId131"/>
    <p:sldId id="366" r:id="rId132"/>
    <p:sldId id="367" r:id="rId133"/>
    <p:sldId id="368" r:id="rId134"/>
    <p:sldId id="369" r:id="rId135"/>
    <p:sldId id="370" r:id="rId136"/>
    <p:sldId id="371" r:id="rId137"/>
    <p:sldId id="384" r:id="rId138"/>
    <p:sldId id="348" r:id="rId139"/>
    <p:sldId id="351" r:id="rId140"/>
    <p:sldId id="408" r:id="rId141"/>
    <p:sldId id="352" r:id="rId142"/>
    <p:sldId id="353" r:id="rId143"/>
    <p:sldId id="354" r:id="rId144"/>
    <p:sldId id="355" r:id="rId145"/>
    <p:sldId id="356" r:id="rId146"/>
    <p:sldId id="372" r:id="rId147"/>
    <p:sldId id="388" r:id="rId148"/>
    <p:sldId id="357" r:id="rId149"/>
    <p:sldId id="387" r:id="rId150"/>
    <p:sldId id="394" r:id="rId151"/>
    <p:sldId id="389" r:id="rId152"/>
    <p:sldId id="385" r:id="rId153"/>
    <p:sldId id="386" r:id="rId154"/>
    <p:sldId id="373" r:id="rId155"/>
    <p:sldId id="374" r:id="rId156"/>
    <p:sldId id="375" r:id="rId157"/>
    <p:sldId id="380" r:id="rId158"/>
    <p:sldId id="390" r:id="rId159"/>
    <p:sldId id="391" r:id="rId160"/>
    <p:sldId id="377" r:id="rId161"/>
    <p:sldId id="395" r:id="rId162"/>
    <p:sldId id="378" r:id="rId163"/>
    <p:sldId id="402" r:id="rId164"/>
    <p:sldId id="403" r:id="rId165"/>
    <p:sldId id="404" r:id="rId166"/>
    <p:sldId id="405" r:id="rId167"/>
    <p:sldId id="406" r:id="rId168"/>
    <p:sldId id="392" r:id="rId169"/>
    <p:sldId id="407" r:id="rId170"/>
    <p:sldId id="349" r:id="rId171"/>
    <p:sldId id="350" r:id="rId172"/>
    <p:sldId id="360" r:id="rId173"/>
    <p:sldId id="361" r:id="rId174"/>
    <p:sldId id="363" r:id="rId175"/>
    <p:sldId id="362" r:id="rId176"/>
    <p:sldId id="431" r:id="rId177"/>
    <p:sldId id="465" r:id="rId178"/>
    <p:sldId id="466" r:id="rId179"/>
    <p:sldId id="467" r:id="rId180"/>
    <p:sldId id="468" r:id="rId181"/>
    <p:sldId id="469" r:id="rId182"/>
    <p:sldId id="470" r:id="rId183"/>
    <p:sldId id="471" r:id="rId184"/>
    <p:sldId id="472" r:id="rId185"/>
    <p:sldId id="473" r:id="rId186"/>
    <p:sldId id="474" r:id="rId187"/>
    <p:sldId id="475" r:id="rId188"/>
    <p:sldId id="476" r:id="rId189"/>
    <p:sldId id="477" r:id="rId1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4A11"/>
    <a:srgbClr val="0E2BFF"/>
    <a:srgbClr val="0000FF"/>
    <a:srgbClr val="4F81B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8789" autoAdjust="0"/>
  </p:normalViewPr>
  <p:slideViewPr>
    <p:cSldViewPr>
      <p:cViewPr>
        <p:scale>
          <a:sx n="110" d="100"/>
          <a:sy n="110" d="100"/>
        </p:scale>
        <p:origin x="-1600" y="-5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180" Type="http://schemas.openxmlformats.org/officeDocument/2006/relationships/slide" Target="slides/slide175.xml"/><Relationship Id="rId181" Type="http://schemas.openxmlformats.org/officeDocument/2006/relationships/slide" Target="slides/slide176.xml"/><Relationship Id="rId182" Type="http://schemas.openxmlformats.org/officeDocument/2006/relationships/slide" Target="slides/slide177.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83" Type="http://schemas.openxmlformats.org/officeDocument/2006/relationships/slide" Target="slides/slide178.xml"/><Relationship Id="rId184" Type="http://schemas.openxmlformats.org/officeDocument/2006/relationships/slide" Target="slides/slide179.xml"/><Relationship Id="rId185" Type="http://schemas.openxmlformats.org/officeDocument/2006/relationships/slide" Target="slides/slide180.xml"/><Relationship Id="rId186" Type="http://schemas.openxmlformats.org/officeDocument/2006/relationships/slide" Target="slides/slide181.xml"/><Relationship Id="rId187" Type="http://schemas.openxmlformats.org/officeDocument/2006/relationships/slide" Target="slides/slide182.xml"/><Relationship Id="rId188" Type="http://schemas.openxmlformats.org/officeDocument/2006/relationships/slide" Target="slides/slide183.xml"/><Relationship Id="rId189" Type="http://schemas.openxmlformats.org/officeDocument/2006/relationships/slide" Target="slides/slide18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53" Type="http://schemas.openxmlformats.org/officeDocument/2006/relationships/slide" Target="slides/slide148.xml"/><Relationship Id="rId154" Type="http://schemas.openxmlformats.org/officeDocument/2006/relationships/slide" Target="slides/slide149.xml"/><Relationship Id="rId155" Type="http://schemas.openxmlformats.org/officeDocument/2006/relationships/slide" Target="slides/slide150.xml"/><Relationship Id="rId156" Type="http://schemas.openxmlformats.org/officeDocument/2006/relationships/slide" Target="slides/slide151.xml"/><Relationship Id="rId157" Type="http://schemas.openxmlformats.org/officeDocument/2006/relationships/slide" Target="slides/slide152.xml"/><Relationship Id="rId158" Type="http://schemas.openxmlformats.org/officeDocument/2006/relationships/slide" Target="slides/slide153.xml"/><Relationship Id="rId159" Type="http://schemas.openxmlformats.org/officeDocument/2006/relationships/slide" Target="slides/slide154.xml"/><Relationship Id="rId190" Type="http://schemas.openxmlformats.org/officeDocument/2006/relationships/slide" Target="slides/slide185.xml"/><Relationship Id="rId191" Type="http://schemas.openxmlformats.org/officeDocument/2006/relationships/notesMaster" Target="notesMasters/notesMaster1.xml"/><Relationship Id="rId192" Type="http://schemas.openxmlformats.org/officeDocument/2006/relationships/printerSettings" Target="printerSettings/printerSettings1.bin"/><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60" Type="http://schemas.openxmlformats.org/officeDocument/2006/relationships/slide" Target="slides/slide155.xml"/><Relationship Id="rId161" Type="http://schemas.openxmlformats.org/officeDocument/2006/relationships/slide" Target="slides/slide156.xml"/><Relationship Id="rId162" Type="http://schemas.openxmlformats.org/officeDocument/2006/relationships/slide" Target="slides/slide157.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63" Type="http://schemas.openxmlformats.org/officeDocument/2006/relationships/slide" Target="slides/slide158.xml"/><Relationship Id="rId164" Type="http://schemas.openxmlformats.org/officeDocument/2006/relationships/slide" Target="slides/slide159.xml"/><Relationship Id="rId165" Type="http://schemas.openxmlformats.org/officeDocument/2006/relationships/slide" Target="slides/slide160.xml"/><Relationship Id="rId166" Type="http://schemas.openxmlformats.org/officeDocument/2006/relationships/slide" Target="slides/slide161.xml"/><Relationship Id="rId167" Type="http://schemas.openxmlformats.org/officeDocument/2006/relationships/slide" Target="slides/slide162.xml"/><Relationship Id="rId168" Type="http://schemas.openxmlformats.org/officeDocument/2006/relationships/slide" Target="slides/slide163.xml"/><Relationship Id="rId169" Type="http://schemas.openxmlformats.org/officeDocument/2006/relationships/slide" Target="slides/slide16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70" Type="http://schemas.openxmlformats.org/officeDocument/2006/relationships/slide" Target="slides/slide165.xml"/><Relationship Id="rId171" Type="http://schemas.openxmlformats.org/officeDocument/2006/relationships/slide" Target="slides/slide166.xml"/><Relationship Id="rId172" Type="http://schemas.openxmlformats.org/officeDocument/2006/relationships/slide" Target="slides/slide167.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173" Type="http://schemas.openxmlformats.org/officeDocument/2006/relationships/slide" Target="slides/slide168.xml"/><Relationship Id="rId174" Type="http://schemas.openxmlformats.org/officeDocument/2006/relationships/slide" Target="slides/slide169.xml"/><Relationship Id="rId175" Type="http://schemas.openxmlformats.org/officeDocument/2006/relationships/slide" Target="slides/slide170.xml"/><Relationship Id="rId176" Type="http://schemas.openxmlformats.org/officeDocument/2006/relationships/slide" Target="slides/slide171.xml"/><Relationship Id="rId177" Type="http://schemas.openxmlformats.org/officeDocument/2006/relationships/slide" Target="slides/slide172.xml"/><Relationship Id="rId178" Type="http://schemas.openxmlformats.org/officeDocument/2006/relationships/slide" Target="slides/slide173.xml"/><Relationship Id="rId179" Type="http://schemas.openxmlformats.org/officeDocument/2006/relationships/slide" Target="slides/slide17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40" Type="http://schemas.openxmlformats.org/officeDocument/2006/relationships/slide" Target="slides/slide135.xml"/><Relationship Id="rId141" Type="http://schemas.openxmlformats.org/officeDocument/2006/relationships/slide" Target="slides/slide13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4.wmf"/><Relationship Id="rId4" Type="http://schemas.openxmlformats.org/officeDocument/2006/relationships/image" Target="../media/image25.wmf"/><Relationship Id="rId5" Type="http://schemas.openxmlformats.org/officeDocument/2006/relationships/image" Target="../media/image26.wmf"/><Relationship Id="rId6" Type="http://schemas.openxmlformats.org/officeDocument/2006/relationships/image" Target="../media/image27.wmf"/><Relationship Id="rId1" Type="http://schemas.openxmlformats.org/officeDocument/2006/relationships/image" Target="../media/image22.wmf"/><Relationship Id="rId2" Type="http://schemas.openxmlformats.org/officeDocument/2006/relationships/image" Target="../media/image2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7.wmf"/><Relationship Id="rId2" Type="http://schemas.openxmlformats.org/officeDocument/2006/relationships/image" Target="../media/image48.wmf"/><Relationship Id="rId3"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4" Type="http://schemas.openxmlformats.org/officeDocument/2006/relationships/image" Target="../media/image53.wmf"/><Relationship Id="rId1" Type="http://schemas.openxmlformats.org/officeDocument/2006/relationships/image" Target="../media/image50.wmf"/><Relationship Id="rId2"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5.wmf"/><Relationship Id="rId2"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7.wmf"/><Relationship Id="rId2"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 Id="rId2"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1.wmf"/><Relationship Id="rId4" Type="http://schemas.openxmlformats.org/officeDocument/2006/relationships/image" Target="../media/image62.wmf"/><Relationship Id="rId5" Type="http://schemas.openxmlformats.org/officeDocument/2006/relationships/image" Target="../media/image35.wmf"/><Relationship Id="rId1" Type="http://schemas.openxmlformats.org/officeDocument/2006/relationships/image" Target="../media/image59.wmf"/><Relationship Id="rId2"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5.wmf"/><Relationship Id="rId4" Type="http://schemas.openxmlformats.org/officeDocument/2006/relationships/image" Target="../media/image66.wmf"/><Relationship Id="rId1" Type="http://schemas.openxmlformats.org/officeDocument/2006/relationships/image" Target="../media/image63.wmf"/><Relationship Id="rId2"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79.wmf"/><Relationship Id="rId20" Type="http://schemas.openxmlformats.org/officeDocument/2006/relationships/image" Target="../media/image90.wmf"/><Relationship Id="rId10" Type="http://schemas.openxmlformats.org/officeDocument/2006/relationships/image" Target="../media/image80.wmf"/><Relationship Id="rId11" Type="http://schemas.openxmlformats.org/officeDocument/2006/relationships/image" Target="../media/image81.wmf"/><Relationship Id="rId12" Type="http://schemas.openxmlformats.org/officeDocument/2006/relationships/image" Target="../media/image82.wmf"/><Relationship Id="rId13" Type="http://schemas.openxmlformats.org/officeDocument/2006/relationships/image" Target="../media/image83.wmf"/><Relationship Id="rId14" Type="http://schemas.openxmlformats.org/officeDocument/2006/relationships/image" Target="../media/image84.wmf"/><Relationship Id="rId15" Type="http://schemas.openxmlformats.org/officeDocument/2006/relationships/image" Target="../media/image85.wmf"/><Relationship Id="rId16" Type="http://schemas.openxmlformats.org/officeDocument/2006/relationships/image" Target="../media/image86.wmf"/><Relationship Id="rId17" Type="http://schemas.openxmlformats.org/officeDocument/2006/relationships/image" Target="../media/image87.wmf"/><Relationship Id="rId18" Type="http://schemas.openxmlformats.org/officeDocument/2006/relationships/image" Target="../media/image88.wmf"/><Relationship Id="rId19" Type="http://schemas.openxmlformats.org/officeDocument/2006/relationships/image" Target="../media/image89.wmf"/><Relationship Id="rId1" Type="http://schemas.openxmlformats.org/officeDocument/2006/relationships/image" Target="../media/image71.wmf"/><Relationship Id="rId2" Type="http://schemas.openxmlformats.org/officeDocument/2006/relationships/image" Target="../media/image72.wmf"/><Relationship Id="rId3" Type="http://schemas.openxmlformats.org/officeDocument/2006/relationships/image" Target="../media/image73.wmf"/><Relationship Id="rId4" Type="http://schemas.openxmlformats.org/officeDocument/2006/relationships/image" Target="../media/image74.wmf"/><Relationship Id="rId5" Type="http://schemas.openxmlformats.org/officeDocument/2006/relationships/image" Target="../media/image75.wmf"/><Relationship Id="rId6" Type="http://schemas.openxmlformats.org/officeDocument/2006/relationships/image" Target="../media/image76.wmf"/><Relationship Id="rId7" Type="http://schemas.openxmlformats.org/officeDocument/2006/relationships/image" Target="../media/image77.wmf"/><Relationship Id="rId8" Type="http://schemas.openxmlformats.org/officeDocument/2006/relationships/image" Target="../media/image7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5.wmf"/><Relationship Id="rId4" Type="http://schemas.openxmlformats.org/officeDocument/2006/relationships/image" Target="../media/image96.wmf"/><Relationship Id="rId1" Type="http://schemas.openxmlformats.org/officeDocument/2006/relationships/image" Target="../media/image93.wmf"/><Relationship Id="rId2"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0.wmf"/><Relationship Id="rId4" Type="http://schemas.openxmlformats.org/officeDocument/2006/relationships/image" Target="../media/image101.wmf"/><Relationship Id="rId5" Type="http://schemas.openxmlformats.org/officeDocument/2006/relationships/image" Target="../media/image102.wmf"/><Relationship Id="rId1" Type="http://schemas.openxmlformats.org/officeDocument/2006/relationships/image" Target="../media/image98.wmf"/><Relationship Id="rId2" Type="http://schemas.openxmlformats.org/officeDocument/2006/relationships/image" Target="../media/image9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3.wmf"/><Relationship Id="rId2" Type="http://schemas.openxmlformats.org/officeDocument/2006/relationships/image" Target="../media/image10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7.wmf"/><Relationship Id="rId4" Type="http://schemas.openxmlformats.org/officeDocument/2006/relationships/image" Target="../media/image108.wmf"/><Relationship Id="rId1" Type="http://schemas.openxmlformats.org/officeDocument/2006/relationships/image" Target="../media/image105.wmf"/><Relationship Id="rId2" Type="http://schemas.openxmlformats.org/officeDocument/2006/relationships/image" Target="../media/image10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9.wmf"/><Relationship Id="rId2" Type="http://schemas.openxmlformats.org/officeDocument/2006/relationships/image" Target="../media/image110.wmf"/><Relationship Id="rId3" Type="http://schemas.openxmlformats.org/officeDocument/2006/relationships/image" Target="../media/image11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4.wmf"/><Relationship Id="rId4" Type="http://schemas.openxmlformats.org/officeDocument/2006/relationships/image" Target="../media/image115.wmf"/><Relationship Id="rId5" Type="http://schemas.openxmlformats.org/officeDocument/2006/relationships/image" Target="../media/image116.wmf"/><Relationship Id="rId6" Type="http://schemas.openxmlformats.org/officeDocument/2006/relationships/image" Target="../media/image117.wmf"/><Relationship Id="rId7" Type="http://schemas.openxmlformats.org/officeDocument/2006/relationships/image" Target="../media/image118.wmf"/><Relationship Id="rId8" Type="http://schemas.openxmlformats.org/officeDocument/2006/relationships/image" Target="../media/image119.wmf"/><Relationship Id="rId1" Type="http://schemas.openxmlformats.org/officeDocument/2006/relationships/image" Target="../media/image112.wmf"/><Relationship Id="rId2" Type="http://schemas.openxmlformats.org/officeDocument/2006/relationships/image" Target="../media/image11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2.wmf"/><Relationship Id="rId4" Type="http://schemas.openxmlformats.org/officeDocument/2006/relationships/image" Target="../media/image123.wmf"/><Relationship Id="rId5" Type="http://schemas.openxmlformats.org/officeDocument/2006/relationships/image" Target="../media/image124.wmf"/><Relationship Id="rId6" Type="http://schemas.openxmlformats.org/officeDocument/2006/relationships/image" Target="../media/image125.wmf"/><Relationship Id="rId7" Type="http://schemas.openxmlformats.org/officeDocument/2006/relationships/image" Target="../media/image126.wmf"/><Relationship Id="rId1" Type="http://schemas.openxmlformats.org/officeDocument/2006/relationships/image" Target="../media/image120.wmf"/><Relationship Id="rId2" Type="http://schemas.openxmlformats.org/officeDocument/2006/relationships/image" Target="../media/image1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7.wmf"/><Relationship Id="rId4" Type="http://schemas.openxmlformats.org/officeDocument/2006/relationships/image" Target="../media/image101.wmf"/><Relationship Id="rId5" Type="http://schemas.openxmlformats.org/officeDocument/2006/relationships/image" Target="../media/image102.wmf"/><Relationship Id="rId1" Type="http://schemas.openxmlformats.org/officeDocument/2006/relationships/image" Target="../media/image98.wmf"/><Relationship Id="rId2" Type="http://schemas.openxmlformats.org/officeDocument/2006/relationships/image" Target="../media/image9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1.wmf"/><Relationship Id="rId2" Type="http://schemas.openxmlformats.org/officeDocument/2006/relationships/image" Target="../media/image13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6.wmf"/><Relationship Id="rId4" Type="http://schemas.openxmlformats.org/officeDocument/2006/relationships/image" Target="../media/image137.wmf"/><Relationship Id="rId5" Type="http://schemas.openxmlformats.org/officeDocument/2006/relationships/image" Target="../media/image138.wmf"/><Relationship Id="rId6" Type="http://schemas.openxmlformats.org/officeDocument/2006/relationships/image" Target="../media/image139.wmf"/><Relationship Id="rId1" Type="http://schemas.openxmlformats.org/officeDocument/2006/relationships/image" Target="../media/image134.wmf"/><Relationship Id="rId2" Type="http://schemas.openxmlformats.org/officeDocument/2006/relationships/image" Target="../media/image13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0.wmf"/><Relationship Id="rId2" Type="http://schemas.openxmlformats.org/officeDocument/2006/relationships/image" Target="../media/image141.wmf"/><Relationship Id="rId3" Type="http://schemas.openxmlformats.org/officeDocument/2006/relationships/image" Target="../media/image14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43.wmf"/><Relationship Id="rId2" Type="http://schemas.openxmlformats.org/officeDocument/2006/relationships/image" Target="../media/image14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46.wmf"/><Relationship Id="rId2" Type="http://schemas.openxmlformats.org/officeDocument/2006/relationships/image" Target="../media/image14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47.wmf"/><Relationship Id="rId2" Type="http://schemas.openxmlformats.org/officeDocument/2006/relationships/image" Target="../media/image148.wmf"/><Relationship Id="rId3" Type="http://schemas.openxmlformats.org/officeDocument/2006/relationships/image" Target="../media/image14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3.wmf"/><Relationship Id="rId4" Type="http://schemas.openxmlformats.org/officeDocument/2006/relationships/image" Target="../media/image34.wmf"/><Relationship Id="rId5" Type="http://schemas.openxmlformats.org/officeDocument/2006/relationships/image" Target="../media/image35.wmf"/><Relationship Id="rId1" Type="http://schemas.openxmlformats.org/officeDocument/2006/relationships/image" Target="../media/image31.wmf"/><Relationship Id="rId2" Type="http://schemas.openxmlformats.org/officeDocument/2006/relationships/image" Target="../media/image3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50.wmf"/><Relationship Id="rId2" Type="http://schemas.openxmlformats.org/officeDocument/2006/relationships/image" Target="../media/image151.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52.wmf"/><Relationship Id="rId2" Type="http://schemas.openxmlformats.org/officeDocument/2006/relationships/image" Target="../media/image153.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37.wmf"/><Relationship Id="rId4" Type="http://schemas.openxmlformats.org/officeDocument/2006/relationships/image" Target="../media/image138.wmf"/><Relationship Id="rId5" Type="http://schemas.openxmlformats.org/officeDocument/2006/relationships/image" Target="../media/image139.wmf"/><Relationship Id="rId1" Type="http://schemas.openxmlformats.org/officeDocument/2006/relationships/image" Target="../media/image134.wmf"/><Relationship Id="rId2" Type="http://schemas.openxmlformats.org/officeDocument/2006/relationships/image" Target="../media/image136.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4" Type="http://schemas.openxmlformats.org/officeDocument/2006/relationships/image" Target="../media/image39.wmf"/><Relationship Id="rId1" Type="http://schemas.openxmlformats.org/officeDocument/2006/relationships/image" Target="../media/image36.wmf"/><Relationship Id="rId2"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 Id="rId2"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3.wmf"/><Relationship Id="rId4" Type="http://schemas.openxmlformats.org/officeDocument/2006/relationships/image" Target="../media/image44.wmf"/><Relationship Id="rId1" Type="http://schemas.openxmlformats.org/officeDocument/2006/relationships/image" Target="../media/image42.wmf"/><Relationship Id="rId2"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 Id="rId2" Type="http://schemas.openxmlformats.org/officeDocument/2006/relationships/image" Target="../media/image39.wmf"/><Relationship Id="rId3"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C9F8A0-E735-4A3C-9695-1FB09F765525}" type="datetimeFigureOut">
              <a:rPr lang="en-US" smtClean="0"/>
              <a:pPr/>
              <a:t>2/4/11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DC5DCB-73C0-4CF4-997F-57A456D0EF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p:spPr>
        <p:txBody>
          <a:bodyPr/>
          <a:lstStyle/>
          <a:p>
            <a:fld id="{21EE834F-99D9-468E-94D0-D1551B21816A}" type="datetime1">
              <a:rPr lang="en-US">
                <a:solidFill>
                  <a:prstClr val="black"/>
                </a:solidFill>
              </a:rPr>
              <a:pPr/>
              <a:t>2/4/11</a:t>
            </a:fld>
            <a:endParaRPr lang="en-US">
              <a:solidFill>
                <a:prstClr val="black"/>
              </a:solidFill>
            </a:endParaRPr>
          </a:p>
        </p:txBody>
      </p:sp>
      <p:sp>
        <p:nvSpPr>
          <p:cNvPr id="64515" name="Rectangle 6"/>
          <p:cNvSpPr>
            <a:spLocks noGrp="1" noChangeArrowheads="1"/>
          </p:cNvSpPr>
          <p:nvPr>
            <p:ph type="ftr" sz="quarter" idx="4"/>
          </p:nvPr>
        </p:nvSpPr>
        <p:spPr>
          <a:noFill/>
        </p:spPr>
        <p:txBody>
          <a:bodyPr/>
          <a:lstStyle/>
          <a:p>
            <a:r>
              <a:rPr lang="en-US">
                <a:solidFill>
                  <a:prstClr val="black"/>
                </a:solidFill>
              </a:rPr>
              <a:t>Session #, Speaker Name</a:t>
            </a:r>
          </a:p>
        </p:txBody>
      </p:sp>
      <p:sp>
        <p:nvSpPr>
          <p:cNvPr id="64516" name="Rectangle 7"/>
          <p:cNvSpPr>
            <a:spLocks noGrp="1" noChangeArrowheads="1"/>
          </p:cNvSpPr>
          <p:nvPr>
            <p:ph type="sldNum" sz="quarter" idx="5"/>
          </p:nvPr>
        </p:nvSpPr>
        <p:spPr>
          <a:noFill/>
        </p:spPr>
        <p:txBody>
          <a:bodyPr/>
          <a:lstStyle/>
          <a:p>
            <a:fld id="{93100523-6DFB-4956-AB9A-D92212AD4C7F}" type="slidenum">
              <a:rPr lang="en-US">
                <a:solidFill>
                  <a:prstClr val="black"/>
                </a:solidFill>
              </a:rPr>
              <a:pPr/>
              <a:t>12</a:t>
            </a:fld>
            <a:endParaRPr lang="en-US">
              <a:solidFill>
                <a:prstClr val="black"/>
              </a:solidFill>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a:noFill/>
        </p:spPr>
        <p:txBody>
          <a:bodyPr/>
          <a:lstStyle/>
          <a:p>
            <a:fld id="{5CA59E31-0DF7-4D56-9F2D-B86B6A174242}" type="datetime1">
              <a:rPr lang="en-US"/>
              <a:pPr/>
              <a:t>2/4/11</a:t>
            </a:fld>
            <a:endParaRPr lang="en-US"/>
          </a:p>
        </p:txBody>
      </p:sp>
      <p:sp>
        <p:nvSpPr>
          <p:cNvPr id="50179" name="Rectangle 6"/>
          <p:cNvSpPr>
            <a:spLocks noGrp="1" noChangeArrowheads="1"/>
          </p:cNvSpPr>
          <p:nvPr>
            <p:ph type="ftr" sz="quarter" idx="4"/>
          </p:nvPr>
        </p:nvSpPr>
        <p:spPr>
          <a:noFill/>
        </p:spPr>
        <p:txBody>
          <a:bodyPr/>
          <a:lstStyle/>
          <a:p>
            <a:r>
              <a:rPr lang="en-US" smtClean="0">
                <a:ea typeface="ＭＳ Ｐゴシック" charset="-128"/>
              </a:rPr>
              <a:t>Session #, Speaker Name</a:t>
            </a:r>
          </a:p>
        </p:txBody>
      </p:sp>
      <p:sp>
        <p:nvSpPr>
          <p:cNvPr id="50180" name="Rectangle 7"/>
          <p:cNvSpPr>
            <a:spLocks noGrp="1" noChangeArrowheads="1"/>
          </p:cNvSpPr>
          <p:nvPr>
            <p:ph type="sldNum" sz="quarter" idx="5"/>
          </p:nvPr>
        </p:nvSpPr>
        <p:spPr>
          <a:noFill/>
        </p:spPr>
        <p:txBody>
          <a:bodyPr/>
          <a:lstStyle/>
          <a:p>
            <a:fld id="{E8C47608-852C-4B39-B1B7-D9FE453FB195}" type="slidenum">
              <a:rPr lang="en-US"/>
              <a:pPr/>
              <a:t>53</a:t>
            </a:fld>
            <a:endParaRPr lang="en-US"/>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a:ln/>
        </p:spPr>
        <p:txBody>
          <a:bodyPr/>
          <a:lstStyle/>
          <a:p>
            <a:r>
              <a:rPr lang="en-US" smtClean="0"/>
              <a:t>Function composition is a very powerful way of reusing code and building programs from pieces. </a:t>
            </a:r>
          </a:p>
          <a:p>
            <a:r>
              <a:rPr lang="en-US" smtClean="0"/>
              <a:t>Object composition provides good support for building software from pieces.</a:t>
            </a:r>
          </a:p>
          <a:p>
            <a:r>
              <a:rPr lang="en-US" smtClean="0"/>
              <a:t>Building complete partial results can be a waste of resources, as the next function in the composition chain may need only a few first elements from the partial result variable list, so computing the rest of the list would be a waste of time. </a:t>
            </a:r>
          </a:p>
          <a:p>
            <a:r>
              <a:rPr lang="en-US" smtClean="0"/>
              <a:t>A variable is a generator that, on request (getValue), provides a response-object.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a:buNone/>
            </a:pPr>
            <a:r>
              <a:rPr lang="en-US" dirty="0" smtClean="0"/>
              <a:t>Syntactic-factor</a:t>
            </a:r>
          </a:p>
          <a:p>
            <a:pPr>
              <a:buNone/>
            </a:pPr>
            <a:endParaRPr lang="en-US" dirty="0" smtClean="0"/>
          </a:p>
          <a:p>
            <a:pPr marL="163513" marR="0" indent="-163513" algn="l" defTabSz="914400" rtl="0" eaLnBrk="0" fontAlgn="base" latinLnBrk="0" hangingPunct="0">
              <a:lnSpc>
                <a:spcPct val="100000"/>
              </a:lnSpc>
              <a:spcBef>
                <a:spcPct val="30000"/>
              </a:spcBef>
              <a:spcAft>
                <a:spcPct val="0"/>
              </a:spcAft>
              <a:buClrTx/>
              <a:buSzTx/>
              <a:buFontTx/>
              <a:buNone/>
              <a:tabLst/>
              <a:defRPr/>
            </a:pPr>
            <a:r>
              <a:rPr lang="en-US" dirty="0" smtClean="0"/>
              <a:t>model =  </a:t>
            </a:r>
            <a:r>
              <a:rPr lang="en-US" dirty="0" err="1" smtClean="0"/>
              <a:t>modelType</a:t>
            </a:r>
            <a:r>
              <a:rPr lang="en-US" dirty="0" smtClean="0"/>
              <a:t> , Model</a:t>
            </a:r>
          </a:p>
          <a:p>
            <a:pPr>
              <a:buNone/>
            </a:pPr>
            <a:r>
              <a:rPr lang="en-US" dirty="0" err="1" smtClean="0"/>
              <a:t>modelType</a:t>
            </a:r>
            <a:r>
              <a:rPr lang="en-US" dirty="0" smtClean="0"/>
              <a:t> = response | parametric | optimization</a:t>
            </a:r>
          </a:p>
          <a:p>
            <a:pPr>
              <a:buNone/>
            </a:pPr>
            <a:endParaRPr lang="en-US" dirty="0" smtClean="0"/>
          </a:p>
          <a:p>
            <a:pPr>
              <a:buNone/>
            </a:pPr>
            <a:r>
              <a:rPr lang="en-US" dirty="0" smtClean="0"/>
              <a:t>Meta-identifiers</a:t>
            </a:r>
            <a:r>
              <a:rPr lang="en-US" baseline="0" dirty="0" smtClean="0"/>
              <a:t> are enclosed in angle brackets &lt; and &gt; to avoid  confusion with similar English words.</a:t>
            </a:r>
            <a:endParaRPr lang="en-US" dirty="0" smtClean="0"/>
          </a:p>
        </p:txBody>
      </p:sp>
      <p:sp>
        <p:nvSpPr>
          <p:cNvPr id="4" name="Date Placeholder 3"/>
          <p:cNvSpPr>
            <a:spLocks noGrp="1"/>
          </p:cNvSpPr>
          <p:nvPr>
            <p:ph type="dt" idx="10"/>
          </p:nvPr>
        </p:nvSpPr>
        <p:spPr/>
        <p:txBody>
          <a:bodyPr/>
          <a:lstStyle/>
          <a:p>
            <a:pPr>
              <a:defRPr/>
            </a:pPr>
            <a:fld id="{818DB956-6E40-0F4B-8B7D-219875E7E6DE}" type="datetime1">
              <a:rPr lang="en-US" smtClean="0">
                <a:solidFill>
                  <a:prstClr val="black"/>
                </a:solidFill>
              </a:rPr>
              <a:pPr>
                <a:defRPr/>
              </a:pPr>
              <a:t>2/4/11</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smtClean="0">
                <a:solidFill>
                  <a:prstClr val="black"/>
                </a:solidFill>
              </a:rPr>
              <a:t>Session #, Speaker Name</a:t>
            </a: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74E43020-4077-2D40-9015-B19007CC7954}" type="slidenum">
              <a:rPr lang="en-US" smtClean="0">
                <a:solidFill>
                  <a:prstClr val="black"/>
                </a:solidFill>
              </a:rPr>
              <a:pPr>
                <a:defRPr/>
              </a:pPr>
              <a:t>173</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err="1" smtClean="0"/>
              <a:t>LpusSOA</a:t>
            </a:r>
            <a:endParaRPr lang="en-US" dirty="0" smtClean="0"/>
          </a:p>
          <a:p>
            <a:endParaRPr lang="en-US" dirty="0" smtClean="0"/>
          </a:p>
          <a:p>
            <a:r>
              <a:rPr lang="en-US" dirty="0" smtClean="0"/>
              <a:t>Lift per unit span - standard one point  approximation</a:t>
            </a:r>
          </a:p>
          <a:p>
            <a:endParaRPr lang="en-US" dirty="0" smtClean="0"/>
          </a:p>
          <a:p>
            <a:r>
              <a:rPr lang="en-US" sz="1200" kern="1200" dirty="0" err="1" smtClean="0">
                <a:solidFill>
                  <a:schemeClr val="tx1"/>
                </a:solidFill>
                <a:latin typeface="Arial" charset="0"/>
                <a:ea typeface="ＭＳ Ｐゴシック" charset="-128"/>
                <a:cs typeface="ＭＳ Ｐゴシック" charset="-128"/>
              </a:rPr>
              <a:t>Var</a:t>
            </a:r>
            <a:r>
              <a:rPr lang="en-US" sz="1200" kern="1200" dirty="0" smtClean="0">
                <a:solidFill>
                  <a:schemeClr val="tx1"/>
                </a:solidFill>
                <a:latin typeface="Arial" charset="0"/>
                <a:ea typeface="ＭＳ Ｐゴシック" charset="-128"/>
                <a:cs typeface="ＭＳ Ｐゴシック" charset="-128"/>
              </a:rPr>
              <a:t> y1 =</a:t>
            </a:r>
            <a:r>
              <a:rPr lang="en-US" sz="1200" i="1" kern="1200" dirty="0" smtClean="0">
                <a:solidFill>
                  <a:schemeClr val="tx1"/>
                </a:solidFill>
                <a:latin typeface="Arial" charset="0"/>
                <a:ea typeface="ＭＳ Ｐゴシック" charset="-128"/>
                <a:cs typeface="ＭＳ Ｐゴシック" charset="-128"/>
              </a:rPr>
              <a:t>var("y1");</a:t>
            </a:r>
          </a:p>
          <a:p>
            <a:r>
              <a:rPr lang="en-US" sz="1200" kern="1200" dirty="0" smtClean="0">
                <a:solidFill>
                  <a:schemeClr val="tx1"/>
                </a:solidFill>
                <a:latin typeface="Arial" charset="0"/>
                <a:ea typeface="ＭＳ Ｐゴシック" charset="-128"/>
                <a:cs typeface="ＭＳ Ｐゴシック" charset="-128"/>
              </a:rPr>
              <a:t>System.</a:t>
            </a:r>
            <a:r>
              <a:rPr lang="en-US" sz="1200" i="1" kern="1200" dirty="0" smtClean="0">
                <a:solidFill>
                  <a:schemeClr val="tx1"/>
                </a:solidFill>
                <a:latin typeface="Arial" charset="0"/>
                <a:ea typeface="ＭＳ Ｐゴシック" charset="-128"/>
                <a:cs typeface="ＭＳ Ｐゴシック" charset="-128"/>
              </a:rPr>
              <a:t>out.println("y1: " +y1);</a:t>
            </a:r>
          </a:p>
          <a:p>
            <a:r>
              <a:rPr lang="en-US" sz="1200" kern="1200" dirty="0" err="1" smtClean="0">
                <a:solidFill>
                  <a:schemeClr val="tx1"/>
                </a:solidFill>
                <a:latin typeface="Arial" charset="0"/>
                <a:ea typeface="ＭＳ Ｐゴシック" charset="-128"/>
                <a:cs typeface="ＭＳ Ｐゴシック" charset="-128"/>
              </a:rPr>
              <a:t>Var</a:t>
            </a:r>
            <a:r>
              <a:rPr lang="en-US" sz="1200" kern="1200" dirty="0" smtClean="0">
                <a:solidFill>
                  <a:schemeClr val="tx1"/>
                </a:solidFill>
                <a:latin typeface="Arial" charset="0"/>
                <a:ea typeface="ＭＳ Ｐゴシック" charset="-128"/>
                <a:cs typeface="ＭＳ Ｐゴシック" charset="-128"/>
              </a:rPr>
              <a:t> y2 =</a:t>
            </a:r>
            <a:r>
              <a:rPr lang="en-US" sz="1200" i="1" kern="1200" dirty="0" smtClean="0">
                <a:solidFill>
                  <a:schemeClr val="tx1"/>
                </a:solidFill>
                <a:latin typeface="Arial" charset="0"/>
                <a:ea typeface="ＭＳ Ｐゴシック" charset="-128"/>
                <a:cs typeface="ＭＳ Ｐゴシック" charset="-128"/>
              </a:rPr>
              <a:t>var("y2", 10.0);</a:t>
            </a:r>
          </a:p>
          <a:p>
            <a:r>
              <a:rPr lang="en-US" sz="1200" kern="1200" dirty="0" smtClean="0">
                <a:solidFill>
                  <a:schemeClr val="tx1"/>
                </a:solidFill>
                <a:latin typeface="Arial" charset="0"/>
                <a:ea typeface="ＭＳ Ｐゴシック" charset="-128"/>
                <a:cs typeface="ＭＳ Ｐゴシック" charset="-128"/>
              </a:rPr>
              <a:t>System.</a:t>
            </a:r>
            <a:r>
              <a:rPr lang="en-US" sz="1200" i="1" kern="1200" dirty="0" smtClean="0">
                <a:solidFill>
                  <a:schemeClr val="tx1"/>
                </a:solidFill>
                <a:latin typeface="Arial" charset="0"/>
                <a:ea typeface="ＭＳ Ｐゴシック" charset="-128"/>
                <a:cs typeface="ＭＳ Ｐゴシック" charset="-128"/>
              </a:rPr>
              <a:t>out.println("y2: " + y2);</a:t>
            </a:r>
          </a:p>
          <a:p>
            <a:r>
              <a:rPr lang="en-US" sz="1200" kern="1200" dirty="0" err="1" smtClean="0">
                <a:solidFill>
                  <a:schemeClr val="tx1"/>
                </a:solidFill>
                <a:latin typeface="Arial" charset="0"/>
                <a:ea typeface="ＭＳ Ｐゴシック" charset="-128"/>
                <a:cs typeface="ＭＳ Ｐゴシック" charset="-128"/>
              </a:rPr>
              <a:t>Var</a:t>
            </a:r>
            <a:r>
              <a:rPr lang="en-US" sz="1200" kern="1200" dirty="0" smtClean="0">
                <a:solidFill>
                  <a:schemeClr val="tx1"/>
                </a:solidFill>
                <a:latin typeface="Arial" charset="0"/>
                <a:ea typeface="ＭＳ Ｐゴシック" charset="-128"/>
                <a:cs typeface="ＭＳ Ｐゴシック" charset="-128"/>
              </a:rPr>
              <a:t> y3 =</a:t>
            </a:r>
            <a:r>
              <a:rPr lang="en-US" sz="1200" i="1" kern="1200" dirty="0" smtClean="0">
                <a:solidFill>
                  <a:schemeClr val="tx1"/>
                </a:solidFill>
                <a:latin typeface="Arial" charset="0"/>
                <a:ea typeface="ＭＳ Ｐゴシック" charset="-128"/>
                <a:cs typeface="ＭＳ Ｐゴシック" charset="-128"/>
              </a:rPr>
              <a:t>var("y3", 10.0, 5.0, 20.0);</a:t>
            </a:r>
          </a:p>
          <a:p>
            <a:r>
              <a:rPr lang="en-US" sz="1200" kern="1200" dirty="0" smtClean="0">
                <a:solidFill>
                  <a:schemeClr val="tx1"/>
                </a:solidFill>
                <a:latin typeface="Arial" charset="0"/>
                <a:ea typeface="ＭＳ Ｐゴシック" charset="-128"/>
                <a:cs typeface="ＭＳ Ｐゴシック" charset="-128"/>
              </a:rPr>
              <a:t>System.</a:t>
            </a:r>
            <a:r>
              <a:rPr lang="en-US" sz="1200" i="1" kern="1200" dirty="0" smtClean="0">
                <a:solidFill>
                  <a:schemeClr val="tx1"/>
                </a:solidFill>
                <a:latin typeface="Arial" charset="0"/>
                <a:ea typeface="ＭＳ Ｐゴシック" charset="-128"/>
                <a:cs typeface="ＭＳ Ｐゴシック" charset="-128"/>
              </a:rPr>
              <a:t>out.println("y3: " + y3);</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err="1" smtClean="0">
                <a:solidFill>
                  <a:schemeClr val="tx1"/>
                </a:solidFill>
                <a:latin typeface="Arial" charset="0"/>
                <a:ea typeface="ＭＳ Ｐゴシック" charset="-128"/>
                <a:cs typeface="ＭＳ Ｐゴシック" charset="-128"/>
              </a:rPr>
              <a:t>VarList</a:t>
            </a:r>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yvl</a:t>
            </a:r>
            <a:r>
              <a:rPr lang="en-US" sz="1200" kern="1200" dirty="0" smtClean="0">
                <a:solidFill>
                  <a:schemeClr val="tx1"/>
                </a:solidFill>
                <a:latin typeface="Arial" charset="0"/>
                <a:ea typeface="ＭＳ Ｐゴシック" charset="-128"/>
                <a:cs typeface="ＭＳ Ｐゴシック" charset="-128"/>
              </a:rPr>
              <a:t> = </a:t>
            </a:r>
            <a:r>
              <a:rPr lang="en-US" sz="1200" i="1" kern="1200" dirty="0" smtClean="0">
                <a:solidFill>
                  <a:schemeClr val="tx1"/>
                </a:solidFill>
                <a:latin typeface="Arial" charset="0"/>
                <a:ea typeface="ＭＳ Ｐゴシック" charset="-128"/>
                <a:cs typeface="ＭＳ Ｐゴシック" charset="-128"/>
              </a:rPr>
              <a:t>vars(loop(5), "</a:t>
            </a:r>
            <a:r>
              <a:rPr lang="en-US" sz="1200" i="1" kern="1200" dirty="0" err="1" smtClean="0">
                <a:solidFill>
                  <a:schemeClr val="tx1"/>
                </a:solidFill>
                <a:latin typeface="Arial" charset="0"/>
                <a:ea typeface="ＭＳ Ｐゴシック" charset="-128"/>
                <a:cs typeface="ＭＳ Ｐゴシック" charset="-128"/>
              </a:rPr>
              <a:t>y</a:t>
            </a:r>
            <a:r>
              <a:rPr lang="en-US" sz="1200" i="1" kern="1200" dirty="0" smtClean="0">
                <a:solidFill>
                  <a:schemeClr val="tx1"/>
                </a:solidFill>
                <a:latin typeface="Arial" charset="0"/>
                <a:ea typeface="ＭＳ Ｐゴシック" charset="-128"/>
                <a:cs typeface="ＭＳ Ｐゴシック" charset="-128"/>
              </a:rPr>
              <a:t>", 10.0, 5.0, 20.0);</a:t>
            </a:r>
          </a:p>
          <a:p>
            <a:r>
              <a:rPr lang="en-US" sz="1200" kern="1200" dirty="0" err="1" smtClean="0">
                <a:solidFill>
                  <a:schemeClr val="tx1"/>
                </a:solidFill>
                <a:latin typeface="Arial" charset="0"/>
                <a:ea typeface="ＭＳ Ｐゴシック" charset="-128"/>
                <a:cs typeface="ＭＳ Ｐゴシック" charset="-128"/>
              </a:rPr>
              <a:t>System.</a:t>
            </a:r>
            <a:r>
              <a:rPr lang="en-US" sz="1200" i="1" kern="1200" dirty="0" err="1" smtClean="0">
                <a:solidFill>
                  <a:schemeClr val="tx1"/>
                </a:solidFill>
                <a:latin typeface="Arial" charset="0"/>
                <a:ea typeface="ＭＳ Ｐゴシック" charset="-128"/>
                <a:cs typeface="ＭＳ Ｐゴシック" charset="-128"/>
              </a:rPr>
              <a:t>out.println("yvl</a:t>
            </a:r>
            <a:r>
              <a:rPr lang="en-US" sz="1200" i="1" kern="1200" dirty="0" smtClean="0">
                <a:solidFill>
                  <a:schemeClr val="tx1"/>
                </a:solidFill>
                <a:latin typeface="Arial" charset="0"/>
                <a:ea typeface="ＭＳ Ｐゴシック" charset="-128"/>
                <a:cs typeface="ＭＳ Ｐゴシック" charset="-128"/>
              </a:rPr>
              <a:t>: " + </a:t>
            </a:r>
            <a:r>
              <a:rPr lang="en-US" sz="1200" i="1" kern="1200" dirty="0" err="1" smtClean="0">
                <a:solidFill>
                  <a:schemeClr val="tx1"/>
                </a:solidFill>
                <a:latin typeface="Arial" charset="0"/>
                <a:ea typeface="ＭＳ Ｐゴシック" charset="-128"/>
                <a:cs typeface="ＭＳ Ｐゴシック" charset="-128"/>
              </a:rPr>
              <a:t>yvl</a:t>
            </a:r>
            <a:r>
              <a:rPr lang="en-US" sz="1200" i="1" kern="1200" dirty="0" smtClean="0">
                <a:solidFill>
                  <a:schemeClr val="tx1"/>
                </a:solidFill>
                <a:latin typeface="Arial" charset="0"/>
                <a:ea typeface="ＭＳ Ｐゴシック" charset="-128"/>
                <a:cs typeface="ＭＳ Ｐゴシック" charset="-128"/>
              </a:rPr>
              <a:t>);</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err="1" smtClean="0">
                <a:solidFill>
                  <a:schemeClr val="tx1"/>
                </a:solidFill>
                <a:latin typeface="Arial" charset="0"/>
                <a:ea typeface="ＭＳ Ｐゴシック" charset="-128"/>
                <a:cs typeface="ＭＳ Ｐゴシック" charset="-128"/>
              </a:rPr>
              <a:t>VarList</a:t>
            </a:r>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xvl</a:t>
            </a:r>
            <a:r>
              <a:rPr lang="en-US" sz="1200" kern="1200" dirty="0" smtClean="0">
                <a:solidFill>
                  <a:schemeClr val="tx1"/>
                </a:solidFill>
                <a:latin typeface="Arial" charset="0"/>
                <a:ea typeface="ＭＳ Ｐゴシック" charset="-128"/>
                <a:cs typeface="ＭＳ Ｐゴシック" charset="-128"/>
              </a:rPr>
              <a:t> =</a:t>
            </a:r>
            <a:r>
              <a:rPr lang="en-US" sz="1200" i="1" kern="1200" dirty="0" smtClean="0">
                <a:solidFill>
                  <a:schemeClr val="tx1"/>
                </a:solidFill>
                <a:latin typeface="Arial" charset="0"/>
                <a:ea typeface="ＭＳ Ｐゴシック" charset="-128"/>
                <a:cs typeface="ＭＳ Ｐゴシック" charset="-128"/>
              </a:rPr>
              <a:t>vars(loop(3, 9), "</a:t>
            </a:r>
            <a:r>
              <a:rPr lang="en-US" sz="1200" i="1" kern="1200" dirty="0" err="1" smtClean="0">
                <a:solidFill>
                  <a:schemeClr val="tx1"/>
                </a:solidFill>
                <a:latin typeface="Arial" charset="0"/>
                <a:ea typeface="ＭＳ Ｐゴシック" charset="-128"/>
                <a:cs typeface="ＭＳ Ｐゴシック" charset="-128"/>
              </a:rPr>
              <a:t>x</a:t>
            </a:r>
            <a:r>
              <a:rPr lang="en-US" sz="1200" i="1" kern="1200" dirty="0" smtClean="0">
                <a:solidFill>
                  <a:schemeClr val="tx1"/>
                </a:solidFill>
                <a:latin typeface="Arial" charset="0"/>
                <a:ea typeface="ＭＳ Ｐゴシック" charset="-128"/>
                <a:cs typeface="ＭＳ Ｐゴシック" charset="-128"/>
              </a:rPr>
              <a:t>", 10.0, 5.0, 20.0);</a:t>
            </a:r>
          </a:p>
          <a:p>
            <a:r>
              <a:rPr lang="en-US" sz="1200" kern="1200" dirty="0" err="1" smtClean="0">
                <a:solidFill>
                  <a:schemeClr val="tx1"/>
                </a:solidFill>
                <a:latin typeface="Arial" charset="0"/>
                <a:ea typeface="ＭＳ Ｐゴシック" charset="-128"/>
                <a:cs typeface="ＭＳ Ｐゴシック" charset="-128"/>
              </a:rPr>
              <a:t>System.</a:t>
            </a:r>
            <a:r>
              <a:rPr lang="en-US" sz="1200" i="1" kern="1200" dirty="0" err="1" smtClean="0">
                <a:solidFill>
                  <a:schemeClr val="tx1"/>
                </a:solidFill>
                <a:latin typeface="Arial" charset="0"/>
                <a:ea typeface="ＭＳ Ｐゴシック" charset="-128"/>
                <a:cs typeface="ＭＳ Ｐゴシック" charset="-128"/>
              </a:rPr>
              <a:t>out.println("xvl</a:t>
            </a:r>
            <a:r>
              <a:rPr lang="en-US" sz="1200" i="1" kern="1200" dirty="0" smtClean="0">
                <a:solidFill>
                  <a:schemeClr val="tx1"/>
                </a:solidFill>
                <a:latin typeface="Arial" charset="0"/>
                <a:ea typeface="ＭＳ Ｐゴシック" charset="-128"/>
                <a:cs typeface="ＭＳ Ｐゴシック" charset="-128"/>
              </a:rPr>
              <a:t>: " + </a:t>
            </a:r>
            <a:r>
              <a:rPr lang="en-US" sz="1200" i="1" kern="1200" dirty="0" err="1" smtClean="0">
                <a:solidFill>
                  <a:schemeClr val="tx1"/>
                </a:solidFill>
                <a:latin typeface="Arial" charset="0"/>
                <a:ea typeface="ＭＳ Ｐゴシック" charset="-128"/>
                <a:cs typeface="ＭＳ Ｐゴシック" charset="-128"/>
              </a:rPr>
              <a:t>xvl</a:t>
            </a:r>
            <a:r>
              <a:rPr lang="en-US" sz="1200" i="1" kern="1200" dirty="0" smtClean="0">
                <a:solidFill>
                  <a:schemeClr val="tx1"/>
                </a:solidFill>
                <a:latin typeface="Arial" charset="0"/>
                <a:ea typeface="ＭＳ Ｐゴシック" charset="-128"/>
                <a:cs typeface="ＭＳ Ｐゴシック" charset="-128"/>
              </a:rPr>
              <a:t>);</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err="1" smtClean="0">
                <a:solidFill>
                  <a:schemeClr val="tx1"/>
                </a:solidFill>
                <a:latin typeface="Arial" charset="0"/>
                <a:ea typeface="ＭＳ Ｐゴシック" charset="-128"/>
                <a:cs typeface="ＭＳ Ｐゴシック" charset="-128"/>
              </a:rPr>
              <a:t>VarList</a:t>
            </a:r>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wordvl</a:t>
            </a:r>
            <a:r>
              <a:rPr lang="en-US" sz="1200" kern="1200" dirty="0" smtClean="0">
                <a:solidFill>
                  <a:schemeClr val="tx1"/>
                </a:solidFill>
                <a:latin typeface="Arial" charset="0"/>
                <a:ea typeface="ＭＳ Ｐゴシック" charset="-128"/>
                <a:cs typeface="ＭＳ Ｐゴシック" charset="-128"/>
              </a:rPr>
              <a:t> = </a:t>
            </a:r>
            <a:r>
              <a:rPr lang="en-US" sz="1200" i="1" kern="1200" dirty="0" err="1" smtClean="0">
                <a:solidFill>
                  <a:schemeClr val="tx1"/>
                </a:solidFill>
                <a:latin typeface="Arial" charset="0"/>
                <a:ea typeface="ＭＳ Ｐゴシック" charset="-128"/>
                <a:cs typeface="ＭＳ Ｐゴシック" charset="-128"/>
              </a:rPr>
              <a:t>vars(loop("i</a:t>
            </a:r>
            <a:r>
              <a:rPr lang="en-US" sz="1200" i="1" kern="1200" dirty="0" smtClean="0">
                <a:solidFill>
                  <a:schemeClr val="tx1"/>
                </a:solidFill>
                <a:latin typeface="Arial" charset="0"/>
                <a:ea typeface="ＭＳ Ｐゴシック" charset="-128"/>
                <a:cs typeface="ＭＳ Ｐゴシック" charset="-128"/>
              </a:rPr>
              <a:t>", 3, 9), "</a:t>
            </a:r>
            <a:r>
              <a:rPr lang="en-US" sz="1200" i="1" kern="1200" dirty="0" err="1" smtClean="0">
                <a:solidFill>
                  <a:schemeClr val="tx1"/>
                </a:solidFill>
                <a:latin typeface="Arial" charset="0"/>
                <a:ea typeface="ＭＳ Ｐゴシック" charset="-128"/>
                <a:cs typeface="ＭＳ Ｐゴシック" charset="-128"/>
              </a:rPr>
              <a:t>Lpus$i$SOA$ms</a:t>
            </a:r>
            <a:r>
              <a:rPr lang="en-US" sz="1200" i="1" kern="1200" dirty="0" smtClean="0">
                <a:solidFill>
                  <a:schemeClr val="tx1"/>
                </a:solidFill>
                <a:latin typeface="Arial" charset="0"/>
                <a:ea typeface="ＭＳ Ｐゴシック" charset="-128"/>
                <a:cs typeface="ＭＳ Ｐゴシック" charset="-128"/>
              </a:rPr>
              <a:t>$", 10.0, 5.0, 20.0);</a:t>
            </a:r>
          </a:p>
          <a:p>
            <a:r>
              <a:rPr lang="en-US" sz="1200" kern="1200" dirty="0" err="1" smtClean="0">
                <a:solidFill>
                  <a:schemeClr val="tx1"/>
                </a:solidFill>
                <a:latin typeface="Arial" charset="0"/>
                <a:ea typeface="ＭＳ Ｐゴシック" charset="-128"/>
                <a:cs typeface="ＭＳ Ｐゴシック" charset="-128"/>
              </a:rPr>
              <a:t>System.</a:t>
            </a:r>
            <a:r>
              <a:rPr lang="en-US" sz="1200" i="1" kern="1200" dirty="0" err="1" smtClean="0">
                <a:solidFill>
                  <a:schemeClr val="tx1"/>
                </a:solidFill>
                <a:latin typeface="Arial" charset="0"/>
                <a:ea typeface="ＭＳ Ｐゴシック" charset="-128"/>
                <a:cs typeface="ＭＳ Ｐゴシック" charset="-128"/>
              </a:rPr>
              <a:t>out.println("wordvl</a:t>
            </a:r>
            <a:r>
              <a:rPr lang="en-US" sz="1200" i="1" kern="1200" dirty="0" smtClean="0">
                <a:solidFill>
                  <a:schemeClr val="tx1"/>
                </a:solidFill>
                <a:latin typeface="Arial" charset="0"/>
                <a:ea typeface="ＭＳ Ｐゴシック" charset="-128"/>
                <a:cs typeface="ＭＳ Ｐゴシック" charset="-128"/>
              </a:rPr>
              <a:t>: " + </a:t>
            </a:r>
            <a:r>
              <a:rPr lang="en-US" sz="1200" i="1" kern="1200" dirty="0" err="1" smtClean="0">
                <a:solidFill>
                  <a:schemeClr val="tx1"/>
                </a:solidFill>
                <a:latin typeface="Arial" charset="0"/>
                <a:ea typeface="ＭＳ Ｐゴシック" charset="-128"/>
                <a:cs typeface="ＭＳ Ｐゴシック" charset="-128"/>
              </a:rPr>
              <a:t>wordvl</a:t>
            </a:r>
            <a:r>
              <a:rPr lang="en-US" sz="1200" i="1" kern="1200" dirty="0" smtClean="0">
                <a:solidFill>
                  <a:schemeClr val="tx1"/>
                </a:solidFill>
                <a:latin typeface="Arial" charset="0"/>
                <a:ea typeface="ＭＳ Ｐゴシック" charset="-128"/>
                <a:cs typeface="ＭＳ Ｐゴシック" charset="-128"/>
              </a:rPr>
              <a:t>);</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y1: name: y1, id: 7432088a:12a1aeabbf2:-7fff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y1/DESIGN/[]/DOUBLE/[]; evaluator: sorcer.vfe.evaluator.NullEvaluator@c93e0cc]; realization: [y1e]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y2: name: y2, id: 7432088a:12a1aeabbf2:-7ffc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y2/DESIGN/[INDEPENDENT]/DOUBLE/[]; evaluator: sorcer.vfe.evaluator.IndependentEvaluator@c93e0c8]; realization: [y2e]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y3: name: y3, id: 7432088a:12a1aeabbf2:-7ff8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y3/DESIGN/[INDEPENDENT, BOUNDED]/DOUBLE/[]; evaluator: sorcer.vfe.evaluator.IndependentEvaluator@c93e09d]; realization: [y3e]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a:t>
            </a:r>
            <a:r>
              <a:rPr lang="en-US" sz="1200" u="sng" kern="1200" dirty="0" err="1" smtClean="0">
                <a:solidFill>
                  <a:schemeClr val="tx1"/>
                </a:solidFill>
                <a:latin typeface="Arial" charset="0"/>
                <a:ea typeface="ＭＳ Ｐゴシック" charset="-128"/>
                <a:cs typeface="ＭＳ Ｐゴシック" charset="-128"/>
              </a:rPr>
              <a:t>yvl</a:t>
            </a:r>
            <a:r>
              <a:rPr lang="en-US" sz="1200" u="sng" kern="1200" dirty="0" smtClean="0">
                <a:solidFill>
                  <a:schemeClr val="tx1"/>
                </a:solidFill>
                <a:latin typeface="Arial" charset="0"/>
                <a:ea typeface="ＭＳ Ｐゴシック" charset="-128"/>
                <a:cs typeface="ＭＳ Ｐゴシック" charset="-128"/>
              </a:rPr>
              <a:t>: [name: y1, id: 7432088a:12a1aeabbf2:-7ff4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y1/DESIGN/[INDEPENDENT, BOUNDED]/DOUBLE/[]; evaluator: sorcer.vfe.evaluator.IndependentEvaluator@c93e099]; realization: [y1e], name: y2, id: 7432088a:12a1aeabbf2:-7ff0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y2/DESIGN/[INDEPENDENT, BOUNDED]/DOUBLE/[]; evaluator: sorcer.vfe.evaluator.IndependentEvaluator@c93e0ad]; realization: [y2e], name: y3, id: 7432088a:12a1aeabbf2:-7fec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y3/DESIGN/[INDEPENDENT, BOUNDED]/DOUBLE/[]; evaluator: sorcer.vfe.evaluator.IndependentEvaluator@c93e0a9]; realization: [y3e], name: y4, id: 7432088a:12a1aeabbf2:-7fe8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y4/DESIGN/[INDEPENDENT, BOUNDED]/DOUBLE/[]; evaluator: sorcer.vfe.evaluator.IndependentEvaluator@c93e07e]; realization: [y4e], name: y5, id: 7432088a:12a1aeabbf2:-7fe4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y5/DESIGN/[INDEPENDENT, BOUNDED]/DOUBLE/[]; evaluator: sorcer.vfe.evaluator.IndependentEvaluator@c93e07a]; realization: [y5e]]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a:t>
            </a:r>
            <a:r>
              <a:rPr lang="en-US" sz="1200" u="sng" kern="1200" dirty="0" err="1" smtClean="0">
                <a:solidFill>
                  <a:schemeClr val="tx1"/>
                </a:solidFill>
                <a:latin typeface="Arial" charset="0"/>
                <a:ea typeface="ＭＳ Ｐゴシック" charset="-128"/>
                <a:cs typeface="ＭＳ Ｐゴシック" charset="-128"/>
              </a:rPr>
              <a:t>xvl</a:t>
            </a:r>
            <a:r>
              <a:rPr lang="en-US" sz="1200" u="sng" kern="1200" dirty="0" smtClean="0">
                <a:solidFill>
                  <a:schemeClr val="tx1"/>
                </a:solidFill>
                <a:latin typeface="Arial" charset="0"/>
                <a:ea typeface="ＭＳ Ｐゴシック" charset="-128"/>
                <a:cs typeface="ＭＳ Ｐゴシック" charset="-128"/>
              </a:rPr>
              <a:t>: [name: x3, id: 7432088a:12a1aeabbf2:-7fe0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x3/DESIGN/[INDEPENDENT, BOUNDED]/DOUBLE/[]; evaluator: sorcer.vfe.evaluator.IndependentEvaluator@c93e08e]; realization: [x3e], name: x4, id: 7432088a:12a1aeabbf2:-7fdc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x4/DESIGN/[INDEPENDENT, BOUNDED]/DOUBLE/[]; evaluator: sorcer.vfe.evaluator.IndependentEvaluator@c93e08a]; realization: [x4e], name: x5, id: 7432088a:12a1aeabbf2:-7fd8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x5/DESIGN/[INDEPENDENT, BOUNDED]/DOUBLE/[]; evaluator: sorcer.vfe.evaluator.IndependentEvaluator@c93e05f]; realization: [x5e], name: x6, id: 7432088a:12a1aeabbf2:-7fd4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x6/DESIGN/[INDEPENDENT, BOUNDED]/DOUBLE/[]; evaluator: sorcer.vfe.evaluator.IndependentEvaluator@c93e05b]; realization: [x6e], name: x7, id: 7432088a:12a1aeabbf2:-7fd0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x7/DESIGN/[INDEPENDENT, BOUNDED]/DOUBLE/[]; evaluator: sorcer.vfe.evaluator.IndependentEvaluator@c93e06f]; realization: [x7e], name: x8, id: 7432088a:12a1aeabbf2:-7fcc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x8/DESIGN/[INDEPENDENT, BOUNDED]/DOUBLE/[]; evaluator: sorcer.vfe.evaluator.IndependentEvaluator@c93e06b]; realization: [x8e], name: x9, id: 7432088a:12a1aeabbf2:-7fc8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x9/DESIGN/[INDEPENDENT, BOUNDED]/DOUBLE/[]; evaluator: sorcer.vfe.evaluator.IndependentEvaluator@c93e040]; realization: [x9e]]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a:t>
            </a:r>
            <a:r>
              <a:rPr lang="en-US" sz="1200" u="sng" kern="1200" dirty="0" err="1" smtClean="0">
                <a:solidFill>
                  <a:schemeClr val="tx1"/>
                </a:solidFill>
                <a:latin typeface="Arial" charset="0"/>
                <a:ea typeface="ＭＳ Ｐゴシック" charset="-128"/>
                <a:cs typeface="ＭＳ Ｐゴシック" charset="-128"/>
              </a:rPr>
              <a:t>wordvl</a:t>
            </a:r>
            <a:r>
              <a:rPr lang="en-US" sz="1200" u="sng" kern="1200" dirty="0" smtClean="0">
                <a:solidFill>
                  <a:schemeClr val="tx1"/>
                </a:solidFill>
                <a:latin typeface="Arial" charset="0"/>
                <a:ea typeface="ＭＳ Ｐゴシック" charset="-128"/>
                <a:cs typeface="ＭＳ Ｐゴシック" charset="-128"/>
              </a:rPr>
              <a:t>: [name: Lpus3SOA$ms$, id: 7432088a:12a1aeabbf2:-7fc4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Lpus3SOA$ms$/DESIGN/[INDEPENDENT, BOUNDED]/DOUBLE/[]; evaluator: sorcer.vfe.evaluator.IndependentEvaluator@c93e03c]; realization: [Lpus3SOA$ms$e], name: Lpus4SOA$ms$, id: 7432088a:12a1aeabbf2:-7fc0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Lpus4SOA$ms$/DESIGN/[INDEPENDENT, BOUNDED]/DOUBLE/[]; evaluator: sorcer.vfe.evaluator.IndependentEvaluator@c93e050]; realization: [Lpus4SOA$ms$e], name: Lpus5SOA$ms$, id: 7432088a:12a1aeabbf2:-7fbc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Lpus5SOA$ms$/DESIGN/[INDEPENDENT, BOUNDED]/DOUBLE/[]; evaluator: sorcer.vfe.evaluator.IndependentEvaluator@c93e04c]; realization: [Lpus5SOA$ms$e], name: Lpus6SOA$ms$, id: 7432088a:12a1aeabbf2:-7fb8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Lpus6SOA$ms$/DESIGN/[INDEPENDENT, BOUNDED]/DOUBLE/[]; evaluator: sorcer.vfe.evaluator.IndependentEvaluator@c93e021]; realization: [Lpus6SOA$ms$e], name: Lpus7SOA$ms$, id: 7432088a:12a1aeabbf2:-7fb4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Lpus7SOA$ms$/DESIGN/[INDEPENDENT, BOUNDED]/DOUBLE/[]; evaluator: sorcer.vfe.evaluator.IndependentEvaluator@c93e01d]; realization: [Lpus7SOA$ms$e], name: Lpus8SOA$ms$, id: 7432088a:12a1aeabbf2:-7fb0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Lpus8SOA$ms$/DESIGN/[INDEPENDENT, BOUNDED]/DOUBLE/[]; evaluator: sorcer.vfe.evaluator.IndependentEvaluator@c93e031]; realization: [Lpus8SOA$ms$e], name: Lpus9SOA$ms$, id: 7432088a:12a1aeabbf2:-7fac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Lpus9SOA$ms$/DESIGN/[INDEPENDENT, BOUNDED]/DOUBLE/[]; evaluator: sorcer.vfe.evaluator.IndependentEvaluator@c93e02d]; realization: [Lpus9SOA$ms$e]]</a:t>
            </a:r>
          </a:p>
          <a:p>
            <a:r>
              <a:rPr lang="en-US" sz="1200" kern="1200" dirty="0" smtClean="0">
                <a:solidFill>
                  <a:schemeClr val="tx1"/>
                </a:solidFill>
                <a:latin typeface="Arial" charset="0"/>
                <a:ea typeface="ＭＳ Ｐゴシック" charset="-128"/>
                <a:cs typeface="ＭＳ Ｐゴシック" charset="-128"/>
              </a:rPr>
              <a:t>BUILD SUCCESSFUL</a:t>
            </a:r>
            <a:endParaRPr lang="en-US" dirty="0"/>
          </a:p>
        </p:txBody>
      </p:sp>
      <p:sp>
        <p:nvSpPr>
          <p:cNvPr id="4" name="Date Placeholder 3"/>
          <p:cNvSpPr>
            <a:spLocks noGrp="1"/>
          </p:cNvSpPr>
          <p:nvPr>
            <p:ph type="dt" idx="10"/>
          </p:nvPr>
        </p:nvSpPr>
        <p:spPr/>
        <p:txBody>
          <a:bodyPr/>
          <a:lstStyle/>
          <a:p>
            <a:pPr>
              <a:defRPr/>
            </a:pPr>
            <a:fld id="{818DB956-6E40-0F4B-8B7D-219875E7E6DE}" type="datetime1">
              <a:rPr lang="en-US" smtClean="0">
                <a:solidFill>
                  <a:prstClr val="black"/>
                </a:solidFill>
              </a:rPr>
              <a:pPr>
                <a:defRPr/>
              </a:pPr>
              <a:t>2/4/11</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smtClean="0">
                <a:solidFill>
                  <a:prstClr val="black"/>
                </a:solidFill>
              </a:rPr>
              <a:t>Session #, Speaker Name</a:t>
            </a: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74E43020-4077-2D40-9015-B19007CC7954}" type="slidenum">
              <a:rPr lang="en-US" smtClean="0">
                <a:solidFill>
                  <a:prstClr val="black"/>
                </a:solidFill>
              </a:rPr>
              <a:pPr>
                <a:defRPr/>
              </a:pPr>
              <a:t>174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err="1" smtClean="0"/>
              <a:t>LpusSOA</a:t>
            </a:r>
            <a:endParaRPr lang="en-US" dirty="0" smtClean="0"/>
          </a:p>
          <a:p>
            <a:endParaRPr lang="en-US" dirty="0" smtClean="0"/>
          </a:p>
          <a:p>
            <a:r>
              <a:rPr lang="en-US" dirty="0" smtClean="0"/>
              <a:t>Lift per unit span - standard one point  approximation</a:t>
            </a:r>
          </a:p>
          <a:p>
            <a:endParaRPr lang="en-US" dirty="0" smtClean="0"/>
          </a:p>
          <a:p>
            <a:r>
              <a:rPr lang="en-US" sz="1200" kern="1200" dirty="0" err="1" smtClean="0">
                <a:solidFill>
                  <a:schemeClr val="tx1"/>
                </a:solidFill>
                <a:latin typeface="Arial" charset="0"/>
                <a:ea typeface="ＭＳ Ｐゴシック" charset="-128"/>
                <a:cs typeface="ＭＳ Ｐゴシック" charset="-128"/>
              </a:rPr>
              <a:t>Var</a:t>
            </a:r>
            <a:r>
              <a:rPr lang="en-US" sz="1200" kern="1200" dirty="0" smtClean="0">
                <a:solidFill>
                  <a:schemeClr val="tx1"/>
                </a:solidFill>
                <a:latin typeface="Arial" charset="0"/>
                <a:ea typeface="ＭＳ Ｐゴシック" charset="-128"/>
                <a:cs typeface="ＭＳ Ｐゴシック" charset="-128"/>
              </a:rPr>
              <a:t> y1 =</a:t>
            </a:r>
            <a:r>
              <a:rPr lang="en-US" sz="1200" i="1" kern="1200" dirty="0" smtClean="0">
                <a:solidFill>
                  <a:schemeClr val="tx1"/>
                </a:solidFill>
                <a:latin typeface="Arial" charset="0"/>
                <a:ea typeface="ＭＳ Ｐゴシック" charset="-128"/>
                <a:cs typeface="ＭＳ Ｐゴシック" charset="-128"/>
              </a:rPr>
              <a:t>var("y1");</a:t>
            </a:r>
          </a:p>
          <a:p>
            <a:r>
              <a:rPr lang="en-US" sz="1200" kern="1200" dirty="0" smtClean="0">
                <a:solidFill>
                  <a:schemeClr val="tx1"/>
                </a:solidFill>
                <a:latin typeface="Arial" charset="0"/>
                <a:ea typeface="ＭＳ Ｐゴシック" charset="-128"/>
                <a:cs typeface="ＭＳ Ｐゴシック" charset="-128"/>
              </a:rPr>
              <a:t>System.</a:t>
            </a:r>
            <a:r>
              <a:rPr lang="en-US" sz="1200" i="1" kern="1200" dirty="0" smtClean="0">
                <a:solidFill>
                  <a:schemeClr val="tx1"/>
                </a:solidFill>
                <a:latin typeface="Arial" charset="0"/>
                <a:ea typeface="ＭＳ Ｐゴシック" charset="-128"/>
                <a:cs typeface="ＭＳ Ｐゴシック" charset="-128"/>
              </a:rPr>
              <a:t>out.println("y1: " +y1);</a:t>
            </a:r>
          </a:p>
          <a:p>
            <a:r>
              <a:rPr lang="en-US" sz="1200" kern="1200" dirty="0" err="1" smtClean="0">
                <a:solidFill>
                  <a:schemeClr val="tx1"/>
                </a:solidFill>
                <a:latin typeface="Arial" charset="0"/>
                <a:ea typeface="ＭＳ Ｐゴシック" charset="-128"/>
                <a:cs typeface="ＭＳ Ｐゴシック" charset="-128"/>
              </a:rPr>
              <a:t>Var</a:t>
            </a:r>
            <a:r>
              <a:rPr lang="en-US" sz="1200" kern="1200" dirty="0" smtClean="0">
                <a:solidFill>
                  <a:schemeClr val="tx1"/>
                </a:solidFill>
                <a:latin typeface="Arial" charset="0"/>
                <a:ea typeface="ＭＳ Ｐゴシック" charset="-128"/>
                <a:cs typeface="ＭＳ Ｐゴシック" charset="-128"/>
              </a:rPr>
              <a:t> y2 =</a:t>
            </a:r>
            <a:r>
              <a:rPr lang="en-US" sz="1200" i="1" kern="1200" dirty="0" smtClean="0">
                <a:solidFill>
                  <a:schemeClr val="tx1"/>
                </a:solidFill>
                <a:latin typeface="Arial" charset="0"/>
                <a:ea typeface="ＭＳ Ｐゴシック" charset="-128"/>
                <a:cs typeface="ＭＳ Ｐゴシック" charset="-128"/>
              </a:rPr>
              <a:t>var("y2", 10.0);</a:t>
            </a:r>
          </a:p>
          <a:p>
            <a:r>
              <a:rPr lang="en-US" sz="1200" kern="1200" dirty="0" smtClean="0">
                <a:solidFill>
                  <a:schemeClr val="tx1"/>
                </a:solidFill>
                <a:latin typeface="Arial" charset="0"/>
                <a:ea typeface="ＭＳ Ｐゴシック" charset="-128"/>
                <a:cs typeface="ＭＳ Ｐゴシック" charset="-128"/>
              </a:rPr>
              <a:t>System.</a:t>
            </a:r>
            <a:r>
              <a:rPr lang="en-US" sz="1200" i="1" kern="1200" dirty="0" smtClean="0">
                <a:solidFill>
                  <a:schemeClr val="tx1"/>
                </a:solidFill>
                <a:latin typeface="Arial" charset="0"/>
                <a:ea typeface="ＭＳ Ｐゴシック" charset="-128"/>
                <a:cs typeface="ＭＳ Ｐゴシック" charset="-128"/>
              </a:rPr>
              <a:t>out.println("y2: " + y2);</a:t>
            </a:r>
          </a:p>
          <a:p>
            <a:r>
              <a:rPr lang="en-US" sz="1200" kern="1200" dirty="0" err="1" smtClean="0">
                <a:solidFill>
                  <a:schemeClr val="tx1"/>
                </a:solidFill>
                <a:latin typeface="Arial" charset="0"/>
                <a:ea typeface="ＭＳ Ｐゴシック" charset="-128"/>
                <a:cs typeface="ＭＳ Ｐゴシック" charset="-128"/>
              </a:rPr>
              <a:t>Var</a:t>
            </a:r>
            <a:r>
              <a:rPr lang="en-US" sz="1200" kern="1200" dirty="0" smtClean="0">
                <a:solidFill>
                  <a:schemeClr val="tx1"/>
                </a:solidFill>
                <a:latin typeface="Arial" charset="0"/>
                <a:ea typeface="ＭＳ Ｐゴシック" charset="-128"/>
                <a:cs typeface="ＭＳ Ｐゴシック" charset="-128"/>
              </a:rPr>
              <a:t> y3 =</a:t>
            </a:r>
            <a:r>
              <a:rPr lang="en-US" sz="1200" i="1" kern="1200" dirty="0" smtClean="0">
                <a:solidFill>
                  <a:schemeClr val="tx1"/>
                </a:solidFill>
                <a:latin typeface="Arial" charset="0"/>
                <a:ea typeface="ＭＳ Ｐゴシック" charset="-128"/>
                <a:cs typeface="ＭＳ Ｐゴシック" charset="-128"/>
              </a:rPr>
              <a:t>var("y3", 10.0, 5.0, 20.0);</a:t>
            </a:r>
          </a:p>
          <a:p>
            <a:r>
              <a:rPr lang="en-US" sz="1200" kern="1200" dirty="0" smtClean="0">
                <a:solidFill>
                  <a:schemeClr val="tx1"/>
                </a:solidFill>
                <a:latin typeface="Arial" charset="0"/>
                <a:ea typeface="ＭＳ Ｐゴシック" charset="-128"/>
                <a:cs typeface="ＭＳ Ｐゴシック" charset="-128"/>
              </a:rPr>
              <a:t>System.</a:t>
            </a:r>
            <a:r>
              <a:rPr lang="en-US" sz="1200" i="1" kern="1200" dirty="0" smtClean="0">
                <a:solidFill>
                  <a:schemeClr val="tx1"/>
                </a:solidFill>
                <a:latin typeface="Arial" charset="0"/>
                <a:ea typeface="ＭＳ Ｐゴシック" charset="-128"/>
                <a:cs typeface="ＭＳ Ｐゴシック" charset="-128"/>
              </a:rPr>
              <a:t>out.println("y3: " + y3);</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err="1" smtClean="0">
                <a:solidFill>
                  <a:schemeClr val="tx1"/>
                </a:solidFill>
                <a:latin typeface="Arial" charset="0"/>
                <a:ea typeface="ＭＳ Ｐゴシック" charset="-128"/>
                <a:cs typeface="ＭＳ Ｐゴシック" charset="-128"/>
              </a:rPr>
              <a:t>VarList</a:t>
            </a:r>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yvl</a:t>
            </a:r>
            <a:r>
              <a:rPr lang="en-US" sz="1200" kern="1200" dirty="0" smtClean="0">
                <a:solidFill>
                  <a:schemeClr val="tx1"/>
                </a:solidFill>
                <a:latin typeface="Arial" charset="0"/>
                <a:ea typeface="ＭＳ Ｐゴシック" charset="-128"/>
                <a:cs typeface="ＭＳ Ｐゴシック" charset="-128"/>
              </a:rPr>
              <a:t> = </a:t>
            </a:r>
            <a:r>
              <a:rPr lang="en-US" sz="1200" i="1" kern="1200" dirty="0" smtClean="0">
                <a:solidFill>
                  <a:schemeClr val="tx1"/>
                </a:solidFill>
                <a:latin typeface="Arial" charset="0"/>
                <a:ea typeface="ＭＳ Ｐゴシック" charset="-128"/>
                <a:cs typeface="ＭＳ Ｐゴシック" charset="-128"/>
              </a:rPr>
              <a:t>vars(loop(5), "</a:t>
            </a:r>
            <a:r>
              <a:rPr lang="en-US" sz="1200" i="1" kern="1200" dirty="0" err="1" smtClean="0">
                <a:solidFill>
                  <a:schemeClr val="tx1"/>
                </a:solidFill>
                <a:latin typeface="Arial" charset="0"/>
                <a:ea typeface="ＭＳ Ｐゴシック" charset="-128"/>
                <a:cs typeface="ＭＳ Ｐゴシック" charset="-128"/>
              </a:rPr>
              <a:t>y</a:t>
            </a:r>
            <a:r>
              <a:rPr lang="en-US" sz="1200" i="1" kern="1200" dirty="0" smtClean="0">
                <a:solidFill>
                  <a:schemeClr val="tx1"/>
                </a:solidFill>
                <a:latin typeface="Arial" charset="0"/>
                <a:ea typeface="ＭＳ Ｐゴシック" charset="-128"/>
                <a:cs typeface="ＭＳ Ｐゴシック" charset="-128"/>
              </a:rPr>
              <a:t>", 10.0, 5.0, 20.0);</a:t>
            </a:r>
          </a:p>
          <a:p>
            <a:r>
              <a:rPr lang="en-US" sz="1200" kern="1200" dirty="0" err="1" smtClean="0">
                <a:solidFill>
                  <a:schemeClr val="tx1"/>
                </a:solidFill>
                <a:latin typeface="Arial" charset="0"/>
                <a:ea typeface="ＭＳ Ｐゴシック" charset="-128"/>
                <a:cs typeface="ＭＳ Ｐゴシック" charset="-128"/>
              </a:rPr>
              <a:t>System.</a:t>
            </a:r>
            <a:r>
              <a:rPr lang="en-US" sz="1200" i="1" kern="1200" dirty="0" err="1" smtClean="0">
                <a:solidFill>
                  <a:schemeClr val="tx1"/>
                </a:solidFill>
                <a:latin typeface="Arial" charset="0"/>
                <a:ea typeface="ＭＳ Ｐゴシック" charset="-128"/>
                <a:cs typeface="ＭＳ Ｐゴシック" charset="-128"/>
              </a:rPr>
              <a:t>out.println("yvl</a:t>
            </a:r>
            <a:r>
              <a:rPr lang="en-US" sz="1200" i="1" kern="1200" dirty="0" smtClean="0">
                <a:solidFill>
                  <a:schemeClr val="tx1"/>
                </a:solidFill>
                <a:latin typeface="Arial" charset="0"/>
                <a:ea typeface="ＭＳ Ｐゴシック" charset="-128"/>
                <a:cs typeface="ＭＳ Ｐゴシック" charset="-128"/>
              </a:rPr>
              <a:t>: " + </a:t>
            </a:r>
            <a:r>
              <a:rPr lang="en-US" sz="1200" i="1" kern="1200" dirty="0" err="1" smtClean="0">
                <a:solidFill>
                  <a:schemeClr val="tx1"/>
                </a:solidFill>
                <a:latin typeface="Arial" charset="0"/>
                <a:ea typeface="ＭＳ Ｐゴシック" charset="-128"/>
                <a:cs typeface="ＭＳ Ｐゴシック" charset="-128"/>
              </a:rPr>
              <a:t>yvl</a:t>
            </a:r>
            <a:r>
              <a:rPr lang="en-US" sz="1200" i="1" kern="1200" dirty="0" smtClean="0">
                <a:solidFill>
                  <a:schemeClr val="tx1"/>
                </a:solidFill>
                <a:latin typeface="Arial" charset="0"/>
                <a:ea typeface="ＭＳ Ｐゴシック" charset="-128"/>
                <a:cs typeface="ＭＳ Ｐゴシック" charset="-128"/>
              </a:rPr>
              <a:t>);</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err="1" smtClean="0">
                <a:solidFill>
                  <a:schemeClr val="tx1"/>
                </a:solidFill>
                <a:latin typeface="Arial" charset="0"/>
                <a:ea typeface="ＭＳ Ｐゴシック" charset="-128"/>
                <a:cs typeface="ＭＳ Ｐゴシック" charset="-128"/>
              </a:rPr>
              <a:t>VarList</a:t>
            </a:r>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xvl</a:t>
            </a:r>
            <a:r>
              <a:rPr lang="en-US" sz="1200" kern="1200" dirty="0" smtClean="0">
                <a:solidFill>
                  <a:schemeClr val="tx1"/>
                </a:solidFill>
                <a:latin typeface="Arial" charset="0"/>
                <a:ea typeface="ＭＳ Ｐゴシック" charset="-128"/>
                <a:cs typeface="ＭＳ Ｐゴシック" charset="-128"/>
              </a:rPr>
              <a:t> =</a:t>
            </a:r>
            <a:r>
              <a:rPr lang="en-US" sz="1200" i="1" kern="1200" dirty="0" smtClean="0">
                <a:solidFill>
                  <a:schemeClr val="tx1"/>
                </a:solidFill>
                <a:latin typeface="Arial" charset="0"/>
                <a:ea typeface="ＭＳ Ｐゴシック" charset="-128"/>
                <a:cs typeface="ＭＳ Ｐゴシック" charset="-128"/>
              </a:rPr>
              <a:t>vars(loop(3, 9), "</a:t>
            </a:r>
            <a:r>
              <a:rPr lang="en-US" sz="1200" i="1" kern="1200" dirty="0" err="1" smtClean="0">
                <a:solidFill>
                  <a:schemeClr val="tx1"/>
                </a:solidFill>
                <a:latin typeface="Arial" charset="0"/>
                <a:ea typeface="ＭＳ Ｐゴシック" charset="-128"/>
                <a:cs typeface="ＭＳ Ｐゴシック" charset="-128"/>
              </a:rPr>
              <a:t>x</a:t>
            </a:r>
            <a:r>
              <a:rPr lang="en-US" sz="1200" i="1" kern="1200" dirty="0" smtClean="0">
                <a:solidFill>
                  <a:schemeClr val="tx1"/>
                </a:solidFill>
                <a:latin typeface="Arial" charset="0"/>
                <a:ea typeface="ＭＳ Ｐゴシック" charset="-128"/>
                <a:cs typeface="ＭＳ Ｐゴシック" charset="-128"/>
              </a:rPr>
              <a:t>", 10.0, 5.0, 20.0);</a:t>
            </a:r>
          </a:p>
          <a:p>
            <a:r>
              <a:rPr lang="en-US" sz="1200" kern="1200" dirty="0" err="1" smtClean="0">
                <a:solidFill>
                  <a:schemeClr val="tx1"/>
                </a:solidFill>
                <a:latin typeface="Arial" charset="0"/>
                <a:ea typeface="ＭＳ Ｐゴシック" charset="-128"/>
                <a:cs typeface="ＭＳ Ｐゴシック" charset="-128"/>
              </a:rPr>
              <a:t>System.</a:t>
            </a:r>
            <a:r>
              <a:rPr lang="en-US" sz="1200" i="1" kern="1200" dirty="0" err="1" smtClean="0">
                <a:solidFill>
                  <a:schemeClr val="tx1"/>
                </a:solidFill>
                <a:latin typeface="Arial" charset="0"/>
                <a:ea typeface="ＭＳ Ｐゴシック" charset="-128"/>
                <a:cs typeface="ＭＳ Ｐゴシック" charset="-128"/>
              </a:rPr>
              <a:t>out.println("xvl</a:t>
            </a:r>
            <a:r>
              <a:rPr lang="en-US" sz="1200" i="1" kern="1200" dirty="0" smtClean="0">
                <a:solidFill>
                  <a:schemeClr val="tx1"/>
                </a:solidFill>
                <a:latin typeface="Arial" charset="0"/>
                <a:ea typeface="ＭＳ Ｐゴシック" charset="-128"/>
                <a:cs typeface="ＭＳ Ｐゴシック" charset="-128"/>
              </a:rPr>
              <a:t>: " + </a:t>
            </a:r>
            <a:r>
              <a:rPr lang="en-US" sz="1200" i="1" kern="1200" dirty="0" err="1" smtClean="0">
                <a:solidFill>
                  <a:schemeClr val="tx1"/>
                </a:solidFill>
                <a:latin typeface="Arial" charset="0"/>
                <a:ea typeface="ＭＳ Ｐゴシック" charset="-128"/>
                <a:cs typeface="ＭＳ Ｐゴシック" charset="-128"/>
              </a:rPr>
              <a:t>xvl</a:t>
            </a:r>
            <a:r>
              <a:rPr lang="en-US" sz="1200" i="1" kern="1200" dirty="0" smtClean="0">
                <a:solidFill>
                  <a:schemeClr val="tx1"/>
                </a:solidFill>
                <a:latin typeface="Arial" charset="0"/>
                <a:ea typeface="ＭＳ Ｐゴシック" charset="-128"/>
                <a:cs typeface="ＭＳ Ｐゴシック" charset="-128"/>
              </a:rPr>
              <a:t>);</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err="1" smtClean="0">
                <a:solidFill>
                  <a:schemeClr val="tx1"/>
                </a:solidFill>
                <a:latin typeface="Arial" charset="0"/>
                <a:ea typeface="ＭＳ Ｐゴシック" charset="-128"/>
                <a:cs typeface="ＭＳ Ｐゴシック" charset="-128"/>
              </a:rPr>
              <a:t>VarList</a:t>
            </a:r>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wordvl</a:t>
            </a:r>
            <a:r>
              <a:rPr lang="en-US" sz="1200" kern="1200" dirty="0" smtClean="0">
                <a:solidFill>
                  <a:schemeClr val="tx1"/>
                </a:solidFill>
                <a:latin typeface="Arial" charset="0"/>
                <a:ea typeface="ＭＳ Ｐゴシック" charset="-128"/>
                <a:cs typeface="ＭＳ Ｐゴシック" charset="-128"/>
              </a:rPr>
              <a:t> = </a:t>
            </a:r>
            <a:r>
              <a:rPr lang="en-US" sz="1200" i="1" kern="1200" dirty="0" err="1" smtClean="0">
                <a:solidFill>
                  <a:schemeClr val="tx1"/>
                </a:solidFill>
                <a:latin typeface="Arial" charset="0"/>
                <a:ea typeface="ＭＳ Ｐゴシック" charset="-128"/>
                <a:cs typeface="ＭＳ Ｐゴシック" charset="-128"/>
              </a:rPr>
              <a:t>vars(loop("i</a:t>
            </a:r>
            <a:r>
              <a:rPr lang="en-US" sz="1200" i="1" kern="1200" dirty="0" smtClean="0">
                <a:solidFill>
                  <a:schemeClr val="tx1"/>
                </a:solidFill>
                <a:latin typeface="Arial" charset="0"/>
                <a:ea typeface="ＭＳ Ｐゴシック" charset="-128"/>
                <a:cs typeface="ＭＳ Ｐゴシック" charset="-128"/>
              </a:rPr>
              <a:t>", 3, 9), "</a:t>
            </a:r>
            <a:r>
              <a:rPr lang="en-US" sz="1200" i="1" kern="1200" dirty="0" err="1" smtClean="0">
                <a:solidFill>
                  <a:schemeClr val="tx1"/>
                </a:solidFill>
                <a:latin typeface="Arial" charset="0"/>
                <a:ea typeface="ＭＳ Ｐゴシック" charset="-128"/>
                <a:cs typeface="ＭＳ Ｐゴシック" charset="-128"/>
              </a:rPr>
              <a:t>Lpus$i$SOA$ms</a:t>
            </a:r>
            <a:r>
              <a:rPr lang="en-US" sz="1200" i="1" kern="1200" dirty="0" smtClean="0">
                <a:solidFill>
                  <a:schemeClr val="tx1"/>
                </a:solidFill>
                <a:latin typeface="Arial" charset="0"/>
                <a:ea typeface="ＭＳ Ｐゴシック" charset="-128"/>
                <a:cs typeface="ＭＳ Ｐゴシック" charset="-128"/>
              </a:rPr>
              <a:t>$", 10.0, 5.0, 20.0);</a:t>
            </a:r>
          </a:p>
          <a:p>
            <a:r>
              <a:rPr lang="en-US" sz="1200" kern="1200" dirty="0" err="1" smtClean="0">
                <a:solidFill>
                  <a:schemeClr val="tx1"/>
                </a:solidFill>
                <a:latin typeface="Arial" charset="0"/>
                <a:ea typeface="ＭＳ Ｐゴシック" charset="-128"/>
                <a:cs typeface="ＭＳ Ｐゴシック" charset="-128"/>
              </a:rPr>
              <a:t>System.</a:t>
            </a:r>
            <a:r>
              <a:rPr lang="en-US" sz="1200" i="1" kern="1200" dirty="0" err="1" smtClean="0">
                <a:solidFill>
                  <a:schemeClr val="tx1"/>
                </a:solidFill>
                <a:latin typeface="Arial" charset="0"/>
                <a:ea typeface="ＭＳ Ｐゴシック" charset="-128"/>
                <a:cs typeface="ＭＳ Ｐゴシック" charset="-128"/>
              </a:rPr>
              <a:t>out.println("wordvl</a:t>
            </a:r>
            <a:r>
              <a:rPr lang="en-US" sz="1200" i="1" kern="1200" dirty="0" smtClean="0">
                <a:solidFill>
                  <a:schemeClr val="tx1"/>
                </a:solidFill>
                <a:latin typeface="Arial" charset="0"/>
                <a:ea typeface="ＭＳ Ｐゴシック" charset="-128"/>
                <a:cs typeface="ＭＳ Ｐゴシック" charset="-128"/>
              </a:rPr>
              <a:t>: " + </a:t>
            </a:r>
            <a:r>
              <a:rPr lang="en-US" sz="1200" i="1" kern="1200" dirty="0" err="1" smtClean="0">
                <a:solidFill>
                  <a:schemeClr val="tx1"/>
                </a:solidFill>
                <a:latin typeface="Arial" charset="0"/>
                <a:ea typeface="ＭＳ Ｐゴシック" charset="-128"/>
                <a:cs typeface="ＭＳ Ｐゴシック" charset="-128"/>
              </a:rPr>
              <a:t>wordvl</a:t>
            </a:r>
            <a:r>
              <a:rPr lang="en-US" sz="1200" i="1" kern="1200" dirty="0" smtClean="0">
                <a:solidFill>
                  <a:schemeClr val="tx1"/>
                </a:solidFill>
                <a:latin typeface="Arial" charset="0"/>
                <a:ea typeface="ＭＳ Ｐゴシック" charset="-128"/>
                <a:cs typeface="ＭＳ Ｐゴシック" charset="-128"/>
              </a:rPr>
              <a:t>);</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y1: name: y1, id: 7432088a:12a1aeabbf2:-7fff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y1/DESIGN/[]/DOUBLE/[]; evaluator: sorcer.vfe.evaluator.NullEvaluator@c93e0cc]; realization: [y1e]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y2: name: y2, id: 7432088a:12a1aeabbf2:-7ffc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y2/DESIGN/[INDEPENDENT]/DOUBLE/[]; evaluator: sorcer.vfe.evaluator.IndependentEvaluator@c93e0c8]; realization: [y2e]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y3: name: y3, id: 7432088a:12a1aeabbf2:-7ff8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y3/DESIGN/[INDEPENDENT, BOUNDED]/DOUBLE/[]; evaluator: sorcer.vfe.evaluator.IndependentEvaluator@c93e09d]; realization: [y3e]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a:t>
            </a:r>
            <a:r>
              <a:rPr lang="en-US" sz="1200" u="sng" kern="1200" dirty="0" err="1" smtClean="0">
                <a:solidFill>
                  <a:schemeClr val="tx1"/>
                </a:solidFill>
                <a:latin typeface="Arial" charset="0"/>
                <a:ea typeface="ＭＳ Ｐゴシック" charset="-128"/>
                <a:cs typeface="ＭＳ Ｐゴシック" charset="-128"/>
              </a:rPr>
              <a:t>yvl</a:t>
            </a:r>
            <a:r>
              <a:rPr lang="en-US" sz="1200" u="sng" kern="1200" dirty="0" smtClean="0">
                <a:solidFill>
                  <a:schemeClr val="tx1"/>
                </a:solidFill>
                <a:latin typeface="Arial" charset="0"/>
                <a:ea typeface="ＭＳ Ｐゴシック" charset="-128"/>
                <a:cs typeface="ＭＳ Ｐゴシック" charset="-128"/>
              </a:rPr>
              <a:t>: [name: y1, id: 7432088a:12a1aeabbf2:-7ff4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y1/DESIGN/[INDEPENDENT, BOUNDED]/DOUBLE/[]; evaluator: sorcer.vfe.evaluator.IndependentEvaluator@c93e099]; realization: [y1e], name: y2, id: 7432088a:12a1aeabbf2:-7ff0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y2/DESIGN/[INDEPENDENT, BOUNDED]/DOUBLE/[]; evaluator: sorcer.vfe.evaluator.IndependentEvaluator@c93e0ad]; realization: [y2e], name: y3, id: 7432088a:12a1aeabbf2:-7fec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y3/DESIGN/[INDEPENDENT, BOUNDED]/DOUBLE/[]; evaluator: sorcer.vfe.evaluator.IndependentEvaluator@c93e0a9]; realization: [y3e], name: y4, id: 7432088a:12a1aeabbf2:-7fe8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y4/DESIGN/[INDEPENDENT, BOUNDED]/DOUBLE/[]; evaluator: sorcer.vfe.evaluator.IndependentEvaluator@c93e07e]; realization: [y4e], name: y5, id: 7432088a:12a1aeabbf2:-7fe4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y5/DESIGN/[INDEPENDENT, BOUNDED]/DOUBLE/[]; evaluator: sorcer.vfe.evaluator.IndependentEvaluator@c93e07a]; realization: [y5e]]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a:t>
            </a:r>
            <a:r>
              <a:rPr lang="en-US" sz="1200" u="sng" kern="1200" dirty="0" err="1" smtClean="0">
                <a:solidFill>
                  <a:schemeClr val="tx1"/>
                </a:solidFill>
                <a:latin typeface="Arial" charset="0"/>
                <a:ea typeface="ＭＳ Ｐゴシック" charset="-128"/>
                <a:cs typeface="ＭＳ Ｐゴシック" charset="-128"/>
              </a:rPr>
              <a:t>xvl</a:t>
            </a:r>
            <a:r>
              <a:rPr lang="en-US" sz="1200" u="sng" kern="1200" dirty="0" smtClean="0">
                <a:solidFill>
                  <a:schemeClr val="tx1"/>
                </a:solidFill>
                <a:latin typeface="Arial" charset="0"/>
                <a:ea typeface="ＭＳ Ｐゴシック" charset="-128"/>
                <a:cs typeface="ＭＳ Ｐゴシック" charset="-128"/>
              </a:rPr>
              <a:t>: [name: x3, id: 7432088a:12a1aeabbf2:-7fe0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x3/DESIGN/[INDEPENDENT, BOUNDED]/DOUBLE/[]; evaluator: sorcer.vfe.evaluator.IndependentEvaluator@c93e08e]; realization: [x3e], name: x4, id: 7432088a:12a1aeabbf2:-7fdc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x4/DESIGN/[INDEPENDENT, BOUNDED]/DOUBLE/[]; evaluator: sorcer.vfe.evaluator.IndependentEvaluator@c93e08a]; realization: [x4e], name: x5, id: 7432088a:12a1aeabbf2:-7fd8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x5/DESIGN/[INDEPENDENT, BOUNDED]/DOUBLE/[]; evaluator: sorcer.vfe.evaluator.IndependentEvaluator@c93e05f]; realization: [x5e], name: x6, id: 7432088a:12a1aeabbf2:-7fd4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x6/DESIGN/[INDEPENDENT, BOUNDED]/DOUBLE/[]; evaluator: sorcer.vfe.evaluator.IndependentEvaluator@c93e05b]; realization: [x6e], name: x7, id: 7432088a:12a1aeabbf2:-7fd0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x7/DESIGN/[INDEPENDENT, BOUNDED]/DOUBLE/[]; evaluator: sorcer.vfe.evaluator.IndependentEvaluator@c93e06f]; realization: [x7e], name: x8, id: 7432088a:12a1aeabbf2:-7fcc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x8/DESIGN/[INDEPENDENT, BOUNDED]/DOUBLE/[]; evaluator: sorcer.vfe.evaluator.IndependentEvaluator@c93e06b]; realization: [x8e], name: x9, id: 7432088a:12a1aeabbf2:-7fc8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x9/DESIGN/[INDEPENDENT, BOUNDED]/DOUBLE/[]; evaluator: sorcer.vfe.evaluator.IndependentEvaluator@c93e040]; realization: [x9e]]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a:t>
            </a:r>
            <a:r>
              <a:rPr lang="en-US" sz="1200" u="sng" kern="1200" dirty="0" err="1" smtClean="0">
                <a:solidFill>
                  <a:schemeClr val="tx1"/>
                </a:solidFill>
                <a:latin typeface="Arial" charset="0"/>
                <a:ea typeface="ＭＳ Ｐゴシック" charset="-128"/>
                <a:cs typeface="ＭＳ Ｐゴシック" charset="-128"/>
              </a:rPr>
              <a:t>wordvl</a:t>
            </a:r>
            <a:r>
              <a:rPr lang="en-US" sz="1200" u="sng" kern="1200" dirty="0" smtClean="0">
                <a:solidFill>
                  <a:schemeClr val="tx1"/>
                </a:solidFill>
                <a:latin typeface="Arial" charset="0"/>
                <a:ea typeface="ＭＳ Ｐゴシック" charset="-128"/>
                <a:cs typeface="ＭＳ Ｐゴシック" charset="-128"/>
              </a:rPr>
              <a:t>: [name: Lpus3SOA$ms$, id: 7432088a:12a1aeabbf2:-7fc4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Lpus3SOA$ms$/DESIGN/[INDEPENDENT, BOUNDED]/DOUBLE/[]; evaluator: sorcer.vfe.evaluator.IndependentEvaluator@c93e03c]; realization: [Lpus3SOA$ms$e], name: Lpus4SOA$ms$, id: 7432088a:12a1aeabbf2:-7fc0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Lpus4SOA$ms$/DESIGN/[INDEPENDENT, BOUNDED]/DOUBLE/[]; evaluator: sorcer.vfe.evaluator.IndependentEvaluator@c93e050]; realization: [Lpus4SOA$ms$e], name: Lpus5SOA$ms$, id: 7432088a:12a1aeabbf2:-7fbc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Lpus5SOA$ms$/DESIGN/[INDEPENDENT, BOUNDED]/DOUBLE/[]; evaluator: sorcer.vfe.evaluator.IndependentEvaluator@c93e04c]; realization: [Lpus5SOA$ms$e], name: Lpus6SOA$ms$, id: 7432088a:12a1aeabbf2:-7fb8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Lpus6SOA$ms$/DESIGN/[INDEPENDENT, BOUNDED]/DOUBLE/[]; evaluator: sorcer.vfe.evaluator.IndependentEvaluator@c93e021]; realization: [Lpus6SOA$ms$e], name: Lpus7SOA$ms$, id: 7432088a:12a1aeabbf2:-7fb4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Lpus7SOA$ms$/DESIGN/[INDEPENDENT, BOUNDED]/DOUBLE/[]; evaluator: sorcer.vfe.evaluator.IndependentEvaluator@c93e01d]; realization: [Lpus7SOA$ms$e], name: Lpus8SOA$ms$, id: 7432088a:12a1aeabbf2:-7fb0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Lpus8SOA$ms$/DESIGN/[INDEPENDENT, BOUNDED]/DOUBLE/[]; evaluator: sorcer.vfe.evaluator.IndependentEvaluator@c93e031]; realization: [Lpus8SOA$ms$e], name: Lpus9SOA$ms$, id: 7432088a:12a1aeabbf2:-7fac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Lpus9SOA$ms$/DESIGN/[INDEPENDENT, BOUNDED]/DOUBLE/[]; evaluator: sorcer.vfe.evaluator.IndependentEvaluator@c93e02d]; realization: [Lpus9SOA$ms$e]]</a:t>
            </a:r>
          </a:p>
          <a:p>
            <a:r>
              <a:rPr lang="en-US" sz="1200" kern="1200" dirty="0" smtClean="0">
                <a:solidFill>
                  <a:schemeClr val="tx1"/>
                </a:solidFill>
                <a:latin typeface="Arial" charset="0"/>
                <a:ea typeface="ＭＳ Ｐゴシック" charset="-128"/>
                <a:cs typeface="ＭＳ Ｐゴシック" charset="-128"/>
              </a:rPr>
              <a:t>BUILD SUCCESSFUL</a:t>
            </a:r>
            <a:endParaRPr lang="en-US" dirty="0"/>
          </a:p>
        </p:txBody>
      </p:sp>
      <p:sp>
        <p:nvSpPr>
          <p:cNvPr id="4" name="Date Placeholder 3"/>
          <p:cNvSpPr>
            <a:spLocks noGrp="1"/>
          </p:cNvSpPr>
          <p:nvPr>
            <p:ph type="dt" idx="10"/>
          </p:nvPr>
        </p:nvSpPr>
        <p:spPr/>
        <p:txBody>
          <a:bodyPr/>
          <a:lstStyle/>
          <a:p>
            <a:pPr>
              <a:defRPr/>
            </a:pPr>
            <a:fld id="{818DB956-6E40-0F4B-8B7D-219875E7E6DE}" type="datetime1">
              <a:rPr lang="en-US" smtClean="0">
                <a:solidFill>
                  <a:prstClr val="black"/>
                </a:solidFill>
              </a:rPr>
              <a:pPr>
                <a:defRPr/>
              </a:pPr>
              <a:t>2/4/11</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smtClean="0">
                <a:solidFill>
                  <a:prstClr val="black"/>
                </a:solidFill>
              </a:rPr>
              <a:t>Session #, Speaker Name</a:t>
            </a: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74E43020-4077-2D40-9015-B19007CC7954}" type="slidenum">
              <a:rPr lang="en-US" smtClean="0">
                <a:solidFill>
                  <a:prstClr val="black"/>
                </a:solidFill>
              </a:rPr>
              <a:pPr>
                <a:defRPr/>
              </a:pPr>
              <a:t>175</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err="1" smtClean="0"/>
              <a:t>LpusSOA</a:t>
            </a:r>
            <a:endParaRPr lang="en-US" dirty="0" smtClean="0"/>
          </a:p>
          <a:p>
            <a:endParaRPr lang="en-US" dirty="0" smtClean="0"/>
          </a:p>
          <a:p>
            <a:r>
              <a:rPr lang="en-US" dirty="0" smtClean="0"/>
              <a:t>Lift per unit span - standard one point  approximation</a:t>
            </a:r>
          </a:p>
          <a:p>
            <a:endParaRPr lang="en-US" dirty="0" smtClean="0"/>
          </a:p>
          <a:p>
            <a:r>
              <a:rPr lang="en-US" sz="1200" kern="1200" dirty="0" err="1" smtClean="0">
                <a:solidFill>
                  <a:schemeClr val="tx1"/>
                </a:solidFill>
                <a:latin typeface="Arial" charset="0"/>
                <a:ea typeface="ＭＳ Ｐゴシック" charset="-128"/>
                <a:cs typeface="ＭＳ Ｐゴシック" charset="-128"/>
              </a:rPr>
              <a:t>Var</a:t>
            </a:r>
            <a:r>
              <a:rPr lang="en-US" sz="1200" kern="1200" dirty="0" smtClean="0">
                <a:solidFill>
                  <a:schemeClr val="tx1"/>
                </a:solidFill>
                <a:latin typeface="Arial" charset="0"/>
                <a:ea typeface="ＭＳ Ｐゴシック" charset="-128"/>
                <a:cs typeface="ＭＳ Ｐゴシック" charset="-128"/>
              </a:rPr>
              <a:t> y1 =</a:t>
            </a:r>
            <a:r>
              <a:rPr lang="en-US" sz="1200" i="1" kern="1200" dirty="0" smtClean="0">
                <a:solidFill>
                  <a:schemeClr val="tx1"/>
                </a:solidFill>
                <a:latin typeface="Arial" charset="0"/>
                <a:ea typeface="ＭＳ Ｐゴシック" charset="-128"/>
                <a:cs typeface="ＭＳ Ｐゴシック" charset="-128"/>
              </a:rPr>
              <a:t>var("y1");</a:t>
            </a:r>
          </a:p>
          <a:p>
            <a:r>
              <a:rPr lang="en-US" sz="1200" kern="1200" dirty="0" smtClean="0">
                <a:solidFill>
                  <a:schemeClr val="tx1"/>
                </a:solidFill>
                <a:latin typeface="Arial" charset="0"/>
                <a:ea typeface="ＭＳ Ｐゴシック" charset="-128"/>
                <a:cs typeface="ＭＳ Ｐゴシック" charset="-128"/>
              </a:rPr>
              <a:t>System.</a:t>
            </a:r>
            <a:r>
              <a:rPr lang="en-US" sz="1200" i="1" kern="1200" dirty="0" smtClean="0">
                <a:solidFill>
                  <a:schemeClr val="tx1"/>
                </a:solidFill>
                <a:latin typeface="Arial" charset="0"/>
                <a:ea typeface="ＭＳ Ｐゴシック" charset="-128"/>
                <a:cs typeface="ＭＳ Ｐゴシック" charset="-128"/>
              </a:rPr>
              <a:t>out.println("y1: " +y1);</a:t>
            </a:r>
          </a:p>
          <a:p>
            <a:r>
              <a:rPr lang="en-US" sz="1200" kern="1200" dirty="0" err="1" smtClean="0">
                <a:solidFill>
                  <a:schemeClr val="tx1"/>
                </a:solidFill>
                <a:latin typeface="Arial" charset="0"/>
                <a:ea typeface="ＭＳ Ｐゴシック" charset="-128"/>
                <a:cs typeface="ＭＳ Ｐゴシック" charset="-128"/>
              </a:rPr>
              <a:t>Var</a:t>
            </a:r>
            <a:r>
              <a:rPr lang="en-US" sz="1200" kern="1200" dirty="0" smtClean="0">
                <a:solidFill>
                  <a:schemeClr val="tx1"/>
                </a:solidFill>
                <a:latin typeface="Arial" charset="0"/>
                <a:ea typeface="ＭＳ Ｐゴシック" charset="-128"/>
                <a:cs typeface="ＭＳ Ｐゴシック" charset="-128"/>
              </a:rPr>
              <a:t> y2 =</a:t>
            </a:r>
            <a:r>
              <a:rPr lang="en-US" sz="1200" i="1" kern="1200" dirty="0" smtClean="0">
                <a:solidFill>
                  <a:schemeClr val="tx1"/>
                </a:solidFill>
                <a:latin typeface="Arial" charset="0"/>
                <a:ea typeface="ＭＳ Ｐゴシック" charset="-128"/>
                <a:cs typeface="ＭＳ Ｐゴシック" charset="-128"/>
              </a:rPr>
              <a:t>var("y2", 10.0);</a:t>
            </a:r>
          </a:p>
          <a:p>
            <a:r>
              <a:rPr lang="en-US" sz="1200" kern="1200" dirty="0" smtClean="0">
                <a:solidFill>
                  <a:schemeClr val="tx1"/>
                </a:solidFill>
                <a:latin typeface="Arial" charset="0"/>
                <a:ea typeface="ＭＳ Ｐゴシック" charset="-128"/>
                <a:cs typeface="ＭＳ Ｐゴシック" charset="-128"/>
              </a:rPr>
              <a:t>System.</a:t>
            </a:r>
            <a:r>
              <a:rPr lang="en-US" sz="1200" i="1" kern="1200" dirty="0" smtClean="0">
                <a:solidFill>
                  <a:schemeClr val="tx1"/>
                </a:solidFill>
                <a:latin typeface="Arial" charset="0"/>
                <a:ea typeface="ＭＳ Ｐゴシック" charset="-128"/>
                <a:cs typeface="ＭＳ Ｐゴシック" charset="-128"/>
              </a:rPr>
              <a:t>out.println("y2: " + y2);</a:t>
            </a:r>
          </a:p>
          <a:p>
            <a:r>
              <a:rPr lang="en-US" sz="1200" kern="1200" dirty="0" err="1" smtClean="0">
                <a:solidFill>
                  <a:schemeClr val="tx1"/>
                </a:solidFill>
                <a:latin typeface="Arial" charset="0"/>
                <a:ea typeface="ＭＳ Ｐゴシック" charset="-128"/>
                <a:cs typeface="ＭＳ Ｐゴシック" charset="-128"/>
              </a:rPr>
              <a:t>Var</a:t>
            </a:r>
            <a:r>
              <a:rPr lang="en-US" sz="1200" kern="1200" dirty="0" smtClean="0">
                <a:solidFill>
                  <a:schemeClr val="tx1"/>
                </a:solidFill>
                <a:latin typeface="Arial" charset="0"/>
                <a:ea typeface="ＭＳ Ｐゴシック" charset="-128"/>
                <a:cs typeface="ＭＳ Ｐゴシック" charset="-128"/>
              </a:rPr>
              <a:t> y3 =</a:t>
            </a:r>
            <a:r>
              <a:rPr lang="en-US" sz="1200" i="1" kern="1200" dirty="0" smtClean="0">
                <a:solidFill>
                  <a:schemeClr val="tx1"/>
                </a:solidFill>
                <a:latin typeface="Arial" charset="0"/>
                <a:ea typeface="ＭＳ Ｐゴシック" charset="-128"/>
                <a:cs typeface="ＭＳ Ｐゴシック" charset="-128"/>
              </a:rPr>
              <a:t>var("y3", 10.0, 5.0, 20.0);</a:t>
            </a:r>
          </a:p>
          <a:p>
            <a:r>
              <a:rPr lang="en-US" sz="1200" kern="1200" dirty="0" smtClean="0">
                <a:solidFill>
                  <a:schemeClr val="tx1"/>
                </a:solidFill>
                <a:latin typeface="Arial" charset="0"/>
                <a:ea typeface="ＭＳ Ｐゴシック" charset="-128"/>
                <a:cs typeface="ＭＳ Ｐゴシック" charset="-128"/>
              </a:rPr>
              <a:t>System.</a:t>
            </a:r>
            <a:r>
              <a:rPr lang="en-US" sz="1200" i="1" kern="1200" dirty="0" smtClean="0">
                <a:solidFill>
                  <a:schemeClr val="tx1"/>
                </a:solidFill>
                <a:latin typeface="Arial" charset="0"/>
                <a:ea typeface="ＭＳ Ｐゴシック" charset="-128"/>
                <a:cs typeface="ＭＳ Ｐゴシック" charset="-128"/>
              </a:rPr>
              <a:t>out.println("y3: " + y3);</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err="1" smtClean="0">
                <a:solidFill>
                  <a:schemeClr val="tx1"/>
                </a:solidFill>
                <a:latin typeface="Arial" charset="0"/>
                <a:ea typeface="ＭＳ Ｐゴシック" charset="-128"/>
                <a:cs typeface="ＭＳ Ｐゴシック" charset="-128"/>
              </a:rPr>
              <a:t>VarList</a:t>
            </a:r>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yvl</a:t>
            </a:r>
            <a:r>
              <a:rPr lang="en-US" sz="1200" kern="1200" dirty="0" smtClean="0">
                <a:solidFill>
                  <a:schemeClr val="tx1"/>
                </a:solidFill>
                <a:latin typeface="Arial" charset="0"/>
                <a:ea typeface="ＭＳ Ｐゴシック" charset="-128"/>
                <a:cs typeface="ＭＳ Ｐゴシック" charset="-128"/>
              </a:rPr>
              <a:t> = </a:t>
            </a:r>
            <a:r>
              <a:rPr lang="en-US" sz="1200" i="1" kern="1200" dirty="0" smtClean="0">
                <a:solidFill>
                  <a:schemeClr val="tx1"/>
                </a:solidFill>
                <a:latin typeface="Arial" charset="0"/>
                <a:ea typeface="ＭＳ Ｐゴシック" charset="-128"/>
                <a:cs typeface="ＭＳ Ｐゴシック" charset="-128"/>
              </a:rPr>
              <a:t>vars(loop(5), "</a:t>
            </a:r>
            <a:r>
              <a:rPr lang="en-US" sz="1200" i="1" kern="1200" dirty="0" err="1" smtClean="0">
                <a:solidFill>
                  <a:schemeClr val="tx1"/>
                </a:solidFill>
                <a:latin typeface="Arial" charset="0"/>
                <a:ea typeface="ＭＳ Ｐゴシック" charset="-128"/>
                <a:cs typeface="ＭＳ Ｐゴシック" charset="-128"/>
              </a:rPr>
              <a:t>y</a:t>
            </a:r>
            <a:r>
              <a:rPr lang="en-US" sz="1200" i="1" kern="1200" dirty="0" smtClean="0">
                <a:solidFill>
                  <a:schemeClr val="tx1"/>
                </a:solidFill>
                <a:latin typeface="Arial" charset="0"/>
                <a:ea typeface="ＭＳ Ｐゴシック" charset="-128"/>
                <a:cs typeface="ＭＳ Ｐゴシック" charset="-128"/>
              </a:rPr>
              <a:t>", 10.0, 5.0, 20.0);</a:t>
            </a:r>
          </a:p>
          <a:p>
            <a:r>
              <a:rPr lang="en-US" sz="1200" kern="1200" dirty="0" err="1" smtClean="0">
                <a:solidFill>
                  <a:schemeClr val="tx1"/>
                </a:solidFill>
                <a:latin typeface="Arial" charset="0"/>
                <a:ea typeface="ＭＳ Ｐゴシック" charset="-128"/>
                <a:cs typeface="ＭＳ Ｐゴシック" charset="-128"/>
              </a:rPr>
              <a:t>System.</a:t>
            </a:r>
            <a:r>
              <a:rPr lang="en-US" sz="1200" i="1" kern="1200" dirty="0" err="1" smtClean="0">
                <a:solidFill>
                  <a:schemeClr val="tx1"/>
                </a:solidFill>
                <a:latin typeface="Arial" charset="0"/>
                <a:ea typeface="ＭＳ Ｐゴシック" charset="-128"/>
                <a:cs typeface="ＭＳ Ｐゴシック" charset="-128"/>
              </a:rPr>
              <a:t>out.println("yvl</a:t>
            </a:r>
            <a:r>
              <a:rPr lang="en-US" sz="1200" i="1" kern="1200" dirty="0" smtClean="0">
                <a:solidFill>
                  <a:schemeClr val="tx1"/>
                </a:solidFill>
                <a:latin typeface="Arial" charset="0"/>
                <a:ea typeface="ＭＳ Ｐゴシック" charset="-128"/>
                <a:cs typeface="ＭＳ Ｐゴシック" charset="-128"/>
              </a:rPr>
              <a:t>: " + </a:t>
            </a:r>
            <a:r>
              <a:rPr lang="en-US" sz="1200" i="1" kern="1200" dirty="0" err="1" smtClean="0">
                <a:solidFill>
                  <a:schemeClr val="tx1"/>
                </a:solidFill>
                <a:latin typeface="Arial" charset="0"/>
                <a:ea typeface="ＭＳ Ｐゴシック" charset="-128"/>
                <a:cs typeface="ＭＳ Ｐゴシック" charset="-128"/>
              </a:rPr>
              <a:t>yvl</a:t>
            </a:r>
            <a:r>
              <a:rPr lang="en-US" sz="1200" i="1" kern="1200" dirty="0" smtClean="0">
                <a:solidFill>
                  <a:schemeClr val="tx1"/>
                </a:solidFill>
                <a:latin typeface="Arial" charset="0"/>
                <a:ea typeface="ＭＳ Ｐゴシック" charset="-128"/>
                <a:cs typeface="ＭＳ Ｐゴシック" charset="-128"/>
              </a:rPr>
              <a:t>);</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err="1" smtClean="0">
                <a:solidFill>
                  <a:schemeClr val="tx1"/>
                </a:solidFill>
                <a:latin typeface="Arial" charset="0"/>
                <a:ea typeface="ＭＳ Ｐゴシック" charset="-128"/>
                <a:cs typeface="ＭＳ Ｐゴシック" charset="-128"/>
              </a:rPr>
              <a:t>VarList</a:t>
            </a:r>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xvl</a:t>
            </a:r>
            <a:r>
              <a:rPr lang="en-US" sz="1200" kern="1200" dirty="0" smtClean="0">
                <a:solidFill>
                  <a:schemeClr val="tx1"/>
                </a:solidFill>
                <a:latin typeface="Arial" charset="0"/>
                <a:ea typeface="ＭＳ Ｐゴシック" charset="-128"/>
                <a:cs typeface="ＭＳ Ｐゴシック" charset="-128"/>
              </a:rPr>
              <a:t> =</a:t>
            </a:r>
            <a:r>
              <a:rPr lang="en-US" sz="1200" i="1" kern="1200" dirty="0" smtClean="0">
                <a:solidFill>
                  <a:schemeClr val="tx1"/>
                </a:solidFill>
                <a:latin typeface="Arial" charset="0"/>
                <a:ea typeface="ＭＳ Ｐゴシック" charset="-128"/>
                <a:cs typeface="ＭＳ Ｐゴシック" charset="-128"/>
              </a:rPr>
              <a:t>vars(loop(3, 9), "</a:t>
            </a:r>
            <a:r>
              <a:rPr lang="en-US" sz="1200" i="1" kern="1200" dirty="0" err="1" smtClean="0">
                <a:solidFill>
                  <a:schemeClr val="tx1"/>
                </a:solidFill>
                <a:latin typeface="Arial" charset="0"/>
                <a:ea typeface="ＭＳ Ｐゴシック" charset="-128"/>
                <a:cs typeface="ＭＳ Ｐゴシック" charset="-128"/>
              </a:rPr>
              <a:t>x</a:t>
            </a:r>
            <a:r>
              <a:rPr lang="en-US" sz="1200" i="1" kern="1200" dirty="0" smtClean="0">
                <a:solidFill>
                  <a:schemeClr val="tx1"/>
                </a:solidFill>
                <a:latin typeface="Arial" charset="0"/>
                <a:ea typeface="ＭＳ Ｐゴシック" charset="-128"/>
                <a:cs typeface="ＭＳ Ｐゴシック" charset="-128"/>
              </a:rPr>
              <a:t>", 10.0, 5.0, 20.0);</a:t>
            </a:r>
          </a:p>
          <a:p>
            <a:r>
              <a:rPr lang="en-US" sz="1200" kern="1200" dirty="0" err="1" smtClean="0">
                <a:solidFill>
                  <a:schemeClr val="tx1"/>
                </a:solidFill>
                <a:latin typeface="Arial" charset="0"/>
                <a:ea typeface="ＭＳ Ｐゴシック" charset="-128"/>
                <a:cs typeface="ＭＳ Ｐゴシック" charset="-128"/>
              </a:rPr>
              <a:t>System.</a:t>
            </a:r>
            <a:r>
              <a:rPr lang="en-US" sz="1200" i="1" kern="1200" dirty="0" err="1" smtClean="0">
                <a:solidFill>
                  <a:schemeClr val="tx1"/>
                </a:solidFill>
                <a:latin typeface="Arial" charset="0"/>
                <a:ea typeface="ＭＳ Ｐゴシック" charset="-128"/>
                <a:cs typeface="ＭＳ Ｐゴシック" charset="-128"/>
              </a:rPr>
              <a:t>out.println("xvl</a:t>
            </a:r>
            <a:r>
              <a:rPr lang="en-US" sz="1200" i="1" kern="1200" dirty="0" smtClean="0">
                <a:solidFill>
                  <a:schemeClr val="tx1"/>
                </a:solidFill>
                <a:latin typeface="Arial" charset="0"/>
                <a:ea typeface="ＭＳ Ｐゴシック" charset="-128"/>
                <a:cs typeface="ＭＳ Ｐゴシック" charset="-128"/>
              </a:rPr>
              <a:t>: " + </a:t>
            </a:r>
            <a:r>
              <a:rPr lang="en-US" sz="1200" i="1" kern="1200" dirty="0" err="1" smtClean="0">
                <a:solidFill>
                  <a:schemeClr val="tx1"/>
                </a:solidFill>
                <a:latin typeface="Arial" charset="0"/>
                <a:ea typeface="ＭＳ Ｐゴシック" charset="-128"/>
                <a:cs typeface="ＭＳ Ｐゴシック" charset="-128"/>
              </a:rPr>
              <a:t>xvl</a:t>
            </a:r>
            <a:r>
              <a:rPr lang="en-US" sz="1200" i="1" kern="1200" dirty="0" smtClean="0">
                <a:solidFill>
                  <a:schemeClr val="tx1"/>
                </a:solidFill>
                <a:latin typeface="Arial" charset="0"/>
                <a:ea typeface="ＭＳ Ｐゴシック" charset="-128"/>
                <a:cs typeface="ＭＳ Ｐゴシック" charset="-128"/>
              </a:rPr>
              <a:t>);</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err="1" smtClean="0">
                <a:solidFill>
                  <a:schemeClr val="tx1"/>
                </a:solidFill>
                <a:latin typeface="Arial" charset="0"/>
                <a:ea typeface="ＭＳ Ｐゴシック" charset="-128"/>
                <a:cs typeface="ＭＳ Ｐゴシック" charset="-128"/>
              </a:rPr>
              <a:t>VarList</a:t>
            </a:r>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wordvl</a:t>
            </a:r>
            <a:r>
              <a:rPr lang="en-US" sz="1200" kern="1200" dirty="0" smtClean="0">
                <a:solidFill>
                  <a:schemeClr val="tx1"/>
                </a:solidFill>
                <a:latin typeface="Arial" charset="0"/>
                <a:ea typeface="ＭＳ Ｐゴシック" charset="-128"/>
                <a:cs typeface="ＭＳ Ｐゴシック" charset="-128"/>
              </a:rPr>
              <a:t> = </a:t>
            </a:r>
            <a:r>
              <a:rPr lang="en-US" sz="1200" i="1" kern="1200" dirty="0" err="1" smtClean="0">
                <a:solidFill>
                  <a:schemeClr val="tx1"/>
                </a:solidFill>
                <a:latin typeface="Arial" charset="0"/>
                <a:ea typeface="ＭＳ Ｐゴシック" charset="-128"/>
                <a:cs typeface="ＭＳ Ｐゴシック" charset="-128"/>
              </a:rPr>
              <a:t>vars(loop("i</a:t>
            </a:r>
            <a:r>
              <a:rPr lang="en-US" sz="1200" i="1" kern="1200" dirty="0" smtClean="0">
                <a:solidFill>
                  <a:schemeClr val="tx1"/>
                </a:solidFill>
                <a:latin typeface="Arial" charset="0"/>
                <a:ea typeface="ＭＳ Ｐゴシック" charset="-128"/>
                <a:cs typeface="ＭＳ Ｐゴシック" charset="-128"/>
              </a:rPr>
              <a:t>", 3, 9), "</a:t>
            </a:r>
            <a:r>
              <a:rPr lang="en-US" sz="1200" i="1" kern="1200" dirty="0" err="1" smtClean="0">
                <a:solidFill>
                  <a:schemeClr val="tx1"/>
                </a:solidFill>
                <a:latin typeface="Arial" charset="0"/>
                <a:ea typeface="ＭＳ Ｐゴシック" charset="-128"/>
                <a:cs typeface="ＭＳ Ｐゴシック" charset="-128"/>
              </a:rPr>
              <a:t>Lpus$i$SOA$ms</a:t>
            </a:r>
            <a:r>
              <a:rPr lang="en-US" sz="1200" i="1" kern="1200" dirty="0" smtClean="0">
                <a:solidFill>
                  <a:schemeClr val="tx1"/>
                </a:solidFill>
                <a:latin typeface="Arial" charset="0"/>
                <a:ea typeface="ＭＳ Ｐゴシック" charset="-128"/>
                <a:cs typeface="ＭＳ Ｐゴシック" charset="-128"/>
              </a:rPr>
              <a:t>$", 10.0, 5.0, 20.0);</a:t>
            </a:r>
          </a:p>
          <a:p>
            <a:r>
              <a:rPr lang="en-US" sz="1200" kern="1200" dirty="0" err="1" smtClean="0">
                <a:solidFill>
                  <a:schemeClr val="tx1"/>
                </a:solidFill>
                <a:latin typeface="Arial" charset="0"/>
                <a:ea typeface="ＭＳ Ｐゴシック" charset="-128"/>
                <a:cs typeface="ＭＳ Ｐゴシック" charset="-128"/>
              </a:rPr>
              <a:t>System.</a:t>
            </a:r>
            <a:r>
              <a:rPr lang="en-US" sz="1200" i="1" kern="1200" dirty="0" err="1" smtClean="0">
                <a:solidFill>
                  <a:schemeClr val="tx1"/>
                </a:solidFill>
                <a:latin typeface="Arial" charset="0"/>
                <a:ea typeface="ＭＳ Ｐゴシック" charset="-128"/>
                <a:cs typeface="ＭＳ Ｐゴシック" charset="-128"/>
              </a:rPr>
              <a:t>out.println("wordvl</a:t>
            </a:r>
            <a:r>
              <a:rPr lang="en-US" sz="1200" i="1" kern="1200" dirty="0" smtClean="0">
                <a:solidFill>
                  <a:schemeClr val="tx1"/>
                </a:solidFill>
                <a:latin typeface="Arial" charset="0"/>
                <a:ea typeface="ＭＳ Ｐゴシック" charset="-128"/>
                <a:cs typeface="ＭＳ Ｐゴシック" charset="-128"/>
              </a:rPr>
              <a:t>: " + </a:t>
            </a:r>
            <a:r>
              <a:rPr lang="en-US" sz="1200" i="1" kern="1200" dirty="0" err="1" smtClean="0">
                <a:solidFill>
                  <a:schemeClr val="tx1"/>
                </a:solidFill>
                <a:latin typeface="Arial" charset="0"/>
                <a:ea typeface="ＭＳ Ｐゴシック" charset="-128"/>
                <a:cs typeface="ＭＳ Ｐゴシック" charset="-128"/>
              </a:rPr>
              <a:t>wordvl</a:t>
            </a:r>
            <a:r>
              <a:rPr lang="en-US" sz="1200" i="1" kern="1200" dirty="0" smtClean="0">
                <a:solidFill>
                  <a:schemeClr val="tx1"/>
                </a:solidFill>
                <a:latin typeface="Arial" charset="0"/>
                <a:ea typeface="ＭＳ Ｐゴシック" charset="-128"/>
                <a:cs typeface="ＭＳ Ｐゴシック" charset="-128"/>
              </a:rPr>
              <a:t>);</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y1: name: y1, id: 7432088a:12a1aeabbf2:-7fff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y1/DESIGN/[]/DOUBLE/[]; evaluator: sorcer.vfe.evaluator.NullEvaluator@c93e0cc]; realization: [y1e]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y2: name: y2, id: 7432088a:12a1aeabbf2:-7ffc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y2/DESIGN/[INDEPENDENT]/DOUBLE/[]; evaluator: sorcer.vfe.evaluator.IndependentEvaluator@c93e0c8]; realization: [y2e]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y3: name: y3, id: 7432088a:12a1aeabbf2:-7ff8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y3/DESIGN/[INDEPENDENT, BOUNDED]/DOUBLE/[]; evaluator: sorcer.vfe.evaluator.IndependentEvaluator@c93e09d]; realization: [y3e]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a:t>
            </a:r>
            <a:r>
              <a:rPr lang="en-US" sz="1200" u="sng" kern="1200" dirty="0" err="1" smtClean="0">
                <a:solidFill>
                  <a:schemeClr val="tx1"/>
                </a:solidFill>
                <a:latin typeface="Arial" charset="0"/>
                <a:ea typeface="ＭＳ Ｐゴシック" charset="-128"/>
                <a:cs typeface="ＭＳ Ｐゴシック" charset="-128"/>
              </a:rPr>
              <a:t>yvl</a:t>
            </a:r>
            <a:r>
              <a:rPr lang="en-US" sz="1200" u="sng" kern="1200" dirty="0" smtClean="0">
                <a:solidFill>
                  <a:schemeClr val="tx1"/>
                </a:solidFill>
                <a:latin typeface="Arial" charset="0"/>
                <a:ea typeface="ＭＳ Ｐゴシック" charset="-128"/>
                <a:cs typeface="ＭＳ Ｐゴシック" charset="-128"/>
              </a:rPr>
              <a:t>: [name: y1, id: 7432088a:12a1aeabbf2:-7ff4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y1/DESIGN/[INDEPENDENT, BOUNDED]/DOUBLE/[]; evaluator: sorcer.vfe.evaluator.IndependentEvaluator@c93e099]; realization: [y1e], name: y2, id: 7432088a:12a1aeabbf2:-7ff0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y2/DESIGN/[INDEPENDENT, BOUNDED]/DOUBLE/[]; evaluator: sorcer.vfe.evaluator.IndependentEvaluator@c93e0ad]; realization: [y2e], name: y3, id: 7432088a:12a1aeabbf2:-7fec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y3/DESIGN/[INDEPENDENT, BOUNDED]/DOUBLE/[]; evaluator: sorcer.vfe.evaluator.IndependentEvaluator@c93e0a9]; realization: [y3e], name: y4, id: 7432088a:12a1aeabbf2:-7fe8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y4/DESIGN/[INDEPENDENT, BOUNDED]/DOUBLE/[]; evaluator: sorcer.vfe.evaluator.IndependentEvaluator@c93e07e]; realization: [y4e], name: y5, id: 7432088a:12a1aeabbf2:-7fe4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y5/DESIGN/[INDEPENDENT, BOUNDED]/DOUBLE/[]; evaluator: sorcer.vfe.evaluator.IndependentEvaluator@c93e07a]; realization: [y5e]]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a:t>
            </a:r>
            <a:r>
              <a:rPr lang="en-US" sz="1200" u="sng" kern="1200" dirty="0" err="1" smtClean="0">
                <a:solidFill>
                  <a:schemeClr val="tx1"/>
                </a:solidFill>
                <a:latin typeface="Arial" charset="0"/>
                <a:ea typeface="ＭＳ Ｐゴシック" charset="-128"/>
                <a:cs typeface="ＭＳ Ｐゴシック" charset="-128"/>
              </a:rPr>
              <a:t>xvl</a:t>
            </a:r>
            <a:r>
              <a:rPr lang="en-US" sz="1200" u="sng" kern="1200" dirty="0" smtClean="0">
                <a:solidFill>
                  <a:schemeClr val="tx1"/>
                </a:solidFill>
                <a:latin typeface="Arial" charset="0"/>
                <a:ea typeface="ＭＳ Ｐゴシック" charset="-128"/>
                <a:cs typeface="ＭＳ Ｐゴシック" charset="-128"/>
              </a:rPr>
              <a:t>: [name: x3, id: 7432088a:12a1aeabbf2:-7fe0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x3/DESIGN/[INDEPENDENT, BOUNDED]/DOUBLE/[]; evaluator: sorcer.vfe.evaluator.IndependentEvaluator@c93e08e]; realization: [x3e], name: x4, id: 7432088a:12a1aeabbf2:-7fdc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x4/DESIGN/[INDEPENDENT, BOUNDED]/DOUBLE/[]; evaluator: sorcer.vfe.evaluator.IndependentEvaluator@c93e08a]; realization: [x4e], name: x5, id: 7432088a:12a1aeabbf2:-7fd8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x5/DESIGN/[INDEPENDENT, BOUNDED]/DOUBLE/[]; evaluator: sorcer.vfe.evaluator.IndependentEvaluator@c93e05f]; realization: [x5e], name: x6, id: 7432088a:12a1aeabbf2:-7fd4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x6/DESIGN/[INDEPENDENT, BOUNDED]/DOUBLE/[]; evaluator: sorcer.vfe.evaluator.IndependentEvaluator@c93e05b]; realization: [x6e], name: x7, id: 7432088a:12a1aeabbf2:-7fd0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x7/DESIGN/[INDEPENDENT, BOUNDED]/DOUBLE/[]; evaluator: sorcer.vfe.evaluator.IndependentEvaluator@c93e06f]; realization: [x7e], name: x8, id: 7432088a:12a1aeabbf2:-7fcc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x8/DESIGN/[INDEPENDENT, BOUNDED]/DOUBLE/[]; evaluator: sorcer.vfe.evaluator.IndependentEvaluator@c93e06b]; realization: [x8e], name: x9, id: 7432088a:12a1aeabbf2:-7fc8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x9/DESIGN/[INDEPENDENT, BOUNDED]/DOUBLE/[]; evaluator: sorcer.vfe.evaluator.IndependentEvaluator@c93e040]; realization: [x9e]]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a:t>
            </a:r>
            <a:r>
              <a:rPr lang="en-US" sz="1200" u="sng" kern="1200" dirty="0" err="1" smtClean="0">
                <a:solidFill>
                  <a:schemeClr val="tx1"/>
                </a:solidFill>
                <a:latin typeface="Arial" charset="0"/>
                <a:ea typeface="ＭＳ Ｐゴシック" charset="-128"/>
                <a:cs typeface="ＭＳ Ｐゴシック" charset="-128"/>
              </a:rPr>
              <a:t>wordvl</a:t>
            </a:r>
            <a:r>
              <a:rPr lang="en-US" sz="1200" u="sng" kern="1200" dirty="0" smtClean="0">
                <a:solidFill>
                  <a:schemeClr val="tx1"/>
                </a:solidFill>
                <a:latin typeface="Arial" charset="0"/>
                <a:ea typeface="ＭＳ Ｐゴシック" charset="-128"/>
                <a:cs typeface="ＭＳ Ｐゴシック" charset="-128"/>
              </a:rPr>
              <a:t>: [name: Lpus3SOA$ms$, id: 7432088a:12a1aeabbf2:-7fc4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Lpus3SOA$ms$/DESIGN/[INDEPENDENT, BOUNDED]/DOUBLE/[]; evaluator: sorcer.vfe.evaluator.IndependentEvaluator@c93e03c]; realization: [Lpus3SOA$ms$e], name: Lpus4SOA$ms$, id: 7432088a:12a1aeabbf2:-7fc0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Lpus4SOA$ms$/DESIGN/[INDEPENDENT, BOUNDED]/DOUBLE/[]; evaluator: sorcer.vfe.evaluator.IndependentEvaluator@c93e050]; realization: [Lpus4SOA$ms$e], name: Lpus5SOA$ms$, id: 7432088a:12a1aeabbf2:-7fbc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Lpus5SOA$ms$/DESIGN/[INDEPENDENT, BOUNDED]/DOUBLE/[]; evaluator: sorcer.vfe.evaluator.IndependentEvaluator@c93e04c]; realization: [Lpus5SOA$ms$e], name: Lpus6SOA$ms$, id: 7432088a:12a1aeabbf2:-7fb8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Lpus6SOA$ms$/DESIGN/[INDEPENDENT, BOUNDED]/DOUBLE/[]; evaluator: sorcer.vfe.evaluator.IndependentEvaluator@c93e021]; realization: [Lpus6SOA$ms$e], name: Lpus7SOA$ms$, id: 7432088a:12a1aeabbf2:-7fb4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Lpus7SOA$ms$/DESIGN/[INDEPENDENT, BOUNDED]/DOUBLE/[]; evaluator: sorcer.vfe.evaluator.IndependentEvaluator@c93e01d]; realization: [Lpus7SOA$ms$e], name: Lpus8SOA$ms$, id: 7432088a:12a1aeabbf2:-7fb0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Lpus8SOA$ms$/DESIGN/[INDEPENDENT, BOUNDED]/DOUBLE/[]; evaluator: sorcer.vfe.evaluator.IndependentEvaluator@c93e031]; realization: [Lpus8SOA$ms$e], name: Lpus9SOA$ms$, id: 7432088a:12a1aeabbf2:-7fac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Lpus9SOA$ms$/DESIGN/[INDEPENDENT, BOUNDED]/DOUBLE/[]; evaluator: sorcer.vfe.evaluator.IndependentEvaluator@c93e02d]; realization: [Lpus9SOA$ms$e]]</a:t>
            </a:r>
          </a:p>
          <a:p>
            <a:r>
              <a:rPr lang="en-US" sz="1200" kern="1200" dirty="0" smtClean="0">
                <a:solidFill>
                  <a:schemeClr val="tx1"/>
                </a:solidFill>
                <a:latin typeface="Arial" charset="0"/>
                <a:ea typeface="ＭＳ Ｐゴシック" charset="-128"/>
                <a:cs typeface="ＭＳ Ｐゴシック" charset="-128"/>
              </a:rPr>
              <a:t>BUILD SUCCESSFUL</a:t>
            </a:r>
            <a:endParaRPr lang="en-US" dirty="0"/>
          </a:p>
        </p:txBody>
      </p:sp>
      <p:sp>
        <p:nvSpPr>
          <p:cNvPr id="4" name="Date Placeholder 3"/>
          <p:cNvSpPr>
            <a:spLocks noGrp="1"/>
          </p:cNvSpPr>
          <p:nvPr>
            <p:ph type="dt" idx="10"/>
          </p:nvPr>
        </p:nvSpPr>
        <p:spPr/>
        <p:txBody>
          <a:bodyPr/>
          <a:lstStyle/>
          <a:p>
            <a:pPr>
              <a:defRPr/>
            </a:pPr>
            <a:fld id="{818DB956-6E40-0F4B-8B7D-219875E7E6DE}" type="datetime1">
              <a:rPr lang="en-US" smtClean="0">
                <a:solidFill>
                  <a:prstClr val="black"/>
                </a:solidFill>
              </a:rPr>
              <a:pPr>
                <a:defRPr/>
              </a:pPr>
              <a:t>2/4/11</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smtClean="0">
                <a:solidFill>
                  <a:prstClr val="black"/>
                </a:solidFill>
              </a:rPr>
              <a:t>Session #, Speaker Name</a:t>
            </a: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74E43020-4077-2D40-9015-B19007CC7954}" type="slidenum">
              <a:rPr lang="en-US" smtClean="0">
                <a:solidFill>
                  <a:prstClr val="black"/>
                </a:solidFill>
              </a:rPr>
              <a:pPr>
                <a:defRPr/>
              </a:pPr>
              <a:t>176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err="1" smtClean="0"/>
              <a:t>LpusSOA</a:t>
            </a:r>
            <a:endParaRPr lang="en-US" dirty="0" smtClean="0"/>
          </a:p>
          <a:p>
            <a:endParaRPr lang="en-US" dirty="0" smtClean="0"/>
          </a:p>
          <a:p>
            <a:r>
              <a:rPr lang="en-US" dirty="0" smtClean="0"/>
              <a:t>Lift per unit span - standard one point  approximation</a:t>
            </a:r>
          </a:p>
          <a:p>
            <a:endParaRPr lang="en-US" dirty="0" smtClean="0"/>
          </a:p>
          <a:p>
            <a:r>
              <a:rPr lang="en-US" sz="1200" kern="1200" dirty="0" err="1" smtClean="0">
                <a:solidFill>
                  <a:schemeClr val="tx1"/>
                </a:solidFill>
                <a:latin typeface="Arial" charset="0"/>
                <a:ea typeface="ＭＳ Ｐゴシック" charset="-128"/>
                <a:cs typeface="ＭＳ Ｐゴシック" charset="-128"/>
              </a:rPr>
              <a:t>Var</a:t>
            </a:r>
            <a:r>
              <a:rPr lang="en-US" sz="1200" kern="1200" dirty="0" smtClean="0">
                <a:solidFill>
                  <a:schemeClr val="tx1"/>
                </a:solidFill>
                <a:latin typeface="Arial" charset="0"/>
                <a:ea typeface="ＭＳ Ｐゴシック" charset="-128"/>
                <a:cs typeface="ＭＳ Ｐゴシック" charset="-128"/>
              </a:rPr>
              <a:t> y1 =</a:t>
            </a:r>
            <a:r>
              <a:rPr lang="en-US" sz="1200" i="1" kern="1200" dirty="0" smtClean="0">
                <a:solidFill>
                  <a:schemeClr val="tx1"/>
                </a:solidFill>
                <a:latin typeface="Arial" charset="0"/>
                <a:ea typeface="ＭＳ Ｐゴシック" charset="-128"/>
                <a:cs typeface="ＭＳ Ｐゴシック" charset="-128"/>
              </a:rPr>
              <a:t>var("y1");</a:t>
            </a:r>
          </a:p>
          <a:p>
            <a:r>
              <a:rPr lang="en-US" sz="1200" kern="1200" dirty="0" smtClean="0">
                <a:solidFill>
                  <a:schemeClr val="tx1"/>
                </a:solidFill>
                <a:latin typeface="Arial" charset="0"/>
                <a:ea typeface="ＭＳ Ｐゴシック" charset="-128"/>
                <a:cs typeface="ＭＳ Ｐゴシック" charset="-128"/>
              </a:rPr>
              <a:t>System.</a:t>
            </a:r>
            <a:r>
              <a:rPr lang="en-US" sz="1200" i="1" kern="1200" dirty="0" smtClean="0">
                <a:solidFill>
                  <a:schemeClr val="tx1"/>
                </a:solidFill>
                <a:latin typeface="Arial" charset="0"/>
                <a:ea typeface="ＭＳ Ｐゴシック" charset="-128"/>
                <a:cs typeface="ＭＳ Ｐゴシック" charset="-128"/>
              </a:rPr>
              <a:t>out.println("y1: " +y1);</a:t>
            </a:r>
          </a:p>
          <a:p>
            <a:r>
              <a:rPr lang="en-US" sz="1200" kern="1200" dirty="0" err="1" smtClean="0">
                <a:solidFill>
                  <a:schemeClr val="tx1"/>
                </a:solidFill>
                <a:latin typeface="Arial" charset="0"/>
                <a:ea typeface="ＭＳ Ｐゴシック" charset="-128"/>
                <a:cs typeface="ＭＳ Ｐゴシック" charset="-128"/>
              </a:rPr>
              <a:t>Var</a:t>
            </a:r>
            <a:r>
              <a:rPr lang="en-US" sz="1200" kern="1200" dirty="0" smtClean="0">
                <a:solidFill>
                  <a:schemeClr val="tx1"/>
                </a:solidFill>
                <a:latin typeface="Arial" charset="0"/>
                <a:ea typeface="ＭＳ Ｐゴシック" charset="-128"/>
                <a:cs typeface="ＭＳ Ｐゴシック" charset="-128"/>
              </a:rPr>
              <a:t> y2 =</a:t>
            </a:r>
            <a:r>
              <a:rPr lang="en-US" sz="1200" i="1" kern="1200" dirty="0" smtClean="0">
                <a:solidFill>
                  <a:schemeClr val="tx1"/>
                </a:solidFill>
                <a:latin typeface="Arial" charset="0"/>
                <a:ea typeface="ＭＳ Ｐゴシック" charset="-128"/>
                <a:cs typeface="ＭＳ Ｐゴシック" charset="-128"/>
              </a:rPr>
              <a:t>var("y2", 10.0);</a:t>
            </a:r>
          </a:p>
          <a:p>
            <a:r>
              <a:rPr lang="en-US" sz="1200" kern="1200" dirty="0" smtClean="0">
                <a:solidFill>
                  <a:schemeClr val="tx1"/>
                </a:solidFill>
                <a:latin typeface="Arial" charset="0"/>
                <a:ea typeface="ＭＳ Ｐゴシック" charset="-128"/>
                <a:cs typeface="ＭＳ Ｐゴシック" charset="-128"/>
              </a:rPr>
              <a:t>System.</a:t>
            </a:r>
            <a:r>
              <a:rPr lang="en-US" sz="1200" i="1" kern="1200" dirty="0" smtClean="0">
                <a:solidFill>
                  <a:schemeClr val="tx1"/>
                </a:solidFill>
                <a:latin typeface="Arial" charset="0"/>
                <a:ea typeface="ＭＳ Ｐゴシック" charset="-128"/>
                <a:cs typeface="ＭＳ Ｐゴシック" charset="-128"/>
              </a:rPr>
              <a:t>out.println("y2: " + y2);</a:t>
            </a:r>
          </a:p>
          <a:p>
            <a:r>
              <a:rPr lang="en-US" sz="1200" kern="1200" dirty="0" err="1" smtClean="0">
                <a:solidFill>
                  <a:schemeClr val="tx1"/>
                </a:solidFill>
                <a:latin typeface="Arial" charset="0"/>
                <a:ea typeface="ＭＳ Ｐゴシック" charset="-128"/>
                <a:cs typeface="ＭＳ Ｐゴシック" charset="-128"/>
              </a:rPr>
              <a:t>Var</a:t>
            </a:r>
            <a:r>
              <a:rPr lang="en-US" sz="1200" kern="1200" dirty="0" smtClean="0">
                <a:solidFill>
                  <a:schemeClr val="tx1"/>
                </a:solidFill>
                <a:latin typeface="Arial" charset="0"/>
                <a:ea typeface="ＭＳ Ｐゴシック" charset="-128"/>
                <a:cs typeface="ＭＳ Ｐゴシック" charset="-128"/>
              </a:rPr>
              <a:t> y3 =</a:t>
            </a:r>
            <a:r>
              <a:rPr lang="en-US" sz="1200" i="1" kern="1200" dirty="0" smtClean="0">
                <a:solidFill>
                  <a:schemeClr val="tx1"/>
                </a:solidFill>
                <a:latin typeface="Arial" charset="0"/>
                <a:ea typeface="ＭＳ Ｐゴシック" charset="-128"/>
                <a:cs typeface="ＭＳ Ｐゴシック" charset="-128"/>
              </a:rPr>
              <a:t>var("y3", 10.0, 5.0, 20.0);</a:t>
            </a:r>
          </a:p>
          <a:p>
            <a:r>
              <a:rPr lang="en-US" sz="1200" kern="1200" dirty="0" smtClean="0">
                <a:solidFill>
                  <a:schemeClr val="tx1"/>
                </a:solidFill>
                <a:latin typeface="Arial" charset="0"/>
                <a:ea typeface="ＭＳ Ｐゴシック" charset="-128"/>
                <a:cs typeface="ＭＳ Ｐゴシック" charset="-128"/>
              </a:rPr>
              <a:t>System.</a:t>
            </a:r>
            <a:r>
              <a:rPr lang="en-US" sz="1200" i="1" kern="1200" dirty="0" smtClean="0">
                <a:solidFill>
                  <a:schemeClr val="tx1"/>
                </a:solidFill>
                <a:latin typeface="Arial" charset="0"/>
                <a:ea typeface="ＭＳ Ｐゴシック" charset="-128"/>
                <a:cs typeface="ＭＳ Ｐゴシック" charset="-128"/>
              </a:rPr>
              <a:t>out.println("y3: " + y3);</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err="1" smtClean="0">
                <a:solidFill>
                  <a:schemeClr val="tx1"/>
                </a:solidFill>
                <a:latin typeface="Arial" charset="0"/>
                <a:ea typeface="ＭＳ Ｐゴシック" charset="-128"/>
                <a:cs typeface="ＭＳ Ｐゴシック" charset="-128"/>
              </a:rPr>
              <a:t>VarList</a:t>
            </a:r>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yvl</a:t>
            </a:r>
            <a:r>
              <a:rPr lang="en-US" sz="1200" kern="1200" dirty="0" smtClean="0">
                <a:solidFill>
                  <a:schemeClr val="tx1"/>
                </a:solidFill>
                <a:latin typeface="Arial" charset="0"/>
                <a:ea typeface="ＭＳ Ｐゴシック" charset="-128"/>
                <a:cs typeface="ＭＳ Ｐゴシック" charset="-128"/>
              </a:rPr>
              <a:t> = </a:t>
            </a:r>
            <a:r>
              <a:rPr lang="en-US" sz="1200" i="1" kern="1200" dirty="0" smtClean="0">
                <a:solidFill>
                  <a:schemeClr val="tx1"/>
                </a:solidFill>
                <a:latin typeface="Arial" charset="0"/>
                <a:ea typeface="ＭＳ Ｐゴシック" charset="-128"/>
                <a:cs typeface="ＭＳ Ｐゴシック" charset="-128"/>
              </a:rPr>
              <a:t>vars(loop(5), "</a:t>
            </a:r>
            <a:r>
              <a:rPr lang="en-US" sz="1200" i="1" kern="1200" dirty="0" err="1" smtClean="0">
                <a:solidFill>
                  <a:schemeClr val="tx1"/>
                </a:solidFill>
                <a:latin typeface="Arial" charset="0"/>
                <a:ea typeface="ＭＳ Ｐゴシック" charset="-128"/>
                <a:cs typeface="ＭＳ Ｐゴシック" charset="-128"/>
              </a:rPr>
              <a:t>y</a:t>
            </a:r>
            <a:r>
              <a:rPr lang="en-US" sz="1200" i="1" kern="1200" dirty="0" smtClean="0">
                <a:solidFill>
                  <a:schemeClr val="tx1"/>
                </a:solidFill>
                <a:latin typeface="Arial" charset="0"/>
                <a:ea typeface="ＭＳ Ｐゴシック" charset="-128"/>
                <a:cs typeface="ＭＳ Ｐゴシック" charset="-128"/>
              </a:rPr>
              <a:t>", 10.0, 5.0, 20.0);</a:t>
            </a:r>
          </a:p>
          <a:p>
            <a:r>
              <a:rPr lang="en-US" sz="1200" kern="1200" dirty="0" err="1" smtClean="0">
                <a:solidFill>
                  <a:schemeClr val="tx1"/>
                </a:solidFill>
                <a:latin typeface="Arial" charset="0"/>
                <a:ea typeface="ＭＳ Ｐゴシック" charset="-128"/>
                <a:cs typeface="ＭＳ Ｐゴシック" charset="-128"/>
              </a:rPr>
              <a:t>System.</a:t>
            </a:r>
            <a:r>
              <a:rPr lang="en-US" sz="1200" i="1" kern="1200" dirty="0" err="1" smtClean="0">
                <a:solidFill>
                  <a:schemeClr val="tx1"/>
                </a:solidFill>
                <a:latin typeface="Arial" charset="0"/>
                <a:ea typeface="ＭＳ Ｐゴシック" charset="-128"/>
                <a:cs typeface="ＭＳ Ｐゴシック" charset="-128"/>
              </a:rPr>
              <a:t>out.println("yvl</a:t>
            </a:r>
            <a:r>
              <a:rPr lang="en-US" sz="1200" i="1" kern="1200" dirty="0" smtClean="0">
                <a:solidFill>
                  <a:schemeClr val="tx1"/>
                </a:solidFill>
                <a:latin typeface="Arial" charset="0"/>
                <a:ea typeface="ＭＳ Ｐゴシック" charset="-128"/>
                <a:cs typeface="ＭＳ Ｐゴシック" charset="-128"/>
              </a:rPr>
              <a:t>: " + </a:t>
            </a:r>
            <a:r>
              <a:rPr lang="en-US" sz="1200" i="1" kern="1200" dirty="0" err="1" smtClean="0">
                <a:solidFill>
                  <a:schemeClr val="tx1"/>
                </a:solidFill>
                <a:latin typeface="Arial" charset="0"/>
                <a:ea typeface="ＭＳ Ｐゴシック" charset="-128"/>
                <a:cs typeface="ＭＳ Ｐゴシック" charset="-128"/>
              </a:rPr>
              <a:t>yvl</a:t>
            </a:r>
            <a:r>
              <a:rPr lang="en-US" sz="1200" i="1" kern="1200" dirty="0" smtClean="0">
                <a:solidFill>
                  <a:schemeClr val="tx1"/>
                </a:solidFill>
                <a:latin typeface="Arial" charset="0"/>
                <a:ea typeface="ＭＳ Ｐゴシック" charset="-128"/>
                <a:cs typeface="ＭＳ Ｐゴシック" charset="-128"/>
              </a:rPr>
              <a:t>);</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err="1" smtClean="0">
                <a:solidFill>
                  <a:schemeClr val="tx1"/>
                </a:solidFill>
                <a:latin typeface="Arial" charset="0"/>
                <a:ea typeface="ＭＳ Ｐゴシック" charset="-128"/>
                <a:cs typeface="ＭＳ Ｐゴシック" charset="-128"/>
              </a:rPr>
              <a:t>VarList</a:t>
            </a:r>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xvl</a:t>
            </a:r>
            <a:r>
              <a:rPr lang="en-US" sz="1200" kern="1200" dirty="0" smtClean="0">
                <a:solidFill>
                  <a:schemeClr val="tx1"/>
                </a:solidFill>
                <a:latin typeface="Arial" charset="0"/>
                <a:ea typeface="ＭＳ Ｐゴシック" charset="-128"/>
                <a:cs typeface="ＭＳ Ｐゴシック" charset="-128"/>
              </a:rPr>
              <a:t> =</a:t>
            </a:r>
            <a:r>
              <a:rPr lang="en-US" sz="1200" i="1" kern="1200" dirty="0" smtClean="0">
                <a:solidFill>
                  <a:schemeClr val="tx1"/>
                </a:solidFill>
                <a:latin typeface="Arial" charset="0"/>
                <a:ea typeface="ＭＳ Ｐゴシック" charset="-128"/>
                <a:cs typeface="ＭＳ Ｐゴシック" charset="-128"/>
              </a:rPr>
              <a:t>vars(loop(3, 9), "</a:t>
            </a:r>
            <a:r>
              <a:rPr lang="en-US" sz="1200" i="1" kern="1200" dirty="0" err="1" smtClean="0">
                <a:solidFill>
                  <a:schemeClr val="tx1"/>
                </a:solidFill>
                <a:latin typeface="Arial" charset="0"/>
                <a:ea typeface="ＭＳ Ｐゴシック" charset="-128"/>
                <a:cs typeface="ＭＳ Ｐゴシック" charset="-128"/>
              </a:rPr>
              <a:t>x</a:t>
            </a:r>
            <a:r>
              <a:rPr lang="en-US" sz="1200" i="1" kern="1200" dirty="0" smtClean="0">
                <a:solidFill>
                  <a:schemeClr val="tx1"/>
                </a:solidFill>
                <a:latin typeface="Arial" charset="0"/>
                <a:ea typeface="ＭＳ Ｐゴシック" charset="-128"/>
                <a:cs typeface="ＭＳ Ｐゴシック" charset="-128"/>
              </a:rPr>
              <a:t>", 10.0, 5.0, 20.0);</a:t>
            </a:r>
          </a:p>
          <a:p>
            <a:r>
              <a:rPr lang="en-US" sz="1200" kern="1200" dirty="0" err="1" smtClean="0">
                <a:solidFill>
                  <a:schemeClr val="tx1"/>
                </a:solidFill>
                <a:latin typeface="Arial" charset="0"/>
                <a:ea typeface="ＭＳ Ｐゴシック" charset="-128"/>
                <a:cs typeface="ＭＳ Ｐゴシック" charset="-128"/>
              </a:rPr>
              <a:t>System.</a:t>
            </a:r>
            <a:r>
              <a:rPr lang="en-US" sz="1200" i="1" kern="1200" dirty="0" err="1" smtClean="0">
                <a:solidFill>
                  <a:schemeClr val="tx1"/>
                </a:solidFill>
                <a:latin typeface="Arial" charset="0"/>
                <a:ea typeface="ＭＳ Ｐゴシック" charset="-128"/>
                <a:cs typeface="ＭＳ Ｐゴシック" charset="-128"/>
              </a:rPr>
              <a:t>out.println("xvl</a:t>
            </a:r>
            <a:r>
              <a:rPr lang="en-US" sz="1200" i="1" kern="1200" dirty="0" smtClean="0">
                <a:solidFill>
                  <a:schemeClr val="tx1"/>
                </a:solidFill>
                <a:latin typeface="Arial" charset="0"/>
                <a:ea typeface="ＭＳ Ｐゴシック" charset="-128"/>
                <a:cs typeface="ＭＳ Ｐゴシック" charset="-128"/>
              </a:rPr>
              <a:t>: " + </a:t>
            </a:r>
            <a:r>
              <a:rPr lang="en-US" sz="1200" i="1" kern="1200" dirty="0" err="1" smtClean="0">
                <a:solidFill>
                  <a:schemeClr val="tx1"/>
                </a:solidFill>
                <a:latin typeface="Arial" charset="0"/>
                <a:ea typeface="ＭＳ Ｐゴシック" charset="-128"/>
                <a:cs typeface="ＭＳ Ｐゴシック" charset="-128"/>
              </a:rPr>
              <a:t>xvl</a:t>
            </a:r>
            <a:r>
              <a:rPr lang="en-US" sz="1200" i="1" kern="1200" dirty="0" smtClean="0">
                <a:solidFill>
                  <a:schemeClr val="tx1"/>
                </a:solidFill>
                <a:latin typeface="Arial" charset="0"/>
                <a:ea typeface="ＭＳ Ｐゴシック" charset="-128"/>
                <a:cs typeface="ＭＳ Ｐゴシック" charset="-128"/>
              </a:rPr>
              <a:t>);</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err="1" smtClean="0">
                <a:solidFill>
                  <a:schemeClr val="tx1"/>
                </a:solidFill>
                <a:latin typeface="Arial" charset="0"/>
                <a:ea typeface="ＭＳ Ｐゴシック" charset="-128"/>
                <a:cs typeface="ＭＳ Ｐゴシック" charset="-128"/>
              </a:rPr>
              <a:t>VarList</a:t>
            </a:r>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wordvl</a:t>
            </a:r>
            <a:r>
              <a:rPr lang="en-US" sz="1200" kern="1200" dirty="0" smtClean="0">
                <a:solidFill>
                  <a:schemeClr val="tx1"/>
                </a:solidFill>
                <a:latin typeface="Arial" charset="0"/>
                <a:ea typeface="ＭＳ Ｐゴシック" charset="-128"/>
                <a:cs typeface="ＭＳ Ｐゴシック" charset="-128"/>
              </a:rPr>
              <a:t> = </a:t>
            </a:r>
            <a:r>
              <a:rPr lang="en-US" sz="1200" i="1" kern="1200" dirty="0" err="1" smtClean="0">
                <a:solidFill>
                  <a:schemeClr val="tx1"/>
                </a:solidFill>
                <a:latin typeface="Arial" charset="0"/>
                <a:ea typeface="ＭＳ Ｐゴシック" charset="-128"/>
                <a:cs typeface="ＭＳ Ｐゴシック" charset="-128"/>
              </a:rPr>
              <a:t>vars(loop("i</a:t>
            </a:r>
            <a:r>
              <a:rPr lang="en-US" sz="1200" i="1" kern="1200" dirty="0" smtClean="0">
                <a:solidFill>
                  <a:schemeClr val="tx1"/>
                </a:solidFill>
                <a:latin typeface="Arial" charset="0"/>
                <a:ea typeface="ＭＳ Ｐゴシック" charset="-128"/>
                <a:cs typeface="ＭＳ Ｐゴシック" charset="-128"/>
              </a:rPr>
              <a:t>", 3, 9), "</a:t>
            </a:r>
            <a:r>
              <a:rPr lang="en-US" sz="1200" i="1" kern="1200" dirty="0" err="1" smtClean="0">
                <a:solidFill>
                  <a:schemeClr val="tx1"/>
                </a:solidFill>
                <a:latin typeface="Arial" charset="0"/>
                <a:ea typeface="ＭＳ Ｐゴシック" charset="-128"/>
                <a:cs typeface="ＭＳ Ｐゴシック" charset="-128"/>
              </a:rPr>
              <a:t>Lpus$i$SOA$ms</a:t>
            </a:r>
            <a:r>
              <a:rPr lang="en-US" sz="1200" i="1" kern="1200" dirty="0" smtClean="0">
                <a:solidFill>
                  <a:schemeClr val="tx1"/>
                </a:solidFill>
                <a:latin typeface="Arial" charset="0"/>
                <a:ea typeface="ＭＳ Ｐゴシック" charset="-128"/>
                <a:cs typeface="ＭＳ Ｐゴシック" charset="-128"/>
              </a:rPr>
              <a:t>$", 10.0, 5.0, 20.0);</a:t>
            </a:r>
          </a:p>
          <a:p>
            <a:r>
              <a:rPr lang="en-US" sz="1200" kern="1200" dirty="0" err="1" smtClean="0">
                <a:solidFill>
                  <a:schemeClr val="tx1"/>
                </a:solidFill>
                <a:latin typeface="Arial" charset="0"/>
                <a:ea typeface="ＭＳ Ｐゴシック" charset="-128"/>
                <a:cs typeface="ＭＳ Ｐゴシック" charset="-128"/>
              </a:rPr>
              <a:t>System.</a:t>
            </a:r>
            <a:r>
              <a:rPr lang="en-US" sz="1200" i="1" kern="1200" dirty="0" err="1" smtClean="0">
                <a:solidFill>
                  <a:schemeClr val="tx1"/>
                </a:solidFill>
                <a:latin typeface="Arial" charset="0"/>
                <a:ea typeface="ＭＳ Ｐゴシック" charset="-128"/>
                <a:cs typeface="ＭＳ Ｐゴシック" charset="-128"/>
              </a:rPr>
              <a:t>out.println("wordvl</a:t>
            </a:r>
            <a:r>
              <a:rPr lang="en-US" sz="1200" i="1" kern="1200" dirty="0" smtClean="0">
                <a:solidFill>
                  <a:schemeClr val="tx1"/>
                </a:solidFill>
                <a:latin typeface="Arial" charset="0"/>
                <a:ea typeface="ＭＳ Ｐゴシック" charset="-128"/>
                <a:cs typeface="ＭＳ Ｐゴシック" charset="-128"/>
              </a:rPr>
              <a:t>: " + </a:t>
            </a:r>
            <a:r>
              <a:rPr lang="en-US" sz="1200" i="1" kern="1200" dirty="0" err="1" smtClean="0">
                <a:solidFill>
                  <a:schemeClr val="tx1"/>
                </a:solidFill>
                <a:latin typeface="Arial" charset="0"/>
                <a:ea typeface="ＭＳ Ｐゴシック" charset="-128"/>
                <a:cs typeface="ＭＳ Ｐゴシック" charset="-128"/>
              </a:rPr>
              <a:t>wordvl</a:t>
            </a:r>
            <a:r>
              <a:rPr lang="en-US" sz="1200" i="1" kern="1200" dirty="0" smtClean="0">
                <a:solidFill>
                  <a:schemeClr val="tx1"/>
                </a:solidFill>
                <a:latin typeface="Arial" charset="0"/>
                <a:ea typeface="ＭＳ Ｐゴシック" charset="-128"/>
                <a:cs typeface="ＭＳ Ｐゴシック" charset="-128"/>
              </a:rPr>
              <a:t>);</a:t>
            </a:r>
          </a:p>
          <a:p>
            <a:endParaRPr lang="en-US" sz="1200" kern="1200" dirty="0" smtClean="0">
              <a:solidFill>
                <a:schemeClr val="tx1"/>
              </a:solidFill>
              <a:latin typeface="Arial" charset="0"/>
              <a:ea typeface="ＭＳ Ｐゴシック" charset="-128"/>
              <a:cs typeface="ＭＳ Ｐゴシック" charset="-128"/>
            </a:endParaRP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y1: name: y1, id: 7432088a:12a1aeabbf2:-7fff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y1/DESIGN/[]/DOUBLE/[]; evaluator: sorcer.vfe.evaluator.NullEvaluator@c93e0cc]; realization: [y1e]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y2: name: y2, id: 7432088a:12a1aeabbf2:-7ffc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y2/DESIGN/[INDEPENDENT]/DOUBLE/[]; evaluator: sorcer.vfe.evaluator.IndependentEvaluator@c93e0c8]; realization: [y2e]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y3: name: y3, id: 7432088a:12a1aeabbf2:-7ff8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y3/DESIGN/[INDEPENDENT, BOUNDED]/DOUBLE/[]; evaluator: sorcer.vfe.evaluator.IndependentEvaluator@c93e09d]; realization: [y3e]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a:t>
            </a:r>
            <a:r>
              <a:rPr lang="en-US" sz="1200" u="sng" kern="1200" dirty="0" err="1" smtClean="0">
                <a:solidFill>
                  <a:schemeClr val="tx1"/>
                </a:solidFill>
                <a:latin typeface="Arial" charset="0"/>
                <a:ea typeface="ＭＳ Ｐゴシック" charset="-128"/>
                <a:cs typeface="ＭＳ Ｐゴシック" charset="-128"/>
              </a:rPr>
              <a:t>yvl</a:t>
            </a:r>
            <a:r>
              <a:rPr lang="en-US" sz="1200" u="sng" kern="1200" dirty="0" smtClean="0">
                <a:solidFill>
                  <a:schemeClr val="tx1"/>
                </a:solidFill>
                <a:latin typeface="Arial" charset="0"/>
                <a:ea typeface="ＭＳ Ｐゴシック" charset="-128"/>
                <a:cs typeface="ＭＳ Ｐゴシック" charset="-128"/>
              </a:rPr>
              <a:t>: [name: y1, id: 7432088a:12a1aeabbf2:-7ff4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y1/DESIGN/[INDEPENDENT, BOUNDED]/DOUBLE/[]; evaluator: sorcer.vfe.evaluator.IndependentEvaluator@c93e099]; realization: [y1e], name: y2, id: 7432088a:12a1aeabbf2:-7ff0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y2/DESIGN/[INDEPENDENT, BOUNDED]/DOUBLE/[]; evaluator: sorcer.vfe.evaluator.IndependentEvaluator@c93e0ad]; realization: [y2e], name: y3, id: 7432088a:12a1aeabbf2:-7fec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y3/DESIGN/[INDEPENDENT, BOUNDED]/DOUBLE/[]; evaluator: sorcer.vfe.evaluator.IndependentEvaluator@c93e0a9]; realization: [y3e], name: y4, id: 7432088a:12a1aeabbf2:-7fe8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y4/DESIGN/[INDEPENDENT, BOUNDED]/DOUBLE/[]; evaluator: sorcer.vfe.evaluator.IndependentEvaluator@c93e07e]; realization: [y4e], name: y5, id: 7432088a:12a1aeabbf2:-7fe4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y5/DESIGN/[INDEPENDENT, BOUNDED]/DOUBLE/[]; evaluator: sorcer.vfe.evaluator.IndependentEvaluator@c93e07a]; realization: [y5e]]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a:t>
            </a:r>
            <a:r>
              <a:rPr lang="en-US" sz="1200" u="sng" kern="1200" dirty="0" err="1" smtClean="0">
                <a:solidFill>
                  <a:schemeClr val="tx1"/>
                </a:solidFill>
                <a:latin typeface="Arial" charset="0"/>
                <a:ea typeface="ＭＳ Ｐゴシック" charset="-128"/>
                <a:cs typeface="ＭＳ Ｐゴシック" charset="-128"/>
              </a:rPr>
              <a:t>xvl</a:t>
            </a:r>
            <a:r>
              <a:rPr lang="en-US" sz="1200" u="sng" kern="1200" dirty="0" smtClean="0">
                <a:solidFill>
                  <a:schemeClr val="tx1"/>
                </a:solidFill>
                <a:latin typeface="Arial" charset="0"/>
                <a:ea typeface="ＭＳ Ｐゴシック" charset="-128"/>
                <a:cs typeface="ＭＳ Ｐゴシック" charset="-128"/>
              </a:rPr>
              <a:t>: [name: x3, id: 7432088a:12a1aeabbf2:-7fe0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x3/DESIGN/[INDEPENDENT, BOUNDED]/DOUBLE/[]; evaluator: sorcer.vfe.evaluator.IndependentEvaluator@c93e08e]; realization: [x3e], name: x4, id: 7432088a:12a1aeabbf2:-7fdc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x4/DESIGN/[INDEPENDENT, BOUNDED]/DOUBLE/[]; evaluator: sorcer.vfe.evaluator.IndependentEvaluator@c93e08a]; realization: [x4e], name: x5, id: 7432088a:12a1aeabbf2:-7fd8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x5/DESIGN/[INDEPENDENT, BOUNDED]/DOUBLE/[]; evaluator: sorcer.vfe.evaluator.IndependentEvaluator@c93e05f]; realization: [x5e], name: x6, id: 7432088a:12a1aeabbf2:-7fd4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x6/DESIGN/[INDEPENDENT, BOUNDED]/DOUBLE/[]; evaluator: sorcer.vfe.evaluator.IndependentEvaluator@c93e05b]; realization: [x6e], name: x7, id: 7432088a:12a1aeabbf2:-7fd0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x7/DESIGN/[INDEPENDENT, BOUNDED]/DOUBLE/[]; evaluator: sorcer.vfe.evaluator.IndependentEvaluator@c93e06f]; realization: [x7e], name: x8, id: 7432088a:12a1aeabbf2:-7fcc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x8/DESIGN/[INDEPENDENT, BOUNDED]/DOUBLE/[]; evaluator: sorcer.vfe.evaluator.IndependentEvaluator@c93e06b]; realization: [x8e], name: x9, id: 7432088a:12a1aeabbf2:-7fc8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x9/DESIGN/[INDEPENDENT, BOUNDED]/DOUBLE/[]; evaluator: sorcer.vfe.evaluator.IndependentEvaluator@c93e040]; realization: [x9e]]</a:t>
            </a:r>
          </a:p>
          <a:p>
            <a:r>
              <a:rPr lang="en-US" sz="1200" kern="1200" dirty="0" smtClean="0">
                <a:solidFill>
                  <a:schemeClr val="tx1"/>
                </a:solidFill>
                <a:latin typeface="Arial" charset="0"/>
                <a:ea typeface="ＭＳ Ｐゴシック" charset="-128"/>
                <a:cs typeface="ＭＳ Ｐゴシック" charset="-128"/>
              </a:rPr>
              <a:t>     [</a:t>
            </a:r>
            <a:r>
              <a:rPr lang="en-US" sz="1200" u="sng" kern="1200" dirty="0" smtClean="0">
                <a:solidFill>
                  <a:schemeClr val="tx1"/>
                </a:solidFill>
                <a:latin typeface="Arial" charset="0"/>
                <a:ea typeface="ＭＳ Ｐゴシック" charset="-128"/>
                <a:cs typeface="ＭＳ Ｐゴシック" charset="-128"/>
              </a:rPr>
              <a:t>java] </a:t>
            </a:r>
            <a:r>
              <a:rPr lang="en-US" sz="1200" u="sng" kern="1200" dirty="0" err="1" smtClean="0">
                <a:solidFill>
                  <a:schemeClr val="tx1"/>
                </a:solidFill>
                <a:latin typeface="Arial" charset="0"/>
                <a:ea typeface="ＭＳ Ｐゴシック" charset="-128"/>
                <a:cs typeface="ＭＳ Ｐゴシック" charset="-128"/>
              </a:rPr>
              <a:t>wordvl</a:t>
            </a:r>
            <a:r>
              <a:rPr lang="en-US" sz="1200" u="sng" kern="1200" dirty="0" smtClean="0">
                <a:solidFill>
                  <a:schemeClr val="tx1"/>
                </a:solidFill>
                <a:latin typeface="Arial" charset="0"/>
                <a:ea typeface="ＭＳ Ｐゴシック" charset="-128"/>
                <a:cs typeface="ＭＳ Ｐゴシック" charset="-128"/>
              </a:rPr>
              <a:t>: [name: Lpus3SOA$ms$, id: 7432088a:12a1aeabbf2:-7fc4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Lpus3SOA$ms$/DESIGN/[INDEPENDENT, BOUNDED]/DOUBLE/[]; evaluator: sorcer.vfe.evaluator.IndependentEvaluator@c93e03c]; realization: [Lpus3SOA$ms$e], name: Lpus4SOA$ms$, id: 7432088a:12a1aeabbf2:-7fc0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Lpus4SOA$ms$/DESIGN/[INDEPENDENT, BOUNDED]/DOUBLE/[]; evaluator: sorcer.vfe.evaluator.IndependentEvaluator@c93e050]; realization: [Lpus4SOA$ms$e], name: Lpus5SOA$ms$, id: 7432088a:12a1aeabbf2:-7fbc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Lpus5SOA$ms$/DESIGN/[INDEPENDENT, BOUNDED]/DOUBLE/[]; evaluator: sorcer.vfe.evaluator.IndependentEvaluator@c93e04c]; realization: [Lpus5SOA$ms$e], name: Lpus6SOA$ms$, id: 7432088a:12a1aeabbf2:-7fb8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Lpus6SOA$ms$/DESIGN/[INDEPENDENT, BOUNDED]/DOUBLE/[]; evaluator: sorcer.vfe.evaluator.IndependentEvaluator@c93e021]; realization: [Lpus6SOA$ms$e], name: Lpus7SOA$ms$, id: 7432088a:12a1aeabbf2:-7fb4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Lpus7SOA$ms$/DESIGN/[INDEPENDENT, BOUNDED]/DOUBLE/[]; evaluator: sorcer.vfe.evaluator.IndependentEvaluator@c93e01d]; realization: [Lpus7SOA$ms$e], name: Lpus8SOA$ms$, id: 7432088a:12a1aeabbf2:-7fb0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Lpus8SOA$ms$/DESIGN/[INDEPENDENT, BOUNDED]/DOUBLE/[]; evaluator: sorcer.vfe.evaluator.IndependentEvaluator@c93e031]; realization: [Lpus8SOA$ms$e], name: Lpus9SOA$ms$, id: 7432088a:12a1aeabbf2:-7fac [</a:t>
            </a:r>
            <a:r>
              <a:rPr lang="en-US" sz="1200" u="sng" kern="1200" dirty="0" err="1" smtClean="0">
                <a:solidFill>
                  <a:schemeClr val="tx1"/>
                </a:solidFill>
                <a:latin typeface="Arial" charset="0"/>
                <a:ea typeface="ＭＳ Ｐゴシック" charset="-128"/>
                <a:cs typeface="ＭＳ Ｐゴシック" charset="-128"/>
              </a:rPr>
              <a:t>var</a:t>
            </a:r>
            <a:r>
              <a:rPr lang="en-US" sz="1200" u="sng" kern="1200" dirty="0" smtClean="0">
                <a:solidFill>
                  <a:schemeClr val="tx1"/>
                </a:solidFill>
                <a:latin typeface="Arial" charset="0"/>
                <a:ea typeface="ＭＳ Ｐゴシック" charset="-128"/>
                <a:cs typeface="ＭＳ Ｐゴシック" charset="-128"/>
              </a:rPr>
              <a:t>: Lpus9SOA$ms$/DESIGN/[INDEPENDENT, BOUNDED]/DOUBLE/[]; evaluator: sorcer.vfe.evaluator.IndependentEvaluator@c93e02d]; realization: [Lpus9SOA$ms$e]]</a:t>
            </a:r>
          </a:p>
          <a:p>
            <a:r>
              <a:rPr lang="en-US" sz="1200" kern="1200" dirty="0" smtClean="0">
                <a:solidFill>
                  <a:schemeClr val="tx1"/>
                </a:solidFill>
                <a:latin typeface="Arial" charset="0"/>
                <a:ea typeface="ＭＳ Ｐゴシック" charset="-128"/>
                <a:cs typeface="ＭＳ Ｐゴシック" charset="-128"/>
              </a:rPr>
              <a:t>BUILD SUCCESSFUL</a:t>
            </a:r>
            <a:endParaRPr lang="en-US" dirty="0"/>
          </a:p>
        </p:txBody>
      </p:sp>
      <p:sp>
        <p:nvSpPr>
          <p:cNvPr id="4" name="Date Placeholder 3"/>
          <p:cNvSpPr>
            <a:spLocks noGrp="1"/>
          </p:cNvSpPr>
          <p:nvPr>
            <p:ph type="dt" idx="10"/>
          </p:nvPr>
        </p:nvSpPr>
        <p:spPr/>
        <p:txBody>
          <a:bodyPr/>
          <a:lstStyle/>
          <a:p>
            <a:pPr>
              <a:defRPr/>
            </a:pPr>
            <a:fld id="{818DB956-6E40-0F4B-8B7D-219875E7E6DE}" type="datetime1">
              <a:rPr lang="en-US" smtClean="0">
                <a:solidFill>
                  <a:prstClr val="black"/>
                </a:solidFill>
              </a:rPr>
              <a:pPr>
                <a:defRPr/>
              </a:pPr>
              <a:t>2/4/11</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smtClean="0">
                <a:solidFill>
                  <a:prstClr val="black"/>
                </a:solidFill>
              </a:rPr>
              <a:t>Session #, Speaker Name</a:t>
            </a: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74E43020-4077-2D40-9015-B19007CC7954}" type="slidenum">
              <a:rPr lang="en-US" smtClean="0">
                <a:solidFill>
                  <a:prstClr val="black"/>
                </a:solidFill>
              </a:rPr>
              <a:pPr>
                <a:defRPr/>
              </a:pPr>
              <a:t>177</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0.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userDrawn="1"/>
        </p:nvPicPr>
        <p:blipFill>
          <a:blip r:embed="rId2" cstate="print"/>
          <a:srcRect/>
          <a:stretch>
            <a:fillRect/>
          </a:stretch>
        </p:blipFill>
        <p:spPr bwMode="auto">
          <a:xfrm>
            <a:off x="5867400" y="1828800"/>
            <a:ext cx="2526466" cy="2704743"/>
          </a:xfrm>
          <a:prstGeom prst="rect">
            <a:avLst/>
          </a:prstGeom>
          <a:noFill/>
        </p:spPr>
      </p:pic>
      <p:sp>
        <p:nvSpPr>
          <p:cNvPr id="11" name="Rectangle 7"/>
          <p:cNvSpPr>
            <a:spLocks noChangeArrowheads="1"/>
          </p:cNvSpPr>
          <p:nvPr userDrawn="1"/>
        </p:nvSpPr>
        <p:spPr bwMode="auto">
          <a:xfrm>
            <a:off x="0" y="4001"/>
            <a:ext cx="9144000" cy="173734"/>
          </a:xfrm>
          <a:prstGeom prst="rect">
            <a:avLst/>
          </a:prstGeom>
          <a:gradFill rotWithShape="0">
            <a:gsLst>
              <a:gs pos="0">
                <a:srgbClr val="FED910"/>
              </a:gs>
              <a:gs pos="100000">
                <a:srgbClr val="0D2B88"/>
              </a:gs>
            </a:gsLst>
            <a:path path="rect">
              <a:fillToRect l="100000" b="100000"/>
            </a:path>
          </a:gradFill>
          <a:ln w="9525">
            <a:noFill/>
            <a:miter lim="800000"/>
            <a:headEnd/>
            <a:tailEnd/>
          </a:ln>
          <a:effectLst/>
        </p:spPr>
        <p:txBody>
          <a:bodyPr anchor="ctr" anchorCtr="1"/>
          <a:lstStyle/>
          <a:p>
            <a:pPr algn="ctr" fontAlgn="base">
              <a:spcBef>
                <a:spcPct val="20000"/>
              </a:spcBef>
              <a:spcAft>
                <a:spcPct val="0"/>
              </a:spcAft>
            </a:pPr>
            <a:endParaRPr lang="en-US" sz="2000" b="1">
              <a:solidFill>
                <a:srgbClr val="000000"/>
              </a:solidFill>
              <a:latin typeface="Arial" charset="0"/>
            </a:endParaRPr>
          </a:p>
        </p:txBody>
      </p:sp>
      <p:sp>
        <p:nvSpPr>
          <p:cNvPr id="12" name="Rectangle 11"/>
          <p:cNvSpPr/>
          <p:nvPr userDrawn="1"/>
        </p:nvSpPr>
        <p:spPr>
          <a:xfrm>
            <a:off x="0" y="-9144"/>
            <a:ext cx="6400800" cy="240066"/>
          </a:xfrm>
          <a:prstGeom prst="rect">
            <a:avLst/>
          </a:prstGeom>
        </p:spPr>
        <p:txBody>
          <a:bodyPr wrap="square">
            <a:spAutoFit/>
          </a:bodyPr>
          <a:lstStyle/>
          <a:p>
            <a:pPr fontAlgn="base">
              <a:lnSpc>
                <a:spcPct val="80000"/>
              </a:lnSpc>
              <a:spcBef>
                <a:spcPct val="0"/>
              </a:spcBef>
              <a:spcAft>
                <a:spcPct val="0"/>
              </a:spcAft>
            </a:pPr>
            <a:r>
              <a:rPr lang="en-US" sz="1200" b="1" i="1" dirty="0">
                <a:solidFill>
                  <a:srgbClr val="FFFFFF"/>
                </a:solidFill>
                <a:latin typeface="Arial" charset="0"/>
              </a:rPr>
              <a:t>AFRL Air Vehicles Directorate Multidisciplinary Sciences &amp; Technology Center</a:t>
            </a:r>
            <a:endParaRPr lang="en-US" sz="2000" b="1" dirty="0">
              <a:solidFill>
                <a:srgbClr val="000000"/>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9E8B65-CC13-4271-9B04-D8E450E96010}" type="datetimeFigureOut">
              <a:rPr lang="en-US" smtClean="0">
                <a:solidFill>
                  <a:prstClr val="black">
                    <a:tint val="75000"/>
                  </a:prstClr>
                </a:solidFill>
              </a:rPr>
              <a:pPr/>
              <a:t>2/4/11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172DCF4-0C01-4C0A-B9A5-96E545E573E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83690C7-168B-4E79-B210-20BE4A13D983}"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pic>
        <p:nvPicPr>
          <p:cNvPr id="4" name="Picture 11" descr="MSTC Logo (small PNG format).png"/>
          <p:cNvPicPr>
            <a:picLocks noChangeAspect="1"/>
          </p:cNvPicPr>
          <p:nvPr userDrawn="1"/>
        </p:nvPicPr>
        <p:blipFill>
          <a:blip r:embed="rId2" cstate="print"/>
          <a:srcRect/>
          <a:stretch>
            <a:fillRect/>
          </a:stretch>
        </p:blipFill>
        <p:spPr bwMode="auto">
          <a:xfrm>
            <a:off x="0" y="6194425"/>
            <a:ext cx="685800" cy="636588"/>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5600" y="1371600"/>
            <a:ext cx="4184650" cy="5235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2650" y="1371600"/>
            <a:ext cx="4184650" cy="5235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6400800" cy="981075"/>
          </a:xfrm>
        </p:spPr>
        <p:txBody>
          <a:bodyPr/>
          <a:lstStyle>
            <a:lvl1pPr>
              <a:defRPr sz="3200" b="1" i="1">
                <a:solidFill>
                  <a:schemeClr val="tx2"/>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1376" y="1212326"/>
            <a:ext cx="8521700" cy="5257800"/>
          </a:xfrm>
        </p:spPr>
        <p:txBody>
          <a:bodyPr/>
          <a:lstStyle>
            <a:lvl1pPr marL="400050" indent="-400050">
              <a:buClr>
                <a:srgbClr val="003399"/>
              </a:buClr>
              <a:buFont typeface="Wingdings" pitchFamily="2" charset="2"/>
              <a:buChar char="Ø"/>
              <a:defRPr>
                <a:latin typeface="Arial" pitchFamily="34" charset="0"/>
                <a:cs typeface="Arial" pitchFamily="34" charset="0"/>
              </a:defRPr>
            </a:lvl1pPr>
            <a:lvl2pPr marL="801688" indent="-344488">
              <a:buClr>
                <a:srgbClr val="FF9900"/>
              </a:buClr>
              <a:buSzPct val="90000"/>
              <a:buFont typeface="Wingdings" pitchFamily="2" charset="2"/>
              <a:buChar char=""/>
              <a:defRPr>
                <a:latin typeface="Arial" pitchFamily="34" charset="0"/>
                <a:cs typeface="Arial" pitchFamily="34" charset="0"/>
              </a:defRPr>
            </a:lvl2pPr>
            <a:lvl3pPr marL="1201738" indent="-287338">
              <a:buClr>
                <a:srgbClr val="003399"/>
              </a:buClr>
              <a:buSzPct val="90000"/>
              <a:buFont typeface="Wingdings" pitchFamily="2" charset="2"/>
              <a:buChar cha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7"/>
          <p:cNvSpPr>
            <a:spLocks noChangeArrowheads="1"/>
          </p:cNvSpPr>
          <p:nvPr userDrawn="1"/>
        </p:nvSpPr>
        <p:spPr bwMode="auto">
          <a:xfrm>
            <a:off x="0" y="976313"/>
            <a:ext cx="9144000" cy="173734"/>
          </a:xfrm>
          <a:prstGeom prst="rect">
            <a:avLst/>
          </a:prstGeom>
          <a:gradFill rotWithShape="0">
            <a:gsLst>
              <a:gs pos="0">
                <a:srgbClr val="FED910"/>
              </a:gs>
              <a:gs pos="100000">
                <a:srgbClr val="0D2B88"/>
              </a:gs>
            </a:gsLst>
            <a:path path="rect">
              <a:fillToRect l="100000" b="100000"/>
            </a:path>
          </a:gradFill>
          <a:ln w="9525">
            <a:noFill/>
            <a:miter lim="800000"/>
            <a:headEnd/>
            <a:tailEnd/>
          </a:ln>
          <a:effectLst/>
        </p:spPr>
        <p:txBody>
          <a:bodyPr anchor="ctr" anchorCtr="1"/>
          <a:lstStyle/>
          <a:p>
            <a:pPr algn="ctr" fontAlgn="base">
              <a:spcBef>
                <a:spcPct val="20000"/>
              </a:spcBef>
              <a:spcAft>
                <a:spcPct val="0"/>
              </a:spcAft>
            </a:pPr>
            <a:endParaRPr lang="en-US" sz="2000" b="1">
              <a:solidFill>
                <a:srgbClr val="000000"/>
              </a:solidFill>
              <a:latin typeface="Arial" charset="0"/>
            </a:endParaRPr>
          </a:p>
        </p:txBody>
      </p:sp>
      <p:pic>
        <p:nvPicPr>
          <p:cNvPr id="12" name="Picture 2" descr="C:\Documents and Settings\RasmusCC\My Documents\MSTC Workspace Improvement Team\Logo\mstc 1.png"/>
          <p:cNvPicPr>
            <a:picLocks noChangeAspect="1" noChangeArrowheads="1"/>
          </p:cNvPicPr>
          <p:nvPr userDrawn="1"/>
        </p:nvPicPr>
        <p:blipFill>
          <a:blip r:embed="rId2" cstate="print"/>
          <a:srcRect/>
          <a:stretch>
            <a:fillRect/>
          </a:stretch>
        </p:blipFill>
        <p:spPr bwMode="auto">
          <a:xfrm>
            <a:off x="76200" y="0"/>
            <a:ext cx="915874" cy="898963"/>
          </a:xfrm>
          <a:prstGeom prst="rect">
            <a:avLst/>
          </a:prstGeom>
          <a:noFill/>
        </p:spPr>
      </p:pic>
      <p:sp>
        <p:nvSpPr>
          <p:cNvPr id="13" name="Rectangle 12"/>
          <p:cNvSpPr/>
          <p:nvPr userDrawn="1"/>
        </p:nvSpPr>
        <p:spPr>
          <a:xfrm>
            <a:off x="0" y="963168"/>
            <a:ext cx="5029200" cy="240066"/>
          </a:xfrm>
          <a:prstGeom prst="rect">
            <a:avLst/>
          </a:prstGeom>
        </p:spPr>
        <p:txBody>
          <a:bodyPr wrap="square">
            <a:spAutoFit/>
          </a:bodyPr>
          <a:lstStyle/>
          <a:p>
            <a:pPr fontAlgn="base">
              <a:lnSpc>
                <a:spcPct val="80000"/>
              </a:lnSpc>
              <a:spcBef>
                <a:spcPct val="0"/>
              </a:spcBef>
              <a:spcAft>
                <a:spcPct val="0"/>
              </a:spcAft>
            </a:pPr>
            <a:r>
              <a:rPr lang="en-US" sz="1200" b="1" i="1" dirty="0">
                <a:solidFill>
                  <a:srgbClr val="FFFFFF"/>
                </a:solidFill>
                <a:latin typeface="Arial" charset="0"/>
              </a:rPr>
              <a:t>SORCER</a:t>
            </a:r>
            <a:endParaRPr lang="en-US" sz="2000" b="1" dirty="0">
              <a:solidFill>
                <a:srgbClr val="000000"/>
              </a:solidFill>
              <a:effectLst>
                <a:outerShdw blurRad="38100" dist="38100" dir="2700000" algn="tl">
                  <a:srgbClr val="FFFFFF"/>
                </a:outerShdw>
              </a:effectLst>
              <a:latin typeface="Arial" charset="0"/>
            </a:endParaRPr>
          </a:p>
        </p:txBody>
      </p:sp>
      <p:sp>
        <p:nvSpPr>
          <p:cNvPr id="15" name="Oval 14"/>
          <p:cNvSpPr/>
          <p:nvPr userDrawn="1"/>
        </p:nvSpPr>
        <p:spPr bwMode="auto">
          <a:xfrm>
            <a:off x="8077200" y="6248400"/>
            <a:ext cx="685800" cy="685800"/>
          </a:xfrm>
          <a:prstGeom prst="ellipse">
            <a:avLst/>
          </a:prstGeom>
          <a:no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fontAlgn="base">
              <a:spcBef>
                <a:spcPct val="0"/>
              </a:spcBef>
              <a:spcAft>
                <a:spcPct val="0"/>
              </a:spcAft>
            </a:pPr>
            <a:endParaRPr lang="en-US" sz="800">
              <a:solidFill>
                <a:srgbClr val="1F497D"/>
              </a:solidFill>
              <a:latin typeface="Arial" charset="0"/>
            </a:endParaRPr>
          </a:p>
        </p:txBody>
      </p:sp>
      <p:pic>
        <p:nvPicPr>
          <p:cNvPr id="10" name="Picture 50" descr="sorcer-dock-co.png"/>
          <p:cNvPicPr>
            <a:picLocks noChangeAspect="1"/>
          </p:cNvPicPr>
          <p:nvPr userDrawn="1"/>
        </p:nvPicPr>
        <p:blipFill>
          <a:blip r:embed="rId3" cstate="print"/>
          <a:srcRect/>
          <a:stretch>
            <a:fillRect/>
          </a:stretch>
        </p:blipFill>
        <p:spPr bwMode="auto">
          <a:xfrm>
            <a:off x="8217200" y="45265"/>
            <a:ext cx="890588" cy="8905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6875" y="19050"/>
            <a:ext cx="2130425" cy="6588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5600" y="19050"/>
            <a:ext cx="6238875" cy="658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pic>
        <p:nvPicPr>
          <p:cNvPr id="5" name="Picture 11" descr="MSTC Logo (small PNG format).png"/>
          <p:cNvPicPr>
            <a:picLocks noChangeAspect="1"/>
          </p:cNvPicPr>
          <p:nvPr userDrawn="1"/>
        </p:nvPicPr>
        <p:blipFill>
          <a:blip r:embed="rId2" cstate="print"/>
          <a:srcRect/>
          <a:stretch>
            <a:fillRect/>
          </a:stretch>
        </p:blipFill>
        <p:spPr bwMode="auto">
          <a:xfrm>
            <a:off x="0" y="6194425"/>
            <a:ext cx="685800" cy="636588"/>
          </a:xfrm>
          <a:prstGeom prst="rect">
            <a:avLst/>
          </a:prstGeom>
          <a:noFill/>
          <a:ln w="9525">
            <a:noFill/>
            <a:miter lim="800000"/>
            <a:headEnd/>
            <a:tailEnd/>
          </a:ln>
        </p:spPr>
      </p:pic>
      <p:sp>
        <p:nvSpPr>
          <p:cNvPr id="2" name="Title 1"/>
          <p:cNvSpPr>
            <a:spLocks noGrp="1"/>
          </p:cNvSpPr>
          <p:nvPr>
            <p:ph type="title"/>
          </p:nvPr>
        </p:nvSpPr>
        <p:spPr>
          <a:xfrm>
            <a:off x="990600" y="19050"/>
            <a:ext cx="7162800" cy="885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5600" y="1371600"/>
            <a:ext cx="4184650" cy="5235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2650" y="1371600"/>
            <a:ext cx="4184650" cy="5235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9050"/>
            <a:ext cx="7162800" cy="885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5600" y="1371600"/>
            <a:ext cx="4184650" cy="5235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92650" y="1371600"/>
            <a:ext cx="4184650" cy="2541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92650" y="4065588"/>
            <a:ext cx="4184650" cy="2541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6400800" cy="981075"/>
          </a:xfrm>
        </p:spPr>
        <p:txBody>
          <a:bodyPr/>
          <a:lstStyle>
            <a:lvl1pPr>
              <a:defRPr sz="3200" b="1" i="1">
                <a:solidFill>
                  <a:schemeClr val="tx2"/>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1376" y="1212326"/>
            <a:ext cx="8521700" cy="5257800"/>
          </a:xfrm>
        </p:spPr>
        <p:txBody>
          <a:bodyPr/>
          <a:lstStyle>
            <a:lvl1pPr marL="400050" indent="-400050">
              <a:buClr>
                <a:srgbClr val="003399"/>
              </a:buClr>
              <a:buFont typeface="Wingdings" pitchFamily="2" charset="2"/>
              <a:buChar char="Ø"/>
              <a:defRPr>
                <a:latin typeface="Arial" pitchFamily="34" charset="0"/>
                <a:cs typeface="Arial" pitchFamily="34" charset="0"/>
              </a:defRPr>
            </a:lvl1pPr>
            <a:lvl2pPr marL="801688" indent="-344488">
              <a:buClr>
                <a:srgbClr val="FF9900"/>
              </a:buClr>
              <a:buSzPct val="90000"/>
              <a:buFont typeface="Wingdings" pitchFamily="2" charset="2"/>
              <a:buChar char=""/>
              <a:defRPr>
                <a:latin typeface="Arial" pitchFamily="34" charset="0"/>
                <a:cs typeface="Arial" pitchFamily="34" charset="0"/>
              </a:defRPr>
            </a:lvl2pPr>
            <a:lvl3pPr marL="1201738" indent="-287338">
              <a:buClr>
                <a:srgbClr val="003399"/>
              </a:buClr>
              <a:buSzPct val="90000"/>
              <a:buFont typeface="Wingdings" pitchFamily="2" charset="2"/>
              <a:buChar cha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7"/>
          <p:cNvSpPr>
            <a:spLocks noChangeArrowheads="1"/>
          </p:cNvSpPr>
          <p:nvPr userDrawn="1"/>
        </p:nvSpPr>
        <p:spPr bwMode="auto">
          <a:xfrm>
            <a:off x="0" y="976313"/>
            <a:ext cx="9144000" cy="173734"/>
          </a:xfrm>
          <a:prstGeom prst="rect">
            <a:avLst/>
          </a:prstGeom>
          <a:gradFill rotWithShape="0">
            <a:gsLst>
              <a:gs pos="0">
                <a:srgbClr val="FED910"/>
              </a:gs>
              <a:gs pos="100000">
                <a:srgbClr val="0D2B88"/>
              </a:gs>
            </a:gsLst>
            <a:path path="rect">
              <a:fillToRect l="100000" b="100000"/>
            </a:path>
          </a:gradFill>
          <a:ln w="9525">
            <a:noFill/>
            <a:miter lim="800000"/>
            <a:headEnd/>
            <a:tailEnd/>
          </a:ln>
          <a:effectLst/>
        </p:spPr>
        <p:txBody>
          <a:bodyPr anchor="ctr" anchorCtr="1"/>
          <a:lstStyle/>
          <a:p>
            <a:pPr algn="ctr" fontAlgn="base">
              <a:spcBef>
                <a:spcPct val="20000"/>
              </a:spcBef>
              <a:spcAft>
                <a:spcPct val="0"/>
              </a:spcAft>
            </a:pPr>
            <a:endParaRPr lang="en-US" sz="2000" b="1">
              <a:solidFill>
                <a:srgbClr val="000000"/>
              </a:solidFill>
              <a:latin typeface="Arial" charset="0"/>
            </a:endParaRPr>
          </a:p>
        </p:txBody>
      </p:sp>
      <p:pic>
        <p:nvPicPr>
          <p:cNvPr id="12" name="Picture 2" descr="C:\Documents and Settings\RasmusCC\My Documents\MSTC Workspace Improvement Team\Logo\mstc 1.png"/>
          <p:cNvPicPr>
            <a:picLocks noChangeAspect="1" noChangeArrowheads="1"/>
          </p:cNvPicPr>
          <p:nvPr userDrawn="1"/>
        </p:nvPicPr>
        <p:blipFill>
          <a:blip r:embed="rId2" cstate="print"/>
          <a:srcRect/>
          <a:stretch>
            <a:fillRect/>
          </a:stretch>
        </p:blipFill>
        <p:spPr bwMode="auto">
          <a:xfrm>
            <a:off x="76200" y="0"/>
            <a:ext cx="915874" cy="898963"/>
          </a:xfrm>
          <a:prstGeom prst="rect">
            <a:avLst/>
          </a:prstGeom>
          <a:noFill/>
        </p:spPr>
      </p:pic>
      <p:sp>
        <p:nvSpPr>
          <p:cNvPr id="13" name="Rectangle 12"/>
          <p:cNvSpPr/>
          <p:nvPr userDrawn="1"/>
        </p:nvSpPr>
        <p:spPr>
          <a:xfrm>
            <a:off x="0" y="963168"/>
            <a:ext cx="5029200" cy="240066"/>
          </a:xfrm>
          <a:prstGeom prst="rect">
            <a:avLst/>
          </a:prstGeom>
        </p:spPr>
        <p:txBody>
          <a:bodyPr wrap="square">
            <a:spAutoFit/>
          </a:bodyPr>
          <a:lstStyle/>
          <a:p>
            <a:pPr fontAlgn="base">
              <a:lnSpc>
                <a:spcPct val="80000"/>
              </a:lnSpc>
              <a:spcBef>
                <a:spcPct val="0"/>
              </a:spcBef>
              <a:spcAft>
                <a:spcPct val="0"/>
              </a:spcAft>
            </a:pPr>
            <a:r>
              <a:rPr lang="en-US" sz="1200" b="1" i="1" dirty="0">
                <a:solidFill>
                  <a:srgbClr val="FFFFFF"/>
                </a:solidFill>
                <a:latin typeface="Arial" charset="0"/>
              </a:rPr>
              <a:t>SORCER</a:t>
            </a:r>
            <a:endParaRPr lang="en-US" sz="2000" b="1" dirty="0">
              <a:solidFill>
                <a:srgbClr val="000000"/>
              </a:solidFill>
              <a:effectLst>
                <a:outerShdw blurRad="38100" dist="38100" dir="2700000" algn="tl">
                  <a:srgbClr val="FFFFFF"/>
                </a:outerShdw>
              </a:effectLst>
              <a:latin typeface="Arial" charset="0"/>
            </a:endParaRPr>
          </a:p>
        </p:txBody>
      </p:sp>
      <p:sp>
        <p:nvSpPr>
          <p:cNvPr id="15" name="Oval 14"/>
          <p:cNvSpPr/>
          <p:nvPr userDrawn="1"/>
        </p:nvSpPr>
        <p:spPr bwMode="auto">
          <a:xfrm>
            <a:off x="8077200" y="6248400"/>
            <a:ext cx="685800" cy="685800"/>
          </a:xfrm>
          <a:prstGeom prst="ellipse">
            <a:avLst/>
          </a:prstGeom>
          <a:no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fontAlgn="base">
              <a:spcBef>
                <a:spcPct val="0"/>
              </a:spcBef>
              <a:spcAft>
                <a:spcPct val="0"/>
              </a:spcAft>
            </a:pPr>
            <a:endParaRPr lang="en-US" sz="800">
              <a:solidFill>
                <a:srgbClr val="1F497D"/>
              </a:solidFill>
              <a:latin typeface="Arial" charset="0"/>
            </a:endParaRPr>
          </a:p>
        </p:txBody>
      </p:sp>
      <p:pic>
        <p:nvPicPr>
          <p:cNvPr id="10" name="Picture 50" descr="sorcer-dock-co.png"/>
          <p:cNvPicPr>
            <a:picLocks noChangeAspect="1"/>
          </p:cNvPicPr>
          <p:nvPr userDrawn="1"/>
        </p:nvPicPr>
        <p:blipFill>
          <a:blip r:embed="rId3" cstate="print"/>
          <a:srcRect/>
          <a:stretch>
            <a:fillRect/>
          </a:stretch>
        </p:blipFill>
        <p:spPr bwMode="auto">
          <a:xfrm>
            <a:off x="8217200" y="45265"/>
            <a:ext cx="890588" cy="8905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35" descr="Pres Main"/>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123" name="Rectangle 3"/>
          <p:cNvSpPr>
            <a:spLocks noGrp="1" noChangeArrowheads="1"/>
          </p:cNvSpPr>
          <p:nvPr>
            <p:ph type="ctrTitle"/>
          </p:nvPr>
        </p:nvSpPr>
        <p:spPr>
          <a:xfrm>
            <a:off x="2743200" y="2362200"/>
            <a:ext cx="6172200" cy="1143000"/>
          </a:xfrm>
        </p:spPr>
        <p:txBody>
          <a:bodyPr/>
          <a:lstStyle>
            <a:lvl1pPr>
              <a:defRPr sz="3800"/>
            </a:lvl1pPr>
          </a:lstStyle>
          <a:p>
            <a:r>
              <a:rPr lang="en-US"/>
              <a:t>Click to edit Master title style</a:t>
            </a:r>
          </a:p>
        </p:txBody>
      </p:sp>
      <p:sp>
        <p:nvSpPr>
          <p:cNvPr id="5124" name="Rectangle 4"/>
          <p:cNvSpPr>
            <a:spLocks noGrp="1" noChangeArrowheads="1"/>
          </p:cNvSpPr>
          <p:nvPr>
            <p:ph type="subTitle" idx="1"/>
          </p:nvPr>
        </p:nvSpPr>
        <p:spPr>
          <a:xfrm>
            <a:off x="2743200" y="3581400"/>
            <a:ext cx="6172200" cy="1371600"/>
          </a:xfrm>
        </p:spPr>
        <p:txBody>
          <a:bodyPr/>
          <a:lstStyle>
            <a:lvl1pPr marL="0" indent="0">
              <a:spcBef>
                <a:spcPct val="0"/>
              </a:spcBef>
              <a:buFontTx/>
              <a:buNone/>
              <a:defRPr sz="2400">
                <a:solidFill>
                  <a:schemeClr val="bg1"/>
                </a:solidFill>
              </a:defRPr>
            </a:lvl1pPr>
          </a:lstStyle>
          <a:p>
            <a:r>
              <a:rPr lang="en-US"/>
              <a:t>Click to edit Master subtitle style</a:t>
            </a:r>
          </a:p>
        </p:txBody>
      </p:sp>
      <p:sp>
        <p:nvSpPr>
          <p:cNvPr id="5" name="Rectangle 4"/>
          <p:cNvSpPr>
            <a:spLocks noGrp="1" noChangeArrowheads="1"/>
          </p:cNvSpPr>
          <p:nvPr>
            <p:ph type="ftr" sz="quarter" idx="10"/>
          </p:nvPr>
        </p:nvSpPr>
        <p:spPr>
          <a:xfrm>
            <a:off x="1828800" y="6629400"/>
            <a:ext cx="5105400" cy="228600"/>
          </a:xfrm>
        </p:spPr>
        <p:txBody>
          <a:bodyPr anchor="t"/>
          <a:lstStyle>
            <a:lvl1pPr>
              <a:defRPr sz="1000">
                <a:solidFill>
                  <a:srgbClr val="FFFF99"/>
                </a:solidFill>
              </a:defRPr>
            </a:lvl1pPr>
          </a:lstStyle>
          <a:p>
            <a:pPr>
              <a:defRPr/>
            </a:pPr>
            <a:r>
              <a:rPr lang="en-US"/>
              <a:t>Mike Sobolewski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idx="1"/>
          </p:nvPr>
        </p:nvSpPr>
        <p:spPr/>
        <p:txBody>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Mike Sobolewski</a:t>
            </a:r>
          </a:p>
        </p:txBody>
      </p:sp>
      <p:sp>
        <p:nvSpPr>
          <p:cNvPr id="5" name="Rectangle 21"/>
          <p:cNvSpPr>
            <a:spLocks noGrp="1" noChangeArrowheads="1"/>
          </p:cNvSpPr>
          <p:nvPr>
            <p:ph type="sldNum" sz="quarter" idx="11"/>
          </p:nvPr>
        </p:nvSpPr>
        <p:spPr>
          <a:ln/>
        </p:spPr>
        <p:txBody>
          <a:bodyPr/>
          <a:lstStyle>
            <a:lvl1pPr>
              <a:defRPr/>
            </a:lvl1pPr>
          </a:lstStyle>
          <a:p>
            <a:pPr>
              <a:defRPr/>
            </a:pPr>
            <a:fld id="{7FB0E867-761E-264F-9436-73FFFB3EA5A5}"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Mike Sobolewski</a:t>
            </a:r>
          </a:p>
        </p:txBody>
      </p:sp>
      <p:sp>
        <p:nvSpPr>
          <p:cNvPr id="5" name="Rectangle 21"/>
          <p:cNvSpPr>
            <a:spLocks noGrp="1" noChangeArrowheads="1"/>
          </p:cNvSpPr>
          <p:nvPr>
            <p:ph type="sldNum" sz="quarter" idx="11"/>
          </p:nvPr>
        </p:nvSpPr>
        <p:spPr>
          <a:ln/>
        </p:spPr>
        <p:txBody>
          <a:bodyPr/>
          <a:lstStyle>
            <a:lvl1pPr>
              <a:defRPr/>
            </a:lvl1pPr>
          </a:lstStyle>
          <a:p>
            <a:pPr>
              <a:defRPr/>
            </a:pPr>
            <a:fld id="{2E320903-D27D-DA45-A4E2-6E4A5D83A55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6400800" cy="981075"/>
          </a:xfrm>
        </p:spPr>
        <p:txBody>
          <a:bodyPr/>
          <a:lstStyle>
            <a:lvl1pPr>
              <a:defRPr sz="3200">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1376" y="1212326"/>
            <a:ext cx="8521700" cy="5257800"/>
          </a:xfrm>
        </p:spPr>
        <p:txBody>
          <a:bodyPr/>
          <a:lstStyle>
            <a:lvl1pPr marL="400050" indent="-400050">
              <a:buClr>
                <a:srgbClr val="003399"/>
              </a:buClr>
              <a:buFont typeface="Wingdings" pitchFamily="2" charset="2"/>
              <a:buChar char="Ø"/>
              <a:defRPr>
                <a:latin typeface="Arial" pitchFamily="34" charset="0"/>
                <a:cs typeface="Arial" pitchFamily="34" charset="0"/>
              </a:defRPr>
            </a:lvl1pPr>
            <a:lvl2pPr marL="801688" indent="-344488">
              <a:buClr>
                <a:srgbClr val="FF9900"/>
              </a:buClr>
              <a:buSzPct val="90000"/>
              <a:buFont typeface="Wingdings" pitchFamily="2" charset="2"/>
              <a:buChar char=""/>
              <a:defRPr>
                <a:latin typeface="Arial" pitchFamily="34" charset="0"/>
                <a:cs typeface="Arial" pitchFamily="34" charset="0"/>
              </a:defRPr>
            </a:lvl2pPr>
            <a:lvl3pPr marL="1201738" indent="-287338">
              <a:buClr>
                <a:srgbClr val="003399"/>
              </a:buClr>
              <a:buSzPct val="90000"/>
              <a:buFont typeface="Wingdings" pitchFamily="2" charset="2"/>
              <a:buChar cha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7"/>
          <p:cNvSpPr>
            <a:spLocks noChangeArrowheads="1"/>
          </p:cNvSpPr>
          <p:nvPr userDrawn="1"/>
        </p:nvSpPr>
        <p:spPr bwMode="auto">
          <a:xfrm>
            <a:off x="0" y="976313"/>
            <a:ext cx="9144000" cy="173734"/>
          </a:xfrm>
          <a:prstGeom prst="rect">
            <a:avLst/>
          </a:prstGeom>
          <a:gradFill rotWithShape="0">
            <a:gsLst>
              <a:gs pos="0">
                <a:srgbClr val="FED910"/>
              </a:gs>
              <a:gs pos="100000">
                <a:srgbClr val="0D2B88"/>
              </a:gs>
            </a:gsLst>
            <a:path path="rect">
              <a:fillToRect l="100000" b="100000"/>
            </a:path>
          </a:gradFill>
          <a:ln w="9525">
            <a:noFill/>
            <a:miter lim="800000"/>
            <a:headEnd/>
            <a:tailEnd/>
          </a:ln>
          <a:effectLst/>
        </p:spPr>
        <p:txBody>
          <a:bodyPr anchor="ctr" anchorCtr="1"/>
          <a:lstStyle/>
          <a:p>
            <a:pPr algn="ctr" fontAlgn="base">
              <a:spcBef>
                <a:spcPct val="20000"/>
              </a:spcBef>
              <a:spcAft>
                <a:spcPct val="0"/>
              </a:spcAft>
            </a:pPr>
            <a:endParaRPr lang="en-US" sz="2000" b="1">
              <a:solidFill>
                <a:srgbClr val="000000"/>
              </a:solidFill>
              <a:latin typeface="Arial" charset="0"/>
            </a:endParaRPr>
          </a:p>
        </p:txBody>
      </p:sp>
      <p:pic>
        <p:nvPicPr>
          <p:cNvPr id="12" name="Picture 2" descr="C:\Documents and Settings\RasmusCC\My Documents\MSTC Workspace Improvement Team\Logo\mstc 1.png"/>
          <p:cNvPicPr>
            <a:picLocks noChangeAspect="1" noChangeArrowheads="1"/>
          </p:cNvPicPr>
          <p:nvPr userDrawn="1"/>
        </p:nvPicPr>
        <p:blipFill>
          <a:blip r:embed="rId2" cstate="print"/>
          <a:srcRect/>
          <a:stretch>
            <a:fillRect/>
          </a:stretch>
        </p:blipFill>
        <p:spPr bwMode="auto">
          <a:xfrm>
            <a:off x="8209219" y="36212"/>
            <a:ext cx="915874" cy="898963"/>
          </a:xfrm>
          <a:prstGeom prst="rect">
            <a:avLst/>
          </a:prstGeom>
          <a:noFill/>
        </p:spPr>
      </p:pic>
      <p:sp>
        <p:nvSpPr>
          <p:cNvPr id="13" name="Rectangle 12"/>
          <p:cNvSpPr/>
          <p:nvPr userDrawn="1"/>
        </p:nvSpPr>
        <p:spPr>
          <a:xfrm>
            <a:off x="0" y="963168"/>
            <a:ext cx="6858000" cy="240066"/>
          </a:xfrm>
          <a:prstGeom prst="rect">
            <a:avLst/>
          </a:prstGeom>
        </p:spPr>
        <p:txBody>
          <a:bodyPr wrap="square">
            <a:spAutoFit/>
          </a:bodyPr>
          <a:lstStyle/>
          <a:p>
            <a:pPr fontAlgn="base">
              <a:lnSpc>
                <a:spcPct val="80000"/>
              </a:lnSpc>
              <a:spcBef>
                <a:spcPct val="0"/>
              </a:spcBef>
              <a:spcAft>
                <a:spcPct val="0"/>
              </a:spcAft>
            </a:pPr>
            <a:r>
              <a:rPr lang="en-US" sz="1200" b="1" i="1" dirty="0">
                <a:solidFill>
                  <a:srgbClr val="FFFFFF"/>
                </a:solidFill>
                <a:latin typeface="Arial" charset="0"/>
              </a:rPr>
              <a:t>AFRL Air Vehicles Directorate Multidisciplinary Sciences &amp; Technology Center</a:t>
            </a:r>
            <a:endParaRPr lang="en-US" sz="2000" b="1" dirty="0">
              <a:solidFill>
                <a:srgbClr val="000000"/>
              </a:solidFill>
              <a:effectLst>
                <a:outerShdw blurRad="38100" dist="38100" dir="2700000" algn="tl">
                  <a:srgbClr val="FFFFFF"/>
                </a:outerShdw>
              </a:effectLst>
              <a:latin typeface="Arial" charset="0"/>
            </a:endParaRPr>
          </a:p>
        </p:txBody>
      </p:sp>
      <p:sp>
        <p:nvSpPr>
          <p:cNvPr id="15" name="Oval 14"/>
          <p:cNvSpPr/>
          <p:nvPr userDrawn="1"/>
        </p:nvSpPr>
        <p:spPr bwMode="auto">
          <a:xfrm>
            <a:off x="8077200" y="6248400"/>
            <a:ext cx="685800" cy="685800"/>
          </a:xfrm>
          <a:prstGeom prst="ellipse">
            <a:avLst/>
          </a:prstGeom>
          <a:no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fontAlgn="base">
              <a:spcBef>
                <a:spcPct val="0"/>
              </a:spcBef>
              <a:spcAft>
                <a:spcPct val="0"/>
              </a:spcAft>
            </a:pPr>
            <a:endParaRPr lang="en-US" sz="800">
              <a:solidFill>
                <a:srgbClr val="1F497D"/>
              </a:solidFill>
              <a:latin typeface="Arial" charset="0"/>
            </a:endParaRPr>
          </a:p>
        </p:txBody>
      </p:sp>
      <p:pic>
        <p:nvPicPr>
          <p:cNvPr id="9" name="Picture 3" descr="AFRL Shield transparent background 1INcopy"/>
          <p:cNvPicPr>
            <a:picLocks noChangeAspect="1" noChangeArrowheads="1"/>
          </p:cNvPicPr>
          <p:nvPr userDrawn="1"/>
        </p:nvPicPr>
        <p:blipFill>
          <a:blip r:embed="rId3" cstate="print"/>
          <a:srcRect/>
          <a:stretch>
            <a:fillRect/>
          </a:stretch>
        </p:blipFill>
        <p:spPr bwMode="auto">
          <a:xfrm>
            <a:off x="45265" y="36212"/>
            <a:ext cx="904875" cy="8985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sz="half" idx="1"/>
          </p:nvPr>
        </p:nvSpPr>
        <p:spPr>
          <a:xfrm>
            <a:off x="990600" y="17526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Content Placeholder 3"/>
          <p:cNvSpPr>
            <a:spLocks noGrp="1"/>
          </p:cNvSpPr>
          <p:nvPr>
            <p:ph sz="half" idx="2"/>
          </p:nvPr>
        </p:nvSpPr>
        <p:spPr>
          <a:xfrm>
            <a:off x="4838700" y="17526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Mike Sobolewski</a:t>
            </a:r>
          </a:p>
        </p:txBody>
      </p:sp>
      <p:sp>
        <p:nvSpPr>
          <p:cNvPr id="6" name="Rectangle 21"/>
          <p:cNvSpPr>
            <a:spLocks noGrp="1" noChangeArrowheads="1"/>
          </p:cNvSpPr>
          <p:nvPr>
            <p:ph type="sldNum" sz="quarter" idx="11"/>
          </p:nvPr>
        </p:nvSpPr>
        <p:spPr>
          <a:ln/>
        </p:spPr>
        <p:txBody>
          <a:bodyPr/>
          <a:lstStyle>
            <a:lvl1pPr>
              <a:defRPr/>
            </a:lvl1pPr>
          </a:lstStyle>
          <a:p>
            <a:pPr>
              <a:defRPr/>
            </a:pPr>
            <a:fld id="{F08C0C02-A42C-CB4B-82E3-20F2B55D6123}"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pl-P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Mike Sobolewski</a:t>
            </a:r>
          </a:p>
        </p:txBody>
      </p:sp>
      <p:sp>
        <p:nvSpPr>
          <p:cNvPr id="8" name="Rectangle 21"/>
          <p:cNvSpPr>
            <a:spLocks noGrp="1" noChangeArrowheads="1"/>
          </p:cNvSpPr>
          <p:nvPr>
            <p:ph type="sldNum" sz="quarter" idx="11"/>
          </p:nvPr>
        </p:nvSpPr>
        <p:spPr>
          <a:ln/>
        </p:spPr>
        <p:txBody>
          <a:bodyPr/>
          <a:lstStyle>
            <a:lvl1pPr>
              <a:defRPr/>
            </a:lvl1pPr>
          </a:lstStyle>
          <a:p>
            <a:pPr>
              <a:defRPr/>
            </a:pPr>
            <a:fld id="{7D4E7F82-3FB1-3342-B908-9531134527F3}"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Mike Sobolewski</a:t>
            </a:r>
          </a:p>
        </p:txBody>
      </p:sp>
      <p:sp>
        <p:nvSpPr>
          <p:cNvPr id="4" name="Rectangle 21"/>
          <p:cNvSpPr>
            <a:spLocks noGrp="1" noChangeArrowheads="1"/>
          </p:cNvSpPr>
          <p:nvPr>
            <p:ph type="sldNum" sz="quarter" idx="11"/>
          </p:nvPr>
        </p:nvSpPr>
        <p:spPr>
          <a:ln/>
        </p:spPr>
        <p:txBody>
          <a:bodyPr/>
          <a:lstStyle>
            <a:lvl1pPr>
              <a:defRPr/>
            </a:lvl1pPr>
          </a:lstStyle>
          <a:p>
            <a:pPr>
              <a:defRPr/>
            </a:pPr>
            <a:fld id="{CCFD874D-D685-234C-B325-632B260C5CE9}"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Mike Sobolewski</a:t>
            </a:r>
          </a:p>
        </p:txBody>
      </p:sp>
      <p:sp>
        <p:nvSpPr>
          <p:cNvPr id="3" name="Rectangle 21"/>
          <p:cNvSpPr>
            <a:spLocks noGrp="1" noChangeArrowheads="1"/>
          </p:cNvSpPr>
          <p:nvPr>
            <p:ph type="sldNum" sz="quarter" idx="11"/>
          </p:nvPr>
        </p:nvSpPr>
        <p:spPr>
          <a:ln/>
        </p:spPr>
        <p:txBody>
          <a:bodyPr/>
          <a:lstStyle>
            <a:lvl1pPr>
              <a:defRPr/>
            </a:lvl1pPr>
          </a:lstStyle>
          <a:p>
            <a:pPr>
              <a:defRPr/>
            </a:pPr>
            <a:fld id="{A6165AAE-430F-4149-AB6A-BEAC45F97B33}"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Mike Sobolewski</a:t>
            </a:r>
          </a:p>
        </p:txBody>
      </p:sp>
      <p:sp>
        <p:nvSpPr>
          <p:cNvPr id="6" name="Rectangle 21"/>
          <p:cNvSpPr>
            <a:spLocks noGrp="1" noChangeArrowheads="1"/>
          </p:cNvSpPr>
          <p:nvPr>
            <p:ph type="sldNum" sz="quarter" idx="11"/>
          </p:nvPr>
        </p:nvSpPr>
        <p:spPr>
          <a:ln/>
        </p:spPr>
        <p:txBody>
          <a:bodyPr/>
          <a:lstStyle>
            <a:lvl1pPr>
              <a:defRPr/>
            </a:lvl1pPr>
          </a:lstStyle>
          <a:p>
            <a:pPr>
              <a:defRPr/>
            </a:pPr>
            <a:fld id="{45A21820-5553-1541-BC91-9FB2E56D95A2}"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Mike Sobolewski</a:t>
            </a:r>
          </a:p>
        </p:txBody>
      </p:sp>
      <p:sp>
        <p:nvSpPr>
          <p:cNvPr id="6" name="Rectangle 21"/>
          <p:cNvSpPr>
            <a:spLocks noGrp="1" noChangeArrowheads="1"/>
          </p:cNvSpPr>
          <p:nvPr>
            <p:ph type="sldNum" sz="quarter" idx="11"/>
          </p:nvPr>
        </p:nvSpPr>
        <p:spPr>
          <a:ln/>
        </p:spPr>
        <p:txBody>
          <a:bodyPr/>
          <a:lstStyle>
            <a:lvl1pPr>
              <a:defRPr/>
            </a:lvl1pPr>
          </a:lstStyle>
          <a:p>
            <a:pPr>
              <a:defRPr/>
            </a:pPr>
            <a:fld id="{777F8A6B-D0AD-664D-9AD7-8AE97BA40EAC}"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Mike Sobolewski</a:t>
            </a:r>
          </a:p>
        </p:txBody>
      </p:sp>
      <p:sp>
        <p:nvSpPr>
          <p:cNvPr id="5" name="Rectangle 21"/>
          <p:cNvSpPr>
            <a:spLocks noGrp="1" noChangeArrowheads="1"/>
          </p:cNvSpPr>
          <p:nvPr>
            <p:ph type="sldNum" sz="quarter" idx="11"/>
          </p:nvPr>
        </p:nvSpPr>
        <p:spPr>
          <a:ln/>
        </p:spPr>
        <p:txBody>
          <a:bodyPr/>
          <a:lstStyle>
            <a:lvl1pPr>
              <a:defRPr/>
            </a:lvl1pPr>
          </a:lstStyle>
          <a:p>
            <a:pPr>
              <a:defRPr/>
            </a:pPr>
            <a:fld id="{93D65F34-71D4-1343-8843-7398FF5FC1D5}"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152400"/>
            <a:ext cx="1943100" cy="5715000"/>
          </a:xfrm>
        </p:spPr>
        <p:txBody>
          <a:bodyPr vert="eaVert"/>
          <a:lstStyle/>
          <a:p>
            <a:r>
              <a:rPr lang="pl-PL" smtClean="0"/>
              <a:t>Click to edit Master title style</a:t>
            </a:r>
            <a:endParaRPr lang="en-US"/>
          </a:p>
        </p:txBody>
      </p:sp>
      <p:sp>
        <p:nvSpPr>
          <p:cNvPr id="3" name="Vertical Text Placeholder 2"/>
          <p:cNvSpPr>
            <a:spLocks noGrp="1"/>
          </p:cNvSpPr>
          <p:nvPr>
            <p:ph type="body" orient="vert" idx="1"/>
          </p:nvPr>
        </p:nvSpPr>
        <p:spPr>
          <a:xfrm>
            <a:off x="990600" y="152400"/>
            <a:ext cx="5676900" cy="5715000"/>
          </a:xfrm>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Mike Sobolewski</a:t>
            </a:r>
          </a:p>
        </p:txBody>
      </p:sp>
      <p:sp>
        <p:nvSpPr>
          <p:cNvPr id="5" name="Rectangle 21"/>
          <p:cNvSpPr>
            <a:spLocks noGrp="1" noChangeArrowheads="1"/>
          </p:cNvSpPr>
          <p:nvPr>
            <p:ph type="sldNum" sz="quarter" idx="11"/>
          </p:nvPr>
        </p:nvSpPr>
        <p:spPr>
          <a:ln/>
        </p:spPr>
        <p:txBody>
          <a:bodyPr/>
          <a:lstStyle>
            <a:lvl1pPr>
              <a:defRPr/>
            </a:lvl1pPr>
          </a:lstStyle>
          <a:p>
            <a:pPr>
              <a:defRPr/>
            </a:pPr>
            <a:fld id="{2C2731F2-E5DD-8147-8BB3-4F0A486E3EB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9E8B65-CC13-4271-9B04-D8E450E96010}" type="datetimeFigureOut">
              <a:rPr lang="en-US" smtClean="0">
                <a:solidFill>
                  <a:prstClr val="black">
                    <a:tint val="75000"/>
                  </a:prstClr>
                </a:solidFill>
              </a:rPr>
              <a:pPr/>
              <a:t>2/4/11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172DCF4-0C01-4C0A-B9A5-96E545E573E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83690C7-168B-4E79-B210-20BE4A13D983}"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userDrawn="1"/>
        </p:nvPicPr>
        <p:blipFill>
          <a:blip r:embed="rId2" cstate="print"/>
          <a:srcRect/>
          <a:stretch>
            <a:fillRect/>
          </a:stretch>
        </p:blipFill>
        <p:spPr bwMode="auto">
          <a:xfrm>
            <a:off x="5867400" y="1828800"/>
            <a:ext cx="2526466" cy="2704743"/>
          </a:xfrm>
          <a:prstGeom prst="rect">
            <a:avLst/>
          </a:prstGeom>
          <a:noFill/>
        </p:spPr>
      </p:pic>
      <p:sp>
        <p:nvSpPr>
          <p:cNvPr id="11" name="Rectangle 7"/>
          <p:cNvSpPr>
            <a:spLocks noChangeArrowheads="1"/>
          </p:cNvSpPr>
          <p:nvPr userDrawn="1"/>
        </p:nvSpPr>
        <p:spPr bwMode="auto">
          <a:xfrm>
            <a:off x="0" y="4001"/>
            <a:ext cx="9144000" cy="173734"/>
          </a:xfrm>
          <a:prstGeom prst="rect">
            <a:avLst/>
          </a:prstGeom>
          <a:gradFill rotWithShape="0">
            <a:gsLst>
              <a:gs pos="0">
                <a:srgbClr val="FED910"/>
              </a:gs>
              <a:gs pos="100000">
                <a:srgbClr val="0D2B88"/>
              </a:gs>
            </a:gsLst>
            <a:path path="rect">
              <a:fillToRect l="100000" b="100000"/>
            </a:path>
          </a:gradFill>
          <a:ln w="9525">
            <a:noFill/>
            <a:miter lim="800000"/>
            <a:headEnd/>
            <a:tailEnd/>
          </a:ln>
          <a:effectLst/>
        </p:spPr>
        <p:txBody>
          <a:bodyPr anchor="ctr" anchorCtr="1"/>
          <a:lstStyle/>
          <a:p>
            <a:pPr algn="ctr" fontAlgn="base">
              <a:spcBef>
                <a:spcPct val="20000"/>
              </a:spcBef>
              <a:spcAft>
                <a:spcPct val="0"/>
              </a:spcAft>
            </a:pPr>
            <a:endParaRPr lang="en-US" sz="2000" b="1">
              <a:solidFill>
                <a:srgbClr val="000000"/>
              </a:solidFill>
              <a:latin typeface="Arial" charset="0"/>
            </a:endParaRPr>
          </a:p>
        </p:txBody>
      </p:sp>
      <p:sp>
        <p:nvSpPr>
          <p:cNvPr id="12" name="Rectangle 11"/>
          <p:cNvSpPr/>
          <p:nvPr userDrawn="1"/>
        </p:nvSpPr>
        <p:spPr>
          <a:xfrm>
            <a:off x="0" y="-9144"/>
            <a:ext cx="6400800" cy="240066"/>
          </a:xfrm>
          <a:prstGeom prst="rect">
            <a:avLst/>
          </a:prstGeom>
        </p:spPr>
        <p:txBody>
          <a:bodyPr wrap="square">
            <a:spAutoFit/>
          </a:bodyPr>
          <a:lstStyle/>
          <a:p>
            <a:pPr fontAlgn="base">
              <a:lnSpc>
                <a:spcPct val="80000"/>
              </a:lnSpc>
              <a:spcBef>
                <a:spcPct val="0"/>
              </a:spcBef>
              <a:spcAft>
                <a:spcPct val="0"/>
              </a:spcAft>
            </a:pPr>
            <a:r>
              <a:rPr lang="en-US" sz="1200" b="1" i="1" dirty="0">
                <a:solidFill>
                  <a:srgbClr val="FFFFFF"/>
                </a:solidFill>
                <a:latin typeface="Arial" charset="0"/>
              </a:rPr>
              <a:t>AFRL Air Vehicles Directorate Multidisciplinary Sciences &amp; Technology Center</a:t>
            </a:r>
            <a:endParaRPr lang="en-US" sz="2000" b="1" dirty="0">
              <a:solidFill>
                <a:srgbClr val="000000"/>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6400800" cy="981075"/>
          </a:xfrm>
        </p:spPr>
        <p:txBody>
          <a:bodyPr/>
          <a:lstStyle>
            <a:lvl1pPr>
              <a:defRPr sz="3200" b="1" i="1">
                <a:solidFill>
                  <a:schemeClr val="tx2"/>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1376" y="1212326"/>
            <a:ext cx="8521700" cy="5257800"/>
          </a:xfrm>
        </p:spPr>
        <p:txBody>
          <a:bodyPr/>
          <a:lstStyle>
            <a:lvl1pPr marL="400050" indent="-400050">
              <a:buClr>
                <a:srgbClr val="003399"/>
              </a:buClr>
              <a:buFont typeface="Wingdings" pitchFamily="2" charset="2"/>
              <a:buChar char="Ø"/>
              <a:defRPr>
                <a:latin typeface="Arial" pitchFamily="34" charset="0"/>
                <a:cs typeface="Arial" pitchFamily="34" charset="0"/>
              </a:defRPr>
            </a:lvl1pPr>
            <a:lvl2pPr marL="801688" indent="-344488">
              <a:buClr>
                <a:srgbClr val="FF9900"/>
              </a:buClr>
              <a:buSzPct val="90000"/>
              <a:buFont typeface="Wingdings" pitchFamily="2" charset="2"/>
              <a:buChar char=""/>
              <a:defRPr>
                <a:latin typeface="Arial" pitchFamily="34" charset="0"/>
                <a:cs typeface="Arial" pitchFamily="34" charset="0"/>
              </a:defRPr>
            </a:lvl2pPr>
            <a:lvl3pPr marL="1201738" indent="-287338">
              <a:buClr>
                <a:srgbClr val="003399"/>
              </a:buClr>
              <a:buSzPct val="90000"/>
              <a:buFont typeface="Wingdings" pitchFamily="2" charset="2"/>
              <a:buChar cha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7"/>
          <p:cNvSpPr>
            <a:spLocks noChangeArrowheads="1"/>
          </p:cNvSpPr>
          <p:nvPr userDrawn="1"/>
        </p:nvSpPr>
        <p:spPr bwMode="auto">
          <a:xfrm>
            <a:off x="0" y="976313"/>
            <a:ext cx="9144000" cy="173734"/>
          </a:xfrm>
          <a:prstGeom prst="rect">
            <a:avLst/>
          </a:prstGeom>
          <a:gradFill rotWithShape="0">
            <a:gsLst>
              <a:gs pos="0">
                <a:srgbClr val="FED910"/>
              </a:gs>
              <a:gs pos="100000">
                <a:srgbClr val="0D2B88"/>
              </a:gs>
            </a:gsLst>
            <a:path path="rect">
              <a:fillToRect l="100000" b="100000"/>
            </a:path>
          </a:gradFill>
          <a:ln w="9525">
            <a:noFill/>
            <a:miter lim="800000"/>
            <a:headEnd/>
            <a:tailEnd/>
          </a:ln>
          <a:effectLst/>
        </p:spPr>
        <p:txBody>
          <a:bodyPr anchor="ctr" anchorCtr="1"/>
          <a:lstStyle/>
          <a:p>
            <a:pPr algn="ctr" fontAlgn="base">
              <a:spcBef>
                <a:spcPct val="20000"/>
              </a:spcBef>
              <a:spcAft>
                <a:spcPct val="0"/>
              </a:spcAft>
            </a:pPr>
            <a:endParaRPr lang="en-US" sz="2000" b="1">
              <a:solidFill>
                <a:srgbClr val="000000"/>
              </a:solidFill>
              <a:latin typeface="Arial" charset="0"/>
            </a:endParaRPr>
          </a:p>
        </p:txBody>
      </p:sp>
      <p:pic>
        <p:nvPicPr>
          <p:cNvPr id="12" name="Picture 2" descr="C:\Documents and Settings\RasmusCC\My Documents\MSTC Workspace Improvement Team\Logo\mstc 1.png"/>
          <p:cNvPicPr>
            <a:picLocks noChangeAspect="1" noChangeArrowheads="1"/>
          </p:cNvPicPr>
          <p:nvPr userDrawn="1"/>
        </p:nvPicPr>
        <p:blipFill>
          <a:blip r:embed="rId2" cstate="print"/>
          <a:srcRect/>
          <a:stretch>
            <a:fillRect/>
          </a:stretch>
        </p:blipFill>
        <p:spPr bwMode="auto">
          <a:xfrm>
            <a:off x="76200" y="0"/>
            <a:ext cx="915874" cy="898963"/>
          </a:xfrm>
          <a:prstGeom prst="rect">
            <a:avLst/>
          </a:prstGeom>
          <a:noFill/>
        </p:spPr>
      </p:pic>
      <p:sp>
        <p:nvSpPr>
          <p:cNvPr id="13" name="Rectangle 12"/>
          <p:cNvSpPr/>
          <p:nvPr userDrawn="1"/>
        </p:nvSpPr>
        <p:spPr>
          <a:xfrm>
            <a:off x="0" y="963168"/>
            <a:ext cx="5029200" cy="240066"/>
          </a:xfrm>
          <a:prstGeom prst="rect">
            <a:avLst/>
          </a:prstGeom>
        </p:spPr>
        <p:txBody>
          <a:bodyPr wrap="square">
            <a:spAutoFit/>
          </a:bodyPr>
          <a:lstStyle/>
          <a:p>
            <a:pPr fontAlgn="base">
              <a:lnSpc>
                <a:spcPct val="80000"/>
              </a:lnSpc>
              <a:spcBef>
                <a:spcPct val="0"/>
              </a:spcBef>
              <a:spcAft>
                <a:spcPct val="0"/>
              </a:spcAft>
            </a:pPr>
            <a:r>
              <a:rPr lang="en-US" sz="1200" b="1" i="1" dirty="0">
                <a:solidFill>
                  <a:srgbClr val="FFFFFF"/>
                </a:solidFill>
                <a:latin typeface="Arial" charset="0"/>
              </a:rPr>
              <a:t>SORCER</a:t>
            </a:r>
            <a:endParaRPr lang="en-US" sz="2000" b="1" dirty="0">
              <a:solidFill>
                <a:srgbClr val="000000"/>
              </a:solidFill>
              <a:effectLst>
                <a:outerShdw blurRad="38100" dist="38100" dir="2700000" algn="tl">
                  <a:srgbClr val="FFFFFF"/>
                </a:outerShdw>
              </a:effectLst>
              <a:latin typeface="Arial" charset="0"/>
            </a:endParaRPr>
          </a:p>
        </p:txBody>
      </p:sp>
      <p:sp>
        <p:nvSpPr>
          <p:cNvPr id="15" name="Oval 14"/>
          <p:cNvSpPr/>
          <p:nvPr userDrawn="1"/>
        </p:nvSpPr>
        <p:spPr bwMode="auto">
          <a:xfrm>
            <a:off x="8077200" y="6248400"/>
            <a:ext cx="685800" cy="685800"/>
          </a:xfrm>
          <a:prstGeom prst="ellipse">
            <a:avLst/>
          </a:prstGeom>
          <a:no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fontAlgn="base">
              <a:spcBef>
                <a:spcPct val="0"/>
              </a:spcBef>
              <a:spcAft>
                <a:spcPct val="0"/>
              </a:spcAft>
            </a:pPr>
            <a:endParaRPr lang="en-US" sz="800">
              <a:solidFill>
                <a:srgbClr val="1F497D"/>
              </a:solidFill>
              <a:latin typeface="Arial" charset="0"/>
            </a:endParaRPr>
          </a:p>
        </p:txBody>
      </p:sp>
      <p:pic>
        <p:nvPicPr>
          <p:cNvPr id="10" name="Picture 50" descr="sorcer-dock-co.png"/>
          <p:cNvPicPr>
            <a:picLocks noChangeAspect="1"/>
          </p:cNvPicPr>
          <p:nvPr userDrawn="1"/>
        </p:nvPicPr>
        <p:blipFill>
          <a:blip r:embed="rId3" cstate="print"/>
          <a:srcRect/>
          <a:stretch>
            <a:fillRect/>
          </a:stretch>
        </p:blipFill>
        <p:spPr bwMode="auto">
          <a:xfrm>
            <a:off x="8217200" y="45265"/>
            <a:ext cx="890588" cy="8905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6400800" cy="981075"/>
          </a:xfrm>
        </p:spPr>
        <p:txBody>
          <a:bodyPr/>
          <a:lstStyle>
            <a:lvl1pPr>
              <a:defRPr sz="3200">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1376" y="1212326"/>
            <a:ext cx="8521700" cy="5257800"/>
          </a:xfrm>
        </p:spPr>
        <p:txBody>
          <a:bodyPr/>
          <a:lstStyle>
            <a:lvl1pPr marL="400050" indent="-400050">
              <a:buClr>
                <a:srgbClr val="003399"/>
              </a:buClr>
              <a:buFont typeface="Wingdings" pitchFamily="2" charset="2"/>
              <a:buChar char="Ø"/>
              <a:defRPr>
                <a:latin typeface="Arial" pitchFamily="34" charset="0"/>
                <a:cs typeface="Arial" pitchFamily="34" charset="0"/>
              </a:defRPr>
            </a:lvl1pPr>
            <a:lvl2pPr marL="801688" indent="-344488">
              <a:buClr>
                <a:srgbClr val="FF9900"/>
              </a:buClr>
              <a:buSzPct val="90000"/>
              <a:buFont typeface="Wingdings" pitchFamily="2" charset="2"/>
              <a:buChar char=""/>
              <a:defRPr>
                <a:latin typeface="Arial" pitchFamily="34" charset="0"/>
                <a:cs typeface="Arial" pitchFamily="34" charset="0"/>
              </a:defRPr>
            </a:lvl2pPr>
            <a:lvl3pPr marL="1201738" indent="-287338">
              <a:buClr>
                <a:srgbClr val="003399"/>
              </a:buClr>
              <a:buSzPct val="90000"/>
              <a:buFont typeface="Wingdings" pitchFamily="2" charset="2"/>
              <a:buChar cha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7"/>
          <p:cNvSpPr>
            <a:spLocks noChangeArrowheads="1"/>
          </p:cNvSpPr>
          <p:nvPr userDrawn="1"/>
        </p:nvSpPr>
        <p:spPr bwMode="auto">
          <a:xfrm>
            <a:off x="0" y="976313"/>
            <a:ext cx="9144000" cy="173734"/>
          </a:xfrm>
          <a:prstGeom prst="rect">
            <a:avLst/>
          </a:prstGeom>
          <a:gradFill rotWithShape="0">
            <a:gsLst>
              <a:gs pos="0">
                <a:srgbClr val="FED910"/>
              </a:gs>
              <a:gs pos="100000">
                <a:srgbClr val="0D2B88"/>
              </a:gs>
            </a:gsLst>
            <a:path path="rect">
              <a:fillToRect l="100000" b="100000"/>
            </a:path>
          </a:gradFill>
          <a:ln w="9525">
            <a:noFill/>
            <a:miter lim="800000"/>
            <a:headEnd/>
            <a:tailEnd/>
          </a:ln>
          <a:effectLst/>
        </p:spPr>
        <p:txBody>
          <a:bodyPr anchor="ctr" anchorCtr="1"/>
          <a:lstStyle/>
          <a:p>
            <a:pPr algn="ctr" fontAlgn="base">
              <a:spcBef>
                <a:spcPct val="20000"/>
              </a:spcBef>
              <a:spcAft>
                <a:spcPct val="0"/>
              </a:spcAft>
            </a:pPr>
            <a:endParaRPr lang="en-US" sz="2000" b="1">
              <a:solidFill>
                <a:srgbClr val="000000"/>
              </a:solidFill>
              <a:latin typeface="Arial" charset="0"/>
            </a:endParaRPr>
          </a:p>
        </p:txBody>
      </p:sp>
      <p:pic>
        <p:nvPicPr>
          <p:cNvPr id="12" name="Picture 2" descr="C:\Documents and Settings\RasmusCC\My Documents\MSTC Workspace Improvement Team\Logo\mstc 1.png"/>
          <p:cNvPicPr>
            <a:picLocks noChangeAspect="1" noChangeArrowheads="1"/>
          </p:cNvPicPr>
          <p:nvPr userDrawn="1"/>
        </p:nvPicPr>
        <p:blipFill>
          <a:blip r:embed="rId2" cstate="print"/>
          <a:srcRect/>
          <a:stretch>
            <a:fillRect/>
          </a:stretch>
        </p:blipFill>
        <p:spPr bwMode="auto">
          <a:xfrm>
            <a:off x="8209219" y="36212"/>
            <a:ext cx="915874" cy="898963"/>
          </a:xfrm>
          <a:prstGeom prst="rect">
            <a:avLst/>
          </a:prstGeom>
          <a:noFill/>
        </p:spPr>
      </p:pic>
      <p:sp>
        <p:nvSpPr>
          <p:cNvPr id="13" name="Rectangle 12"/>
          <p:cNvSpPr/>
          <p:nvPr userDrawn="1"/>
        </p:nvSpPr>
        <p:spPr>
          <a:xfrm>
            <a:off x="0" y="963168"/>
            <a:ext cx="6858000" cy="240066"/>
          </a:xfrm>
          <a:prstGeom prst="rect">
            <a:avLst/>
          </a:prstGeom>
        </p:spPr>
        <p:txBody>
          <a:bodyPr wrap="square">
            <a:spAutoFit/>
          </a:bodyPr>
          <a:lstStyle/>
          <a:p>
            <a:pPr fontAlgn="base">
              <a:lnSpc>
                <a:spcPct val="80000"/>
              </a:lnSpc>
              <a:spcBef>
                <a:spcPct val="0"/>
              </a:spcBef>
              <a:spcAft>
                <a:spcPct val="0"/>
              </a:spcAft>
            </a:pPr>
            <a:r>
              <a:rPr lang="en-US" sz="1200" b="1" i="1" dirty="0">
                <a:solidFill>
                  <a:srgbClr val="FFFFFF"/>
                </a:solidFill>
                <a:latin typeface="Arial" charset="0"/>
              </a:rPr>
              <a:t>AFRL Air Vehicles Directorate Multidisciplinary Sciences &amp; Technology Center</a:t>
            </a:r>
            <a:endParaRPr lang="en-US" sz="2000" b="1" dirty="0">
              <a:solidFill>
                <a:srgbClr val="000000"/>
              </a:solidFill>
              <a:effectLst>
                <a:outerShdw blurRad="38100" dist="38100" dir="2700000" algn="tl">
                  <a:srgbClr val="FFFFFF"/>
                </a:outerShdw>
              </a:effectLst>
              <a:latin typeface="Arial" charset="0"/>
            </a:endParaRPr>
          </a:p>
        </p:txBody>
      </p:sp>
      <p:sp>
        <p:nvSpPr>
          <p:cNvPr id="15" name="Oval 14"/>
          <p:cNvSpPr/>
          <p:nvPr userDrawn="1"/>
        </p:nvSpPr>
        <p:spPr bwMode="auto">
          <a:xfrm>
            <a:off x="8077200" y="6248400"/>
            <a:ext cx="685800" cy="685800"/>
          </a:xfrm>
          <a:prstGeom prst="ellipse">
            <a:avLst/>
          </a:prstGeom>
          <a:no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fontAlgn="base">
              <a:spcBef>
                <a:spcPct val="0"/>
              </a:spcBef>
              <a:spcAft>
                <a:spcPct val="0"/>
              </a:spcAft>
            </a:pPr>
            <a:endParaRPr lang="en-US" sz="800">
              <a:solidFill>
                <a:srgbClr val="1F497D"/>
              </a:solidFill>
              <a:latin typeface="Arial" charset="0"/>
            </a:endParaRPr>
          </a:p>
        </p:txBody>
      </p:sp>
      <p:pic>
        <p:nvPicPr>
          <p:cNvPr id="9" name="Picture 3" descr="AFRL Shield transparent background 1INcopy"/>
          <p:cNvPicPr>
            <a:picLocks noChangeAspect="1" noChangeArrowheads="1"/>
          </p:cNvPicPr>
          <p:nvPr userDrawn="1"/>
        </p:nvPicPr>
        <p:blipFill>
          <a:blip r:embed="rId3" cstate="print"/>
          <a:srcRect/>
          <a:stretch>
            <a:fillRect/>
          </a:stretch>
        </p:blipFill>
        <p:spPr bwMode="auto">
          <a:xfrm>
            <a:off x="45265" y="36212"/>
            <a:ext cx="904875" cy="8985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theme" Target="../theme/theme3.xml"/><Relationship Id="rId15" Type="http://schemas.openxmlformats.org/officeDocument/2006/relationships/image" Target="../media/image4.png"/><Relationship Id="rId16" Type="http://schemas.openxmlformats.org/officeDocument/2006/relationships/image" Target="../media/image5.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theme" Target="../theme/theme5.xml"/><Relationship Id="rId13" Type="http://schemas.openxmlformats.org/officeDocument/2006/relationships/image" Target="../media/image7.jpeg"/><Relationship Id="rId14" Type="http://schemas.openxmlformats.org/officeDocument/2006/relationships/image" Target="../media/image8.jpeg"/><Relationship Id="rId15" Type="http://schemas.openxmlformats.org/officeDocument/2006/relationships/image" Target="../media/image9.png"/><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D479E-482E-4DA5-9A5E-7E941A366502}" type="datetimeFigureOut">
              <a:rPr lang="en-US" smtClean="0">
                <a:solidFill>
                  <a:prstClr val="black">
                    <a:tint val="75000"/>
                  </a:prstClr>
                </a:solidFill>
              </a:rPr>
              <a:pPr/>
              <a:t>2/4/11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813D7-46F1-4BD9-ACDA-66747AC31569}"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D479E-482E-4DA5-9A5E-7E941A366502}" type="datetimeFigureOut">
              <a:rPr lang="en-US" smtClean="0">
                <a:solidFill>
                  <a:prstClr val="black">
                    <a:tint val="75000"/>
                  </a:prstClr>
                </a:solidFill>
              </a:rPr>
              <a:pPr/>
              <a:t>2/4/11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813D7-46F1-4BD9-ACDA-66747AC31569}"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3" r:id="rId5"/>
    <p:sldLayoutId id="2147483704"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990600" y="19050"/>
            <a:ext cx="7162800" cy="885825"/>
          </a:xfrm>
          <a:prstGeom prst="rect">
            <a:avLst/>
          </a:prstGeom>
          <a:noFill/>
          <a:ln w="9525">
            <a:noFill/>
            <a:miter lim="800000"/>
            <a:headEnd/>
            <a:tailEnd/>
          </a:ln>
        </p:spPr>
        <p:txBody>
          <a:bodyPr vert="horz" wrap="square" lIns="45720" tIns="47625" rIns="91440" bIns="47625" numCol="1" anchor="ctr" anchorCtr="0" compatLnSpc="1">
            <a:prstTxWarp prst="textNoShape">
              <a:avLst/>
            </a:prstTxWarp>
          </a:bodyPr>
          <a:lstStyle/>
          <a:p>
            <a:pPr lvl="0"/>
            <a:r>
              <a:rPr lang="en-US" smtClean="0"/>
              <a:t>Title</a:t>
            </a:r>
          </a:p>
        </p:txBody>
      </p:sp>
      <p:pic>
        <p:nvPicPr>
          <p:cNvPr id="12291" name="Picture 4" descr="AFRL Shield transparent background 1INcopy"/>
          <p:cNvPicPr>
            <a:picLocks noChangeAspect="1" noChangeArrowheads="1"/>
          </p:cNvPicPr>
          <p:nvPr/>
        </p:nvPicPr>
        <p:blipFill>
          <a:blip r:embed="rId15" cstate="print"/>
          <a:srcRect/>
          <a:stretch>
            <a:fillRect/>
          </a:stretch>
        </p:blipFill>
        <p:spPr bwMode="auto">
          <a:xfrm>
            <a:off x="8153400" y="19050"/>
            <a:ext cx="904875" cy="898525"/>
          </a:xfrm>
          <a:prstGeom prst="rect">
            <a:avLst/>
          </a:prstGeom>
          <a:noFill/>
          <a:ln w="9525">
            <a:noFill/>
            <a:miter lim="800000"/>
            <a:headEnd/>
            <a:tailEnd/>
          </a:ln>
        </p:spPr>
      </p:pic>
      <p:sp>
        <p:nvSpPr>
          <p:cNvPr id="8197" name="Rectangle 5"/>
          <p:cNvSpPr>
            <a:spLocks noChangeArrowheads="1"/>
          </p:cNvSpPr>
          <p:nvPr/>
        </p:nvSpPr>
        <p:spPr bwMode="auto">
          <a:xfrm>
            <a:off x="914400" y="1219200"/>
            <a:ext cx="7467600" cy="228600"/>
          </a:xfrm>
          <a:prstGeom prst="rect">
            <a:avLst/>
          </a:prstGeom>
          <a:noFill/>
          <a:ln w="9525">
            <a:noFill/>
            <a:miter lim="800000"/>
            <a:headEnd/>
            <a:tailEnd/>
          </a:ln>
          <a:effectLst/>
        </p:spPr>
        <p:txBody>
          <a:bodyPr wrap="none" anchor="ctr">
            <a:spAutoFit/>
          </a:bodyPr>
          <a:lstStyle/>
          <a:p>
            <a:pPr algn="ctr" fontAlgn="base">
              <a:spcBef>
                <a:spcPct val="0"/>
              </a:spcBef>
              <a:spcAft>
                <a:spcPct val="0"/>
              </a:spcAft>
              <a:defRPr/>
            </a:pPr>
            <a:endParaRPr lang="en-US" sz="1400" b="1" i="1">
              <a:solidFill>
                <a:srgbClr val="000000"/>
              </a:solidFill>
            </a:endParaRPr>
          </a:p>
        </p:txBody>
      </p:sp>
      <p:sp>
        <p:nvSpPr>
          <p:cNvPr id="8198" name="Rectangle 6"/>
          <p:cNvSpPr>
            <a:spLocks noChangeArrowheads="1"/>
          </p:cNvSpPr>
          <p:nvPr/>
        </p:nvSpPr>
        <p:spPr bwMode="auto">
          <a:xfrm>
            <a:off x="0" y="952500"/>
            <a:ext cx="9144000" cy="92075"/>
          </a:xfrm>
          <a:prstGeom prst="rect">
            <a:avLst/>
          </a:prstGeom>
          <a:gradFill rotWithShape="0">
            <a:gsLst>
              <a:gs pos="0">
                <a:srgbClr val="FED910"/>
              </a:gs>
              <a:gs pos="100000">
                <a:srgbClr val="0D2B88"/>
              </a:gs>
            </a:gsLst>
            <a:path path="rect">
              <a:fillToRect l="100000" b="100000"/>
            </a:path>
          </a:gradFill>
          <a:ln w="9525">
            <a:noFill/>
            <a:miter lim="800000"/>
            <a:headEnd/>
            <a:tailEnd/>
          </a:ln>
          <a:effectLst/>
        </p:spPr>
        <p:txBody>
          <a:bodyPr anchor="ctr" anchorCtr="1"/>
          <a:lstStyle/>
          <a:p>
            <a:pPr algn="ctr" fontAlgn="base">
              <a:spcBef>
                <a:spcPct val="20000"/>
              </a:spcBef>
              <a:spcAft>
                <a:spcPct val="0"/>
              </a:spcAft>
              <a:defRPr/>
            </a:pPr>
            <a:endParaRPr lang="en-US" sz="2000" b="1">
              <a:solidFill>
                <a:srgbClr val="000000"/>
              </a:solidFill>
            </a:endParaRPr>
          </a:p>
        </p:txBody>
      </p:sp>
      <p:sp>
        <p:nvSpPr>
          <p:cNvPr id="12294" name="Rectangle 7"/>
          <p:cNvSpPr>
            <a:spLocks noGrp="1" noChangeArrowheads="1"/>
          </p:cNvSpPr>
          <p:nvPr>
            <p:ph type="body" idx="1"/>
          </p:nvPr>
        </p:nvSpPr>
        <p:spPr bwMode="auto">
          <a:xfrm>
            <a:off x="355600" y="1371600"/>
            <a:ext cx="8521700" cy="5235575"/>
          </a:xfrm>
          <a:prstGeom prst="rect">
            <a:avLst/>
          </a:prstGeom>
          <a:noFill/>
          <a:ln w="9525">
            <a:noFill/>
            <a:miter lim="800000"/>
            <a:headEnd/>
            <a:tailEnd/>
          </a:ln>
        </p:spPr>
        <p:txBody>
          <a:bodyPr vert="horz" wrap="square" lIns="96838" tIns="47625" rIns="96838" bIns="47625"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2295" name="Picture 8" descr="chrmblue_std"/>
          <p:cNvPicPr>
            <a:picLocks noChangeAspect="1" noChangeArrowheads="1"/>
          </p:cNvPicPr>
          <p:nvPr/>
        </p:nvPicPr>
        <p:blipFill>
          <a:blip r:embed="rId16" cstate="print">
            <a:clrChange>
              <a:clrFrom>
                <a:srgbClr val="FFFFFF"/>
              </a:clrFrom>
              <a:clrTo>
                <a:srgbClr val="FFFFFF">
                  <a:alpha val="0"/>
                </a:srgbClr>
              </a:clrTo>
            </a:clrChange>
          </a:blip>
          <a:srcRect l="16374" t="2374" r="12500" b="21271"/>
          <a:stretch>
            <a:fillRect/>
          </a:stretch>
        </p:blipFill>
        <p:spPr bwMode="auto">
          <a:xfrm>
            <a:off x="14288" y="-23813"/>
            <a:ext cx="1189037" cy="9699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ransition>
    <p:zoom/>
  </p:transition>
  <p:timing>
    <p:tnLst>
      <p:par>
        <p:cTn id="1" dur="indefinite" restart="never" nodeType="tmRoot"/>
      </p:par>
    </p:tnLst>
  </p:timing>
  <p:txStyles>
    <p:titleStyle>
      <a:lvl1pPr algn="ctr" defTabSz="960438" rtl="0" eaLnBrk="0" fontAlgn="base" hangingPunct="0">
        <a:lnSpc>
          <a:spcPct val="80000"/>
        </a:lnSpc>
        <a:spcBef>
          <a:spcPct val="0"/>
        </a:spcBef>
        <a:spcAft>
          <a:spcPct val="0"/>
        </a:spcAft>
        <a:defRPr sz="3200" b="1">
          <a:solidFill>
            <a:srgbClr val="0D2B88"/>
          </a:solidFill>
          <a:latin typeface="+mj-lt"/>
          <a:ea typeface="+mj-ea"/>
          <a:cs typeface="+mj-cs"/>
        </a:defRPr>
      </a:lvl1pPr>
      <a:lvl2pPr algn="ctr" defTabSz="960438" rtl="0" eaLnBrk="0" fontAlgn="base" hangingPunct="0">
        <a:lnSpc>
          <a:spcPct val="80000"/>
        </a:lnSpc>
        <a:spcBef>
          <a:spcPct val="0"/>
        </a:spcBef>
        <a:spcAft>
          <a:spcPct val="0"/>
        </a:spcAft>
        <a:defRPr sz="3200" b="1">
          <a:solidFill>
            <a:srgbClr val="0D2B88"/>
          </a:solidFill>
          <a:latin typeface="Arial" charset="0"/>
        </a:defRPr>
      </a:lvl2pPr>
      <a:lvl3pPr algn="ctr" defTabSz="960438" rtl="0" eaLnBrk="0" fontAlgn="base" hangingPunct="0">
        <a:lnSpc>
          <a:spcPct val="80000"/>
        </a:lnSpc>
        <a:spcBef>
          <a:spcPct val="0"/>
        </a:spcBef>
        <a:spcAft>
          <a:spcPct val="0"/>
        </a:spcAft>
        <a:defRPr sz="3200" b="1">
          <a:solidFill>
            <a:srgbClr val="0D2B88"/>
          </a:solidFill>
          <a:latin typeface="Arial" charset="0"/>
        </a:defRPr>
      </a:lvl3pPr>
      <a:lvl4pPr algn="ctr" defTabSz="960438" rtl="0" eaLnBrk="0" fontAlgn="base" hangingPunct="0">
        <a:lnSpc>
          <a:spcPct val="80000"/>
        </a:lnSpc>
        <a:spcBef>
          <a:spcPct val="0"/>
        </a:spcBef>
        <a:spcAft>
          <a:spcPct val="0"/>
        </a:spcAft>
        <a:defRPr sz="3200" b="1">
          <a:solidFill>
            <a:srgbClr val="0D2B88"/>
          </a:solidFill>
          <a:latin typeface="Arial" charset="0"/>
        </a:defRPr>
      </a:lvl4pPr>
      <a:lvl5pPr algn="ctr" defTabSz="960438" rtl="0" eaLnBrk="0" fontAlgn="base" hangingPunct="0">
        <a:lnSpc>
          <a:spcPct val="80000"/>
        </a:lnSpc>
        <a:spcBef>
          <a:spcPct val="0"/>
        </a:spcBef>
        <a:spcAft>
          <a:spcPct val="0"/>
        </a:spcAft>
        <a:defRPr sz="3200" b="1">
          <a:solidFill>
            <a:srgbClr val="0D2B88"/>
          </a:solidFill>
          <a:latin typeface="Arial" charset="0"/>
        </a:defRPr>
      </a:lvl5pPr>
      <a:lvl6pPr marL="457200" algn="ctr" defTabSz="960438" rtl="0" fontAlgn="base">
        <a:lnSpc>
          <a:spcPct val="80000"/>
        </a:lnSpc>
        <a:spcBef>
          <a:spcPct val="0"/>
        </a:spcBef>
        <a:spcAft>
          <a:spcPct val="0"/>
        </a:spcAft>
        <a:defRPr sz="3200" b="1">
          <a:solidFill>
            <a:srgbClr val="0D2B88"/>
          </a:solidFill>
          <a:latin typeface="Arial" charset="0"/>
        </a:defRPr>
      </a:lvl6pPr>
      <a:lvl7pPr marL="914400" algn="ctr" defTabSz="960438" rtl="0" fontAlgn="base">
        <a:lnSpc>
          <a:spcPct val="80000"/>
        </a:lnSpc>
        <a:spcBef>
          <a:spcPct val="0"/>
        </a:spcBef>
        <a:spcAft>
          <a:spcPct val="0"/>
        </a:spcAft>
        <a:defRPr sz="3200" b="1">
          <a:solidFill>
            <a:srgbClr val="0D2B88"/>
          </a:solidFill>
          <a:latin typeface="Arial" charset="0"/>
        </a:defRPr>
      </a:lvl7pPr>
      <a:lvl8pPr marL="1371600" algn="ctr" defTabSz="960438" rtl="0" fontAlgn="base">
        <a:lnSpc>
          <a:spcPct val="80000"/>
        </a:lnSpc>
        <a:spcBef>
          <a:spcPct val="0"/>
        </a:spcBef>
        <a:spcAft>
          <a:spcPct val="0"/>
        </a:spcAft>
        <a:defRPr sz="3200" b="1">
          <a:solidFill>
            <a:srgbClr val="0D2B88"/>
          </a:solidFill>
          <a:latin typeface="Arial" charset="0"/>
        </a:defRPr>
      </a:lvl8pPr>
      <a:lvl9pPr marL="1828800" algn="ctr" defTabSz="960438" rtl="0" fontAlgn="base">
        <a:lnSpc>
          <a:spcPct val="80000"/>
        </a:lnSpc>
        <a:spcBef>
          <a:spcPct val="0"/>
        </a:spcBef>
        <a:spcAft>
          <a:spcPct val="0"/>
        </a:spcAft>
        <a:defRPr sz="3200" b="1">
          <a:solidFill>
            <a:srgbClr val="0D2B88"/>
          </a:solidFill>
          <a:latin typeface="Arial" charset="0"/>
        </a:defRPr>
      </a:lvl9pPr>
    </p:titleStyle>
    <p:bodyStyle>
      <a:lvl1pPr marL="360363" indent="-360363" algn="l" defTabSz="960438" rtl="0" eaLnBrk="0" fontAlgn="base" hangingPunct="0">
        <a:spcBef>
          <a:spcPct val="50000"/>
        </a:spcBef>
        <a:spcAft>
          <a:spcPct val="0"/>
        </a:spcAft>
        <a:buSzPct val="125000"/>
        <a:buChar char="•"/>
        <a:defRPr sz="2400" b="1">
          <a:solidFill>
            <a:schemeClr val="tx1"/>
          </a:solidFill>
          <a:latin typeface="+mn-lt"/>
          <a:ea typeface="+mn-ea"/>
          <a:cs typeface="+mn-cs"/>
        </a:defRPr>
      </a:lvl1pPr>
      <a:lvl2pPr marL="774700" indent="-300038" algn="l" defTabSz="960438" rtl="0" eaLnBrk="0" fontAlgn="base" hangingPunct="0">
        <a:spcBef>
          <a:spcPct val="50000"/>
        </a:spcBef>
        <a:spcAft>
          <a:spcPct val="0"/>
        </a:spcAft>
        <a:buSzPct val="125000"/>
        <a:buChar char="–"/>
        <a:defRPr sz="2000" b="1">
          <a:solidFill>
            <a:schemeClr val="tx1"/>
          </a:solidFill>
          <a:latin typeface="+mn-lt"/>
        </a:defRPr>
      </a:lvl2pPr>
      <a:lvl3pPr marL="1128713" indent="-239713" algn="l" defTabSz="960438" rtl="0" eaLnBrk="0" fontAlgn="base" hangingPunct="0">
        <a:spcBef>
          <a:spcPct val="50000"/>
        </a:spcBef>
        <a:spcAft>
          <a:spcPct val="0"/>
        </a:spcAft>
        <a:buSzPct val="125000"/>
        <a:buChar char="•"/>
        <a:defRPr sz="2000" b="1">
          <a:solidFill>
            <a:schemeClr val="tx1"/>
          </a:solidFill>
          <a:latin typeface="+mn-lt"/>
        </a:defRPr>
      </a:lvl3pPr>
      <a:lvl4pPr marL="1482725" indent="-239713" algn="l" defTabSz="960438" rtl="0" eaLnBrk="0" fontAlgn="base" hangingPunct="0">
        <a:spcBef>
          <a:spcPct val="50000"/>
        </a:spcBef>
        <a:spcAft>
          <a:spcPct val="0"/>
        </a:spcAft>
        <a:buSzPct val="125000"/>
        <a:buChar char="–"/>
        <a:defRPr sz="2000" b="1">
          <a:solidFill>
            <a:schemeClr val="tx1"/>
          </a:solidFill>
          <a:latin typeface="+mn-lt"/>
        </a:defRPr>
      </a:lvl4pPr>
      <a:lvl5pPr marL="1836738" indent="-239713" algn="l" defTabSz="960438" rtl="0" eaLnBrk="0" fontAlgn="base" hangingPunct="0">
        <a:spcBef>
          <a:spcPct val="50000"/>
        </a:spcBef>
        <a:spcAft>
          <a:spcPct val="0"/>
        </a:spcAft>
        <a:buSzPct val="125000"/>
        <a:buChar char="•"/>
        <a:defRPr sz="2000" b="1">
          <a:solidFill>
            <a:schemeClr val="tx1"/>
          </a:solidFill>
          <a:latin typeface="+mn-lt"/>
        </a:defRPr>
      </a:lvl5pPr>
      <a:lvl6pPr marL="2293938" indent="-239713" algn="l" defTabSz="960438" rtl="0" fontAlgn="base">
        <a:spcBef>
          <a:spcPct val="50000"/>
        </a:spcBef>
        <a:spcAft>
          <a:spcPct val="0"/>
        </a:spcAft>
        <a:buSzPct val="125000"/>
        <a:buChar char="•"/>
        <a:defRPr sz="2000" b="1">
          <a:solidFill>
            <a:schemeClr val="tx1"/>
          </a:solidFill>
          <a:latin typeface="+mn-lt"/>
        </a:defRPr>
      </a:lvl6pPr>
      <a:lvl7pPr marL="2751138" indent="-239713" algn="l" defTabSz="960438" rtl="0" fontAlgn="base">
        <a:spcBef>
          <a:spcPct val="50000"/>
        </a:spcBef>
        <a:spcAft>
          <a:spcPct val="0"/>
        </a:spcAft>
        <a:buSzPct val="125000"/>
        <a:buChar char="•"/>
        <a:defRPr sz="2000" b="1">
          <a:solidFill>
            <a:schemeClr val="tx1"/>
          </a:solidFill>
          <a:latin typeface="+mn-lt"/>
        </a:defRPr>
      </a:lvl7pPr>
      <a:lvl8pPr marL="3208338" indent="-239713" algn="l" defTabSz="960438" rtl="0" fontAlgn="base">
        <a:spcBef>
          <a:spcPct val="50000"/>
        </a:spcBef>
        <a:spcAft>
          <a:spcPct val="0"/>
        </a:spcAft>
        <a:buSzPct val="125000"/>
        <a:buChar char="•"/>
        <a:defRPr sz="2000" b="1">
          <a:solidFill>
            <a:schemeClr val="tx1"/>
          </a:solidFill>
          <a:latin typeface="+mn-lt"/>
        </a:defRPr>
      </a:lvl8pPr>
      <a:lvl9pPr marL="3665538" indent="-239713" algn="l" defTabSz="960438" rtl="0" fontAlgn="base">
        <a:spcBef>
          <a:spcPct val="50000"/>
        </a:spcBef>
        <a:spcAft>
          <a:spcPct val="0"/>
        </a:spcAft>
        <a:buSzPct val="125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D479E-482E-4DA5-9A5E-7E941A366502}" type="datetimeFigureOut">
              <a:rPr lang="en-US" smtClean="0">
                <a:solidFill>
                  <a:prstClr val="black">
                    <a:tint val="75000"/>
                  </a:prstClr>
                </a:solidFill>
              </a:rPr>
              <a:pPr/>
              <a:t>2/4/11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813D7-46F1-4BD9-ACDA-66747AC31569}"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6" name="Picture 43" descr="Pres Top"/>
          <p:cNvPicPr>
            <a:picLocks noChangeAspect="1" noChangeArrowheads="1"/>
          </p:cNvPicPr>
          <p:nvPr userDrawn="1"/>
        </p:nvPicPr>
        <p:blipFill>
          <a:blip r:embed="rId13" cstate="print"/>
          <a:srcRect/>
          <a:stretch>
            <a:fillRect/>
          </a:stretch>
        </p:blipFill>
        <p:spPr bwMode="auto">
          <a:xfrm>
            <a:off x="533400" y="0"/>
            <a:ext cx="8610600" cy="1371600"/>
          </a:xfrm>
          <a:prstGeom prst="rect">
            <a:avLst/>
          </a:prstGeom>
          <a:noFill/>
          <a:ln w="9525">
            <a:noFill/>
            <a:miter lim="800000"/>
            <a:headEnd/>
            <a:tailEnd/>
          </a:ln>
        </p:spPr>
      </p:pic>
      <p:pic>
        <p:nvPicPr>
          <p:cNvPr id="1027" name="Picture 44" descr="Pres Side"/>
          <p:cNvPicPr>
            <a:picLocks noChangeAspect="1" noChangeArrowheads="1"/>
          </p:cNvPicPr>
          <p:nvPr userDrawn="1"/>
        </p:nvPicPr>
        <p:blipFill>
          <a:blip r:embed="rId14" cstate="print"/>
          <a:srcRect/>
          <a:stretch>
            <a:fillRect/>
          </a:stretch>
        </p:blipFill>
        <p:spPr bwMode="auto">
          <a:xfrm>
            <a:off x="0" y="0"/>
            <a:ext cx="533400" cy="6858000"/>
          </a:xfrm>
          <a:prstGeom prst="rect">
            <a:avLst/>
          </a:prstGeom>
          <a:noFill/>
          <a:ln w="9525">
            <a:noFill/>
            <a:miter lim="800000"/>
            <a:headEnd/>
            <a:tailEnd/>
          </a:ln>
        </p:spPr>
      </p:pic>
      <p:sp>
        <p:nvSpPr>
          <p:cNvPr id="1028" name="Rectangle 2"/>
          <p:cNvSpPr>
            <a:spLocks noGrp="1" noChangeArrowheads="1"/>
          </p:cNvSpPr>
          <p:nvPr>
            <p:ph type="title"/>
          </p:nvPr>
        </p:nvSpPr>
        <p:spPr bwMode="auto">
          <a:xfrm>
            <a:off x="9906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990600" y="1752600"/>
            <a:ext cx="75438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5"/>
          <p:cNvSpPr>
            <a:spLocks noGrp="1" noChangeArrowheads="1"/>
          </p:cNvSpPr>
          <p:nvPr>
            <p:ph type="ftr" sz="quarter" idx="3"/>
          </p:nvPr>
        </p:nvSpPr>
        <p:spPr bwMode="auto">
          <a:xfrm>
            <a:off x="1130300" y="6629400"/>
            <a:ext cx="51054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900">
                <a:solidFill>
                  <a:srgbClr val="B2B2B2"/>
                </a:solidFill>
                <a:latin typeface="Arial" charset="0"/>
                <a:ea typeface="+mn-ea"/>
                <a:cs typeface="+mn-cs"/>
              </a:defRPr>
            </a:lvl1pPr>
          </a:lstStyle>
          <a:p>
            <a:pPr eaLnBrk="0" fontAlgn="base" hangingPunct="0">
              <a:spcBef>
                <a:spcPct val="0"/>
              </a:spcBef>
              <a:spcAft>
                <a:spcPct val="0"/>
              </a:spcAft>
              <a:defRPr/>
            </a:pPr>
            <a:r>
              <a:rPr lang="en-US"/>
              <a:t>Mike Sobolewski</a:t>
            </a:r>
          </a:p>
        </p:txBody>
      </p:sp>
      <p:sp>
        <p:nvSpPr>
          <p:cNvPr id="1037" name="Line 13"/>
          <p:cNvSpPr>
            <a:spLocks noChangeShapeType="1"/>
          </p:cNvSpPr>
          <p:nvPr userDrawn="1"/>
        </p:nvSpPr>
        <p:spPr bwMode="auto">
          <a:xfrm>
            <a:off x="990600" y="6629400"/>
            <a:ext cx="0" cy="228600"/>
          </a:xfrm>
          <a:prstGeom prst="line">
            <a:avLst/>
          </a:prstGeom>
          <a:noFill/>
          <a:ln w="9525">
            <a:solidFill>
              <a:srgbClr val="B2B2B2"/>
            </a:solidFill>
            <a:round/>
            <a:headEnd/>
            <a:tailEnd/>
          </a:ln>
          <a:effectLst/>
        </p:spPr>
        <p:txBody>
          <a:bodyPr/>
          <a:lstStyle/>
          <a:p>
            <a:pPr algn="ctr" eaLnBrk="0" fontAlgn="base" hangingPunct="0">
              <a:spcBef>
                <a:spcPct val="0"/>
              </a:spcBef>
              <a:spcAft>
                <a:spcPct val="0"/>
              </a:spcAft>
              <a:defRPr/>
            </a:pPr>
            <a:endParaRPr lang="en-US" sz="2400">
              <a:solidFill>
                <a:srgbClr val="000000"/>
              </a:solidFill>
              <a:latin typeface="Times" charset="0"/>
              <a:ea typeface="ＭＳ Ｐゴシック" charset="-128"/>
            </a:endParaRPr>
          </a:p>
        </p:txBody>
      </p:sp>
      <p:sp>
        <p:nvSpPr>
          <p:cNvPr id="1045" name="Rectangle 21"/>
          <p:cNvSpPr>
            <a:spLocks noGrp="1" noChangeArrowheads="1"/>
          </p:cNvSpPr>
          <p:nvPr>
            <p:ph type="sldNum" sz="quarter" idx="4"/>
          </p:nvPr>
        </p:nvSpPr>
        <p:spPr bwMode="auto">
          <a:xfrm>
            <a:off x="633413" y="6629400"/>
            <a:ext cx="4699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900">
                <a:solidFill>
                  <a:srgbClr val="B2B2B2"/>
                </a:solidFill>
                <a:latin typeface="Arial" charset="0"/>
              </a:defRPr>
            </a:lvl1pPr>
          </a:lstStyle>
          <a:p>
            <a:pPr eaLnBrk="0" fontAlgn="base" hangingPunct="0">
              <a:spcBef>
                <a:spcPct val="0"/>
              </a:spcBef>
              <a:spcAft>
                <a:spcPct val="0"/>
              </a:spcAft>
              <a:defRPr/>
            </a:pPr>
            <a:fld id="{ECE9687A-57D1-A942-AC31-1669ABB33ADF}" type="slidenum">
              <a:rPr lang="en-US">
                <a:ea typeface="ＭＳ Ｐゴシック" charset="-128"/>
              </a:rPr>
              <a:pPr eaLnBrk="0" fontAlgn="base" hangingPunct="0">
                <a:spcBef>
                  <a:spcPct val="0"/>
                </a:spcBef>
                <a:spcAft>
                  <a:spcPct val="0"/>
                </a:spcAft>
                <a:defRPr/>
              </a:pPr>
              <a:t>‹#›</a:t>
            </a:fld>
            <a:endParaRPr lang="en-US">
              <a:ea typeface="ＭＳ Ｐゴシック" charset="-128"/>
            </a:endParaRPr>
          </a:p>
        </p:txBody>
      </p:sp>
      <p:pic>
        <p:nvPicPr>
          <p:cNvPr id="10" name="Picture 50" descr="sorcer-dock-co.png"/>
          <p:cNvPicPr>
            <a:picLocks noChangeAspect="1"/>
          </p:cNvPicPr>
          <p:nvPr userDrawn="1"/>
        </p:nvPicPr>
        <p:blipFill>
          <a:blip r:embed="rId15" cstate="print"/>
          <a:srcRect/>
          <a:stretch>
            <a:fillRect/>
          </a:stretch>
        </p:blipFill>
        <p:spPr bwMode="auto">
          <a:xfrm>
            <a:off x="8587757" y="6301766"/>
            <a:ext cx="455974" cy="45597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dt="0"/>
  <p:txStyles>
    <p:titleStyle>
      <a:lvl1pPr algn="l" rtl="0" eaLnBrk="0" fontAlgn="base" hangingPunct="0">
        <a:lnSpc>
          <a:spcPct val="85000"/>
        </a:lnSpc>
        <a:spcBef>
          <a:spcPct val="0"/>
        </a:spcBef>
        <a:spcAft>
          <a:spcPct val="0"/>
        </a:spcAft>
        <a:defRPr sz="3600" b="1">
          <a:solidFill>
            <a:schemeClr val="bg1"/>
          </a:solidFill>
          <a:latin typeface="+mj-lt"/>
          <a:ea typeface="ＭＳ Ｐゴシック" charset="-128"/>
          <a:cs typeface="ＭＳ Ｐゴシック" charset="-128"/>
        </a:defRPr>
      </a:lvl1pPr>
      <a:lvl2pPr algn="l" rtl="0" eaLnBrk="0" fontAlgn="base" hangingPunct="0">
        <a:lnSpc>
          <a:spcPct val="85000"/>
        </a:lnSpc>
        <a:spcBef>
          <a:spcPct val="0"/>
        </a:spcBef>
        <a:spcAft>
          <a:spcPct val="0"/>
        </a:spcAft>
        <a:defRPr sz="3600" b="1">
          <a:solidFill>
            <a:schemeClr val="bg1"/>
          </a:solidFill>
          <a:latin typeface="Arial" charset="0"/>
          <a:ea typeface="ＭＳ Ｐゴシック" charset="-128"/>
          <a:cs typeface="ＭＳ Ｐゴシック" charset="-128"/>
        </a:defRPr>
      </a:lvl2pPr>
      <a:lvl3pPr algn="l" rtl="0" eaLnBrk="0" fontAlgn="base" hangingPunct="0">
        <a:lnSpc>
          <a:spcPct val="85000"/>
        </a:lnSpc>
        <a:spcBef>
          <a:spcPct val="0"/>
        </a:spcBef>
        <a:spcAft>
          <a:spcPct val="0"/>
        </a:spcAft>
        <a:defRPr sz="3600" b="1">
          <a:solidFill>
            <a:schemeClr val="bg1"/>
          </a:solidFill>
          <a:latin typeface="Arial" charset="0"/>
          <a:ea typeface="ＭＳ Ｐゴシック" charset="-128"/>
          <a:cs typeface="ＭＳ Ｐゴシック" charset="-128"/>
        </a:defRPr>
      </a:lvl3pPr>
      <a:lvl4pPr algn="l" rtl="0" eaLnBrk="0" fontAlgn="base" hangingPunct="0">
        <a:lnSpc>
          <a:spcPct val="85000"/>
        </a:lnSpc>
        <a:spcBef>
          <a:spcPct val="0"/>
        </a:spcBef>
        <a:spcAft>
          <a:spcPct val="0"/>
        </a:spcAft>
        <a:defRPr sz="3600" b="1">
          <a:solidFill>
            <a:schemeClr val="bg1"/>
          </a:solidFill>
          <a:latin typeface="Arial" charset="0"/>
          <a:ea typeface="ＭＳ Ｐゴシック" charset="-128"/>
          <a:cs typeface="ＭＳ Ｐゴシック" charset="-128"/>
        </a:defRPr>
      </a:lvl4pPr>
      <a:lvl5pPr algn="l" rtl="0" eaLnBrk="0" fontAlgn="base" hangingPunct="0">
        <a:lnSpc>
          <a:spcPct val="85000"/>
        </a:lnSpc>
        <a:spcBef>
          <a:spcPct val="0"/>
        </a:spcBef>
        <a:spcAft>
          <a:spcPct val="0"/>
        </a:spcAft>
        <a:defRPr sz="3600" b="1">
          <a:solidFill>
            <a:schemeClr val="bg1"/>
          </a:solidFill>
          <a:latin typeface="Arial" charset="0"/>
          <a:ea typeface="ＭＳ Ｐゴシック" charset="-128"/>
          <a:cs typeface="ＭＳ Ｐゴシック" charset="-128"/>
        </a:defRPr>
      </a:lvl5pPr>
      <a:lvl6pPr marL="457200" algn="l" rtl="0" eaLnBrk="0" fontAlgn="base" hangingPunct="0">
        <a:lnSpc>
          <a:spcPct val="85000"/>
        </a:lnSpc>
        <a:spcBef>
          <a:spcPct val="0"/>
        </a:spcBef>
        <a:spcAft>
          <a:spcPct val="0"/>
        </a:spcAft>
        <a:defRPr sz="3600" b="1">
          <a:solidFill>
            <a:schemeClr val="bg1"/>
          </a:solidFill>
          <a:latin typeface="Arial" charset="0"/>
        </a:defRPr>
      </a:lvl6pPr>
      <a:lvl7pPr marL="914400" algn="l" rtl="0" eaLnBrk="0" fontAlgn="base" hangingPunct="0">
        <a:lnSpc>
          <a:spcPct val="85000"/>
        </a:lnSpc>
        <a:spcBef>
          <a:spcPct val="0"/>
        </a:spcBef>
        <a:spcAft>
          <a:spcPct val="0"/>
        </a:spcAft>
        <a:defRPr sz="3600" b="1">
          <a:solidFill>
            <a:schemeClr val="bg1"/>
          </a:solidFill>
          <a:latin typeface="Arial" charset="0"/>
        </a:defRPr>
      </a:lvl7pPr>
      <a:lvl8pPr marL="1371600" algn="l" rtl="0" eaLnBrk="0" fontAlgn="base" hangingPunct="0">
        <a:lnSpc>
          <a:spcPct val="85000"/>
        </a:lnSpc>
        <a:spcBef>
          <a:spcPct val="0"/>
        </a:spcBef>
        <a:spcAft>
          <a:spcPct val="0"/>
        </a:spcAft>
        <a:defRPr sz="3600" b="1">
          <a:solidFill>
            <a:schemeClr val="bg1"/>
          </a:solidFill>
          <a:latin typeface="Arial" charset="0"/>
        </a:defRPr>
      </a:lvl8pPr>
      <a:lvl9pPr marL="1828800" algn="l" rtl="0" eaLnBrk="0" fontAlgn="base" hangingPunct="0">
        <a:lnSpc>
          <a:spcPct val="85000"/>
        </a:lnSpc>
        <a:spcBef>
          <a:spcPct val="0"/>
        </a:spcBef>
        <a:spcAft>
          <a:spcPct val="0"/>
        </a:spcAft>
        <a:defRPr sz="3600" b="1">
          <a:solidFill>
            <a:schemeClr val="bg1"/>
          </a:solidFill>
          <a:latin typeface="Arial" charset="0"/>
        </a:defRPr>
      </a:lvl9pPr>
    </p:titleStyle>
    <p:bodyStyle>
      <a:lvl1pPr marL="342900" indent="-342900" algn="l" rtl="0" eaLnBrk="0" fontAlgn="base" hangingPunct="0">
        <a:lnSpc>
          <a:spcPct val="85000"/>
        </a:lnSpc>
        <a:spcBef>
          <a:spcPct val="50000"/>
        </a:spcBef>
        <a:spcAft>
          <a:spcPct val="0"/>
        </a:spcAft>
        <a:buClr>
          <a:srgbClr val="CC0000"/>
        </a:buClr>
        <a:buChar char="•"/>
        <a:defRPr sz="2800">
          <a:solidFill>
            <a:schemeClr val="tx1"/>
          </a:solidFill>
          <a:latin typeface="+mn-lt"/>
          <a:ea typeface="ＭＳ Ｐゴシック" charset="-128"/>
          <a:cs typeface="ＭＳ Ｐゴシック" charset="-128"/>
        </a:defRPr>
      </a:lvl1pPr>
      <a:lvl2pPr marL="742950" indent="-285750" algn="l" rtl="0" eaLnBrk="0" fontAlgn="base" hangingPunct="0">
        <a:lnSpc>
          <a:spcPct val="85000"/>
        </a:lnSpc>
        <a:spcBef>
          <a:spcPct val="30000"/>
        </a:spcBef>
        <a:spcAft>
          <a:spcPct val="0"/>
        </a:spcAft>
        <a:buClr>
          <a:srgbClr val="CC0000"/>
        </a:buClr>
        <a:buChar char="–"/>
        <a:defRPr sz="2600">
          <a:solidFill>
            <a:schemeClr val="tx1"/>
          </a:solidFill>
          <a:latin typeface="+mn-lt"/>
          <a:ea typeface="ＭＳ Ｐゴシック" charset="-128"/>
        </a:defRPr>
      </a:lvl2pPr>
      <a:lvl3pPr marL="1143000" indent="-228600" algn="l" rtl="0" eaLnBrk="0" fontAlgn="base" hangingPunct="0">
        <a:lnSpc>
          <a:spcPct val="85000"/>
        </a:lnSpc>
        <a:spcBef>
          <a:spcPct val="30000"/>
        </a:spcBef>
        <a:spcAft>
          <a:spcPct val="0"/>
        </a:spcAft>
        <a:buClr>
          <a:srgbClr val="CC0000"/>
        </a:buClr>
        <a:buChar char="•"/>
        <a:defRPr sz="2400">
          <a:solidFill>
            <a:schemeClr val="tx1"/>
          </a:solidFill>
          <a:latin typeface="+mn-lt"/>
          <a:ea typeface="ＭＳ Ｐゴシック" charset="-128"/>
        </a:defRPr>
      </a:lvl3pPr>
      <a:lvl4pPr marL="1600200" indent="-228600" algn="l" rtl="0" eaLnBrk="0" fontAlgn="base" hangingPunct="0">
        <a:lnSpc>
          <a:spcPct val="85000"/>
        </a:lnSpc>
        <a:spcBef>
          <a:spcPct val="15000"/>
        </a:spcBef>
        <a:spcAft>
          <a:spcPct val="25000"/>
        </a:spcAft>
        <a:buClr>
          <a:srgbClr val="CC0000"/>
        </a:buClr>
        <a:buChar char="–"/>
        <a:defRPr sz="2400">
          <a:solidFill>
            <a:schemeClr val="tx1"/>
          </a:solidFill>
          <a:latin typeface="+mn-lt"/>
          <a:ea typeface="ＭＳ Ｐゴシック" charset="-128"/>
        </a:defRPr>
      </a:lvl4pPr>
      <a:lvl5pPr marL="2057400" indent="-228600" algn="l" rtl="0" eaLnBrk="0" fontAlgn="base" hangingPunct="0">
        <a:lnSpc>
          <a:spcPct val="85000"/>
        </a:lnSpc>
        <a:spcBef>
          <a:spcPct val="15000"/>
        </a:spcBef>
        <a:spcAft>
          <a:spcPct val="25000"/>
        </a:spcAft>
        <a:buClr>
          <a:srgbClr val="CC0000"/>
        </a:buClr>
        <a:buChar char="»"/>
        <a:defRPr sz="2400">
          <a:solidFill>
            <a:schemeClr val="tx1"/>
          </a:solidFill>
          <a:latin typeface="+mn-lt"/>
          <a:ea typeface="ＭＳ Ｐゴシック" charset="-128"/>
        </a:defRPr>
      </a:lvl5pPr>
      <a:lvl6pPr marL="2514600" indent="-228600" algn="l" rtl="0" eaLnBrk="0" fontAlgn="base" hangingPunct="0">
        <a:lnSpc>
          <a:spcPct val="85000"/>
        </a:lnSpc>
        <a:spcBef>
          <a:spcPct val="15000"/>
        </a:spcBef>
        <a:spcAft>
          <a:spcPct val="25000"/>
        </a:spcAft>
        <a:buClr>
          <a:srgbClr val="CC0000"/>
        </a:buClr>
        <a:buChar char="»"/>
        <a:defRPr sz="2400">
          <a:solidFill>
            <a:schemeClr val="tx1"/>
          </a:solidFill>
          <a:latin typeface="+mn-lt"/>
          <a:ea typeface="ＭＳ Ｐゴシック" charset="-128"/>
        </a:defRPr>
      </a:lvl6pPr>
      <a:lvl7pPr marL="2971800" indent="-228600" algn="l" rtl="0" eaLnBrk="0" fontAlgn="base" hangingPunct="0">
        <a:lnSpc>
          <a:spcPct val="85000"/>
        </a:lnSpc>
        <a:spcBef>
          <a:spcPct val="15000"/>
        </a:spcBef>
        <a:spcAft>
          <a:spcPct val="25000"/>
        </a:spcAft>
        <a:buClr>
          <a:srgbClr val="CC0000"/>
        </a:buClr>
        <a:buChar char="»"/>
        <a:defRPr sz="2400">
          <a:solidFill>
            <a:schemeClr val="tx1"/>
          </a:solidFill>
          <a:latin typeface="+mn-lt"/>
          <a:ea typeface="ＭＳ Ｐゴシック" charset="-128"/>
        </a:defRPr>
      </a:lvl7pPr>
      <a:lvl8pPr marL="3429000" indent="-228600" algn="l" rtl="0" eaLnBrk="0" fontAlgn="base" hangingPunct="0">
        <a:lnSpc>
          <a:spcPct val="85000"/>
        </a:lnSpc>
        <a:spcBef>
          <a:spcPct val="15000"/>
        </a:spcBef>
        <a:spcAft>
          <a:spcPct val="25000"/>
        </a:spcAft>
        <a:buClr>
          <a:srgbClr val="CC0000"/>
        </a:buClr>
        <a:buChar char="»"/>
        <a:defRPr sz="2400">
          <a:solidFill>
            <a:schemeClr val="tx1"/>
          </a:solidFill>
          <a:latin typeface="+mn-lt"/>
          <a:ea typeface="ＭＳ Ｐゴシック" charset="-128"/>
        </a:defRPr>
      </a:lvl8pPr>
      <a:lvl9pPr marL="3886200" indent="-228600" algn="l" rtl="0" eaLnBrk="0" fontAlgn="base" hangingPunct="0">
        <a:lnSpc>
          <a:spcPct val="85000"/>
        </a:lnSpc>
        <a:spcBef>
          <a:spcPct val="15000"/>
        </a:spcBef>
        <a:spcAft>
          <a:spcPct val="25000"/>
        </a:spcAft>
        <a:buClr>
          <a:srgbClr val="CC0000"/>
        </a:buClr>
        <a:buChar char="»"/>
        <a:defRPr sz="2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jpeg"/><Relationship Id="rId3" Type="http://schemas.openxmlformats.org/officeDocument/2006/relationships/image" Target="../media/image1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Microsoft_Equation42.bin"/><Relationship Id="rId4" Type="http://schemas.openxmlformats.org/officeDocument/2006/relationships/oleObject" Target="../embeddings/Microsoft_Equation43.bin"/><Relationship Id="rId5" Type="http://schemas.openxmlformats.org/officeDocument/2006/relationships/oleObject" Target="../embeddings/Microsoft_Equation44.bin"/><Relationship Id="rId6" Type="http://schemas.openxmlformats.org/officeDocument/2006/relationships/oleObject" Target="../embeddings/Microsoft_Equation45.bin"/><Relationship Id="rId7" Type="http://schemas.openxmlformats.org/officeDocument/2006/relationships/oleObject" Target="../embeddings/Microsoft_Equation46.bin"/><Relationship Id="rId1" Type="http://schemas.openxmlformats.org/officeDocument/2006/relationships/vmlDrawing" Target="../drawings/vmlDrawing16.vml"/><Relationship Id="rId2"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Microsoft_Equation47.bin"/><Relationship Id="rId4" Type="http://schemas.openxmlformats.org/officeDocument/2006/relationships/oleObject" Target="../embeddings/Microsoft_Equation48.bin"/><Relationship Id="rId5" Type="http://schemas.openxmlformats.org/officeDocument/2006/relationships/oleObject" Target="../embeddings/Microsoft_Equation49.bin"/><Relationship Id="rId6" Type="http://schemas.openxmlformats.org/officeDocument/2006/relationships/oleObject" Target="../embeddings/Microsoft_Equation50.bin"/><Relationship Id="rId1" Type="http://schemas.openxmlformats.org/officeDocument/2006/relationships/vmlDrawing" Target="../drawings/vmlDrawing17.vml"/><Relationship Id="rId2"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5.xml.rels><?xml version="1.0" encoding="UTF-8" standalone="yes"?>
<Relationships xmlns="http://schemas.openxmlformats.org/package/2006/relationships"><Relationship Id="rId1" Type="http://schemas.openxmlformats.org/officeDocument/2006/relationships/vmlDrawing" Target="../drawings/vmlDrawing18.vml"/><Relationship Id="rId2" Type="http://schemas.openxmlformats.org/officeDocument/2006/relationships/slideLayout" Target="../slideLayouts/slideLayout26.xml"/><Relationship Id="rId3" Type="http://schemas.openxmlformats.org/officeDocument/2006/relationships/oleObject" Target="../embeddings/Microsoft_Equation51.bin"/></Relationships>
</file>

<file path=ppt/slides/_rels/slide106.xml.rels><?xml version="1.0" encoding="UTF-8" standalone="yes"?>
<Relationships xmlns="http://schemas.openxmlformats.org/package/2006/relationships"><Relationship Id="rId1" Type="http://schemas.openxmlformats.org/officeDocument/2006/relationships/vmlDrawing" Target="../drawings/vmlDrawing19.vml"/><Relationship Id="rId2" Type="http://schemas.openxmlformats.org/officeDocument/2006/relationships/slideLayout" Target="../slideLayouts/slideLayout26.xml"/><Relationship Id="rId3" Type="http://schemas.openxmlformats.org/officeDocument/2006/relationships/oleObject" Target="../embeddings/Microsoft_Equation52.bin"/></Relationships>
</file>

<file path=ppt/slides/_rels/slide107.xml.rels><?xml version="1.0" encoding="UTF-8" standalone="yes"?>
<Relationships xmlns="http://schemas.openxmlformats.org/package/2006/relationships"><Relationship Id="rId1" Type="http://schemas.openxmlformats.org/officeDocument/2006/relationships/vmlDrawing" Target="../drawings/vmlDrawing20.vml"/><Relationship Id="rId2" Type="http://schemas.openxmlformats.org/officeDocument/2006/relationships/slideLayout" Target="../slideLayouts/slideLayout26.xml"/><Relationship Id="rId3" Type="http://schemas.openxmlformats.org/officeDocument/2006/relationships/oleObject" Target="../embeddings/Microsoft_Equation53.bin"/></Relationships>
</file>

<file path=ppt/slides/_rels/slide108.xml.rels><?xml version="1.0" encoding="UTF-8" standalone="yes"?>
<Relationships xmlns="http://schemas.openxmlformats.org/package/2006/relationships"><Relationship Id="rId1" Type="http://schemas.openxmlformats.org/officeDocument/2006/relationships/vmlDrawing" Target="../drawings/vmlDrawing21.vml"/><Relationship Id="rId2" Type="http://schemas.openxmlformats.org/officeDocument/2006/relationships/slideLayout" Target="../slideLayouts/slideLayout26.xml"/><Relationship Id="rId3" Type="http://schemas.openxmlformats.org/officeDocument/2006/relationships/oleObject" Target="../embeddings/Microsoft_Equation54.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9" Type="http://schemas.openxmlformats.org/officeDocument/2006/relationships/oleObject" Target="../embeddings/Microsoft_Equation59.bin"/><Relationship Id="rId20" Type="http://schemas.openxmlformats.org/officeDocument/2006/relationships/oleObject" Target="../embeddings/Microsoft_Equation70.bin"/><Relationship Id="rId21" Type="http://schemas.openxmlformats.org/officeDocument/2006/relationships/oleObject" Target="../embeddings/Microsoft_Equation71.bin"/><Relationship Id="rId22" Type="http://schemas.openxmlformats.org/officeDocument/2006/relationships/oleObject" Target="../embeddings/Microsoft_Equation72.bin"/><Relationship Id="rId23" Type="http://schemas.openxmlformats.org/officeDocument/2006/relationships/oleObject" Target="../embeddings/Microsoft_Equation73.bin"/><Relationship Id="rId24" Type="http://schemas.openxmlformats.org/officeDocument/2006/relationships/oleObject" Target="../embeddings/Microsoft_Equation74.bin"/><Relationship Id="rId10" Type="http://schemas.openxmlformats.org/officeDocument/2006/relationships/oleObject" Target="../embeddings/Microsoft_Equation60.bin"/><Relationship Id="rId11" Type="http://schemas.openxmlformats.org/officeDocument/2006/relationships/oleObject" Target="../embeddings/Microsoft_Equation61.bin"/><Relationship Id="rId12" Type="http://schemas.openxmlformats.org/officeDocument/2006/relationships/oleObject" Target="../embeddings/Microsoft_Equation62.bin"/><Relationship Id="rId13" Type="http://schemas.openxmlformats.org/officeDocument/2006/relationships/oleObject" Target="../embeddings/Microsoft_Equation63.bin"/><Relationship Id="rId14" Type="http://schemas.openxmlformats.org/officeDocument/2006/relationships/oleObject" Target="../embeddings/Microsoft_Equation64.bin"/><Relationship Id="rId15" Type="http://schemas.openxmlformats.org/officeDocument/2006/relationships/oleObject" Target="../embeddings/Microsoft_Equation65.bin"/><Relationship Id="rId16" Type="http://schemas.openxmlformats.org/officeDocument/2006/relationships/oleObject" Target="../embeddings/Microsoft_Equation66.bin"/><Relationship Id="rId17" Type="http://schemas.openxmlformats.org/officeDocument/2006/relationships/oleObject" Target="../embeddings/Microsoft_Equation67.bin"/><Relationship Id="rId18" Type="http://schemas.openxmlformats.org/officeDocument/2006/relationships/oleObject" Target="../embeddings/Microsoft_Equation68.bin"/><Relationship Id="rId19" Type="http://schemas.openxmlformats.org/officeDocument/2006/relationships/oleObject" Target="../embeddings/Microsoft_Equation69.bin"/><Relationship Id="rId1" Type="http://schemas.openxmlformats.org/officeDocument/2006/relationships/vmlDrawing" Target="../drawings/vmlDrawing22.vml"/><Relationship Id="rId2" Type="http://schemas.openxmlformats.org/officeDocument/2006/relationships/slideLayout" Target="../slideLayouts/slideLayout24.xml"/><Relationship Id="rId3" Type="http://schemas.openxmlformats.org/officeDocument/2006/relationships/image" Target="../media/image91.png"/><Relationship Id="rId4" Type="http://schemas.openxmlformats.org/officeDocument/2006/relationships/oleObject" Target="../embeddings/Microsoft_Equation55.bin"/><Relationship Id="rId5" Type="http://schemas.openxmlformats.org/officeDocument/2006/relationships/oleObject" Target="../embeddings/Microsoft_Equation56.bin"/><Relationship Id="rId6" Type="http://schemas.openxmlformats.org/officeDocument/2006/relationships/oleObject" Target="../embeddings/Microsoft_Equation57.bin"/><Relationship Id="rId7" Type="http://schemas.openxmlformats.org/officeDocument/2006/relationships/oleObject" Target="../embeddings/Microsoft_Equation58.bin"/><Relationship Id="rId8" Type="http://schemas.openxmlformats.org/officeDocument/2006/relationships/image" Target="../media/image92.emf"/></Relationships>
</file>

<file path=ppt/slides/_rels/slide116.xml.rels><?xml version="1.0" encoding="UTF-8" standalone="yes"?>
<Relationships xmlns="http://schemas.openxmlformats.org/package/2006/relationships"><Relationship Id="rId3" Type="http://schemas.openxmlformats.org/officeDocument/2006/relationships/image" Target="../media/image97.emf"/><Relationship Id="rId4" Type="http://schemas.openxmlformats.org/officeDocument/2006/relationships/oleObject" Target="../embeddings/Microsoft_Equation75.bin"/><Relationship Id="rId5" Type="http://schemas.openxmlformats.org/officeDocument/2006/relationships/oleObject" Target="../embeddings/Microsoft_Equation76.bin"/><Relationship Id="rId6" Type="http://schemas.openxmlformats.org/officeDocument/2006/relationships/oleObject" Target="../embeddings/Microsoft_Equation77.bin"/><Relationship Id="rId7" Type="http://schemas.openxmlformats.org/officeDocument/2006/relationships/oleObject" Target="../embeddings/Microsoft_Equation78.bin"/><Relationship Id="rId1" Type="http://schemas.openxmlformats.org/officeDocument/2006/relationships/vmlDrawing" Target="../drawings/vmlDrawing23.vml"/><Relationship Id="rId2" Type="http://schemas.openxmlformats.org/officeDocument/2006/relationships/slideLayout" Target="../slideLayouts/slideLayout24.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Microsoft_Equation79.bin"/><Relationship Id="rId4" Type="http://schemas.openxmlformats.org/officeDocument/2006/relationships/oleObject" Target="../embeddings/Microsoft_Equation80.bin"/><Relationship Id="rId5" Type="http://schemas.openxmlformats.org/officeDocument/2006/relationships/oleObject" Target="../embeddings/Microsoft_Equation81.bin"/><Relationship Id="rId6" Type="http://schemas.openxmlformats.org/officeDocument/2006/relationships/oleObject" Target="../embeddings/Microsoft_Equation82.bin"/><Relationship Id="rId7" Type="http://schemas.openxmlformats.org/officeDocument/2006/relationships/oleObject" Target="../embeddings/Microsoft_Equation83.bin"/><Relationship Id="rId1" Type="http://schemas.openxmlformats.org/officeDocument/2006/relationships/vmlDrawing" Target="../drawings/vmlDrawing24.vml"/><Relationship Id="rId2" Type="http://schemas.openxmlformats.org/officeDocument/2006/relationships/slideLayout" Target="../slideLayouts/slideLayout24.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Microsoft_Equation84.bin"/><Relationship Id="rId4" Type="http://schemas.openxmlformats.org/officeDocument/2006/relationships/oleObject" Target="../embeddings/Microsoft_Equation85.bin"/><Relationship Id="rId1" Type="http://schemas.openxmlformats.org/officeDocument/2006/relationships/vmlDrawing" Target="../drawings/vmlDrawing25.vml"/><Relationship Id="rId2" Type="http://schemas.openxmlformats.org/officeDocument/2006/relationships/slideLayout" Target="../slideLayouts/slideLayout24.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Microsoft_Equation86.bin"/><Relationship Id="rId4" Type="http://schemas.openxmlformats.org/officeDocument/2006/relationships/oleObject" Target="../embeddings/Microsoft_Equation87.bin"/><Relationship Id="rId5" Type="http://schemas.openxmlformats.org/officeDocument/2006/relationships/oleObject" Target="../embeddings/Microsoft_Equation88.bin"/><Relationship Id="rId6" Type="http://schemas.openxmlformats.org/officeDocument/2006/relationships/oleObject" Target="../embeddings/Microsoft_Equation89.bin"/><Relationship Id="rId1" Type="http://schemas.openxmlformats.org/officeDocument/2006/relationships/vmlDrawing" Target="../drawings/vmlDrawing26.vml"/><Relationship Id="rId2"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20.xml.rels><?xml version="1.0" encoding="UTF-8" standalone="yes"?>
<Relationships xmlns="http://schemas.openxmlformats.org/package/2006/relationships"><Relationship Id="rId3" Type="http://schemas.openxmlformats.org/officeDocument/2006/relationships/oleObject" Target="../embeddings/Microsoft_Equation90.bin"/><Relationship Id="rId4" Type="http://schemas.openxmlformats.org/officeDocument/2006/relationships/oleObject" Target="../embeddings/Microsoft_Equation91.bin"/><Relationship Id="rId5" Type="http://schemas.openxmlformats.org/officeDocument/2006/relationships/oleObject" Target="../embeddings/Microsoft_Equation92.bin"/><Relationship Id="rId1" Type="http://schemas.openxmlformats.org/officeDocument/2006/relationships/vmlDrawing" Target="../drawings/vmlDrawing27.vml"/><Relationship Id="rId2" Type="http://schemas.openxmlformats.org/officeDocument/2006/relationships/slideLayout" Target="../slideLayouts/slideLayout24.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Microsoft_Equation93.bin"/><Relationship Id="rId4" Type="http://schemas.openxmlformats.org/officeDocument/2006/relationships/oleObject" Target="../embeddings/Microsoft_Equation94.bin"/><Relationship Id="rId5" Type="http://schemas.openxmlformats.org/officeDocument/2006/relationships/oleObject" Target="../embeddings/Microsoft_Equation95.bin"/><Relationship Id="rId6" Type="http://schemas.openxmlformats.org/officeDocument/2006/relationships/oleObject" Target="../embeddings/Microsoft_Equation96.bin"/><Relationship Id="rId7" Type="http://schemas.openxmlformats.org/officeDocument/2006/relationships/oleObject" Target="../embeddings/Microsoft_Equation97.bin"/><Relationship Id="rId8" Type="http://schemas.openxmlformats.org/officeDocument/2006/relationships/oleObject" Target="../embeddings/Microsoft_Equation98.bin"/><Relationship Id="rId9" Type="http://schemas.openxmlformats.org/officeDocument/2006/relationships/oleObject" Target="../embeddings/Microsoft_Equation99.bin"/><Relationship Id="rId10" Type="http://schemas.openxmlformats.org/officeDocument/2006/relationships/oleObject" Target="../embeddings/Microsoft_Equation100.bin"/><Relationship Id="rId1" Type="http://schemas.openxmlformats.org/officeDocument/2006/relationships/vmlDrawing" Target="../drawings/vmlDrawing28.vml"/><Relationship Id="rId2" Type="http://schemas.openxmlformats.org/officeDocument/2006/relationships/slideLayout" Target="../slideLayouts/slideLayout24.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Microsoft_Equation101.bin"/><Relationship Id="rId4" Type="http://schemas.openxmlformats.org/officeDocument/2006/relationships/oleObject" Target="../embeddings/Microsoft_Equation102.bin"/><Relationship Id="rId5" Type="http://schemas.openxmlformats.org/officeDocument/2006/relationships/oleObject" Target="../embeddings/Microsoft_Equation103.bin"/><Relationship Id="rId6" Type="http://schemas.openxmlformats.org/officeDocument/2006/relationships/oleObject" Target="../embeddings/Microsoft_Equation104.bin"/><Relationship Id="rId7" Type="http://schemas.openxmlformats.org/officeDocument/2006/relationships/oleObject" Target="../embeddings/Microsoft_Equation105.bin"/><Relationship Id="rId8" Type="http://schemas.openxmlformats.org/officeDocument/2006/relationships/oleObject" Target="../embeddings/Microsoft_Equation106.bin"/><Relationship Id="rId9" Type="http://schemas.openxmlformats.org/officeDocument/2006/relationships/oleObject" Target="../embeddings/Microsoft_Equation107.bin"/><Relationship Id="rId1" Type="http://schemas.openxmlformats.org/officeDocument/2006/relationships/vmlDrawing" Target="../drawings/vmlDrawing29.vml"/><Relationship Id="rId2" Type="http://schemas.openxmlformats.org/officeDocument/2006/relationships/slideLayout" Target="../slideLayouts/slideLayout24.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Microsoft_Equation108.bin"/><Relationship Id="rId4" Type="http://schemas.openxmlformats.org/officeDocument/2006/relationships/oleObject" Target="../embeddings/Microsoft_Equation109.bin"/><Relationship Id="rId5" Type="http://schemas.openxmlformats.org/officeDocument/2006/relationships/oleObject" Target="../embeddings/Microsoft_Equation110.bin"/><Relationship Id="rId6" Type="http://schemas.openxmlformats.org/officeDocument/2006/relationships/oleObject" Target="../embeddings/Microsoft_Equation111.bin"/><Relationship Id="rId7" Type="http://schemas.openxmlformats.org/officeDocument/2006/relationships/oleObject" Target="../embeddings/Microsoft_Equation112.bin"/><Relationship Id="rId1" Type="http://schemas.openxmlformats.org/officeDocument/2006/relationships/vmlDrawing" Target="../drawings/vmlDrawing30.vml"/><Relationship Id="rId2" Type="http://schemas.openxmlformats.org/officeDocument/2006/relationships/slideLayout" Target="../slideLayouts/slideLayout2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vmlDrawing" Target="../drawings/vmlDrawing31.vml"/><Relationship Id="rId2" Type="http://schemas.openxmlformats.org/officeDocument/2006/relationships/slideLayout" Target="../slideLayouts/slideLayout14.xml"/><Relationship Id="rId3" Type="http://schemas.openxmlformats.org/officeDocument/2006/relationships/oleObject" Target="../embeddings/Microsoft_Equation113.bin"/></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Microsoft_Equation114.bin"/><Relationship Id="rId4" Type="http://schemas.openxmlformats.org/officeDocument/2006/relationships/image" Target="../media/image16.png"/><Relationship Id="rId5" Type="http://schemas.openxmlformats.org/officeDocument/2006/relationships/oleObject" Target="../embeddings/Microsoft_Equation115.bin"/><Relationship Id="rId1" Type="http://schemas.openxmlformats.org/officeDocument/2006/relationships/vmlDrawing" Target="../drawings/vmlDrawing32.vml"/><Relationship Id="rId2" Type="http://schemas.openxmlformats.org/officeDocument/2006/relationships/slideLayout" Target="../slideLayouts/slideLayout2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vmlDrawing" Target="../drawings/vmlDrawing33.vml"/><Relationship Id="rId2" Type="http://schemas.openxmlformats.org/officeDocument/2006/relationships/slideLayout" Target="../slideLayouts/slideLayout14.xml"/><Relationship Id="rId3" Type="http://schemas.openxmlformats.org/officeDocument/2006/relationships/oleObject" Target="../embeddings/Microsoft_Equation116.bin"/></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Microsoft_Equation117.bin"/><Relationship Id="rId4" Type="http://schemas.openxmlformats.org/officeDocument/2006/relationships/oleObject" Target="../embeddings/Microsoft_Equation118.bin"/><Relationship Id="rId5" Type="http://schemas.openxmlformats.org/officeDocument/2006/relationships/oleObject" Target="../embeddings/Microsoft_Equation119.bin"/><Relationship Id="rId6" Type="http://schemas.openxmlformats.org/officeDocument/2006/relationships/oleObject" Target="../embeddings/Microsoft_Equation120.bin"/><Relationship Id="rId7" Type="http://schemas.openxmlformats.org/officeDocument/2006/relationships/oleObject" Target="../embeddings/Microsoft_Equation121.bin"/><Relationship Id="rId8" Type="http://schemas.openxmlformats.org/officeDocument/2006/relationships/oleObject" Target="../embeddings/Microsoft_Equation122.bin"/><Relationship Id="rId1" Type="http://schemas.openxmlformats.org/officeDocument/2006/relationships/vmlDrawing" Target="../drawings/vmlDrawing34.vml"/><Relationship Id="rId2"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Microsoft_Equation123.bin"/><Relationship Id="rId4" Type="http://schemas.openxmlformats.org/officeDocument/2006/relationships/oleObject" Target="../embeddings/Microsoft_Equation124.bin"/><Relationship Id="rId5" Type="http://schemas.openxmlformats.org/officeDocument/2006/relationships/oleObject" Target="../embeddings/Microsoft_Equation125.bin"/><Relationship Id="rId1" Type="http://schemas.openxmlformats.org/officeDocument/2006/relationships/vmlDrawing" Target="../drawings/vmlDrawing35.vml"/><Relationship Id="rId2"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3" Type="http://schemas.openxmlformats.org/officeDocument/2006/relationships/oleObject" Target="../embeddings/Microsoft_Equation126.bin"/><Relationship Id="rId4" Type="http://schemas.openxmlformats.org/officeDocument/2006/relationships/oleObject" Target="../embeddings/Microsoft_Equation127.bin"/><Relationship Id="rId1" Type="http://schemas.openxmlformats.org/officeDocument/2006/relationships/vmlDrawing" Target="../drawings/vmlDrawing36.vml"/><Relationship Id="rId2"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1" Type="http://schemas.openxmlformats.org/officeDocument/2006/relationships/vmlDrawing" Target="../drawings/vmlDrawing37.vml"/><Relationship Id="rId2" Type="http://schemas.openxmlformats.org/officeDocument/2006/relationships/slideLayout" Target="../slideLayouts/slideLayout14.xml"/><Relationship Id="rId3" Type="http://schemas.openxmlformats.org/officeDocument/2006/relationships/oleObject" Target="../embeddings/Microsoft_Equation12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Microsoft_Equation129.bin"/><Relationship Id="rId4" Type="http://schemas.openxmlformats.org/officeDocument/2006/relationships/oleObject" Target="../embeddings/Microsoft_Equation130.bin"/><Relationship Id="rId1" Type="http://schemas.openxmlformats.org/officeDocument/2006/relationships/vmlDrawing" Target="../drawings/vmlDrawing38.vml"/><Relationship Id="rId2"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Microsoft_Equation131.bin"/><Relationship Id="rId4" Type="http://schemas.openxmlformats.org/officeDocument/2006/relationships/oleObject" Target="../embeddings/Microsoft_Equation132.bin"/><Relationship Id="rId5" Type="http://schemas.openxmlformats.org/officeDocument/2006/relationships/oleObject" Target="../embeddings/Microsoft_Equation133.bin"/><Relationship Id="rId1" Type="http://schemas.openxmlformats.org/officeDocument/2006/relationships/vmlDrawing" Target="../drawings/vmlDrawing39.vml"/><Relationship Id="rId2"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vmlDrawing" Target="../drawings/vmlDrawing40.vml"/><Relationship Id="rId2" Type="http://schemas.openxmlformats.org/officeDocument/2006/relationships/slideLayout" Target="../slideLayouts/slideLayout14.xml"/><Relationship Id="rId3" Type="http://schemas.openxmlformats.org/officeDocument/2006/relationships/oleObject" Target="../embeddings/Microsoft_Equation134.bin"/></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3" Type="http://schemas.openxmlformats.org/officeDocument/2006/relationships/oleObject" Target="../embeddings/Microsoft_Equation135.bin"/><Relationship Id="rId4" Type="http://schemas.openxmlformats.org/officeDocument/2006/relationships/oleObject" Target="../embeddings/Microsoft_Equation136.bin"/><Relationship Id="rId1" Type="http://schemas.openxmlformats.org/officeDocument/2006/relationships/vmlDrawing" Target="../drawings/vmlDrawing41.vml"/><Relationship Id="rId2"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3" Type="http://schemas.openxmlformats.org/officeDocument/2006/relationships/oleObject" Target="../embeddings/Microsoft_Equation137.bin"/><Relationship Id="rId4" Type="http://schemas.openxmlformats.org/officeDocument/2006/relationships/oleObject" Target="../embeddings/Microsoft_Equation138.bin"/><Relationship Id="rId1" Type="http://schemas.openxmlformats.org/officeDocument/2006/relationships/vmlDrawing" Target="../drawings/vmlDrawing42.vml"/><Relationship Id="rId2"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Microsoft_Equation139.bin"/><Relationship Id="rId4" Type="http://schemas.openxmlformats.org/officeDocument/2006/relationships/oleObject" Target="../embeddings/Microsoft_Equation140.bin"/><Relationship Id="rId5" Type="http://schemas.openxmlformats.org/officeDocument/2006/relationships/oleObject" Target="../embeddings/Microsoft_Equation141.bin"/><Relationship Id="rId6" Type="http://schemas.openxmlformats.org/officeDocument/2006/relationships/oleObject" Target="../embeddings/Microsoft_Equation142.bin"/><Relationship Id="rId7" Type="http://schemas.openxmlformats.org/officeDocument/2006/relationships/oleObject" Target="../embeddings/Microsoft_Equation143.bin"/><Relationship Id="rId1" Type="http://schemas.openxmlformats.org/officeDocument/2006/relationships/vmlDrawing" Target="../drawings/vmlDrawing43.vml"/><Relationship Id="rId2"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vmlDrawing" Target="../drawings/vmlDrawing44.vml"/><Relationship Id="rId2" Type="http://schemas.openxmlformats.org/officeDocument/2006/relationships/slideLayout" Target="../slideLayouts/slideLayout14.xml"/><Relationship Id="rId3" Type="http://schemas.openxmlformats.org/officeDocument/2006/relationships/oleObject" Target="../embeddings/Microsoft_Equation144.bin"/></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oleObject" Target="../embeddings/Microsoft_Equation2.bin"/><Relationship Id="rId5" Type="http://schemas.openxmlformats.org/officeDocument/2006/relationships/oleObject" Target="../embeddings/Microsoft_Equation3.bin"/><Relationship Id="rId6" Type="http://schemas.openxmlformats.org/officeDocument/2006/relationships/oleObject" Target="../embeddings/Microsoft_Equation4.bin"/><Relationship Id="rId7" Type="http://schemas.openxmlformats.org/officeDocument/2006/relationships/oleObject" Target="../embeddings/Microsoft_Equation5.bin"/><Relationship Id="rId8" Type="http://schemas.openxmlformats.org/officeDocument/2006/relationships/oleObject" Target="../embeddings/Microsoft_Equation6.bin"/><Relationship Id="rId1" Type="http://schemas.openxmlformats.org/officeDocument/2006/relationships/vmlDrawing" Target="../drawings/vmlDrawing1.vml"/><Relationship Id="rId2"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4.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8.xml"/><Relationship Id="rId3" Type="http://schemas.openxmlformats.org/officeDocument/2006/relationships/oleObject" Target="../embeddings/Microsoft_Equation7.bin"/></Relationships>
</file>

<file path=ppt/slides/_rels/slide55.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8.xml"/><Relationship Id="rId3" Type="http://schemas.openxmlformats.org/officeDocument/2006/relationships/oleObject" Target="../embeddings/Microsoft_Equation8.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Microsoft_Equation9.bin"/><Relationship Id="rId4" Type="http://schemas.openxmlformats.org/officeDocument/2006/relationships/oleObject" Target="../embeddings/Microsoft_Equation10.bin"/><Relationship Id="rId5" Type="http://schemas.openxmlformats.org/officeDocument/2006/relationships/oleObject" Target="../embeddings/Microsoft_Equation11.bin"/><Relationship Id="rId6" Type="http://schemas.openxmlformats.org/officeDocument/2006/relationships/oleObject" Target="../embeddings/Microsoft_Equation12.bin"/><Relationship Id="rId7" Type="http://schemas.openxmlformats.org/officeDocument/2006/relationships/oleObject" Target="../embeddings/Microsoft_Equation13.bin"/><Relationship Id="rId1" Type="http://schemas.openxmlformats.org/officeDocument/2006/relationships/vmlDrawing" Target="../drawings/vmlDrawing4.vml"/><Relationship Id="rId2"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oleObject" Target="../embeddings/Microsoft_Equation14.bin"/><Relationship Id="rId4" Type="http://schemas.openxmlformats.org/officeDocument/2006/relationships/oleObject" Target="../embeddings/Microsoft_Equation15.bin"/><Relationship Id="rId5" Type="http://schemas.openxmlformats.org/officeDocument/2006/relationships/oleObject" Target="../embeddings/Microsoft_Equation16.bin"/><Relationship Id="rId6" Type="http://schemas.openxmlformats.org/officeDocument/2006/relationships/oleObject" Target="../embeddings/Microsoft_Equation17.bin"/><Relationship Id="rId1" Type="http://schemas.openxmlformats.org/officeDocument/2006/relationships/vmlDrawing" Target="../drawings/vmlDrawing5.vml"/><Relationship Id="rId2"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Microsoft_Equation18.bin"/><Relationship Id="rId4" Type="http://schemas.openxmlformats.org/officeDocument/2006/relationships/oleObject" Target="../embeddings/Microsoft_Equation19.bin"/><Relationship Id="rId1" Type="http://schemas.openxmlformats.org/officeDocument/2006/relationships/vmlDrawing" Target="../drawings/vmlDrawing6.vml"/><Relationship Id="rId2"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Microsoft_Equation20.bin"/><Relationship Id="rId4" Type="http://schemas.openxmlformats.org/officeDocument/2006/relationships/oleObject" Target="../embeddings/Microsoft_Equation21.bin"/><Relationship Id="rId5" Type="http://schemas.openxmlformats.org/officeDocument/2006/relationships/oleObject" Target="../embeddings/Microsoft_Equation22.bin"/><Relationship Id="rId6" Type="http://schemas.openxmlformats.org/officeDocument/2006/relationships/oleObject" Target="../embeddings/Microsoft_Equation23.bin"/><Relationship Id="rId1" Type="http://schemas.openxmlformats.org/officeDocument/2006/relationships/vmlDrawing" Target="../drawings/vmlDrawing7.vml"/><Relationship Id="rId2"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vmlDrawing" Target="../drawings/vmlDrawing8.vml"/><Relationship Id="rId2" Type="http://schemas.openxmlformats.org/officeDocument/2006/relationships/slideLayout" Target="../slideLayouts/slideLayout8.xml"/><Relationship Id="rId3" Type="http://schemas.openxmlformats.org/officeDocument/2006/relationships/oleObject" Target="../embeddings/Microsoft_Equation24.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Microsoft_Equation25.bin"/><Relationship Id="rId4" Type="http://schemas.openxmlformats.org/officeDocument/2006/relationships/oleObject" Target="../embeddings/Microsoft_Equation26.bin"/><Relationship Id="rId5" Type="http://schemas.openxmlformats.org/officeDocument/2006/relationships/oleObject" Target="../embeddings/Microsoft_Equation27.bin"/><Relationship Id="rId1" Type="http://schemas.openxmlformats.org/officeDocument/2006/relationships/vmlDrawing" Target="../drawings/vmlDrawing9.vml"/><Relationship Id="rId2"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Microsoft_Equation28.bin"/><Relationship Id="rId4" Type="http://schemas.openxmlformats.org/officeDocument/2006/relationships/oleObject" Target="../embeddings/Microsoft_Equation29.bin"/><Relationship Id="rId5" Type="http://schemas.openxmlformats.org/officeDocument/2006/relationships/oleObject" Target="../embeddings/Microsoft_Equation30.bin"/><Relationship Id="rId1" Type="http://schemas.openxmlformats.org/officeDocument/2006/relationships/vmlDrawing" Target="../drawings/vmlDrawing10.vml"/><Relationship Id="rId2"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Microsoft_Equation31.bin"/><Relationship Id="rId4" Type="http://schemas.openxmlformats.org/officeDocument/2006/relationships/oleObject" Target="../embeddings/Microsoft_Equation32.bin"/><Relationship Id="rId5" Type="http://schemas.openxmlformats.org/officeDocument/2006/relationships/oleObject" Target="../embeddings/Microsoft_Equation33.bin"/><Relationship Id="rId6" Type="http://schemas.openxmlformats.org/officeDocument/2006/relationships/oleObject" Target="../embeddings/Microsoft_Equation34.bin"/><Relationship Id="rId1" Type="http://schemas.openxmlformats.org/officeDocument/2006/relationships/vmlDrawing" Target="../drawings/vmlDrawing11.vml"/><Relationship Id="rId2"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vmlDrawing" Target="../drawings/vmlDrawing12.vml"/><Relationship Id="rId2" Type="http://schemas.openxmlformats.org/officeDocument/2006/relationships/slideLayout" Target="../slideLayouts/slideLayout8.xml"/><Relationship Id="rId3" Type="http://schemas.openxmlformats.org/officeDocument/2006/relationships/oleObject" Target="../embeddings/Microsoft_Equation35.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Microsoft_Equation36.bin"/><Relationship Id="rId4" Type="http://schemas.openxmlformats.org/officeDocument/2006/relationships/oleObject" Target="../embeddings/Microsoft_Equation37.bin"/><Relationship Id="rId1" Type="http://schemas.openxmlformats.org/officeDocument/2006/relationships/vmlDrawing" Target="../drawings/vmlDrawing13.vml"/><Relationship Id="rId2"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Microsoft_Equation38.bin"/><Relationship Id="rId4" Type="http://schemas.openxmlformats.org/officeDocument/2006/relationships/oleObject" Target="../embeddings/Microsoft_Equation39.bin"/><Relationship Id="rId1" Type="http://schemas.openxmlformats.org/officeDocument/2006/relationships/vmlDrawing" Target="../drawings/vmlDrawing14.vml"/><Relationship Id="rId2"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90.xml.rels><?xml version="1.0" encoding="UTF-8" standalone="yes"?>
<Relationships xmlns="http://schemas.openxmlformats.org/package/2006/relationships"><Relationship Id="rId3" Type="http://schemas.openxmlformats.org/officeDocument/2006/relationships/oleObject" Target="../embeddings/Microsoft_Equation40.bin"/><Relationship Id="rId4" Type="http://schemas.openxmlformats.org/officeDocument/2006/relationships/oleObject" Target="../embeddings/Microsoft_Equation41.bin"/><Relationship Id="rId1" Type="http://schemas.openxmlformats.org/officeDocument/2006/relationships/vmlDrawing" Target="../drawings/vmlDrawing15.vml"/><Relationship Id="rId2"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050925" y="65088"/>
            <a:ext cx="7023100" cy="762000"/>
          </a:xfrm>
          <a:prstGeom prst="rect">
            <a:avLst/>
          </a:prstGeom>
          <a:noFill/>
          <a:ln w="9525">
            <a:noFill/>
            <a:miter lim="800000"/>
            <a:headEnd/>
            <a:tailEnd/>
          </a:ln>
        </p:spPr>
        <p:txBody>
          <a:bodyPr anchor="ctr"/>
          <a:lstStyle/>
          <a:p>
            <a:pPr algn="ctr" defTabSz="960438">
              <a:lnSpc>
                <a:spcPct val="90000"/>
              </a:lnSpc>
            </a:pPr>
            <a:r>
              <a:rPr lang="en-US" sz="3200" b="1" i="1" dirty="0" smtClean="0">
                <a:solidFill>
                  <a:schemeClr val="tx2"/>
                </a:solidFill>
                <a:latin typeface="Arial" pitchFamily="34" charset="0"/>
                <a:cs typeface="Arial" pitchFamily="34" charset="0"/>
              </a:rPr>
              <a:t>Typical Target Application</a:t>
            </a:r>
          </a:p>
          <a:p>
            <a:pPr algn="ctr" defTabSz="960438">
              <a:lnSpc>
                <a:spcPct val="90000"/>
              </a:lnSpc>
            </a:pPr>
            <a:r>
              <a:rPr lang="en-US" sz="3200" b="1" i="1" dirty="0" smtClean="0">
                <a:solidFill>
                  <a:schemeClr val="tx2"/>
                </a:solidFill>
                <a:latin typeface="Arial" pitchFamily="34" charset="0"/>
                <a:cs typeface="Arial" pitchFamily="34" charset="0"/>
              </a:rPr>
              <a:t>LRS Configuration</a:t>
            </a:r>
            <a:endParaRPr lang="en-US" sz="3200" b="1" i="1" dirty="0">
              <a:solidFill>
                <a:schemeClr val="tx2"/>
              </a:solidFill>
              <a:latin typeface="Arial" pitchFamily="34" charset="0"/>
              <a:cs typeface="Arial" pitchFamily="34" charset="0"/>
            </a:endParaRPr>
          </a:p>
        </p:txBody>
      </p:sp>
      <p:pic>
        <p:nvPicPr>
          <p:cNvPr id="13" name="Picture 36"/>
          <p:cNvPicPr>
            <a:picLocks noChangeAspect="1" noChangeArrowheads="1"/>
          </p:cNvPicPr>
          <p:nvPr/>
        </p:nvPicPr>
        <p:blipFill>
          <a:blip r:embed="rId2" cstate="print"/>
          <a:srcRect/>
          <a:stretch>
            <a:fillRect/>
          </a:stretch>
        </p:blipFill>
        <p:spPr bwMode="auto">
          <a:xfrm>
            <a:off x="152400" y="1219200"/>
            <a:ext cx="5765800" cy="3084513"/>
          </a:xfrm>
          <a:prstGeom prst="rect">
            <a:avLst/>
          </a:prstGeom>
          <a:noFill/>
          <a:ln w="12700">
            <a:noFill/>
            <a:miter lim="800000"/>
            <a:headEnd/>
            <a:tailEnd/>
          </a:ln>
          <a:effectLst/>
        </p:spPr>
      </p:pic>
      <p:pic>
        <p:nvPicPr>
          <p:cNvPr id="15" name="Picture 6"/>
          <p:cNvPicPr>
            <a:picLocks noChangeAspect="1" noChangeArrowheads="1"/>
          </p:cNvPicPr>
          <p:nvPr/>
        </p:nvPicPr>
        <p:blipFill>
          <a:blip r:embed="rId3" cstate="print"/>
          <a:srcRect r="1068"/>
          <a:stretch>
            <a:fillRect/>
          </a:stretch>
        </p:blipFill>
        <p:spPr bwMode="auto">
          <a:xfrm>
            <a:off x="4213225" y="4321175"/>
            <a:ext cx="4702175" cy="2222500"/>
          </a:xfrm>
          <a:prstGeom prst="rect">
            <a:avLst/>
          </a:prstGeom>
          <a:noFill/>
          <a:ln w="9525">
            <a:noFill/>
            <a:miter lim="800000"/>
            <a:headEnd/>
            <a:tailEnd/>
          </a:ln>
        </p:spPr>
      </p:pic>
      <p:sp>
        <p:nvSpPr>
          <p:cNvPr id="16" name="Text Box 8"/>
          <p:cNvSpPr txBox="1">
            <a:spLocks noChangeArrowheads="1"/>
          </p:cNvSpPr>
          <p:nvPr/>
        </p:nvSpPr>
        <p:spPr bwMode="auto">
          <a:xfrm>
            <a:off x="298450" y="4668838"/>
            <a:ext cx="3538538" cy="1190625"/>
          </a:xfrm>
          <a:prstGeom prst="rect">
            <a:avLst/>
          </a:prstGeom>
          <a:noFill/>
          <a:ln w="12700">
            <a:noFill/>
            <a:miter lim="800000"/>
            <a:headEnd/>
            <a:tailEnd/>
          </a:ln>
          <a:effectLst/>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uLnTx/>
                <a:uFillTx/>
              </a:rPr>
              <a:t>AF-specified mission will be “flown” through mission analysis to determine required fuel weight and TOGW</a:t>
            </a:r>
          </a:p>
        </p:txBody>
      </p:sp>
      <p:sp>
        <p:nvSpPr>
          <p:cNvPr id="18" name="Text Box 7"/>
          <p:cNvSpPr txBox="1">
            <a:spLocks noChangeArrowheads="1"/>
          </p:cNvSpPr>
          <p:nvPr/>
        </p:nvSpPr>
        <p:spPr bwMode="auto">
          <a:xfrm>
            <a:off x="4411663" y="1190625"/>
            <a:ext cx="1419225" cy="638175"/>
          </a:xfrm>
          <a:prstGeom prst="rect">
            <a:avLst/>
          </a:prstGeom>
          <a:noFill/>
          <a:ln w="12700">
            <a:noFill/>
            <a:miter lim="800000"/>
            <a:headEnd/>
            <a:tailEnd/>
          </a:ln>
          <a:effectLst/>
        </p:spPr>
        <p:txBody>
          <a:bodyPr>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outerShdw blurRad="38100" dist="38100" dir="2700000" algn="tl">
                    <a:srgbClr val="FFFFFF"/>
                  </a:outerShdw>
                </a:effectLst>
                <a:uLnTx/>
                <a:uFillTx/>
              </a:rPr>
              <a:t>Baseline configuration and performance data from previous STAV and CESTA studies</a:t>
            </a:r>
          </a:p>
        </p:txBody>
      </p:sp>
      <p:sp>
        <p:nvSpPr>
          <p:cNvPr id="19" name="Text Box 32"/>
          <p:cNvSpPr txBox="1">
            <a:spLocks noChangeArrowheads="1"/>
          </p:cNvSpPr>
          <p:nvPr/>
        </p:nvSpPr>
        <p:spPr bwMode="auto">
          <a:xfrm>
            <a:off x="5943600" y="1314450"/>
            <a:ext cx="2739853" cy="1600438"/>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sng" strike="noStrike" kern="0" cap="none" spc="0" normalizeH="0" baseline="0" noProof="0" dirty="0">
                <a:uLnTx/>
                <a:uFillTx/>
              </a:rPr>
              <a:t>SOO Requirements: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uLnTx/>
                <a:uFillTx/>
              </a:rPr>
              <a:t>Range = 4000 </a:t>
            </a:r>
            <a:r>
              <a:rPr kumimoji="0" lang="en-US" sz="1400" b="0" i="0" u="none" strike="noStrike" kern="0" cap="none" spc="0" normalizeH="0" baseline="0" noProof="0" dirty="0" err="1">
                <a:uLnTx/>
                <a:uFillTx/>
              </a:rPr>
              <a:t>nmi</a:t>
            </a:r>
            <a:endParaRPr kumimoji="0" lang="en-US" sz="1400" b="0" i="0" u="none" strike="noStrike" kern="0" cap="none" spc="0" normalizeH="0" baseline="0" noProof="0" dirty="0">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uLnTx/>
                <a:uFillTx/>
              </a:rPr>
              <a:t>Payload = 5-10 % weight fraction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uLnTx/>
                <a:uFillTx/>
              </a:rPr>
              <a:t>Maneuver Loads at Cruise – 2.5 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uLnTx/>
                <a:uFillTx/>
              </a:rPr>
              <a:t>Cruise speed: Mach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uLnTx/>
                <a:uFillTx/>
              </a:rPr>
              <a:t>Cruise L/D: 8.5-9</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uLnTx/>
                <a:uFillTx/>
              </a:rPr>
              <a:t>Level 1 Flying Qualities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Based Computing</a:t>
            </a:r>
            <a:endParaRPr lang="en-US" dirty="0"/>
          </a:p>
        </p:txBody>
      </p:sp>
      <p:sp>
        <p:nvSpPr>
          <p:cNvPr id="4" name="Rectangle 3"/>
          <p:cNvSpPr/>
          <p:nvPr/>
        </p:nvSpPr>
        <p:spPr>
          <a:xfrm>
            <a:off x="1947343" y="4235624"/>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5" name="Rectangle 4"/>
          <p:cNvSpPr/>
          <p:nvPr/>
        </p:nvSpPr>
        <p:spPr>
          <a:xfrm>
            <a:off x="3712643" y="3287410"/>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6" name="Rounded Rectangle 5"/>
          <p:cNvSpPr>
            <a:spLocks noChangeArrowheads="1"/>
          </p:cNvSpPr>
          <p:nvPr/>
        </p:nvSpPr>
        <p:spPr bwMode="auto">
          <a:xfrm>
            <a:off x="3812748" y="339272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err="1">
                <a:solidFill>
                  <a:prstClr val="black"/>
                </a:solidFill>
                <a:latin typeface="Calibri"/>
              </a:rPr>
              <a:t>Metaprograms</a:t>
            </a:r>
            <a:endParaRPr lang="en-US" sz="1200" kern="0" dirty="0">
              <a:solidFill>
                <a:prstClr val="black"/>
              </a:solidFill>
              <a:latin typeface="Calibri"/>
            </a:endParaRPr>
          </a:p>
        </p:txBody>
      </p:sp>
      <p:sp>
        <p:nvSpPr>
          <p:cNvPr id="7" name="Rounded Rectangle 6"/>
          <p:cNvSpPr>
            <a:spLocks noChangeArrowheads="1"/>
          </p:cNvSpPr>
          <p:nvPr/>
        </p:nvSpPr>
        <p:spPr bwMode="auto">
          <a:xfrm>
            <a:off x="3812748" y="3859453"/>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eaLnBrk="1" hangingPunct="1">
              <a:defRPr/>
            </a:pPr>
            <a:r>
              <a:rPr lang="en-US" sz="1200">
                <a:solidFill>
                  <a:srgbClr val="000000"/>
                </a:solidFill>
                <a:latin typeface="Calibri" charset="0"/>
              </a:rPr>
              <a:t>SORCER</a:t>
            </a:r>
            <a:br>
              <a:rPr lang="en-US" sz="1200">
                <a:solidFill>
                  <a:srgbClr val="000000"/>
                </a:solidFill>
                <a:latin typeface="Calibri" charset="0"/>
              </a:rPr>
            </a:br>
            <a:r>
              <a:rPr lang="en-US" sz="1200">
                <a:solidFill>
                  <a:srgbClr val="000000"/>
                </a:solidFill>
                <a:latin typeface="Calibri" charset="0"/>
              </a:rPr>
              <a:t>Meta-OS</a:t>
            </a:r>
          </a:p>
        </p:txBody>
      </p:sp>
      <p:sp>
        <p:nvSpPr>
          <p:cNvPr id="8" name="Rounded Rectangle 7"/>
          <p:cNvSpPr>
            <a:spLocks noChangeArrowheads="1"/>
          </p:cNvSpPr>
          <p:nvPr/>
        </p:nvSpPr>
        <p:spPr bwMode="auto">
          <a:xfrm>
            <a:off x="3812748" y="433252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err="1">
                <a:solidFill>
                  <a:prstClr val="black"/>
                </a:solidFill>
                <a:latin typeface="Calibri"/>
              </a:rPr>
              <a:t>Metaprocessor</a:t>
            </a:r>
            <a:endParaRPr lang="en-US" sz="1200" kern="0" dirty="0">
              <a:solidFill>
                <a:prstClr val="black"/>
              </a:solidFill>
              <a:latin typeface="Calibri"/>
            </a:endParaRPr>
          </a:p>
        </p:txBody>
      </p:sp>
      <p:sp>
        <p:nvSpPr>
          <p:cNvPr id="9" name="Rectangle 8"/>
          <p:cNvSpPr/>
          <p:nvPr/>
        </p:nvSpPr>
        <p:spPr>
          <a:xfrm>
            <a:off x="5471488" y="2316007"/>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10" name="Rounded Rectangle 9"/>
          <p:cNvSpPr>
            <a:spLocks noChangeArrowheads="1"/>
          </p:cNvSpPr>
          <p:nvPr/>
        </p:nvSpPr>
        <p:spPr bwMode="auto">
          <a:xfrm>
            <a:off x="5571698" y="2421178"/>
            <a:ext cx="1165225" cy="39211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eaLnBrk="1" hangingPunct="1">
              <a:defRPr/>
            </a:pPr>
            <a:r>
              <a:rPr lang="en-US" sz="1200" dirty="0">
                <a:solidFill>
                  <a:srgbClr val="000000"/>
                </a:solidFill>
                <a:latin typeface="Calibri" charset="0"/>
              </a:rPr>
              <a:t>Data</a:t>
            </a:r>
            <a:br>
              <a:rPr lang="en-US" sz="1200" dirty="0">
                <a:solidFill>
                  <a:srgbClr val="000000"/>
                </a:solidFill>
                <a:latin typeface="Calibri" charset="0"/>
              </a:rPr>
            </a:br>
            <a:r>
              <a:rPr lang="en-US" sz="1200" dirty="0">
                <a:solidFill>
                  <a:srgbClr val="000000"/>
                </a:solidFill>
                <a:latin typeface="Calibri" charset="0"/>
              </a:rPr>
              <a:t>Context</a:t>
            </a:r>
          </a:p>
        </p:txBody>
      </p:sp>
      <p:sp>
        <p:nvSpPr>
          <p:cNvPr id="11" name="Rounded Rectangle 10"/>
          <p:cNvSpPr>
            <a:spLocks noChangeArrowheads="1"/>
          </p:cNvSpPr>
          <p:nvPr/>
        </p:nvSpPr>
        <p:spPr bwMode="auto">
          <a:xfrm>
            <a:off x="5571698" y="2887903"/>
            <a:ext cx="1165225"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eaLnBrk="1" hangingPunct="1">
              <a:defRPr/>
            </a:pPr>
            <a:r>
              <a:rPr lang="en-US" sz="1200">
                <a:solidFill>
                  <a:srgbClr val="000000"/>
                </a:solidFill>
                <a:latin typeface="Calibri" charset="0"/>
              </a:rPr>
              <a:t>Control</a:t>
            </a:r>
            <a:br>
              <a:rPr lang="en-US" sz="1200">
                <a:solidFill>
                  <a:srgbClr val="000000"/>
                </a:solidFill>
                <a:latin typeface="Calibri" charset="0"/>
              </a:rPr>
            </a:br>
            <a:r>
              <a:rPr lang="en-US" sz="1200">
                <a:solidFill>
                  <a:srgbClr val="000000"/>
                </a:solidFill>
                <a:latin typeface="Calibri" charset="0"/>
              </a:rPr>
              <a:t>Context</a:t>
            </a:r>
          </a:p>
        </p:txBody>
      </p:sp>
      <p:sp>
        <p:nvSpPr>
          <p:cNvPr id="12" name="Rounded Rectangle 11"/>
          <p:cNvSpPr>
            <a:spLocks noChangeArrowheads="1"/>
          </p:cNvSpPr>
          <p:nvPr/>
        </p:nvSpPr>
        <p:spPr bwMode="auto">
          <a:xfrm>
            <a:off x="5571698" y="3360978"/>
            <a:ext cx="1165225"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Signatures</a:t>
            </a:r>
          </a:p>
        </p:txBody>
      </p:sp>
      <p:sp>
        <p:nvSpPr>
          <p:cNvPr id="13" name="Rectangle 12"/>
          <p:cNvSpPr/>
          <p:nvPr/>
        </p:nvSpPr>
        <p:spPr>
          <a:xfrm>
            <a:off x="7253742" y="1374407"/>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14" name="Rounded Rectangle 13"/>
          <p:cNvSpPr>
            <a:spLocks noChangeArrowheads="1"/>
          </p:cNvSpPr>
          <p:nvPr/>
        </p:nvSpPr>
        <p:spPr bwMode="auto">
          <a:xfrm>
            <a:off x="7352873" y="1479791"/>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srgbClr val="000000"/>
                </a:solidFill>
                <a:latin typeface="Calibri"/>
              </a:rPr>
              <a:t>Value</a:t>
            </a:r>
          </a:p>
        </p:txBody>
      </p:sp>
      <p:sp>
        <p:nvSpPr>
          <p:cNvPr id="15" name="Rounded Rectangle 14"/>
          <p:cNvSpPr>
            <a:spLocks noChangeArrowheads="1"/>
          </p:cNvSpPr>
          <p:nvPr/>
        </p:nvSpPr>
        <p:spPr bwMode="auto">
          <a:xfrm>
            <a:off x="7352873" y="1946516"/>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Filters</a:t>
            </a:r>
            <a:endParaRPr lang="en-US" sz="1200" kern="0" dirty="0">
              <a:solidFill>
                <a:srgbClr val="000000"/>
              </a:solidFill>
              <a:latin typeface="Calibri"/>
            </a:endParaRPr>
          </a:p>
        </p:txBody>
      </p:sp>
      <p:sp>
        <p:nvSpPr>
          <p:cNvPr id="16" name="Rounded Rectangle 15"/>
          <p:cNvSpPr>
            <a:spLocks noChangeArrowheads="1"/>
          </p:cNvSpPr>
          <p:nvPr/>
        </p:nvSpPr>
        <p:spPr bwMode="auto">
          <a:xfrm>
            <a:off x="7352873" y="2419591"/>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Evaluators</a:t>
            </a:r>
            <a:endParaRPr lang="en-US" sz="1200" kern="0" dirty="0">
              <a:solidFill>
                <a:srgbClr val="000000"/>
              </a:solidFill>
              <a:latin typeface="Calibri"/>
            </a:endParaRPr>
          </a:p>
        </p:txBody>
      </p:sp>
      <p:cxnSp>
        <p:nvCxnSpPr>
          <p:cNvPr id="17" name="Elbow Connector 16"/>
          <p:cNvCxnSpPr>
            <a:cxnSpLocks noChangeShapeType="1"/>
          </p:cNvCxnSpPr>
          <p:nvPr/>
        </p:nvCxnSpPr>
        <p:spPr bwMode="auto">
          <a:xfrm rot="10800000" flipV="1">
            <a:off x="6862336" y="2716453"/>
            <a:ext cx="1666875" cy="605292"/>
          </a:xfrm>
          <a:prstGeom prst="bentConnector3">
            <a:avLst>
              <a:gd name="adj1" fmla="val -13267"/>
            </a:avLst>
          </a:prstGeom>
          <a:noFill/>
          <a:ln w="50800">
            <a:solidFill>
              <a:srgbClr val="336600"/>
            </a:solidFill>
            <a:miter lim="800000"/>
            <a:headEnd/>
            <a:tailEnd type="triangle" w="med" len="lg"/>
          </a:ln>
          <a:effectLst>
            <a:outerShdw dist="20000" dir="5400000" rotWithShape="0">
              <a:srgbClr val="808080">
                <a:alpha val="37999"/>
              </a:srgbClr>
            </a:outerShdw>
          </a:effectLst>
        </p:spPr>
      </p:cxnSp>
      <p:cxnSp>
        <p:nvCxnSpPr>
          <p:cNvPr id="18" name="Straight Arrow Connector 17"/>
          <p:cNvCxnSpPr>
            <a:cxnSpLocks noChangeShapeType="1"/>
          </p:cNvCxnSpPr>
          <p:nvPr/>
        </p:nvCxnSpPr>
        <p:spPr bwMode="auto">
          <a:xfrm flipV="1">
            <a:off x="6868685" y="2638666"/>
            <a:ext cx="379413" cy="12700"/>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sp>
        <p:nvSpPr>
          <p:cNvPr id="19" name="Rectangle 52"/>
          <p:cNvSpPr>
            <a:spLocks noChangeArrowheads="1"/>
          </p:cNvSpPr>
          <p:nvPr/>
        </p:nvSpPr>
        <p:spPr bwMode="auto">
          <a:xfrm>
            <a:off x="3636979" y="2754543"/>
            <a:ext cx="1471613" cy="461665"/>
          </a:xfrm>
          <a:prstGeom prst="rect">
            <a:avLst/>
          </a:prstGeom>
          <a:noFill/>
          <a:ln w="9525">
            <a:noFill/>
            <a:miter lim="800000"/>
            <a:headEnd/>
            <a:tailEnd/>
          </a:ln>
        </p:spPr>
        <p:txBody>
          <a:bodyPr wrap="square">
            <a:prstTxWarp prst="textNoShape">
              <a:avLst/>
            </a:prstTxWarp>
            <a:spAutoFit/>
          </a:bodyPr>
          <a:lstStyle/>
          <a:p>
            <a:pPr algn="ctr" defTabSz="457200" eaLnBrk="1" hangingPunct="1"/>
            <a:r>
              <a:rPr lang="en-US" sz="1200" b="1" dirty="0" err="1" smtClean="0">
                <a:solidFill>
                  <a:srgbClr val="000000"/>
                </a:solidFill>
                <a:latin typeface="Calibri" charset="0"/>
              </a:rPr>
              <a:t>Metaplatfom</a:t>
            </a:r>
            <a:endParaRPr lang="en-US" sz="1200" b="1" dirty="0" smtClean="0">
              <a:solidFill>
                <a:srgbClr val="000000"/>
              </a:solidFill>
              <a:latin typeface="Calibri" charset="0"/>
            </a:endParaRPr>
          </a:p>
          <a:p>
            <a:pPr algn="ctr" defTabSz="457200" eaLnBrk="1" hangingPunct="1"/>
            <a:r>
              <a:rPr lang="en-US" sz="1200" b="1" dirty="0" smtClean="0">
                <a:solidFill>
                  <a:srgbClr val="000000"/>
                </a:solidFill>
                <a:latin typeface="Calibri" charset="0"/>
              </a:rPr>
              <a:t>(</a:t>
            </a:r>
            <a:r>
              <a:rPr lang="en-US" sz="1200" b="1" dirty="0" err="1" smtClean="0">
                <a:solidFill>
                  <a:srgbClr val="000000"/>
                </a:solidFill>
                <a:latin typeface="Calibri" charset="0"/>
              </a:rPr>
              <a:t>metacomputation</a:t>
            </a:r>
            <a:r>
              <a:rPr lang="en-US" sz="1200" b="1" dirty="0" smtClean="0">
                <a:solidFill>
                  <a:srgbClr val="000000"/>
                </a:solidFill>
                <a:latin typeface="Calibri" charset="0"/>
              </a:rPr>
              <a:t>)</a:t>
            </a:r>
            <a:endParaRPr lang="en-US" sz="1200" b="1" dirty="0">
              <a:solidFill>
                <a:srgbClr val="000000"/>
              </a:solidFill>
              <a:latin typeface="Calibri" charset="0"/>
            </a:endParaRPr>
          </a:p>
        </p:txBody>
      </p:sp>
      <p:sp>
        <p:nvSpPr>
          <p:cNvPr id="20" name="Rectangle 53"/>
          <p:cNvSpPr>
            <a:spLocks noChangeArrowheads="1"/>
          </p:cNvSpPr>
          <p:nvPr/>
        </p:nvSpPr>
        <p:spPr bwMode="auto">
          <a:xfrm>
            <a:off x="5560358" y="1813393"/>
            <a:ext cx="1163637" cy="461963"/>
          </a:xfrm>
          <a:prstGeom prst="rect">
            <a:avLst/>
          </a:prstGeom>
          <a:noFill/>
          <a:ln w="9525">
            <a:noFill/>
            <a:miter lim="800000"/>
            <a:headEnd/>
            <a:tailEnd/>
          </a:ln>
        </p:spPr>
        <p:txBody>
          <a:bodyPr>
            <a:prstTxWarp prst="textNoShape">
              <a:avLst/>
            </a:prstTxWarp>
            <a:spAutoFit/>
          </a:bodyPr>
          <a:lstStyle/>
          <a:p>
            <a:pPr algn="ctr" defTabSz="457200" eaLnBrk="1" hangingPunct="1"/>
            <a:r>
              <a:rPr lang="en-US" sz="1200" b="1" dirty="0">
                <a:solidFill>
                  <a:srgbClr val="000000"/>
                </a:solidFill>
                <a:latin typeface="Calibri" charset="0"/>
              </a:rPr>
              <a:t>Exertion</a:t>
            </a:r>
          </a:p>
          <a:p>
            <a:pPr algn="ctr" defTabSz="457200" eaLnBrk="1" hangingPunct="1"/>
            <a:r>
              <a:rPr lang="en-US" sz="1200" b="1" dirty="0">
                <a:solidFill>
                  <a:srgbClr val="000000"/>
                </a:solidFill>
                <a:latin typeface="Calibri" charset="0"/>
              </a:rPr>
              <a:t>(collaboration)</a:t>
            </a:r>
          </a:p>
        </p:txBody>
      </p:sp>
      <p:cxnSp>
        <p:nvCxnSpPr>
          <p:cNvPr id="21" name="Elbow Connector 20"/>
          <p:cNvCxnSpPr>
            <a:cxnSpLocks noChangeShapeType="1"/>
            <a:endCxn id="7" idx="3"/>
          </p:cNvCxnSpPr>
          <p:nvPr/>
        </p:nvCxnSpPr>
        <p:spPr bwMode="auto">
          <a:xfrm rot="10800000" flipV="1">
            <a:off x="4979560" y="3538778"/>
            <a:ext cx="1905000" cy="515938"/>
          </a:xfrm>
          <a:prstGeom prst="bentConnector3">
            <a:avLst>
              <a:gd name="adj1" fmla="val -11000"/>
            </a:avLst>
          </a:prstGeom>
          <a:noFill/>
          <a:ln w="50800">
            <a:solidFill>
              <a:srgbClr val="000090"/>
            </a:solidFill>
            <a:miter lim="800000"/>
            <a:headEnd/>
            <a:tailEnd type="triangle" w="med" len="lg"/>
          </a:ln>
          <a:effectLst>
            <a:outerShdw dist="20000" dir="5400000" rotWithShape="0">
              <a:srgbClr val="808080">
                <a:alpha val="37999"/>
              </a:srgbClr>
            </a:outerShdw>
          </a:effectLst>
        </p:spPr>
      </p:cxnSp>
      <p:sp>
        <p:nvSpPr>
          <p:cNvPr id="22" name="Rounded Rectangle 21"/>
          <p:cNvSpPr>
            <a:spLocks noChangeArrowheads="1"/>
          </p:cNvSpPr>
          <p:nvPr/>
        </p:nvSpPr>
        <p:spPr bwMode="auto">
          <a:xfrm>
            <a:off x="2047448" y="4340466"/>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Service Context</a:t>
            </a:r>
          </a:p>
        </p:txBody>
      </p:sp>
      <p:sp>
        <p:nvSpPr>
          <p:cNvPr id="23" name="Rounded Rectangle 22"/>
          <p:cNvSpPr>
            <a:spLocks noChangeArrowheads="1"/>
          </p:cNvSpPr>
          <p:nvPr/>
        </p:nvSpPr>
        <p:spPr bwMode="auto">
          <a:xfrm>
            <a:off x="2047448" y="4807191"/>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Service</a:t>
            </a:r>
          </a:p>
          <a:p>
            <a:pPr algn="ctr" defTabSz="457200" eaLnBrk="1" fontAlgn="auto" hangingPunct="1">
              <a:spcBef>
                <a:spcPts val="0"/>
              </a:spcBef>
              <a:spcAft>
                <a:spcPts val="0"/>
              </a:spcAft>
              <a:defRPr/>
            </a:pPr>
            <a:r>
              <a:rPr lang="en-US" sz="1200" kern="0" dirty="0">
                <a:solidFill>
                  <a:prstClr val="black"/>
                </a:solidFill>
                <a:latin typeface="Calibri"/>
              </a:rPr>
              <a:t>Management</a:t>
            </a:r>
          </a:p>
        </p:txBody>
      </p:sp>
      <p:sp>
        <p:nvSpPr>
          <p:cNvPr id="24" name="Rectangle 60"/>
          <p:cNvSpPr>
            <a:spLocks noChangeArrowheads="1"/>
          </p:cNvSpPr>
          <p:nvPr/>
        </p:nvSpPr>
        <p:spPr bwMode="auto">
          <a:xfrm>
            <a:off x="2034748" y="3706148"/>
            <a:ext cx="1179512" cy="461963"/>
          </a:xfrm>
          <a:prstGeom prst="rect">
            <a:avLst/>
          </a:prstGeom>
          <a:noFill/>
          <a:ln w="9525">
            <a:noFill/>
            <a:miter lim="800000"/>
            <a:headEnd/>
            <a:tailEnd/>
          </a:ln>
        </p:spPr>
        <p:txBody>
          <a:bodyPr>
            <a:prstTxWarp prst="textNoShape">
              <a:avLst/>
            </a:prstTxWarp>
            <a:spAutoFit/>
          </a:bodyPr>
          <a:lstStyle/>
          <a:p>
            <a:pPr algn="ctr" defTabSz="457200" eaLnBrk="1" hangingPunct="1"/>
            <a:r>
              <a:rPr lang="en-US" sz="1200" b="1" dirty="0">
                <a:solidFill>
                  <a:srgbClr val="000000"/>
                </a:solidFill>
                <a:latin typeface="Calibri" charset="0"/>
              </a:rPr>
              <a:t>Provider</a:t>
            </a:r>
          </a:p>
          <a:p>
            <a:pPr algn="ctr" defTabSz="457200" eaLnBrk="1" hangingPunct="1"/>
            <a:r>
              <a:rPr lang="en-US" sz="1200" b="1" dirty="0" smtClean="0">
                <a:solidFill>
                  <a:srgbClr val="000000"/>
                </a:solidFill>
                <a:latin typeface="Calibri" charset="0"/>
              </a:rPr>
              <a:t>(services)</a:t>
            </a:r>
            <a:endParaRPr lang="en-US" sz="1200" b="1" dirty="0">
              <a:solidFill>
                <a:srgbClr val="000000"/>
              </a:solidFill>
              <a:latin typeface="Calibri" charset="0"/>
            </a:endParaRPr>
          </a:p>
        </p:txBody>
      </p:sp>
      <p:sp>
        <p:nvSpPr>
          <p:cNvPr id="25" name="Rectangle 24"/>
          <p:cNvSpPr/>
          <p:nvPr/>
        </p:nvSpPr>
        <p:spPr>
          <a:xfrm>
            <a:off x="178960" y="5173125"/>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26" name="Rounded Rectangle 25"/>
          <p:cNvSpPr>
            <a:spLocks noChangeArrowheads="1"/>
          </p:cNvSpPr>
          <p:nvPr/>
        </p:nvSpPr>
        <p:spPr bwMode="auto">
          <a:xfrm>
            <a:off x="278973" y="527867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Programs</a:t>
            </a:r>
          </a:p>
        </p:txBody>
      </p:sp>
      <p:sp>
        <p:nvSpPr>
          <p:cNvPr id="27" name="Rounded Rectangle 26"/>
          <p:cNvSpPr>
            <a:spLocks noChangeArrowheads="1"/>
          </p:cNvSpPr>
          <p:nvPr/>
        </p:nvSpPr>
        <p:spPr bwMode="auto">
          <a:xfrm>
            <a:off x="278973" y="5743816"/>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OS </a:t>
            </a:r>
          </a:p>
        </p:txBody>
      </p:sp>
      <p:sp>
        <p:nvSpPr>
          <p:cNvPr id="28" name="Rounded Rectangle 27"/>
          <p:cNvSpPr>
            <a:spLocks noChangeArrowheads="1"/>
          </p:cNvSpPr>
          <p:nvPr/>
        </p:nvSpPr>
        <p:spPr bwMode="auto">
          <a:xfrm>
            <a:off x="278973" y="621847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Processor</a:t>
            </a:r>
          </a:p>
        </p:txBody>
      </p:sp>
      <p:sp>
        <p:nvSpPr>
          <p:cNvPr id="29" name="Rectangle 65"/>
          <p:cNvSpPr>
            <a:spLocks noChangeArrowheads="1"/>
          </p:cNvSpPr>
          <p:nvPr/>
        </p:nvSpPr>
        <p:spPr bwMode="auto">
          <a:xfrm>
            <a:off x="229305" y="4663173"/>
            <a:ext cx="1239838" cy="461665"/>
          </a:xfrm>
          <a:prstGeom prst="rect">
            <a:avLst/>
          </a:prstGeom>
          <a:noFill/>
          <a:ln w="9525">
            <a:noFill/>
            <a:miter lim="800000"/>
            <a:headEnd/>
            <a:tailEnd/>
          </a:ln>
        </p:spPr>
        <p:txBody>
          <a:bodyPr>
            <a:prstTxWarp prst="textNoShape">
              <a:avLst/>
            </a:prstTxWarp>
            <a:spAutoFit/>
          </a:bodyPr>
          <a:lstStyle/>
          <a:p>
            <a:pPr algn="ctr" defTabSz="457200" eaLnBrk="1" hangingPunct="1"/>
            <a:r>
              <a:rPr lang="en-US" sz="1200" b="1" dirty="0" smtClean="0">
                <a:solidFill>
                  <a:srgbClr val="000000"/>
                </a:solidFill>
                <a:latin typeface="Calibri" charset="0"/>
              </a:rPr>
              <a:t>Platform</a:t>
            </a:r>
          </a:p>
          <a:p>
            <a:pPr algn="ctr" defTabSz="457200" eaLnBrk="1" hangingPunct="1"/>
            <a:r>
              <a:rPr lang="en-US" sz="1200" b="1" dirty="0" smtClean="0">
                <a:solidFill>
                  <a:srgbClr val="000000"/>
                </a:solidFill>
                <a:latin typeface="Calibri" charset="0"/>
              </a:rPr>
              <a:t>(computation)</a:t>
            </a:r>
            <a:endParaRPr lang="en-US" sz="1200" b="1" dirty="0">
              <a:solidFill>
                <a:srgbClr val="000000"/>
              </a:solidFill>
              <a:latin typeface="Calibri" charset="0"/>
            </a:endParaRPr>
          </a:p>
        </p:txBody>
      </p:sp>
      <p:cxnSp>
        <p:nvCxnSpPr>
          <p:cNvPr id="30" name="Straight Arrow Connector 29"/>
          <p:cNvCxnSpPr>
            <a:cxnSpLocks noChangeShapeType="1"/>
          </p:cNvCxnSpPr>
          <p:nvPr/>
        </p:nvCxnSpPr>
        <p:spPr bwMode="auto">
          <a:xfrm>
            <a:off x="5085923" y="3589578"/>
            <a:ext cx="385762" cy="1588"/>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cxnSp>
        <p:nvCxnSpPr>
          <p:cNvPr id="31" name="Straight Arrow Connector 30"/>
          <p:cNvCxnSpPr>
            <a:cxnSpLocks noChangeShapeType="1"/>
          </p:cNvCxnSpPr>
          <p:nvPr/>
        </p:nvCxnSpPr>
        <p:spPr bwMode="auto">
          <a:xfrm>
            <a:off x="3304748" y="4529378"/>
            <a:ext cx="355600" cy="0"/>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cxnSp>
        <p:nvCxnSpPr>
          <p:cNvPr id="32" name="Straight Arrow Connector 31"/>
          <p:cNvCxnSpPr>
            <a:cxnSpLocks noChangeShapeType="1"/>
          </p:cNvCxnSpPr>
          <p:nvPr/>
        </p:nvCxnSpPr>
        <p:spPr bwMode="auto">
          <a:xfrm>
            <a:off x="1566435" y="5469178"/>
            <a:ext cx="377825" cy="1588"/>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cxnSp>
        <p:nvCxnSpPr>
          <p:cNvPr id="33" name="Elbow Connector 32"/>
          <p:cNvCxnSpPr>
            <a:cxnSpLocks noChangeShapeType="1"/>
            <a:endCxn id="27" idx="3"/>
          </p:cNvCxnSpPr>
          <p:nvPr/>
        </p:nvCxnSpPr>
        <p:spPr bwMode="auto">
          <a:xfrm flipH="1">
            <a:off x="1445785" y="5477116"/>
            <a:ext cx="1768475" cy="463550"/>
          </a:xfrm>
          <a:prstGeom prst="bentConnector3">
            <a:avLst>
              <a:gd name="adj1" fmla="val -12926"/>
            </a:avLst>
          </a:prstGeom>
          <a:noFill/>
          <a:ln w="50800">
            <a:solidFill>
              <a:srgbClr val="000090"/>
            </a:solidFill>
            <a:miter lim="800000"/>
            <a:headEnd/>
            <a:tailEnd type="triangle" w="med" len="lg"/>
          </a:ln>
          <a:effectLst>
            <a:outerShdw dist="20000" dir="5400000" rotWithShape="0">
              <a:srgbClr val="808080">
                <a:alpha val="37999"/>
              </a:srgbClr>
            </a:outerShdw>
          </a:effectLst>
        </p:spPr>
      </p:cxnSp>
      <p:cxnSp>
        <p:nvCxnSpPr>
          <p:cNvPr id="34" name="Elbow Connector 33"/>
          <p:cNvCxnSpPr>
            <a:cxnSpLocks noChangeShapeType="1"/>
            <a:stCxn id="8" idx="3"/>
            <a:endCxn id="4" idx="3"/>
          </p:cNvCxnSpPr>
          <p:nvPr/>
        </p:nvCxnSpPr>
        <p:spPr bwMode="auto">
          <a:xfrm flipH="1">
            <a:off x="3299670" y="4527791"/>
            <a:ext cx="1679890" cy="490787"/>
          </a:xfrm>
          <a:prstGeom prst="bentConnector3">
            <a:avLst>
              <a:gd name="adj1" fmla="val -17587"/>
            </a:avLst>
          </a:prstGeom>
          <a:noFill/>
          <a:ln w="50800">
            <a:solidFill>
              <a:srgbClr val="000090"/>
            </a:solidFill>
            <a:miter lim="800000"/>
            <a:headEnd/>
            <a:tailEnd type="triangle" w="med" len="lg"/>
          </a:ln>
          <a:effectLst>
            <a:outerShdw dist="20000" dir="5400000" rotWithShape="0">
              <a:srgbClr val="808080">
                <a:alpha val="37999"/>
              </a:srgbClr>
            </a:outerShdw>
          </a:effectLst>
        </p:spPr>
      </p:cxnSp>
      <p:cxnSp>
        <p:nvCxnSpPr>
          <p:cNvPr id="35" name="Elbow Connector 34"/>
          <p:cNvCxnSpPr>
            <a:cxnSpLocks noChangeShapeType="1"/>
            <a:stCxn id="16" idx="3"/>
          </p:cNvCxnSpPr>
          <p:nvPr/>
        </p:nvCxnSpPr>
        <p:spPr bwMode="auto">
          <a:xfrm flipH="1">
            <a:off x="3292897" y="2614854"/>
            <a:ext cx="5226788" cy="2608576"/>
          </a:xfrm>
          <a:prstGeom prst="bentConnector3">
            <a:avLst>
              <a:gd name="adj1" fmla="val -6506"/>
            </a:avLst>
          </a:prstGeom>
          <a:noFill/>
          <a:ln w="50800">
            <a:solidFill>
              <a:srgbClr val="336600"/>
            </a:solidFill>
            <a:miter lim="800000"/>
            <a:headEnd/>
            <a:tailEnd type="triangle" w="med" len="lg"/>
          </a:ln>
          <a:effectLst>
            <a:outerShdw dist="20000" dir="5400000" rotWithShape="0">
              <a:srgbClr val="808080">
                <a:alpha val="37999"/>
              </a:srgbClr>
            </a:outerShdw>
          </a:effectLst>
        </p:spPr>
      </p:cxnSp>
      <p:sp>
        <p:nvSpPr>
          <p:cNvPr id="36" name="Decision 147"/>
          <p:cNvSpPr>
            <a:spLocks noChangeArrowheads="1"/>
          </p:cNvSpPr>
          <p:nvPr/>
        </p:nvSpPr>
        <p:spPr bwMode="auto">
          <a:xfrm>
            <a:off x="1483885" y="5388216"/>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sp>
        <p:nvSpPr>
          <p:cNvPr id="37" name="Decision 148"/>
          <p:cNvSpPr>
            <a:spLocks noChangeArrowheads="1"/>
          </p:cNvSpPr>
          <p:nvPr/>
        </p:nvSpPr>
        <p:spPr bwMode="auto">
          <a:xfrm>
            <a:off x="3534935" y="4453178"/>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sp>
        <p:nvSpPr>
          <p:cNvPr id="38" name="Decision 149"/>
          <p:cNvSpPr>
            <a:spLocks noChangeArrowheads="1"/>
          </p:cNvSpPr>
          <p:nvPr/>
        </p:nvSpPr>
        <p:spPr bwMode="auto">
          <a:xfrm>
            <a:off x="5003373" y="3508616"/>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sp>
        <p:nvSpPr>
          <p:cNvPr id="39" name="Decision 151"/>
          <p:cNvSpPr>
            <a:spLocks noChangeArrowheads="1"/>
          </p:cNvSpPr>
          <p:nvPr/>
        </p:nvSpPr>
        <p:spPr bwMode="auto">
          <a:xfrm>
            <a:off x="6768673" y="2564053"/>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cxnSp>
        <p:nvCxnSpPr>
          <p:cNvPr id="40" name="Elbow Connector 39"/>
          <p:cNvCxnSpPr>
            <a:cxnSpLocks noChangeShapeType="1"/>
          </p:cNvCxnSpPr>
          <p:nvPr/>
        </p:nvCxnSpPr>
        <p:spPr bwMode="auto">
          <a:xfrm rot="10800000" flipV="1">
            <a:off x="1448960" y="2510078"/>
            <a:ext cx="7080250" cy="3587750"/>
          </a:xfrm>
          <a:prstGeom prst="bentConnector3">
            <a:avLst>
              <a:gd name="adj1" fmla="val -6618"/>
            </a:avLst>
          </a:prstGeom>
          <a:noFill/>
          <a:ln w="50800">
            <a:solidFill>
              <a:srgbClr val="336600"/>
            </a:solidFill>
            <a:miter lim="800000"/>
            <a:headEnd/>
            <a:tailEnd type="triangle" w="med" len="lg"/>
          </a:ln>
          <a:effectLst>
            <a:outerShdw dist="20000" dir="5400000" rotWithShape="0">
              <a:srgbClr val="808080">
                <a:alpha val="37999"/>
              </a:srgbClr>
            </a:outerShdw>
          </a:effectLst>
        </p:spPr>
      </p:cxnSp>
      <p:sp>
        <p:nvSpPr>
          <p:cNvPr id="41" name="TextBox 40"/>
          <p:cNvSpPr txBox="1"/>
          <p:nvPr/>
        </p:nvSpPr>
        <p:spPr>
          <a:xfrm>
            <a:off x="8460948" y="3284338"/>
            <a:ext cx="307975" cy="276225"/>
          </a:xfrm>
          <a:prstGeom prst="rect">
            <a:avLst/>
          </a:prstGeom>
          <a:noFill/>
        </p:spPr>
        <p:txBody>
          <a:bodyPr wrap="none">
            <a:spAutoFit/>
          </a:bodyPr>
          <a:lstStyle/>
          <a:p>
            <a:pPr>
              <a:defRPr/>
            </a:pPr>
            <a:r>
              <a:rPr lang="en-US" sz="1200" i="1" dirty="0">
                <a:latin typeface="+mn-lt"/>
              </a:rPr>
              <a:t>a</a:t>
            </a:r>
          </a:p>
        </p:txBody>
      </p:sp>
      <p:sp>
        <p:nvSpPr>
          <p:cNvPr id="42" name="TextBox 41"/>
          <p:cNvSpPr txBox="1"/>
          <p:nvPr/>
        </p:nvSpPr>
        <p:spPr>
          <a:xfrm>
            <a:off x="8492698" y="5219093"/>
            <a:ext cx="307975" cy="276999"/>
          </a:xfrm>
          <a:prstGeom prst="rect">
            <a:avLst/>
          </a:prstGeom>
          <a:noFill/>
        </p:spPr>
        <p:txBody>
          <a:bodyPr wrap="square">
            <a:spAutoFit/>
          </a:bodyPr>
          <a:lstStyle/>
          <a:p>
            <a:pPr>
              <a:defRPr/>
            </a:pPr>
            <a:r>
              <a:rPr lang="en-US" sz="1200" i="1" dirty="0">
                <a:latin typeface="+mn-lt"/>
              </a:rPr>
              <a:t>b</a:t>
            </a:r>
          </a:p>
        </p:txBody>
      </p:sp>
      <p:sp>
        <p:nvSpPr>
          <p:cNvPr id="43" name="TextBox 42"/>
          <p:cNvSpPr txBox="1"/>
          <p:nvPr/>
        </p:nvSpPr>
        <p:spPr>
          <a:xfrm>
            <a:off x="8526007" y="6081068"/>
            <a:ext cx="307975" cy="276225"/>
          </a:xfrm>
          <a:prstGeom prst="rect">
            <a:avLst/>
          </a:prstGeom>
          <a:noFill/>
        </p:spPr>
        <p:txBody>
          <a:bodyPr wrap="none">
            <a:spAutoFit/>
          </a:bodyPr>
          <a:lstStyle/>
          <a:p>
            <a:pPr>
              <a:defRPr/>
            </a:pPr>
            <a:r>
              <a:rPr lang="en-US" sz="1200" i="1" dirty="0" err="1" smtClean="0">
                <a:latin typeface="+mn-lt"/>
              </a:rPr>
              <a:t>c</a:t>
            </a:r>
            <a:endParaRPr lang="en-US" sz="1200" i="1" dirty="0">
              <a:latin typeface="+mn-lt"/>
            </a:endParaRPr>
          </a:p>
        </p:txBody>
      </p:sp>
      <p:grpSp>
        <p:nvGrpSpPr>
          <p:cNvPr id="3" name="Group 53"/>
          <p:cNvGrpSpPr/>
          <p:nvPr/>
        </p:nvGrpSpPr>
        <p:grpSpPr>
          <a:xfrm>
            <a:off x="2022819" y="5240299"/>
            <a:ext cx="1203231" cy="461665"/>
            <a:chOff x="1983103" y="5308321"/>
            <a:chExt cx="1203231" cy="461665"/>
          </a:xfrm>
        </p:grpSpPr>
        <p:sp>
          <p:nvSpPr>
            <p:cNvPr id="45" name="Rounded Rectangle 44"/>
            <p:cNvSpPr>
              <a:spLocks noChangeArrowheads="1"/>
            </p:cNvSpPr>
            <p:nvPr/>
          </p:nvSpPr>
          <p:spPr bwMode="auto">
            <a:xfrm>
              <a:off x="2007732" y="5348288"/>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hangingPunct="1"/>
              <a:endParaRPr lang="en-US" sz="1200" dirty="0" smtClean="0">
                <a:solidFill>
                  <a:srgbClr val="000000"/>
                </a:solidFill>
                <a:latin typeface="Calibri" charset="0"/>
              </a:endParaRPr>
            </a:p>
          </p:txBody>
        </p:sp>
        <p:sp>
          <p:nvSpPr>
            <p:cNvPr id="46" name="Rectangle 52"/>
            <p:cNvSpPr/>
            <p:nvPr/>
          </p:nvSpPr>
          <p:spPr>
            <a:xfrm>
              <a:off x="1983103" y="5308321"/>
              <a:ext cx="1203231" cy="461665"/>
            </a:xfrm>
            <a:prstGeom prst="rect">
              <a:avLst/>
            </a:prstGeom>
          </p:spPr>
          <p:txBody>
            <a:bodyPr wrap="square">
              <a:spAutoFit/>
            </a:bodyPr>
            <a:lstStyle/>
            <a:p>
              <a:pPr algn="ctr" defTabSz="457200" eaLnBrk="1" hangingPunct="1"/>
              <a:r>
                <a:rPr lang="en-US" sz="1200" dirty="0" smtClean="0">
                  <a:solidFill>
                    <a:srgbClr val="000000"/>
                  </a:solidFill>
                  <a:latin typeface="Calibri" charset="0"/>
                </a:rPr>
                <a:t>Service</a:t>
              </a:r>
              <a:br>
                <a:rPr lang="en-US" sz="1200" dirty="0" smtClean="0">
                  <a:solidFill>
                    <a:srgbClr val="000000"/>
                  </a:solidFill>
                  <a:latin typeface="Calibri" charset="0"/>
                </a:rPr>
              </a:br>
              <a:r>
                <a:rPr lang="en-US" sz="1200" dirty="0" smtClean="0">
                  <a:solidFill>
                    <a:srgbClr val="000000"/>
                  </a:solidFill>
                  <a:latin typeface="Calibri" charset="0"/>
                </a:rPr>
                <a:t>Implementation</a:t>
              </a:r>
              <a:endParaRPr lang="en-US" sz="1200" dirty="0">
                <a:solidFill>
                  <a:srgbClr val="000000"/>
                </a:solidFill>
                <a:latin typeface="Calibri" charset="0"/>
              </a:endParaRPr>
            </a:p>
          </p:txBody>
        </p:sp>
      </p:grpSp>
      <p:sp>
        <p:nvSpPr>
          <p:cNvPr id="47" name="Rectangle 53"/>
          <p:cNvSpPr>
            <a:spLocks noChangeArrowheads="1"/>
          </p:cNvSpPr>
          <p:nvPr/>
        </p:nvSpPr>
        <p:spPr bwMode="auto">
          <a:xfrm>
            <a:off x="7236759" y="2956069"/>
            <a:ext cx="1371610" cy="276999"/>
          </a:xfrm>
          <a:prstGeom prst="rect">
            <a:avLst/>
          </a:prstGeom>
          <a:noFill/>
          <a:ln w="9525">
            <a:noFill/>
            <a:miter lim="800000"/>
            <a:headEnd/>
            <a:tailEnd/>
          </a:ln>
        </p:spPr>
        <p:txBody>
          <a:bodyPr wrap="square">
            <a:prstTxWarp prst="textNoShape">
              <a:avLst/>
            </a:prstTxWarp>
            <a:spAutoFit/>
          </a:bodyPr>
          <a:lstStyle/>
          <a:p>
            <a:pPr algn="ctr" defTabSz="457200" eaLnBrk="1" hangingPunct="1"/>
            <a:r>
              <a:rPr lang="en-US" sz="1200" b="1" dirty="0" err="1" smtClean="0">
                <a:solidFill>
                  <a:srgbClr val="000000"/>
                </a:solidFill>
                <a:latin typeface="Calibri" charset="0"/>
              </a:rPr>
              <a:t>Var</a:t>
            </a:r>
            <a:r>
              <a:rPr lang="en-US" sz="1200" b="1" dirty="0">
                <a:solidFill>
                  <a:srgbClr val="000000"/>
                </a:solidFill>
                <a:latin typeface="Calibri" charset="0"/>
              </a:rPr>
              <a:t> </a:t>
            </a:r>
            <a:r>
              <a:rPr lang="en-US" sz="1200" b="1" dirty="0" smtClean="0">
                <a:solidFill>
                  <a:srgbClr val="000000"/>
                </a:solidFill>
                <a:latin typeface="Calibri" charset="0"/>
              </a:rPr>
              <a:t>(evaluation)</a:t>
            </a:r>
            <a:endParaRPr lang="en-US" sz="1200" b="1" dirty="0">
              <a:solidFill>
                <a:srgbClr val="000000"/>
              </a:solidFill>
              <a:latin typeface="Calibri" charset="0"/>
            </a:endParaRPr>
          </a:p>
        </p:txBody>
      </p:sp>
      <p:grpSp>
        <p:nvGrpSpPr>
          <p:cNvPr id="44" name="Group 52"/>
          <p:cNvGrpSpPr/>
          <p:nvPr/>
        </p:nvGrpSpPr>
        <p:grpSpPr>
          <a:xfrm>
            <a:off x="178960" y="1371600"/>
            <a:ext cx="1352327" cy="1565908"/>
            <a:chOff x="1952421" y="779608"/>
            <a:chExt cx="1352327" cy="1565908"/>
          </a:xfrm>
        </p:grpSpPr>
        <p:sp>
          <p:nvSpPr>
            <p:cNvPr id="49" name="Rectangle 48"/>
            <p:cNvSpPr/>
            <p:nvPr/>
          </p:nvSpPr>
          <p:spPr>
            <a:xfrm>
              <a:off x="1952421" y="779608"/>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50" name="Rounded Rectangle 49"/>
            <p:cNvSpPr>
              <a:spLocks noChangeArrowheads="1"/>
            </p:cNvSpPr>
            <p:nvPr/>
          </p:nvSpPr>
          <p:spPr bwMode="auto">
            <a:xfrm>
              <a:off x="2051552" y="884992"/>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Model</a:t>
              </a:r>
              <a:endParaRPr lang="en-US" sz="1200" kern="0" dirty="0">
                <a:solidFill>
                  <a:srgbClr val="000000"/>
                </a:solidFill>
                <a:latin typeface="Calibri"/>
              </a:endParaRPr>
            </a:p>
          </p:txBody>
        </p:sp>
        <p:sp>
          <p:nvSpPr>
            <p:cNvPr id="51" name="Rounded Rectangle 50"/>
            <p:cNvSpPr>
              <a:spLocks noChangeArrowheads="1"/>
            </p:cNvSpPr>
            <p:nvPr/>
          </p:nvSpPr>
          <p:spPr bwMode="auto">
            <a:xfrm>
              <a:off x="2051552" y="1351717"/>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Consumer</a:t>
              </a:r>
              <a:endParaRPr lang="en-US" sz="1200" kern="0" dirty="0">
                <a:solidFill>
                  <a:srgbClr val="000000"/>
                </a:solidFill>
                <a:latin typeface="Calibri"/>
              </a:endParaRPr>
            </a:p>
          </p:txBody>
        </p:sp>
        <p:sp>
          <p:nvSpPr>
            <p:cNvPr id="52" name="Rounded Rectangle 51"/>
            <p:cNvSpPr>
              <a:spLocks noChangeArrowheads="1"/>
            </p:cNvSpPr>
            <p:nvPr/>
          </p:nvSpPr>
          <p:spPr bwMode="auto">
            <a:xfrm>
              <a:off x="2051552" y="1824792"/>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Producer</a:t>
              </a:r>
              <a:endParaRPr lang="en-US" sz="1200" kern="0" dirty="0">
                <a:solidFill>
                  <a:srgbClr val="000000"/>
                </a:solidFill>
                <a:latin typeface="Calibri"/>
              </a:endParaRPr>
            </a:p>
          </p:txBody>
        </p:sp>
      </p:grpSp>
      <p:sp>
        <p:nvSpPr>
          <p:cNvPr id="53" name="Isosceles Triangle 52"/>
          <p:cNvSpPr/>
          <p:nvPr/>
        </p:nvSpPr>
        <p:spPr>
          <a:xfrm rot="5400000">
            <a:off x="5392412" y="2541259"/>
            <a:ext cx="164307" cy="141644"/>
          </a:xfrm>
          <a:prstGeom prst="triangle">
            <a:avLst/>
          </a:prstGeom>
          <a:solidFill>
            <a:schemeClr val="bg1"/>
          </a:solidFill>
          <a:ln w="4445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Elbow Connector 53"/>
          <p:cNvCxnSpPr>
            <a:endCxn id="53" idx="3"/>
          </p:cNvCxnSpPr>
          <p:nvPr/>
        </p:nvCxnSpPr>
        <p:spPr>
          <a:xfrm>
            <a:off x="1444903" y="1694927"/>
            <a:ext cx="3958841" cy="917155"/>
          </a:xfrm>
          <a:prstGeom prst="bentConnector3">
            <a:avLst>
              <a:gd name="adj1" fmla="val 50000"/>
            </a:avLst>
          </a:prstGeom>
          <a:ln w="50800">
            <a:solidFill>
              <a:srgbClr val="000090"/>
            </a:solidFill>
          </a:ln>
        </p:spPr>
        <p:style>
          <a:lnRef idx="2">
            <a:schemeClr val="accent1"/>
          </a:lnRef>
          <a:fillRef idx="0">
            <a:schemeClr val="accent1"/>
          </a:fillRef>
          <a:effectRef idx="1">
            <a:schemeClr val="accent1"/>
          </a:effectRef>
          <a:fontRef idx="minor">
            <a:schemeClr val="tx1"/>
          </a:fontRef>
        </p:style>
      </p:cxnSp>
      <p:sp>
        <p:nvSpPr>
          <p:cNvPr id="55" name="Decision 149"/>
          <p:cNvSpPr>
            <a:spLocks noChangeArrowheads="1"/>
          </p:cNvSpPr>
          <p:nvPr/>
        </p:nvSpPr>
        <p:spPr bwMode="auto">
          <a:xfrm>
            <a:off x="1456560" y="1478640"/>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cxnSp>
        <p:nvCxnSpPr>
          <p:cNvPr id="56" name="Straight Arrow Connector 55"/>
          <p:cNvCxnSpPr>
            <a:stCxn id="55" idx="3"/>
          </p:cNvCxnSpPr>
          <p:nvPr/>
        </p:nvCxnSpPr>
        <p:spPr>
          <a:xfrm>
            <a:off x="1697860" y="1554840"/>
            <a:ext cx="5550238" cy="1588"/>
          </a:xfrm>
          <a:prstGeom prst="straightConnector1">
            <a:avLst/>
          </a:prstGeom>
          <a:ln w="50800">
            <a:solidFill>
              <a:srgbClr val="000090"/>
            </a:solidFill>
            <a:tailEnd type="triangle" w="med" len="lg"/>
          </a:ln>
        </p:spPr>
        <p:style>
          <a:lnRef idx="2">
            <a:schemeClr val="accent1"/>
          </a:lnRef>
          <a:fillRef idx="0">
            <a:schemeClr val="accent1"/>
          </a:fillRef>
          <a:effectRef idx="1">
            <a:schemeClr val="accent1"/>
          </a:effectRef>
          <a:fontRef idx="minor">
            <a:schemeClr val="tx1"/>
          </a:fontRef>
        </p:style>
      </p:cxnSp>
      <p:sp>
        <p:nvSpPr>
          <p:cNvPr id="57" name="Rectangle 53"/>
          <p:cNvSpPr>
            <a:spLocks noChangeArrowheads="1"/>
          </p:cNvSpPr>
          <p:nvPr/>
        </p:nvSpPr>
        <p:spPr bwMode="auto">
          <a:xfrm>
            <a:off x="170068" y="2953445"/>
            <a:ext cx="1550472" cy="276999"/>
          </a:xfrm>
          <a:prstGeom prst="rect">
            <a:avLst/>
          </a:prstGeom>
          <a:noFill/>
          <a:ln w="9525">
            <a:noFill/>
            <a:miter lim="800000"/>
            <a:headEnd/>
            <a:tailEnd/>
          </a:ln>
        </p:spPr>
        <p:txBody>
          <a:bodyPr wrap="square">
            <a:prstTxWarp prst="textNoShape">
              <a:avLst/>
            </a:prstTxWarp>
            <a:spAutoFit/>
          </a:bodyPr>
          <a:lstStyle/>
          <a:p>
            <a:pPr defTabSz="457200" eaLnBrk="1" hangingPunct="1"/>
            <a:r>
              <a:rPr lang="en-US" sz="1200" b="1" dirty="0" smtClean="0">
                <a:solidFill>
                  <a:srgbClr val="000000"/>
                </a:solidFill>
                <a:latin typeface="Calibri" charset="0"/>
              </a:rPr>
              <a:t>Modeler (modeling)</a:t>
            </a:r>
          </a:p>
        </p:txBody>
      </p:sp>
      <p:cxnSp>
        <p:nvCxnSpPr>
          <p:cNvPr id="58" name="Shape 57"/>
          <p:cNvCxnSpPr/>
          <p:nvPr/>
        </p:nvCxnSpPr>
        <p:spPr>
          <a:xfrm>
            <a:off x="1444903" y="2612047"/>
            <a:ext cx="602545" cy="1556064"/>
          </a:xfrm>
          <a:prstGeom prst="bentConnector2">
            <a:avLst/>
          </a:prstGeom>
          <a:ln w="50800">
            <a:solidFill>
              <a:srgbClr val="000090"/>
            </a:solidFill>
            <a:tailEnd type="triangle" w="med" len="lg"/>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a:xfrm>
            <a:off x="0" y="3962400"/>
            <a:ext cx="9144000" cy="1752600"/>
          </a:xfrm>
          <a:prstGeom prst="rect">
            <a:avLst/>
          </a:prstGeom>
          <a:solidFill>
            <a:srgbClr val="7030A0">
              <a:alpha val="50196"/>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057400"/>
            <a:ext cx="9144000" cy="1752600"/>
          </a:xfrm>
          <a:prstGeom prst="rect">
            <a:avLst/>
          </a:prstGeom>
          <a:solidFill>
            <a:srgbClr val="92D050">
              <a:alpha val="50196"/>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Optimization Example</a:t>
            </a:r>
            <a:br>
              <a:rPr lang="en-US" dirty="0" smtClean="0"/>
            </a:br>
            <a:r>
              <a:rPr lang="en-US" dirty="0" smtClean="0"/>
              <a:t> Rosen-Suzuki Function </a:t>
            </a:r>
            <a:endParaRPr lang="en-US" dirty="0"/>
          </a:p>
        </p:txBody>
      </p:sp>
      <p:sp>
        <p:nvSpPr>
          <p:cNvPr id="4" name="Rectangle 3"/>
          <p:cNvSpPr/>
          <p:nvPr/>
        </p:nvSpPr>
        <p:spPr>
          <a:xfrm>
            <a:off x="76200" y="1295400"/>
            <a:ext cx="9067800" cy="4585871"/>
          </a:xfrm>
          <a:prstGeom prst="rect">
            <a:avLst/>
          </a:prstGeom>
        </p:spPr>
        <p:txBody>
          <a:bodyPr wrap="square">
            <a:spAutoFit/>
          </a:bodyPr>
          <a:lstStyle/>
          <a:p>
            <a:r>
              <a:rPr lang="en-US" sz="2000" b="1" dirty="0" smtClean="0">
                <a:latin typeface="Arial" pitchFamily="34" charset="0"/>
                <a:cs typeface="Arial" pitchFamily="34" charset="0"/>
              </a:rPr>
              <a:t>The following example can be found in iGrid-10 @</a:t>
            </a:r>
          </a:p>
          <a:p>
            <a:endParaRPr lang="en-US" sz="2000" b="1" dirty="0" smtClean="0">
              <a:latin typeface="Arial" pitchFamily="34" charset="0"/>
              <a:cs typeface="Arial" pitchFamily="34" charset="0"/>
            </a:endParaRPr>
          </a:p>
          <a:p>
            <a:endParaRPr lang="en-US" sz="1400" dirty="0" smtClean="0">
              <a:latin typeface="Arial" pitchFamily="34" charset="0"/>
              <a:cs typeface="Arial" pitchFamily="34" charset="0"/>
            </a:endParaRPr>
          </a:p>
          <a:p>
            <a:pPr>
              <a:buFontTx/>
              <a:buChar char="-"/>
            </a:pPr>
            <a:r>
              <a:rPr lang="en-US" sz="1400" b="1" dirty="0" smtClean="0">
                <a:latin typeface="Arial" pitchFamily="34" charset="0"/>
                <a:cs typeface="Arial" pitchFamily="34" charset="0"/>
              </a:rPr>
              <a:t>Exact problem optimization Example</a:t>
            </a:r>
          </a:p>
          <a:p>
            <a:pPr lvl="1">
              <a:buFontTx/>
              <a:buChar char="-"/>
            </a:pPr>
            <a:r>
              <a:rPr lang="en-US" sz="1400" dirty="0" smtClean="0">
                <a:latin typeface="Arial" pitchFamily="34" charset="0"/>
                <a:cs typeface="Arial" pitchFamily="34" charset="0"/>
              </a:rPr>
              <a:t> </a:t>
            </a:r>
            <a:r>
              <a:rPr lang="en-US" sz="1400" b="1" dirty="0" smtClean="0">
                <a:latin typeface="Arial" pitchFamily="34" charset="0"/>
                <a:cs typeface="Arial" pitchFamily="34" charset="0"/>
              </a:rPr>
              <a:t>Model</a:t>
            </a:r>
          </a:p>
          <a:p>
            <a:pPr lvl="2">
              <a:buFontTx/>
              <a:buChar char="-"/>
            </a:pPr>
            <a:r>
              <a:rPr lang="en-US" sz="1400" dirty="0" smtClean="0">
                <a:latin typeface="Arial" pitchFamily="34" charset="0"/>
                <a:cs typeface="Arial" pitchFamily="34" charset="0"/>
              </a:rPr>
              <a:t> iGrid-10/examples/ex8/</a:t>
            </a:r>
            <a:r>
              <a:rPr lang="en-US" sz="1400" dirty="0" err="1" smtClean="0">
                <a:latin typeface="Arial" pitchFamily="34" charset="0"/>
                <a:cs typeface="Arial" pitchFamily="34" charset="0"/>
              </a:rPr>
              <a:t>src</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sorcer</a:t>
            </a:r>
            <a:r>
              <a:rPr lang="en-US" sz="1400" dirty="0" smtClean="0">
                <a:latin typeface="Arial" pitchFamily="34" charset="0"/>
                <a:cs typeface="Arial" pitchFamily="34" charset="0"/>
              </a:rPr>
              <a:t>/model/</a:t>
            </a:r>
            <a:r>
              <a:rPr lang="en-US" sz="1400" dirty="0" err="1" smtClean="0">
                <a:latin typeface="Arial" pitchFamily="34" charset="0"/>
                <a:cs typeface="Arial" pitchFamily="34" charset="0"/>
              </a:rPr>
              <a:t>rs</a:t>
            </a:r>
            <a:r>
              <a:rPr lang="en-US" sz="1400" dirty="0" smtClean="0">
                <a:latin typeface="Arial" pitchFamily="34" charset="0"/>
                <a:cs typeface="Arial" pitchFamily="34" charset="0"/>
              </a:rPr>
              <a:t>/RosenSuzukiModelCreator.java</a:t>
            </a:r>
          </a:p>
          <a:p>
            <a:pPr lvl="1">
              <a:buFontTx/>
              <a:buChar char="-"/>
            </a:pPr>
            <a:r>
              <a:rPr lang="en-US" sz="1400" b="1" dirty="0" smtClean="0">
                <a:latin typeface="Arial" pitchFamily="34" charset="0"/>
                <a:cs typeface="Arial" pitchFamily="34" charset="0"/>
              </a:rPr>
              <a:t>Dispatcher</a:t>
            </a:r>
            <a:r>
              <a:rPr lang="en-US" sz="1400" dirty="0" smtClean="0">
                <a:latin typeface="Arial" pitchFamily="34" charset="0"/>
                <a:cs typeface="Arial" pitchFamily="34" charset="0"/>
              </a:rPr>
              <a:t> </a:t>
            </a:r>
          </a:p>
          <a:p>
            <a:pPr lvl="2">
              <a:buFontTx/>
              <a:buChar char="-"/>
            </a:pPr>
            <a:r>
              <a:rPr lang="en-US" sz="1400" dirty="0" smtClean="0">
                <a:latin typeface="Arial" pitchFamily="34" charset="0"/>
                <a:cs typeface="Arial" pitchFamily="34" charset="0"/>
              </a:rPr>
              <a:t>iGrid-10/examples/ex10/</a:t>
            </a:r>
            <a:r>
              <a:rPr lang="en-US" sz="1400" dirty="0" err="1" smtClean="0">
                <a:latin typeface="Arial" pitchFamily="34" charset="0"/>
                <a:cs typeface="Arial" pitchFamily="34" charset="0"/>
              </a:rPr>
              <a:t>src</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sorcer</a:t>
            </a:r>
            <a:r>
              <a:rPr lang="en-US" sz="1400" dirty="0" smtClean="0">
                <a:latin typeface="Arial" pitchFamily="34" charset="0"/>
                <a:cs typeface="Arial" pitchFamily="34" charset="0"/>
              </a:rPr>
              <a:t>/explorer/</a:t>
            </a:r>
            <a:r>
              <a:rPr lang="en-US" sz="1400" dirty="0" err="1" smtClean="0">
                <a:latin typeface="Arial" pitchFamily="34" charset="0"/>
                <a:cs typeface="Arial" pitchFamily="34" charset="0"/>
              </a:rPr>
              <a:t>rs</a:t>
            </a:r>
            <a:r>
              <a:rPr lang="en-US" sz="1400" dirty="0" smtClean="0">
                <a:latin typeface="Arial" pitchFamily="34" charset="0"/>
                <a:cs typeface="Arial" pitchFamily="34" charset="0"/>
              </a:rPr>
              <a:t>/RosenSuzukiDispatcher.java</a:t>
            </a:r>
          </a:p>
          <a:p>
            <a:pPr lvl="1">
              <a:buFontTx/>
              <a:buChar char="-"/>
            </a:pPr>
            <a:r>
              <a:rPr lang="en-US" sz="1400" dirty="0" smtClean="0">
                <a:latin typeface="Arial" pitchFamily="34" charset="0"/>
                <a:cs typeface="Arial" pitchFamily="34" charset="0"/>
              </a:rPr>
              <a:t> </a:t>
            </a:r>
            <a:r>
              <a:rPr lang="en-US" sz="1400" b="1" dirty="0" smtClean="0">
                <a:latin typeface="Arial" pitchFamily="34" charset="0"/>
                <a:cs typeface="Arial" pitchFamily="34" charset="0"/>
              </a:rPr>
              <a:t>Optimizer</a:t>
            </a:r>
          </a:p>
          <a:p>
            <a:pPr lvl="2">
              <a:buFontTx/>
              <a:buChar char="-"/>
            </a:pPr>
            <a:r>
              <a:rPr lang="en-US" sz="1400" dirty="0" smtClean="0">
                <a:latin typeface="Arial" pitchFamily="34" charset="0"/>
                <a:cs typeface="Arial" pitchFamily="34" charset="0"/>
              </a:rPr>
              <a:t>iGrid-10/examples/ex9/</a:t>
            </a:r>
            <a:r>
              <a:rPr lang="en-US" sz="1400" dirty="0" err="1" smtClean="0">
                <a:latin typeface="Arial" pitchFamily="34" charset="0"/>
                <a:cs typeface="Arial" pitchFamily="34" charset="0"/>
              </a:rPr>
              <a:t>src</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sorcer</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opti</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rs</a:t>
            </a:r>
            <a:r>
              <a:rPr lang="en-US" sz="1400" dirty="0" smtClean="0">
                <a:latin typeface="Arial" pitchFamily="34" charset="0"/>
                <a:cs typeface="Arial" pitchFamily="34" charset="0"/>
              </a:rPr>
              <a:t>/RosenSuzukiOptimizer.java</a:t>
            </a:r>
          </a:p>
          <a:p>
            <a:pPr lvl="2">
              <a:buFontTx/>
              <a:buChar char="-"/>
            </a:pPr>
            <a:endParaRPr lang="en-US" sz="1400" dirty="0" smtClean="0">
              <a:latin typeface="Arial" pitchFamily="34" charset="0"/>
              <a:cs typeface="Arial" pitchFamily="34" charset="0"/>
            </a:endParaRPr>
          </a:p>
          <a:p>
            <a:pPr>
              <a:buFontTx/>
              <a:buChar char="-"/>
            </a:pPr>
            <a:endParaRPr lang="en-US" sz="1400" b="1" dirty="0" smtClean="0">
              <a:latin typeface="Arial" pitchFamily="34" charset="0"/>
              <a:cs typeface="Arial" pitchFamily="34" charset="0"/>
            </a:endParaRPr>
          </a:p>
          <a:p>
            <a:pPr>
              <a:buFontTx/>
              <a:buChar char="-"/>
            </a:pPr>
            <a:r>
              <a:rPr lang="en-US" sz="1400" b="1" dirty="0" smtClean="0">
                <a:latin typeface="Arial" pitchFamily="34" charset="0"/>
                <a:cs typeface="Arial" pitchFamily="34" charset="0"/>
              </a:rPr>
              <a:t>Exact &amp; SOA problem optimization Example</a:t>
            </a:r>
          </a:p>
          <a:p>
            <a:pPr lvl="1">
              <a:buFontTx/>
              <a:buChar char="-"/>
            </a:pPr>
            <a:r>
              <a:rPr lang="en-US" sz="1400" dirty="0" smtClean="0">
                <a:latin typeface="Arial" pitchFamily="34" charset="0"/>
                <a:cs typeface="Arial" pitchFamily="34" charset="0"/>
              </a:rPr>
              <a:t> </a:t>
            </a:r>
            <a:r>
              <a:rPr lang="en-US" sz="1400" b="1" dirty="0" smtClean="0">
                <a:latin typeface="Arial" pitchFamily="34" charset="0"/>
                <a:cs typeface="Arial" pitchFamily="34" charset="0"/>
              </a:rPr>
              <a:t>Model</a:t>
            </a:r>
          </a:p>
          <a:p>
            <a:pPr lvl="2">
              <a:buFontTx/>
              <a:buChar char="-"/>
            </a:pPr>
            <a:r>
              <a:rPr lang="en-US" sz="1400" dirty="0" smtClean="0">
                <a:latin typeface="Arial" pitchFamily="34" charset="0"/>
                <a:cs typeface="Arial" pitchFamily="34" charset="0"/>
              </a:rPr>
              <a:t> iGrid-10/examples/ex8/</a:t>
            </a:r>
            <a:r>
              <a:rPr lang="en-US" sz="1400" dirty="0" err="1" smtClean="0">
                <a:latin typeface="Arial" pitchFamily="34" charset="0"/>
                <a:cs typeface="Arial" pitchFamily="34" charset="0"/>
              </a:rPr>
              <a:t>src</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sorcer</a:t>
            </a:r>
            <a:r>
              <a:rPr lang="en-US" sz="1400" dirty="0" smtClean="0">
                <a:latin typeface="Arial" pitchFamily="34" charset="0"/>
                <a:cs typeface="Arial" pitchFamily="34" charset="0"/>
              </a:rPr>
              <a:t>/model/</a:t>
            </a:r>
            <a:r>
              <a:rPr lang="en-US" sz="1400" dirty="0" err="1" smtClean="0">
                <a:latin typeface="Arial" pitchFamily="34" charset="0"/>
                <a:cs typeface="Arial" pitchFamily="34" charset="0"/>
              </a:rPr>
              <a:t>rs</a:t>
            </a:r>
            <a:r>
              <a:rPr lang="en-US" sz="1400" dirty="0" smtClean="0">
                <a:latin typeface="Arial" pitchFamily="34" charset="0"/>
                <a:cs typeface="Arial" pitchFamily="34" charset="0"/>
              </a:rPr>
              <a:t>/RosenSuzuki</a:t>
            </a:r>
            <a:r>
              <a:rPr lang="en-US" sz="1400" b="1" dirty="0" smtClean="0">
                <a:latin typeface="Arial" pitchFamily="34" charset="0"/>
                <a:cs typeface="Arial" pitchFamily="34" charset="0"/>
              </a:rPr>
              <a:t>MultiFidelity</a:t>
            </a:r>
            <a:r>
              <a:rPr lang="en-US" sz="1400" dirty="0" smtClean="0">
                <a:latin typeface="Arial" pitchFamily="34" charset="0"/>
                <a:cs typeface="Arial" pitchFamily="34" charset="0"/>
              </a:rPr>
              <a:t>ModelCreator.java</a:t>
            </a:r>
          </a:p>
          <a:p>
            <a:pPr lvl="1">
              <a:buFontTx/>
              <a:buChar char="-"/>
            </a:pPr>
            <a:r>
              <a:rPr lang="en-US" sz="1400" b="1" dirty="0" smtClean="0">
                <a:latin typeface="Arial" pitchFamily="34" charset="0"/>
                <a:cs typeface="Arial" pitchFamily="34" charset="0"/>
              </a:rPr>
              <a:t>Dispatcher</a:t>
            </a:r>
            <a:r>
              <a:rPr lang="en-US" sz="1400" dirty="0" smtClean="0">
                <a:latin typeface="Arial" pitchFamily="34" charset="0"/>
                <a:cs typeface="Arial" pitchFamily="34" charset="0"/>
              </a:rPr>
              <a:t> </a:t>
            </a:r>
          </a:p>
          <a:p>
            <a:pPr lvl="2">
              <a:buFontTx/>
              <a:buChar char="-"/>
            </a:pPr>
            <a:r>
              <a:rPr lang="en-US" sz="1400" dirty="0" smtClean="0">
                <a:latin typeface="Arial" pitchFamily="34" charset="0"/>
                <a:cs typeface="Arial" pitchFamily="34" charset="0"/>
              </a:rPr>
              <a:t>iGrid-10/examples/</a:t>
            </a:r>
            <a:r>
              <a:rPr lang="en-US" sz="1400" b="1" dirty="0" smtClean="0">
                <a:latin typeface="Arial" pitchFamily="34" charset="0"/>
                <a:cs typeface="Arial" pitchFamily="34" charset="0"/>
              </a:rPr>
              <a:t>ex10b</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src</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sorcer</a:t>
            </a:r>
            <a:r>
              <a:rPr lang="en-US" sz="1400" dirty="0" smtClean="0">
                <a:latin typeface="Arial" pitchFamily="34" charset="0"/>
                <a:cs typeface="Arial" pitchFamily="34" charset="0"/>
              </a:rPr>
              <a:t>/explorer/</a:t>
            </a:r>
            <a:r>
              <a:rPr lang="en-US" sz="1400" dirty="0" err="1" smtClean="0">
                <a:latin typeface="Arial" pitchFamily="34" charset="0"/>
                <a:cs typeface="Arial" pitchFamily="34" charset="0"/>
              </a:rPr>
              <a:t>rs</a:t>
            </a:r>
            <a:r>
              <a:rPr lang="en-US" sz="1400" dirty="0" smtClean="0">
                <a:latin typeface="Arial" pitchFamily="34" charset="0"/>
                <a:cs typeface="Arial" pitchFamily="34" charset="0"/>
              </a:rPr>
              <a:t>/RosenSuzukiDispatcher.java</a:t>
            </a:r>
          </a:p>
          <a:p>
            <a:pPr lvl="1">
              <a:buFontTx/>
              <a:buChar char="-"/>
            </a:pPr>
            <a:r>
              <a:rPr lang="en-US" sz="1400" dirty="0" smtClean="0">
                <a:latin typeface="Arial" pitchFamily="34" charset="0"/>
                <a:cs typeface="Arial" pitchFamily="34" charset="0"/>
              </a:rPr>
              <a:t> </a:t>
            </a:r>
            <a:r>
              <a:rPr lang="en-US" sz="1400" b="1" dirty="0" smtClean="0">
                <a:latin typeface="Arial" pitchFamily="34" charset="0"/>
                <a:cs typeface="Arial" pitchFamily="34" charset="0"/>
              </a:rPr>
              <a:t>Optimizer</a:t>
            </a:r>
          </a:p>
          <a:p>
            <a:pPr lvl="2">
              <a:buFontTx/>
              <a:buChar char="-"/>
            </a:pPr>
            <a:r>
              <a:rPr lang="en-US" sz="1400" dirty="0" smtClean="0">
                <a:latin typeface="Arial" pitchFamily="34" charset="0"/>
                <a:cs typeface="Arial" pitchFamily="34" charset="0"/>
              </a:rPr>
              <a:t>iGrid-10/examples/ex9/</a:t>
            </a:r>
            <a:r>
              <a:rPr lang="en-US" sz="1400" dirty="0" err="1" smtClean="0">
                <a:latin typeface="Arial" pitchFamily="34" charset="0"/>
                <a:cs typeface="Arial" pitchFamily="34" charset="0"/>
              </a:rPr>
              <a:t>src</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sorcer</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opti</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rs</a:t>
            </a:r>
            <a:r>
              <a:rPr lang="en-US" sz="1400" dirty="0" smtClean="0">
                <a:latin typeface="Arial" pitchFamily="34" charset="0"/>
                <a:cs typeface="Arial" pitchFamily="34" charset="0"/>
              </a:rPr>
              <a:t>/RosenSuzukiOptimizer.java</a:t>
            </a:r>
          </a:p>
          <a:p>
            <a:pPr lvl="2">
              <a:buFontTx/>
              <a:buChar char="-"/>
            </a:pPr>
            <a:endParaRPr lang="en-US" sz="1400" dirty="0" smtClean="0">
              <a:latin typeface="Arial" pitchFamily="34" charset="0"/>
              <a:cs typeface="Arial"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Event-driven Exploration:</a:t>
            </a:r>
            <a:br>
              <a:rPr lang="en-US" dirty="0" smtClean="0"/>
            </a:br>
            <a:r>
              <a:rPr lang="en-US" dirty="0" smtClean="0"/>
              <a:t>Dispatcher, Model, Optimizer</a:t>
            </a:r>
            <a:endParaRPr lang="en-US" dirty="0"/>
          </a:p>
        </p:txBody>
      </p:sp>
      <p:sp>
        <p:nvSpPr>
          <p:cNvPr id="6" name="Rounded Rectangle 5"/>
          <p:cNvSpPr/>
          <p:nvPr/>
        </p:nvSpPr>
        <p:spPr bwMode="auto">
          <a:xfrm>
            <a:off x="1865928" y="4501957"/>
            <a:ext cx="1397000" cy="69446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rtlCol="0" anchor="t" anchorCtr="0" compatLnSpc="1">
            <a:prstTxWarp prst="textNoShape">
              <a:avLst/>
            </a:prstTxWarp>
          </a:bodyPr>
          <a:lstStyle/>
          <a:p>
            <a:pPr marL="0" marR="0" indent="0" algn="ctr" defTabSz="914400" rtl="0" eaLnBrk="0" fontAlgn="base" latinLnBrk="0" hangingPunct="0">
              <a:lnSpc>
                <a:spcPts val="412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rPr>
              <a:t>Model</a:t>
            </a:r>
            <a:endParaRPr kumimoji="0" lang="en-US" sz="1800" b="0" i="0" u="none" strike="noStrike" cap="none" normalizeH="0" baseline="0" dirty="0">
              <a:ln>
                <a:noFill/>
              </a:ln>
              <a:solidFill>
                <a:schemeClr val="tx1"/>
              </a:solidFill>
              <a:effectLst/>
            </a:endParaRPr>
          </a:p>
        </p:txBody>
      </p:sp>
      <p:sp>
        <p:nvSpPr>
          <p:cNvPr id="7" name="Rounded Rectangle 6"/>
          <p:cNvSpPr/>
          <p:nvPr/>
        </p:nvSpPr>
        <p:spPr bwMode="auto">
          <a:xfrm>
            <a:off x="3722079" y="3271019"/>
            <a:ext cx="1738919" cy="70831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0" rIns="91440" bIns="45720" numCol="1" rtlCol="0" anchor="t" anchorCtr="0" compatLnSpc="1">
            <a:prstTxWarp prst="textNoShape">
              <a:avLst/>
            </a:prstTxWarp>
          </a:bodyPr>
          <a:lstStyle/>
          <a:p>
            <a:pPr>
              <a:lnSpc>
                <a:spcPts val="4120"/>
              </a:lnSpc>
            </a:pPr>
            <a:r>
              <a:rPr lang="en-US" sz="1800" dirty="0" smtClean="0">
                <a:solidFill>
                  <a:schemeClr val="tx1"/>
                </a:solidFill>
              </a:rPr>
              <a:t>Dispatcher</a:t>
            </a:r>
            <a:endParaRPr kumimoji="0" lang="en-US" sz="1800" b="0" i="0" u="none" strike="noStrike" cap="none" normalizeH="0" baseline="0" dirty="0">
              <a:ln>
                <a:noFill/>
              </a:ln>
              <a:solidFill>
                <a:schemeClr val="tx1"/>
              </a:solidFill>
              <a:effectLst/>
            </a:endParaRPr>
          </a:p>
        </p:txBody>
      </p:sp>
      <p:sp>
        <p:nvSpPr>
          <p:cNvPr id="8" name="Rounded Rectangle 7"/>
          <p:cNvSpPr/>
          <p:nvPr/>
        </p:nvSpPr>
        <p:spPr bwMode="auto">
          <a:xfrm>
            <a:off x="5842003" y="4501957"/>
            <a:ext cx="1641231" cy="69446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ctr" defTabSz="914400" rtl="0" eaLnBrk="0" fontAlgn="base" latinLnBrk="0" hangingPunct="0">
              <a:lnSpc>
                <a:spcPts val="412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rPr>
              <a:t>Optimizer</a:t>
            </a:r>
            <a:endParaRPr kumimoji="0" lang="en-US" sz="1800" b="0" i="0" u="none" strike="noStrike" cap="none" normalizeH="0" baseline="0" dirty="0">
              <a:ln>
                <a:noFill/>
              </a:ln>
              <a:solidFill>
                <a:schemeClr val="tx1"/>
              </a:solidFill>
              <a:effectLst/>
            </a:endParaRPr>
          </a:p>
        </p:txBody>
      </p:sp>
      <p:sp>
        <p:nvSpPr>
          <p:cNvPr id="17" name="Rectangle 16"/>
          <p:cNvSpPr/>
          <p:nvPr/>
        </p:nvSpPr>
        <p:spPr>
          <a:xfrm>
            <a:off x="5592655" y="2772365"/>
            <a:ext cx="2306590" cy="553998"/>
          </a:xfrm>
          <a:prstGeom prst="rect">
            <a:avLst/>
          </a:prstGeom>
        </p:spPr>
        <p:txBody>
          <a:bodyPr wrap="square">
            <a:spAutoFit/>
          </a:bodyPr>
          <a:lstStyle/>
          <a:p>
            <a:pPr algn="l"/>
            <a:r>
              <a:rPr lang="en-US" sz="1000" dirty="0" smtClean="0">
                <a:latin typeface="Courier New"/>
                <a:cs typeface="Courier New"/>
              </a:rPr>
              <a:t>Dispatcher#</a:t>
            </a:r>
          </a:p>
          <a:p>
            <a:pPr algn="l"/>
            <a:r>
              <a:rPr lang="en-US" sz="1000" dirty="0" err="1" smtClean="0">
                <a:latin typeface="Courier New"/>
                <a:cs typeface="Courier New"/>
              </a:rPr>
              <a:t>notify(RemoreContext</a:t>
            </a:r>
            <a:r>
              <a:rPr lang="en-US" sz="1000" dirty="0" smtClean="0">
                <a:latin typeface="Courier New"/>
                <a:cs typeface="Courier New"/>
              </a:rPr>
              <a:t>)</a:t>
            </a:r>
          </a:p>
          <a:p>
            <a:pPr algn="l"/>
            <a:r>
              <a:rPr lang="en-US" sz="1000" dirty="0" smtClean="0">
                <a:latin typeface="+mn-lt"/>
                <a:cs typeface="Courier New"/>
              </a:rPr>
              <a:t>from optimizer</a:t>
            </a:r>
            <a:endParaRPr lang="en-US" sz="1000" dirty="0">
              <a:latin typeface="+mn-lt"/>
              <a:cs typeface="Courier New"/>
            </a:endParaRPr>
          </a:p>
        </p:txBody>
      </p:sp>
      <p:sp>
        <p:nvSpPr>
          <p:cNvPr id="22" name="Rectangle 21"/>
          <p:cNvSpPr/>
          <p:nvPr/>
        </p:nvSpPr>
        <p:spPr>
          <a:xfrm>
            <a:off x="2525278" y="3333421"/>
            <a:ext cx="1372646" cy="523220"/>
          </a:xfrm>
          <a:prstGeom prst="rect">
            <a:avLst/>
          </a:prstGeom>
        </p:spPr>
        <p:txBody>
          <a:bodyPr wrap="square">
            <a:spAutoFit/>
          </a:bodyPr>
          <a:lstStyle/>
          <a:p>
            <a:pPr algn="l"/>
            <a:r>
              <a:rPr lang="en-US" sz="1400" dirty="0" smtClean="0">
                <a:latin typeface="Courier New"/>
                <a:cs typeface="Courier New"/>
              </a:rPr>
              <a:t>register</a:t>
            </a:r>
          </a:p>
          <a:p>
            <a:pPr algn="l"/>
            <a:r>
              <a:rPr lang="en-US" sz="1400" dirty="0" smtClean="0">
                <a:latin typeface="Courier New"/>
                <a:cs typeface="Courier New"/>
              </a:rPr>
              <a:t>update</a:t>
            </a:r>
            <a:endParaRPr lang="en-US" sz="1400" dirty="0">
              <a:latin typeface="Courier New"/>
              <a:cs typeface="Courier New"/>
            </a:endParaRPr>
          </a:p>
        </p:txBody>
      </p:sp>
      <p:cxnSp>
        <p:nvCxnSpPr>
          <p:cNvPr id="16" name="Shape 15"/>
          <p:cNvCxnSpPr>
            <a:stCxn id="7" idx="0"/>
            <a:endCxn id="7" idx="3"/>
          </p:cNvCxnSpPr>
          <p:nvPr/>
        </p:nvCxnSpPr>
        <p:spPr bwMode="auto">
          <a:xfrm rot="16200000" flipH="1">
            <a:off x="4849189" y="3013368"/>
            <a:ext cx="354157" cy="869459"/>
          </a:xfrm>
          <a:prstGeom prst="curvedConnector4">
            <a:avLst>
              <a:gd name="adj1" fmla="val -64548"/>
              <a:gd name="adj2" fmla="val 126292"/>
            </a:avLst>
          </a:prstGeom>
          <a:solidFill>
            <a:schemeClr val="accent1"/>
          </a:solidFill>
          <a:ln w="31750" cap="flat" cmpd="sng" algn="ctr">
            <a:solidFill>
              <a:schemeClr val="accent2">
                <a:lumMod val="75000"/>
              </a:schemeClr>
            </a:solidFill>
            <a:prstDash val="solid"/>
            <a:round/>
            <a:headEnd type="arrow" w="med" len="med"/>
            <a:tailEnd type="none"/>
          </a:ln>
          <a:effectLst/>
        </p:spPr>
      </p:cxnSp>
      <p:cxnSp>
        <p:nvCxnSpPr>
          <p:cNvPr id="23" name="Shape 22"/>
          <p:cNvCxnSpPr>
            <a:stCxn id="7" idx="1"/>
            <a:endCxn id="7" idx="2"/>
          </p:cNvCxnSpPr>
          <p:nvPr/>
        </p:nvCxnSpPr>
        <p:spPr bwMode="auto">
          <a:xfrm rot="10800000" flipH="1" flipV="1">
            <a:off x="3722079" y="3625175"/>
            <a:ext cx="869460" cy="354157"/>
          </a:xfrm>
          <a:prstGeom prst="curvedConnector4">
            <a:avLst>
              <a:gd name="adj1" fmla="val -26292"/>
              <a:gd name="adj2" fmla="val 164548"/>
            </a:avLst>
          </a:prstGeom>
          <a:solidFill>
            <a:schemeClr val="accent1"/>
          </a:solidFill>
          <a:ln w="31750" cap="flat" cmpd="sng" algn="ctr">
            <a:solidFill>
              <a:schemeClr val="accent2">
                <a:lumMod val="75000"/>
              </a:schemeClr>
            </a:solidFill>
            <a:prstDash val="solid"/>
            <a:round/>
            <a:headEnd type="none" w="med" len="med"/>
            <a:tailEnd type="arrow"/>
          </a:ln>
          <a:effectLst/>
        </p:spPr>
      </p:cxnSp>
      <p:sp>
        <p:nvSpPr>
          <p:cNvPr id="43" name="Rectangle 42"/>
          <p:cNvSpPr/>
          <p:nvPr/>
        </p:nvSpPr>
        <p:spPr>
          <a:xfrm>
            <a:off x="3409231" y="4130278"/>
            <a:ext cx="2517715" cy="553998"/>
          </a:xfrm>
          <a:prstGeom prst="rect">
            <a:avLst/>
          </a:prstGeom>
        </p:spPr>
        <p:txBody>
          <a:bodyPr wrap="square">
            <a:spAutoFit/>
          </a:bodyPr>
          <a:lstStyle/>
          <a:p>
            <a:pPr algn="l"/>
            <a:r>
              <a:rPr lang="en-US" sz="1000" dirty="0" smtClean="0">
                <a:latin typeface="Courier New"/>
                <a:cs typeface="Courier New"/>
              </a:rPr>
              <a:t>Dispatcher#</a:t>
            </a:r>
          </a:p>
          <a:p>
            <a:pPr algn="l"/>
            <a:r>
              <a:rPr lang="en-US" sz="1000" dirty="0" err="1" smtClean="0">
                <a:latin typeface="Courier New"/>
                <a:cs typeface="Courier New"/>
              </a:rPr>
              <a:t>notify(RemoteEvent</a:t>
            </a:r>
            <a:r>
              <a:rPr lang="en-US" sz="1000" dirty="0" smtClean="0">
                <a:latin typeface="Courier New"/>
                <a:cs typeface="Courier New"/>
              </a:rPr>
              <a:t>)</a:t>
            </a:r>
          </a:p>
          <a:p>
            <a:pPr algn="l"/>
            <a:r>
              <a:rPr lang="en-US" sz="1000" dirty="0" smtClean="0">
                <a:latin typeface="+mn-lt"/>
                <a:cs typeface="Courier New"/>
              </a:rPr>
              <a:t>from model</a:t>
            </a:r>
            <a:endParaRPr lang="en-US" sz="1000" dirty="0">
              <a:latin typeface="+mn-lt"/>
              <a:cs typeface="Courier New"/>
            </a:endParaRPr>
          </a:p>
        </p:txBody>
      </p:sp>
      <p:cxnSp>
        <p:nvCxnSpPr>
          <p:cNvPr id="51" name="Shape 50"/>
          <p:cNvCxnSpPr>
            <a:stCxn id="7" idx="1"/>
            <a:endCxn id="6" idx="0"/>
          </p:cNvCxnSpPr>
          <p:nvPr/>
        </p:nvCxnSpPr>
        <p:spPr bwMode="auto">
          <a:xfrm rot="10800000" flipV="1">
            <a:off x="2564429" y="3625175"/>
            <a:ext cx="1157651" cy="876781"/>
          </a:xfrm>
          <a:prstGeom prst="bentConnector2">
            <a:avLst/>
          </a:prstGeom>
          <a:solidFill>
            <a:schemeClr val="accent1"/>
          </a:solidFill>
          <a:ln w="31750" cap="flat" cmpd="sng" algn="ctr">
            <a:solidFill>
              <a:schemeClr val="accent2">
                <a:lumMod val="75000"/>
              </a:schemeClr>
            </a:solidFill>
            <a:prstDash val="solid"/>
            <a:round/>
            <a:headEnd type="none" w="med" len="med"/>
            <a:tailEnd type="triangle" w="lg" len="lg"/>
          </a:ln>
          <a:effectLst/>
        </p:spPr>
      </p:cxnSp>
      <p:cxnSp>
        <p:nvCxnSpPr>
          <p:cNvPr id="52" name="Shape 51"/>
          <p:cNvCxnSpPr>
            <a:stCxn id="7" idx="3"/>
            <a:endCxn id="8" idx="0"/>
          </p:cNvCxnSpPr>
          <p:nvPr/>
        </p:nvCxnSpPr>
        <p:spPr bwMode="auto">
          <a:xfrm>
            <a:off x="5460998" y="3625176"/>
            <a:ext cx="1201621" cy="876781"/>
          </a:xfrm>
          <a:prstGeom prst="bentConnector2">
            <a:avLst/>
          </a:prstGeom>
          <a:solidFill>
            <a:schemeClr val="accent1"/>
          </a:solidFill>
          <a:ln w="31750" cap="flat" cmpd="sng" algn="ctr">
            <a:solidFill>
              <a:schemeClr val="accent2">
                <a:lumMod val="75000"/>
              </a:schemeClr>
            </a:solidFill>
            <a:prstDash val="solid"/>
            <a:round/>
            <a:headEnd type="none" w="med" len="med"/>
            <a:tailEnd type="triangle" w="lg" len="lg"/>
          </a:ln>
          <a:effectLst/>
        </p:spPr>
      </p:cxnSp>
      <p:sp>
        <p:nvSpPr>
          <p:cNvPr id="55" name="Rectangle 54"/>
          <p:cNvSpPr/>
          <p:nvPr/>
        </p:nvSpPr>
        <p:spPr>
          <a:xfrm>
            <a:off x="5329054" y="3333425"/>
            <a:ext cx="1372646" cy="523220"/>
          </a:xfrm>
          <a:prstGeom prst="rect">
            <a:avLst/>
          </a:prstGeom>
        </p:spPr>
        <p:txBody>
          <a:bodyPr wrap="square">
            <a:spAutoFit/>
          </a:bodyPr>
          <a:lstStyle/>
          <a:p>
            <a:pPr algn="r"/>
            <a:r>
              <a:rPr lang="en-US" sz="1400" dirty="0" smtClean="0">
                <a:latin typeface="Courier New"/>
                <a:cs typeface="Courier New"/>
              </a:rPr>
              <a:t>register</a:t>
            </a:r>
            <a:br>
              <a:rPr lang="en-US" sz="1400" dirty="0" smtClean="0">
                <a:latin typeface="Courier New"/>
                <a:cs typeface="Courier New"/>
              </a:rPr>
            </a:br>
            <a:r>
              <a:rPr lang="en-US" sz="1400" dirty="0" smtClean="0">
                <a:latin typeface="Courier New"/>
                <a:cs typeface="Courier New"/>
              </a:rPr>
              <a:t>search</a:t>
            </a:r>
            <a:endParaRPr lang="en-US" sz="1400" dirty="0">
              <a:latin typeface="Courier New"/>
              <a:cs typeface="Courier New"/>
            </a:endParaRPr>
          </a:p>
        </p:txBody>
      </p:sp>
      <p:sp>
        <p:nvSpPr>
          <p:cNvPr id="18" name="Rectangle 17"/>
          <p:cNvSpPr/>
          <p:nvPr/>
        </p:nvSpPr>
        <p:spPr>
          <a:xfrm>
            <a:off x="5839541" y="5154751"/>
            <a:ext cx="2436626" cy="400110"/>
          </a:xfrm>
          <a:prstGeom prst="rect">
            <a:avLst/>
          </a:prstGeom>
        </p:spPr>
        <p:txBody>
          <a:bodyPr wrap="square">
            <a:spAutoFit/>
          </a:bodyPr>
          <a:lstStyle/>
          <a:p>
            <a:pPr algn="l"/>
            <a:r>
              <a:rPr lang="en-US" sz="1000" dirty="0" err="1" smtClean="0">
                <a:latin typeface="Courier New"/>
                <a:cs typeface="Courier New"/>
              </a:rPr>
              <a:t>Optimizer#search(SearchContext):SearchContext</a:t>
            </a:r>
            <a:endParaRPr lang="en-US" sz="1000" dirty="0" smtClean="0">
              <a:latin typeface="Courier New"/>
              <a:cs typeface="Courier New"/>
            </a:endParaRPr>
          </a:p>
        </p:txBody>
      </p:sp>
      <p:sp>
        <p:nvSpPr>
          <p:cNvPr id="19" name="Rectangle 18"/>
          <p:cNvSpPr/>
          <p:nvPr/>
        </p:nvSpPr>
        <p:spPr>
          <a:xfrm>
            <a:off x="1514235" y="5154752"/>
            <a:ext cx="3428995" cy="400110"/>
          </a:xfrm>
          <a:prstGeom prst="rect">
            <a:avLst/>
          </a:prstGeom>
        </p:spPr>
        <p:txBody>
          <a:bodyPr wrap="square">
            <a:spAutoFit/>
          </a:bodyPr>
          <a:lstStyle/>
          <a:p>
            <a:pPr algn="l"/>
            <a:r>
              <a:rPr lang="en-US" sz="1000" dirty="0" err="1" smtClean="0">
                <a:latin typeface="Courier New"/>
                <a:cs typeface="Courier New"/>
              </a:rPr>
              <a:t>Modeling#update(Context):void</a:t>
            </a:r>
            <a:endParaRPr lang="en-US" sz="1000" dirty="0" smtClean="0">
              <a:latin typeface="Courier New"/>
              <a:cs typeface="Courier New"/>
            </a:endParaRPr>
          </a:p>
          <a:p>
            <a:pPr algn="l"/>
            <a:r>
              <a:rPr lang="en-US" sz="1000" dirty="0" err="1" smtClean="0">
                <a:latin typeface="Courier New"/>
                <a:cs typeface="Courier New"/>
              </a:rPr>
              <a:t>Modeling#model(Context):Context</a:t>
            </a:r>
            <a:endParaRPr lang="en-US" sz="1000" dirty="0" smtClean="0">
              <a:latin typeface="Courier New"/>
              <a:cs typeface="Courier New"/>
            </a:endParaRPr>
          </a:p>
        </p:txBody>
      </p:sp>
      <p:sp>
        <p:nvSpPr>
          <p:cNvPr id="32" name="Rounded Rectangle 31"/>
          <p:cNvSpPr/>
          <p:nvPr/>
        </p:nvSpPr>
        <p:spPr bwMode="auto">
          <a:xfrm>
            <a:off x="3761158" y="1947333"/>
            <a:ext cx="1641231" cy="70823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0" rIns="91440" bIns="45720" numCol="1" rtlCol="0" anchor="t" anchorCtr="0" compatLnSpc="1">
            <a:prstTxWarp prst="textNoShape">
              <a:avLst/>
            </a:prstTxWarp>
          </a:bodyPr>
          <a:lstStyle/>
          <a:p>
            <a:pPr>
              <a:lnSpc>
                <a:spcPts val="4120"/>
              </a:lnSpc>
            </a:pPr>
            <a:r>
              <a:rPr lang="en-US" sz="1800" dirty="0" smtClean="0">
                <a:solidFill>
                  <a:schemeClr val="tx1"/>
                </a:solidFill>
              </a:rPr>
              <a:t>Explorer</a:t>
            </a:r>
            <a:endParaRPr kumimoji="0" lang="en-US" sz="1800" b="0" i="0" u="none" strike="noStrike" cap="none" normalizeH="0" baseline="0" dirty="0">
              <a:ln>
                <a:noFill/>
              </a:ln>
              <a:solidFill>
                <a:schemeClr val="tx1"/>
              </a:solidFill>
              <a:effectLst/>
            </a:endParaRPr>
          </a:p>
        </p:txBody>
      </p:sp>
      <p:cxnSp>
        <p:nvCxnSpPr>
          <p:cNvPr id="53" name="Straight Arrow Connector 52"/>
          <p:cNvCxnSpPr/>
          <p:nvPr/>
        </p:nvCxnSpPr>
        <p:spPr bwMode="auto">
          <a:xfrm rot="16200000" flipH="1">
            <a:off x="3897942" y="2958412"/>
            <a:ext cx="615446" cy="9765"/>
          </a:xfrm>
          <a:prstGeom prst="straightConnector1">
            <a:avLst/>
          </a:prstGeom>
          <a:solidFill>
            <a:schemeClr val="accent1"/>
          </a:solidFill>
          <a:ln w="31750" cap="flat" cmpd="sng" algn="ctr">
            <a:solidFill>
              <a:schemeClr val="accent6">
                <a:lumMod val="75000"/>
              </a:schemeClr>
            </a:solidFill>
            <a:prstDash val="solid"/>
            <a:round/>
            <a:headEnd type="none" w="med" len="med"/>
            <a:tailEnd type="arrow"/>
          </a:ln>
          <a:effectLst/>
        </p:spPr>
      </p:cxnSp>
      <p:sp>
        <p:nvSpPr>
          <p:cNvPr id="54" name="Rounded Rectangle 53"/>
          <p:cNvSpPr/>
          <p:nvPr/>
        </p:nvSpPr>
        <p:spPr bwMode="auto">
          <a:xfrm>
            <a:off x="1318851" y="1947335"/>
            <a:ext cx="1641231" cy="71232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spcBef>
                <a:spcPts val="0"/>
              </a:spcBef>
            </a:pPr>
            <a:r>
              <a:rPr lang="en-US" sz="1600" dirty="0" smtClean="0">
                <a:solidFill>
                  <a:schemeClr val="tx1"/>
                </a:solidFill>
                <a:latin typeface="Courier New"/>
                <a:cs typeface="Courier New"/>
              </a:rPr>
              <a:t>Explore</a:t>
            </a:r>
            <a:br>
              <a:rPr lang="en-US" sz="1600" dirty="0" smtClean="0">
                <a:solidFill>
                  <a:schemeClr val="tx1"/>
                </a:solidFill>
                <a:latin typeface="Courier New"/>
                <a:cs typeface="Courier New"/>
              </a:rPr>
            </a:br>
            <a:r>
              <a:rPr lang="en-US" sz="1600" dirty="0" smtClean="0">
                <a:solidFill>
                  <a:schemeClr val="tx1"/>
                </a:solidFill>
                <a:latin typeface="Courier New"/>
                <a:cs typeface="Courier New"/>
              </a:rPr>
              <a:t>Context</a:t>
            </a:r>
            <a:endParaRPr kumimoji="0" lang="en-US" sz="1600" b="0" i="0" u="none" strike="noStrike" cap="none" normalizeH="0" baseline="0" dirty="0">
              <a:ln>
                <a:noFill/>
              </a:ln>
              <a:solidFill>
                <a:schemeClr val="tx1"/>
              </a:solidFill>
              <a:effectLst/>
              <a:latin typeface="Courier New"/>
              <a:cs typeface="Courier New"/>
            </a:endParaRPr>
          </a:p>
        </p:txBody>
      </p:sp>
      <p:cxnSp>
        <p:nvCxnSpPr>
          <p:cNvPr id="57" name="Straight Arrow Connector 56"/>
          <p:cNvCxnSpPr>
            <a:stCxn id="54" idx="3"/>
            <a:endCxn id="32" idx="1"/>
          </p:cNvCxnSpPr>
          <p:nvPr/>
        </p:nvCxnSpPr>
        <p:spPr bwMode="auto">
          <a:xfrm flipV="1">
            <a:off x="2960082" y="2301453"/>
            <a:ext cx="801076" cy="2047"/>
          </a:xfrm>
          <a:prstGeom prst="straightConnector1">
            <a:avLst/>
          </a:prstGeom>
          <a:solidFill>
            <a:schemeClr val="accent1"/>
          </a:solidFill>
          <a:ln w="31750" cap="flat" cmpd="sng" algn="ctr">
            <a:solidFill>
              <a:schemeClr val="accent1">
                <a:lumMod val="60000"/>
                <a:lumOff val="40000"/>
              </a:schemeClr>
            </a:solidFill>
            <a:prstDash val="solid"/>
            <a:round/>
            <a:headEnd type="none" w="med" len="med"/>
            <a:tailEnd type="arrow"/>
          </a:ln>
          <a:effectLst/>
        </p:spPr>
      </p:cxnSp>
      <p:sp>
        <p:nvSpPr>
          <p:cNvPr id="62" name="Rectangle 61"/>
          <p:cNvSpPr/>
          <p:nvPr/>
        </p:nvSpPr>
        <p:spPr>
          <a:xfrm>
            <a:off x="1500391" y="5556596"/>
            <a:ext cx="7304941" cy="1169551"/>
          </a:xfrm>
          <a:prstGeom prst="rect">
            <a:avLst/>
          </a:prstGeom>
        </p:spPr>
        <p:txBody>
          <a:bodyPr wrap="square">
            <a:spAutoFit/>
          </a:bodyPr>
          <a:lstStyle/>
          <a:p>
            <a:pPr algn="l"/>
            <a:r>
              <a:rPr lang="en-US" sz="1000" dirty="0" err="1" smtClean="0">
                <a:latin typeface="Courier New"/>
                <a:cs typeface="Courier New"/>
              </a:rPr>
              <a:t>ExplorerDispatcher#dispatch():void</a:t>
            </a:r>
            <a:endParaRPr lang="en-US" sz="1000" dirty="0" smtClean="0">
              <a:latin typeface="Courier New"/>
              <a:cs typeface="Courier New"/>
            </a:endParaRPr>
          </a:p>
          <a:p>
            <a:pPr algn="l"/>
            <a:r>
              <a:rPr lang="en-US" sz="1000" dirty="0" err="1" smtClean="0">
                <a:latin typeface="Courier New"/>
                <a:cs typeface="Courier New"/>
              </a:rPr>
              <a:t>ExplorerDispatcher#initializeSearchContext(SearchContext):SearchContext</a:t>
            </a:r>
            <a:r>
              <a:rPr lang="en-US" sz="1000" dirty="0" smtClean="0">
                <a:latin typeface="Courier New"/>
                <a:cs typeface="Courier New"/>
              </a:rPr>
              <a:t> </a:t>
            </a:r>
          </a:p>
          <a:p>
            <a:pPr algn="l"/>
            <a:r>
              <a:rPr lang="en-US" sz="1000" dirty="0" err="1" smtClean="0">
                <a:solidFill>
                  <a:srgbClr val="000090"/>
                </a:solidFill>
                <a:latin typeface="Courier New"/>
                <a:cs typeface="Courier New"/>
              </a:rPr>
              <a:t>ExplorerDispatcher#updateModelContext(SearchContext):ModelContext</a:t>
            </a:r>
            <a:endParaRPr lang="en-US" sz="1000" dirty="0" smtClean="0">
              <a:solidFill>
                <a:srgbClr val="000090"/>
              </a:solidFill>
              <a:latin typeface="Courier New"/>
              <a:cs typeface="Courier New"/>
            </a:endParaRPr>
          </a:p>
          <a:p>
            <a:pPr algn="l"/>
            <a:r>
              <a:rPr lang="en-US" sz="1000" dirty="0" err="1" smtClean="0">
                <a:solidFill>
                  <a:srgbClr val="000090"/>
                </a:solidFill>
                <a:latin typeface="Courier New"/>
                <a:cs typeface="Courier New"/>
              </a:rPr>
              <a:t>ExplorerDispatcher#updateSearchContext(ModelContext):SearchContext</a:t>
            </a:r>
            <a:endParaRPr lang="en-US" sz="1000" dirty="0" smtClean="0">
              <a:solidFill>
                <a:srgbClr val="000090"/>
              </a:solidFill>
              <a:latin typeface="Courier New"/>
              <a:cs typeface="Courier New"/>
            </a:endParaRPr>
          </a:p>
          <a:p>
            <a:pPr algn="l"/>
            <a:r>
              <a:rPr lang="en-US" sz="1000" dirty="0" err="1" smtClean="0">
                <a:solidFill>
                  <a:srgbClr val="9F0000"/>
                </a:solidFill>
                <a:latin typeface="Courier New"/>
                <a:cs typeface="Courier New"/>
              </a:rPr>
              <a:t>ExploreDispatcher#processModelRequest(ContextEvent):void</a:t>
            </a:r>
            <a:endParaRPr lang="en-US" sz="1000" dirty="0" smtClean="0">
              <a:solidFill>
                <a:srgbClr val="9F0000"/>
              </a:solidFill>
              <a:latin typeface="Courier New"/>
              <a:cs typeface="Courier New"/>
            </a:endParaRPr>
          </a:p>
          <a:p>
            <a:pPr algn="l"/>
            <a:r>
              <a:rPr lang="en-US" sz="1000" dirty="0" err="1" smtClean="0">
                <a:solidFill>
                  <a:srgbClr val="9F0000"/>
                </a:solidFill>
                <a:latin typeface="Courier New"/>
                <a:cs typeface="Courier New"/>
              </a:rPr>
              <a:t>ExploreDispatcher#processOptimizerRequest(ContextEvent):void</a:t>
            </a:r>
            <a:endParaRPr lang="en-US" sz="1000" dirty="0" smtClean="0">
              <a:solidFill>
                <a:srgbClr val="9F0000"/>
              </a:solidFill>
              <a:latin typeface="Courier New"/>
              <a:cs typeface="Courier New"/>
            </a:endParaRPr>
          </a:p>
          <a:p>
            <a:pPr algn="l"/>
            <a:r>
              <a:rPr lang="en-US" sz="1000" dirty="0" err="1" smtClean="0">
                <a:solidFill>
                  <a:schemeClr val="tx2">
                    <a:lumMod val="75000"/>
                  </a:schemeClr>
                </a:solidFill>
                <a:latin typeface="Courier"/>
                <a:cs typeface="Courier"/>
              </a:rPr>
              <a:t>ModelChangeListener#processOptimizerRequest(ModelContext):void</a:t>
            </a:r>
            <a:r>
              <a:rPr lang="en-US" sz="1000" dirty="0" smtClean="0">
                <a:solidFill>
                  <a:schemeClr val="tx2">
                    <a:lumMod val="75000"/>
                  </a:schemeClr>
                </a:solidFill>
                <a:latin typeface="Courier"/>
                <a:cs typeface="Courier"/>
              </a:rPr>
              <a:t> (uses </a:t>
            </a:r>
            <a:r>
              <a:rPr lang="en-US" sz="1000" smtClean="0">
                <a:solidFill>
                  <a:schemeClr val="tx2">
                    <a:lumMod val="75000"/>
                  </a:schemeClr>
                </a:solidFill>
                <a:latin typeface="Courier"/>
                <a:cs typeface="Courier"/>
              </a:rPr>
              <a:t>EvaluationManagement</a:t>
            </a:r>
            <a:r>
              <a:rPr lang="en-US" sz="1000" dirty="0" smtClean="0">
                <a:solidFill>
                  <a:schemeClr val="tx2">
                    <a:lumMod val="75000"/>
                  </a:schemeClr>
                </a:solidFill>
                <a:latin typeface="Courier"/>
                <a:cs typeface="Courier"/>
              </a:rPr>
              <a:t>)</a:t>
            </a:r>
          </a:p>
        </p:txBody>
      </p:sp>
      <p:sp>
        <p:nvSpPr>
          <p:cNvPr id="63" name="Rectangle 62"/>
          <p:cNvSpPr/>
          <p:nvPr/>
        </p:nvSpPr>
        <p:spPr>
          <a:xfrm>
            <a:off x="5470768" y="1938225"/>
            <a:ext cx="1983155" cy="461665"/>
          </a:xfrm>
          <a:prstGeom prst="rect">
            <a:avLst/>
          </a:prstGeom>
        </p:spPr>
        <p:txBody>
          <a:bodyPr wrap="square">
            <a:spAutoFit/>
          </a:bodyPr>
          <a:lstStyle/>
          <a:p>
            <a:pPr algn="l"/>
            <a:r>
              <a:rPr lang="en-US" sz="1200" dirty="0" err="1" smtClean="0">
                <a:latin typeface="Courier New"/>
                <a:cs typeface="Courier New"/>
              </a:rPr>
              <a:t>Explorer#explore(Context):Context</a:t>
            </a:r>
            <a:endParaRPr lang="en-US" sz="1200" dirty="0" smtClean="0">
              <a:latin typeface="Courier New"/>
              <a:cs typeface="Courier New"/>
            </a:endParaRPr>
          </a:p>
        </p:txBody>
      </p:sp>
      <p:sp>
        <p:nvSpPr>
          <p:cNvPr id="66" name="Rectangle 65"/>
          <p:cNvSpPr/>
          <p:nvPr/>
        </p:nvSpPr>
        <p:spPr>
          <a:xfrm>
            <a:off x="2901460" y="1373234"/>
            <a:ext cx="3829538" cy="369332"/>
          </a:xfrm>
          <a:prstGeom prst="rect">
            <a:avLst/>
          </a:prstGeom>
        </p:spPr>
        <p:txBody>
          <a:bodyPr wrap="square">
            <a:spAutoFit/>
          </a:bodyPr>
          <a:lstStyle/>
          <a:p>
            <a:pPr algn="l"/>
            <a:r>
              <a:rPr lang="en-US" sz="1800" dirty="0" smtClean="0">
                <a:solidFill>
                  <a:srgbClr val="000090"/>
                </a:solidFill>
                <a:latin typeface="+mn-lt"/>
                <a:cs typeface="Courier New"/>
              </a:rPr>
              <a:t>Intra- or Inter-processor Exploration</a:t>
            </a:r>
          </a:p>
        </p:txBody>
      </p:sp>
      <p:sp>
        <p:nvSpPr>
          <p:cNvPr id="68" name="Rectangle 67"/>
          <p:cNvSpPr/>
          <p:nvPr/>
        </p:nvSpPr>
        <p:spPr>
          <a:xfrm>
            <a:off x="6683175" y="4202776"/>
            <a:ext cx="1385190" cy="276999"/>
          </a:xfrm>
          <a:prstGeom prst="rect">
            <a:avLst/>
          </a:prstGeom>
        </p:spPr>
        <p:txBody>
          <a:bodyPr wrap="none">
            <a:spAutoFit/>
          </a:bodyPr>
          <a:lstStyle/>
          <a:p>
            <a:r>
              <a:rPr lang="en-US" sz="1200" dirty="0" err="1" smtClean="0">
                <a:latin typeface="Courier New"/>
                <a:cs typeface="Courier New"/>
              </a:rPr>
              <a:t>SearchContext</a:t>
            </a:r>
            <a:endParaRPr lang="en-US" sz="1200" dirty="0"/>
          </a:p>
        </p:txBody>
      </p:sp>
      <p:sp>
        <p:nvSpPr>
          <p:cNvPr id="69" name="Rectangle 68"/>
          <p:cNvSpPr/>
          <p:nvPr/>
        </p:nvSpPr>
        <p:spPr>
          <a:xfrm>
            <a:off x="1268347" y="4202776"/>
            <a:ext cx="1292842" cy="276999"/>
          </a:xfrm>
          <a:prstGeom prst="rect">
            <a:avLst/>
          </a:prstGeom>
        </p:spPr>
        <p:txBody>
          <a:bodyPr wrap="none">
            <a:spAutoFit/>
          </a:bodyPr>
          <a:lstStyle/>
          <a:p>
            <a:r>
              <a:rPr lang="en-US" sz="1200" dirty="0" err="1" smtClean="0">
                <a:latin typeface="Courier New"/>
                <a:cs typeface="Courier New"/>
              </a:rPr>
              <a:t>ModelContext</a:t>
            </a:r>
            <a:endParaRPr lang="en-US" sz="1200" dirty="0"/>
          </a:p>
        </p:txBody>
      </p:sp>
      <p:sp>
        <p:nvSpPr>
          <p:cNvPr id="25" name="Rectangle 24"/>
          <p:cNvSpPr/>
          <p:nvPr/>
        </p:nvSpPr>
        <p:spPr>
          <a:xfrm>
            <a:off x="6995583" y="1399001"/>
            <a:ext cx="2148417" cy="553998"/>
          </a:xfrm>
          <a:prstGeom prst="rect">
            <a:avLst/>
          </a:prstGeom>
        </p:spPr>
        <p:txBody>
          <a:bodyPr wrap="square">
            <a:spAutoFit/>
          </a:bodyPr>
          <a:lstStyle/>
          <a:p>
            <a:pPr algn="l"/>
            <a:r>
              <a:rPr lang="en-US" sz="1000" b="1" dirty="0" smtClean="0">
                <a:solidFill>
                  <a:srgbClr val="9F0000"/>
                </a:solidFill>
                <a:latin typeface="Courier New"/>
                <a:cs typeface="Courier New"/>
              </a:rPr>
              <a:t>Outer loop: Dispatcher</a:t>
            </a:r>
          </a:p>
          <a:p>
            <a:pPr algn="l"/>
            <a:r>
              <a:rPr lang="en-US" sz="1000" b="1" dirty="0" smtClean="0">
                <a:solidFill>
                  <a:srgbClr val="000090"/>
                </a:solidFill>
                <a:latin typeface="Courier New"/>
                <a:cs typeface="Courier New"/>
              </a:rPr>
              <a:t>Inner loop: </a:t>
            </a:r>
            <a:r>
              <a:rPr lang="en-US" sz="1000" b="1" dirty="0" err="1" smtClean="0">
                <a:solidFill>
                  <a:srgbClr val="000090"/>
                </a:solidFill>
                <a:latin typeface="Courier New"/>
                <a:cs typeface="Courier New"/>
              </a:rPr>
              <a:t>Subdispatcher</a:t>
            </a:r>
            <a:endParaRPr lang="en-US" sz="1000" b="1" dirty="0" smtClean="0">
              <a:solidFill>
                <a:srgbClr val="000090"/>
              </a:solidFill>
              <a:latin typeface="Courier New"/>
              <a:cs typeface="Courier New"/>
            </a:endParaRPr>
          </a:p>
          <a:p>
            <a:pPr algn="l"/>
            <a:r>
              <a:rPr lang="en-US" sz="1000" b="1" dirty="0" smtClean="0">
                <a:solidFill>
                  <a:srgbClr val="004D4D"/>
                </a:solidFill>
                <a:latin typeface="Courier New"/>
                <a:cs typeface="Courier New"/>
              </a:rPr>
              <a:t>Model loop: </a:t>
            </a:r>
            <a:r>
              <a:rPr lang="en-US" sz="1000" b="1" dirty="0" err="1" smtClean="0">
                <a:solidFill>
                  <a:srgbClr val="004D4D"/>
                </a:solidFill>
                <a:latin typeface="Courier New"/>
                <a:cs typeface="Courier New"/>
              </a:rPr>
              <a:t>ModelListener</a:t>
            </a:r>
            <a:r>
              <a:rPr lang="en-US" sz="1000" b="1" dirty="0" smtClean="0">
                <a:solidFill>
                  <a:srgbClr val="004D4D"/>
                </a:solidFill>
                <a:latin typeface="Courier New"/>
                <a:cs typeface="Courier New"/>
              </a:rPr>
              <a:t> </a:t>
            </a:r>
            <a:endParaRPr lang="en-US" sz="1000" dirty="0">
              <a:solidFill>
                <a:srgbClr val="004D4D"/>
              </a:solidFill>
            </a:endParaRPr>
          </a:p>
        </p:txBody>
      </p:sp>
      <p:sp>
        <p:nvSpPr>
          <p:cNvPr id="48" name="Rounded Rectangle 47"/>
          <p:cNvSpPr/>
          <p:nvPr/>
        </p:nvSpPr>
        <p:spPr bwMode="auto">
          <a:xfrm>
            <a:off x="1305973" y="2834026"/>
            <a:ext cx="1350429" cy="56322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0" rIns="91440" bIns="0" numCol="1" rtlCol="0" anchor="t" anchorCtr="1" compatLnSpc="1">
            <a:prstTxWarp prst="textNoShape">
              <a:avLst/>
            </a:prstTxWarp>
            <a:noAutofit/>
          </a:bodyPr>
          <a:lstStyle/>
          <a:p>
            <a:pPr marL="0" marR="0" indent="0" algn="ctr" defTabSz="914400" rtl="0" eaLnBrk="0" fontAlgn="base" latinLnBrk="0" hangingPunct="0">
              <a:lnSpc>
                <a:spcPts val="412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cxnSp>
        <p:nvCxnSpPr>
          <p:cNvPr id="49" name="Shape 48"/>
          <p:cNvCxnSpPr>
            <a:stCxn id="48" idx="1"/>
            <a:endCxn id="48" idx="2"/>
          </p:cNvCxnSpPr>
          <p:nvPr/>
        </p:nvCxnSpPr>
        <p:spPr bwMode="auto">
          <a:xfrm rot="10800000" flipH="1" flipV="1">
            <a:off x="1305972" y="3115637"/>
            <a:ext cx="675215" cy="281610"/>
          </a:xfrm>
          <a:prstGeom prst="curvedConnector4">
            <a:avLst>
              <a:gd name="adj1" fmla="val -33856"/>
              <a:gd name="adj2" fmla="val 181176"/>
            </a:avLst>
          </a:prstGeom>
          <a:solidFill>
            <a:schemeClr val="accent1"/>
          </a:solidFill>
          <a:ln w="31750" cap="flat" cmpd="sng" algn="ctr">
            <a:solidFill>
              <a:schemeClr val="accent2">
                <a:lumMod val="75000"/>
              </a:schemeClr>
            </a:solidFill>
            <a:prstDash val="solid"/>
            <a:round/>
            <a:headEnd type="none" w="med" len="med"/>
            <a:tailEnd type="arrow"/>
          </a:ln>
          <a:effectLst/>
        </p:spPr>
      </p:cxnSp>
      <p:cxnSp>
        <p:nvCxnSpPr>
          <p:cNvPr id="67" name="Curved Connector 66"/>
          <p:cNvCxnSpPr>
            <a:stCxn id="48" idx="3"/>
          </p:cNvCxnSpPr>
          <p:nvPr/>
        </p:nvCxnSpPr>
        <p:spPr bwMode="auto">
          <a:xfrm>
            <a:off x="2656402" y="3115637"/>
            <a:ext cx="1047765" cy="302780"/>
          </a:xfrm>
          <a:prstGeom prst="curvedConnector3">
            <a:avLst>
              <a:gd name="adj1" fmla="val 50000"/>
            </a:avLst>
          </a:prstGeom>
          <a:solidFill>
            <a:schemeClr val="accent1"/>
          </a:solidFill>
          <a:ln w="31750" cap="flat" cmpd="sng" algn="ctr">
            <a:solidFill>
              <a:schemeClr val="accent6">
                <a:lumMod val="75000"/>
              </a:schemeClr>
            </a:solidFill>
            <a:prstDash val="solid"/>
            <a:round/>
            <a:headEnd type="none" w="med" len="med"/>
            <a:tailEnd type="arrow"/>
          </a:ln>
          <a:effectLst/>
        </p:spPr>
      </p:cxnSp>
      <p:sp>
        <p:nvSpPr>
          <p:cNvPr id="72" name="Rectangle 71"/>
          <p:cNvSpPr/>
          <p:nvPr/>
        </p:nvSpPr>
        <p:spPr>
          <a:xfrm>
            <a:off x="725298" y="3626510"/>
            <a:ext cx="2174535" cy="553998"/>
          </a:xfrm>
          <a:prstGeom prst="rect">
            <a:avLst/>
          </a:prstGeom>
        </p:spPr>
        <p:txBody>
          <a:bodyPr wrap="square">
            <a:spAutoFit/>
          </a:bodyPr>
          <a:lstStyle/>
          <a:p>
            <a:pPr algn="l"/>
            <a:r>
              <a:rPr lang="en-US" sz="1000" dirty="0" err="1" smtClean="0">
                <a:latin typeface="Courier New"/>
                <a:cs typeface="Courier New"/>
              </a:rPr>
              <a:t>ModelChangeListener</a:t>
            </a:r>
            <a:r>
              <a:rPr lang="en-US" sz="1000" dirty="0" smtClean="0">
                <a:latin typeface="Courier New"/>
                <a:cs typeface="Courier New"/>
              </a:rPr>
              <a:t>#</a:t>
            </a:r>
          </a:p>
          <a:p>
            <a:pPr algn="l"/>
            <a:r>
              <a:rPr lang="en-US" sz="1000" dirty="0" err="1" smtClean="0">
                <a:latin typeface="Courier New"/>
                <a:cs typeface="Courier New"/>
              </a:rPr>
              <a:t>stateChanged(ContextEvent</a:t>
            </a:r>
            <a:r>
              <a:rPr lang="en-US" sz="1000" dirty="0" smtClean="0">
                <a:latin typeface="Courier New"/>
                <a:cs typeface="Courier New"/>
              </a:rPr>
              <a:t>)</a:t>
            </a:r>
          </a:p>
          <a:p>
            <a:pPr algn="l"/>
            <a:r>
              <a:rPr lang="en-US" sz="1000" dirty="0" smtClean="0">
                <a:latin typeface="+mn-lt"/>
                <a:cs typeface="Courier New"/>
              </a:rPr>
              <a:t>from model</a:t>
            </a:r>
            <a:endParaRPr lang="en-US" sz="1000" dirty="0">
              <a:latin typeface="+mn-lt"/>
              <a:cs typeface="Courier New"/>
            </a:endParaRPr>
          </a:p>
        </p:txBody>
      </p:sp>
      <p:sp>
        <p:nvSpPr>
          <p:cNvPr id="73" name="Rectangle 72"/>
          <p:cNvSpPr/>
          <p:nvPr/>
        </p:nvSpPr>
        <p:spPr>
          <a:xfrm>
            <a:off x="2868077" y="2621922"/>
            <a:ext cx="1312333" cy="553998"/>
          </a:xfrm>
          <a:prstGeom prst="rect">
            <a:avLst/>
          </a:prstGeom>
        </p:spPr>
        <p:txBody>
          <a:bodyPr wrap="square">
            <a:spAutoFit/>
          </a:bodyPr>
          <a:lstStyle/>
          <a:p>
            <a:pPr algn="l"/>
            <a:r>
              <a:rPr lang="en-US" sz="1000" dirty="0" smtClean="0">
                <a:latin typeface="Courier New"/>
                <a:cs typeface="Courier New"/>
              </a:rPr>
              <a:t>process</a:t>
            </a:r>
          </a:p>
          <a:p>
            <a:pPr algn="l"/>
            <a:r>
              <a:rPr lang="en-US" sz="1000" dirty="0" smtClean="0">
                <a:latin typeface="Courier New"/>
                <a:cs typeface="Courier New"/>
              </a:rPr>
              <a:t>Optimization</a:t>
            </a:r>
          </a:p>
          <a:p>
            <a:pPr algn="l"/>
            <a:r>
              <a:rPr lang="en-US" sz="1000" dirty="0" smtClean="0">
                <a:latin typeface="Courier New"/>
                <a:cs typeface="Courier New"/>
              </a:rPr>
              <a:t>Request</a:t>
            </a:r>
          </a:p>
        </p:txBody>
      </p:sp>
      <p:sp>
        <p:nvSpPr>
          <p:cNvPr id="92" name="Rectangle 91"/>
          <p:cNvSpPr/>
          <p:nvPr/>
        </p:nvSpPr>
        <p:spPr>
          <a:xfrm>
            <a:off x="1531848" y="2944166"/>
            <a:ext cx="915635" cy="338554"/>
          </a:xfrm>
          <a:prstGeom prst="rect">
            <a:avLst/>
          </a:prstGeom>
        </p:spPr>
        <p:txBody>
          <a:bodyPr wrap="none">
            <a:spAutoFit/>
          </a:bodyPr>
          <a:lstStyle/>
          <a:p>
            <a:r>
              <a:rPr lang="en-US" sz="1600" dirty="0" smtClean="0">
                <a:latin typeface="+mn-lt"/>
              </a:rPr>
              <a:t>Listener</a:t>
            </a:r>
            <a:endParaRPr lang="en-US" sz="1600" dirty="0">
              <a:latin typeface="+mn-l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sz="2800" i="1" dirty="0" smtClean="0"/>
              <a:t>Rosen-Suzuki Function Optimization Definition</a:t>
            </a:r>
          </a:p>
        </p:txBody>
      </p:sp>
      <p:graphicFrame>
        <p:nvGraphicFramePr>
          <p:cNvPr id="5" name="Object 9"/>
          <p:cNvGraphicFramePr>
            <a:graphicFrameLocks noChangeAspect="1"/>
          </p:cNvGraphicFramePr>
          <p:nvPr/>
        </p:nvGraphicFramePr>
        <p:xfrm>
          <a:off x="1083124" y="1782762"/>
          <a:ext cx="6306689" cy="400957"/>
        </p:xfrm>
        <a:graphic>
          <a:graphicData uri="http://schemas.openxmlformats.org/presentationml/2006/ole">
            <p:oleObj spid="_x0000_s433154" name="Equation" r:id="rId3" imgW="3162300" imgH="203200" progId="Equation.3">
              <p:embed/>
            </p:oleObj>
          </a:graphicData>
        </a:graphic>
      </p:graphicFrame>
      <p:sp>
        <p:nvSpPr>
          <p:cNvPr id="6" name="TextBox 5"/>
          <p:cNvSpPr txBox="1"/>
          <p:nvPr/>
        </p:nvSpPr>
        <p:spPr>
          <a:xfrm>
            <a:off x="1250950" y="1211262"/>
            <a:ext cx="1367532" cy="461665"/>
          </a:xfrm>
          <a:prstGeom prst="rect">
            <a:avLst/>
          </a:prstGeom>
          <a:noFill/>
        </p:spPr>
        <p:txBody>
          <a:bodyPr wrap="none" rtlCol="0">
            <a:spAutoFit/>
          </a:bodyPr>
          <a:lstStyle/>
          <a:p>
            <a:r>
              <a:rPr lang="en-US" sz="2400" b="1" dirty="0" smtClean="0">
                <a:solidFill>
                  <a:prstClr val="black"/>
                </a:solidFill>
              </a:rPr>
              <a:t>Minimize </a:t>
            </a:r>
            <a:endParaRPr lang="en-US" sz="2400" b="1" dirty="0">
              <a:solidFill>
                <a:prstClr val="black"/>
              </a:solidFill>
            </a:endParaRPr>
          </a:p>
        </p:txBody>
      </p:sp>
      <p:sp>
        <p:nvSpPr>
          <p:cNvPr id="7" name="TextBox 6"/>
          <p:cNvSpPr txBox="1"/>
          <p:nvPr/>
        </p:nvSpPr>
        <p:spPr>
          <a:xfrm>
            <a:off x="1193800" y="2268537"/>
            <a:ext cx="1553129" cy="461665"/>
          </a:xfrm>
          <a:prstGeom prst="rect">
            <a:avLst/>
          </a:prstGeom>
          <a:noFill/>
        </p:spPr>
        <p:txBody>
          <a:bodyPr wrap="none" rtlCol="0">
            <a:spAutoFit/>
          </a:bodyPr>
          <a:lstStyle/>
          <a:p>
            <a:r>
              <a:rPr lang="en-US" sz="2400" b="1" dirty="0" smtClean="0">
                <a:solidFill>
                  <a:prstClr val="black"/>
                </a:solidFill>
              </a:rPr>
              <a:t>Subject to:</a:t>
            </a:r>
            <a:endParaRPr lang="en-US" sz="2400" b="1" dirty="0">
              <a:solidFill>
                <a:prstClr val="black"/>
              </a:solidFill>
            </a:endParaRPr>
          </a:p>
        </p:txBody>
      </p:sp>
      <p:graphicFrame>
        <p:nvGraphicFramePr>
          <p:cNvPr id="8" name="Object 9"/>
          <p:cNvGraphicFramePr>
            <a:graphicFrameLocks noChangeAspect="1"/>
          </p:cNvGraphicFramePr>
          <p:nvPr/>
        </p:nvGraphicFramePr>
        <p:xfrm>
          <a:off x="1128665" y="2984500"/>
          <a:ext cx="6262735" cy="406178"/>
        </p:xfrm>
        <a:graphic>
          <a:graphicData uri="http://schemas.openxmlformats.org/presentationml/2006/ole">
            <p:oleObj spid="_x0000_s433155" name="Equation" r:id="rId4" imgW="3098800" imgH="203200" progId="Equation.3">
              <p:embed/>
            </p:oleObj>
          </a:graphicData>
        </a:graphic>
      </p:graphicFrame>
      <p:graphicFrame>
        <p:nvGraphicFramePr>
          <p:cNvPr id="9" name="Object 9"/>
          <p:cNvGraphicFramePr>
            <a:graphicFrameLocks noChangeAspect="1"/>
          </p:cNvGraphicFramePr>
          <p:nvPr/>
        </p:nvGraphicFramePr>
        <p:xfrm>
          <a:off x="1117600" y="3594100"/>
          <a:ext cx="5594443" cy="406178"/>
        </p:xfrm>
        <a:graphic>
          <a:graphicData uri="http://schemas.openxmlformats.org/presentationml/2006/ole">
            <p:oleObj spid="_x0000_s433156" name="Equation" r:id="rId5" imgW="2768600" imgH="203200" progId="Equation.3">
              <p:embed/>
            </p:oleObj>
          </a:graphicData>
        </a:graphic>
      </p:graphicFrame>
      <p:graphicFrame>
        <p:nvGraphicFramePr>
          <p:cNvPr id="10" name="Object 9"/>
          <p:cNvGraphicFramePr>
            <a:graphicFrameLocks noChangeAspect="1"/>
          </p:cNvGraphicFramePr>
          <p:nvPr/>
        </p:nvGraphicFramePr>
        <p:xfrm>
          <a:off x="1117600" y="4203700"/>
          <a:ext cx="5465763" cy="406400"/>
        </p:xfrm>
        <a:graphic>
          <a:graphicData uri="http://schemas.openxmlformats.org/presentationml/2006/ole">
            <p:oleObj spid="_x0000_s433157" name="Equation" r:id="rId6" imgW="2705100" imgH="203200" progId="Equation.3">
              <p:embed/>
            </p:oleObj>
          </a:graphicData>
        </a:graphic>
      </p:graphicFrame>
      <p:graphicFrame>
        <p:nvGraphicFramePr>
          <p:cNvPr id="26630" name="Object 9"/>
          <p:cNvGraphicFramePr>
            <a:graphicFrameLocks noChangeAspect="1"/>
          </p:cNvGraphicFramePr>
          <p:nvPr/>
        </p:nvGraphicFramePr>
        <p:xfrm>
          <a:off x="2004926" y="4800600"/>
          <a:ext cx="2513099" cy="1828800"/>
        </p:xfrm>
        <a:graphic>
          <a:graphicData uri="http://schemas.openxmlformats.org/presentationml/2006/ole">
            <p:oleObj spid="_x0000_s433158" name="Equation" r:id="rId7" imgW="1244520" imgH="914400" progId="Equation.3">
              <p:embed/>
            </p:oleObj>
          </a:graphicData>
        </a:graphic>
      </p:graphicFrame>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sz="2800" i="1" dirty="0" smtClean="0"/>
              <a:t>Objective Function, Constraints and Sensitivities</a:t>
            </a:r>
          </a:p>
        </p:txBody>
      </p:sp>
      <p:sp>
        <p:nvSpPr>
          <p:cNvPr id="7" name="TextBox 6"/>
          <p:cNvSpPr txBox="1"/>
          <p:nvPr/>
        </p:nvSpPr>
        <p:spPr>
          <a:xfrm>
            <a:off x="18288" y="1123680"/>
            <a:ext cx="2594055" cy="400110"/>
          </a:xfrm>
          <a:prstGeom prst="rect">
            <a:avLst/>
          </a:prstGeom>
          <a:noFill/>
        </p:spPr>
        <p:txBody>
          <a:bodyPr wrap="none" rtlCol="0">
            <a:spAutoFit/>
          </a:bodyPr>
          <a:lstStyle/>
          <a:p>
            <a:r>
              <a:rPr lang="en-US" sz="2000" b="1" dirty="0" smtClean="0">
                <a:solidFill>
                  <a:prstClr val="black"/>
                </a:solidFill>
              </a:rPr>
              <a:t>Objective Sensitivities:</a:t>
            </a:r>
            <a:endParaRPr lang="en-US" sz="2000" b="1" dirty="0">
              <a:solidFill>
                <a:prstClr val="black"/>
              </a:solidFill>
            </a:endParaRPr>
          </a:p>
        </p:txBody>
      </p:sp>
      <p:graphicFrame>
        <p:nvGraphicFramePr>
          <p:cNvPr id="31751" name="Object 9"/>
          <p:cNvGraphicFramePr>
            <a:graphicFrameLocks noChangeAspect="1"/>
          </p:cNvGraphicFramePr>
          <p:nvPr/>
        </p:nvGraphicFramePr>
        <p:xfrm>
          <a:off x="588963" y="1570038"/>
          <a:ext cx="6088062" cy="1025525"/>
        </p:xfrm>
        <a:graphic>
          <a:graphicData uri="http://schemas.openxmlformats.org/presentationml/2006/ole">
            <p:oleObj spid="_x0000_s434178" name="Equation" r:id="rId3" imgW="3797300" imgH="647700" progId="Equation.3">
              <p:embed/>
            </p:oleObj>
          </a:graphicData>
        </a:graphic>
      </p:graphicFrame>
      <p:graphicFrame>
        <p:nvGraphicFramePr>
          <p:cNvPr id="31752" name="Object 8"/>
          <p:cNvGraphicFramePr>
            <a:graphicFrameLocks noChangeAspect="1"/>
          </p:cNvGraphicFramePr>
          <p:nvPr/>
        </p:nvGraphicFramePr>
        <p:xfrm>
          <a:off x="701675" y="3078163"/>
          <a:ext cx="6596063" cy="1027112"/>
        </p:xfrm>
        <a:graphic>
          <a:graphicData uri="http://schemas.openxmlformats.org/presentationml/2006/ole">
            <p:oleObj spid="_x0000_s434179" name="Equation" r:id="rId4" imgW="4114800" imgH="647700" progId="Equation.3">
              <p:embed/>
            </p:oleObj>
          </a:graphicData>
        </a:graphic>
      </p:graphicFrame>
      <p:graphicFrame>
        <p:nvGraphicFramePr>
          <p:cNvPr id="31753" name="Object 9"/>
          <p:cNvGraphicFramePr>
            <a:graphicFrameLocks noChangeAspect="1"/>
          </p:cNvGraphicFramePr>
          <p:nvPr/>
        </p:nvGraphicFramePr>
        <p:xfrm>
          <a:off x="731838" y="4297363"/>
          <a:ext cx="5659437" cy="1027112"/>
        </p:xfrm>
        <a:graphic>
          <a:graphicData uri="http://schemas.openxmlformats.org/presentationml/2006/ole">
            <p:oleObj spid="_x0000_s434180" name="Equation" r:id="rId5" imgW="3530600" imgH="647700" progId="Equation.3">
              <p:embed/>
            </p:oleObj>
          </a:graphicData>
        </a:graphic>
      </p:graphicFrame>
      <p:graphicFrame>
        <p:nvGraphicFramePr>
          <p:cNvPr id="31754" name="Object 10"/>
          <p:cNvGraphicFramePr>
            <a:graphicFrameLocks noChangeAspect="1"/>
          </p:cNvGraphicFramePr>
          <p:nvPr/>
        </p:nvGraphicFramePr>
        <p:xfrm>
          <a:off x="720725" y="5592763"/>
          <a:ext cx="5762625" cy="1027112"/>
        </p:xfrm>
        <a:graphic>
          <a:graphicData uri="http://schemas.openxmlformats.org/presentationml/2006/ole">
            <p:oleObj spid="_x0000_s434181" name="Equation" r:id="rId6" imgW="3594100" imgH="647700" progId="Equation.3">
              <p:embed/>
            </p:oleObj>
          </a:graphicData>
        </a:graphic>
      </p:graphicFrame>
      <p:sp>
        <p:nvSpPr>
          <p:cNvPr id="14" name="TextBox 13"/>
          <p:cNvSpPr txBox="1"/>
          <p:nvPr/>
        </p:nvSpPr>
        <p:spPr>
          <a:xfrm>
            <a:off x="0" y="2628900"/>
            <a:ext cx="2784035" cy="400110"/>
          </a:xfrm>
          <a:prstGeom prst="rect">
            <a:avLst/>
          </a:prstGeom>
          <a:noFill/>
        </p:spPr>
        <p:txBody>
          <a:bodyPr wrap="none" rtlCol="0">
            <a:spAutoFit/>
          </a:bodyPr>
          <a:lstStyle/>
          <a:p>
            <a:r>
              <a:rPr lang="en-US" sz="2000" b="1" dirty="0" smtClean="0">
                <a:solidFill>
                  <a:prstClr val="black"/>
                </a:solidFill>
              </a:rPr>
              <a:t>Constraints Sensitivities:</a:t>
            </a:r>
            <a:endParaRPr lang="en-US" sz="2000" b="1" dirty="0">
              <a:solidFill>
                <a:prstClr val="black"/>
              </a:solidFill>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7239000" cy="981075"/>
          </a:xfrm>
        </p:spPr>
        <p:txBody>
          <a:bodyPr>
            <a:normAutofit fontScale="90000"/>
          </a:bodyPr>
          <a:lstStyle/>
          <a:p>
            <a:r>
              <a:rPr lang="en-US" dirty="0" smtClean="0"/>
              <a:t>Rosen-Suzuki Function Optimization </a:t>
            </a:r>
            <a:endParaRPr lang="en-US" dirty="0"/>
          </a:p>
        </p:txBody>
      </p:sp>
      <p:sp>
        <p:nvSpPr>
          <p:cNvPr id="3" name="TextBox 2"/>
          <p:cNvSpPr txBox="1"/>
          <p:nvPr/>
        </p:nvSpPr>
        <p:spPr>
          <a:xfrm>
            <a:off x="152400" y="1430417"/>
            <a:ext cx="3866136" cy="400110"/>
          </a:xfrm>
          <a:prstGeom prst="rect">
            <a:avLst/>
          </a:prstGeom>
          <a:noFill/>
        </p:spPr>
        <p:txBody>
          <a:bodyPr wrap="none" rtlCol="0">
            <a:spAutoFit/>
          </a:bodyPr>
          <a:lstStyle/>
          <a:p>
            <a:r>
              <a:rPr lang="en-US" sz="2000" b="1" i="1" dirty="0" smtClean="0">
                <a:solidFill>
                  <a:prstClr val="black"/>
                </a:solidFill>
                <a:latin typeface="Arial"/>
                <a:cs typeface="Arial"/>
              </a:rPr>
              <a:t>Optimization Model Definition</a:t>
            </a:r>
            <a:endParaRPr lang="en-US" sz="2000" b="1" i="1" dirty="0">
              <a:solidFill>
                <a:prstClr val="black"/>
              </a:solidFill>
              <a:latin typeface="Arial"/>
              <a:cs typeface="Arial"/>
            </a:endParaRPr>
          </a:p>
        </p:txBody>
      </p:sp>
      <p:sp>
        <p:nvSpPr>
          <p:cNvPr id="5" name="Rounded Rectangle 4"/>
          <p:cNvSpPr/>
          <p:nvPr/>
        </p:nvSpPr>
        <p:spPr>
          <a:xfrm>
            <a:off x="1219200" y="2590800"/>
            <a:ext cx="3657600" cy="228600"/>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flipH="1">
            <a:off x="1295400" y="4114800"/>
            <a:ext cx="3200400" cy="194735"/>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Rounded Rectangle 6"/>
          <p:cNvSpPr/>
          <p:nvPr/>
        </p:nvSpPr>
        <p:spPr>
          <a:xfrm>
            <a:off x="1219200" y="4572000"/>
            <a:ext cx="3962400" cy="19473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ounded Rectangle 7"/>
          <p:cNvSpPr/>
          <p:nvPr/>
        </p:nvSpPr>
        <p:spPr>
          <a:xfrm>
            <a:off x="2514600" y="4813300"/>
            <a:ext cx="2667000" cy="2032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ounded Rectangle 8"/>
          <p:cNvSpPr/>
          <p:nvPr/>
        </p:nvSpPr>
        <p:spPr>
          <a:xfrm>
            <a:off x="2527300" y="5067300"/>
            <a:ext cx="2667000" cy="2032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a:off x="228600" y="2057400"/>
            <a:ext cx="8915400" cy="3539430"/>
          </a:xfrm>
          <a:prstGeom prst="rect">
            <a:avLst/>
          </a:prstGeom>
        </p:spPr>
        <p:txBody>
          <a:bodyPr wrap="square">
            <a:spAutoFit/>
          </a:bodyPr>
          <a:lstStyle/>
          <a:p>
            <a:r>
              <a:rPr lang="en-US" sz="1600" dirty="0" err="1" smtClean="0">
                <a:solidFill>
                  <a:prstClr val="black"/>
                </a:solidFill>
              </a:rPr>
              <a:t>OptimizationModel</a:t>
            </a:r>
            <a:r>
              <a:rPr lang="en-US" sz="1600" dirty="0" smtClean="0">
                <a:solidFill>
                  <a:prstClr val="black"/>
                </a:solidFill>
              </a:rPr>
              <a:t> </a:t>
            </a:r>
            <a:r>
              <a:rPr lang="en-US" sz="1600" dirty="0" err="1" smtClean="0">
                <a:solidFill>
                  <a:prstClr val="black"/>
                </a:solidFill>
              </a:rPr>
              <a:t>om</a:t>
            </a:r>
            <a:r>
              <a:rPr lang="en-US" sz="1600" dirty="0" smtClean="0">
                <a:solidFill>
                  <a:prstClr val="black"/>
                </a:solidFill>
              </a:rPr>
              <a:t> = </a:t>
            </a:r>
            <a:r>
              <a:rPr lang="en-US" sz="1600" i="1" dirty="0" err="1" smtClean="0">
                <a:solidFill>
                  <a:prstClr val="black"/>
                </a:solidFill>
              </a:rPr>
              <a:t>optimizationModel("DesignExploration</a:t>
            </a:r>
            <a:r>
              <a:rPr lang="en-US" sz="1600" i="1" dirty="0" smtClean="0">
                <a:solidFill>
                  <a:prstClr val="black"/>
                </a:solidFill>
              </a:rPr>
              <a:t> Model",</a:t>
            </a:r>
          </a:p>
          <a:p>
            <a:r>
              <a:rPr lang="en-US" sz="1600" i="1" dirty="0" smtClean="0">
                <a:solidFill>
                  <a:prstClr val="black"/>
                </a:solidFill>
              </a:rPr>
              <a:t> </a:t>
            </a:r>
            <a:endParaRPr lang="en-US" sz="1600" dirty="0" smtClean="0">
              <a:solidFill>
                <a:prstClr val="black"/>
              </a:solidFill>
            </a:endParaRPr>
          </a:p>
          <a:p>
            <a:r>
              <a:rPr lang="en-US" sz="1600" i="1" dirty="0" smtClean="0">
                <a:solidFill>
                  <a:prstClr val="black"/>
                </a:solidFill>
              </a:rPr>
              <a:t>	designVars(vars(loop(4), "</a:t>
            </a:r>
            <a:r>
              <a:rPr lang="en-US" sz="1600" i="1" dirty="0" err="1" smtClean="0">
                <a:solidFill>
                  <a:prstClr val="black"/>
                </a:solidFill>
              </a:rPr>
              <a:t>x</a:t>
            </a:r>
            <a:r>
              <a:rPr lang="en-US" sz="1600" i="1" dirty="0" smtClean="0">
                <a:solidFill>
                  <a:prstClr val="black"/>
                </a:solidFill>
              </a:rPr>
              <a:t>", 0.0,-100., 100.)),</a:t>
            </a:r>
          </a:p>
          <a:p>
            <a:endParaRPr lang="en-US" sz="1600" i="1" dirty="0" smtClean="0">
              <a:solidFill>
                <a:prstClr val="black"/>
              </a:solidFill>
            </a:endParaRPr>
          </a:p>
          <a:p>
            <a:r>
              <a:rPr lang="en-US" sz="1600" i="1" dirty="0" smtClean="0">
                <a:solidFill>
                  <a:prstClr val="black"/>
                </a:solidFill>
              </a:rPr>
              <a:t>	</a:t>
            </a:r>
            <a:r>
              <a:rPr lang="en-US" sz="1600" i="1" dirty="0" err="1" smtClean="0">
                <a:solidFill>
                  <a:prstClr val="black"/>
                </a:solidFill>
              </a:rPr>
              <a:t>responseVars("f</a:t>
            </a:r>
            <a:r>
              <a:rPr lang="en-US" sz="1600" i="1" dirty="0" smtClean="0">
                <a:solidFill>
                  <a:prstClr val="black"/>
                </a:solidFill>
              </a:rPr>
              <a:t>"), </a:t>
            </a:r>
          </a:p>
          <a:p>
            <a:endParaRPr lang="en-US" sz="1600" i="1" dirty="0" smtClean="0">
              <a:solidFill>
                <a:prstClr val="black"/>
              </a:solidFill>
            </a:endParaRPr>
          </a:p>
          <a:p>
            <a:r>
              <a:rPr lang="en-US" sz="1600" i="1" dirty="0" smtClean="0">
                <a:solidFill>
                  <a:prstClr val="black"/>
                </a:solidFill>
              </a:rPr>
              <a:t>	responseVars("</a:t>
            </a:r>
            <a:r>
              <a:rPr lang="en-US" sz="1600" i="1" smtClean="0">
                <a:solidFill>
                  <a:prstClr val="black"/>
                </a:solidFill>
              </a:rPr>
              <a:t>g”,3</a:t>
            </a:r>
            <a:r>
              <a:rPr lang="en-US" sz="1600" i="1" dirty="0" smtClean="0">
                <a:solidFill>
                  <a:prstClr val="black"/>
                </a:solidFill>
              </a:rPr>
              <a:t>),</a:t>
            </a:r>
          </a:p>
          <a:p>
            <a:endParaRPr lang="en-US" sz="1600" i="1" dirty="0" smtClean="0">
              <a:solidFill>
                <a:prstClr val="black"/>
              </a:solidFill>
            </a:endParaRPr>
          </a:p>
          <a:p>
            <a:r>
              <a:rPr lang="en-US" sz="1600" i="1" dirty="0" smtClean="0">
                <a:solidFill>
                  <a:prstClr val="black"/>
                </a:solidFill>
              </a:rPr>
              <a:t>	</a:t>
            </a:r>
            <a:r>
              <a:rPr lang="en-US" sz="1600" i="1" dirty="0" err="1" smtClean="0">
                <a:solidFill>
                  <a:prstClr val="black"/>
                </a:solidFill>
              </a:rPr>
              <a:t>objectiveVars(var("fo</a:t>
            </a:r>
            <a:r>
              <a:rPr lang="en-US" sz="1600" i="1" dirty="0" smtClean="0">
                <a:solidFill>
                  <a:prstClr val="black"/>
                </a:solidFill>
              </a:rPr>
              <a:t>", "</a:t>
            </a:r>
            <a:r>
              <a:rPr lang="en-US" sz="1600" i="1" dirty="0" err="1" smtClean="0">
                <a:solidFill>
                  <a:prstClr val="black"/>
                </a:solidFill>
              </a:rPr>
              <a:t>f</a:t>
            </a:r>
            <a:r>
              <a:rPr lang="en-US" sz="1600" i="1" dirty="0" smtClean="0">
                <a:solidFill>
                  <a:prstClr val="black"/>
                </a:solidFill>
              </a:rPr>
              <a:t>", </a:t>
            </a:r>
            <a:r>
              <a:rPr lang="en-US" sz="1600" i="1" dirty="0" err="1" smtClean="0">
                <a:solidFill>
                  <a:prstClr val="black"/>
                </a:solidFill>
              </a:rPr>
              <a:t>Target.min</a:t>
            </a:r>
            <a:r>
              <a:rPr lang="en-US" sz="1600" i="1" dirty="0" smtClean="0">
                <a:solidFill>
                  <a:prstClr val="black"/>
                </a:solidFill>
              </a:rPr>
              <a:t> )),</a:t>
            </a:r>
          </a:p>
          <a:p>
            <a:endParaRPr lang="en-US" sz="1600" i="1" dirty="0" smtClean="0">
              <a:solidFill>
                <a:prstClr val="black"/>
              </a:solidFill>
            </a:endParaRPr>
          </a:p>
          <a:p>
            <a:r>
              <a:rPr lang="en-US" sz="1600" i="1" dirty="0" smtClean="0">
                <a:solidFill>
                  <a:prstClr val="black"/>
                </a:solidFill>
              </a:rPr>
              <a:t>	constraintVars(var("g1c", "g1", </a:t>
            </a:r>
            <a:r>
              <a:rPr lang="en-US" sz="1600" i="1" dirty="0" err="1" smtClean="0">
                <a:solidFill>
                  <a:prstClr val="black"/>
                </a:solidFill>
              </a:rPr>
              <a:t>Relation.lt</a:t>
            </a:r>
            <a:r>
              <a:rPr lang="en-US" sz="1600" i="1" dirty="0" smtClean="0">
                <a:solidFill>
                  <a:prstClr val="black"/>
                </a:solidFill>
              </a:rPr>
              <a:t>, 0.0), </a:t>
            </a:r>
          </a:p>
          <a:p>
            <a:r>
              <a:rPr lang="en-US" sz="1600" i="1" dirty="0" smtClean="0">
                <a:solidFill>
                  <a:prstClr val="black"/>
                </a:solidFill>
              </a:rPr>
              <a:t>		        var("g2c", "g2", </a:t>
            </a:r>
            <a:r>
              <a:rPr lang="en-US" sz="1600" i="1" dirty="0" err="1" smtClean="0">
                <a:solidFill>
                  <a:prstClr val="black"/>
                </a:solidFill>
              </a:rPr>
              <a:t>Relation.lt</a:t>
            </a:r>
            <a:r>
              <a:rPr lang="en-US" sz="1600" i="1" dirty="0" smtClean="0">
                <a:solidFill>
                  <a:prstClr val="black"/>
                </a:solidFill>
              </a:rPr>
              <a:t>, 0.0), </a:t>
            </a:r>
          </a:p>
          <a:p>
            <a:r>
              <a:rPr lang="en-US" sz="1600" i="1" dirty="0" smtClean="0">
                <a:solidFill>
                  <a:prstClr val="black"/>
                </a:solidFill>
              </a:rPr>
              <a:t>		        var("g3c","g3", </a:t>
            </a:r>
            <a:r>
              <a:rPr lang="en-US" sz="1600" i="1" dirty="0" err="1" smtClean="0">
                <a:solidFill>
                  <a:prstClr val="black"/>
                </a:solidFill>
              </a:rPr>
              <a:t>Relation.lt</a:t>
            </a:r>
            <a:r>
              <a:rPr lang="en-US" sz="1600" i="1" dirty="0" smtClean="0">
                <a:solidFill>
                  <a:prstClr val="black"/>
                </a:solidFill>
              </a:rPr>
              <a:t>, 0.0)))</a:t>
            </a:r>
          </a:p>
          <a:p>
            <a:r>
              <a:rPr lang="en-US" sz="1600" dirty="0" smtClean="0">
                <a:solidFill>
                  <a:prstClr val="black"/>
                </a:solidFill>
              </a:rPr>
              <a:t> ); </a:t>
            </a:r>
          </a:p>
        </p:txBody>
      </p:sp>
      <p:sp>
        <p:nvSpPr>
          <p:cNvPr id="10" name="Rectangle 9"/>
          <p:cNvSpPr/>
          <p:nvPr/>
        </p:nvSpPr>
        <p:spPr>
          <a:xfrm>
            <a:off x="6934200" y="6324600"/>
            <a:ext cx="2209800" cy="533400"/>
          </a:xfrm>
          <a:prstGeom prst="rect">
            <a:avLst/>
          </a:prstGeom>
          <a:solidFill>
            <a:srgbClr val="92D050">
              <a:alpha val="50196"/>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Exact Function Optimization</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7086600" cy="981075"/>
          </a:xfrm>
        </p:spPr>
        <p:txBody>
          <a:bodyPr>
            <a:normAutofit fontScale="90000"/>
          </a:bodyPr>
          <a:lstStyle/>
          <a:p>
            <a:r>
              <a:rPr lang="en-US" dirty="0" smtClean="0"/>
              <a:t>Rosen-Suzuki Function Optimization </a:t>
            </a:r>
            <a:endParaRPr lang="en-US" dirty="0"/>
          </a:p>
        </p:txBody>
      </p:sp>
      <p:sp>
        <p:nvSpPr>
          <p:cNvPr id="5" name="TextBox 4"/>
          <p:cNvSpPr txBox="1"/>
          <p:nvPr/>
        </p:nvSpPr>
        <p:spPr>
          <a:xfrm>
            <a:off x="152400" y="1219200"/>
            <a:ext cx="5931230" cy="707886"/>
          </a:xfrm>
          <a:prstGeom prst="rect">
            <a:avLst/>
          </a:prstGeom>
          <a:noFill/>
        </p:spPr>
        <p:txBody>
          <a:bodyPr wrap="none" rtlCol="0">
            <a:spAutoFit/>
          </a:bodyPr>
          <a:lstStyle/>
          <a:p>
            <a:r>
              <a:rPr lang="en-US" sz="2000" b="1" i="1" dirty="0" smtClean="0">
                <a:solidFill>
                  <a:prstClr val="black"/>
                </a:solidFill>
                <a:latin typeface="Arial"/>
                <a:cs typeface="Arial"/>
              </a:rPr>
              <a:t>Optimization Model Configuration</a:t>
            </a:r>
          </a:p>
          <a:p>
            <a:r>
              <a:rPr lang="en-US" sz="2000" b="1" i="1" dirty="0" smtClean="0">
                <a:solidFill>
                  <a:prstClr val="black"/>
                </a:solidFill>
                <a:latin typeface="Arial"/>
                <a:cs typeface="Arial"/>
              </a:rPr>
              <a:t>	Sensitivity Evaluators for the Objective</a:t>
            </a:r>
            <a:endParaRPr lang="en-US" sz="2000" b="1" i="1" dirty="0">
              <a:solidFill>
                <a:prstClr val="black"/>
              </a:solidFill>
              <a:latin typeface="Arial"/>
              <a:cs typeface="Arial"/>
            </a:endParaRPr>
          </a:p>
        </p:txBody>
      </p:sp>
      <p:sp>
        <p:nvSpPr>
          <p:cNvPr id="7" name="Rounded Rectangle 6"/>
          <p:cNvSpPr/>
          <p:nvPr/>
        </p:nvSpPr>
        <p:spPr>
          <a:xfrm flipH="1">
            <a:off x="3429000" y="3200401"/>
            <a:ext cx="1066800" cy="228599"/>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ounded Rectangle 8"/>
          <p:cNvSpPr/>
          <p:nvPr/>
        </p:nvSpPr>
        <p:spPr>
          <a:xfrm flipH="1">
            <a:off x="3429000" y="3759200"/>
            <a:ext cx="1066800" cy="228599"/>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ounded Rectangle 9"/>
          <p:cNvSpPr/>
          <p:nvPr/>
        </p:nvSpPr>
        <p:spPr>
          <a:xfrm flipH="1">
            <a:off x="3429000" y="4305300"/>
            <a:ext cx="1066800" cy="228599"/>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ounded Rectangle 10"/>
          <p:cNvSpPr/>
          <p:nvPr/>
        </p:nvSpPr>
        <p:spPr>
          <a:xfrm flipH="1">
            <a:off x="3429000" y="4851400"/>
            <a:ext cx="1066800" cy="228599"/>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ounded Rectangle 11"/>
          <p:cNvSpPr/>
          <p:nvPr/>
        </p:nvSpPr>
        <p:spPr>
          <a:xfrm flipH="1">
            <a:off x="3733800" y="5664200"/>
            <a:ext cx="609600" cy="228599"/>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a:off x="381000" y="3124200"/>
            <a:ext cx="8534400" cy="2862323"/>
          </a:xfrm>
          <a:prstGeom prst="rect">
            <a:avLst/>
          </a:prstGeom>
        </p:spPr>
        <p:txBody>
          <a:bodyPr wrap="square">
            <a:spAutoFit/>
          </a:bodyPr>
          <a:lstStyle/>
          <a:p>
            <a:r>
              <a:rPr lang="en-US" dirty="0" smtClean="0">
                <a:solidFill>
                  <a:prstClr val="black"/>
                </a:solidFill>
              </a:rPr>
              <a:t>Evaluator dfedx1e1 = </a:t>
            </a:r>
            <a:r>
              <a:rPr lang="en-US" i="1" dirty="0" smtClean="0">
                <a:solidFill>
                  <a:prstClr val="black"/>
                </a:solidFill>
              </a:rPr>
              <a:t>evaluator("dfedx1e1", "2.0*x1-5.0",args(om.getDesignVars("x1")));</a:t>
            </a:r>
          </a:p>
          <a:p>
            <a:endParaRPr lang="en-US" i="1" dirty="0" smtClean="0">
              <a:solidFill>
                <a:prstClr val="black"/>
              </a:solidFill>
            </a:endParaRPr>
          </a:p>
          <a:p>
            <a:r>
              <a:rPr lang="en-US" dirty="0" smtClean="0">
                <a:solidFill>
                  <a:prstClr val="black"/>
                </a:solidFill>
              </a:rPr>
              <a:t>Evaluator dfedx2e1 = </a:t>
            </a:r>
            <a:r>
              <a:rPr lang="en-US" i="1" dirty="0" smtClean="0">
                <a:solidFill>
                  <a:prstClr val="black"/>
                </a:solidFill>
              </a:rPr>
              <a:t>evaluator("dfedx2e1", "2.0*x2-5.0",args(om.getDesignVars("x2")));</a:t>
            </a:r>
          </a:p>
          <a:p>
            <a:endParaRPr lang="en-US" i="1" dirty="0" smtClean="0">
              <a:solidFill>
                <a:prstClr val="black"/>
              </a:solidFill>
            </a:endParaRPr>
          </a:p>
          <a:p>
            <a:r>
              <a:rPr lang="en-US" dirty="0" smtClean="0">
                <a:solidFill>
                  <a:prstClr val="black"/>
                </a:solidFill>
              </a:rPr>
              <a:t>Evaluator dfedx3e1 = </a:t>
            </a:r>
            <a:r>
              <a:rPr lang="en-US" i="1" dirty="0" smtClean="0">
                <a:solidFill>
                  <a:prstClr val="black"/>
                </a:solidFill>
              </a:rPr>
              <a:t>evaluator("dfedx3e1", "4.0*x3-21.0",args(om.getDesignVars("x3")));</a:t>
            </a:r>
          </a:p>
          <a:p>
            <a:endParaRPr lang="en-US" i="1" dirty="0" smtClean="0">
              <a:solidFill>
                <a:prstClr val="black"/>
              </a:solidFill>
            </a:endParaRPr>
          </a:p>
          <a:p>
            <a:r>
              <a:rPr lang="en-US" dirty="0" smtClean="0">
                <a:solidFill>
                  <a:prstClr val="black"/>
                </a:solidFill>
              </a:rPr>
              <a:t>Evaluator dfedx4e1 = </a:t>
            </a:r>
            <a:r>
              <a:rPr lang="en-US" i="1" dirty="0" smtClean="0">
                <a:solidFill>
                  <a:prstClr val="black"/>
                </a:solidFill>
              </a:rPr>
              <a:t>evaluator("dfedx4e1", "2.0*x4+7.0",args(om.getDesignVars("x4")));</a:t>
            </a:r>
          </a:p>
          <a:p>
            <a:endParaRPr lang="en-US" i="1" dirty="0" smtClean="0">
              <a:solidFill>
                <a:prstClr val="black"/>
              </a:solidFill>
            </a:endParaRPr>
          </a:p>
          <a:p>
            <a:r>
              <a:rPr lang="en-US" dirty="0" smtClean="0">
                <a:solidFill>
                  <a:prstClr val="black"/>
                </a:solidFill>
              </a:rPr>
              <a:t>List&lt;Evaluator&gt; feg1 = </a:t>
            </a:r>
            <a:r>
              <a:rPr lang="en-US" i="1" dirty="0" smtClean="0">
                <a:solidFill>
                  <a:prstClr val="black"/>
                </a:solidFill>
              </a:rPr>
              <a:t>list(dfedx1e1, dfedx2e1, dfedx3e1, dfedx4e1);</a:t>
            </a:r>
          </a:p>
          <a:p>
            <a:r>
              <a:rPr lang="en-US" dirty="0" err="1" smtClean="0">
                <a:solidFill>
                  <a:prstClr val="black"/>
                </a:solidFill>
              </a:rPr>
              <a:t>om.setGradientEvaluators("f</a:t>
            </a:r>
            <a:r>
              <a:rPr lang="en-US" dirty="0" smtClean="0">
                <a:solidFill>
                  <a:prstClr val="black"/>
                </a:solidFill>
              </a:rPr>
              <a:t>", "</a:t>
            </a:r>
            <a:r>
              <a:rPr lang="en-US" dirty="0" err="1" smtClean="0">
                <a:solidFill>
                  <a:prstClr val="black"/>
                </a:solidFill>
              </a:rPr>
              <a:t>fe</a:t>
            </a:r>
            <a:r>
              <a:rPr lang="en-US" dirty="0" smtClean="0">
                <a:solidFill>
                  <a:prstClr val="black"/>
                </a:solidFill>
              </a:rPr>
              <a:t>", "feg1",  feg1);</a:t>
            </a:r>
            <a:endParaRPr lang="en-US" dirty="0">
              <a:solidFill>
                <a:prstClr val="black"/>
              </a:solidFill>
            </a:endParaRPr>
          </a:p>
        </p:txBody>
      </p:sp>
      <p:sp>
        <p:nvSpPr>
          <p:cNvPr id="13" name="Rounded Rectangle 12"/>
          <p:cNvSpPr/>
          <p:nvPr/>
        </p:nvSpPr>
        <p:spPr>
          <a:xfrm flipH="1">
            <a:off x="457200" y="2133600"/>
            <a:ext cx="609600" cy="838200"/>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ounded Rectangle 13"/>
          <p:cNvSpPr/>
          <p:nvPr/>
        </p:nvSpPr>
        <p:spPr>
          <a:xfrm flipH="1">
            <a:off x="2438400" y="2133600"/>
            <a:ext cx="609600" cy="838200"/>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14"/>
          <p:cNvSpPr/>
          <p:nvPr/>
        </p:nvSpPr>
        <p:spPr>
          <a:xfrm flipH="1">
            <a:off x="4267200" y="2133600"/>
            <a:ext cx="609600" cy="838200"/>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ounded Rectangle 15"/>
          <p:cNvSpPr/>
          <p:nvPr/>
        </p:nvSpPr>
        <p:spPr>
          <a:xfrm flipH="1">
            <a:off x="6400800" y="2133600"/>
            <a:ext cx="609600" cy="838200"/>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aphicFrame>
        <p:nvGraphicFramePr>
          <p:cNvPr id="504834" name="Object 9"/>
          <p:cNvGraphicFramePr>
            <a:graphicFrameLocks noChangeAspect="1"/>
          </p:cNvGraphicFramePr>
          <p:nvPr/>
        </p:nvGraphicFramePr>
        <p:xfrm>
          <a:off x="533400" y="2133600"/>
          <a:ext cx="7714639" cy="790575"/>
        </p:xfrm>
        <a:graphic>
          <a:graphicData uri="http://schemas.openxmlformats.org/presentationml/2006/ole">
            <p:oleObj spid="_x0000_s435202" name="Equation" r:id="rId3" imgW="3797300" imgH="393700" progId="Equation.3">
              <p:embed/>
            </p:oleObj>
          </a:graphicData>
        </a:graphic>
      </p:graphicFrame>
      <p:sp>
        <p:nvSpPr>
          <p:cNvPr id="17" name="Rectangle 16"/>
          <p:cNvSpPr/>
          <p:nvPr/>
        </p:nvSpPr>
        <p:spPr>
          <a:xfrm>
            <a:off x="6934200" y="6324600"/>
            <a:ext cx="2209800" cy="533400"/>
          </a:xfrm>
          <a:prstGeom prst="rect">
            <a:avLst/>
          </a:prstGeom>
          <a:solidFill>
            <a:srgbClr val="92D050">
              <a:alpha val="50196"/>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Exact Function Optimization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7086600" cy="981075"/>
          </a:xfrm>
        </p:spPr>
        <p:txBody>
          <a:bodyPr>
            <a:normAutofit fontScale="90000"/>
          </a:bodyPr>
          <a:lstStyle/>
          <a:p>
            <a:r>
              <a:rPr lang="en-US" dirty="0" smtClean="0"/>
              <a:t>Rosen-Suzuki Function Optimization </a:t>
            </a:r>
            <a:endParaRPr lang="en-US" dirty="0"/>
          </a:p>
        </p:txBody>
      </p:sp>
      <p:sp>
        <p:nvSpPr>
          <p:cNvPr id="5" name="TextBox 4"/>
          <p:cNvSpPr txBox="1"/>
          <p:nvPr/>
        </p:nvSpPr>
        <p:spPr>
          <a:xfrm>
            <a:off x="152400" y="1219200"/>
            <a:ext cx="6201611" cy="707886"/>
          </a:xfrm>
          <a:prstGeom prst="rect">
            <a:avLst/>
          </a:prstGeom>
          <a:noFill/>
        </p:spPr>
        <p:txBody>
          <a:bodyPr wrap="none" rtlCol="0">
            <a:spAutoFit/>
          </a:bodyPr>
          <a:lstStyle/>
          <a:p>
            <a:r>
              <a:rPr lang="en-US" sz="2000" b="1" i="1" dirty="0" smtClean="0">
                <a:solidFill>
                  <a:prstClr val="black"/>
                </a:solidFill>
                <a:latin typeface="Arial"/>
                <a:cs typeface="Arial"/>
              </a:rPr>
              <a:t>Optimization Model Configuration</a:t>
            </a:r>
          </a:p>
          <a:p>
            <a:r>
              <a:rPr lang="en-US" sz="2000" b="1" i="1" dirty="0" smtClean="0">
                <a:solidFill>
                  <a:prstClr val="black"/>
                </a:solidFill>
                <a:latin typeface="Arial"/>
                <a:cs typeface="Arial"/>
              </a:rPr>
              <a:t>	Sensitivity Evaluators for the Constraints</a:t>
            </a:r>
            <a:endParaRPr lang="en-US" sz="2000" b="1" i="1" dirty="0">
              <a:solidFill>
                <a:prstClr val="black"/>
              </a:solidFill>
              <a:latin typeface="Arial"/>
              <a:cs typeface="Arial"/>
            </a:endParaRPr>
          </a:p>
        </p:txBody>
      </p:sp>
      <p:sp>
        <p:nvSpPr>
          <p:cNvPr id="17" name="Rounded Rectangle 16"/>
          <p:cNvSpPr/>
          <p:nvPr/>
        </p:nvSpPr>
        <p:spPr>
          <a:xfrm>
            <a:off x="3213100" y="3276600"/>
            <a:ext cx="12065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ounded Rectangle 17"/>
          <p:cNvSpPr/>
          <p:nvPr/>
        </p:nvSpPr>
        <p:spPr>
          <a:xfrm>
            <a:off x="444500" y="1981200"/>
            <a:ext cx="533400" cy="95673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2514600" y="2006600"/>
            <a:ext cx="533400" cy="95673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4648200" y="1981200"/>
            <a:ext cx="533400" cy="95673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ounded Rectangle 20"/>
          <p:cNvSpPr/>
          <p:nvPr/>
        </p:nvSpPr>
        <p:spPr>
          <a:xfrm>
            <a:off x="6705600" y="1981200"/>
            <a:ext cx="533400" cy="95673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aphicFrame>
        <p:nvGraphicFramePr>
          <p:cNvPr id="505859" name="Object 3"/>
          <p:cNvGraphicFramePr>
            <a:graphicFrameLocks noChangeAspect="1"/>
          </p:cNvGraphicFramePr>
          <p:nvPr/>
        </p:nvGraphicFramePr>
        <p:xfrm>
          <a:off x="457200" y="2057400"/>
          <a:ext cx="8207314" cy="776288"/>
        </p:xfrm>
        <a:graphic>
          <a:graphicData uri="http://schemas.openxmlformats.org/presentationml/2006/ole">
            <p:oleObj spid="_x0000_s436226" name="Equation" r:id="rId3" imgW="4114800" imgH="393700" progId="Equation.3">
              <p:embed/>
            </p:oleObj>
          </a:graphicData>
        </a:graphic>
      </p:graphicFrame>
      <p:sp>
        <p:nvSpPr>
          <p:cNvPr id="23" name="Rounded Rectangle 22"/>
          <p:cNvSpPr/>
          <p:nvPr/>
        </p:nvSpPr>
        <p:spPr>
          <a:xfrm>
            <a:off x="3213100" y="3810000"/>
            <a:ext cx="12065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ounded Rectangle 23"/>
          <p:cNvSpPr/>
          <p:nvPr/>
        </p:nvSpPr>
        <p:spPr>
          <a:xfrm>
            <a:off x="3213100" y="4343400"/>
            <a:ext cx="12065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ounded Rectangle 24"/>
          <p:cNvSpPr/>
          <p:nvPr/>
        </p:nvSpPr>
        <p:spPr>
          <a:xfrm>
            <a:off x="3213100" y="4914900"/>
            <a:ext cx="12065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ounded Rectangle 25"/>
          <p:cNvSpPr/>
          <p:nvPr/>
        </p:nvSpPr>
        <p:spPr>
          <a:xfrm>
            <a:off x="3695700" y="5753100"/>
            <a:ext cx="762000" cy="2286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0" y="3200400"/>
            <a:ext cx="8991600" cy="2862323"/>
          </a:xfrm>
          <a:prstGeom prst="rect">
            <a:avLst/>
          </a:prstGeom>
        </p:spPr>
        <p:txBody>
          <a:bodyPr wrap="square">
            <a:spAutoFit/>
          </a:bodyPr>
          <a:lstStyle/>
          <a:p>
            <a:r>
              <a:rPr lang="en-US" dirty="0" smtClean="0">
                <a:solidFill>
                  <a:prstClr val="black"/>
                </a:solidFill>
              </a:rPr>
              <a:t>Evaluator dg1edx1e1 = </a:t>
            </a:r>
            <a:r>
              <a:rPr lang="en-US" i="1" dirty="0" smtClean="0">
                <a:solidFill>
                  <a:prstClr val="black"/>
                </a:solidFill>
              </a:rPr>
              <a:t>evaluator("dg1edx1e1", "2.0*x1+1",args(om.getDesignVars("x1")));</a:t>
            </a:r>
          </a:p>
          <a:p>
            <a:endParaRPr lang="en-US" i="1" dirty="0" smtClean="0">
              <a:solidFill>
                <a:prstClr val="black"/>
              </a:solidFill>
            </a:endParaRPr>
          </a:p>
          <a:p>
            <a:r>
              <a:rPr lang="en-US" dirty="0" smtClean="0">
                <a:solidFill>
                  <a:prstClr val="black"/>
                </a:solidFill>
              </a:rPr>
              <a:t>Evaluator dg1edx2e1 = </a:t>
            </a:r>
            <a:r>
              <a:rPr lang="en-US" i="1" dirty="0" smtClean="0">
                <a:solidFill>
                  <a:prstClr val="black"/>
                </a:solidFill>
              </a:rPr>
              <a:t>evaluator("dg1edx2e1", "2.0*x2-1.0",args(om.getDesignVars("x2")));</a:t>
            </a:r>
          </a:p>
          <a:p>
            <a:endParaRPr lang="en-US" i="1" dirty="0" smtClean="0">
              <a:solidFill>
                <a:prstClr val="black"/>
              </a:solidFill>
            </a:endParaRPr>
          </a:p>
          <a:p>
            <a:r>
              <a:rPr lang="en-US" dirty="0" smtClean="0">
                <a:solidFill>
                  <a:prstClr val="black"/>
                </a:solidFill>
              </a:rPr>
              <a:t>Evaluator dg1edx3e1 = </a:t>
            </a:r>
            <a:r>
              <a:rPr lang="en-US" i="1" dirty="0" smtClean="0">
                <a:solidFill>
                  <a:prstClr val="black"/>
                </a:solidFill>
              </a:rPr>
              <a:t>evaluator("dg1edx3e1", "2.0*x3+1.0",args(om.getDesignVars("x3")));</a:t>
            </a:r>
          </a:p>
          <a:p>
            <a:endParaRPr lang="en-US" i="1" dirty="0" smtClean="0">
              <a:solidFill>
                <a:prstClr val="black"/>
              </a:solidFill>
            </a:endParaRPr>
          </a:p>
          <a:p>
            <a:r>
              <a:rPr lang="en-US" dirty="0" smtClean="0">
                <a:solidFill>
                  <a:prstClr val="black"/>
                </a:solidFill>
              </a:rPr>
              <a:t>Evaluator dg1edx4e1 = </a:t>
            </a:r>
            <a:r>
              <a:rPr lang="en-US" i="1" dirty="0" smtClean="0">
                <a:solidFill>
                  <a:prstClr val="black"/>
                </a:solidFill>
              </a:rPr>
              <a:t>evaluator("dg1edx4e1", "2.0*x4-1.0",args(om.getDesignVars("x4")));</a:t>
            </a:r>
          </a:p>
          <a:p>
            <a:endParaRPr lang="en-US" i="1" dirty="0" smtClean="0">
              <a:solidFill>
                <a:prstClr val="black"/>
              </a:solidFill>
            </a:endParaRPr>
          </a:p>
          <a:p>
            <a:r>
              <a:rPr lang="en-US" dirty="0" smtClean="0">
                <a:solidFill>
                  <a:prstClr val="black"/>
                </a:solidFill>
              </a:rPr>
              <a:t>List&lt;Evaluator&gt; g1eg1 = </a:t>
            </a:r>
            <a:r>
              <a:rPr lang="en-US" i="1" dirty="0" smtClean="0">
                <a:solidFill>
                  <a:prstClr val="black"/>
                </a:solidFill>
              </a:rPr>
              <a:t>list(dg1edx1e1, dg1edx2e1, dg1edx3e1, dg1edx4e1);</a:t>
            </a:r>
          </a:p>
          <a:p>
            <a:r>
              <a:rPr lang="en-US" dirty="0" smtClean="0">
                <a:solidFill>
                  <a:prstClr val="black"/>
                </a:solidFill>
              </a:rPr>
              <a:t>om.setGradientEvaluators("g1", "g1e", "g1eg1",  g1eg1);</a:t>
            </a:r>
          </a:p>
        </p:txBody>
      </p:sp>
      <p:sp>
        <p:nvSpPr>
          <p:cNvPr id="15" name="Rectangle 14"/>
          <p:cNvSpPr/>
          <p:nvPr/>
        </p:nvSpPr>
        <p:spPr>
          <a:xfrm>
            <a:off x="6934200" y="6324600"/>
            <a:ext cx="2209800" cy="533400"/>
          </a:xfrm>
          <a:prstGeom prst="rect">
            <a:avLst/>
          </a:prstGeom>
          <a:solidFill>
            <a:srgbClr val="92D050">
              <a:alpha val="50196"/>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Exact Function Optimization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7086600" cy="981075"/>
          </a:xfrm>
        </p:spPr>
        <p:txBody>
          <a:bodyPr>
            <a:normAutofit fontScale="90000"/>
          </a:bodyPr>
          <a:lstStyle/>
          <a:p>
            <a:r>
              <a:rPr lang="en-US" dirty="0" smtClean="0"/>
              <a:t>Rosen-Suzuki Function Optimization </a:t>
            </a:r>
            <a:endParaRPr lang="en-US" dirty="0"/>
          </a:p>
        </p:txBody>
      </p:sp>
      <p:sp>
        <p:nvSpPr>
          <p:cNvPr id="5" name="TextBox 4"/>
          <p:cNvSpPr txBox="1"/>
          <p:nvPr/>
        </p:nvSpPr>
        <p:spPr>
          <a:xfrm>
            <a:off x="152400" y="1219200"/>
            <a:ext cx="6201611" cy="707886"/>
          </a:xfrm>
          <a:prstGeom prst="rect">
            <a:avLst/>
          </a:prstGeom>
          <a:noFill/>
        </p:spPr>
        <p:txBody>
          <a:bodyPr wrap="none" rtlCol="0">
            <a:spAutoFit/>
          </a:bodyPr>
          <a:lstStyle/>
          <a:p>
            <a:r>
              <a:rPr lang="en-US" sz="2000" b="1" i="1" dirty="0" smtClean="0">
                <a:solidFill>
                  <a:prstClr val="black"/>
                </a:solidFill>
                <a:latin typeface="Arial"/>
                <a:cs typeface="Arial"/>
              </a:rPr>
              <a:t>Optimization Model Configuration</a:t>
            </a:r>
          </a:p>
          <a:p>
            <a:r>
              <a:rPr lang="en-US" sz="2000" b="1" i="1" dirty="0" smtClean="0">
                <a:solidFill>
                  <a:prstClr val="black"/>
                </a:solidFill>
                <a:latin typeface="Arial"/>
                <a:cs typeface="Arial"/>
              </a:rPr>
              <a:t>	Sensitivity Evaluators for the Constraints</a:t>
            </a:r>
            <a:endParaRPr lang="en-US" sz="2000" b="1" i="1" dirty="0">
              <a:solidFill>
                <a:prstClr val="black"/>
              </a:solidFill>
              <a:latin typeface="Arial"/>
              <a:cs typeface="Arial"/>
            </a:endParaRPr>
          </a:p>
        </p:txBody>
      </p:sp>
      <p:sp>
        <p:nvSpPr>
          <p:cNvPr id="17" name="Rounded Rectangle 16"/>
          <p:cNvSpPr/>
          <p:nvPr/>
        </p:nvSpPr>
        <p:spPr>
          <a:xfrm>
            <a:off x="3213100" y="3276600"/>
            <a:ext cx="12065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ounded Rectangle 17"/>
          <p:cNvSpPr/>
          <p:nvPr/>
        </p:nvSpPr>
        <p:spPr>
          <a:xfrm>
            <a:off x="495300" y="1981200"/>
            <a:ext cx="533400" cy="95673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2908300" y="2006600"/>
            <a:ext cx="533400" cy="95673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4648200" y="1981200"/>
            <a:ext cx="533400" cy="95673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ounded Rectangle 20"/>
          <p:cNvSpPr/>
          <p:nvPr/>
        </p:nvSpPr>
        <p:spPr>
          <a:xfrm>
            <a:off x="6400800" y="1968500"/>
            <a:ext cx="533400" cy="95673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ounded Rectangle 22"/>
          <p:cNvSpPr/>
          <p:nvPr/>
        </p:nvSpPr>
        <p:spPr>
          <a:xfrm>
            <a:off x="3213100" y="3810000"/>
            <a:ext cx="12065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ounded Rectangle 23"/>
          <p:cNvSpPr/>
          <p:nvPr/>
        </p:nvSpPr>
        <p:spPr>
          <a:xfrm>
            <a:off x="3213100" y="4343400"/>
            <a:ext cx="12065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ounded Rectangle 24"/>
          <p:cNvSpPr/>
          <p:nvPr/>
        </p:nvSpPr>
        <p:spPr>
          <a:xfrm>
            <a:off x="3213100" y="4914900"/>
            <a:ext cx="12065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ounded Rectangle 25"/>
          <p:cNvSpPr/>
          <p:nvPr/>
        </p:nvSpPr>
        <p:spPr>
          <a:xfrm>
            <a:off x="3695700" y="5753100"/>
            <a:ext cx="762000" cy="2286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aphicFrame>
        <p:nvGraphicFramePr>
          <p:cNvPr id="506883" name="Object 3"/>
          <p:cNvGraphicFramePr>
            <a:graphicFrameLocks noChangeAspect="1"/>
          </p:cNvGraphicFramePr>
          <p:nvPr/>
        </p:nvGraphicFramePr>
        <p:xfrm>
          <a:off x="457200" y="1981200"/>
          <a:ext cx="8179551" cy="901700"/>
        </p:xfrm>
        <a:graphic>
          <a:graphicData uri="http://schemas.openxmlformats.org/presentationml/2006/ole">
            <p:oleObj spid="_x0000_s437250" name="Equation" r:id="rId3" imgW="3530600" imgH="393700" progId="Equation.3">
              <p:embed/>
            </p:oleObj>
          </a:graphicData>
        </a:graphic>
      </p:graphicFrame>
      <p:sp>
        <p:nvSpPr>
          <p:cNvPr id="16" name="Rectangle 15"/>
          <p:cNvSpPr/>
          <p:nvPr/>
        </p:nvSpPr>
        <p:spPr>
          <a:xfrm>
            <a:off x="0" y="3200400"/>
            <a:ext cx="9144000" cy="2862323"/>
          </a:xfrm>
          <a:prstGeom prst="rect">
            <a:avLst/>
          </a:prstGeom>
        </p:spPr>
        <p:txBody>
          <a:bodyPr wrap="square">
            <a:spAutoFit/>
          </a:bodyPr>
          <a:lstStyle/>
          <a:p>
            <a:r>
              <a:rPr lang="en-US" dirty="0" smtClean="0">
                <a:solidFill>
                  <a:prstClr val="black"/>
                </a:solidFill>
              </a:rPr>
              <a:t>Evaluator dg2edx1e1 = </a:t>
            </a:r>
            <a:r>
              <a:rPr lang="en-US" i="1" dirty="0" smtClean="0">
                <a:solidFill>
                  <a:prstClr val="black"/>
                </a:solidFill>
              </a:rPr>
              <a:t>evaluator("dg2edx1e1", "2.0*x1-1",args(om.getDesignVars("x1")));</a:t>
            </a:r>
          </a:p>
          <a:p>
            <a:endParaRPr lang="en-US" i="1" dirty="0" smtClean="0">
              <a:solidFill>
                <a:prstClr val="black"/>
              </a:solidFill>
            </a:endParaRPr>
          </a:p>
          <a:p>
            <a:r>
              <a:rPr lang="en-US" dirty="0" smtClean="0">
                <a:solidFill>
                  <a:prstClr val="black"/>
                </a:solidFill>
              </a:rPr>
              <a:t>Evaluator dg2edx2e1 = </a:t>
            </a:r>
            <a:r>
              <a:rPr lang="en-US" i="1" dirty="0" smtClean="0">
                <a:solidFill>
                  <a:prstClr val="black"/>
                </a:solidFill>
              </a:rPr>
              <a:t>evaluator("dg2edx2e1", "4.0*x2",args(om.getDesignVars("x2")));</a:t>
            </a:r>
          </a:p>
          <a:p>
            <a:endParaRPr lang="en-US" i="1" dirty="0" smtClean="0">
              <a:solidFill>
                <a:prstClr val="black"/>
              </a:solidFill>
            </a:endParaRPr>
          </a:p>
          <a:p>
            <a:r>
              <a:rPr lang="en-US" dirty="0" smtClean="0">
                <a:solidFill>
                  <a:prstClr val="black"/>
                </a:solidFill>
              </a:rPr>
              <a:t>Evaluator dg2edx3e1 = </a:t>
            </a:r>
            <a:r>
              <a:rPr lang="en-US" i="1" dirty="0" smtClean="0">
                <a:solidFill>
                  <a:prstClr val="black"/>
                </a:solidFill>
              </a:rPr>
              <a:t>evaluator("dg2edx3e1", "2.0*x3",args(om.getDesignVars("x3")));</a:t>
            </a:r>
          </a:p>
          <a:p>
            <a:endParaRPr lang="en-US" i="1" dirty="0" smtClean="0">
              <a:solidFill>
                <a:prstClr val="black"/>
              </a:solidFill>
            </a:endParaRPr>
          </a:p>
          <a:p>
            <a:r>
              <a:rPr lang="en-US" dirty="0" smtClean="0">
                <a:solidFill>
                  <a:prstClr val="black"/>
                </a:solidFill>
              </a:rPr>
              <a:t>Evaluator dg2edx4e1 = </a:t>
            </a:r>
            <a:r>
              <a:rPr lang="en-US" i="1" dirty="0" smtClean="0">
                <a:solidFill>
                  <a:prstClr val="black"/>
                </a:solidFill>
              </a:rPr>
              <a:t>evaluator("dg2edx4e1", "4.0*x4-1.0",args(om.getDesignVars("x4")));</a:t>
            </a:r>
          </a:p>
          <a:p>
            <a:endParaRPr lang="en-US" i="1" dirty="0" smtClean="0">
              <a:solidFill>
                <a:prstClr val="black"/>
              </a:solidFill>
            </a:endParaRPr>
          </a:p>
          <a:p>
            <a:r>
              <a:rPr lang="en-US" dirty="0" smtClean="0">
                <a:solidFill>
                  <a:prstClr val="black"/>
                </a:solidFill>
              </a:rPr>
              <a:t>List&lt;Evaluator&gt; g2eg1 = </a:t>
            </a:r>
            <a:r>
              <a:rPr lang="en-US" i="1" dirty="0" smtClean="0">
                <a:solidFill>
                  <a:prstClr val="black"/>
                </a:solidFill>
              </a:rPr>
              <a:t>list(dg2edx1e1, dg2edx2e1, dg2edx3e1, dg2edx4e1);</a:t>
            </a:r>
          </a:p>
          <a:p>
            <a:r>
              <a:rPr lang="en-US" dirty="0" smtClean="0">
                <a:solidFill>
                  <a:prstClr val="black"/>
                </a:solidFill>
              </a:rPr>
              <a:t>om.setGradientEvaluators("g2", "g2e", "g2eg1",  g2eg1);</a:t>
            </a:r>
            <a:endParaRPr lang="en-US" dirty="0">
              <a:solidFill>
                <a:prstClr val="black"/>
              </a:solidFill>
            </a:endParaRPr>
          </a:p>
        </p:txBody>
      </p:sp>
      <p:sp>
        <p:nvSpPr>
          <p:cNvPr id="15" name="Rectangle 14"/>
          <p:cNvSpPr/>
          <p:nvPr/>
        </p:nvSpPr>
        <p:spPr>
          <a:xfrm>
            <a:off x="6934200" y="6324600"/>
            <a:ext cx="2209800" cy="533400"/>
          </a:xfrm>
          <a:prstGeom prst="rect">
            <a:avLst/>
          </a:prstGeom>
          <a:solidFill>
            <a:srgbClr val="92D050">
              <a:alpha val="50196"/>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Exact Function Optimization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7086600" cy="981075"/>
          </a:xfrm>
        </p:spPr>
        <p:txBody>
          <a:bodyPr>
            <a:normAutofit fontScale="90000"/>
          </a:bodyPr>
          <a:lstStyle/>
          <a:p>
            <a:r>
              <a:rPr lang="en-US" dirty="0" smtClean="0"/>
              <a:t>Rosen-Suzuki Function Optimization </a:t>
            </a:r>
            <a:endParaRPr lang="en-US" dirty="0"/>
          </a:p>
        </p:txBody>
      </p:sp>
      <p:sp>
        <p:nvSpPr>
          <p:cNvPr id="5" name="TextBox 4"/>
          <p:cNvSpPr txBox="1"/>
          <p:nvPr/>
        </p:nvSpPr>
        <p:spPr>
          <a:xfrm>
            <a:off x="152400" y="1219200"/>
            <a:ext cx="6201611" cy="707886"/>
          </a:xfrm>
          <a:prstGeom prst="rect">
            <a:avLst/>
          </a:prstGeom>
          <a:noFill/>
        </p:spPr>
        <p:txBody>
          <a:bodyPr wrap="none" rtlCol="0">
            <a:spAutoFit/>
          </a:bodyPr>
          <a:lstStyle/>
          <a:p>
            <a:r>
              <a:rPr lang="en-US" sz="2000" b="1" i="1" dirty="0" smtClean="0">
                <a:solidFill>
                  <a:prstClr val="black"/>
                </a:solidFill>
                <a:latin typeface="Arial"/>
                <a:cs typeface="Arial"/>
              </a:rPr>
              <a:t>Optimization Model Configuration</a:t>
            </a:r>
          </a:p>
          <a:p>
            <a:r>
              <a:rPr lang="en-US" sz="2000" b="1" i="1" dirty="0" smtClean="0">
                <a:solidFill>
                  <a:prstClr val="black"/>
                </a:solidFill>
                <a:latin typeface="Arial"/>
                <a:cs typeface="Arial"/>
              </a:rPr>
              <a:t>	Sensitivity Evaluators for the Constraints</a:t>
            </a:r>
            <a:endParaRPr lang="en-US" sz="2000" b="1" i="1" dirty="0">
              <a:solidFill>
                <a:prstClr val="black"/>
              </a:solidFill>
              <a:latin typeface="Arial"/>
              <a:cs typeface="Arial"/>
            </a:endParaRPr>
          </a:p>
        </p:txBody>
      </p:sp>
      <p:sp>
        <p:nvSpPr>
          <p:cNvPr id="17" name="Rounded Rectangle 16"/>
          <p:cNvSpPr/>
          <p:nvPr/>
        </p:nvSpPr>
        <p:spPr>
          <a:xfrm>
            <a:off x="3213100" y="3276600"/>
            <a:ext cx="12065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ounded Rectangle 17"/>
          <p:cNvSpPr/>
          <p:nvPr/>
        </p:nvSpPr>
        <p:spPr>
          <a:xfrm>
            <a:off x="495300" y="1981200"/>
            <a:ext cx="533400" cy="95673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3009900" y="2006600"/>
            <a:ext cx="533400" cy="95673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5486400" y="1981200"/>
            <a:ext cx="533400" cy="95673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ounded Rectangle 20"/>
          <p:cNvSpPr/>
          <p:nvPr/>
        </p:nvSpPr>
        <p:spPr>
          <a:xfrm>
            <a:off x="7251700" y="1968500"/>
            <a:ext cx="533400" cy="95673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ounded Rectangle 22"/>
          <p:cNvSpPr/>
          <p:nvPr/>
        </p:nvSpPr>
        <p:spPr>
          <a:xfrm>
            <a:off x="3213100" y="3810000"/>
            <a:ext cx="12065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ounded Rectangle 23"/>
          <p:cNvSpPr/>
          <p:nvPr/>
        </p:nvSpPr>
        <p:spPr>
          <a:xfrm>
            <a:off x="3213100" y="4343400"/>
            <a:ext cx="12065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ounded Rectangle 24"/>
          <p:cNvSpPr/>
          <p:nvPr/>
        </p:nvSpPr>
        <p:spPr>
          <a:xfrm>
            <a:off x="3213100" y="4914900"/>
            <a:ext cx="12065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ounded Rectangle 25"/>
          <p:cNvSpPr/>
          <p:nvPr/>
        </p:nvSpPr>
        <p:spPr>
          <a:xfrm>
            <a:off x="3695700" y="5753100"/>
            <a:ext cx="762000" cy="2286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aphicFrame>
        <p:nvGraphicFramePr>
          <p:cNvPr id="507907" name="Object 3"/>
          <p:cNvGraphicFramePr>
            <a:graphicFrameLocks noChangeAspect="1"/>
          </p:cNvGraphicFramePr>
          <p:nvPr/>
        </p:nvGraphicFramePr>
        <p:xfrm>
          <a:off x="457200" y="1981200"/>
          <a:ext cx="8424548" cy="914400"/>
        </p:xfrm>
        <a:graphic>
          <a:graphicData uri="http://schemas.openxmlformats.org/presentationml/2006/ole">
            <p:oleObj spid="_x0000_s438274" name="Equation" r:id="rId3" imgW="3594100" imgH="393700" progId="Equation.3">
              <p:embed/>
            </p:oleObj>
          </a:graphicData>
        </a:graphic>
      </p:graphicFrame>
      <p:sp>
        <p:nvSpPr>
          <p:cNvPr id="22" name="Rectangle 21"/>
          <p:cNvSpPr/>
          <p:nvPr/>
        </p:nvSpPr>
        <p:spPr>
          <a:xfrm>
            <a:off x="0" y="3200400"/>
            <a:ext cx="9144000" cy="2862323"/>
          </a:xfrm>
          <a:prstGeom prst="rect">
            <a:avLst/>
          </a:prstGeom>
        </p:spPr>
        <p:txBody>
          <a:bodyPr wrap="square">
            <a:spAutoFit/>
          </a:bodyPr>
          <a:lstStyle/>
          <a:p>
            <a:r>
              <a:rPr lang="en-US" dirty="0" smtClean="0">
                <a:solidFill>
                  <a:prstClr val="black"/>
                </a:solidFill>
              </a:rPr>
              <a:t>Evaluator dg3edx1e1 = </a:t>
            </a:r>
            <a:r>
              <a:rPr lang="en-US" i="1" dirty="0" smtClean="0">
                <a:solidFill>
                  <a:prstClr val="black"/>
                </a:solidFill>
              </a:rPr>
              <a:t>evaluator("dg3edx1e1", "4.0*x1+2.0",args(om.getDesignVars("x1")));</a:t>
            </a:r>
          </a:p>
          <a:p>
            <a:endParaRPr lang="en-US" i="1" dirty="0" smtClean="0">
              <a:solidFill>
                <a:prstClr val="black"/>
              </a:solidFill>
            </a:endParaRPr>
          </a:p>
          <a:p>
            <a:r>
              <a:rPr lang="en-US" dirty="0" smtClean="0">
                <a:solidFill>
                  <a:prstClr val="black"/>
                </a:solidFill>
              </a:rPr>
              <a:t>Evaluator dg3edx2e1 = </a:t>
            </a:r>
            <a:r>
              <a:rPr lang="en-US" i="1" dirty="0" smtClean="0">
                <a:solidFill>
                  <a:prstClr val="black"/>
                </a:solidFill>
              </a:rPr>
              <a:t>evaluator("dg3edx2e1", "2.0*x2-1.0",args(om.getDesignVars("x2")));</a:t>
            </a:r>
          </a:p>
          <a:p>
            <a:endParaRPr lang="en-US" i="1" dirty="0" smtClean="0">
              <a:solidFill>
                <a:prstClr val="black"/>
              </a:solidFill>
            </a:endParaRPr>
          </a:p>
          <a:p>
            <a:r>
              <a:rPr lang="en-US" dirty="0" smtClean="0">
                <a:solidFill>
                  <a:prstClr val="black"/>
                </a:solidFill>
              </a:rPr>
              <a:t>Evaluator dg3edx3e1 = </a:t>
            </a:r>
            <a:r>
              <a:rPr lang="en-US" i="1" dirty="0" smtClean="0">
                <a:solidFill>
                  <a:prstClr val="black"/>
                </a:solidFill>
              </a:rPr>
              <a:t>evaluator("dg3edx3e1", "2.0*x3",args(om.getDesignVars("x3")));</a:t>
            </a:r>
          </a:p>
          <a:p>
            <a:endParaRPr lang="en-US" i="1" dirty="0" smtClean="0">
              <a:solidFill>
                <a:prstClr val="black"/>
              </a:solidFill>
            </a:endParaRPr>
          </a:p>
          <a:p>
            <a:r>
              <a:rPr lang="en-US" dirty="0" smtClean="0">
                <a:solidFill>
                  <a:prstClr val="black"/>
                </a:solidFill>
              </a:rPr>
              <a:t>Evaluator dg3edx4e1 = </a:t>
            </a:r>
            <a:r>
              <a:rPr lang="en-US" i="1" dirty="0" smtClean="0">
                <a:solidFill>
                  <a:prstClr val="black"/>
                </a:solidFill>
              </a:rPr>
              <a:t>evaluator("dg3edx4e1", "-1.0");</a:t>
            </a:r>
          </a:p>
          <a:p>
            <a:endParaRPr lang="en-US" i="1" dirty="0" smtClean="0">
              <a:solidFill>
                <a:prstClr val="black"/>
              </a:solidFill>
            </a:endParaRPr>
          </a:p>
          <a:p>
            <a:r>
              <a:rPr lang="en-US" dirty="0" smtClean="0">
                <a:solidFill>
                  <a:prstClr val="black"/>
                </a:solidFill>
              </a:rPr>
              <a:t>List&lt;Evaluator&gt; g3eg1 = </a:t>
            </a:r>
            <a:r>
              <a:rPr lang="en-US" i="1" dirty="0" smtClean="0">
                <a:solidFill>
                  <a:prstClr val="black"/>
                </a:solidFill>
              </a:rPr>
              <a:t>list(dg3edx1e1, dg3edx2e1, dg3edx3e1, dg3edx4e1);</a:t>
            </a:r>
          </a:p>
          <a:p>
            <a:r>
              <a:rPr lang="en-US" dirty="0" smtClean="0">
                <a:solidFill>
                  <a:prstClr val="black"/>
                </a:solidFill>
              </a:rPr>
              <a:t>om.setGradientEvaluators("g3", "g3e", "g3eg1",  g3eg1);</a:t>
            </a:r>
            <a:endParaRPr lang="en-US" dirty="0">
              <a:solidFill>
                <a:prstClr val="black"/>
              </a:solidFill>
            </a:endParaRPr>
          </a:p>
        </p:txBody>
      </p:sp>
      <p:sp>
        <p:nvSpPr>
          <p:cNvPr id="15" name="Rectangle 14"/>
          <p:cNvSpPr/>
          <p:nvPr/>
        </p:nvSpPr>
        <p:spPr>
          <a:xfrm>
            <a:off x="6934200" y="6324600"/>
            <a:ext cx="2209800" cy="533400"/>
          </a:xfrm>
          <a:prstGeom prst="rect">
            <a:avLst/>
          </a:prstGeom>
          <a:solidFill>
            <a:srgbClr val="92D050">
              <a:alpha val="50196"/>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Exact Function Optimization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Event-driven Exploration:</a:t>
            </a:r>
            <a:br>
              <a:rPr lang="en-US" dirty="0" smtClean="0"/>
            </a:br>
            <a:r>
              <a:rPr lang="en-US" dirty="0" smtClean="0"/>
              <a:t>Dispatcher, Model, Optimizer</a:t>
            </a:r>
            <a:endParaRPr lang="en-US" dirty="0"/>
          </a:p>
        </p:txBody>
      </p:sp>
      <p:sp>
        <p:nvSpPr>
          <p:cNvPr id="6" name="Rounded Rectangle 5"/>
          <p:cNvSpPr/>
          <p:nvPr/>
        </p:nvSpPr>
        <p:spPr bwMode="auto">
          <a:xfrm>
            <a:off x="1865928" y="4501957"/>
            <a:ext cx="1397000" cy="69446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rtlCol="0" anchor="t" anchorCtr="0" compatLnSpc="1">
            <a:prstTxWarp prst="textNoShape">
              <a:avLst/>
            </a:prstTxWarp>
          </a:bodyPr>
          <a:lstStyle/>
          <a:p>
            <a:pPr marL="0" marR="0" indent="0" algn="ctr" defTabSz="914400" rtl="0" eaLnBrk="0" fontAlgn="base" latinLnBrk="0" hangingPunct="0">
              <a:lnSpc>
                <a:spcPts val="412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rPr>
              <a:t>Model</a:t>
            </a:r>
            <a:endParaRPr kumimoji="0" lang="en-US" sz="1800" b="0" i="0" u="none" strike="noStrike" cap="none" normalizeH="0" baseline="0" dirty="0">
              <a:ln>
                <a:noFill/>
              </a:ln>
              <a:solidFill>
                <a:schemeClr val="tx1"/>
              </a:solidFill>
              <a:effectLst/>
            </a:endParaRPr>
          </a:p>
        </p:txBody>
      </p:sp>
      <p:sp>
        <p:nvSpPr>
          <p:cNvPr id="7" name="Rounded Rectangle 6"/>
          <p:cNvSpPr/>
          <p:nvPr/>
        </p:nvSpPr>
        <p:spPr bwMode="auto">
          <a:xfrm>
            <a:off x="3722079" y="3271019"/>
            <a:ext cx="1738919" cy="70831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0" rIns="91440" bIns="45720" numCol="1" rtlCol="0" anchor="t" anchorCtr="0" compatLnSpc="1">
            <a:prstTxWarp prst="textNoShape">
              <a:avLst/>
            </a:prstTxWarp>
          </a:bodyPr>
          <a:lstStyle/>
          <a:p>
            <a:pPr>
              <a:lnSpc>
                <a:spcPts val="4120"/>
              </a:lnSpc>
            </a:pPr>
            <a:r>
              <a:rPr lang="en-US" sz="1800" dirty="0" smtClean="0">
                <a:solidFill>
                  <a:schemeClr val="tx1"/>
                </a:solidFill>
              </a:rPr>
              <a:t>Dispatcher</a:t>
            </a:r>
            <a:endParaRPr kumimoji="0" lang="en-US" sz="1800" b="0" i="0" u="none" strike="noStrike" cap="none" normalizeH="0" baseline="0" dirty="0">
              <a:ln>
                <a:noFill/>
              </a:ln>
              <a:solidFill>
                <a:schemeClr val="tx1"/>
              </a:solidFill>
              <a:effectLst/>
            </a:endParaRPr>
          </a:p>
        </p:txBody>
      </p:sp>
      <p:sp>
        <p:nvSpPr>
          <p:cNvPr id="8" name="Rounded Rectangle 7"/>
          <p:cNvSpPr/>
          <p:nvPr/>
        </p:nvSpPr>
        <p:spPr bwMode="auto">
          <a:xfrm>
            <a:off x="5842003" y="4501957"/>
            <a:ext cx="1641231" cy="69446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ctr" defTabSz="914400" rtl="0" eaLnBrk="0" fontAlgn="base" latinLnBrk="0" hangingPunct="0">
              <a:lnSpc>
                <a:spcPts val="412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rPr>
              <a:t>Optimizer</a:t>
            </a:r>
            <a:endParaRPr kumimoji="0" lang="en-US" sz="1800" b="0" i="0" u="none" strike="noStrike" cap="none" normalizeH="0" baseline="0" dirty="0">
              <a:ln>
                <a:noFill/>
              </a:ln>
              <a:solidFill>
                <a:schemeClr val="tx1"/>
              </a:solidFill>
              <a:effectLst/>
            </a:endParaRPr>
          </a:p>
        </p:txBody>
      </p:sp>
      <p:sp>
        <p:nvSpPr>
          <p:cNvPr id="17" name="Rectangle 16"/>
          <p:cNvSpPr/>
          <p:nvPr/>
        </p:nvSpPr>
        <p:spPr>
          <a:xfrm>
            <a:off x="5592655" y="2772365"/>
            <a:ext cx="2306590" cy="553998"/>
          </a:xfrm>
          <a:prstGeom prst="rect">
            <a:avLst/>
          </a:prstGeom>
        </p:spPr>
        <p:txBody>
          <a:bodyPr wrap="square">
            <a:spAutoFit/>
          </a:bodyPr>
          <a:lstStyle/>
          <a:p>
            <a:pPr algn="l"/>
            <a:r>
              <a:rPr lang="en-US" sz="1000" dirty="0" smtClean="0">
                <a:latin typeface="Courier New"/>
                <a:cs typeface="Courier New"/>
              </a:rPr>
              <a:t>Dispatcher#</a:t>
            </a:r>
          </a:p>
          <a:p>
            <a:pPr algn="l"/>
            <a:r>
              <a:rPr lang="en-US" sz="1000" dirty="0" err="1" smtClean="0">
                <a:latin typeface="Courier New"/>
                <a:cs typeface="Courier New"/>
              </a:rPr>
              <a:t>notify(RemoreContext</a:t>
            </a:r>
            <a:r>
              <a:rPr lang="en-US" sz="1000" dirty="0" smtClean="0">
                <a:latin typeface="Courier New"/>
                <a:cs typeface="Courier New"/>
              </a:rPr>
              <a:t>)</a:t>
            </a:r>
          </a:p>
          <a:p>
            <a:pPr algn="l"/>
            <a:r>
              <a:rPr lang="en-US" sz="1000" dirty="0" smtClean="0">
                <a:latin typeface="+mn-lt"/>
                <a:cs typeface="Courier New"/>
              </a:rPr>
              <a:t>from optimizer</a:t>
            </a:r>
            <a:endParaRPr lang="en-US" sz="1000" dirty="0">
              <a:latin typeface="+mn-lt"/>
              <a:cs typeface="Courier New"/>
            </a:endParaRPr>
          </a:p>
        </p:txBody>
      </p:sp>
      <p:sp>
        <p:nvSpPr>
          <p:cNvPr id="22" name="Rectangle 21"/>
          <p:cNvSpPr/>
          <p:nvPr/>
        </p:nvSpPr>
        <p:spPr>
          <a:xfrm>
            <a:off x="2525278" y="3333421"/>
            <a:ext cx="1372646" cy="523220"/>
          </a:xfrm>
          <a:prstGeom prst="rect">
            <a:avLst/>
          </a:prstGeom>
        </p:spPr>
        <p:txBody>
          <a:bodyPr wrap="square">
            <a:spAutoFit/>
          </a:bodyPr>
          <a:lstStyle/>
          <a:p>
            <a:pPr algn="l"/>
            <a:r>
              <a:rPr lang="en-US" sz="1400" dirty="0" smtClean="0">
                <a:latin typeface="Courier New"/>
                <a:cs typeface="Courier New"/>
              </a:rPr>
              <a:t>register</a:t>
            </a:r>
          </a:p>
          <a:p>
            <a:pPr algn="l"/>
            <a:r>
              <a:rPr lang="en-US" sz="1400" dirty="0" smtClean="0">
                <a:latin typeface="Courier New"/>
                <a:cs typeface="Courier New"/>
              </a:rPr>
              <a:t>update</a:t>
            </a:r>
            <a:endParaRPr lang="en-US" sz="1400" dirty="0">
              <a:latin typeface="Courier New"/>
              <a:cs typeface="Courier New"/>
            </a:endParaRPr>
          </a:p>
        </p:txBody>
      </p:sp>
      <p:cxnSp>
        <p:nvCxnSpPr>
          <p:cNvPr id="16" name="Shape 15"/>
          <p:cNvCxnSpPr>
            <a:stCxn id="7" idx="0"/>
            <a:endCxn id="7" idx="3"/>
          </p:cNvCxnSpPr>
          <p:nvPr/>
        </p:nvCxnSpPr>
        <p:spPr bwMode="auto">
          <a:xfrm rot="16200000" flipH="1">
            <a:off x="4849189" y="3013368"/>
            <a:ext cx="354157" cy="869459"/>
          </a:xfrm>
          <a:prstGeom prst="curvedConnector4">
            <a:avLst>
              <a:gd name="adj1" fmla="val -64548"/>
              <a:gd name="adj2" fmla="val 126292"/>
            </a:avLst>
          </a:prstGeom>
          <a:solidFill>
            <a:schemeClr val="accent1"/>
          </a:solidFill>
          <a:ln w="31750" cap="flat" cmpd="sng" algn="ctr">
            <a:solidFill>
              <a:schemeClr val="accent2">
                <a:lumMod val="75000"/>
              </a:schemeClr>
            </a:solidFill>
            <a:prstDash val="solid"/>
            <a:round/>
            <a:headEnd type="arrow" w="med" len="med"/>
            <a:tailEnd type="none"/>
          </a:ln>
          <a:effectLst/>
        </p:spPr>
      </p:cxnSp>
      <p:cxnSp>
        <p:nvCxnSpPr>
          <p:cNvPr id="23" name="Shape 22"/>
          <p:cNvCxnSpPr>
            <a:stCxn id="7" idx="1"/>
            <a:endCxn id="7" idx="2"/>
          </p:cNvCxnSpPr>
          <p:nvPr/>
        </p:nvCxnSpPr>
        <p:spPr bwMode="auto">
          <a:xfrm rot="10800000" flipH="1" flipV="1">
            <a:off x="3722079" y="3625175"/>
            <a:ext cx="869460" cy="354157"/>
          </a:xfrm>
          <a:prstGeom prst="curvedConnector4">
            <a:avLst>
              <a:gd name="adj1" fmla="val -26292"/>
              <a:gd name="adj2" fmla="val 164548"/>
            </a:avLst>
          </a:prstGeom>
          <a:solidFill>
            <a:schemeClr val="accent1"/>
          </a:solidFill>
          <a:ln w="31750" cap="flat" cmpd="sng" algn="ctr">
            <a:solidFill>
              <a:schemeClr val="accent2">
                <a:lumMod val="75000"/>
              </a:schemeClr>
            </a:solidFill>
            <a:prstDash val="solid"/>
            <a:round/>
            <a:headEnd type="none" w="med" len="med"/>
            <a:tailEnd type="arrow"/>
          </a:ln>
          <a:effectLst/>
        </p:spPr>
      </p:cxnSp>
      <p:sp>
        <p:nvSpPr>
          <p:cNvPr id="43" name="Rectangle 42"/>
          <p:cNvSpPr/>
          <p:nvPr/>
        </p:nvSpPr>
        <p:spPr>
          <a:xfrm>
            <a:off x="3409231" y="4130278"/>
            <a:ext cx="2517715" cy="553998"/>
          </a:xfrm>
          <a:prstGeom prst="rect">
            <a:avLst/>
          </a:prstGeom>
        </p:spPr>
        <p:txBody>
          <a:bodyPr wrap="square">
            <a:spAutoFit/>
          </a:bodyPr>
          <a:lstStyle/>
          <a:p>
            <a:pPr algn="l"/>
            <a:r>
              <a:rPr lang="en-US" sz="1000" dirty="0" smtClean="0">
                <a:latin typeface="Courier New"/>
                <a:cs typeface="Courier New"/>
              </a:rPr>
              <a:t>Dispatcher#</a:t>
            </a:r>
          </a:p>
          <a:p>
            <a:pPr algn="l"/>
            <a:r>
              <a:rPr lang="en-US" sz="1000" dirty="0" err="1" smtClean="0">
                <a:latin typeface="Courier New"/>
                <a:cs typeface="Courier New"/>
              </a:rPr>
              <a:t>notify(RemoteEvent</a:t>
            </a:r>
            <a:r>
              <a:rPr lang="en-US" sz="1000" dirty="0" smtClean="0">
                <a:latin typeface="Courier New"/>
                <a:cs typeface="Courier New"/>
              </a:rPr>
              <a:t>)</a:t>
            </a:r>
          </a:p>
          <a:p>
            <a:pPr algn="l"/>
            <a:r>
              <a:rPr lang="en-US" sz="1000" dirty="0" smtClean="0">
                <a:latin typeface="+mn-lt"/>
                <a:cs typeface="Courier New"/>
              </a:rPr>
              <a:t>from model</a:t>
            </a:r>
            <a:endParaRPr lang="en-US" sz="1000" dirty="0">
              <a:latin typeface="+mn-lt"/>
              <a:cs typeface="Courier New"/>
            </a:endParaRPr>
          </a:p>
        </p:txBody>
      </p:sp>
      <p:cxnSp>
        <p:nvCxnSpPr>
          <p:cNvPr id="51" name="Shape 50"/>
          <p:cNvCxnSpPr>
            <a:stCxn id="7" idx="1"/>
            <a:endCxn id="6" idx="0"/>
          </p:cNvCxnSpPr>
          <p:nvPr/>
        </p:nvCxnSpPr>
        <p:spPr bwMode="auto">
          <a:xfrm rot="10800000" flipV="1">
            <a:off x="2564429" y="3625175"/>
            <a:ext cx="1157651" cy="876781"/>
          </a:xfrm>
          <a:prstGeom prst="bentConnector2">
            <a:avLst/>
          </a:prstGeom>
          <a:solidFill>
            <a:schemeClr val="accent1"/>
          </a:solidFill>
          <a:ln w="31750" cap="flat" cmpd="sng" algn="ctr">
            <a:solidFill>
              <a:schemeClr val="accent2">
                <a:lumMod val="75000"/>
              </a:schemeClr>
            </a:solidFill>
            <a:prstDash val="solid"/>
            <a:round/>
            <a:headEnd type="none" w="med" len="med"/>
            <a:tailEnd type="triangle" w="lg" len="lg"/>
          </a:ln>
          <a:effectLst/>
        </p:spPr>
      </p:cxnSp>
      <p:cxnSp>
        <p:nvCxnSpPr>
          <p:cNvPr id="52" name="Shape 51"/>
          <p:cNvCxnSpPr>
            <a:stCxn id="7" idx="3"/>
            <a:endCxn id="8" idx="0"/>
          </p:cNvCxnSpPr>
          <p:nvPr/>
        </p:nvCxnSpPr>
        <p:spPr bwMode="auto">
          <a:xfrm>
            <a:off x="5460998" y="3625176"/>
            <a:ext cx="1201621" cy="876781"/>
          </a:xfrm>
          <a:prstGeom prst="bentConnector2">
            <a:avLst/>
          </a:prstGeom>
          <a:solidFill>
            <a:schemeClr val="accent1"/>
          </a:solidFill>
          <a:ln w="31750" cap="flat" cmpd="sng" algn="ctr">
            <a:solidFill>
              <a:schemeClr val="accent2">
                <a:lumMod val="75000"/>
              </a:schemeClr>
            </a:solidFill>
            <a:prstDash val="solid"/>
            <a:round/>
            <a:headEnd type="none" w="med" len="med"/>
            <a:tailEnd type="triangle" w="lg" len="lg"/>
          </a:ln>
          <a:effectLst/>
        </p:spPr>
      </p:cxnSp>
      <p:sp>
        <p:nvSpPr>
          <p:cNvPr id="55" name="Rectangle 54"/>
          <p:cNvSpPr/>
          <p:nvPr/>
        </p:nvSpPr>
        <p:spPr>
          <a:xfrm>
            <a:off x="5329054" y="3333425"/>
            <a:ext cx="1372646" cy="523220"/>
          </a:xfrm>
          <a:prstGeom prst="rect">
            <a:avLst/>
          </a:prstGeom>
        </p:spPr>
        <p:txBody>
          <a:bodyPr wrap="square">
            <a:spAutoFit/>
          </a:bodyPr>
          <a:lstStyle/>
          <a:p>
            <a:pPr algn="r"/>
            <a:r>
              <a:rPr lang="en-US" sz="1400" dirty="0" smtClean="0">
                <a:latin typeface="Courier New"/>
                <a:cs typeface="Courier New"/>
              </a:rPr>
              <a:t>register</a:t>
            </a:r>
            <a:br>
              <a:rPr lang="en-US" sz="1400" dirty="0" smtClean="0">
                <a:latin typeface="Courier New"/>
                <a:cs typeface="Courier New"/>
              </a:rPr>
            </a:br>
            <a:r>
              <a:rPr lang="en-US" sz="1400" dirty="0" smtClean="0">
                <a:latin typeface="Courier New"/>
                <a:cs typeface="Courier New"/>
              </a:rPr>
              <a:t>search</a:t>
            </a:r>
            <a:endParaRPr lang="en-US" sz="1400" dirty="0">
              <a:latin typeface="Courier New"/>
              <a:cs typeface="Courier New"/>
            </a:endParaRPr>
          </a:p>
        </p:txBody>
      </p:sp>
      <p:sp>
        <p:nvSpPr>
          <p:cNvPr id="18" name="Rectangle 17"/>
          <p:cNvSpPr/>
          <p:nvPr/>
        </p:nvSpPr>
        <p:spPr>
          <a:xfrm>
            <a:off x="5839541" y="5154751"/>
            <a:ext cx="2436626" cy="400110"/>
          </a:xfrm>
          <a:prstGeom prst="rect">
            <a:avLst/>
          </a:prstGeom>
        </p:spPr>
        <p:txBody>
          <a:bodyPr wrap="square">
            <a:spAutoFit/>
          </a:bodyPr>
          <a:lstStyle/>
          <a:p>
            <a:pPr algn="l"/>
            <a:r>
              <a:rPr lang="en-US" sz="1000" dirty="0" err="1" smtClean="0">
                <a:latin typeface="Courier New"/>
                <a:cs typeface="Courier New"/>
              </a:rPr>
              <a:t>Optimizer#search(SearchContext):SearchContext</a:t>
            </a:r>
            <a:endParaRPr lang="en-US" sz="1000" dirty="0" smtClean="0">
              <a:latin typeface="Courier New"/>
              <a:cs typeface="Courier New"/>
            </a:endParaRPr>
          </a:p>
        </p:txBody>
      </p:sp>
      <p:sp>
        <p:nvSpPr>
          <p:cNvPr id="19" name="Rectangle 18"/>
          <p:cNvSpPr/>
          <p:nvPr/>
        </p:nvSpPr>
        <p:spPr>
          <a:xfrm>
            <a:off x="1514235" y="5154752"/>
            <a:ext cx="3428995" cy="400110"/>
          </a:xfrm>
          <a:prstGeom prst="rect">
            <a:avLst/>
          </a:prstGeom>
        </p:spPr>
        <p:txBody>
          <a:bodyPr wrap="square">
            <a:spAutoFit/>
          </a:bodyPr>
          <a:lstStyle/>
          <a:p>
            <a:pPr algn="l"/>
            <a:r>
              <a:rPr lang="en-US" sz="1000" dirty="0" err="1" smtClean="0">
                <a:latin typeface="Courier New"/>
                <a:cs typeface="Courier New"/>
              </a:rPr>
              <a:t>Modeling#update(Context):void</a:t>
            </a:r>
            <a:endParaRPr lang="en-US" sz="1000" dirty="0" smtClean="0">
              <a:latin typeface="Courier New"/>
              <a:cs typeface="Courier New"/>
            </a:endParaRPr>
          </a:p>
          <a:p>
            <a:pPr algn="l"/>
            <a:r>
              <a:rPr lang="en-US" sz="1000" dirty="0" err="1" smtClean="0">
                <a:latin typeface="Courier New"/>
                <a:cs typeface="Courier New"/>
              </a:rPr>
              <a:t>Modeling#model(Context):Context</a:t>
            </a:r>
            <a:endParaRPr lang="en-US" sz="1000" dirty="0" smtClean="0">
              <a:latin typeface="Courier New"/>
              <a:cs typeface="Courier New"/>
            </a:endParaRPr>
          </a:p>
        </p:txBody>
      </p:sp>
      <p:sp>
        <p:nvSpPr>
          <p:cNvPr id="32" name="Rounded Rectangle 31"/>
          <p:cNvSpPr/>
          <p:nvPr/>
        </p:nvSpPr>
        <p:spPr bwMode="auto">
          <a:xfrm>
            <a:off x="3761158" y="1947333"/>
            <a:ext cx="1641231" cy="70823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0" rIns="91440" bIns="45720" numCol="1" rtlCol="0" anchor="t" anchorCtr="0" compatLnSpc="1">
            <a:prstTxWarp prst="textNoShape">
              <a:avLst/>
            </a:prstTxWarp>
          </a:bodyPr>
          <a:lstStyle/>
          <a:p>
            <a:pPr>
              <a:lnSpc>
                <a:spcPts val="4120"/>
              </a:lnSpc>
            </a:pPr>
            <a:r>
              <a:rPr lang="en-US" sz="1800" dirty="0" smtClean="0">
                <a:solidFill>
                  <a:schemeClr val="tx1"/>
                </a:solidFill>
              </a:rPr>
              <a:t>Explorer</a:t>
            </a:r>
            <a:endParaRPr kumimoji="0" lang="en-US" sz="1800" b="0" i="0" u="none" strike="noStrike" cap="none" normalizeH="0" baseline="0" dirty="0">
              <a:ln>
                <a:noFill/>
              </a:ln>
              <a:solidFill>
                <a:schemeClr val="tx1"/>
              </a:solidFill>
              <a:effectLst/>
            </a:endParaRPr>
          </a:p>
        </p:txBody>
      </p:sp>
      <p:cxnSp>
        <p:nvCxnSpPr>
          <p:cNvPr id="53" name="Straight Arrow Connector 52"/>
          <p:cNvCxnSpPr/>
          <p:nvPr/>
        </p:nvCxnSpPr>
        <p:spPr bwMode="auto">
          <a:xfrm rot="16200000" flipH="1">
            <a:off x="3897942" y="2958412"/>
            <a:ext cx="615446" cy="9765"/>
          </a:xfrm>
          <a:prstGeom prst="straightConnector1">
            <a:avLst/>
          </a:prstGeom>
          <a:solidFill>
            <a:schemeClr val="accent1"/>
          </a:solidFill>
          <a:ln w="31750" cap="flat" cmpd="sng" algn="ctr">
            <a:solidFill>
              <a:schemeClr val="accent6">
                <a:lumMod val="75000"/>
              </a:schemeClr>
            </a:solidFill>
            <a:prstDash val="solid"/>
            <a:round/>
            <a:headEnd type="none" w="med" len="med"/>
            <a:tailEnd type="arrow"/>
          </a:ln>
          <a:effectLst/>
        </p:spPr>
      </p:cxnSp>
      <p:sp>
        <p:nvSpPr>
          <p:cNvPr id="54" name="Rounded Rectangle 53"/>
          <p:cNvSpPr/>
          <p:nvPr/>
        </p:nvSpPr>
        <p:spPr bwMode="auto">
          <a:xfrm>
            <a:off x="1318851" y="1947335"/>
            <a:ext cx="1641231" cy="71232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spcBef>
                <a:spcPts val="0"/>
              </a:spcBef>
            </a:pPr>
            <a:r>
              <a:rPr lang="en-US" sz="1600" dirty="0" smtClean="0">
                <a:solidFill>
                  <a:schemeClr val="tx1"/>
                </a:solidFill>
                <a:latin typeface="Courier New"/>
                <a:cs typeface="Courier New"/>
              </a:rPr>
              <a:t>Explore</a:t>
            </a:r>
            <a:br>
              <a:rPr lang="en-US" sz="1600" dirty="0" smtClean="0">
                <a:solidFill>
                  <a:schemeClr val="tx1"/>
                </a:solidFill>
                <a:latin typeface="Courier New"/>
                <a:cs typeface="Courier New"/>
              </a:rPr>
            </a:br>
            <a:r>
              <a:rPr lang="en-US" sz="1600" dirty="0" smtClean="0">
                <a:solidFill>
                  <a:schemeClr val="tx1"/>
                </a:solidFill>
                <a:latin typeface="Courier New"/>
                <a:cs typeface="Courier New"/>
              </a:rPr>
              <a:t>Context</a:t>
            </a:r>
            <a:endParaRPr kumimoji="0" lang="en-US" sz="1600" b="0" i="0" u="none" strike="noStrike" cap="none" normalizeH="0" baseline="0" dirty="0">
              <a:ln>
                <a:noFill/>
              </a:ln>
              <a:solidFill>
                <a:schemeClr val="tx1"/>
              </a:solidFill>
              <a:effectLst/>
              <a:latin typeface="Courier New"/>
              <a:cs typeface="Courier New"/>
            </a:endParaRPr>
          </a:p>
        </p:txBody>
      </p:sp>
      <p:cxnSp>
        <p:nvCxnSpPr>
          <p:cNvPr id="57" name="Straight Arrow Connector 56"/>
          <p:cNvCxnSpPr>
            <a:stCxn id="54" idx="3"/>
            <a:endCxn id="32" idx="1"/>
          </p:cNvCxnSpPr>
          <p:nvPr/>
        </p:nvCxnSpPr>
        <p:spPr bwMode="auto">
          <a:xfrm flipV="1">
            <a:off x="2960082" y="2301453"/>
            <a:ext cx="801076" cy="2047"/>
          </a:xfrm>
          <a:prstGeom prst="straightConnector1">
            <a:avLst/>
          </a:prstGeom>
          <a:solidFill>
            <a:schemeClr val="accent1"/>
          </a:solidFill>
          <a:ln w="31750" cap="flat" cmpd="sng" algn="ctr">
            <a:solidFill>
              <a:schemeClr val="accent1">
                <a:lumMod val="60000"/>
                <a:lumOff val="40000"/>
              </a:schemeClr>
            </a:solidFill>
            <a:prstDash val="solid"/>
            <a:round/>
            <a:headEnd type="none" w="med" len="med"/>
            <a:tailEnd type="arrow"/>
          </a:ln>
          <a:effectLst/>
        </p:spPr>
      </p:cxnSp>
      <p:sp>
        <p:nvSpPr>
          <p:cNvPr id="62" name="Rectangle 61"/>
          <p:cNvSpPr/>
          <p:nvPr/>
        </p:nvSpPr>
        <p:spPr>
          <a:xfrm>
            <a:off x="1500391" y="5556596"/>
            <a:ext cx="7304941" cy="1169551"/>
          </a:xfrm>
          <a:prstGeom prst="rect">
            <a:avLst/>
          </a:prstGeom>
        </p:spPr>
        <p:txBody>
          <a:bodyPr wrap="square">
            <a:spAutoFit/>
          </a:bodyPr>
          <a:lstStyle/>
          <a:p>
            <a:pPr algn="l"/>
            <a:r>
              <a:rPr lang="en-US" sz="1000" dirty="0" err="1" smtClean="0">
                <a:latin typeface="Courier New"/>
                <a:cs typeface="Courier New"/>
              </a:rPr>
              <a:t>ExplorerDispatcher#dispatch():void</a:t>
            </a:r>
            <a:endParaRPr lang="en-US" sz="1000" dirty="0" smtClean="0">
              <a:latin typeface="Courier New"/>
              <a:cs typeface="Courier New"/>
            </a:endParaRPr>
          </a:p>
          <a:p>
            <a:pPr algn="l"/>
            <a:r>
              <a:rPr lang="en-US" sz="1000" dirty="0" err="1" smtClean="0">
                <a:latin typeface="Courier New"/>
                <a:cs typeface="Courier New"/>
              </a:rPr>
              <a:t>ExplorerDispatcher#initializeSearchContext(SearchContext):SearchContext</a:t>
            </a:r>
            <a:r>
              <a:rPr lang="en-US" sz="1000" dirty="0" smtClean="0">
                <a:latin typeface="Courier New"/>
                <a:cs typeface="Courier New"/>
              </a:rPr>
              <a:t> </a:t>
            </a:r>
          </a:p>
          <a:p>
            <a:pPr algn="l"/>
            <a:r>
              <a:rPr lang="en-US" sz="1000" dirty="0" err="1" smtClean="0">
                <a:solidFill>
                  <a:srgbClr val="000090"/>
                </a:solidFill>
                <a:latin typeface="Courier New"/>
                <a:cs typeface="Courier New"/>
              </a:rPr>
              <a:t>ExplorerDispatcher#updateModelContext(SearchContext):ModelContext</a:t>
            </a:r>
            <a:endParaRPr lang="en-US" sz="1000" dirty="0" smtClean="0">
              <a:solidFill>
                <a:srgbClr val="000090"/>
              </a:solidFill>
              <a:latin typeface="Courier New"/>
              <a:cs typeface="Courier New"/>
            </a:endParaRPr>
          </a:p>
          <a:p>
            <a:pPr algn="l"/>
            <a:r>
              <a:rPr lang="en-US" sz="1000" dirty="0" err="1" smtClean="0">
                <a:solidFill>
                  <a:srgbClr val="000090"/>
                </a:solidFill>
                <a:latin typeface="Courier New"/>
                <a:cs typeface="Courier New"/>
              </a:rPr>
              <a:t>ExplorerDispatcher#updateSearchContext(ModelContext):SearchContext</a:t>
            </a:r>
            <a:endParaRPr lang="en-US" sz="1000" dirty="0" smtClean="0">
              <a:solidFill>
                <a:srgbClr val="000090"/>
              </a:solidFill>
              <a:latin typeface="Courier New"/>
              <a:cs typeface="Courier New"/>
            </a:endParaRPr>
          </a:p>
          <a:p>
            <a:pPr algn="l"/>
            <a:r>
              <a:rPr lang="en-US" sz="1000" dirty="0" err="1" smtClean="0">
                <a:solidFill>
                  <a:srgbClr val="9F0000"/>
                </a:solidFill>
                <a:latin typeface="Courier New"/>
                <a:cs typeface="Courier New"/>
              </a:rPr>
              <a:t>ExploreDispatcher#processModelRequest(ContextEvent):void</a:t>
            </a:r>
            <a:endParaRPr lang="en-US" sz="1000" dirty="0" smtClean="0">
              <a:solidFill>
                <a:srgbClr val="9F0000"/>
              </a:solidFill>
              <a:latin typeface="Courier New"/>
              <a:cs typeface="Courier New"/>
            </a:endParaRPr>
          </a:p>
          <a:p>
            <a:pPr algn="l"/>
            <a:r>
              <a:rPr lang="en-US" sz="1000" dirty="0" err="1" smtClean="0">
                <a:solidFill>
                  <a:srgbClr val="9F0000"/>
                </a:solidFill>
                <a:latin typeface="Courier New"/>
                <a:cs typeface="Courier New"/>
              </a:rPr>
              <a:t>ExploreDispatcher#processOptimizerRequest(ContextEvent):void</a:t>
            </a:r>
            <a:endParaRPr lang="en-US" sz="1000" dirty="0" smtClean="0">
              <a:solidFill>
                <a:srgbClr val="9F0000"/>
              </a:solidFill>
              <a:latin typeface="Courier New"/>
              <a:cs typeface="Courier New"/>
            </a:endParaRPr>
          </a:p>
          <a:p>
            <a:pPr algn="l"/>
            <a:r>
              <a:rPr lang="en-US" sz="1000" dirty="0" err="1" smtClean="0">
                <a:solidFill>
                  <a:schemeClr val="tx2">
                    <a:lumMod val="75000"/>
                  </a:schemeClr>
                </a:solidFill>
                <a:latin typeface="Courier"/>
                <a:cs typeface="Courier"/>
              </a:rPr>
              <a:t>ModelChangeListener#processOptimizerRequest(ModelContext):void</a:t>
            </a:r>
            <a:r>
              <a:rPr lang="en-US" sz="1000" dirty="0" smtClean="0">
                <a:solidFill>
                  <a:schemeClr val="tx2">
                    <a:lumMod val="75000"/>
                  </a:schemeClr>
                </a:solidFill>
                <a:latin typeface="Courier"/>
                <a:cs typeface="Courier"/>
              </a:rPr>
              <a:t> (uses </a:t>
            </a:r>
            <a:r>
              <a:rPr lang="en-US" sz="1000" smtClean="0">
                <a:solidFill>
                  <a:schemeClr val="tx2">
                    <a:lumMod val="75000"/>
                  </a:schemeClr>
                </a:solidFill>
                <a:latin typeface="Courier"/>
                <a:cs typeface="Courier"/>
              </a:rPr>
              <a:t>EvaluationManagement</a:t>
            </a:r>
            <a:r>
              <a:rPr lang="en-US" sz="1000" dirty="0" smtClean="0">
                <a:solidFill>
                  <a:schemeClr val="tx2">
                    <a:lumMod val="75000"/>
                  </a:schemeClr>
                </a:solidFill>
                <a:latin typeface="Courier"/>
                <a:cs typeface="Courier"/>
              </a:rPr>
              <a:t>)</a:t>
            </a:r>
          </a:p>
        </p:txBody>
      </p:sp>
      <p:sp>
        <p:nvSpPr>
          <p:cNvPr id="63" name="Rectangle 62"/>
          <p:cNvSpPr/>
          <p:nvPr/>
        </p:nvSpPr>
        <p:spPr>
          <a:xfrm>
            <a:off x="5470768" y="1938225"/>
            <a:ext cx="1983155" cy="461665"/>
          </a:xfrm>
          <a:prstGeom prst="rect">
            <a:avLst/>
          </a:prstGeom>
        </p:spPr>
        <p:txBody>
          <a:bodyPr wrap="square">
            <a:spAutoFit/>
          </a:bodyPr>
          <a:lstStyle/>
          <a:p>
            <a:pPr algn="l"/>
            <a:r>
              <a:rPr lang="en-US" sz="1200" dirty="0" err="1" smtClean="0">
                <a:latin typeface="Courier New"/>
                <a:cs typeface="Courier New"/>
              </a:rPr>
              <a:t>Explorer#explore(Context):Context</a:t>
            </a:r>
            <a:endParaRPr lang="en-US" sz="1200" dirty="0" smtClean="0">
              <a:latin typeface="Courier New"/>
              <a:cs typeface="Courier New"/>
            </a:endParaRPr>
          </a:p>
        </p:txBody>
      </p:sp>
      <p:sp>
        <p:nvSpPr>
          <p:cNvPr id="66" name="Rectangle 65"/>
          <p:cNvSpPr/>
          <p:nvPr/>
        </p:nvSpPr>
        <p:spPr>
          <a:xfrm>
            <a:off x="2901460" y="1373234"/>
            <a:ext cx="3829538" cy="369332"/>
          </a:xfrm>
          <a:prstGeom prst="rect">
            <a:avLst/>
          </a:prstGeom>
        </p:spPr>
        <p:txBody>
          <a:bodyPr wrap="square">
            <a:spAutoFit/>
          </a:bodyPr>
          <a:lstStyle/>
          <a:p>
            <a:pPr algn="l"/>
            <a:r>
              <a:rPr lang="en-US" sz="1800" dirty="0" smtClean="0">
                <a:solidFill>
                  <a:srgbClr val="000090"/>
                </a:solidFill>
                <a:latin typeface="+mn-lt"/>
                <a:cs typeface="Courier New"/>
              </a:rPr>
              <a:t>Intra- or Inter-processor Exploration</a:t>
            </a:r>
          </a:p>
        </p:txBody>
      </p:sp>
      <p:sp>
        <p:nvSpPr>
          <p:cNvPr id="68" name="Rectangle 67"/>
          <p:cNvSpPr/>
          <p:nvPr/>
        </p:nvSpPr>
        <p:spPr>
          <a:xfrm>
            <a:off x="6683175" y="4202776"/>
            <a:ext cx="1385190" cy="276999"/>
          </a:xfrm>
          <a:prstGeom prst="rect">
            <a:avLst/>
          </a:prstGeom>
        </p:spPr>
        <p:txBody>
          <a:bodyPr wrap="none">
            <a:spAutoFit/>
          </a:bodyPr>
          <a:lstStyle/>
          <a:p>
            <a:r>
              <a:rPr lang="en-US" sz="1200" dirty="0" err="1" smtClean="0">
                <a:latin typeface="Courier New"/>
                <a:cs typeface="Courier New"/>
              </a:rPr>
              <a:t>SearchContext</a:t>
            </a:r>
            <a:endParaRPr lang="en-US" sz="1200" dirty="0"/>
          </a:p>
        </p:txBody>
      </p:sp>
      <p:sp>
        <p:nvSpPr>
          <p:cNvPr id="69" name="Rectangle 68"/>
          <p:cNvSpPr/>
          <p:nvPr/>
        </p:nvSpPr>
        <p:spPr>
          <a:xfrm>
            <a:off x="1268347" y="4202776"/>
            <a:ext cx="1292842" cy="276999"/>
          </a:xfrm>
          <a:prstGeom prst="rect">
            <a:avLst/>
          </a:prstGeom>
        </p:spPr>
        <p:txBody>
          <a:bodyPr wrap="none">
            <a:spAutoFit/>
          </a:bodyPr>
          <a:lstStyle/>
          <a:p>
            <a:r>
              <a:rPr lang="en-US" sz="1200" dirty="0" err="1" smtClean="0">
                <a:latin typeface="Courier New"/>
                <a:cs typeface="Courier New"/>
              </a:rPr>
              <a:t>ModelContext</a:t>
            </a:r>
            <a:endParaRPr lang="en-US" sz="1200" dirty="0"/>
          </a:p>
        </p:txBody>
      </p:sp>
      <p:sp>
        <p:nvSpPr>
          <p:cNvPr id="25" name="Rectangle 24"/>
          <p:cNvSpPr/>
          <p:nvPr/>
        </p:nvSpPr>
        <p:spPr>
          <a:xfrm>
            <a:off x="6995583" y="1399001"/>
            <a:ext cx="2148417" cy="553998"/>
          </a:xfrm>
          <a:prstGeom prst="rect">
            <a:avLst/>
          </a:prstGeom>
        </p:spPr>
        <p:txBody>
          <a:bodyPr wrap="square">
            <a:spAutoFit/>
          </a:bodyPr>
          <a:lstStyle/>
          <a:p>
            <a:pPr algn="l"/>
            <a:r>
              <a:rPr lang="en-US" sz="1000" b="1" dirty="0" smtClean="0">
                <a:solidFill>
                  <a:srgbClr val="9F0000"/>
                </a:solidFill>
                <a:latin typeface="Courier New"/>
                <a:cs typeface="Courier New"/>
              </a:rPr>
              <a:t>Outer loop: Dispatcher</a:t>
            </a:r>
          </a:p>
          <a:p>
            <a:pPr algn="l"/>
            <a:r>
              <a:rPr lang="en-US" sz="1000" b="1" dirty="0" smtClean="0">
                <a:solidFill>
                  <a:srgbClr val="000090"/>
                </a:solidFill>
                <a:latin typeface="Courier New"/>
                <a:cs typeface="Courier New"/>
              </a:rPr>
              <a:t>Inner loop: </a:t>
            </a:r>
            <a:r>
              <a:rPr lang="en-US" sz="1000" b="1" dirty="0" err="1" smtClean="0">
                <a:solidFill>
                  <a:srgbClr val="000090"/>
                </a:solidFill>
                <a:latin typeface="Courier New"/>
                <a:cs typeface="Courier New"/>
              </a:rPr>
              <a:t>Subdispatcher</a:t>
            </a:r>
            <a:endParaRPr lang="en-US" sz="1000" b="1" dirty="0" smtClean="0">
              <a:solidFill>
                <a:srgbClr val="000090"/>
              </a:solidFill>
              <a:latin typeface="Courier New"/>
              <a:cs typeface="Courier New"/>
            </a:endParaRPr>
          </a:p>
          <a:p>
            <a:pPr algn="l"/>
            <a:r>
              <a:rPr lang="en-US" sz="1000" b="1" dirty="0" smtClean="0">
                <a:solidFill>
                  <a:srgbClr val="004D4D"/>
                </a:solidFill>
                <a:latin typeface="Courier New"/>
                <a:cs typeface="Courier New"/>
              </a:rPr>
              <a:t>Model loop: </a:t>
            </a:r>
            <a:r>
              <a:rPr lang="en-US" sz="1000" b="1" dirty="0" err="1" smtClean="0">
                <a:solidFill>
                  <a:srgbClr val="004D4D"/>
                </a:solidFill>
                <a:latin typeface="Courier New"/>
                <a:cs typeface="Courier New"/>
              </a:rPr>
              <a:t>ModelListener</a:t>
            </a:r>
            <a:r>
              <a:rPr lang="en-US" sz="1000" b="1" dirty="0" smtClean="0">
                <a:solidFill>
                  <a:srgbClr val="004D4D"/>
                </a:solidFill>
                <a:latin typeface="Courier New"/>
                <a:cs typeface="Courier New"/>
              </a:rPr>
              <a:t> </a:t>
            </a:r>
            <a:endParaRPr lang="en-US" sz="1000" dirty="0">
              <a:solidFill>
                <a:srgbClr val="004D4D"/>
              </a:solidFill>
            </a:endParaRPr>
          </a:p>
        </p:txBody>
      </p:sp>
      <p:sp>
        <p:nvSpPr>
          <p:cNvPr id="48" name="Rounded Rectangle 47"/>
          <p:cNvSpPr/>
          <p:nvPr/>
        </p:nvSpPr>
        <p:spPr bwMode="auto">
          <a:xfrm>
            <a:off x="1305973" y="2834026"/>
            <a:ext cx="1350429" cy="56322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0" rIns="91440" bIns="0" numCol="1" rtlCol="0" anchor="t" anchorCtr="1" compatLnSpc="1">
            <a:prstTxWarp prst="textNoShape">
              <a:avLst/>
            </a:prstTxWarp>
            <a:noAutofit/>
          </a:bodyPr>
          <a:lstStyle/>
          <a:p>
            <a:pPr marL="0" marR="0" indent="0" algn="ctr" defTabSz="914400" rtl="0" eaLnBrk="0" fontAlgn="base" latinLnBrk="0" hangingPunct="0">
              <a:lnSpc>
                <a:spcPts val="412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cxnSp>
        <p:nvCxnSpPr>
          <p:cNvPr id="49" name="Shape 48"/>
          <p:cNvCxnSpPr>
            <a:stCxn id="48" idx="1"/>
            <a:endCxn id="48" idx="2"/>
          </p:cNvCxnSpPr>
          <p:nvPr/>
        </p:nvCxnSpPr>
        <p:spPr bwMode="auto">
          <a:xfrm rot="10800000" flipH="1" flipV="1">
            <a:off x="1305972" y="3115637"/>
            <a:ext cx="675215" cy="281610"/>
          </a:xfrm>
          <a:prstGeom prst="curvedConnector4">
            <a:avLst>
              <a:gd name="adj1" fmla="val -33856"/>
              <a:gd name="adj2" fmla="val 181176"/>
            </a:avLst>
          </a:prstGeom>
          <a:solidFill>
            <a:schemeClr val="accent1"/>
          </a:solidFill>
          <a:ln w="31750" cap="flat" cmpd="sng" algn="ctr">
            <a:solidFill>
              <a:schemeClr val="accent2">
                <a:lumMod val="75000"/>
              </a:schemeClr>
            </a:solidFill>
            <a:prstDash val="solid"/>
            <a:round/>
            <a:headEnd type="none" w="med" len="med"/>
            <a:tailEnd type="arrow"/>
          </a:ln>
          <a:effectLst/>
        </p:spPr>
      </p:cxnSp>
      <p:cxnSp>
        <p:nvCxnSpPr>
          <p:cNvPr id="67" name="Curved Connector 66"/>
          <p:cNvCxnSpPr>
            <a:stCxn id="48" idx="3"/>
          </p:cNvCxnSpPr>
          <p:nvPr/>
        </p:nvCxnSpPr>
        <p:spPr bwMode="auto">
          <a:xfrm>
            <a:off x="2656402" y="3115637"/>
            <a:ext cx="1047765" cy="302780"/>
          </a:xfrm>
          <a:prstGeom prst="curvedConnector3">
            <a:avLst>
              <a:gd name="adj1" fmla="val 50000"/>
            </a:avLst>
          </a:prstGeom>
          <a:solidFill>
            <a:schemeClr val="accent1"/>
          </a:solidFill>
          <a:ln w="31750" cap="flat" cmpd="sng" algn="ctr">
            <a:solidFill>
              <a:schemeClr val="accent6">
                <a:lumMod val="75000"/>
              </a:schemeClr>
            </a:solidFill>
            <a:prstDash val="solid"/>
            <a:round/>
            <a:headEnd type="none" w="med" len="med"/>
            <a:tailEnd type="arrow"/>
          </a:ln>
          <a:effectLst/>
        </p:spPr>
      </p:cxnSp>
      <p:sp>
        <p:nvSpPr>
          <p:cNvPr id="72" name="Rectangle 71"/>
          <p:cNvSpPr/>
          <p:nvPr/>
        </p:nvSpPr>
        <p:spPr>
          <a:xfrm>
            <a:off x="725298" y="3626510"/>
            <a:ext cx="2174535" cy="553998"/>
          </a:xfrm>
          <a:prstGeom prst="rect">
            <a:avLst/>
          </a:prstGeom>
        </p:spPr>
        <p:txBody>
          <a:bodyPr wrap="square">
            <a:spAutoFit/>
          </a:bodyPr>
          <a:lstStyle/>
          <a:p>
            <a:pPr algn="l"/>
            <a:r>
              <a:rPr lang="en-US" sz="1000" dirty="0" err="1" smtClean="0">
                <a:latin typeface="Courier New"/>
                <a:cs typeface="Courier New"/>
              </a:rPr>
              <a:t>ModelChangeListener</a:t>
            </a:r>
            <a:r>
              <a:rPr lang="en-US" sz="1000" dirty="0" smtClean="0">
                <a:latin typeface="Courier New"/>
                <a:cs typeface="Courier New"/>
              </a:rPr>
              <a:t>#</a:t>
            </a:r>
          </a:p>
          <a:p>
            <a:pPr algn="l"/>
            <a:r>
              <a:rPr lang="en-US" sz="1000" dirty="0" err="1" smtClean="0">
                <a:latin typeface="Courier New"/>
                <a:cs typeface="Courier New"/>
              </a:rPr>
              <a:t>stateChanged(ContextEvent</a:t>
            </a:r>
            <a:r>
              <a:rPr lang="en-US" sz="1000" dirty="0" smtClean="0">
                <a:latin typeface="Courier New"/>
                <a:cs typeface="Courier New"/>
              </a:rPr>
              <a:t>)</a:t>
            </a:r>
          </a:p>
          <a:p>
            <a:pPr algn="l"/>
            <a:r>
              <a:rPr lang="en-US" sz="1000" dirty="0" smtClean="0">
                <a:latin typeface="+mn-lt"/>
                <a:cs typeface="Courier New"/>
              </a:rPr>
              <a:t>from model</a:t>
            </a:r>
            <a:endParaRPr lang="en-US" sz="1000" dirty="0">
              <a:latin typeface="+mn-lt"/>
              <a:cs typeface="Courier New"/>
            </a:endParaRPr>
          </a:p>
        </p:txBody>
      </p:sp>
      <p:sp>
        <p:nvSpPr>
          <p:cNvPr id="73" name="Rectangle 72"/>
          <p:cNvSpPr/>
          <p:nvPr/>
        </p:nvSpPr>
        <p:spPr>
          <a:xfrm>
            <a:off x="2868077" y="2621922"/>
            <a:ext cx="1312333" cy="553998"/>
          </a:xfrm>
          <a:prstGeom prst="rect">
            <a:avLst/>
          </a:prstGeom>
        </p:spPr>
        <p:txBody>
          <a:bodyPr wrap="square">
            <a:spAutoFit/>
          </a:bodyPr>
          <a:lstStyle/>
          <a:p>
            <a:pPr algn="l"/>
            <a:r>
              <a:rPr lang="en-US" sz="1000" dirty="0" smtClean="0">
                <a:latin typeface="Courier New"/>
                <a:cs typeface="Courier New"/>
              </a:rPr>
              <a:t>process</a:t>
            </a:r>
          </a:p>
          <a:p>
            <a:pPr algn="l"/>
            <a:r>
              <a:rPr lang="en-US" sz="1000" dirty="0" smtClean="0">
                <a:latin typeface="Courier New"/>
                <a:cs typeface="Courier New"/>
              </a:rPr>
              <a:t>Optimization</a:t>
            </a:r>
          </a:p>
          <a:p>
            <a:pPr algn="l"/>
            <a:r>
              <a:rPr lang="en-US" sz="1000" dirty="0" smtClean="0">
                <a:latin typeface="Courier New"/>
                <a:cs typeface="Courier New"/>
              </a:rPr>
              <a:t>Request</a:t>
            </a:r>
          </a:p>
        </p:txBody>
      </p:sp>
      <p:sp>
        <p:nvSpPr>
          <p:cNvPr id="92" name="Rectangle 91"/>
          <p:cNvSpPr/>
          <p:nvPr/>
        </p:nvSpPr>
        <p:spPr>
          <a:xfrm>
            <a:off x="1531848" y="2944166"/>
            <a:ext cx="915635" cy="338554"/>
          </a:xfrm>
          <a:prstGeom prst="rect">
            <a:avLst/>
          </a:prstGeom>
        </p:spPr>
        <p:txBody>
          <a:bodyPr wrap="none">
            <a:spAutoFit/>
          </a:bodyPr>
          <a:lstStyle/>
          <a:p>
            <a:r>
              <a:rPr lang="en-US" sz="1600" dirty="0" smtClean="0">
                <a:latin typeface="+mn-lt"/>
              </a:rPr>
              <a:t>Listener</a:t>
            </a:r>
            <a:endParaRPr lang="en-US" sz="16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r>
              <a:rPr lang="en-US" dirty="0" smtClean="0"/>
              <a:t>From Metacomputing </a:t>
            </a:r>
            <a:br>
              <a:rPr lang="en-US" dirty="0" smtClean="0"/>
            </a:br>
            <a:r>
              <a:rPr lang="en-US" dirty="0" smtClean="0"/>
              <a:t>to Model-based Computing</a:t>
            </a:r>
          </a:p>
        </p:txBody>
      </p:sp>
      <p:sp>
        <p:nvSpPr>
          <p:cNvPr id="33795" name="Footer Placeholder 3"/>
          <p:cNvSpPr>
            <a:spLocks noGrp="1"/>
          </p:cNvSpPr>
          <p:nvPr>
            <p:ph type="ftr" sz="quarter" idx="4294967295"/>
          </p:nvPr>
        </p:nvSpPr>
        <p:spPr>
          <a:xfrm>
            <a:off x="0" y="6629400"/>
            <a:ext cx="5105400" cy="228600"/>
          </a:xfrm>
          <a:noFill/>
        </p:spPr>
        <p:txBody>
          <a:bodyPr/>
          <a:lstStyle/>
          <a:p>
            <a:r>
              <a:rPr lang="en-US">
                <a:ea typeface="ＭＳ Ｐゴシック" charset="-128"/>
                <a:cs typeface="ＭＳ Ｐゴシック" charset="-128"/>
              </a:rPr>
              <a:t>Mike Sobolewski</a:t>
            </a:r>
          </a:p>
        </p:txBody>
      </p:sp>
      <p:sp>
        <p:nvSpPr>
          <p:cNvPr id="33796" name="Slide Number Placeholder 4"/>
          <p:cNvSpPr>
            <a:spLocks noGrp="1"/>
          </p:cNvSpPr>
          <p:nvPr>
            <p:ph type="sldNum" sz="quarter" idx="4294967295"/>
          </p:nvPr>
        </p:nvSpPr>
        <p:spPr>
          <a:xfrm>
            <a:off x="0" y="6629400"/>
            <a:ext cx="469900" cy="228600"/>
          </a:xfrm>
          <a:noFill/>
        </p:spPr>
        <p:txBody>
          <a:bodyPr/>
          <a:lstStyle/>
          <a:p>
            <a:fld id="{E36C7F76-D772-464F-AF78-8792C02F5FFD}" type="slidenum">
              <a:rPr lang="en-US"/>
              <a:pPr/>
              <a:t>11</a:t>
            </a:fld>
            <a:endParaRPr lang="en-US"/>
          </a:p>
        </p:txBody>
      </p:sp>
      <p:sp>
        <p:nvSpPr>
          <p:cNvPr id="26" name="Rectangle 25"/>
          <p:cNvSpPr/>
          <p:nvPr/>
        </p:nvSpPr>
        <p:spPr>
          <a:xfrm>
            <a:off x="815882" y="4328842"/>
            <a:ext cx="1949975" cy="225628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algn="ctr" defTabSz="457200">
              <a:defRPr/>
            </a:pPr>
            <a:endParaRPr lang="en-US" kern="0">
              <a:solidFill>
                <a:prstClr val="white"/>
              </a:solidFill>
              <a:latin typeface="Calibri"/>
              <a:ea typeface="ＭＳ Ｐゴシック" charset="-128"/>
            </a:endParaRPr>
          </a:p>
        </p:txBody>
      </p:sp>
      <p:sp>
        <p:nvSpPr>
          <p:cNvPr id="27" name="Rounded Rectangle 26"/>
          <p:cNvSpPr>
            <a:spLocks noChangeArrowheads="1"/>
          </p:cNvSpPr>
          <p:nvPr/>
        </p:nvSpPr>
        <p:spPr bwMode="auto">
          <a:xfrm>
            <a:off x="958850" y="4479925"/>
            <a:ext cx="1682750" cy="56356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Data</a:t>
            </a:r>
            <a:br>
              <a:rPr lang="en-US" sz="1600" kern="0" dirty="0">
                <a:solidFill>
                  <a:prstClr val="black"/>
                </a:solidFill>
                <a:latin typeface="Calibri"/>
              </a:rPr>
            </a:br>
            <a:r>
              <a:rPr lang="en-US" sz="1600" kern="0" dirty="0">
                <a:solidFill>
                  <a:prstClr val="black"/>
                </a:solidFill>
                <a:latin typeface="Calibri"/>
              </a:rPr>
              <a:t>Context</a:t>
            </a:r>
          </a:p>
        </p:txBody>
      </p:sp>
      <p:sp>
        <p:nvSpPr>
          <p:cNvPr id="28" name="Rounded Rectangle 27"/>
          <p:cNvSpPr>
            <a:spLocks noChangeArrowheads="1"/>
          </p:cNvSpPr>
          <p:nvPr/>
        </p:nvSpPr>
        <p:spPr bwMode="auto">
          <a:xfrm>
            <a:off x="958850" y="5151438"/>
            <a:ext cx="1682750" cy="56515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Signatures</a:t>
            </a:r>
          </a:p>
        </p:txBody>
      </p:sp>
      <p:sp>
        <p:nvSpPr>
          <p:cNvPr id="29" name="Rounded Rectangle 28"/>
          <p:cNvSpPr>
            <a:spLocks noChangeArrowheads="1"/>
          </p:cNvSpPr>
          <p:nvPr/>
        </p:nvSpPr>
        <p:spPr bwMode="auto">
          <a:xfrm>
            <a:off x="958850" y="5834063"/>
            <a:ext cx="1682750" cy="56356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Control</a:t>
            </a:r>
            <a:br>
              <a:rPr lang="en-US" sz="1600" kern="0" dirty="0">
                <a:solidFill>
                  <a:prstClr val="black"/>
                </a:solidFill>
                <a:latin typeface="Calibri"/>
              </a:rPr>
            </a:br>
            <a:r>
              <a:rPr lang="en-US" sz="1600" kern="0" dirty="0">
                <a:solidFill>
                  <a:prstClr val="black"/>
                </a:solidFill>
                <a:latin typeface="Calibri"/>
              </a:rPr>
              <a:t>Context</a:t>
            </a:r>
          </a:p>
        </p:txBody>
      </p:sp>
      <p:sp>
        <p:nvSpPr>
          <p:cNvPr id="30" name="Rectangle 29"/>
          <p:cNvSpPr/>
          <p:nvPr/>
        </p:nvSpPr>
        <p:spPr>
          <a:xfrm>
            <a:off x="3571782" y="2965765"/>
            <a:ext cx="1949975" cy="225628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algn="ctr" defTabSz="457200">
              <a:defRPr/>
            </a:pPr>
            <a:endParaRPr lang="en-US" kern="0">
              <a:solidFill>
                <a:prstClr val="white"/>
              </a:solidFill>
              <a:latin typeface="Calibri"/>
              <a:ea typeface="ＭＳ Ｐゴシック" charset="-128"/>
            </a:endParaRPr>
          </a:p>
        </p:txBody>
      </p:sp>
      <p:sp>
        <p:nvSpPr>
          <p:cNvPr id="31" name="Rounded Rectangle 30"/>
          <p:cNvSpPr>
            <a:spLocks noChangeArrowheads="1"/>
          </p:cNvSpPr>
          <p:nvPr/>
        </p:nvSpPr>
        <p:spPr bwMode="auto">
          <a:xfrm>
            <a:off x="3714750" y="3117850"/>
            <a:ext cx="1682750" cy="56356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fontAlgn="base">
              <a:spcBef>
                <a:spcPct val="0"/>
              </a:spcBef>
              <a:spcAft>
                <a:spcPct val="0"/>
              </a:spcAft>
              <a:defRPr/>
            </a:pPr>
            <a:r>
              <a:rPr lang="en-US" sz="1600" dirty="0">
                <a:solidFill>
                  <a:srgbClr val="000000"/>
                </a:solidFill>
                <a:latin typeface="Calibri" charset="0"/>
              </a:rPr>
              <a:t>Value</a:t>
            </a:r>
          </a:p>
        </p:txBody>
      </p:sp>
      <p:sp>
        <p:nvSpPr>
          <p:cNvPr id="32" name="Rounded Rectangle 31"/>
          <p:cNvSpPr>
            <a:spLocks noChangeArrowheads="1"/>
          </p:cNvSpPr>
          <p:nvPr/>
        </p:nvSpPr>
        <p:spPr bwMode="auto">
          <a:xfrm>
            <a:off x="3714750" y="3789363"/>
            <a:ext cx="1682750" cy="56356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Filters</a:t>
            </a:r>
          </a:p>
        </p:txBody>
      </p:sp>
      <p:sp>
        <p:nvSpPr>
          <p:cNvPr id="33" name="Rounded Rectangle 32"/>
          <p:cNvSpPr>
            <a:spLocks noChangeArrowheads="1"/>
          </p:cNvSpPr>
          <p:nvPr/>
        </p:nvSpPr>
        <p:spPr bwMode="auto">
          <a:xfrm>
            <a:off x="3714750" y="4470400"/>
            <a:ext cx="1682750" cy="56515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Evaluators</a:t>
            </a:r>
          </a:p>
        </p:txBody>
      </p:sp>
      <p:sp>
        <p:nvSpPr>
          <p:cNvPr id="34" name="Rectangle 33"/>
          <p:cNvSpPr/>
          <p:nvPr/>
        </p:nvSpPr>
        <p:spPr>
          <a:xfrm>
            <a:off x="6343124" y="1609033"/>
            <a:ext cx="1949975" cy="225628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algn="ctr" defTabSz="457200">
              <a:defRPr/>
            </a:pPr>
            <a:endParaRPr lang="en-US" kern="0">
              <a:solidFill>
                <a:prstClr val="white"/>
              </a:solidFill>
              <a:latin typeface="Calibri"/>
              <a:ea typeface="ＭＳ Ｐゴシック" charset="-128"/>
            </a:endParaRPr>
          </a:p>
        </p:txBody>
      </p:sp>
      <p:sp>
        <p:nvSpPr>
          <p:cNvPr id="35" name="Rounded Rectangle 34"/>
          <p:cNvSpPr>
            <a:spLocks noChangeArrowheads="1"/>
          </p:cNvSpPr>
          <p:nvPr/>
        </p:nvSpPr>
        <p:spPr bwMode="auto">
          <a:xfrm>
            <a:off x="6486525" y="1760538"/>
            <a:ext cx="1682750" cy="56356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Models</a:t>
            </a:r>
          </a:p>
        </p:txBody>
      </p:sp>
      <p:sp>
        <p:nvSpPr>
          <p:cNvPr id="36" name="Rounded Rectangle 35"/>
          <p:cNvSpPr>
            <a:spLocks noChangeArrowheads="1"/>
          </p:cNvSpPr>
          <p:nvPr/>
        </p:nvSpPr>
        <p:spPr bwMode="auto">
          <a:xfrm>
            <a:off x="6486525" y="2432050"/>
            <a:ext cx="1682750" cy="56515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Consumer</a:t>
            </a:r>
          </a:p>
        </p:txBody>
      </p:sp>
      <p:sp>
        <p:nvSpPr>
          <p:cNvPr id="37" name="Rounded Rectangle 36"/>
          <p:cNvSpPr>
            <a:spLocks noChangeArrowheads="1"/>
          </p:cNvSpPr>
          <p:nvPr/>
        </p:nvSpPr>
        <p:spPr bwMode="auto">
          <a:xfrm>
            <a:off x="6486525" y="3114675"/>
            <a:ext cx="1682750" cy="56356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Producers</a:t>
            </a:r>
          </a:p>
        </p:txBody>
      </p:sp>
      <p:cxnSp>
        <p:nvCxnSpPr>
          <p:cNvPr id="39" name="Straight Arrow Connector 38"/>
          <p:cNvCxnSpPr>
            <a:cxnSpLocks noChangeShapeType="1"/>
          </p:cNvCxnSpPr>
          <p:nvPr/>
        </p:nvCxnSpPr>
        <p:spPr bwMode="auto">
          <a:xfrm>
            <a:off x="2784475" y="4762500"/>
            <a:ext cx="784225" cy="1588"/>
          </a:xfrm>
          <a:prstGeom prst="straightConnector1">
            <a:avLst/>
          </a:prstGeom>
          <a:noFill/>
          <a:ln w="76200">
            <a:solidFill>
              <a:srgbClr val="000090"/>
            </a:solidFill>
            <a:round/>
            <a:headEnd/>
            <a:tailEnd type="none" w="med" len="lg"/>
          </a:ln>
          <a:effectLst>
            <a:outerShdw dist="20000" dir="5400000" rotWithShape="0">
              <a:srgbClr val="808080">
                <a:alpha val="37999"/>
              </a:srgbClr>
            </a:outerShdw>
          </a:effectLst>
        </p:spPr>
      </p:cxnSp>
      <p:sp>
        <p:nvSpPr>
          <p:cNvPr id="33818" name="Rectangle 40"/>
          <p:cNvSpPr>
            <a:spLocks noChangeArrowheads="1"/>
          </p:cNvSpPr>
          <p:nvPr/>
        </p:nvSpPr>
        <p:spPr bwMode="auto">
          <a:xfrm>
            <a:off x="1242252" y="3789363"/>
            <a:ext cx="1067445" cy="400110"/>
          </a:xfrm>
          <a:prstGeom prst="rect">
            <a:avLst/>
          </a:prstGeom>
          <a:noFill/>
          <a:ln w="9525">
            <a:noFill/>
            <a:miter lim="800000"/>
            <a:headEnd/>
            <a:tailEnd/>
          </a:ln>
        </p:spPr>
        <p:txBody>
          <a:bodyPr wrap="none">
            <a:prstTxWarp prst="textNoShape">
              <a:avLst/>
            </a:prstTxWarp>
            <a:spAutoFit/>
          </a:bodyPr>
          <a:lstStyle/>
          <a:p>
            <a:pPr defTabSz="457200" fontAlgn="base">
              <a:spcBef>
                <a:spcPct val="0"/>
              </a:spcBef>
              <a:spcAft>
                <a:spcPct val="0"/>
              </a:spcAft>
            </a:pPr>
            <a:r>
              <a:rPr lang="en-US" sz="2000" b="1" dirty="0">
                <a:solidFill>
                  <a:srgbClr val="000000"/>
                </a:solidFill>
                <a:latin typeface="Calibri" charset="0"/>
                <a:ea typeface="ＭＳ Ｐゴシック" charset="-128"/>
              </a:rPr>
              <a:t>Exertion</a:t>
            </a:r>
          </a:p>
        </p:txBody>
      </p:sp>
      <p:sp>
        <p:nvSpPr>
          <p:cNvPr id="33819" name="Rectangle 41"/>
          <p:cNvSpPr>
            <a:spLocks noChangeArrowheads="1"/>
          </p:cNvSpPr>
          <p:nvPr/>
        </p:nvSpPr>
        <p:spPr bwMode="auto">
          <a:xfrm>
            <a:off x="4049713" y="2451100"/>
            <a:ext cx="1059304" cy="400110"/>
          </a:xfrm>
          <a:prstGeom prst="rect">
            <a:avLst/>
          </a:prstGeom>
          <a:noFill/>
          <a:ln w="9525">
            <a:noFill/>
            <a:miter lim="800000"/>
            <a:headEnd/>
            <a:tailEnd/>
          </a:ln>
        </p:spPr>
        <p:txBody>
          <a:bodyPr wrap="none">
            <a:prstTxWarp prst="textNoShape">
              <a:avLst/>
            </a:prstTxWarp>
            <a:spAutoFit/>
          </a:bodyPr>
          <a:lstStyle/>
          <a:p>
            <a:pPr defTabSz="457200" fontAlgn="base">
              <a:spcBef>
                <a:spcPct val="0"/>
              </a:spcBef>
              <a:spcAft>
                <a:spcPct val="0"/>
              </a:spcAft>
            </a:pPr>
            <a:r>
              <a:rPr lang="en-US" sz="2000" b="1" dirty="0">
                <a:solidFill>
                  <a:srgbClr val="000000"/>
                </a:solidFill>
                <a:latin typeface="Calibri" charset="0"/>
                <a:ea typeface="ＭＳ Ｐゴシック" charset="-128"/>
              </a:rPr>
              <a:t>Variable</a:t>
            </a:r>
          </a:p>
        </p:txBody>
      </p:sp>
      <p:sp>
        <p:nvSpPr>
          <p:cNvPr id="33820" name="Rectangle 42"/>
          <p:cNvSpPr>
            <a:spLocks noChangeArrowheads="1"/>
          </p:cNvSpPr>
          <p:nvPr/>
        </p:nvSpPr>
        <p:spPr bwMode="auto">
          <a:xfrm>
            <a:off x="6846575" y="4044655"/>
            <a:ext cx="1096750" cy="400110"/>
          </a:xfrm>
          <a:prstGeom prst="rect">
            <a:avLst/>
          </a:prstGeom>
          <a:noFill/>
          <a:ln w="9525">
            <a:noFill/>
            <a:miter lim="800000"/>
            <a:headEnd/>
            <a:tailEnd/>
          </a:ln>
        </p:spPr>
        <p:txBody>
          <a:bodyPr wrap="none">
            <a:prstTxWarp prst="textNoShape">
              <a:avLst/>
            </a:prstTxWarp>
            <a:spAutoFit/>
          </a:bodyPr>
          <a:lstStyle/>
          <a:p>
            <a:pPr defTabSz="457200" fontAlgn="base">
              <a:spcBef>
                <a:spcPct val="0"/>
              </a:spcBef>
              <a:spcAft>
                <a:spcPct val="0"/>
              </a:spcAft>
            </a:pPr>
            <a:r>
              <a:rPr lang="en-US" sz="2000" b="1" dirty="0">
                <a:solidFill>
                  <a:srgbClr val="000000"/>
                </a:solidFill>
                <a:latin typeface="Calibri" charset="0"/>
                <a:ea typeface="ＭＳ Ｐゴシック" charset="-128"/>
              </a:rPr>
              <a:t>Modeler</a:t>
            </a:r>
          </a:p>
        </p:txBody>
      </p:sp>
      <p:cxnSp>
        <p:nvCxnSpPr>
          <p:cNvPr id="45" name="Elbow Connector 44"/>
          <p:cNvCxnSpPr>
            <a:cxnSpLocks noChangeShapeType="1"/>
            <a:endCxn id="26" idx="3"/>
          </p:cNvCxnSpPr>
          <p:nvPr/>
        </p:nvCxnSpPr>
        <p:spPr bwMode="auto">
          <a:xfrm rot="10800000" flipV="1">
            <a:off x="2765858" y="4756735"/>
            <a:ext cx="2648685" cy="700250"/>
          </a:xfrm>
          <a:prstGeom prst="bentConnector3">
            <a:avLst>
              <a:gd name="adj1" fmla="val -22768"/>
            </a:avLst>
          </a:prstGeom>
          <a:noFill/>
          <a:ln w="76200">
            <a:solidFill>
              <a:srgbClr val="000090"/>
            </a:solidFill>
            <a:miter lim="800000"/>
            <a:headEnd/>
            <a:tailEnd type="triangle" w="med" len="lg"/>
          </a:ln>
          <a:effectLst>
            <a:outerShdw dist="20000" dir="5400000" rotWithShape="0">
              <a:srgbClr val="808080">
                <a:alpha val="37999"/>
              </a:srgbClr>
            </a:outerShdw>
          </a:effectLst>
        </p:spPr>
      </p:cxnSp>
      <p:sp>
        <p:nvSpPr>
          <p:cNvPr id="33822" name="Decision 151"/>
          <p:cNvSpPr>
            <a:spLocks noChangeArrowheads="1"/>
          </p:cNvSpPr>
          <p:nvPr/>
        </p:nvSpPr>
        <p:spPr bwMode="auto">
          <a:xfrm>
            <a:off x="6094537" y="1941345"/>
            <a:ext cx="365125" cy="230187"/>
          </a:xfrm>
          <a:prstGeom prst="flowChartDecision">
            <a:avLst/>
          </a:prstGeom>
          <a:solidFill>
            <a:srgbClr val="000090"/>
          </a:solidFill>
          <a:ln w="38100">
            <a:solidFill>
              <a:srgbClr val="000090"/>
            </a:solidFill>
            <a:round/>
            <a:headEnd/>
            <a:tailEnd/>
          </a:ln>
        </p:spPr>
        <p:txBody>
          <a:bodyPr>
            <a:prstTxWarp prst="textNoShape">
              <a:avLst/>
            </a:prstTxWarp>
          </a:bodyPr>
          <a:lstStyle/>
          <a:p>
            <a:pPr algn="ctr" eaLnBrk="0" fontAlgn="base" hangingPunct="0">
              <a:spcBef>
                <a:spcPct val="0"/>
              </a:spcBef>
              <a:spcAft>
                <a:spcPct val="0"/>
              </a:spcAft>
            </a:pPr>
            <a:endParaRPr lang="en-US" sz="2400">
              <a:solidFill>
                <a:srgbClr val="000000"/>
              </a:solidFill>
              <a:latin typeface="Times" charset="0"/>
              <a:ea typeface="ＭＳ Ｐゴシック" charset="-128"/>
            </a:endParaRPr>
          </a:p>
        </p:txBody>
      </p:sp>
      <p:sp>
        <p:nvSpPr>
          <p:cNvPr id="33823" name="Decision 151"/>
          <p:cNvSpPr>
            <a:spLocks noChangeArrowheads="1"/>
          </p:cNvSpPr>
          <p:nvPr/>
        </p:nvSpPr>
        <p:spPr bwMode="auto">
          <a:xfrm>
            <a:off x="2659063" y="4645025"/>
            <a:ext cx="365125" cy="230188"/>
          </a:xfrm>
          <a:prstGeom prst="flowChartDecision">
            <a:avLst/>
          </a:prstGeom>
          <a:solidFill>
            <a:srgbClr val="000090"/>
          </a:solidFill>
          <a:ln w="38100">
            <a:solidFill>
              <a:srgbClr val="000090"/>
            </a:solidFill>
            <a:round/>
            <a:headEnd/>
            <a:tailEnd/>
          </a:ln>
        </p:spPr>
        <p:txBody>
          <a:bodyPr>
            <a:prstTxWarp prst="textNoShape">
              <a:avLst/>
            </a:prstTxWarp>
          </a:bodyPr>
          <a:lstStyle/>
          <a:p>
            <a:pPr algn="ctr" eaLnBrk="0" fontAlgn="base" hangingPunct="0">
              <a:spcBef>
                <a:spcPct val="0"/>
              </a:spcBef>
              <a:spcAft>
                <a:spcPct val="0"/>
              </a:spcAft>
            </a:pPr>
            <a:endParaRPr lang="en-US" sz="2400">
              <a:solidFill>
                <a:srgbClr val="000000"/>
              </a:solidFill>
              <a:latin typeface="Times" charset="0"/>
              <a:ea typeface="ＭＳ Ｐゴシック" charset="-128"/>
            </a:endParaRPr>
          </a:p>
        </p:txBody>
      </p:sp>
      <p:cxnSp>
        <p:nvCxnSpPr>
          <p:cNvPr id="51" name="Shape 50"/>
          <p:cNvCxnSpPr/>
          <p:nvPr/>
        </p:nvCxnSpPr>
        <p:spPr bwMode="auto">
          <a:xfrm rot="10800000" flipV="1">
            <a:off x="5291988" y="2056439"/>
            <a:ext cx="858252" cy="862214"/>
          </a:xfrm>
          <a:prstGeom prst="bentConnector2">
            <a:avLst/>
          </a:prstGeom>
          <a:solidFill>
            <a:schemeClr val="accent1"/>
          </a:solidFill>
          <a:ln w="76200" cap="flat" cmpd="sng" algn="ctr">
            <a:solidFill>
              <a:srgbClr val="000090"/>
            </a:solidFill>
            <a:prstDash val="solid"/>
            <a:round/>
            <a:headEnd type="none" w="med" len="med"/>
            <a:tailEnd type="none" w="med" len="med"/>
          </a:ln>
          <a:effectLst/>
        </p:spPr>
      </p:cxnSp>
      <p:pic>
        <p:nvPicPr>
          <p:cNvPr id="38" name="Picture 2"/>
          <p:cNvPicPr>
            <a:picLocks noChangeAspect="1" noChangeArrowheads="1"/>
          </p:cNvPicPr>
          <p:nvPr/>
        </p:nvPicPr>
        <p:blipFill>
          <a:blip r:embed="rId2" cstate="print"/>
          <a:srcRect/>
          <a:stretch>
            <a:fillRect/>
          </a:stretch>
        </p:blipFill>
        <p:spPr bwMode="auto">
          <a:xfrm>
            <a:off x="0" y="1295400"/>
            <a:ext cx="3608622" cy="19691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 name="Rounded Rectangle 18"/>
          <p:cNvSpPr/>
          <p:nvPr/>
        </p:nvSpPr>
        <p:spPr>
          <a:xfrm>
            <a:off x="381000" y="1371600"/>
            <a:ext cx="8534400" cy="4038600"/>
          </a:xfrm>
          <a:prstGeom prst="roundRect">
            <a:avLst/>
          </a:prstGeom>
          <a:solidFill>
            <a:schemeClr val="accent5">
              <a:alpha val="40000"/>
            </a:schemeClr>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rgbClr val="000000"/>
              </a:solidFill>
            </a:endParaRPr>
          </a:p>
        </p:txBody>
      </p:sp>
      <p:sp>
        <p:nvSpPr>
          <p:cNvPr id="2" name="Title 1"/>
          <p:cNvSpPr>
            <a:spLocks noGrp="1"/>
          </p:cNvSpPr>
          <p:nvPr>
            <p:ph type="title"/>
          </p:nvPr>
        </p:nvSpPr>
        <p:spPr/>
        <p:txBody>
          <a:bodyPr/>
          <a:lstStyle/>
          <a:p>
            <a:r>
              <a:rPr lang="en-US" dirty="0" smtClean="0"/>
              <a:t>Explorer Context (Data)</a:t>
            </a:r>
            <a:endParaRPr lang="en-US" dirty="0"/>
          </a:p>
        </p:txBody>
      </p:sp>
      <p:sp>
        <p:nvSpPr>
          <p:cNvPr id="4" name="TextBox 3"/>
          <p:cNvSpPr txBox="1"/>
          <p:nvPr/>
        </p:nvSpPr>
        <p:spPr>
          <a:xfrm>
            <a:off x="609600" y="2209800"/>
            <a:ext cx="1705714" cy="400110"/>
          </a:xfrm>
          <a:prstGeom prst="rect">
            <a:avLst/>
          </a:prstGeom>
          <a:noFill/>
        </p:spPr>
        <p:txBody>
          <a:bodyPr wrap="none" rtlCol="0">
            <a:spAutoFit/>
          </a:bodyPr>
          <a:lstStyle/>
          <a:p>
            <a:r>
              <a:rPr lang="en-US" sz="2000" b="1" i="1" dirty="0" err="1" smtClean="0">
                <a:solidFill>
                  <a:prstClr val="black"/>
                </a:solidFill>
                <a:latin typeface="Arial"/>
                <a:cs typeface="Arial"/>
              </a:rPr>
              <a:t>VariableInfo</a:t>
            </a:r>
            <a:endParaRPr lang="en-US" sz="2000" b="1" i="1" dirty="0">
              <a:solidFill>
                <a:prstClr val="black"/>
              </a:solidFill>
              <a:latin typeface="Arial"/>
              <a:cs typeface="Arial"/>
            </a:endParaRPr>
          </a:p>
        </p:txBody>
      </p:sp>
      <p:sp>
        <p:nvSpPr>
          <p:cNvPr id="5" name="Rounded Rectangle 4"/>
          <p:cNvSpPr/>
          <p:nvPr/>
        </p:nvSpPr>
        <p:spPr bwMode="auto">
          <a:xfrm>
            <a:off x="609600" y="3149600"/>
            <a:ext cx="1641231" cy="304800"/>
          </a:xfrm>
          <a:prstGeom prst="roundRect">
            <a:avLst/>
          </a:prstGeom>
          <a:solidFill>
            <a:schemeClr val="accent3"/>
          </a:solidFill>
          <a:ln>
            <a:solidFill>
              <a:schemeClr val="accent3"/>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Aft>
                <a:spcPct val="0"/>
              </a:spcAft>
            </a:pPr>
            <a:r>
              <a:rPr lang="en-US" sz="1200" b="1" dirty="0" smtClean="0">
                <a:solidFill>
                  <a:srgbClr val="000000"/>
                </a:solidFill>
                <a:cs typeface="Courier New"/>
              </a:rPr>
              <a:t>Objectives Info</a:t>
            </a:r>
            <a:endParaRPr lang="en-US" sz="1200" b="1" dirty="0">
              <a:solidFill>
                <a:srgbClr val="000000"/>
              </a:solidFill>
              <a:cs typeface="Courier New"/>
            </a:endParaRPr>
          </a:p>
        </p:txBody>
      </p:sp>
      <p:sp>
        <p:nvSpPr>
          <p:cNvPr id="6" name="Rounded Rectangle 5"/>
          <p:cNvSpPr/>
          <p:nvPr/>
        </p:nvSpPr>
        <p:spPr>
          <a:xfrm>
            <a:off x="609600" y="4267200"/>
            <a:ext cx="16764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prstClr val="black"/>
                </a:solidFill>
                <a:cs typeface="Courier"/>
              </a:rPr>
              <a:t>Constraints Info</a:t>
            </a:r>
            <a:endParaRPr lang="en-US" sz="1200" b="1" dirty="0">
              <a:solidFill>
                <a:prstClr val="black"/>
              </a:solidFill>
              <a:cs typeface="Courier"/>
            </a:endParaRPr>
          </a:p>
        </p:txBody>
      </p:sp>
      <p:sp>
        <p:nvSpPr>
          <p:cNvPr id="7" name="Rounded Rectangle 6"/>
          <p:cNvSpPr/>
          <p:nvPr/>
        </p:nvSpPr>
        <p:spPr>
          <a:xfrm>
            <a:off x="609600" y="2743200"/>
            <a:ext cx="1676400" cy="304800"/>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Design Variable Info</a:t>
            </a:r>
            <a:endParaRPr lang="en-US" sz="1200" b="1" dirty="0">
              <a:solidFill>
                <a:srgbClr val="000000"/>
              </a:solidFill>
            </a:endParaRPr>
          </a:p>
        </p:txBody>
      </p:sp>
      <p:sp>
        <p:nvSpPr>
          <p:cNvPr id="8" name="Rounded Rectangle 7"/>
          <p:cNvSpPr/>
          <p:nvPr/>
        </p:nvSpPr>
        <p:spPr bwMode="auto">
          <a:xfrm>
            <a:off x="609600" y="3581400"/>
            <a:ext cx="1641231" cy="533400"/>
          </a:xfrm>
          <a:prstGeom prst="roundRect">
            <a:avLst/>
          </a:prstGeom>
          <a:solidFill>
            <a:schemeClr val="accent3"/>
          </a:solidFill>
          <a:ln>
            <a:solidFill>
              <a:schemeClr val="accent3"/>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Aft>
                <a:spcPct val="0"/>
              </a:spcAft>
            </a:pPr>
            <a:r>
              <a:rPr lang="en-US" sz="1200" b="1" dirty="0" smtClean="0">
                <a:solidFill>
                  <a:srgbClr val="000000"/>
                </a:solidFill>
                <a:cs typeface="Courier New"/>
              </a:rPr>
              <a:t>Objectives Gradient Info</a:t>
            </a:r>
            <a:endParaRPr lang="en-US" sz="1200" b="1" dirty="0">
              <a:solidFill>
                <a:srgbClr val="000000"/>
              </a:solidFill>
              <a:cs typeface="Courier New"/>
            </a:endParaRPr>
          </a:p>
        </p:txBody>
      </p:sp>
      <p:sp>
        <p:nvSpPr>
          <p:cNvPr id="9" name="Rounded Rectangle 8"/>
          <p:cNvSpPr/>
          <p:nvPr/>
        </p:nvSpPr>
        <p:spPr>
          <a:xfrm>
            <a:off x="609600" y="4724400"/>
            <a:ext cx="1676400" cy="4572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prstClr val="black"/>
                </a:solidFill>
                <a:cs typeface="Courier"/>
              </a:rPr>
              <a:t>Constraints Gradient Info</a:t>
            </a:r>
            <a:endParaRPr lang="en-US" sz="1200" b="1" dirty="0">
              <a:solidFill>
                <a:prstClr val="black"/>
              </a:solidFill>
              <a:cs typeface="Courier"/>
            </a:endParaRPr>
          </a:p>
        </p:txBody>
      </p:sp>
      <p:sp>
        <p:nvSpPr>
          <p:cNvPr id="10" name="Rounded Rectangle 9"/>
          <p:cNvSpPr/>
          <p:nvPr/>
        </p:nvSpPr>
        <p:spPr>
          <a:xfrm>
            <a:off x="2971800" y="3276600"/>
            <a:ext cx="1676400" cy="304800"/>
          </a:xfrm>
          <a:prstGeom prst="roundRect">
            <a:avLst/>
          </a:prstGeom>
          <a:solidFill>
            <a:schemeClr val="accent4">
              <a:alpha val="40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Optimization Strategy</a:t>
            </a:r>
            <a:endParaRPr lang="en-US" sz="1200" b="1" dirty="0">
              <a:solidFill>
                <a:srgbClr val="000000"/>
              </a:solidFill>
            </a:endParaRPr>
          </a:p>
        </p:txBody>
      </p:sp>
      <p:sp>
        <p:nvSpPr>
          <p:cNvPr id="11" name="Rounded Rectangle 10"/>
          <p:cNvSpPr/>
          <p:nvPr/>
        </p:nvSpPr>
        <p:spPr>
          <a:xfrm>
            <a:off x="2971800" y="2819400"/>
            <a:ext cx="1676400" cy="304800"/>
          </a:xfrm>
          <a:prstGeom prst="roundRect">
            <a:avLst/>
          </a:prstGeom>
          <a:solidFill>
            <a:schemeClr val="accent4">
              <a:alpha val="40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Optimization State </a:t>
            </a:r>
            <a:endParaRPr lang="en-US" sz="1200" b="1" dirty="0">
              <a:solidFill>
                <a:srgbClr val="000000"/>
              </a:solidFill>
            </a:endParaRPr>
          </a:p>
        </p:txBody>
      </p:sp>
      <p:sp>
        <p:nvSpPr>
          <p:cNvPr id="12" name="Rounded Rectangle 11"/>
          <p:cNvSpPr/>
          <p:nvPr/>
        </p:nvSpPr>
        <p:spPr>
          <a:xfrm>
            <a:off x="2959100" y="3733800"/>
            <a:ext cx="1676400" cy="304800"/>
          </a:xfrm>
          <a:prstGeom prst="roundRect">
            <a:avLst/>
          </a:prstGeom>
          <a:solidFill>
            <a:srgbClr val="FFFF00">
              <a:alpha val="4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Optimization Signature </a:t>
            </a:r>
            <a:endParaRPr lang="en-US" sz="1200" b="1" dirty="0">
              <a:solidFill>
                <a:srgbClr val="000000"/>
              </a:solidFill>
            </a:endParaRPr>
          </a:p>
        </p:txBody>
      </p:sp>
      <p:sp>
        <p:nvSpPr>
          <p:cNvPr id="13" name="Rounded Rectangle 12"/>
          <p:cNvSpPr/>
          <p:nvPr/>
        </p:nvSpPr>
        <p:spPr>
          <a:xfrm>
            <a:off x="5105400" y="2781300"/>
            <a:ext cx="1676400" cy="304800"/>
          </a:xfrm>
          <a:prstGeom prst="roundRect">
            <a:avLst/>
          </a:prstGeom>
          <a:solidFill>
            <a:srgbClr val="FFFF00">
              <a:alpha val="4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Dispatcher  Signature </a:t>
            </a:r>
            <a:endParaRPr lang="en-US" sz="1200" b="1" dirty="0">
              <a:solidFill>
                <a:srgbClr val="000000"/>
              </a:solidFill>
            </a:endParaRPr>
          </a:p>
        </p:txBody>
      </p:sp>
      <p:sp>
        <p:nvSpPr>
          <p:cNvPr id="14" name="Rounded Rectangle 13"/>
          <p:cNvSpPr/>
          <p:nvPr/>
        </p:nvSpPr>
        <p:spPr>
          <a:xfrm>
            <a:off x="7086600" y="2781300"/>
            <a:ext cx="1676400" cy="304800"/>
          </a:xfrm>
          <a:prstGeom prst="roundRect">
            <a:avLst/>
          </a:prstGeom>
          <a:solidFill>
            <a:srgbClr val="FFFF00">
              <a:alpha val="4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Model  Signature </a:t>
            </a:r>
            <a:endParaRPr lang="en-US" sz="1200" b="1" dirty="0">
              <a:solidFill>
                <a:srgbClr val="000000"/>
              </a:solidFill>
            </a:endParaRPr>
          </a:p>
        </p:txBody>
      </p:sp>
      <p:sp>
        <p:nvSpPr>
          <p:cNvPr id="15" name="TextBox 14"/>
          <p:cNvSpPr txBox="1"/>
          <p:nvPr/>
        </p:nvSpPr>
        <p:spPr>
          <a:xfrm>
            <a:off x="2866286" y="2190690"/>
            <a:ext cx="1800266" cy="400110"/>
          </a:xfrm>
          <a:prstGeom prst="rect">
            <a:avLst/>
          </a:prstGeom>
          <a:noFill/>
        </p:spPr>
        <p:txBody>
          <a:bodyPr wrap="none" rtlCol="0">
            <a:spAutoFit/>
          </a:bodyPr>
          <a:lstStyle/>
          <a:p>
            <a:r>
              <a:rPr lang="en-US" sz="2000" b="1" i="1" dirty="0" smtClean="0">
                <a:solidFill>
                  <a:prstClr val="black"/>
                </a:solidFill>
                <a:latin typeface="Arial"/>
                <a:cs typeface="Arial"/>
              </a:rPr>
              <a:t>Optimization </a:t>
            </a:r>
            <a:endParaRPr lang="en-US" sz="2000" b="1" i="1" dirty="0">
              <a:solidFill>
                <a:prstClr val="black"/>
              </a:solidFill>
              <a:latin typeface="Arial"/>
              <a:cs typeface="Arial"/>
            </a:endParaRPr>
          </a:p>
        </p:txBody>
      </p:sp>
      <p:sp>
        <p:nvSpPr>
          <p:cNvPr id="16" name="TextBox 15"/>
          <p:cNvSpPr txBox="1"/>
          <p:nvPr/>
        </p:nvSpPr>
        <p:spPr>
          <a:xfrm>
            <a:off x="5181600" y="2209800"/>
            <a:ext cx="1572840" cy="400110"/>
          </a:xfrm>
          <a:prstGeom prst="rect">
            <a:avLst/>
          </a:prstGeom>
          <a:noFill/>
        </p:spPr>
        <p:txBody>
          <a:bodyPr wrap="none" rtlCol="0">
            <a:spAutoFit/>
          </a:bodyPr>
          <a:lstStyle/>
          <a:p>
            <a:r>
              <a:rPr lang="en-US" sz="2000" b="1" i="1" dirty="0" smtClean="0">
                <a:solidFill>
                  <a:prstClr val="black"/>
                </a:solidFill>
                <a:latin typeface="Arial"/>
                <a:cs typeface="Arial"/>
              </a:rPr>
              <a:t>Dispatcher</a:t>
            </a:r>
            <a:endParaRPr lang="en-US" sz="2000" b="1" i="1" dirty="0">
              <a:solidFill>
                <a:prstClr val="black"/>
              </a:solidFill>
              <a:latin typeface="Arial"/>
              <a:cs typeface="Arial"/>
            </a:endParaRPr>
          </a:p>
        </p:txBody>
      </p:sp>
      <p:sp>
        <p:nvSpPr>
          <p:cNvPr id="17" name="TextBox 16"/>
          <p:cNvSpPr txBox="1"/>
          <p:nvPr/>
        </p:nvSpPr>
        <p:spPr>
          <a:xfrm>
            <a:off x="7393881" y="2247900"/>
            <a:ext cx="988119" cy="400110"/>
          </a:xfrm>
          <a:prstGeom prst="rect">
            <a:avLst/>
          </a:prstGeom>
          <a:noFill/>
        </p:spPr>
        <p:txBody>
          <a:bodyPr wrap="none" rtlCol="0">
            <a:spAutoFit/>
          </a:bodyPr>
          <a:lstStyle/>
          <a:p>
            <a:r>
              <a:rPr lang="en-US" sz="2000" b="1" i="1" dirty="0" smtClean="0">
                <a:solidFill>
                  <a:prstClr val="black"/>
                </a:solidFill>
                <a:latin typeface="Arial"/>
                <a:cs typeface="Arial"/>
              </a:rPr>
              <a:t>Model</a:t>
            </a:r>
            <a:endParaRPr lang="en-US" sz="2000" b="1" i="1" dirty="0">
              <a:solidFill>
                <a:prstClr val="black"/>
              </a:solidFill>
              <a:latin typeface="Arial"/>
              <a:cs typeface="Arial"/>
            </a:endParaRPr>
          </a:p>
        </p:txBody>
      </p:sp>
      <p:sp>
        <p:nvSpPr>
          <p:cNvPr id="18" name="TextBox 17"/>
          <p:cNvSpPr txBox="1"/>
          <p:nvPr/>
        </p:nvSpPr>
        <p:spPr>
          <a:xfrm>
            <a:off x="3352800" y="1524000"/>
            <a:ext cx="2313728" cy="400110"/>
          </a:xfrm>
          <a:prstGeom prst="rect">
            <a:avLst/>
          </a:prstGeom>
          <a:noFill/>
        </p:spPr>
        <p:txBody>
          <a:bodyPr wrap="none" rtlCol="0">
            <a:spAutoFit/>
          </a:bodyPr>
          <a:lstStyle/>
          <a:p>
            <a:r>
              <a:rPr lang="en-US" sz="2000" b="1" i="1" dirty="0" smtClean="0">
                <a:solidFill>
                  <a:prstClr val="black"/>
                </a:solidFill>
                <a:latin typeface="Arial"/>
                <a:cs typeface="Arial"/>
              </a:rPr>
              <a:t>Explorer Context </a:t>
            </a:r>
            <a:endParaRPr lang="en-US" sz="2000" b="1" i="1" dirty="0">
              <a:solidFill>
                <a:prstClr val="black"/>
              </a:solidFill>
              <a:latin typeface="Arial"/>
              <a:cs typeface="Arial"/>
            </a:endParaRPr>
          </a:p>
        </p:txBody>
      </p:sp>
      <p:sp>
        <p:nvSpPr>
          <p:cNvPr id="20" name="Rounded Rectangle 19"/>
          <p:cNvSpPr/>
          <p:nvPr/>
        </p:nvSpPr>
        <p:spPr>
          <a:xfrm>
            <a:off x="5105400" y="3276600"/>
            <a:ext cx="1676400" cy="304800"/>
          </a:xfrm>
          <a:prstGeom prst="roundRect">
            <a:avLst/>
          </a:prstGeom>
          <a:solidFill>
            <a:schemeClr val="accent4">
              <a:alpha val="40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Dispatcher Strategy</a:t>
            </a:r>
            <a:endParaRPr lang="en-US" sz="1200" b="1" dirty="0">
              <a:solidFill>
                <a:srgbClr val="000000"/>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7162800" cy="981075"/>
          </a:xfrm>
        </p:spPr>
        <p:txBody>
          <a:bodyPr>
            <a:normAutofit fontScale="90000"/>
          </a:bodyPr>
          <a:lstStyle/>
          <a:p>
            <a:r>
              <a:rPr lang="en-US" dirty="0" smtClean="0"/>
              <a:t>Rosen-Suzuki Function Optimization </a:t>
            </a:r>
            <a:endParaRPr lang="en-US" dirty="0"/>
          </a:p>
        </p:txBody>
      </p:sp>
      <p:sp>
        <p:nvSpPr>
          <p:cNvPr id="5" name="Rounded Rectangle 4"/>
          <p:cNvSpPr/>
          <p:nvPr/>
        </p:nvSpPr>
        <p:spPr>
          <a:xfrm>
            <a:off x="228600" y="1954114"/>
            <a:ext cx="7772400" cy="228600"/>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rgbClr val="000000"/>
              </a:solidFill>
            </a:endParaRPr>
          </a:p>
        </p:txBody>
      </p:sp>
      <p:sp>
        <p:nvSpPr>
          <p:cNvPr id="6" name="Rounded Rectangle 5"/>
          <p:cNvSpPr/>
          <p:nvPr/>
        </p:nvSpPr>
        <p:spPr bwMode="auto">
          <a:xfrm>
            <a:off x="1435100" y="2614514"/>
            <a:ext cx="1828800" cy="152400"/>
          </a:xfrm>
          <a:prstGeom prst="roundRect">
            <a:avLst/>
          </a:prstGeom>
          <a:solidFill>
            <a:schemeClr val="accent3">
              <a:alpha val="50000"/>
            </a:schemeClr>
          </a:solidFill>
          <a:ln>
            <a:solidFill>
              <a:schemeClr val="accent3">
                <a:alpha val="5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Aft>
                <a:spcPct val="0"/>
              </a:spcAft>
            </a:pPr>
            <a:endParaRPr lang="en-US" sz="1200" b="1" dirty="0">
              <a:solidFill>
                <a:srgbClr val="000000"/>
              </a:solidFill>
              <a:cs typeface="Courier New"/>
            </a:endParaRPr>
          </a:p>
        </p:txBody>
      </p:sp>
      <p:sp>
        <p:nvSpPr>
          <p:cNvPr id="7" name="Rounded Rectangle 6"/>
          <p:cNvSpPr/>
          <p:nvPr/>
        </p:nvSpPr>
        <p:spPr bwMode="auto">
          <a:xfrm>
            <a:off x="1447800" y="2817714"/>
            <a:ext cx="2438400" cy="203200"/>
          </a:xfrm>
          <a:prstGeom prst="roundRect">
            <a:avLst/>
          </a:prstGeom>
          <a:solidFill>
            <a:schemeClr val="accent3">
              <a:alpha val="50000"/>
            </a:schemeClr>
          </a:solidFill>
          <a:ln>
            <a:solidFill>
              <a:schemeClr val="accent3">
                <a:alpha val="5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Aft>
                <a:spcPct val="0"/>
              </a:spcAft>
            </a:pPr>
            <a:endParaRPr lang="en-US" sz="1200" b="1" dirty="0">
              <a:solidFill>
                <a:srgbClr val="000000"/>
              </a:solidFill>
              <a:cs typeface="Courier New"/>
            </a:endParaRPr>
          </a:p>
        </p:txBody>
      </p:sp>
      <p:sp>
        <p:nvSpPr>
          <p:cNvPr id="8" name="Rounded Rectangle 7"/>
          <p:cNvSpPr/>
          <p:nvPr/>
        </p:nvSpPr>
        <p:spPr>
          <a:xfrm>
            <a:off x="1460500" y="3249514"/>
            <a:ext cx="1752600" cy="1524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ounded Rectangle 8"/>
          <p:cNvSpPr/>
          <p:nvPr/>
        </p:nvSpPr>
        <p:spPr>
          <a:xfrm>
            <a:off x="1435100" y="3452714"/>
            <a:ext cx="2451100" cy="2159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ounded Rectangle 9"/>
          <p:cNvSpPr/>
          <p:nvPr/>
        </p:nvSpPr>
        <p:spPr>
          <a:xfrm>
            <a:off x="2501900" y="3884514"/>
            <a:ext cx="5499100" cy="215900"/>
          </a:xfrm>
          <a:prstGeom prst="roundRect">
            <a:avLst/>
          </a:prstGeom>
          <a:solidFill>
            <a:schemeClr val="accent4">
              <a:alpha val="40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ounded Rectangle 10"/>
          <p:cNvSpPr/>
          <p:nvPr/>
        </p:nvSpPr>
        <p:spPr>
          <a:xfrm>
            <a:off x="1600200" y="4329014"/>
            <a:ext cx="2057400" cy="152400"/>
          </a:xfrm>
          <a:prstGeom prst="roundRect">
            <a:avLst/>
          </a:prstGeom>
          <a:solidFill>
            <a:schemeClr val="accent4">
              <a:alpha val="40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ounded Rectangle 11"/>
          <p:cNvSpPr/>
          <p:nvPr/>
        </p:nvSpPr>
        <p:spPr>
          <a:xfrm>
            <a:off x="1447800" y="5154514"/>
            <a:ext cx="7315200" cy="228600"/>
          </a:xfrm>
          <a:prstGeom prst="roundRect">
            <a:avLst/>
          </a:prstGeom>
          <a:solidFill>
            <a:srgbClr val="FFFF00">
              <a:alpha val="4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ounded Rectangle 12"/>
          <p:cNvSpPr/>
          <p:nvPr/>
        </p:nvSpPr>
        <p:spPr>
          <a:xfrm>
            <a:off x="1498600" y="5802214"/>
            <a:ext cx="6400800" cy="228600"/>
          </a:xfrm>
          <a:prstGeom prst="roundRect">
            <a:avLst/>
          </a:prstGeom>
          <a:solidFill>
            <a:srgbClr val="FFFF00">
              <a:alpha val="4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ounded Rectangle 13"/>
          <p:cNvSpPr/>
          <p:nvPr/>
        </p:nvSpPr>
        <p:spPr>
          <a:xfrm>
            <a:off x="1447800" y="6462614"/>
            <a:ext cx="6629400" cy="215900"/>
          </a:xfrm>
          <a:prstGeom prst="roundRect">
            <a:avLst/>
          </a:prstGeom>
          <a:solidFill>
            <a:srgbClr val="FFFF00">
              <a:alpha val="4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a:off x="228600" y="1676400"/>
            <a:ext cx="8915400" cy="5262978"/>
          </a:xfrm>
          <a:prstGeom prst="rect">
            <a:avLst/>
          </a:prstGeom>
        </p:spPr>
        <p:txBody>
          <a:bodyPr wrap="square">
            <a:spAutoFit/>
          </a:bodyPr>
          <a:lstStyle/>
          <a:p>
            <a:r>
              <a:rPr lang="en-US" sz="1400" dirty="0" err="1" smtClean="0">
                <a:solidFill>
                  <a:prstClr val="black"/>
                </a:solidFill>
              </a:rPr>
              <a:t>ExploreContext</a:t>
            </a:r>
            <a:r>
              <a:rPr lang="en-US" sz="1400" dirty="0" smtClean="0">
                <a:solidFill>
                  <a:prstClr val="black"/>
                </a:solidFill>
              </a:rPr>
              <a:t> </a:t>
            </a:r>
            <a:r>
              <a:rPr lang="en-US" sz="1400" dirty="0" err="1" smtClean="0">
                <a:solidFill>
                  <a:prstClr val="black"/>
                </a:solidFill>
              </a:rPr>
              <a:t>exploreContext</a:t>
            </a:r>
            <a:r>
              <a:rPr lang="en-US" sz="1400" dirty="0" smtClean="0">
                <a:solidFill>
                  <a:prstClr val="black"/>
                </a:solidFill>
              </a:rPr>
              <a:t> = </a:t>
            </a:r>
            <a:r>
              <a:rPr lang="en-US" sz="1400" b="1" dirty="0" smtClean="0">
                <a:solidFill>
                  <a:prstClr val="black"/>
                </a:solidFill>
              </a:rPr>
              <a:t>new </a:t>
            </a:r>
            <a:r>
              <a:rPr lang="en-US" sz="1400" b="1" dirty="0" err="1" smtClean="0">
                <a:solidFill>
                  <a:prstClr val="black"/>
                </a:solidFill>
              </a:rPr>
              <a:t>ExploreContext("Rosen</a:t>
            </a:r>
            <a:r>
              <a:rPr lang="en-US" sz="1400" b="1" dirty="0" smtClean="0">
                <a:solidFill>
                  <a:prstClr val="black"/>
                </a:solidFill>
              </a:rPr>
              <a:t>-Suzuki");</a:t>
            </a:r>
          </a:p>
          <a:p>
            <a:r>
              <a:rPr lang="en-US" sz="1400" dirty="0" err="1" smtClean="0">
                <a:solidFill>
                  <a:prstClr val="black"/>
                </a:solidFill>
              </a:rPr>
              <a:t>VarInfoList</a:t>
            </a:r>
            <a:r>
              <a:rPr lang="en-US" sz="1400" dirty="0" smtClean="0">
                <a:solidFill>
                  <a:prstClr val="black"/>
                </a:solidFill>
              </a:rPr>
              <a:t> </a:t>
            </a:r>
            <a:r>
              <a:rPr lang="en-US" sz="1400" dirty="0" err="1" smtClean="0">
                <a:solidFill>
                  <a:prstClr val="black"/>
                </a:solidFill>
              </a:rPr>
              <a:t>designInfo</a:t>
            </a:r>
            <a:r>
              <a:rPr lang="en-US" sz="1400" dirty="0" smtClean="0">
                <a:solidFill>
                  <a:prstClr val="black"/>
                </a:solidFill>
              </a:rPr>
              <a:t> = </a:t>
            </a:r>
            <a:r>
              <a:rPr lang="en-US" sz="1400" i="1" dirty="0" smtClean="0">
                <a:solidFill>
                  <a:prstClr val="black"/>
                </a:solidFill>
              </a:rPr>
              <a:t>varsInfo(varInfo("x1", 1.0), varInfo("x2", 1.0), varInfo("x3", 1.0), varInfo("x4", 1.0));</a:t>
            </a:r>
          </a:p>
          <a:p>
            <a:r>
              <a:rPr lang="en-US" sz="1400" dirty="0" err="1" smtClean="0">
                <a:solidFill>
                  <a:prstClr val="black"/>
                </a:solidFill>
              </a:rPr>
              <a:t>exploreContext.setDesignVarsInfo(designInfo</a:t>
            </a:r>
            <a:r>
              <a:rPr lang="en-US" sz="1400" dirty="0" smtClean="0">
                <a:solidFill>
                  <a:prstClr val="black"/>
                </a:solidFill>
              </a:rPr>
              <a:t>);</a:t>
            </a:r>
          </a:p>
          <a:p>
            <a:endParaRPr lang="en-US" sz="1400" dirty="0" smtClean="0">
              <a:solidFill>
                <a:prstClr val="black"/>
              </a:solidFill>
            </a:endParaRPr>
          </a:p>
          <a:p>
            <a:r>
              <a:rPr lang="en-US" sz="1400" dirty="0" err="1" smtClean="0">
                <a:solidFill>
                  <a:prstClr val="black"/>
                </a:solidFill>
              </a:rPr>
              <a:t>exploreContext.setObjectivesInfo(</a:t>
            </a:r>
            <a:r>
              <a:rPr lang="en-US" sz="1400" b="1" dirty="0" err="1" smtClean="0">
                <a:solidFill>
                  <a:prstClr val="black"/>
                </a:solidFill>
              </a:rPr>
              <a:t>null</a:t>
            </a:r>
            <a:r>
              <a:rPr lang="en-US" sz="1400" b="1" dirty="0" smtClean="0">
                <a:solidFill>
                  <a:prstClr val="black"/>
                </a:solidFill>
              </a:rPr>
              <a:t>);</a:t>
            </a:r>
          </a:p>
          <a:p>
            <a:r>
              <a:rPr lang="en-US" sz="1400" dirty="0" err="1" smtClean="0">
                <a:solidFill>
                  <a:prstClr val="black"/>
                </a:solidFill>
              </a:rPr>
              <a:t>exploreContext.setObjectivesGradientInfo(</a:t>
            </a:r>
            <a:r>
              <a:rPr lang="en-US" sz="1400" b="1" dirty="0" err="1" smtClean="0">
                <a:solidFill>
                  <a:prstClr val="black"/>
                </a:solidFill>
              </a:rPr>
              <a:t>null</a:t>
            </a:r>
            <a:r>
              <a:rPr lang="en-US" sz="1400" b="1" dirty="0" smtClean="0">
                <a:solidFill>
                  <a:prstClr val="black"/>
                </a:solidFill>
              </a:rPr>
              <a:t>);</a:t>
            </a:r>
          </a:p>
          <a:p>
            <a:endParaRPr lang="en-US" sz="1400" dirty="0" smtClean="0">
              <a:solidFill>
                <a:prstClr val="black"/>
              </a:solidFill>
            </a:endParaRPr>
          </a:p>
          <a:p>
            <a:r>
              <a:rPr lang="en-US" sz="1400" dirty="0" err="1" smtClean="0">
                <a:solidFill>
                  <a:prstClr val="black"/>
                </a:solidFill>
              </a:rPr>
              <a:t>exploreContext.setConstraintsInfo(</a:t>
            </a:r>
            <a:r>
              <a:rPr lang="en-US" sz="1400" b="1" dirty="0" err="1" smtClean="0">
                <a:solidFill>
                  <a:prstClr val="black"/>
                </a:solidFill>
              </a:rPr>
              <a:t>null</a:t>
            </a:r>
            <a:r>
              <a:rPr lang="en-US" sz="1400" b="1" dirty="0" smtClean="0">
                <a:solidFill>
                  <a:prstClr val="black"/>
                </a:solidFill>
              </a:rPr>
              <a:t>);</a:t>
            </a:r>
          </a:p>
          <a:p>
            <a:r>
              <a:rPr lang="en-US" sz="1400" dirty="0" err="1" smtClean="0">
                <a:solidFill>
                  <a:prstClr val="black"/>
                </a:solidFill>
              </a:rPr>
              <a:t>exploreContext.setConstraintsGradientInfo(</a:t>
            </a:r>
            <a:r>
              <a:rPr lang="en-US" sz="1400" b="1" dirty="0" err="1" smtClean="0">
                <a:solidFill>
                  <a:prstClr val="black"/>
                </a:solidFill>
              </a:rPr>
              <a:t>null</a:t>
            </a:r>
            <a:r>
              <a:rPr lang="en-US" sz="1400" b="1" dirty="0" smtClean="0">
                <a:solidFill>
                  <a:prstClr val="black"/>
                </a:solidFill>
              </a:rPr>
              <a:t>);</a:t>
            </a:r>
          </a:p>
          <a:p>
            <a:endParaRPr lang="en-US" sz="1400" dirty="0" smtClean="0">
              <a:solidFill>
                <a:prstClr val="black"/>
              </a:solidFill>
            </a:endParaRPr>
          </a:p>
          <a:p>
            <a:r>
              <a:rPr lang="en-US" sz="1400" dirty="0" err="1" smtClean="0">
                <a:solidFill>
                  <a:prstClr val="black"/>
                </a:solidFill>
              </a:rPr>
              <a:t>ConminStrategy</a:t>
            </a:r>
            <a:r>
              <a:rPr lang="en-US" sz="1400" dirty="0" smtClean="0">
                <a:solidFill>
                  <a:prstClr val="black"/>
                </a:solidFill>
              </a:rPr>
              <a:t> </a:t>
            </a:r>
            <a:r>
              <a:rPr lang="en-US" sz="1400" dirty="0" err="1" smtClean="0">
                <a:solidFill>
                  <a:prstClr val="black"/>
                </a:solidFill>
              </a:rPr>
              <a:t>cmnStrategy</a:t>
            </a:r>
            <a:r>
              <a:rPr lang="en-US" sz="1400" dirty="0" smtClean="0">
                <a:solidFill>
                  <a:prstClr val="black"/>
                </a:solidFill>
              </a:rPr>
              <a:t>=</a:t>
            </a:r>
            <a:r>
              <a:rPr lang="en-US" sz="1400" b="1" dirty="0" smtClean="0">
                <a:solidFill>
                  <a:prstClr val="black"/>
                </a:solidFill>
              </a:rPr>
              <a:t>new </a:t>
            </a:r>
            <a:r>
              <a:rPr lang="en-US" sz="1400" b="1" dirty="0" err="1" smtClean="0">
                <a:solidFill>
                  <a:prstClr val="black"/>
                </a:solidFill>
              </a:rPr>
              <a:t>ConminStrategy(new</a:t>
            </a:r>
            <a:r>
              <a:rPr lang="en-US" sz="1400" b="1" dirty="0" smtClean="0">
                <a:solidFill>
                  <a:prstClr val="black"/>
                </a:solidFill>
              </a:rPr>
              <a:t> </a:t>
            </a:r>
            <a:r>
              <a:rPr lang="en-US" sz="1400" b="1" dirty="0" err="1" smtClean="0">
                <a:solidFill>
                  <a:prstClr val="black"/>
                </a:solidFill>
              </a:rPr>
              <a:t>File(System.</a:t>
            </a:r>
            <a:r>
              <a:rPr lang="en-US" sz="1400" b="1" i="1" dirty="0" err="1" smtClean="0">
                <a:solidFill>
                  <a:prstClr val="black"/>
                </a:solidFill>
              </a:rPr>
              <a:t>getProperty("conmin.strategy.file</a:t>
            </a:r>
            <a:r>
              <a:rPr lang="en-US" sz="1400" b="1" i="1" dirty="0" smtClean="0">
                <a:solidFill>
                  <a:prstClr val="black"/>
                </a:solidFill>
              </a:rPr>
              <a:t>")));</a:t>
            </a:r>
          </a:p>
          <a:p>
            <a:r>
              <a:rPr lang="en-US" sz="1400" dirty="0" err="1" smtClean="0">
                <a:solidFill>
                  <a:prstClr val="black"/>
                </a:solidFill>
              </a:rPr>
              <a:t>exploreContext.setOptimizerStrategy(cmnStrategy</a:t>
            </a:r>
            <a:r>
              <a:rPr lang="en-US" sz="1400" dirty="0" smtClean="0">
                <a:solidFill>
                  <a:prstClr val="black"/>
                </a:solidFill>
              </a:rPr>
              <a:t>);</a:t>
            </a:r>
          </a:p>
          <a:p>
            <a:r>
              <a:rPr lang="en-US" sz="1400" dirty="0" smtClean="0">
                <a:solidFill>
                  <a:prstClr val="black"/>
                </a:solidFill>
              </a:rPr>
              <a:t>//</a:t>
            </a:r>
            <a:r>
              <a:rPr lang="en-US" sz="1400" dirty="0" err="1" smtClean="0">
                <a:solidFill>
                  <a:prstClr val="black"/>
                </a:solidFill>
              </a:rPr>
              <a:t>exploreContext.setOptimizerState(cmnState</a:t>
            </a:r>
            <a:r>
              <a:rPr lang="en-US" sz="1400" dirty="0" smtClean="0">
                <a:solidFill>
                  <a:prstClr val="black"/>
                </a:solidFill>
              </a:rPr>
              <a:t>); // state initialized in Dispatcher after first Model update</a:t>
            </a:r>
          </a:p>
          <a:p>
            <a:endParaRPr lang="en-US" sz="1400" dirty="0" smtClean="0">
              <a:solidFill>
                <a:prstClr val="black"/>
              </a:solidFill>
            </a:endParaRPr>
          </a:p>
          <a:p>
            <a:endParaRPr lang="en-US" sz="1400" dirty="0" smtClean="0">
              <a:solidFill>
                <a:prstClr val="black"/>
              </a:solidFill>
            </a:endParaRPr>
          </a:p>
          <a:p>
            <a:r>
              <a:rPr lang="en-US" sz="1400" dirty="0" smtClean="0">
                <a:solidFill>
                  <a:prstClr val="black"/>
                </a:solidFill>
              </a:rPr>
              <a:t>// specify the Model</a:t>
            </a:r>
          </a:p>
          <a:p>
            <a:r>
              <a:rPr lang="en-US" sz="1400" dirty="0" err="1" smtClean="0">
                <a:solidFill>
                  <a:prstClr val="black"/>
                </a:solidFill>
              </a:rPr>
              <a:t>exploreContext.setModelSignature(</a:t>
            </a:r>
            <a:r>
              <a:rPr lang="en-US" sz="1400" i="1" dirty="0" err="1" smtClean="0">
                <a:solidFill>
                  <a:prstClr val="black"/>
                </a:solidFill>
              </a:rPr>
              <a:t>signature("createModel</a:t>
            </a:r>
            <a:r>
              <a:rPr lang="en-US" sz="1400" i="1" dirty="0" smtClean="0">
                <a:solidFill>
                  <a:prstClr val="black"/>
                </a:solidFill>
              </a:rPr>
              <a:t>", </a:t>
            </a:r>
            <a:r>
              <a:rPr lang="en-US" sz="1400" i="1" dirty="0" err="1" smtClean="0">
                <a:solidFill>
                  <a:prstClr val="black"/>
                </a:solidFill>
              </a:rPr>
              <a:t>RosenSuzukiModelCreator.</a:t>
            </a:r>
            <a:r>
              <a:rPr lang="en-US" sz="1400" b="1" i="1" dirty="0" err="1" smtClean="0">
                <a:solidFill>
                  <a:prstClr val="black"/>
                </a:solidFill>
              </a:rPr>
              <a:t>class</a:t>
            </a:r>
            <a:r>
              <a:rPr lang="en-US" sz="1400" b="1" i="1" dirty="0" smtClean="0">
                <a:solidFill>
                  <a:prstClr val="black"/>
                </a:solidFill>
              </a:rPr>
              <a:t>, </a:t>
            </a:r>
            <a:r>
              <a:rPr lang="en-US" sz="1400" b="1" i="1" dirty="0" err="1" smtClean="0">
                <a:solidFill>
                  <a:prstClr val="black"/>
                </a:solidFill>
              </a:rPr>
              <a:t>Type.INTRAPROCESS</a:t>
            </a:r>
            <a:r>
              <a:rPr lang="en-US" sz="1400" b="1" i="1" dirty="0" smtClean="0">
                <a:solidFill>
                  <a:prstClr val="black"/>
                </a:solidFill>
              </a:rPr>
              <a:t>));</a:t>
            </a:r>
            <a:endParaRPr lang="en-US" sz="1400" dirty="0" smtClean="0">
              <a:solidFill>
                <a:prstClr val="black"/>
              </a:solidFill>
            </a:endParaRPr>
          </a:p>
          <a:p>
            <a:endParaRPr lang="en-US" sz="1400" dirty="0" smtClean="0">
              <a:solidFill>
                <a:prstClr val="black"/>
              </a:solidFill>
            </a:endParaRPr>
          </a:p>
          <a:p>
            <a:r>
              <a:rPr lang="en-US" sz="1400" dirty="0" smtClean="0">
                <a:solidFill>
                  <a:prstClr val="black"/>
                </a:solidFill>
              </a:rPr>
              <a:t>//specify the Optimizer</a:t>
            </a:r>
          </a:p>
          <a:p>
            <a:r>
              <a:rPr lang="en-US" sz="1400" dirty="0" err="1" smtClean="0">
                <a:solidFill>
                  <a:prstClr val="black"/>
                </a:solidFill>
              </a:rPr>
              <a:t>exploreContext.setOptimizerSignature(</a:t>
            </a:r>
            <a:r>
              <a:rPr lang="en-US" sz="1400" i="1" dirty="0" err="1" smtClean="0">
                <a:solidFill>
                  <a:prstClr val="black"/>
                </a:solidFill>
              </a:rPr>
              <a:t>signature(</a:t>
            </a:r>
            <a:r>
              <a:rPr lang="en-US" sz="1400" b="1" i="1" dirty="0" err="1" smtClean="0">
                <a:solidFill>
                  <a:prstClr val="black"/>
                </a:solidFill>
              </a:rPr>
              <a:t>null</a:t>
            </a:r>
            <a:r>
              <a:rPr lang="en-US" sz="1400" b="1" i="1" dirty="0" smtClean="0">
                <a:solidFill>
                  <a:prstClr val="black"/>
                </a:solidFill>
              </a:rPr>
              <a:t>, </a:t>
            </a:r>
            <a:r>
              <a:rPr lang="en-US" sz="1400" b="1" i="1" dirty="0" err="1" smtClean="0">
                <a:solidFill>
                  <a:prstClr val="black"/>
                </a:solidFill>
              </a:rPr>
              <a:t>ConminOptimizerJNA.class</a:t>
            </a:r>
            <a:r>
              <a:rPr lang="en-US" sz="1400" b="1" i="1" dirty="0" smtClean="0">
                <a:solidFill>
                  <a:prstClr val="black"/>
                </a:solidFill>
              </a:rPr>
              <a:t>, </a:t>
            </a:r>
            <a:r>
              <a:rPr lang="en-US" sz="1400" b="1" i="1" dirty="0" err="1" smtClean="0">
                <a:solidFill>
                  <a:prstClr val="black"/>
                </a:solidFill>
              </a:rPr>
              <a:t>Type.INTRAPROCESS</a:t>
            </a:r>
            <a:r>
              <a:rPr lang="en-US" sz="1400" b="1" i="1" dirty="0" smtClean="0">
                <a:solidFill>
                  <a:prstClr val="black"/>
                </a:solidFill>
              </a:rPr>
              <a:t>));</a:t>
            </a:r>
            <a:endParaRPr lang="en-US" sz="1400" dirty="0" smtClean="0">
              <a:solidFill>
                <a:prstClr val="black"/>
              </a:solidFill>
            </a:endParaRPr>
          </a:p>
          <a:p>
            <a:endParaRPr lang="en-US" sz="1400" dirty="0" smtClean="0">
              <a:solidFill>
                <a:prstClr val="black"/>
              </a:solidFill>
            </a:endParaRPr>
          </a:p>
          <a:p>
            <a:r>
              <a:rPr lang="en-US" sz="1400" dirty="0" smtClean="0">
                <a:solidFill>
                  <a:prstClr val="black"/>
                </a:solidFill>
              </a:rPr>
              <a:t>// specify the explorer dispatched</a:t>
            </a:r>
          </a:p>
          <a:p>
            <a:r>
              <a:rPr lang="en-US" sz="1400" dirty="0" err="1" smtClean="0">
                <a:solidFill>
                  <a:prstClr val="black"/>
                </a:solidFill>
              </a:rPr>
              <a:t>exploreContext.setDispatcherSignature(</a:t>
            </a:r>
            <a:r>
              <a:rPr lang="en-US" sz="1400" i="1" dirty="0" err="1" smtClean="0">
                <a:solidFill>
                  <a:prstClr val="black"/>
                </a:solidFill>
              </a:rPr>
              <a:t>signature(</a:t>
            </a:r>
            <a:r>
              <a:rPr lang="en-US" sz="1400" b="1" i="1" dirty="0" err="1" smtClean="0">
                <a:solidFill>
                  <a:prstClr val="black"/>
                </a:solidFill>
              </a:rPr>
              <a:t>null</a:t>
            </a:r>
            <a:r>
              <a:rPr lang="en-US" sz="1400" b="1" i="1" dirty="0" smtClean="0">
                <a:solidFill>
                  <a:prstClr val="black"/>
                </a:solidFill>
              </a:rPr>
              <a:t>, </a:t>
            </a:r>
            <a:r>
              <a:rPr lang="en-US" sz="1400" b="1" i="1" dirty="0" err="1" smtClean="0">
                <a:solidFill>
                  <a:prstClr val="black"/>
                </a:solidFill>
              </a:rPr>
              <a:t>RosenSuzukiDispatcher.class</a:t>
            </a:r>
            <a:r>
              <a:rPr lang="en-US" sz="1400" b="1" i="1" dirty="0" smtClean="0">
                <a:solidFill>
                  <a:prstClr val="black"/>
                </a:solidFill>
              </a:rPr>
              <a:t>, </a:t>
            </a:r>
            <a:r>
              <a:rPr lang="en-US" sz="1400" b="1" i="1" dirty="0" err="1" smtClean="0">
                <a:solidFill>
                  <a:prstClr val="black"/>
                </a:solidFill>
              </a:rPr>
              <a:t>Type.INTRAPROCESS</a:t>
            </a:r>
            <a:r>
              <a:rPr lang="en-US" sz="1400" b="1" i="1" dirty="0" smtClean="0">
                <a:solidFill>
                  <a:prstClr val="black"/>
                </a:solidFill>
              </a:rPr>
              <a:t>));</a:t>
            </a:r>
          </a:p>
          <a:p>
            <a:endParaRPr lang="en-US" sz="1400" b="1" i="1" dirty="0" smtClean="0">
              <a:solidFill>
                <a:prstClr val="black"/>
              </a:solidFill>
            </a:endParaRPr>
          </a:p>
        </p:txBody>
      </p:sp>
      <p:sp>
        <p:nvSpPr>
          <p:cNvPr id="16" name="TextBox 15"/>
          <p:cNvSpPr txBox="1"/>
          <p:nvPr/>
        </p:nvSpPr>
        <p:spPr>
          <a:xfrm>
            <a:off x="152400" y="1219200"/>
            <a:ext cx="2313728" cy="400110"/>
          </a:xfrm>
          <a:prstGeom prst="rect">
            <a:avLst/>
          </a:prstGeom>
          <a:noFill/>
        </p:spPr>
        <p:txBody>
          <a:bodyPr wrap="none" rtlCol="0">
            <a:spAutoFit/>
          </a:bodyPr>
          <a:lstStyle/>
          <a:p>
            <a:r>
              <a:rPr lang="en-US" sz="2000" b="1" i="1" dirty="0" smtClean="0">
                <a:solidFill>
                  <a:prstClr val="black"/>
                </a:solidFill>
                <a:latin typeface="Arial"/>
                <a:cs typeface="Arial"/>
              </a:rPr>
              <a:t>Explorer Context</a:t>
            </a:r>
            <a:endParaRPr lang="en-US" sz="2000" b="1" i="1" dirty="0">
              <a:solidFill>
                <a:prstClr val="black"/>
              </a:solidFill>
              <a:latin typeface="Arial"/>
              <a:cs typeface="Arial"/>
            </a:endParaRPr>
          </a:p>
        </p:txBody>
      </p:sp>
      <p:sp>
        <p:nvSpPr>
          <p:cNvPr id="15" name="Rectangle 14"/>
          <p:cNvSpPr/>
          <p:nvPr/>
        </p:nvSpPr>
        <p:spPr>
          <a:xfrm>
            <a:off x="6934200" y="1143000"/>
            <a:ext cx="2209800" cy="533400"/>
          </a:xfrm>
          <a:prstGeom prst="rect">
            <a:avLst/>
          </a:prstGeom>
          <a:solidFill>
            <a:srgbClr val="92D050">
              <a:alpha val="50196"/>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Exact Function Optimization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ounded Rectangle 5"/>
          <p:cNvSpPr/>
          <p:nvPr/>
        </p:nvSpPr>
        <p:spPr>
          <a:xfrm>
            <a:off x="3352800" y="1752600"/>
            <a:ext cx="3124200" cy="228600"/>
          </a:xfrm>
          <a:prstGeom prst="roundRect">
            <a:avLst/>
          </a:prstGeom>
          <a:solidFill>
            <a:srgbClr val="FFFF00">
              <a:alpha val="4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990600" y="14288"/>
            <a:ext cx="7086600" cy="981075"/>
          </a:xfrm>
        </p:spPr>
        <p:txBody>
          <a:bodyPr>
            <a:normAutofit fontScale="90000"/>
          </a:bodyPr>
          <a:lstStyle/>
          <a:p>
            <a:r>
              <a:rPr lang="en-US" dirty="0" smtClean="0"/>
              <a:t>Rosen-Suzuki Function Optimization </a:t>
            </a:r>
            <a:endParaRPr lang="en-US" dirty="0"/>
          </a:p>
        </p:txBody>
      </p:sp>
      <p:sp>
        <p:nvSpPr>
          <p:cNvPr id="5" name="TextBox 4"/>
          <p:cNvSpPr txBox="1"/>
          <p:nvPr/>
        </p:nvSpPr>
        <p:spPr>
          <a:xfrm>
            <a:off x="152400" y="1219200"/>
            <a:ext cx="2584735" cy="400110"/>
          </a:xfrm>
          <a:prstGeom prst="rect">
            <a:avLst/>
          </a:prstGeom>
          <a:noFill/>
        </p:spPr>
        <p:txBody>
          <a:bodyPr wrap="none" rtlCol="0">
            <a:spAutoFit/>
          </a:bodyPr>
          <a:lstStyle/>
          <a:p>
            <a:r>
              <a:rPr lang="en-US" sz="2000" b="1" i="1" dirty="0" smtClean="0">
                <a:solidFill>
                  <a:prstClr val="black"/>
                </a:solidFill>
                <a:latin typeface="Arial"/>
                <a:cs typeface="Arial"/>
              </a:rPr>
              <a:t>Explorer Execution</a:t>
            </a:r>
            <a:endParaRPr lang="en-US" sz="2000" b="1" i="1" dirty="0">
              <a:solidFill>
                <a:prstClr val="black"/>
              </a:solidFill>
              <a:latin typeface="Arial"/>
              <a:cs typeface="Arial"/>
            </a:endParaRPr>
          </a:p>
        </p:txBody>
      </p:sp>
      <p:sp>
        <p:nvSpPr>
          <p:cNvPr id="8" name="Rounded Rectangle 7"/>
          <p:cNvSpPr/>
          <p:nvPr/>
        </p:nvSpPr>
        <p:spPr>
          <a:xfrm>
            <a:off x="330200" y="3022600"/>
            <a:ext cx="3124200" cy="228600"/>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ounded Rectangle 8"/>
          <p:cNvSpPr/>
          <p:nvPr/>
        </p:nvSpPr>
        <p:spPr>
          <a:xfrm>
            <a:off x="381000" y="3505200"/>
            <a:ext cx="1676400" cy="152400"/>
          </a:xfrm>
          <a:prstGeom prst="roundRect">
            <a:avLst/>
          </a:prstGeom>
          <a:solidFill>
            <a:schemeClr val="accent5">
              <a:alpha val="40000"/>
            </a:schemeClr>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ounded Rectangle 9"/>
          <p:cNvSpPr/>
          <p:nvPr/>
        </p:nvSpPr>
        <p:spPr>
          <a:xfrm>
            <a:off x="558800" y="3708400"/>
            <a:ext cx="8229600" cy="177800"/>
          </a:xfrm>
          <a:prstGeom prst="roundRect">
            <a:avLst/>
          </a:prstGeom>
          <a:solidFill>
            <a:schemeClr val="accent5">
              <a:alpha val="40000"/>
            </a:schemeClr>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ounded Rectangle 10"/>
          <p:cNvSpPr/>
          <p:nvPr/>
        </p:nvSpPr>
        <p:spPr>
          <a:xfrm>
            <a:off x="406400" y="4114800"/>
            <a:ext cx="1270000" cy="177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ounded Rectangle 11"/>
          <p:cNvSpPr/>
          <p:nvPr/>
        </p:nvSpPr>
        <p:spPr>
          <a:xfrm>
            <a:off x="533400" y="4343400"/>
            <a:ext cx="6781800" cy="2286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a:off x="457200" y="1676400"/>
            <a:ext cx="6172200" cy="369332"/>
          </a:xfrm>
          <a:prstGeom prst="rect">
            <a:avLst/>
          </a:prstGeom>
        </p:spPr>
        <p:txBody>
          <a:bodyPr wrap="square">
            <a:spAutoFit/>
          </a:bodyPr>
          <a:lstStyle/>
          <a:p>
            <a:r>
              <a:rPr lang="en-US" dirty="0" err="1" smtClean="0">
                <a:solidFill>
                  <a:prstClr val="black"/>
                </a:solidFill>
              </a:rPr>
              <a:t>outContext</a:t>
            </a:r>
            <a:r>
              <a:rPr lang="en-US" dirty="0" smtClean="0">
                <a:solidFill>
                  <a:prstClr val="black"/>
                </a:solidFill>
              </a:rPr>
              <a:t> = (</a:t>
            </a:r>
            <a:r>
              <a:rPr lang="en-US" dirty="0" err="1" smtClean="0">
                <a:solidFill>
                  <a:prstClr val="black"/>
                </a:solidFill>
              </a:rPr>
              <a:t>ExploreContext)explorer.explore(exploreContext</a:t>
            </a:r>
            <a:r>
              <a:rPr lang="en-US" dirty="0" smtClean="0">
                <a:solidFill>
                  <a:prstClr val="black"/>
                </a:solidFill>
              </a:rPr>
              <a:t>);</a:t>
            </a:r>
            <a:endParaRPr lang="en-US" dirty="0">
              <a:solidFill>
                <a:prstClr val="black"/>
              </a:solidFill>
            </a:endParaRPr>
          </a:p>
        </p:txBody>
      </p:sp>
      <p:sp>
        <p:nvSpPr>
          <p:cNvPr id="7" name="Rectangle 6"/>
          <p:cNvSpPr/>
          <p:nvPr/>
        </p:nvSpPr>
        <p:spPr>
          <a:xfrm>
            <a:off x="304800" y="2133600"/>
            <a:ext cx="8839200" cy="4401204"/>
          </a:xfrm>
          <a:prstGeom prst="rect">
            <a:avLst/>
          </a:prstGeom>
        </p:spPr>
        <p:txBody>
          <a:bodyPr wrap="square">
            <a:spAutoFit/>
          </a:bodyPr>
          <a:lstStyle/>
          <a:p>
            <a:r>
              <a:rPr lang="en-US" sz="1400" dirty="0" smtClean="0">
                <a:solidFill>
                  <a:prstClr val="black"/>
                </a:solidFill>
              </a:rPr>
              <a:t> ********* CONMIN STATE **************</a:t>
            </a:r>
          </a:p>
          <a:p>
            <a:r>
              <a:rPr lang="en-US" sz="1400" dirty="0" smtClean="0">
                <a:solidFill>
                  <a:prstClr val="black"/>
                </a:solidFill>
              </a:rPr>
              <a:t>     </a:t>
            </a:r>
          </a:p>
          <a:p>
            <a:r>
              <a:rPr lang="en-US" sz="1400" dirty="0" smtClean="0">
                <a:solidFill>
                  <a:prstClr val="black"/>
                </a:solidFill>
              </a:rPr>
              <a:t>CONMIN Iteration # =  29</a:t>
            </a:r>
          </a:p>
          <a:p>
            <a:endParaRPr lang="en-US" sz="1400" dirty="0" smtClean="0">
              <a:solidFill>
                <a:prstClr val="black"/>
              </a:solidFill>
            </a:endParaRPr>
          </a:p>
          <a:p>
            <a:r>
              <a:rPr lang="en-US" sz="1400" dirty="0" smtClean="0">
                <a:solidFill>
                  <a:prstClr val="black"/>
                </a:solidFill>
              </a:rPr>
              <a:t>Objective </a:t>
            </a:r>
            <a:r>
              <a:rPr lang="en-US" sz="1400" dirty="0" err="1" smtClean="0">
                <a:solidFill>
                  <a:prstClr val="black"/>
                </a:solidFill>
              </a:rPr>
              <a:t>Fuction</a:t>
            </a:r>
            <a:r>
              <a:rPr lang="en-US" sz="1400" dirty="0" smtClean="0">
                <a:solidFill>
                  <a:prstClr val="black"/>
                </a:solidFill>
              </a:rPr>
              <a:t> </a:t>
            </a:r>
            <a:r>
              <a:rPr lang="en-US" sz="1400" dirty="0" err="1" smtClean="0">
                <a:solidFill>
                  <a:prstClr val="black"/>
                </a:solidFill>
              </a:rPr>
              <a:t>fo</a:t>
            </a:r>
            <a:r>
              <a:rPr lang="en-US" sz="1400" dirty="0" smtClean="0">
                <a:solidFill>
                  <a:prstClr val="black"/>
                </a:solidFill>
              </a:rPr>
              <a:t> = 6.00260795945281</a:t>
            </a:r>
          </a:p>
          <a:p>
            <a:endParaRPr lang="en-US" sz="1400" dirty="0" smtClean="0">
              <a:solidFill>
                <a:prstClr val="black"/>
              </a:solidFill>
            </a:endParaRPr>
          </a:p>
          <a:p>
            <a:r>
              <a:rPr lang="en-US" sz="1400" dirty="0" smtClean="0">
                <a:solidFill>
                  <a:prstClr val="black"/>
                </a:solidFill>
              </a:rPr>
              <a:t>Design Variable Values </a:t>
            </a:r>
          </a:p>
          <a:p>
            <a:r>
              <a:rPr lang="en-US" sz="1400" dirty="0" smtClean="0">
                <a:solidFill>
                  <a:prstClr val="black"/>
                </a:solidFill>
              </a:rPr>
              <a:t>       x1 = 2.5802964087086235E-4 x2 = 0.9995594642481355 x3 = 2.000313835134211 x4 = -0.9986692050113675 </a:t>
            </a:r>
          </a:p>
          <a:p>
            <a:endParaRPr lang="en-US" sz="1400" dirty="0" smtClean="0">
              <a:solidFill>
                <a:prstClr val="black"/>
              </a:solidFill>
            </a:endParaRPr>
          </a:p>
          <a:p>
            <a:r>
              <a:rPr lang="en-US" sz="1400" dirty="0" smtClean="0">
                <a:solidFill>
                  <a:prstClr val="black"/>
                </a:solidFill>
              </a:rPr>
              <a:t>Constraint Values </a:t>
            </a:r>
          </a:p>
          <a:p>
            <a:r>
              <a:rPr lang="en-US" sz="1400" dirty="0" smtClean="0">
                <a:solidFill>
                  <a:prstClr val="black"/>
                </a:solidFill>
              </a:rPr>
              <a:t>      g1c = -0.002603585246998996 g2c = -1.0074147118087602 g3c = 4.948009193483927E-7 </a:t>
            </a:r>
          </a:p>
          <a:p>
            <a:r>
              <a:rPr lang="en-US" sz="1400" u="sng" dirty="0" smtClean="0">
                <a:solidFill>
                  <a:prstClr val="black"/>
                </a:solidFill>
              </a:rPr>
              <a:t>T</a:t>
            </a:r>
          </a:p>
          <a:p>
            <a:r>
              <a:rPr lang="en-US" sz="1400" u="sng" dirty="0" smtClean="0">
                <a:solidFill>
                  <a:prstClr val="black"/>
                </a:solidFill>
              </a:rPr>
              <a:t>Termination Criterion</a:t>
            </a:r>
          </a:p>
          <a:p>
            <a:r>
              <a:rPr lang="en-US" sz="1400" dirty="0" smtClean="0">
                <a:solidFill>
                  <a:prstClr val="black"/>
                </a:solidFill>
              </a:rPr>
              <a:t>      ABS(OBJ(I)-OBJ(I-1))   LESS THAN DABFUN = 5.0E-5 FOR 3 ITERATIONS </a:t>
            </a:r>
          </a:p>
          <a:p>
            <a:endParaRPr lang="en-US" sz="1400" dirty="0" smtClean="0">
              <a:solidFill>
                <a:prstClr val="black"/>
              </a:solidFill>
            </a:endParaRPr>
          </a:p>
          <a:p>
            <a:r>
              <a:rPr lang="en-US" sz="1400" dirty="0" smtClean="0">
                <a:solidFill>
                  <a:prstClr val="black"/>
                </a:solidFill>
              </a:rPr>
              <a:t>Evaluation Statistics</a:t>
            </a:r>
          </a:p>
          <a:p>
            <a:r>
              <a:rPr lang="en-US" sz="1400" dirty="0" smtClean="0">
                <a:solidFill>
                  <a:prstClr val="black"/>
                </a:solidFill>
              </a:rPr>
              <a:t>     Number of Objective Evaluations = 88</a:t>
            </a:r>
          </a:p>
          <a:p>
            <a:r>
              <a:rPr lang="en-US" sz="1400" dirty="0" smtClean="0">
                <a:solidFill>
                  <a:prstClr val="black"/>
                </a:solidFill>
              </a:rPr>
              <a:t>     Number of Constraint Evaluations = 88</a:t>
            </a:r>
          </a:p>
          <a:p>
            <a:r>
              <a:rPr lang="en-US" sz="1400" dirty="0" smtClean="0">
                <a:solidFill>
                  <a:prstClr val="black"/>
                </a:solidFill>
              </a:rPr>
              <a:t>     Number of Objective Gradient Evaluations = 29</a:t>
            </a:r>
          </a:p>
          <a:p>
            <a:r>
              <a:rPr lang="en-US" sz="1400" dirty="0" smtClean="0">
                <a:solidFill>
                  <a:prstClr val="black"/>
                </a:solidFill>
              </a:rPr>
              <a:t>      Number of Constraint Gradient Evaluations = 29</a:t>
            </a:r>
            <a:endParaRPr lang="en-US" sz="1400" dirty="0">
              <a:solidFill>
                <a:prstClr val="black"/>
              </a:solidFill>
            </a:endParaRPr>
          </a:p>
        </p:txBody>
      </p:sp>
      <p:grpSp>
        <p:nvGrpSpPr>
          <p:cNvPr id="3" name="Group 14"/>
          <p:cNvGrpSpPr/>
          <p:nvPr/>
        </p:nvGrpSpPr>
        <p:grpSpPr>
          <a:xfrm>
            <a:off x="5588000" y="5321300"/>
            <a:ext cx="3352800" cy="1490028"/>
            <a:chOff x="5588000" y="5321300"/>
            <a:chExt cx="3352800" cy="1490028"/>
          </a:xfrm>
        </p:grpSpPr>
        <p:sp>
          <p:nvSpPr>
            <p:cNvPr id="14" name="Rounded Rectangle 13"/>
            <p:cNvSpPr/>
            <p:nvPr/>
          </p:nvSpPr>
          <p:spPr>
            <a:xfrm>
              <a:off x="5588000" y="5321300"/>
              <a:ext cx="3352800" cy="1371600"/>
            </a:xfrm>
            <a:prstGeom prst="roundRect">
              <a:avLst/>
            </a:prstGeom>
            <a:solidFill>
              <a:schemeClr val="accent2">
                <a:lumMod val="75000"/>
                <a:alpha val="5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TextBox 12"/>
            <p:cNvSpPr txBox="1"/>
            <p:nvPr/>
          </p:nvSpPr>
          <p:spPr>
            <a:xfrm>
              <a:off x="5715000" y="5334000"/>
              <a:ext cx="3147015" cy="1477328"/>
            </a:xfrm>
            <a:prstGeom prst="rect">
              <a:avLst/>
            </a:prstGeom>
            <a:noFill/>
          </p:spPr>
          <p:txBody>
            <a:bodyPr wrap="none" rtlCol="0">
              <a:spAutoFit/>
            </a:bodyPr>
            <a:lstStyle/>
            <a:p>
              <a:r>
                <a:rPr lang="en-US" b="1" dirty="0" smtClean="0">
                  <a:solidFill>
                    <a:prstClr val="black"/>
                  </a:solidFill>
                </a:rPr>
                <a:t>Analytic Optimum Results</a:t>
              </a:r>
            </a:p>
            <a:p>
              <a:r>
                <a:rPr lang="en-US" b="1" dirty="0" err="1" smtClean="0">
                  <a:solidFill>
                    <a:prstClr val="black"/>
                  </a:solidFill>
                </a:rPr>
                <a:t>fo</a:t>
              </a:r>
              <a:r>
                <a:rPr lang="en-US" b="1" dirty="0" smtClean="0">
                  <a:solidFill>
                    <a:prstClr val="black"/>
                  </a:solidFill>
                </a:rPr>
                <a:t>  = 6.0</a:t>
              </a:r>
            </a:p>
            <a:p>
              <a:r>
                <a:rPr lang="en-US" b="1" dirty="0" smtClean="0">
                  <a:solidFill>
                    <a:prstClr val="black"/>
                  </a:solidFill>
                </a:rPr>
                <a:t>X1=0.0, x2=1.0, x3=2.0, x4=-1.0</a:t>
              </a:r>
            </a:p>
            <a:p>
              <a:r>
                <a:rPr lang="en-US" b="1" dirty="0" smtClean="0">
                  <a:solidFill>
                    <a:prstClr val="black"/>
                  </a:solidFill>
                </a:rPr>
                <a:t>g1c=0.0, g2c=-1.0, g3c=0.0</a:t>
              </a:r>
            </a:p>
            <a:p>
              <a:endParaRPr lang="en-US" b="1" dirty="0">
                <a:solidFill>
                  <a:prstClr val="black"/>
                </a:solidFill>
              </a:endParaRPr>
            </a:p>
          </p:txBody>
        </p:sp>
      </p:grpSp>
      <p:sp>
        <p:nvSpPr>
          <p:cNvPr id="15" name="Rectangle 14"/>
          <p:cNvSpPr/>
          <p:nvPr/>
        </p:nvSpPr>
        <p:spPr>
          <a:xfrm>
            <a:off x="6934200" y="1143000"/>
            <a:ext cx="2209800" cy="533400"/>
          </a:xfrm>
          <a:prstGeom prst="rect">
            <a:avLst/>
          </a:prstGeom>
          <a:solidFill>
            <a:srgbClr val="92D050">
              <a:alpha val="50196"/>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Exact Function Optimization</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Rosen-Suzuki Function Optimization </a:t>
            </a:r>
            <a:endParaRPr lang="en-US" dirty="0"/>
          </a:p>
        </p:txBody>
      </p:sp>
      <p:sp>
        <p:nvSpPr>
          <p:cNvPr id="4" name="Rectangle 3"/>
          <p:cNvSpPr/>
          <p:nvPr/>
        </p:nvSpPr>
        <p:spPr>
          <a:xfrm>
            <a:off x="7010400" y="1143000"/>
            <a:ext cx="2133600" cy="533400"/>
          </a:xfrm>
          <a:prstGeom prst="rect">
            <a:avLst/>
          </a:prstGeom>
          <a:solidFill>
            <a:srgbClr val="7030A0">
              <a:alpha val="50196"/>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Exact &amp; SOA Optimization </a:t>
            </a:r>
            <a:endParaRPr lang="en-US" b="1" dirty="0">
              <a:solidFill>
                <a:schemeClr val="tx1"/>
              </a:solidFill>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Example</a:t>
            </a:r>
            <a:endParaRPr lang="en-US" dirty="0"/>
          </a:p>
        </p:txBody>
      </p:sp>
    </p:spTree>
  </p:cSld>
  <p:clrMapOvr>
    <a:masterClrMapping/>
  </p:clrMapOvr>
  <p:transition/>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69" name="Rectangle 6"/>
          <p:cNvSpPr>
            <a:spLocks noGrp="1" noChangeArrowheads="1"/>
          </p:cNvSpPr>
          <p:nvPr>
            <p:ph type="title"/>
          </p:nvPr>
        </p:nvSpPr>
        <p:spPr/>
        <p:txBody>
          <a:bodyPr/>
          <a:lstStyle/>
          <a:p>
            <a:pPr eaLnBrk="1" hangingPunct="1"/>
            <a:r>
              <a:rPr lang="en-US" sz="2800" i="1" smtClean="0"/>
              <a:t>Trefftz-Plane Induced Drag With Euler Aerodynamics</a:t>
            </a:r>
          </a:p>
        </p:txBody>
      </p:sp>
      <p:pic>
        <p:nvPicPr>
          <p:cNvPr id="2070" name="Picture 12" descr="Trefftz"/>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28600" y="1219200"/>
            <a:ext cx="2286000" cy="1528763"/>
          </a:xfrm>
          <a:prstGeom prst="rect">
            <a:avLst/>
          </a:prstGeom>
          <a:noFill/>
          <a:ln w="9525">
            <a:noFill/>
            <a:miter lim="800000"/>
            <a:headEnd/>
            <a:tailEnd/>
          </a:ln>
        </p:spPr>
      </p:pic>
      <p:graphicFrame>
        <p:nvGraphicFramePr>
          <p:cNvPr id="2050" name="Object 3"/>
          <p:cNvGraphicFramePr>
            <a:graphicFrameLocks noChangeAspect="1"/>
          </p:cNvGraphicFramePr>
          <p:nvPr/>
        </p:nvGraphicFramePr>
        <p:xfrm>
          <a:off x="354013" y="4140200"/>
          <a:ext cx="8824912" cy="1023938"/>
        </p:xfrm>
        <a:graphic>
          <a:graphicData uri="http://schemas.openxmlformats.org/presentationml/2006/ole">
            <p:oleObj spid="_x0000_s23554" name="Equation" r:id="rId4" imgW="3987800" imgH="482600" progId="Equation.3">
              <p:embed/>
            </p:oleObj>
          </a:graphicData>
        </a:graphic>
      </p:graphicFrame>
      <p:graphicFrame>
        <p:nvGraphicFramePr>
          <p:cNvPr id="2051" name="Object 21"/>
          <p:cNvGraphicFramePr>
            <a:graphicFrameLocks noChangeAspect="1"/>
          </p:cNvGraphicFramePr>
          <p:nvPr/>
        </p:nvGraphicFramePr>
        <p:xfrm>
          <a:off x="47625" y="5380038"/>
          <a:ext cx="4262438" cy="885825"/>
        </p:xfrm>
        <a:graphic>
          <a:graphicData uri="http://schemas.openxmlformats.org/presentationml/2006/ole">
            <p:oleObj spid="_x0000_s23555" name="Equation" r:id="rId5" imgW="3213000" imgH="698400" progId="Equation.3">
              <p:embed/>
            </p:oleObj>
          </a:graphicData>
        </a:graphic>
      </p:graphicFrame>
      <p:graphicFrame>
        <p:nvGraphicFramePr>
          <p:cNvPr id="2052" name="Object 22"/>
          <p:cNvGraphicFramePr>
            <a:graphicFrameLocks noChangeAspect="1"/>
          </p:cNvGraphicFramePr>
          <p:nvPr/>
        </p:nvGraphicFramePr>
        <p:xfrm>
          <a:off x="4876800" y="5410200"/>
          <a:ext cx="4068763" cy="511175"/>
        </p:xfrm>
        <a:graphic>
          <a:graphicData uri="http://schemas.openxmlformats.org/presentationml/2006/ole">
            <p:oleObj spid="_x0000_s23556" name="Equation" r:id="rId6" imgW="1828800" imgH="241200" progId="Equation.3">
              <p:embed/>
            </p:oleObj>
          </a:graphicData>
        </a:graphic>
      </p:graphicFrame>
      <p:graphicFrame>
        <p:nvGraphicFramePr>
          <p:cNvPr id="2053" name="Object 24"/>
          <p:cNvGraphicFramePr>
            <a:graphicFrameLocks noChangeAspect="1"/>
          </p:cNvGraphicFramePr>
          <p:nvPr/>
        </p:nvGraphicFramePr>
        <p:xfrm>
          <a:off x="6027738" y="1112838"/>
          <a:ext cx="193675" cy="234950"/>
        </p:xfrm>
        <a:graphic>
          <a:graphicData uri="http://schemas.openxmlformats.org/presentationml/2006/ole">
            <p:oleObj spid="_x0000_s23557" name="Equation" r:id="rId7" imgW="139680" imgH="177480" progId="Equation.3">
              <p:embed/>
            </p:oleObj>
          </a:graphicData>
        </a:graphic>
      </p:graphicFrame>
      <p:grpSp>
        <p:nvGrpSpPr>
          <p:cNvPr id="2" name="Group 77"/>
          <p:cNvGrpSpPr>
            <a:grpSpLocks/>
          </p:cNvGrpSpPr>
          <p:nvPr/>
        </p:nvGrpSpPr>
        <p:grpSpPr bwMode="auto">
          <a:xfrm>
            <a:off x="2247900" y="1181100"/>
            <a:ext cx="6754813" cy="2854325"/>
            <a:chOff x="2247900" y="1181100"/>
            <a:chExt cx="6754813" cy="2854325"/>
          </a:xfrm>
        </p:grpSpPr>
        <p:pic>
          <p:nvPicPr>
            <p:cNvPr id="2073" name="Picture 23"/>
            <p:cNvPicPr>
              <a:picLocks noChangeAspect="1" noChangeArrowheads="1"/>
            </p:cNvPicPr>
            <p:nvPr/>
          </p:nvPicPr>
          <p:blipFill>
            <a:blip r:embed="rId8" cstate="print"/>
            <a:srcRect/>
            <a:stretch>
              <a:fillRect/>
            </a:stretch>
          </p:blipFill>
          <p:spPr bwMode="auto">
            <a:xfrm>
              <a:off x="2247900" y="1638300"/>
              <a:ext cx="6515100" cy="1360462"/>
            </a:xfrm>
            <a:prstGeom prst="rect">
              <a:avLst/>
            </a:prstGeom>
            <a:noFill/>
            <a:ln w="9525">
              <a:noFill/>
              <a:miter lim="800000"/>
              <a:headEnd/>
              <a:tailEnd/>
            </a:ln>
          </p:spPr>
        </p:pic>
        <p:cxnSp>
          <p:nvCxnSpPr>
            <p:cNvPr id="2074" name="Straight Connector 8"/>
            <p:cNvCxnSpPr>
              <a:cxnSpLocks noChangeShapeType="1"/>
            </p:cNvCxnSpPr>
            <p:nvPr/>
          </p:nvCxnSpPr>
          <p:spPr bwMode="auto">
            <a:xfrm rot="5400000">
              <a:off x="4171950" y="2533650"/>
              <a:ext cx="2628900" cy="1588"/>
            </a:xfrm>
            <a:prstGeom prst="line">
              <a:avLst/>
            </a:prstGeom>
            <a:noFill/>
            <a:ln w="9525" algn="ctr">
              <a:solidFill>
                <a:schemeClr val="tx1"/>
              </a:solidFill>
              <a:round/>
              <a:headEnd/>
              <a:tailEnd/>
            </a:ln>
          </p:spPr>
        </p:cxnSp>
        <p:cxnSp>
          <p:nvCxnSpPr>
            <p:cNvPr id="2075" name="Straight Connector 10"/>
            <p:cNvCxnSpPr>
              <a:cxnSpLocks noChangeShapeType="1"/>
            </p:cNvCxnSpPr>
            <p:nvPr/>
          </p:nvCxnSpPr>
          <p:spPr bwMode="auto">
            <a:xfrm rot="5400000">
              <a:off x="1848644" y="3448050"/>
              <a:ext cx="799306" cy="794"/>
            </a:xfrm>
            <a:prstGeom prst="line">
              <a:avLst/>
            </a:prstGeom>
            <a:noFill/>
            <a:ln w="9525" algn="ctr">
              <a:solidFill>
                <a:schemeClr val="tx1"/>
              </a:solidFill>
              <a:round/>
              <a:headEnd/>
              <a:tailEnd/>
            </a:ln>
          </p:spPr>
        </p:cxnSp>
        <p:cxnSp>
          <p:nvCxnSpPr>
            <p:cNvPr id="2076" name="Straight Connector 11"/>
            <p:cNvCxnSpPr>
              <a:cxnSpLocks noChangeShapeType="1"/>
            </p:cNvCxnSpPr>
            <p:nvPr/>
          </p:nvCxnSpPr>
          <p:spPr bwMode="auto">
            <a:xfrm rot="5400000">
              <a:off x="8306594" y="3428206"/>
              <a:ext cx="914400" cy="1588"/>
            </a:xfrm>
            <a:prstGeom prst="line">
              <a:avLst/>
            </a:prstGeom>
            <a:noFill/>
            <a:ln w="9525" algn="ctr">
              <a:solidFill>
                <a:schemeClr val="tx1"/>
              </a:solidFill>
              <a:round/>
              <a:headEnd/>
              <a:tailEnd/>
            </a:ln>
          </p:spPr>
        </p:cxnSp>
        <p:cxnSp>
          <p:nvCxnSpPr>
            <p:cNvPr id="2077" name="Straight Connector 14"/>
            <p:cNvCxnSpPr>
              <a:cxnSpLocks noChangeShapeType="1"/>
            </p:cNvCxnSpPr>
            <p:nvPr/>
          </p:nvCxnSpPr>
          <p:spPr bwMode="auto">
            <a:xfrm rot="5400000">
              <a:off x="5753894" y="3199606"/>
              <a:ext cx="304800" cy="1588"/>
            </a:xfrm>
            <a:prstGeom prst="line">
              <a:avLst/>
            </a:prstGeom>
            <a:noFill/>
            <a:ln w="9525" algn="ctr">
              <a:solidFill>
                <a:schemeClr val="tx1"/>
              </a:solidFill>
              <a:round/>
              <a:headEnd/>
              <a:tailEnd/>
            </a:ln>
          </p:spPr>
        </p:cxnSp>
        <p:cxnSp>
          <p:nvCxnSpPr>
            <p:cNvPr id="2078" name="Straight Connector 16"/>
            <p:cNvCxnSpPr>
              <a:cxnSpLocks noChangeShapeType="1"/>
            </p:cNvCxnSpPr>
            <p:nvPr/>
          </p:nvCxnSpPr>
          <p:spPr bwMode="auto">
            <a:xfrm rot="5400000">
              <a:off x="6039644" y="3294856"/>
              <a:ext cx="495300" cy="1588"/>
            </a:xfrm>
            <a:prstGeom prst="line">
              <a:avLst/>
            </a:prstGeom>
            <a:noFill/>
            <a:ln w="9525" algn="ctr">
              <a:solidFill>
                <a:schemeClr val="tx1"/>
              </a:solidFill>
              <a:round/>
              <a:headEnd/>
              <a:tailEnd/>
            </a:ln>
          </p:spPr>
        </p:cxnSp>
        <p:cxnSp>
          <p:nvCxnSpPr>
            <p:cNvPr id="2079" name="Straight Connector 20"/>
            <p:cNvCxnSpPr>
              <a:cxnSpLocks noChangeShapeType="1"/>
            </p:cNvCxnSpPr>
            <p:nvPr/>
          </p:nvCxnSpPr>
          <p:spPr bwMode="auto">
            <a:xfrm rot="5400000">
              <a:off x="6782594" y="3352006"/>
              <a:ext cx="685800" cy="1588"/>
            </a:xfrm>
            <a:prstGeom prst="line">
              <a:avLst/>
            </a:prstGeom>
            <a:noFill/>
            <a:ln w="9525" algn="ctr">
              <a:solidFill>
                <a:schemeClr val="tx1"/>
              </a:solidFill>
              <a:round/>
              <a:headEnd/>
              <a:tailEnd/>
            </a:ln>
          </p:spPr>
        </p:cxnSp>
        <p:cxnSp>
          <p:nvCxnSpPr>
            <p:cNvPr id="2080" name="Straight Arrow Connector 23"/>
            <p:cNvCxnSpPr>
              <a:cxnSpLocks noChangeShapeType="1"/>
            </p:cNvCxnSpPr>
            <p:nvPr/>
          </p:nvCxnSpPr>
          <p:spPr bwMode="auto">
            <a:xfrm>
              <a:off x="5486400" y="3162300"/>
              <a:ext cx="419100" cy="1588"/>
            </a:xfrm>
            <a:prstGeom prst="straightConnector1">
              <a:avLst/>
            </a:prstGeom>
            <a:noFill/>
            <a:ln w="9525" algn="ctr">
              <a:solidFill>
                <a:schemeClr val="tx1"/>
              </a:solidFill>
              <a:round/>
              <a:headEnd/>
              <a:tailEnd type="arrow" w="med" len="med"/>
            </a:ln>
          </p:spPr>
        </p:cxnSp>
        <p:cxnSp>
          <p:nvCxnSpPr>
            <p:cNvPr id="2081" name="Straight Arrow Connector 24"/>
            <p:cNvCxnSpPr>
              <a:cxnSpLocks noChangeShapeType="1"/>
            </p:cNvCxnSpPr>
            <p:nvPr/>
          </p:nvCxnSpPr>
          <p:spPr bwMode="auto">
            <a:xfrm>
              <a:off x="5486400" y="3467100"/>
              <a:ext cx="800100" cy="1588"/>
            </a:xfrm>
            <a:prstGeom prst="straightConnector1">
              <a:avLst/>
            </a:prstGeom>
            <a:noFill/>
            <a:ln w="9525" algn="ctr">
              <a:solidFill>
                <a:schemeClr val="tx1"/>
              </a:solidFill>
              <a:round/>
              <a:headEnd/>
              <a:tailEnd type="arrow" w="med" len="med"/>
            </a:ln>
          </p:spPr>
        </p:cxnSp>
        <p:cxnSp>
          <p:nvCxnSpPr>
            <p:cNvPr id="2082" name="Straight Arrow Connector 27"/>
            <p:cNvCxnSpPr>
              <a:cxnSpLocks noChangeShapeType="1"/>
            </p:cNvCxnSpPr>
            <p:nvPr/>
          </p:nvCxnSpPr>
          <p:spPr bwMode="auto">
            <a:xfrm>
              <a:off x="5486400" y="3657600"/>
              <a:ext cx="1638300" cy="1588"/>
            </a:xfrm>
            <a:prstGeom prst="straightConnector1">
              <a:avLst/>
            </a:prstGeom>
            <a:noFill/>
            <a:ln w="9525" algn="ctr">
              <a:solidFill>
                <a:schemeClr val="tx1"/>
              </a:solidFill>
              <a:round/>
              <a:headEnd/>
              <a:tailEnd type="arrow" w="med" len="med"/>
            </a:ln>
          </p:spPr>
        </p:cxnSp>
        <p:cxnSp>
          <p:nvCxnSpPr>
            <p:cNvPr id="2083" name="Straight Arrow Connector 30"/>
            <p:cNvCxnSpPr>
              <a:cxnSpLocks noChangeShapeType="1"/>
            </p:cNvCxnSpPr>
            <p:nvPr/>
          </p:nvCxnSpPr>
          <p:spPr bwMode="auto">
            <a:xfrm>
              <a:off x="5486400" y="3771900"/>
              <a:ext cx="3276600" cy="1588"/>
            </a:xfrm>
            <a:prstGeom prst="straightConnector1">
              <a:avLst/>
            </a:prstGeom>
            <a:noFill/>
            <a:ln w="9525" algn="ctr">
              <a:solidFill>
                <a:schemeClr val="tx1"/>
              </a:solidFill>
              <a:round/>
              <a:headEnd type="arrow" w="med" len="med"/>
              <a:tailEnd type="arrow" w="med" len="med"/>
            </a:ln>
          </p:spPr>
        </p:cxnSp>
        <p:cxnSp>
          <p:nvCxnSpPr>
            <p:cNvPr id="2084" name="Straight Arrow Connector 32"/>
            <p:cNvCxnSpPr>
              <a:cxnSpLocks noChangeShapeType="1"/>
            </p:cNvCxnSpPr>
            <p:nvPr/>
          </p:nvCxnSpPr>
          <p:spPr bwMode="auto">
            <a:xfrm>
              <a:off x="2247900" y="3771900"/>
              <a:ext cx="3276600" cy="1588"/>
            </a:xfrm>
            <a:prstGeom prst="straightConnector1">
              <a:avLst/>
            </a:prstGeom>
            <a:noFill/>
            <a:ln w="9525" algn="ctr">
              <a:solidFill>
                <a:schemeClr val="tx1"/>
              </a:solidFill>
              <a:round/>
              <a:headEnd type="arrow" w="med" len="med"/>
              <a:tailEnd type="arrow" w="med" len="med"/>
            </a:ln>
          </p:spPr>
        </p:cxnSp>
        <p:cxnSp>
          <p:nvCxnSpPr>
            <p:cNvPr id="2085" name="Straight Arrow Connector 36"/>
            <p:cNvCxnSpPr>
              <a:cxnSpLocks noChangeShapeType="1"/>
            </p:cNvCxnSpPr>
            <p:nvPr/>
          </p:nvCxnSpPr>
          <p:spPr bwMode="auto">
            <a:xfrm rot="5400000" flipH="1" flipV="1">
              <a:off x="6496050" y="2571750"/>
              <a:ext cx="800100" cy="1588"/>
            </a:xfrm>
            <a:prstGeom prst="straightConnector1">
              <a:avLst/>
            </a:prstGeom>
            <a:noFill/>
            <a:ln w="9525" algn="ctr">
              <a:solidFill>
                <a:schemeClr val="tx1"/>
              </a:solidFill>
              <a:round/>
              <a:headEnd/>
              <a:tailEnd type="arrow" w="med" len="med"/>
            </a:ln>
          </p:spPr>
        </p:cxnSp>
        <p:cxnSp>
          <p:nvCxnSpPr>
            <p:cNvPr id="2086" name="Straight Connector 38"/>
            <p:cNvCxnSpPr>
              <a:cxnSpLocks noChangeShapeType="1"/>
            </p:cNvCxnSpPr>
            <p:nvPr/>
          </p:nvCxnSpPr>
          <p:spPr bwMode="auto">
            <a:xfrm rot="5400000">
              <a:off x="6400006" y="1676400"/>
              <a:ext cx="991394" cy="794"/>
            </a:xfrm>
            <a:prstGeom prst="line">
              <a:avLst/>
            </a:prstGeom>
            <a:noFill/>
            <a:ln w="9525" algn="ctr">
              <a:solidFill>
                <a:schemeClr val="tx1"/>
              </a:solidFill>
              <a:round/>
              <a:headEnd/>
              <a:tailEnd/>
            </a:ln>
          </p:spPr>
        </p:cxnSp>
        <p:cxnSp>
          <p:nvCxnSpPr>
            <p:cNvPr id="2087" name="Straight Arrow Connector 41"/>
            <p:cNvCxnSpPr>
              <a:cxnSpLocks noChangeShapeType="1"/>
            </p:cNvCxnSpPr>
            <p:nvPr/>
          </p:nvCxnSpPr>
          <p:spPr bwMode="auto">
            <a:xfrm>
              <a:off x="5486400" y="1333500"/>
              <a:ext cx="1409700" cy="1588"/>
            </a:xfrm>
            <a:prstGeom prst="straightConnector1">
              <a:avLst/>
            </a:prstGeom>
            <a:noFill/>
            <a:ln w="9525" algn="ctr">
              <a:solidFill>
                <a:schemeClr val="tx1"/>
              </a:solidFill>
              <a:round/>
              <a:headEnd/>
              <a:tailEnd type="arrow" w="med" len="med"/>
            </a:ln>
          </p:spPr>
        </p:cxnSp>
        <p:sp>
          <p:nvSpPr>
            <p:cNvPr id="43" name="Arc 42"/>
            <p:cNvSpPr/>
            <p:nvPr/>
          </p:nvSpPr>
          <p:spPr bwMode="auto">
            <a:xfrm>
              <a:off x="7429500" y="2857500"/>
              <a:ext cx="228600" cy="430213"/>
            </a:xfrm>
            <a:prstGeom prst="arc">
              <a:avLst>
                <a:gd name="adj1" fmla="val 9266302"/>
                <a:gd name="adj2" fmla="val 0"/>
              </a:avLst>
            </a:prstGeom>
            <a:noFill/>
            <a:ln w="9525" cap="flat" cmpd="sng" algn="ctr">
              <a:solidFill>
                <a:schemeClr val="tx1"/>
              </a:solidFill>
              <a:prstDash val="solid"/>
              <a:round/>
              <a:headEnd type="triangle" w="med" len="med"/>
              <a:tailEnd type="none" w="med" len="med"/>
            </a:ln>
            <a:effectLst/>
          </p:spPr>
          <p:txBody>
            <a:bodyPr tIns="27432" bIns="27432" anchor="ctr">
              <a:spAutoFit/>
            </a:bodyPr>
            <a:lstStyle/>
            <a:p>
              <a:pPr algn="ctr" fontAlgn="base">
                <a:spcBef>
                  <a:spcPct val="0"/>
                </a:spcBef>
                <a:spcAft>
                  <a:spcPct val="0"/>
                </a:spcAft>
                <a:defRPr/>
              </a:pPr>
              <a:endParaRPr lang="en-US" sz="1400" b="1" i="1">
                <a:solidFill>
                  <a:srgbClr val="000000"/>
                </a:solidFill>
              </a:endParaRPr>
            </a:p>
          </p:txBody>
        </p:sp>
        <p:sp>
          <p:nvSpPr>
            <p:cNvPr id="44" name="Arc 43"/>
            <p:cNvSpPr/>
            <p:nvPr/>
          </p:nvSpPr>
          <p:spPr bwMode="auto">
            <a:xfrm>
              <a:off x="6172200" y="2819400"/>
              <a:ext cx="228600" cy="430213"/>
            </a:xfrm>
            <a:prstGeom prst="arc">
              <a:avLst>
                <a:gd name="adj1" fmla="val 9266302"/>
                <a:gd name="adj2" fmla="val 0"/>
              </a:avLst>
            </a:prstGeom>
            <a:noFill/>
            <a:ln w="9525" cap="flat" cmpd="sng" algn="ctr">
              <a:solidFill>
                <a:schemeClr val="tx1"/>
              </a:solidFill>
              <a:prstDash val="solid"/>
              <a:round/>
              <a:headEnd type="triangle" w="med" len="med"/>
              <a:tailEnd type="none" w="med" len="med"/>
            </a:ln>
            <a:effectLst/>
          </p:spPr>
          <p:txBody>
            <a:bodyPr tIns="27432" bIns="27432" anchor="ctr">
              <a:spAutoFit/>
            </a:bodyPr>
            <a:lstStyle/>
            <a:p>
              <a:pPr algn="ctr" fontAlgn="base">
                <a:spcBef>
                  <a:spcPct val="0"/>
                </a:spcBef>
                <a:spcAft>
                  <a:spcPct val="0"/>
                </a:spcAft>
                <a:defRPr/>
              </a:pPr>
              <a:endParaRPr lang="en-US" sz="1400" b="1" i="1">
                <a:solidFill>
                  <a:srgbClr val="000000"/>
                </a:solidFill>
              </a:endParaRPr>
            </a:p>
          </p:txBody>
        </p:sp>
        <p:sp>
          <p:nvSpPr>
            <p:cNvPr id="45" name="Arc 44"/>
            <p:cNvSpPr/>
            <p:nvPr/>
          </p:nvSpPr>
          <p:spPr bwMode="auto">
            <a:xfrm>
              <a:off x="5791200" y="2846388"/>
              <a:ext cx="228600" cy="430212"/>
            </a:xfrm>
            <a:prstGeom prst="arc">
              <a:avLst>
                <a:gd name="adj1" fmla="val 11527253"/>
                <a:gd name="adj2" fmla="val 0"/>
              </a:avLst>
            </a:prstGeom>
            <a:noFill/>
            <a:ln w="9525" cap="flat" cmpd="sng" algn="ctr">
              <a:solidFill>
                <a:schemeClr val="tx1"/>
              </a:solidFill>
              <a:prstDash val="solid"/>
              <a:round/>
              <a:headEnd type="triangle" w="med" len="med"/>
              <a:tailEnd type="none" w="med" len="med"/>
            </a:ln>
            <a:effectLst/>
          </p:spPr>
          <p:txBody>
            <a:bodyPr tIns="27432" bIns="27432" anchor="ctr">
              <a:spAutoFit/>
            </a:bodyPr>
            <a:lstStyle/>
            <a:p>
              <a:pPr algn="ctr" fontAlgn="base">
                <a:spcBef>
                  <a:spcPct val="0"/>
                </a:spcBef>
                <a:spcAft>
                  <a:spcPct val="0"/>
                </a:spcAft>
                <a:defRPr/>
              </a:pPr>
              <a:endParaRPr lang="en-US" sz="1400" b="1" i="1">
                <a:solidFill>
                  <a:srgbClr val="000000"/>
                </a:solidFill>
              </a:endParaRPr>
            </a:p>
          </p:txBody>
        </p:sp>
        <p:sp>
          <p:nvSpPr>
            <p:cNvPr id="2091" name="Oval 49"/>
            <p:cNvSpPr>
              <a:spLocks noChangeArrowheads="1"/>
            </p:cNvSpPr>
            <p:nvPr/>
          </p:nvSpPr>
          <p:spPr bwMode="auto">
            <a:xfrm>
              <a:off x="7467600" y="2933700"/>
              <a:ext cx="114300" cy="114300"/>
            </a:xfrm>
            <a:prstGeom prst="ellipse">
              <a:avLst/>
            </a:prstGeom>
            <a:solidFill>
              <a:schemeClr val="tx1"/>
            </a:solidFill>
            <a:ln w="9525" algn="ctr">
              <a:solidFill>
                <a:schemeClr val="tx1"/>
              </a:solidFill>
              <a:round/>
              <a:headEnd/>
              <a:tailEnd/>
            </a:ln>
          </p:spPr>
          <p:txBody>
            <a:bodyPr tIns="27432" bIns="27432" anchor="ctr">
              <a:spAutoFit/>
            </a:bodyPr>
            <a:lstStyle/>
            <a:p>
              <a:pPr algn="ctr" fontAlgn="base">
                <a:spcBef>
                  <a:spcPct val="0"/>
                </a:spcBef>
                <a:spcAft>
                  <a:spcPct val="0"/>
                </a:spcAft>
              </a:pPr>
              <a:endParaRPr lang="en-US" sz="1400" b="1" i="1">
                <a:solidFill>
                  <a:srgbClr val="000000"/>
                </a:solidFill>
              </a:endParaRPr>
            </a:p>
          </p:txBody>
        </p:sp>
        <p:sp>
          <p:nvSpPr>
            <p:cNvPr id="2092" name="Oval 50"/>
            <p:cNvSpPr>
              <a:spLocks noChangeArrowheads="1"/>
            </p:cNvSpPr>
            <p:nvPr/>
          </p:nvSpPr>
          <p:spPr bwMode="auto">
            <a:xfrm>
              <a:off x="6227460" y="2919740"/>
              <a:ext cx="114300" cy="114300"/>
            </a:xfrm>
            <a:prstGeom prst="ellipse">
              <a:avLst/>
            </a:prstGeom>
            <a:solidFill>
              <a:schemeClr val="tx1"/>
            </a:solidFill>
            <a:ln w="9525" algn="ctr">
              <a:solidFill>
                <a:schemeClr val="tx1"/>
              </a:solidFill>
              <a:round/>
              <a:headEnd/>
              <a:tailEnd/>
            </a:ln>
          </p:spPr>
          <p:txBody>
            <a:bodyPr tIns="27432" bIns="27432" anchor="ctr">
              <a:spAutoFit/>
            </a:bodyPr>
            <a:lstStyle/>
            <a:p>
              <a:pPr algn="ctr" fontAlgn="base">
                <a:spcBef>
                  <a:spcPct val="0"/>
                </a:spcBef>
                <a:spcAft>
                  <a:spcPct val="0"/>
                </a:spcAft>
              </a:pPr>
              <a:endParaRPr lang="en-US" sz="1400" b="1" i="1">
                <a:solidFill>
                  <a:srgbClr val="000000"/>
                </a:solidFill>
              </a:endParaRPr>
            </a:p>
          </p:txBody>
        </p:sp>
        <p:sp>
          <p:nvSpPr>
            <p:cNvPr id="2093" name="Oval 51"/>
            <p:cNvSpPr>
              <a:spLocks noChangeArrowheads="1"/>
            </p:cNvSpPr>
            <p:nvPr/>
          </p:nvSpPr>
          <p:spPr bwMode="auto">
            <a:xfrm>
              <a:off x="5850240" y="2933700"/>
              <a:ext cx="114300" cy="114300"/>
            </a:xfrm>
            <a:prstGeom prst="ellipse">
              <a:avLst/>
            </a:prstGeom>
            <a:solidFill>
              <a:schemeClr val="tx1"/>
            </a:solidFill>
            <a:ln w="9525" algn="ctr">
              <a:solidFill>
                <a:schemeClr val="tx1"/>
              </a:solidFill>
              <a:round/>
              <a:headEnd/>
              <a:tailEnd/>
            </a:ln>
          </p:spPr>
          <p:txBody>
            <a:bodyPr tIns="27432" bIns="27432" anchor="ctr">
              <a:spAutoFit/>
            </a:bodyPr>
            <a:lstStyle/>
            <a:p>
              <a:pPr algn="ctr" fontAlgn="base">
                <a:spcBef>
                  <a:spcPct val="0"/>
                </a:spcBef>
                <a:spcAft>
                  <a:spcPct val="0"/>
                </a:spcAft>
              </a:pPr>
              <a:endParaRPr lang="en-US" sz="1400" b="1" i="1">
                <a:solidFill>
                  <a:srgbClr val="000000"/>
                </a:solidFill>
              </a:endParaRPr>
            </a:p>
          </p:txBody>
        </p:sp>
        <p:sp>
          <p:nvSpPr>
            <p:cNvPr id="2094" name="Oval 52"/>
            <p:cNvSpPr>
              <a:spLocks noChangeArrowheads="1"/>
            </p:cNvSpPr>
            <p:nvPr/>
          </p:nvSpPr>
          <p:spPr bwMode="auto">
            <a:xfrm>
              <a:off x="5029200" y="2919740"/>
              <a:ext cx="114300" cy="114300"/>
            </a:xfrm>
            <a:prstGeom prst="ellipse">
              <a:avLst/>
            </a:prstGeom>
            <a:solidFill>
              <a:schemeClr val="tx1"/>
            </a:solidFill>
            <a:ln w="9525" algn="ctr">
              <a:solidFill>
                <a:schemeClr val="tx1"/>
              </a:solidFill>
              <a:round/>
              <a:headEnd/>
              <a:tailEnd/>
            </a:ln>
          </p:spPr>
          <p:txBody>
            <a:bodyPr tIns="27432" bIns="27432" anchor="ctr">
              <a:spAutoFit/>
            </a:bodyPr>
            <a:lstStyle/>
            <a:p>
              <a:pPr algn="ctr" fontAlgn="base">
                <a:spcBef>
                  <a:spcPct val="0"/>
                </a:spcBef>
                <a:spcAft>
                  <a:spcPct val="0"/>
                </a:spcAft>
              </a:pPr>
              <a:endParaRPr lang="en-US" sz="1400" b="1" i="1">
                <a:solidFill>
                  <a:srgbClr val="000000"/>
                </a:solidFill>
              </a:endParaRPr>
            </a:p>
          </p:txBody>
        </p:sp>
        <p:sp>
          <p:nvSpPr>
            <p:cNvPr id="2095" name="Oval 53"/>
            <p:cNvSpPr>
              <a:spLocks noChangeArrowheads="1"/>
            </p:cNvSpPr>
            <p:nvPr/>
          </p:nvSpPr>
          <p:spPr bwMode="auto">
            <a:xfrm>
              <a:off x="4624060" y="2916540"/>
              <a:ext cx="114300" cy="114300"/>
            </a:xfrm>
            <a:prstGeom prst="ellipse">
              <a:avLst/>
            </a:prstGeom>
            <a:solidFill>
              <a:schemeClr val="tx1"/>
            </a:solidFill>
            <a:ln w="9525" algn="ctr">
              <a:solidFill>
                <a:schemeClr val="tx1"/>
              </a:solidFill>
              <a:round/>
              <a:headEnd/>
              <a:tailEnd/>
            </a:ln>
          </p:spPr>
          <p:txBody>
            <a:bodyPr tIns="27432" bIns="27432" anchor="ctr">
              <a:spAutoFit/>
            </a:bodyPr>
            <a:lstStyle/>
            <a:p>
              <a:pPr algn="ctr" fontAlgn="base">
                <a:spcBef>
                  <a:spcPct val="0"/>
                </a:spcBef>
                <a:spcAft>
                  <a:spcPct val="0"/>
                </a:spcAft>
              </a:pPr>
              <a:endParaRPr lang="en-US" sz="1400" b="1" i="1">
                <a:solidFill>
                  <a:srgbClr val="000000"/>
                </a:solidFill>
              </a:endParaRPr>
            </a:p>
          </p:txBody>
        </p:sp>
        <p:sp>
          <p:nvSpPr>
            <p:cNvPr id="2096" name="Oval 54"/>
            <p:cNvSpPr>
              <a:spLocks noChangeArrowheads="1"/>
            </p:cNvSpPr>
            <p:nvPr/>
          </p:nvSpPr>
          <p:spPr bwMode="auto">
            <a:xfrm>
              <a:off x="3816980" y="2926720"/>
              <a:ext cx="114300" cy="114300"/>
            </a:xfrm>
            <a:prstGeom prst="ellipse">
              <a:avLst/>
            </a:prstGeom>
            <a:solidFill>
              <a:schemeClr val="tx1"/>
            </a:solidFill>
            <a:ln w="9525" algn="ctr">
              <a:solidFill>
                <a:schemeClr val="tx1"/>
              </a:solidFill>
              <a:round/>
              <a:headEnd/>
              <a:tailEnd/>
            </a:ln>
          </p:spPr>
          <p:txBody>
            <a:bodyPr tIns="27432" bIns="27432" anchor="ctr">
              <a:spAutoFit/>
            </a:bodyPr>
            <a:lstStyle/>
            <a:p>
              <a:pPr algn="ctr" fontAlgn="base">
                <a:spcBef>
                  <a:spcPct val="0"/>
                </a:spcBef>
                <a:spcAft>
                  <a:spcPct val="0"/>
                </a:spcAft>
              </a:pPr>
              <a:endParaRPr lang="en-US" sz="1400" b="1" i="1">
                <a:solidFill>
                  <a:srgbClr val="000000"/>
                </a:solidFill>
              </a:endParaRPr>
            </a:p>
          </p:txBody>
        </p:sp>
        <p:graphicFrame>
          <p:nvGraphicFramePr>
            <p:cNvPr id="2055" name="Object 25"/>
            <p:cNvGraphicFramePr>
              <a:graphicFrameLocks noChangeAspect="1"/>
            </p:cNvGraphicFramePr>
            <p:nvPr/>
          </p:nvGraphicFramePr>
          <p:xfrm>
            <a:off x="6543675" y="3398838"/>
            <a:ext cx="228600" cy="234950"/>
          </p:xfrm>
          <a:graphic>
            <a:graphicData uri="http://schemas.openxmlformats.org/presentationml/2006/ole">
              <p:oleObj spid="_x0000_s23559" name="Equation" r:id="rId9" imgW="164880" imgH="177480" progId="Equation.3">
                <p:embed/>
              </p:oleObj>
            </a:graphicData>
          </a:graphic>
        </p:graphicFrame>
        <p:graphicFrame>
          <p:nvGraphicFramePr>
            <p:cNvPr id="2056" name="Object 26"/>
            <p:cNvGraphicFramePr>
              <a:graphicFrameLocks noChangeAspect="1"/>
            </p:cNvGraphicFramePr>
            <p:nvPr/>
          </p:nvGraphicFramePr>
          <p:xfrm>
            <a:off x="5980113" y="3246438"/>
            <a:ext cx="228600" cy="234950"/>
          </p:xfrm>
          <a:graphic>
            <a:graphicData uri="http://schemas.openxmlformats.org/presentationml/2006/ole">
              <p:oleObj spid="_x0000_s23560" name="Equation" r:id="rId10" imgW="164880" imgH="177480" progId="Equation.3">
                <p:embed/>
              </p:oleObj>
            </a:graphicData>
          </a:graphic>
        </p:graphicFrame>
        <p:graphicFrame>
          <p:nvGraphicFramePr>
            <p:cNvPr id="2057" name="Object 27"/>
            <p:cNvGraphicFramePr>
              <a:graphicFrameLocks noChangeAspect="1"/>
            </p:cNvGraphicFramePr>
            <p:nvPr/>
          </p:nvGraphicFramePr>
          <p:xfrm>
            <a:off x="5543550" y="2925763"/>
            <a:ext cx="236538" cy="265112"/>
          </p:xfrm>
          <a:graphic>
            <a:graphicData uri="http://schemas.openxmlformats.org/presentationml/2006/ole">
              <p:oleObj spid="_x0000_s23561" name="Equation" r:id="rId11" imgW="152280" imgH="177480" progId="Equation.3">
                <p:embed/>
              </p:oleObj>
            </a:graphicData>
          </a:graphic>
        </p:graphicFrame>
        <p:graphicFrame>
          <p:nvGraphicFramePr>
            <p:cNvPr id="2058" name="Object 28"/>
            <p:cNvGraphicFramePr>
              <a:graphicFrameLocks noChangeAspect="1"/>
            </p:cNvGraphicFramePr>
            <p:nvPr/>
          </p:nvGraphicFramePr>
          <p:xfrm>
            <a:off x="7451725" y="3833813"/>
            <a:ext cx="123825" cy="201612"/>
          </p:xfrm>
          <a:graphic>
            <a:graphicData uri="http://schemas.openxmlformats.org/presentationml/2006/ole">
              <p:oleObj spid="_x0000_s23562" name="Equation" r:id="rId12" imgW="88560" imgH="152280" progId="Equation.3">
                <p:embed/>
              </p:oleObj>
            </a:graphicData>
          </a:graphic>
        </p:graphicFrame>
        <p:graphicFrame>
          <p:nvGraphicFramePr>
            <p:cNvPr id="2059" name="Object 29"/>
            <p:cNvGraphicFramePr>
              <a:graphicFrameLocks noChangeAspect="1"/>
            </p:cNvGraphicFramePr>
            <p:nvPr/>
          </p:nvGraphicFramePr>
          <p:xfrm>
            <a:off x="3733800" y="3810000"/>
            <a:ext cx="123825" cy="219075"/>
          </p:xfrm>
          <a:graphic>
            <a:graphicData uri="http://schemas.openxmlformats.org/presentationml/2006/ole">
              <p:oleObj spid="_x0000_s23563" name="Equation" r:id="rId13" imgW="88560" imgH="164880" progId="Equation.3">
                <p:embed/>
              </p:oleObj>
            </a:graphicData>
          </a:graphic>
        </p:graphicFrame>
        <p:graphicFrame>
          <p:nvGraphicFramePr>
            <p:cNvPr id="2060" name="Object 30"/>
            <p:cNvGraphicFramePr>
              <a:graphicFrameLocks noChangeAspect="1"/>
            </p:cNvGraphicFramePr>
            <p:nvPr/>
          </p:nvGraphicFramePr>
          <p:xfrm>
            <a:off x="7429500" y="1684338"/>
            <a:ext cx="192088" cy="234950"/>
          </p:xfrm>
          <a:graphic>
            <a:graphicData uri="http://schemas.openxmlformats.org/presentationml/2006/ole">
              <p:oleObj spid="_x0000_s23564" name="Equation" r:id="rId14" imgW="139680" imgH="177480" progId="Equation.3">
                <p:embed/>
              </p:oleObj>
            </a:graphicData>
          </a:graphic>
        </p:graphicFrame>
        <p:cxnSp>
          <p:nvCxnSpPr>
            <p:cNvPr id="2097" name="Straight Arrow Connector 63"/>
            <p:cNvCxnSpPr>
              <a:cxnSpLocks noChangeShapeType="1"/>
            </p:cNvCxnSpPr>
            <p:nvPr/>
          </p:nvCxnSpPr>
          <p:spPr bwMode="auto">
            <a:xfrm rot="10800000" flipV="1">
              <a:off x="6896100" y="1981200"/>
              <a:ext cx="533400" cy="457200"/>
            </a:xfrm>
            <a:prstGeom prst="straightConnector1">
              <a:avLst/>
            </a:prstGeom>
            <a:noFill/>
            <a:ln w="9525" algn="ctr">
              <a:solidFill>
                <a:schemeClr val="tx1"/>
              </a:solidFill>
              <a:round/>
              <a:headEnd/>
              <a:tailEnd type="arrow" w="med" len="med"/>
            </a:ln>
          </p:spPr>
        </p:cxnSp>
        <p:graphicFrame>
          <p:nvGraphicFramePr>
            <p:cNvPr id="2061" name="Object 31"/>
            <p:cNvGraphicFramePr>
              <a:graphicFrameLocks noChangeAspect="1"/>
            </p:cNvGraphicFramePr>
            <p:nvPr/>
          </p:nvGraphicFramePr>
          <p:xfrm>
            <a:off x="5600700" y="2552700"/>
            <a:ext cx="611188" cy="236537"/>
          </p:xfrm>
          <a:graphic>
            <a:graphicData uri="http://schemas.openxmlformats.org/presentationml/2006/ole">
              <p:oleObj spid="_x0000_s23565" name="Equation" r:id="rId15" imgW="444240" imgH="177480" progId="Equation.3">
                <p:embed/>
              </p:oleObj>
            </a:graphicData>
          </a:graphic>
        </p:graphicFrame>
        <p:graphicFrame>
          <p:nvGraphicFramePr>
            <p:cNvPr id="2062" name="Object 32"/>
            <p:cNvGraphicFramePr>
              <a:graphicFrameLocks noChangeAspect="1"/>
            </p:cNvGraphicFramePr>
            <p:nvPr/>
          </p:nvGraphicFramePr>
          <p:xfrm>
            <a:off x="4757738" y="2514600"/>
            <a:ext cx="698500" cy="236538"/>
          </p:xfrm>
          <a:graphic>
            <a:graphicData uri="http://schemas.openxmlformats.org/presentationml/2006/ole">
              <p:oleObj spid="_x0000_s23566" name="Equation" r:id="rId16" imgW="508000" imgH="177800" progId="Equation.3">
                <p:embed/>
              </p:oleObj>
            </a:graphicData>
          </a:graphic>
        </p:graphicFrame>
        <p:graphicFrame>
          <p:nvGraphicFramePr>
            <p:cNvPr id="2063" name="Object 33"/>
            <p:cNvGraphicFramePr>
              <a:graphicFrameLocks noChangeAspect="1"/>
            </p:cNvGraphicFramePr>
            <p:nvPr/>
          </p:nvGraphicFramePr>
          <p:xfrm>
            <a:off x="6154738" y="2544762"/>
            <a:ext cx="628650" cy="236538"/>
          </p:xfrm>
          <a:graphic>
            <a:graphicData uri="http://schemas.openxmlformats.org/presentationml/2006/ole">
              <p:oleObj spid="_x0000_s23567" name="Equation" r:id="rId17" imgW="457200" imgH="177480" progId="Equation.3">
                <p:embed/>
              </p:oleObj>
            </a:graphicData>
          </a:graphic>
        </p:graphicFrame>
        <p:graphicFrame>
          <p:nvGraphicFramePr>
            <p:cNvPr id="2064" name="Object 34"/>
            <p:cNvGraphicFramePr>
              <a:graphicFrameLocks noChangeAspect="1"/>
            </p:cNvGraphicFramePr>
            <p:nvPr/>
          </p:nvGraphicFramePr>
          <p:xfrm>
            <a:off x="7156450" y="2590800"/>
            <a:ext cx="768350" cy="236538"/>
          </p:xfrm>
          <a:graphic>
            <a:graphicData uri="http://schemas.openxmlformats.org/presentationml/2006/ole">
              <p:oleObj spid="_x0000_s23568" name="Equation" r:id="rId18" imgW="558720" imgH="177480" progId="Equation.3">
                <p:embed/>
              </p:oleObj>
            </a:graphicData>
          </a:graphic>
        </p:graphicFrame>
        <p:graphicFrame>
          <p:nvGraphicFramePr>
            <p:cNvPr id="2065" name="Object 35"/>
            <p:cNvGraphicFramePr>
              <a:graphicFrameLocks noChangeAspect="1"/>
            </p:cNvGraphicFramePr>
            <p:nvPr/>
          </p:nvGraphicFramePr>
          <p:xfrm>
            <a:off x="4343400" y="3009900"/>
            <a:ext cx="628650" cy="236538"/>
          </p:xfrm>
          <a:graphic>
            <a:graphicData uri="http://schemas.openxmlformats.org/presentationml/2006/ole">
              <p:oleObj spid="_x0000_s23569" name="Equation" r:id="rId19" imgW="457200" imgH="177480" progId="Equation.3">
                <p:embed/>
              </p:oleObj>
            </a:graphicData>
          </a:graphic>
        </p:graphicFrame>
        <p:graphicFrame>
          <p:nvGraphicFramePr>
            <p:cNvPr id="2066" name="Object 36"/>
            <p:cNvGraphicFramePr>
              <a:graphicFrameLocks noChangeAspect="1"/>
            </p:cNvGraphicFramePr>
            <p:nvPr/>
          </p:nvGraphicFramePr>
          <p:xfrm>
            <a:off x="3390900" y="3048000"/>
            <a:ext cx="768350" cy="236537"/>
          </p:xfrm>
          <a:graphic>
            <a:graphicData uri="http://schemas.openxmlformats.org/presentationml/2006/ole">
              <p:oleObj spid="_x0000_s23570" name="Equation" r:id="rId20" imgW="558720" imgH="177480" progId="Equation.3">
                <p:embed/>
              </p:oleObj>
            </a:graphicData>
          </a:graphic>
        </p:graphicFrame>
        <p:sp>
          <p:nvSpPr>
            <p:cNvPr id="71" name="Arc 70"/>
            <p:cNvSpPr/>
            <p:nvPr/>
          </p:nvSpPr>
          <p:spPr bwMode="auto">
            <a:xfrm>
              <a:off x="4953000" y="2781300"/>
              <a:ext cx="228600" cy="430213"/>
            </a:xfrm>
            <a:prstGeom prst="arc">
              <a:avLst>
                <a:gd name="adj1" fmla="val 9266302"/>
                <a:gd name="adj2" fmla="val 0"/>
              </a:avLst>
            </a:prstGeom>
            <a:noFill/>
            <a:ln w="9525" cap="flat" cmpd="sng" algn="ctr">
              <a:solidFill>
                <a:schemeClr val="tx1"/>
              </a:solidFill>
              <a:prstDash val="solid"/>
              <a:round/>
              <a:headEnd type="none" w="med" len="med"/>
              <a:tailEnd type="triangle" w="med" len="med"/>
            </a:ln>
            <a:effectLst/>
          </p:spPr>
          <p:txBody>
            <a:bodyPr tIns="27432" bIns="27432" anchor="ctr">
              <a:spAutoFit/>
            </a:bodyPr>
            <a:lstStyle/>
            <a:p>
              <a:pPr algn="ctr" fontAlgn="base">
                <a:spcBef>
                  <a:spcPct val="0"/>
                </a:spcBef>
                <a:spcAft>
                  <a:spcPct val="0"/>
                </a:spcAft>
                <a:defRPr/>
              </a:pPr>
              <a:endParaRPr lang="en-US" sz="1400" b="1" i="1">
                <a:solidFill>
                  <a:srgbClr val="000000"/>
                </a:solidFill>
              </a:endParaRPr>
            </a:p>
          </p:txBody>
        </p:sp>
        <p:sp>
          <p:nvSpPr>
            <p:cNvPr id="72" name="Arc 71"/>
            <p:cNvSpPr/>
            <p:nvPr/>
          </p:nvSpPr>
          <p:spPr bwMode="auto">
            <a:xfrm>
              <a:off x="4572000" y="2743200"/>
              <a:ext cx="228600" cy="430213"/>
            </a:xfrm>
            <a:prstGeom prst="arc">
              <a:avLst>
                <a:gd name="adj1" fmla="val 9266302"/>
                <a:gd name="adj2" fmla="val 0"/>
              </a:avLst>
            </a:prstGeom>
            <a:noFill/>
            <a:ln w="9525" cap="flat" cmpd="sng" algn="ctr">
              <a:solidFill>
                <a:schemeClr val="tx1"/>
              </a:solidFill>
              <a:prstDash val="solid"/>
              <a:round/>
              <a:headEnd type="none" w="med" len="med"/>
              <a:tailEnd type="triangle" w="med" len="med"/>
            </a:ln>
            <a:effectLst/>
          </p:spPr>
          <p:txBody>
            <a:bodyPr tIns="27432" bIns="27432" anchor="ctr">
              <a:spAutoFit/>
            </a:bodyPr>
            <a:lstStyle/>
            <a:p>
              <a:pPr algn="ctr" fontAlgn="base">
                <a:spcBef>
                  <a:spcPct val="0"/>
                </a:spcBef>
                <a:spcAft>
                  <a:spcPct val="0"/>
                </a:spcAft>
                <a:defRPr/>
              </a:pPr>
              <a:endParaRPr lang="en-US" sz="1400" b="1" i="1">
                <a:solidFill>
                  <a:srgbClr val="000000"/>
                </a:solidFill>
              </a:endParaRPr>
            </a:p>
          </p:txBody>
        </p:sp>
        <p:sp>
          <p:nvSpPr>
            <p:cNvPr id="73" name="Arc 72"/>
            <p:cNvSpPr/>
            <p:nvPr/>
          </p:nvSpPr>
          <p:spPr bwMode="auto">
            <a:xfrm>
              <a:off x="3771900" y="2781300"/>
              <a:ext cx="228600" cy="430213"/>
            </a:xfrm>
            <a:prstGeom prst="arc">
              <a:avLst>
                <a:gd name="adj1" fmla="val 9266302"/>
                <a:gd name="adj2" fmla="val 0"/>
              </a:avLst>
            </a:prstGeom>
            <a:noFill/>
            <a:ln w="9525" cap="flat" cmpd="sng" algn="ctr">
              <a:solidFill>
                <a:schemeClr val="tx1"/>
              </a:solidFill>
              <a:prstDash val="solid"/>
              <a:round/>
              <a:headEnd type="none" w="med" len="med"/>
              <a:tailEnd type="triangle" w="med" len="med"/>
            </a:ln>
            <a:effectLst/>
          </p:spPr>
          <p:txBody>
            <a:bodyPr tIns="27432" bIns="27432" anchor="ctr">
              <a:spAutoFit/>
            </a:bodyPr>
            <a:lstStyle/>
            <a:p>
              <a:pPr algn="ctr" fontAlgn="base">
                <a:spcBef>
                  <a:spcPct val="0"/>
                </a:spcBef>
                <a:spcAft>
                  <a:spcPct val="0"/>
                </a:spcAft>
                <a:defRPr/>
              </a:pPr>
              <a:endParaRPr lang="en-US" sz="1400" b="1" i="1">
                <a:solidFill>
                  <a:srgbClr val="000000"/>
                </a:solidFill>
              </a:endParaRPr>
            </a:p>
          </p:txBody>
        </p:sp>
        <p:graphicFrame>
          <p:nvGraphicFramePr>
            <p:cNvPr id="2067" name="Object 37"/>
            <p:cNvGraphicFramePr>
              <a:graphicFrameLocks noChangeAspect="1"/>
            </p:cNvGraphicFramePr>
            <p:nvPr/>
          </p:nvGraphicFramePr>
          <p:xfrm>
            <a:off x="5021263" y="1311275"/>
            <a:ext cx="366712" cy="220663"/>
          </p:xfrm>
          <a:graphic>
            <a:graphicData uri="http://schemas.openxmlformats.org/presentationml/2006/ole">
              <p:oleObj spid="_x0000_s23571" name="Equation" r:id="rId21" imgW="266400" imgH="164880" progId="Equation.3">
                <p:embed/>
              </p:oleObj>
            </a:graphicData>
          </a:graphic>
        </p:graphicFrame>
        <p:sp>
          <p:nvSpPr>
            <p:cNvPr id="75" name="Arc 74"/>
            <p:cNvSpPr/>
            <p:nvPr/>
          </p:nvSpPr>
          <p:spPr bwMode="auto">
            <a:xfrm>
              <a:off x="8610600" y="2781300"/>
              <a:ext cx="228600" cy="430213"/>
            </a:xfrm>
            <a:prstGeom prst="arc">
              <a:avLst>
                <a:gd name="adj1" fmla="val 9266302"/>
                <a:gd name="adj2" fmla="val 0"/>
              </a:avLst>
            </a:prstGeom>
            <a:noFill/>
            <a:ln w="9525" cap="flat" cmpd="sng" algn="ctr">
              <a:solidFill>
                <a:schemeClr val="tx1"/>
              </a:solidFill>
              <a:prstDash val="solid"/>
              <a:round/>
              <a:headEnd type="triangle" w="med" len="med"/>
              <a:tailEnd type="none" w="med" len="med"/>
            </a:ln>
            <a:effectLst/>
          </p:spPr>
          <p:txBody>
            <a:bodyPr tIns="27432" bIns="27432" anchor="ctr">
              <a:spAutoFit/>
            </a:bodyPr>
            <a:lstStyle/>
            <a:p>
              <a:pPr algn="ctr" fontAlgn="base">
                <a:spcBef>
                  <a:spcPct val="0"/>
                </a:spcBef>
                <a:spcAft>
                  <a:spcPct val="0"/>
                </a:spcAft>
                <a:defRPr/>
              </a:pPr>
              <a:endParaRPr lang="en-US" sz="1400" b="1" i="1">
                <a:solidFill>
                  <a:srgbClr val="000000"/>
                </a:solidFill>
              </a:endParaRPr>
            </a:p>
          </p:txBody>
        </p:sp>
        <p:sp>
          <p:nvSpPr>
            <p:cNvPr id="2102" name="Oval 75"/>
            <p:cNvSpPr>
              <a:spLocks noChangeArrowheads="1"/>
            </p:cNvSpPr>
            <p:nvPr/>
          </p:nvSpPr>
          <p:spPr bwMode="auto">
            <a:xfrm>
              <a:off x="8686800" y="2895600"/>
              <a:ext cx="114300" cy="114300"/>
            </a:xfrm>
            <a:prstGeom prst="ellipse">
              <a:avLst/>
            </a:prstGeom>
            <a:solidFill>
              <a:schemeClr val="tx1"/>
            </a:solidFill>
            <a:ln w="9525" algn="ctr">
              <a:solidFill>
                <a:schemeClr val="tx1"/>
              </a:solidFill>
              <a:round/>
              <a:headEnd/>
              <a:tailEnd/>
            </a:ln>
          </p:spPr>
          <p:txBody>
            <a:bodyPr tIns="27432" bIns="27432" anchor="ctr">
              <a:spAutoFit/>
            </a:bodyPr>
            <a:lstStyle/>
            <a:p>
              <a:pPr algn="ctr" fontAlgn="base">
                <a:spcBef>
                  <a:spcPct val="0"/>
                </a:spcBef>
                <a:spcAft>
                  <a:spcPct val="0"/>
                </a:spcAft>
              </a:pPr>
              <a:endParaRPr lang="en-US" sz="1400" b="1" i="1">
                <a:solidFill>
                  <a:srgbClr val="000000"/>
                </a:solidFill>
              </a:endParaRPr>
            </a:p>
          </p:txBody>
        </p:sp>
        <p:graphicFrame>
          <p:nvGraphicFramePr>
            <p:cNvPr id="2068" name="Object 38"/>
            <p:cNvGraphicFramePr>
              <a:graphicFrameLocks noChangeAspect="1"/>
            </p:cNvGraphicFramePr>
            <p:nvPr/>
          </p:nvGraphicFramePr>
          <p:xfrm>
            <a:off x="8793163" y="2598738"/>
            <a:ext cx="209550" cy="236537"/>
          </p:xfrm>
          <a:graphic>
            <a:graphicData uri="http://schemas.openxmlformats.org/presentationml/2006/ole">
              <p:oleObj spid="_x0000_s23572" name="Equation" r:id="rId22" imgW="152280" imgH="177480" progId="Equation.3">
                <p:embed/>
              </p:oleObj>
            </a:graphicData>
          </a:graphic>
        </p:graphicFrame>
      </p:grpSp>
      <p:graphicFrame>
        <p:nvGraphicFramePr>
          <p:cNvPr id="2054" name="Object 3"/>
          <p:cNvGraphicFramePr>
            <a:graphicFrameLocks noChangeAspect="1"/>
          </p:cNvGraphicFramePr>
          <p:nvPr/>
        </p:nvGraphicFramePr>
        <p:xfrm>
          <a:off x="788988" y="6357938"/>
          <a:ext cx="1738312" cy="306387"/>
        </p:xfrm>
        <a:graphic>
          <a:graphicData uri="http://schemas.openxmlformats.org/presentationml/2006/ole">
            <p:oleObj spid="_x0000_s23558" name="Equation" r:id="rId23" imgW="965200" imgH="177800" progId="Equation.3">
              <p:embed/>
            </p:oleObj>
          </a:graphicData>
        </a:graphic>
      </p:graphicFrame>
      <p:sp>
        <p:nvSpPr>
          <p:cNvPr id="2072" name="TextBox 53"/>
          <p:cNvSpPr txBox="1">
            <a:spLocks noChangeArrowheads="1"/>
          </p:cNvSpPr>
          <p:nvPr/>
        </p:nvSpPr>
        <p:spPr bwMode="auto">
          <a:xfrm>
            <a:off x="2590800" y="6400800"/>
            <a:ext cx="2314575" cy="307975"/>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rPr>
              <a:t>(</a:t>
            </a:r>
            <a:r>
              <a:rPr lang="en-US" sz="1400" dirty="0" err="1">
                <a:solidFill>
                  <a:srgbClr val="000000"/>
                </a:solidFill>
              </a:rPr>
              <a:t>Kutta-Joukowski</a:t>
            </a:r>
            <a:r>
              <a:rPr lang="en-US" sz="1400" dirty="0">
                <a:solidFill>
                  <a:srgbClr val="000000"/>
                </a:solidFill>
              </a:rPr>
              <a:t> theorem)</a:t>
            </a:r>
          </a:p>
        </p:txBody>
      </p:sp>
      <p:graphicFrame>
        <p:nvGraphicFramePr>
          <p:cNvPr id="23575" name="Object 22"/>
          <p:cNvGraphicFramePr>
            <a:graphicFrameLocks noChangeAspect="1"/>
          </p:cNvGraphicFramePr>
          <p:nvPr/>
        </p:nvGraphicFramePr>
        <p:xfrm>
          <a:off x="5638800" y="6019800"/>
          <a:ext cx="2449512" cy="447680"/>
        </p:xfrm>
        <a:graphic>
          <a:graphicData uri="http://schemas.openxmlformats.org/presentationml/2006/ole">
            <p:oleObj spid="_x0000_s23575" name="Equation" r:id="rId24" imgW="1854200" imgH="355600" progId="Equation.3">
              <p:embed/>
            </p:oleObj>
          </a:graphicData>
        </a:graphic>
      </p:graphicFrame>
    </p:spTree>
  </p:cSld>
  <p:clrMapOvr>
    <a:masterClrMapping/>
  </p:clrMapOvr>
  <p:transition>
    <p:zo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smtClean="0"/>
              <a:t>Example Wing with Control Surfaces</a:t>
            </a:r>
            <a:endParaRPr lang="en-US" sz="2800" i="1" dirty="0"/>
          </a:p>
        </p:txBody>
      </p:sp>
      <p:pic>
        <p:nvPicPr>
          <p:cNvPr id="115714" name="Picture 2"/>
          <p:cNvPicPr>
            <a:picLocks noChangeAspect="1" noChangeArrowheads="1"/>
          </p:cNvPicPr>
          <p:nvPr/>
        </p:nvPicPr>
        <p:blipFill>
          <a:blip r:embed="rId3" cstate="print"/>
          <a:srcRect/>
          <a:stretch>
            <a:fillRect/>
          </a:stretch>
        </p:blipFill>
        <p:spPr bwMode="auto">
          <a:xfrm>
            <a:off x="245141" y="1371600"/>
            <a:ext cx="8232469" cy="4343400"/>
          </a:xfrm>
          <a:prstGeom prst="rect">
            <a:avLst/>
          </a:prstGeom>
          <a:noFill/>
          <a:ln w="9525">
            <a:noFill/>
            <a:miter lim="800000"/>
            <a:headEnd/>
            <a:tailEnd/>
          </a:ln>
          <a:effectLst/>
        </p:spPr>
      </p:pic>
      <p:graphicFrame>
        <p:nvGraphicFramePr>
          <p:cNvPr id="115715" name="Object 22"/>
          <p:cNvGraphicFramePr>
            <a:graphicFrameLocks noChangeAspect="1"/>
          </p:cNvGraphicFramePr>
          <p:nvPr/>
        </p:nvGraphicFramePr>
        <p:xfrm>
          <a:off x="5715000" y="5029200"/>
          <a:ext cx="381000" cy="217980"/>
        </p:xfrm>
        <a:graphic>
          <a:graphicData uri="http://schemas.openxmlformats.org/presentationml/2006/ole">
            <p:oleObj spid="_x0000_s115715" name="Equation" r:id="rId4" imgW="291960" imgH="215640" progId="Equation.3">
              <p:embed/>
            </p:oleObj>
          </a:graphicData>
        </a:graphic>
      </p:graphicFrame>
      <p:graphicFrame>
        <p:nvGraphicFramePr>
          <p:cNvPr id="115716" name="Object 22"/>
          <p:cNvGraphicFramePr>
            <a:graphicFrameLocks noChangeAspect="1"/>
          </p:cNvGraphicFramePr>
          <p:nvPr/>
        </p:nvGraphicFramePr>
        <p:xfrm>
          <a:off x="8272463" y="2333605"/>
          <a:ext cx="414337" cy="252433"/>
        </p:xfrm>
        <a:graphic>
          <a:graphicData uri="http://schemas.openxmlformats.org/presentationml/2006/ole">
            <p:oleObj spid="_x0000_s115716" name="Equation" r:id="rId5" imgW="355320" imgH="228600" progId="Equation.3">
              <p:embed/>
            </p:oleObj>
          </a:graphicData>
        </a:graphic>
      </p:graphicFrame>
      <p:graphicFrame>
        <p:nvGraphicFramePr>
          <p:cNvPr id="115718" name="Object 22"/>
          <p:cNvGraphicFramePr>
            <a:graphicFrameLocks noChangeAspect="1"/>
          </p:cNvGraphicFramePr>
          <p:nvPr/>
        </p:nvGraphicFramePr>
        <p:xfrm>
          <a:off x="6164263" y="4794250"/>
          <a:ext cx="396875" cy="230188"/>
        </p:xfrm>
        <a:graphic>
          <a:graphicData uri="http://schemas.openxmlformats.org/presentationml/2006/ole">
            <p:oleObj spid="_x0000_s115718" name="Equation" r:id="rId6" imgW="304560" imgH="228600" progId="Equation.3">
              <p:embed/>
            </p:oleObj>
          </a:graphicData>
        </a:graphic>
      </p:graphicFrame>
      <p:graphicFrame>
        <p:nvGraphicFramePr>
          <p:cNvPr id="115719" name="Object 22"/>
          <p:cNvGraphicFramePr>
            <a:graphicFrameLocks noChangeAspect="1"/>
          </p:cNvGraphicFramePr>
          <p:nvPr/>
        </p:nvGraphicFramePr>
        <p:xfrm>
          <a:off x="5233988" y="5264150"/>
          <a:ext cx="446087" cy="217488"/>
        </p:xfrm>
        <a:graphic>
          <a:graphicData uri="http://schemas.openxmlformats.org/presentationml/2006/ole">
            <p:oleObj spid="_x0000_s115719" name="Equation" r:id="rId7" imgW="342720" imgH="215640" progId="Equation.3">
              <p:embed/>
            </p:oleObj>
          </a:graphicData>
        </a:graphic>
      </p:graphicFrame>
    </p:spTree>
  </p:cSld>
  <p:clrMapOvr>
    <a:masterClrMapping/>
  </p:clrMapOvr>
  <p:transition>
    <p:zo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Optimization Problem</a:t>
            </a:r>
            <a:endParaRPr lang="en-US" i="1" dirty="0"/>
          </a:p>
        </p:txBody>
      </p:sp>
      <p:graphicFrame>
        <p:nvGraphicFramePr>
          <p:cNvPr id="324610" name="Object 3"/>
          <p:cNvGraphicFramePr>
            <a:graphicFrameLocks noChangeAspect="1"/>
          </p:cNvGraphicFramePr>
          <p:nvPr/>
        </p:nvGraphicFramePr>
        <p:xfrm>
          <a:off x="381000" y="1066800"/>
          <a:ext cx="5033963" cy="1887538"/>
        </p:xfrm>
        <a:graphic>
          <a:graphicData uri="http://schemas.openxmlformats.org/presentationml/2006/ole">
            <p:oleObj spid="_x0000_s24578" name="Equation" r:id="rId3" imgW="2235200" imgH="876300" progId="Equation.3">
              <p:embed/>
            </p:oleObj>
          </a:graphicData>
        </a:graphic>
      </p:graphicFrame>
      <p:graphicFrame>
        <p:nvGraphicFramePr>
          <p:cNvPr id="324611" name="Object 22"/>
          <p:cNvGraphicFramePr>
            <a:graphicFrameLocks noChangeAspect="1"/>
          </p:cNvGraphicFramePr>
          <p:nvPr/>
        </p:nvGraphicFramePr>
        <p:xfrm>
          <a:off x="128615" y="3200400"/>
          <a:ext cx="5010150" cy="388938"/>
        </p:xfrm>
        <a:graphic>
          <a:graphicData uri="http://schemas.openxmlformats.org/presentationml/2006/ole">
            <p:oleObj spid="_x0000_s24579" name="Equation" r:id="rId4" imgW="2489200" imgH="203200" progId="Equation.3">
              <p:embed/>
            </p:oleObj>
          </a:graphicData>
        </a:graphic>
      </p:graphicFrame>
      <p:graphicFrame>
        <p:nvGraphicFramePr>
          <p:cNvPr id="324612" name="Object 22"/>
          <p:cNvGraphicFramePr>
            <a:graphicFrameLocks noChangeAspect="1"/>
          </p:cNvGraphicFramePr>
          <p:nvPr/>
        </p:nvGraphicFramePr>
        <p:xfrm>
          <a:off x="101600" y="3725862"/>
          <a:ext cx="4881563" cy="388938"/>
        </p:xfrm>
        <a:graphic>
          <a:graphicData uri="http://schemas.openxmlformats.org/presentationml/2006/ole">
            <p:oleObj spid="_x0000_s24580" name="Equation" r:id="rId5" imgW="2425700" imgH="203200" progId="Equation.3">
              <p:embed/>
            </p:oleObj>
          </a:graphicData>
        </a:graphic>
      </p:graphicFrame>
      <p:graphicFrame>
        <p:nvGraphicFramePr>
          <p:cNvPr id="324613" name="Object 22"/>
          <p:cNvGraphicFramePr>
            <a:graphicFrameLocks noChangeAspect="1"/>
          </p:cNvGraphicFramePr>
          <p:nvPr/>
        </p:nvGraphicFramePr>
        <p:xfrm>
          <a:off x="152400" y="4495800"/>
          <a:ext cx="7972425" cy="792163"/>
        </p:xfrm>
        <a:graphic>
          <a:graphicData uri="http://schemas.openxmlformats.org/presentationml/2006/ole">
            <p:oleObj spid="_x0000_s24581" name="Equation" r:id="rId6" imgW="4013200" imgH="419100" progId="Equation.3">
              <p:embed/>
            </p:oleObj>
          </a:graphicData>
        </a:graphic>
      </p:graphicFrame>
      <p:graphicFrame>
        <p:nvGraphicFramePr>
          <p:cNvPr id="324614" name="Object 6"/>
          <p:cNvGraphicFramePr>
            <a:graphicFrameLocks noChangeAspect="1"/>
          </p:cNvGraphicFramePr>
          <p:nvPr/>
        </p:nvGraphicFramePr>
        <p:xfrm>
          <a:off x="534988" y="5651500"/>
          <a:ext cx="8393112" cy="725488"/>
        </p:xfrm>
        <a:graphic>
          <a:graphicData uri="http://schemas.openxmlformats.org/presentationml/2006/ole">
            <p:oleObj spid="_x0000_s24582" name="Equation" r:id="rId7" imgW="4610100" imgH="419100" progId="Equation.3">
              <p:embed/>
            </p:oleObj>
          </a:graphicData>
        </a:graphic>
      </p:graphicFrame>
    </p:spTree>
  </p:cSld>
  <p:clrMapOvr>
    <a:masterClrMapping/>
  </p:clrMapOvr>
  <p:transition>
    <p:zo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Multi-Fidelity Responses</a:t>
            </a:r>
            <a:endParaRPr lang="en-US" i="1" dirty="0"/>
          </a:p>
        </p:txBody>
      </p:sp>
      <p:sp>
        <p:nvSpPr>
          <p:cNvPr id="5" name="TextBox 4"/>
          <p:cNvSpPr txBox="1"/>
          <p:nvPr/>
        </p:nvSpPr>
        <p:spPr>
          <a:xfrm>
            <a:off x="304800" y="1295400"/>
            <a:ext cx="8610600" cy="1631216"/>
          </a:xfrm>
          <a:prstGeom prst="rect">
            <a:avLst/>
          </a:prstGeom>
          <a:noFill/>
        </p:spPr>
        <p:txBody>
          <a:bodyPr wrap="square" rtlCol="0">
            <a:spAutoFit/>
          </a:bodyPr>
          <a:lstStyle/>
          <a:p>
            <a:r>
              <a:rPr lang="en-US" sz="2000" dirty="0" smtClean="0"/>
              <a:t>For the responses</a:t>
            </a:r>
          </a:p>
          <a:p>
            <a:endParaRPr lang="en-US" sz="2000" dirty="0" smtClean="0"/>
          </a:p>
          <a:p>
            <a:endParaRPr lang="en-US" sz="2000" dirty="0" smtClean="0"/>
          </a:p>
          <a:p>
            <a:r>
              <a:rPr lang="en-US" sz="2000" dirty="0" smtClean="0"/>
              <a:t>Multi ways of computing these functions are desired: This is necessary for efficiency and  accuracy during the optimization process.</a:t>
            </a:r>
            <a:endParaRPr lang="en-US" sz="2000" dirty="0"/>
          </a:p>
        </p:txBody>
      </p:sp>
      <p:graphicFrame>
        <p:nvGraphicFramePr>
          <p:cNvPr id="147458" name="Object 3"/>
          <p:cNvGraphicFramePr>
            <a:graphicFrameLocks noChangeAspect="1"/>
          </p:cNvGraphicFramePr>
          <p:nvPr/>
        </p:nvGraphicFramePr>
        <p:xfrm>
          <a:off x="366713" y="1797050"/>
          <a:ext cx="8551862" cy="382588"/>
        </p:xfrm>
        <a:graphic>
          <a:graphicData uri="http://schemas.openxmlformats.org/presentationml/2006/ole">
            <p:oleObj spid="_x0000_s147458" name="Equation" r:id="rId3" imgW="3797300" imgH="177800" progId="Equation.3">
              <p:embed/>
            </p:oleObj>
          </a:graphicData>
        </a:graphic>
      </p:graphicFrame>
      <p:graphicFrame>
        <p:nvGraphicFramePr>
          <p:cNvPr id="147459" name="Object 3"/>
          <p:cNvGraphicFramePr>
            <a:graphicFrameLocks noChangeAspect="1"/>
          </p:cNvGraphicFramePr>
          <p:nvPr/>
        </p:nvGraphicFramePr>
        <p:xfrm>
          <a:off x="198438" y="3200400"/>
          <a:ext cx="8758237" cy="1139825"/>
        </p:xfrm>
        <a:graphic>
          <a:graphicData uri="http://schemas.openxmlformats.org/presentationml/2006/ole">
            <p:oleObj spid="_x0000_s147459" name="Equation" r:id="rId4" imgW="4660900" imgH="635000" progId="Equation.3">
              <p:embed/>
            </p:oleObj>
          </a:graphicData>
        </a:graphic>
      </p:graphicFrame>
      <p:sp>
        <p:nvSpPr>
          <p:cNvPr id="8" name="TextBox 7"/>
          <p:cNvSpPr txBox="1"/>
          <p:nvPr/>
        </p:nvSpPr>
        <p:spPr>
          <a:xfrm>
            <a:off x="152400" y="5105400"/>
            <a:ext cx="4470507" cy="923330"/>
          </a:xfrm>
          <a:prstGeom prst="rect">
            <a:avLst/>
          </a:prstGeom>
          <a:noFill/>
        </p:spPr>
        <p:txBody>
          <a:bodyPr wrap="none" rtlCol="0">
            <a:spAutoFit/>
          </a:bodyPr>
          <a:lstStyle/>
          <a:p>
            <a:r>
              <a:rPr lang="en-US" dirty="0" smtClean="0"/>
              <a:t>SOA – Standard One Point Approximation</a:t>
            </a:r>
          </a:p>
          <a:p>
            <a:r>
              <a:rPr lang="en-US" dirty="0" smtClean="0"/>
              <a:t>MOA – Modified One Point Approximation</a:t>
            </a:r>
          </a:p>
          <a:p>
            <a:r>
              <a:rPr lang="en-US" dirty="0" err="1" smtClean="0"/>
              <a:t>Krig</a:t>
            </a:r>
            <a:r>
              <a:rPr lang="en-US" dirty="0" smtClean="0"/>
              <a:t> – </a:t>
            </a:r>
            <a:r>
              <a:rPr lang="en-US" dirty="0" err="1" smtClean="0"/>
              <a:t>Kriging</a:t>
            </a:r>
            <a:r>
              <a:rPr lang="en-US" dirty="0" smtClean="0"/>
              <a:t> Model</a:t>
            </a:r>
            <a:endParaRPr lang="en-US" dirty="0"/>
          </a:p>
        </p:txBody>
      </p:sp>
    </p:spTree>
  </p:cSld>
  <p:clrMapOvr>
    <a:masterClrMapping/>
  </p:clrMapOvr>
  <p:transition>
    <p:zo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8" name="Rectangle 6"/>
          <p:cNvSpPr>
            <a:spLocks noGrp="1" noChangeArrowheads="1"/>
          </p:cNvSpPr>
          <p:nvPr>
            <p:ph type="title"/>
          </p:nvPr>
        </p:nvSpPr>
        <p:spPr/>
        <p:txBody>
          <a:bodyPr/>
          <a:lstStyle/>
          <a:p>
            <a:pPr eaLnBrk="1" hangingPunct="1"/>
            <a:r>
              <a:rPr lang="en-US" sz="2800" i="1" smtClean="0"/>
              <a:t>Standard One Point Approximation (SOA)</a:t>
            </a:r>
          </a:p>
        </p:txBody>
      </p:sp>
      <p:graphicFrame>
        <p:nvGraphicFramePr>
          <p:cNvPr id="3074" name="Object 2"/>
          <p:cNvGraphicFramePr>
            <a:graphicFrameLocks noChangeAspect="1"/>
          </p:cNvGraphicFramePr>
          <p:nvPr/>
        </p:nvGraphicFramePr>
        <p:xfrm>
          <a:off x="1790700" y="1371600"/>
          <a:ext cx="4835525" cy="574675"/>
        </p:xfrm>
        <a:graphic>
          <a:graphicData uri="http://schemas.openxmlformats.org/presentationml/2006/ole">
            <p:oleObj spid="_x0000_s25602" name="Equation" r:id="rId3" imgW="1942920" imgH="241200" progId="Equation.3">
              <p:embed/>
            </p:oleObj>
          </a:graphicData>
        </a:graphic>
      </p:graphicFrame>
      <p:graphicFrame>
        <p:nvGraphicFramePr>
          <p:cNvPr id="3075" name="Object 20"/>
          <p:cNvGraphicFramePr>
            <a:graphicFrameLocks noChangeAspect="1"/>
          </p:cNvGraphicFramePr>
          <p:nvPr/>
        </p:nvGraphicFramePr>
        <p:xfrm>
          <a:off x="2971800" y="2209800"/>
          <a:ext cx="2497138" cy="1119188"/>
        </p:xfrm>
        <a:graphic>
          <a:graphicData uri="http://schemas.openxmlformats.org/presentationml/2006/ole">
            <p:oleObj spid="_x0000_s25603" name="Equation" r:id="rId4" imgW="1002960" imgH="469800" progId="Equation.3">
              <p:embed/>
            </p:oleObj>
          </a:graphicData>
        </a:graphic>
      </p:graphicFrame>
      <p:graphicFrame>
        <p:nvGraphicFramePr>
          <p:cNvPr id="3076" name="Object 21"/>
          <p:cNvGraphicFramePr>
            <a:graphicFrameLocks noChangeAspect="1"/>
          </p:cNvGraphicFramePr>
          <p:nvPr/>
        </p:nvGraphicFramePr>
        <p:xfrm>
          <a:off x="1822450" y="4183063"/>
          <a:ext cx="5310188" cy="484187"/>
        </p:xfrm>
        <a:graphic>
          <a:graphicData uri="http://schemas.openxmlformats.org/presentationml/2006/ole">
            <p:oleObj spid="_x0000_s25604" name="Equation" r:id="rId5" imgW="2133600" imgH="203200" progId="Equation.3">
              <p:embed/>
            </p:oleObj>
          </a:graphicData>
        </a:graphic>
      </p:graphicFrame>
      <p:graphicFrame>
        <p:nvGraphicFramePr>
          <p:cNvPr id="3077" name="Object 22"/>
          <p:cNvGraphicFramePr>
            <a:graphicFrameLocks noChangeAspect="1"/>
          </p:cNvGraphicFramePr>
          <p:nvPr/>
        </p:nvGraphicFramePr>
        <p:xfrm>
          <a:off x="2336800" y="5226050"/>
          <a:ext cx="4710113" cy="998538"/>
        </p:xfrm>
        <a:graphic>
          <a:graphicData uri="http://schemas.openxmlformats.org/presentationml/2006/ole">
            <p:oleObj spid="_x0000_s25605" name="Equation" r:id="rId6" imgW="1892300" imgH="419100" progId="Equation.3">
              <p:embed/>
            </p:oleObj>
          </a:graphicData>
        </a:graphic>
      </p:graphicFrame>
      <p:sp>
        <p:nvSpPr>
          <p:cNvPr id="3079" name="TextBox 59"/>
          <p:cNvSpPr txBox="1">
            <a:spLocks noChangeArrowheads="1"/>
          </p:cNvSpPr>
          <p:nvPr/>
        </p:nvSpPr>
        <p:spPr bwMode="auto">
          <a:xfrm>
            <a:off x="2895600" y="3543300"/>
            <a:ext cx="3343275" cy="307975"/>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400" b="1" i="1">
                <a:solidFill>
                  <a:srgbClr val="000000"/>
                </a:solidFill>
              </a:rPr>
              <a:t>In terms of the induced drag function</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noFill/>
        </p:spPr>
        <p:txBody>
          <a:bodyPr>
            <a:normAutofit/>
          </a:bodyPr>
          <a:lstStyle/>
          <a:p>
            <a:r>
              <a:rPr lang="en-US" b="1" i="1" dirty="0" smtClean="0"/>
              <a:t>SORCER Terminology</a:t>
            </a:r>
          </a:p>
        </p:txBody>
      </p:sp>
      <p:sp>
        <p:nvSpPr>
          <p:cNvPr id="63492" name="Text Box 3"/>
          <p:cNvSpPr txBox="1">
            <a:spLocks noChangeArrowheads="1"/>
          </p:cNvSpPr>
          <p:nvPr/>
        </p:nvSpPr>
        <p:spPr bwMode="auto">
          <a:xfrm>
            <a:off x="304800" y="1187946"/>
            <a:ext cx="8345488" cy="3539430"/>
          </a:xfrm>
          <a:prstGeom prst="rect">
            <a:avLst/>
          </a:prstGeom>
          <a:noFill/>
          <a:ln w="9525">
            <a:noFill/>
            <a:miter lim="800000"/>
            <a:headEnd/>
            <a:tailEnd/>
          </a:ln>
        </p:spPr>
        <p:txBody>
          <a:bodyPr>
            <a:spAutoFit/>
          </a:bodyPr>
          <a:lstStyle/>
          <a:p>
            <a:pPr marL="457200" indent="-342900">
              <a:spcBef>
                <a:spcPct val="40000"/>
              </a:spcBef>
              <a:buClr>
                <a:srgbClr val="800080"/>
              </a:buClr>
              <a:buFontTx/>
              <a:buChar char="•"/>
            </a:pPr>
            <a:r>
              <a:rPr lang="en-US" sz="2000" b="1" i="1" dirty="0">
                <a:solidFill>
                  <a:srgbClr val="000099"/>
                </a:solidFill>
                <a:latin typeface="Helvetica" charset="0"/>
              </a:rPr>
              <a:t>Service provider</a:t>
            </a:r>
            <a:r>
              <a:rPr lang="en-US" sz="2000" dirty="0">
                <a:solidFill>
                  <a:prstClr val="black"/>
                </a:solidFill>
                <a:latin typeface="Helvetica" charset="0"/>
              </a:rPr>
              <a:t> : a remote object accepting </a:t>
            </a:r>
            <a:r>
              <a:rPr lang="en-US" sz="2000" b="1" i="1" dirty="0">
                <a:solidFill>
                  <a:srgbClr val="002060"/>
                </a:solidFill>
                <a:latin typeface="Helvetica" charset="0"/>
              </a:rPr>
              <a:t>exertions</a:t>
            </a:r>
            <a:r>
              <a:rPr lang="en-US" sz="2000" dirty="0">
                <a:solidFill>
                  <a:prstClr val="black"/>
                </a:solidFill>
                <a:latin typeface="Helvetica" charset="0"/>
              </a:rPr>
              <a:t> from service requestors and performs calculations. Can </a:t>
            </a:r>
            <a:r>
              <a:rPr lang="en-US" sz="2000" dirty="0" smtClean="0">
                <a:solidFill>
                  <a:prstClr val="black"/>
                </a:solidFill>
                <a:latin typeface="Helvetica" charset="0"/>
              </a:rPr>
              <a:t>provide </a:t>
            </a:r>
            <a:r>
              <a:rPr lang="en-US" sz="2000" dirty="0">
                <a:solidFill>
                  <a:prstClr val="black"/>
                </a:solidFill>
                <a:latin typeface="Helvetica" charset="0"/>
              </a:rPr>
              <a:t>one or more services.</a:t>
            </a:r>
          </a:p>
          <a:p>
            <a:pPr marL="457200" indent="-342900">
              <a:spcBef>
                <a:spcPct val="40000"/>
              </a:spcBef>
              <a:buClr>
                <a:srgbClr val="FF0000"/>
              </a:buClr>
              <a:buFontTx/>
              <a:buChar char="•"/>
            </a:pPr>
            <a:r>
              <a:rPr lang="en-US" sz="2000" dirty="0">
                <a:solidFill>
                  <a:prstClr val="black"/>
                </a:solidFill>
                <a:latin typeface="Helvetica" charset="0"/>
              </a:rPr>
              <a:t>The </a:t>
            </a:r>
            <a:r>
              <a:rPr lang="en-US" sz="2000" b="1" i="1" dirty="0">
                <a:solidFill>
                  <a:srgbClr val="000099"/>
                </a:solidFill>
                <a:latin typeface="Helvetica" charset="0"/>
              </a:rPr>
              <a:t>grid</a:t>
            </a:r>
            <a:r>
              <a:rPr lang="en-US" sz="2000" dirty="0">
                <a:solidFill>
                  <a:prstClr val="black"/>
                </a:solidFill>
                <a:latin typeface="Helvetica" charset="0"/>
              </a:rPr>
              <a:t>: a collection of service providers on the network.</a:t>
            </a:r>
          </a:p>
          <a:p>
            <a:pPr marL="457200" indent="-342900">
              <a:spcBef>
                <a:spcPct val="40000"/>
              </a:spcBef>
              <a:buClr>
                <a:srgbClr val="FF0000"/>
              </a:buClr>
              <a:buFontTx/>
              <a:buChar char="•"/>
            </a:pPr>
            <a:r>
              <a:rPr lang="en-US" sz="2000" b="1" i="1" dirty="0">
                <a:solidFill>
                  <a:srgbClr val="000099"/>
                </a:solidFill>
                <a:latin typeface="Helvetica" charset="0"/>
              </a:rPr>
              <a:t>Exertion </a:t>
            </a:r>
            <a:r>
              <a:rPr lang="en-US" sz="2000" i="1" dirty="0">
                <a:solidFill>
                  <a:srgbClr val="000099"/>
                </a:solidFill>
                <a:latin typeface="Helvetica" charset="0"/>
              </a:rPr>
              <a:t>(think process representation or workflow): </a:t>
            </a:r>
            <a:r>
              <a:rPr lang="en-US" sz="2000" dirty="0">
                <a:solidFill>
                  <a:prstClr val="black"/>
                </a:solidFill>
                <a:latin typeface="Helvetica" charset="0"/>
              </a:rPr>
              <a:t>defines collaborations - service-oriented programs.</a:t>
            </a:r>
            <a:r>
              <a:rPr lang="en-US" sz="2000" b="1" dirty="0">
                <a:solidFill>
                  <a:prstClr val="black"/>
                </a:solidFill>
                <a:latin typeface="Helvetica" charset="0"/>
              </a:rPr>
              <a:t> </a:t>
            </a:r>
            <a:r>
              <a:rPr lang="en-US" sz="2000" dirty="0">
                <a:solidFill>
                  <a:prstClr val="black"/>
                </a:solidFill>
                <a:latin typeface="Helvetica" charset="0"/>
              </a:rPr>
              <a:t>An object that represents a process by specifying the relationship between services and the information passed between them.</a:t>
            </a:r>
            <a:r>
              <a:rPr lang="en-US" sz="2000" b="1" dirty="0">
                <a:solidFill>
                  <a:prstClr val="black"/>
                </a:solidFill>
                <a:latin typeface="Helvetica" charset="0"/>
              </a:rPr>
              <a:t> </a:t>
            </a:r>
            <a:br>
              <a:rPr lang="en-US" sz="2000" b="1" dirty="0">
                <a:solidFill>
                  <a:prstClr val="black"/>
                </a:solidFill>
                <a:latin typeface="Helvetica" charset="0"/>
              </a:rPr>
            </a:br>
            <a:endParaRPr lang="en-US" sz="2000" b="1" dirty="0">
              <a:solidFill>
                <a:prstClr val="black"/>
              </a:solidFill>
              <a:latin typeface="Arial" charset="0"/>
            </a:endParaRPr>
          </a:p>
          <a:p>
            <a:pPr marL="457200" indent="-342900">
              <a:spcBef>
                <a:spcPct val="40000"/>
              </a:spcBef>
              <a:buClr>
                <a:srgbClr val="FF0000"/>
              </a:buClr>
              <a:buFontTx/>
              <a:buChar char="•"/>
            </a:pPr>
            <a:endParaRPr lang="en-US" sz="2000" dirty="0">
              <a:solidFill>
                <a:prstClr val="black"/>
              </a:solidFill>
              <a:latin typeface="Helvetica" charset="0"/>
            </a:endParaRPr>
          </a:p>
        </p:txBody>
      </p:sp>
      <p:pic>
        <p:nvPicPr>
          <p:cNvPr id="195586" name="Picture 2"/>
          <p:cNvPicPr>
            <a:picLocks noChangeAspect="1" noChangeArrowheads="1"/>
          </p:cNvPicPr>
          <p:nvPr/>
        </p:nvPicPr>
        <p:blipFill>
          <a:blip r:embed="rId3" cstate="print"/>
          <a:srcRect/>
          <a:stretch>
            <a:fillRect/>
          </a:stretch>
        </p:blipFill>
        <p:spPr bwMode="auto">
          <a:xfrm>
            <a:off x="3605213" y="3918733"/>
            <a:ext cx="5386387" cy="29392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1" name="Rectangle 6"/>
          <p:cNvSpPr>
            <a:spLocks noGrp="1" noChangeArrowheads="1"/>
          </p:cNvSpPr>
          <p:nvPr>
            <p:ph type="title"/>
          </p:nvPr>
        </p:nvSpPr>
        <p:spPr/>
        <p:txBody>
          <a:bodyPr/>
          <a:lstStyle/>
          <a:p>
            <a:pPr eaLnBrk="1" hangingPunct="1"/>
            <a:r>
              <a:rPr lang="en-US" sz="2800" i="1" smtClean="0"/>
              <a:t>Modified One Point Approximation (MOA)</a:t>
            </a:r>
          </a:p>
        </p:txBody>
      </p:sp>
      <p:sp>
        <p:nvSpPr>
          <p:cNvPr id="4102" name="TextBox 7"/>
          <p:cNvSpPr txBox="1">
            <a:spLocks noChangeArrowheads="1"/>
          </p:cNvSpPr>
          <p:nvPr/>
        </p:nvSpPr>
        <p:spPr bwMode="auto">
          <a:xfrm>
            <a:off x="203718" y="1562100"/>
            <a:ext cx="5698091"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b="1" i="1" dirty="0">
                <a:solidFill>
                  <a:srgbClr val="000000"/>
                </a:solidFill>
              </a:rPr>
              <a:t>Apply SOA to the lift per unit span</a:t>
            </a:r>
            <a:r>
              <a:rPr lang="en-US" b="1" i="1" dirty="0" smtClean="0">
                <a:solidFill>
                  <a:srgbClr val="000000"/>
                </a:solidFill>
              </a:rPr>
              <a:t> </a:t>
            </a:r>
            <a:r>
              <a:rPr lang="en-US" b="1" i="1" dirty="0" err="1" smtClean="0">
                <a:solidFill>
                  <a:srgbClr val="000000"/>
                </a:solidFill>
              </a:rPr>
              <a:t>Lpusi</a:t>
            </a:r>
            <a:r>
              <a:rPr lang="en-US" b="1" i="1" dirty="0" smtClean="0">
                <a:solidFill>
                  <a:srgbClr val="000000"/>
                </a:solidFill>
              </a:rPr>
              <a:t>  </a:t>
            </a:r>
            <a:r>
              <a:rPr lang="en-US" b="1" i="1" dirty="0">
                <a:solidFill>
                  <a:srgbClr val="000000"/>
                </a:solidFill>
              </a:rPr>
              <a:t>not to D</a:t>
            </a:r>
            <a:r>
              <a:rPr lang="en-US" b="1" i="1" baseline="-25000" dirty="0">
                <a:solidFill>
                  <a:srgbClr val="000000"/>
                </a:solidFill>
              </a:rPr>
              <a:t>I</a:t>
            </a:r>
          </a:p>
        </p:txBody>
      </p:sp>
      <p:graphicFrame>
        <p:nvGraphicFramePr>
          <p:cNvPr id="4098" name="Object 6"/>
          <p:cNvGraphicFramePr>
            <a:graphicFrameLocks noChangeAspect="1"/>
          </p:cNvGraphicFramePr>
          <p:nvPr/>
        </p:nvGraphicFramePr>
        <p:xfrm>
          <a:off x="823913" y="2247900"/>
          <a:ext cx="6762750" cy="604838"/>
        </p:xfrm>
        <a:graphic>
          <a:graphicData uri="http://schemas.openxmlformats.org/presentationml/2006/ole">
            <p:oleObj spid="_x0000_s26626" name="Equation" r:id="rId3" imgW="2717640" imgH="253800" progId="Equation.3">
              <p:embed/>
            </p:oleObj>
          </a:graphicData>
        </a:graphic>
      </p:graphicFrame>
      <p:graphicFrame>
        <p:nvGraphicFramePr>
          <p:cNvPr id="4099" name="Object 7"/>
          <p:cNvGraphicFramePr>
            <a:graphicFrameLocks noChangeAspect="1"/>
          </p:cNvGraphicFramePr>
          <p:nvPr/>
        </p:nvGraphicFramePr>
        <p:xfrm>
          <a:off x="217488" y="3149600"/>
          <a:ext cx="8496300" cy="938213"/>
        </p:xfrm>
        <a:graphic>
          <a:graphicData uri="http://schemas.openxmlformats.org/presentationml/2006/ole">
            <p:oleObj spid="_x0000_s26627" name="Equation" r:id="rId4" imgW="4178300" imgH="482600" progId="Equation.3">
              <p:embed/>
            </p:oleObj>
          </a:graphicData>
        </a:graphic>
      </p:graphicFrame>
      <p:graphicFrame>
        <p:nvGraphicFramePr>
          <p:cNvPr id="4100" name="Object 8"/>
          <p:cNvGraphicFramePr>
            <a:graphicFrameLocks noChangeAspect="1"/>
          </p:cNvGraphicFramePr>
          <p:nvPr/>
        </p:nvGraphicFramePr>
        <p:xfrm>
          <a:off x="2514600" y="4648200"/>
          <a:ext cx="3035300" cy="1087438"/>
        </p:xfrm>
        <a:graphic>
          <a:graphicData uri="http://schemas.openxmlformats.org/presentationml/2006/ole">
            <p:oleObj spid="_x0000_s26628" name="Equation" r:id="rId5" imgW="1218960" imgH="457200" progId="Equation.3">
              <p:embed/>
            </p:oleObj>
          </a:graphicData>
        </a:graphic>
      </p:graphicFrame>
    </p:spTree>
  </p:cSld>
  <p:clrMapOvr>
    <a:masterClrMapping/>
  </p:clrMapOvr>
  <p:transition>
    <p:zoom/>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30" name="Rectangle 6"/>
          <p:cNvSpPr>
            <a:spLocks noGrp="1" noChangeArrowheads="1"/>
          </p:cNvSpPr>
          <p:nvPr>
            <p:ph type="title"/>
          </p:nvPr>
        </p:nvSpPr>
        <p:spPr>
          <a:xfrm>
            <a:off x="990600" y="228600"/>
            <a:ext cx="7162800" cy="885825"/>
          </a:xfrm>
        </p:spPr>
        <p:txBody>
          <a:bodyPr/>
          <a:lstStyle/>
          <a:p>
            <a:pPr eaLnBrk="1" hangingPunct="1"/>
            <a:r>
              <a:rPr lang="en-US" sz="2800" i="1" smtClean="0"/>
              <a:t>Kriging Approximation</a:t>
            </a:r>
          </a:p>
        </p:txBody>
      </p:sp>
      <p:graphicFrame>
        <p:nvGraphicFramePr>
          <p:cNvPr id="5122" name="Object 1"/>
          <p:cNvGraphicFramePr>
            <a:graphicFrameLocks noChangeAspect="1"/>
          </p:cNvGraphicFramePr>
          <p:nvPr/>
        </p:nvGraphicFramePr>
        <p:xfrm>
          <a:off x="2514600" y="1028700"/>
          <a:ext cx="3238500" cy="936625"/>
        </p:xfrm>
        <a:graphic>
          <a:graphicData uri="http://schemas.openxmlformats.org/presentationml/2006/ole">
            <p:oleObj spid="_x0000_s27650" name="Equation" r:id="rId3" imgW="1549080" imgH="469800" progId="Equation.3">
              <p:embed/>
            </p:oleObj>
          </a:graphicData>
        </a:graphic>
      </p:graphicFrame>
      <p:graphicFrame>
        <p:nvGraphicFramePr>
          <p:cNvPr id="5123" name="Object 1"/>
          <p:cNvGraphicFramePr>
            <a:graphicFrameLocks noChangeAspect="1"/>
          </p:cNvGraphicFramePr>
          <p:nvPr/>
        </p:nvGraphicFramePr>
        <p:xfrm>
          <a:off x="228600" y="1547813"/>
          <a:ext cx="1549400" cy="1031875"/>
        </p:xfrm>
        <a:graphic>
          <a:graphicData uri="http://schemas.openxmlformats.org/presentationml/2006/ole">
            <p:oleObj spid="_x0000_s27651" name="Equation" r:id="rId4" imgW="672840" imgH="469800" progId="Equation.3">
              <p:embed/>
            </p:oleObj>
          </a:graphicData>
        </a:graphic>
      </p:graphicFrame>
      <p:sp>
        <p:nvSpPr>
          <p:cNvPr id="5131" name="TextBox 13"/>
          <p:cNvSpPr txBox="1">
            <a:spLocks noChangeArrowheads="1"/>
          </p:cNvSpPr>
          <p:nvPr/>
        </p:nvSpPr>
        <p:spPr bwMode="auto">
          <a:xfrm>
            <a:off x="1943100" y="1966913"/>
            <a:ext cx="6413500" cy="307975"/>
          </a:xfrm>
          <a:prstGeom prst="rect">
            <a:avLst/>
          </a:prstGeom>
          <a:noFill/>
          <a:ln w="9525">
            <a:noFill/>
            <a:miter lim="800000"/>
            <a:headEnd/>
            <a:tailEnd/>
          </a:ln>
        </p:spPr>
        <p:txBody>
          <a:bodyPr wrap="none">
            <a:spAutoFit/>
          </a:bodyPr>
          <a:lstStyle/>
          <a:p>
            <a:pPr fontAlgn="base">
              <a:spcBef>
                <a:spcPct val="0"/>
              </a:spcBef>
              <a:spcAft>
                <a:spcPct val="0"/>
              </a:spcAft>
            </a:pPr>
            <a:r>
              <a:rPr lang="en-US" sz="1400" b="1" i="1">
                <a:solidFill>
                  <a:srgbClr val="000000"/>
                </a:solidFill>
              </a:rPr>
              <a:t>Is a generalized regression model (often chosen as a constant in practice)</a:t>
            </a:r>
          </a:p>
        </p:txBody>
      </p:sp>
      <p:graphicFrame>
        <p:nvGraphicFramePr>
          <p:cNvPr id="5124" name="Object 1"/>
          <p:cNvGraphicFramePr>
            <a:graphicFrameLocks noChangeAspect="1"/>
          </p:cNvGraphicFramePr>
          <p:nvPr/>
        </p:nvGraphicFramePr>
        <p:xfrm>
          <a:off x="228600" y="2592388"/>
          <a:ext cx="819150" cy="501650"/>
        </p:xfrm>
        <a:graphic>
          <a:graphicData uri="http://schemas.openxmlformats.org/presentationml/2006/ole">
            <p:oleObj spid="_x0000_s27652" name="Equation" r:id="rId5" imgW="355320" imgH="228600" progId="Equation.3">
              <p:embed/>
            </p:oleObj>
          </a:graphicData>
        </a:graphic>
      </p:graphicFrame>
      <p:sp>
        <p:nvSpPr>
          <p:cNvPr id="5132" name="TextBox 15"/>
          <p:cNvSpPr txBox="1">
            <a:spLocks noChangeArrowheads="1"/>
          </p:cNvSpPr>
          <p:nvPr/>
        </p:nvSpPr>
        <p:spPr bwMode="auto">
          <a:xfrm>
            <a:off x="1219200" y="2689225"/>
            <a:ext cx="3194050" cy="307975"/>
          </a:xfrm>
          <a:prstGeom prst="rect">
            <a:avLst/>
          </a:prstGeom>
          <a:noFill/>
          <a:ln w="9525">
            <a:noFill/>
            <a:miter lim="800000"/>
            <a:headEnd/>
            <a:tailEnd/>
          </a:ln>
        </p:spPr>
        <p:txBody>
          <a:bodyPr wrap="none">
            <a:spAutoFit/>
          </a:bodyPr>
          <a:lstStyle/>
          <a:p>
            <a:pPr fontAlgn="base">
              <a:spcBef>
                <a:spcPct val="0"/>
              </a:spcBef>
              <a:spcAft>
                <a:spcPct val="0"/>
              </a:spcAft>
            </a:pPr>
            <a:r>
              <a:rPr lang="en-US" sz="1400" b="1" i="1">
                <a:solidFill>
                  <a:srgbClr val="000000"/>
                </a:solidFill>
              </a:rPr>
              <a:t>Are a set of chosen basis functions</a:t>
            </a:r>
          </a:p>
        </p:txBody>
      </p:sp>
      <p:graphicFrame>
        <p:nvGraphicFramePr>
          <p:cNvPr id="5125" name="Object 1"/>
          <p:cNvGraphicFramePr>
            <a:graphicFrameLocks noChangeAspect="1"/>
          </p:cNvGraphicFramePr>
          <p:nvPr/>
        </p:nvGraphicFramePr>
        <p:xfrm>
          <a:off x="2857500" y="3338513"/>
          <a:ext cx="3040063" cy="530225"/>
        </p:xfrm>
        <a:graphic>
          <a:graphicData uri="http://schemas.openxmlformats.org/presentationml/2006/ole">
            <p:oleObj spid="_x0000_s27653" name="Equation" r:id="rId6" imgW="1320480" imgH="241200" progId="Equation.3">
              <p:embed/>
            </p:oleObj>
          </a:graphicData>
        </a:graphic>
      </p:graphicFrame>
      <p:graphicFrame>
        <p:nvGraphicFramePr>
          <p:cNvPr id="5126" name="Object 1"/>
          <p:cNvGraphicFramePr>
            <a:graphicFrameLocks noChangeAspect="1"/>
          </p:cNvGraphicFramePr>
          <p:nvPr/>
        </p:nvGraphicFramePr>
        <p:xfrm>
          <a:off x="228600" y="3338513"/>
          <a:ext cx="409575" cy="501650"/>
        </p:xfrm>
        <a:graphic>
          <a:graphicData uri="http://schemas.openxmlformats.org/presentationml/2006/ole">
            <p:oleObj spid="_x0000_s27654" name="Equation" r:id="rId7" imgW="177480" imgH="228600" progId="Equation.3">
              <p:embed/>
            </p:oleObj>
          </a:graphicData>
        </a:graphic>
      </p:graphicFrame>
      <p:sp>
        <p:nvSpPr>
          <p:cNvPr id="5133" name="TextBox 18"/>
          <p:cNvSpPr txBox="1">
            <a:spLocks noChangeArrowheads="1"/>
          </p:cNvSpPr>
          <p:nvPr/>
        </p:nvSpPr>
        <p:spPr bwMode="auto">
          <a:xfrm>
            <a:off x="838200" y="3414713"/>
            <a:ext cx="1962150" cy="307975"/>
          </a:xfrm>
          <a:prstGeom prst="rect">
            <a:avLst/>
          </a:prstGeom>
          <a:noFill/>
          <a:ln w="9525">
            <a:noFill/>
            <a:miter lim="800000"/>
            <a:headEnd/>
            <a:tailEnd/>
          </a:ln>
        </p:spPr>
        <p:txBody>
          <a:bodyPr wrap="none">
            <a:spAutoFit/>
          </a:bodyPr>
          <a:lstStyle/>
          <a:p>
            <a:pPr fontAlgn="base">
              <a:spcBef>
                <a:spcPct val="0"/>
              </a:spcBef>
              <a:spcAft>
                <a:spcPct val="0"/>
              </a:spcAft>
            </a:pPr>
            <a:r>
              <a:rPr lang="en-US" sz="1400" b="1" i="1">
                <a:solidFill>
                  <a:srgbClr val="000000"/>
                </a:solidFill>
              </a:rPr>
              <a:t>Are found by solving</a:t>
            </a:r>
          </a:p>
        </p:txBody>
      </p:sp>
      <p:sp>
        <p:nvSpPr>
          <p:cNvPr id="5134" name="TextBox 19"/>
          <p:cNvSpPr txBox="1">
            <a:spLocks noChangeArrowheads="1"/>
          </p:cNvSpPr>
          <p:nvPr/>
        </p:nvSpPr>
        <p:spPr bwMode="auto">
          <a:xfrm>
            <a:off x="5949950" y="3452813"/>
            <a:ext cx="2668588" cy="307975"/>
          </a:xfrm>
          <a:prstGeom prst="rect">
            <a:avLst/>
          </a:prstGeom>
          <a:noFill/>
          <a:ln w="9525">
            <a:noFill/>
            <a:miter lim="800000"/>
            <a:headEnd/>
            <a:tailEnd/>
          </a:ln>
        </p:spPr>
        <p:txBody>
          <a:bodyPr wrap="none">
            <a:spAutoFit/>
          </a:bodyPr>
          <a:lstStyle/>
          <a:p>
            <a:pPr fontAlgn="base">
              <a:spcBef>
                <a:spcPct val="0"/>
              </a:spcBef>
              <a:spcAft>
                <a:spcPct val="0"/>
              </a:spcAft>
            </a:pPr>
            <a:r>
              <a:rPr lang="en-US" sz="1400" b="1" i="1">
                <a:solidFill>
                  <a:srgbClr val="000000"/>
                </a:solidFill>
              </a:rPr>
              <a:t>(least squares if R is identity)</a:t>
            </a:r>
          </a:p>
        </p:txBody>
      </p:sp>
      <p:graphicFrame>
        <p:nvGraphicFramePr>
          <p:cNvPr id="5127" name="Object 1"/>
          <p:cNvGraphicFramePr>
            <a:graphicFrameLocks noChangeAspect="1"/>
          </p:cNvGraphicFramePr>
          <p:nvPr/>
        </p:nvGraphicFramePr>
        <p:xfrm>
          <a:off x="228600" y="4024313"/>
          <a:ext cx="1843088" cy="530225"/>
        </p:xfrm>
        <a:graphic>
          <a:graphicData uri="http://schemas.openxmlformats.org/presentationml/2006/ole">
            <p:oleObj spid="_x0000_s27655" name="Equation" r:id="rId8" imgW="799920" imgH="241200" progId="Equation.3">
              <p:embed/>
            </p:oleObj>
          </a:graphicData>
        </a:graphic>
      </p:graphicFrame>
      <p:graphicFrame>
        <p:nvGraphicFramePr>
          <p:cNvPr id="5128" name="Object 1"/>
          <p:cNvGraphicFramePr>
            <a:graphicFrameLocks noChangeAspect="1"/>
          </p:cNvGraphicFramePr>
          <p:nvPr/>
        </p:nvGraphicFramePr>
        <p:xfrm>
          <a:off x="228600" y="4678363"/>
          <a:ext cx="819150" cy="503237"/>
        </p:xfrm>
        <a:graphic>
          <a:graphicData uri="http://schemas.openxmlformats.org/presentationml/2006/ole">
            <p:oleObj spid="_x0000_s27656" name="Equation" r:id="rId9" imgW="355320" imgH="228600" progId="Equation.3">
              <p:embed/>
            </p:oleObj>
          </a:graphicData>
        </a:graphic>
      </p:graphicFrame>
      <p:sp>
        <p:nvSpPr>
          <p:cNvPr id="5135" name="TextBox 22"/>
          <p:cNvSpPr txBox="1">
            <a:spLocks noChangeArrowheads="1"/>
          </p:cNvSpPr>
          <p:nvPr/>
        </p:nvSpPr>
        <p:spPr bwMode="auto">
          <a:xfrm>
            <a:off x="1230313" y="4786313"/>
            <a:ext cx="2046287" cy="307975"/>
          </a:xfrm>
          <a:prstGeom prst="rect">
            <a:avLst/>
          </a:prstGeom>
          <a:noFill/>
          <a:ln w="9525">
            <a:noFill/>
            <a:miter lim="800000"/>
            <a:headEnd/>
            <a:tailEnd/>
          </a:ln>
        </p:spPr>
        <p:txBody>
          <a:bodyPr wrap="none">
            <a:spAutoFit/>
          </a:bodyPr>
          <a:lstStyle/>
          <a:p>
            <a:pPr fontAlgn="base">
              <a:spcBef>
                <a:spcPct val="0"/>
              </a:spcBef>
              <a:spcAft>
                <a:spcPct val="0"/>
              </a:spcAft>
            </a:pPr>
            <a:r>
              <a:rPr lang="en-US" sz="1400" b="1" i="1">
                <a:solidFill>
                  <a:srgbClr val="000000"/>
                </a:solidFill>
              </a:rPr>
              <a:t>Is a correlation matrix</a:t>
            </a:r>
          </a:p>
        </p:txBody>
      </p:sp>
      <p:sp>
        <p:nvSpPr>
          <p:cNvPr id="5136" name="Rectangle 23"/>
          <p:cNvSpPr>
            <a:spLocks noChangeArrowheads="1"/>
          </p:cNvSpPr>
          <p:nvPr/>
        </p:nvSpPr>
        <p:spPr bwMode="auto">
          <a:xfrm>
            <a:off x="685800" y="5791200"/>
            <a:ext cx="8458200" cy="646331"/>
          </a:xfrm>
          <a:prstGeom prst="rect">
            <a:avLst/>
          </a:prstGeom>
          <a:noFill/>
          <a:ln w="9525">
            <a:noFill/>
            <a:miter lim="800000"/>
            <a:headEnd/>
            <a:tailEnd/>
          </a:ln>
        </p:spPr>
        <p:txBody>
          <a:bodyPr>
            <a:spAutoFit/>
          </a:bodyPr>
          <a:lstStyle/>
          <a:p>
            <a:pPr fontAlgn="base">
              <a:spcBef>
                <a:spcPct val="0"/>
              </a:spcBef>
              <a:spcAft>
                <a:spcPct val="0"/>
              </a:spcAft>
            </a:pPr>
            <a:r>
              <a:rPr lang="en-US" b="1" i="1" dirty="0" smtClean="0">
                <a:solidFill>
                  <a:srgbClr val="000000"/>
                </a:solidFill>
              </a:rPr>
              <a:t>Constant </a:t>
            </a:r>
            <a:r>
              <a:rPr lang="en-US" b="1" i="1" dirty="0">
                <a:solidFill>
                  <a:srgbClr val="000000"/>
                </a:solidFill>
              </a:rPr>
              <a:t>Regression and Full 2</a:t>
            </a:r>
            <a:r>
              <a:rPr lang="en-US" b="1" i="1" baseline="30000" dirty="0">
                <a:solidFill>
                  <a:srgbClr val="000000"/>
                </a:solidFill>
              </a:rPr>
              <a:t>nd</a:t>
            </a:r>
            <a:r>
              <a:rPr lang="en-US" b="1" i="1" dirty="0">
                <a:solidFill>
                  <a:srgbClr val="000000"/>
                </a:solidFill>
              </a:rPr>
              <a:t> Order Regression with monomials</a:t>
            </a:r>
          </a:p>
          <a:p>
            <a:pPr fontAlgn="base">
              <a:spcBef>
                <a:spcPct val="0"/>
              </a:spcBef>
              <a:spcAft>
                <a:spcPct val="0"/>
              </a:spcAft>
              <a:buFont typeface="Arial" pitchFamily="34" charset="0"/>
              <a:buChar char="•"/>
            </a:pPr>
            <a:r>
              <a:rPr lang="en-US" b="1" i="1" dirty="0">
                <a:solidFill>
                  <a:srgbClr val="000000"/>
                </a:solidFill>
              </a:rPr>
              <a:t> LDS Sampling and adaptive LDS Sampling</a:t>
            </a:r>
          </a:p>
        </p:txBody>
      </p:sp>
      <p:graphicFrame>
        <p:nvGraphicFramePr>
          <p:cNvPr id="5129" name="Object 1"/>
          <p:cNvGraphicFramePr>
            <a:graphicFrameLocks noChangeAspect="1"/>
          </p:cNvGraphicFramePr>
          <p:nvPr/>
        </p:nvGraphicFramePr>
        <p:xfrm>
          <a:off x="228600" y="5313363"/>
          <a:ext cx="320675" cy="363537"/>
        </p:xfrm>
        <a:graphic>
          <a:graphicData uri="http://schemas.openxmlformats.org/presentationml/2006/ole">
            <p:oleObj spid="_x0000_s27657" name="Equation" r:id="rId10" imgW="139680" imgH="164880" progId="Equation.3">
              <p:embed/>
            </p:oleObj>
          </a:graphicData>
        </a:graphic>
      </p:graphicFrame>
      <p:sp>
        <p:nvSpPr>
          <p:cNvPr id="5137" name="TextBox 25"/>
          <p:cNvSpPr txBox="1">
            <a:spLocks noChangeArrowheads="1"/>
          </p:cNvSpPr>
          <p:nvPr/>
        </p:nvSpPr>
        <p:spPr bwMode="auto">
          <a:xfrm>
            <a:off x="800100" y="5319713"/>
            <a:ext cx="4849813" cy="307975"/>
          </a:xfrm>
          <a:prstGeom prst="rect">
            <a:avLst/>
          </a:prstGeom>
          <a:noFill/>
          <a:ln w="9525">
            <a:noFill/>
            <a:miter lim="800000"/>
            <a:headEnd/>
            <a:tailEnd/>
          </a:ln>
        </p:spPr>
        <p:txBody>
          <a:bodyPr wrap="none">
            <a:spAutoFit/>
          </a:bodyPr>
          <a:lstStyle/>
          <a:p>
            <a:pPr fontAlgn="base">
              <a:spcBef>
                <a:spcPct val="0"/>
              </a:spcBef>
              <a:spcAft>
                <a:spcPct val="0"/>
              </a:spcAft>
            </a:pPr>
            <a:r>
              <a:rPr lang="en-US" sz="1400" b="1" i="1">
                <a:solidFill>
                  <a:srgbClr val="000000"/>
                </a:solidFill>
              </a:rPr>
              <a:t>Vector of known responses at random sampling points</a:t>
            </a:r>
          </a:p>
        </p:txBody>
      </p:sp>
    </p:spTree>
  </p:cSld>
  <p:clrMapOvr>
    <a:masterClrMapping/>
  </p:clrMapOvr>
  <p:transition>
    <p:zoom/>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53" name="Rectangle 6"/>
          <p:cNvSpPr>
            <a:spLocks noGrp="1" noChangeArrowheads="1"/>
          </p:cNvSpPr>
          <p:nvPr>
            <p:ph type="title"/>
          </p:nvPr>
        </p:nvSpPr>
        <p:spPr>
          <a:xfrm>
            <a:off x="990600" y="228600"/>
            <a:ext cx="7162800" cy="885825"/>
          </a:xfrm>
        </p:spPr>
        <p:txBody>
          <a:bodyPr/>
          <a:lstStyle/>
          <a:p>
            <a:pPr eaLnBrk="1" hangingPunct="1"/>
            <a:r>
              <a:rPr lang="en-US" sz="2800" i="1" smtClean="0"/>
              <a:t>Kriging Approximation</a:t>
            </a:r>
          </a:p>
        </p:txBody>
      </p:sp>
      <p:graphicFrame>
        <p:nvGraphicFramePr>
          <p:cNvPr id="6146" name="Object 1"/>
          <p:cNvGraphicFramePr>
            <a:graphicFrameLocks noChangeAspect="1"/>
          </p:cNvGraphicFramePr>
          <p:nvPr/>
        </p:nvGraphicFramePr>
        <p:xfrm>
          <a:off x="2487613" y="987425"/>
          <a:ext cx="3594100" cy="1031875"/>
        </p:xfrm>
        <a:graphic>
          <a:graphicData uri="http://schemas.openxmlformats.org/presentationml/2006/ole">
            <p:oleObj spid="_x0000_s28674" name="Equation" r:id="rId3" imgW="1562040" imgH="469800" progId="Equation.3">
              <p:embed/>
            </p:oleObj>
          </a:graphicData>
        </a:graphic>
      </p:graphicFrame>
      <p:graphicFrame>
        <p:nvGraphicFramePr>
          <p:cNvPr id="6147" name="Object 2"/>
          <p:cNvGraphicFramePr>
            <a:graphicFrameLocks noChangeAspect="1"/>
          </p:cNvGraphicFramePr>
          <p:nvPr/>
        </p:nvGraphicFramePr>
        <p:xfrm>
          <a:off x="876300" y="2628900"/>
          <a:ext cx="4411663" cy="447675"/>
        </p:xfrm>
        <a:graphic>
          <a:graphicData uri="http://schemas.openxmlformats.org/presentationml/2006/ole">
            <p:oleObj spid="_x0000_s28675" name="Equation" r:id="rId4" imgW="1917360" imgH="215640" progId="Equation.3">
              <p:embed/>
            </p:oleObj>
          </a:graphicData>
        </a:graphic>
      </p:graphicFrame>
      <p:sp>
        <p:nvSpPr>
          <p:cNvPr id="6154" name="TextBox 8"/>
          <p:cNvSpPr txBox="1">
            <a:spLocks noChangeArrowheads="1"/>
          </p:cNvSpPr>
          <p:nvPr/>
        </p:nvSpPr>
        <p:spPr bwMode="auto">
          <a:xfrm>
            <a:off x="838200" y="1943100"/>
            <a:ext cx="7772400" cy="523875"/>
          </a:xfrm>
          <a:prstGeom prst="rect">
            <a:avLst/>
          </a:prstGeom>
          <a:noFill/>
          <a:ln w="9525">
            <a:noFill/>
            <a:miter lim="800000"/>
            <a:headEnd/>
            <a:tailEnd/>
          </a:ln>
        </p:spPr>
        <p:txBody>
          <a:bodyPr>
            <a:spAutoFit/>
          </a:bodyPr>
          <a:lstStyle/>
          <a:p>
            <a:pPr fontAlgn="base">
              <a:spcBef>
                <a:spcPct val="0"/>
              </a:spcBef>
              <a:spcAft>
                <a:spcPct val="0"/>
              </a:spcAft>
            </a:pPr>
            <a:r>
              <a:rPr lang="en-US" sz="1400" b="1" i="1">
                <a:solidFill>
                  <a:srgbClr val="000000"/>
                </a:solidFill>
              </a:rPr>
              <a:t> is one realization of a Gaussian process with mean of zero, variance         , and a covariance that satisfies </a:t>
            </a:r>
          </a:p>
        </p:txBody>
      </p:sp>
      <p:graphicFrame>
        <p:nvGraphicFramePr>
          <p:cNvPr id="6148" name="Object 6"/>
          <p:cNvGraphicFramePr>
            <a:graphicFrameLocks noChangeAspect="1"/>
          </p:cNvGraphicFramePr>
          <p:nvPr/>
        </p:nvGraphicFramePr>
        <p:xfrm>
          <a:off x="0" y="1943100"/>
          <a:ext cx="774700" cy="484188"/>
        </p:xfrm>
        <a:graphic>
          <a:graphicData uri="http://schemas.openxmlformats.org/presentationml/2006/ole">
            <p:oleObj spid="_x0000_s28676" name="Equation" r:id="rId5" imgW="291960" imgH="190440" progId="Equation.3">
              <p:embed/>
            </p:oleObj>
          </a:graphicData>
        </a:graphic>
      </p:graphicFrame>
      <p:graphicFrame>
        <p:nvGraphicFramePr>
          <p:cNvPr id="6149" name="Object 7"/>
          <p:cNvGraphicFramePr>
            <a:graphicFrameLocks noChangeAspect="1"/>
          </p:cNvGraphicFramePr>
          <p:nvPr/>
        </p:nvGraphicFramePr>
        <p:xfrm>
          <a:off x="6743700" y="1905000"/>
          <a:ext cx="358775" cy="342900"/>
        </p:xfrm>
        <a:graphic>
          <a:graphicData uri="http://schemas.openxmlformats.org/presentationml/2006/ole">
            <p:oleObj spid="_x0000_s28677" name="Equation" r:id="rId6" imgW="190440" imgH="190440" progId="Equation.3">
              <p:embed/>
            </p:oleObj>
          </a:graphicData>
        </a:graphic>
      </p:graphicFrame>
      <p:graphicFrame>
        <p:nvGraphicFramePr>
          <p:cNvPr id="6150" name="Object 8"/>
          <p:cNvGraphicFramePr>
            <a:graphicFrameLocks noChangeAspect="1"/>
          </p:cNvGraphicFramePr>
          <p:nvPr/>
        </p:nvGraphicFramePr>
        <p:xfrm>
          <a:off x="952500" y="3619500"/>
          <a:ext cx="2247900" cy="977900"/>
        </p:xfrm>
        <a:graphic>
          <a:graphicData uri="http://schemas.openxmlformats.org/presentationml/2006/ole">
            <p:oleObj spid="_x0000_s28678" name="Equation" r:id="rId7" imgW="1282680" imgH="583920" progId="Equation.3">
              <p:embed/>
            </p:oleObj>
          </a:graphicData>
        </a:graphic>
      </p:graphicFrame>
      <p:sp>
        <p:nvSpPr>
          <p:cNvPr id="6155" name="TextBox 11"/>
          <p:cNvSpPr txBox="1">
            <a:spLocks noChangeArrowheads="1"/>
          </p:cNvSpPr>
          <p:nvPr/>
        </p:nvSpPr>
        <p:spPr bwMode="auto">
          <a:xfrm>
            <a:off x="4076700" y="4076700"/>
            <a:ext cx="2835275" cy="307975"/>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400" b="1" i="1">
                <a:solidFill>
                  <a:srgbClr val="000000"/>
                </a:solidFill>
              </a:rPr>
              <a:t>(Gaussian correlation function)</a:t>
            </a:r>
          </a:p>
        </p:txBody>
      </p:sp>
      <p:graphicFrame>
        <p:nvGraphicFramePr>
          <p:cNvPr id="6151" name="Object 8"/>
          <p:cNvGraphicFramePr>
            <a:graphicFrameLocks noChangeAspect="1"/>
          </p:cNvGraphicFramePr>
          <p:nvPr/>
        </p:nvGraphicFramePr>
        <p:xfrm>
          <a:off x="990600" y="4610100"/>
          <a:ext cx="3243263" cy="2324100"/>
        </p:xfrm>
        <a:graphic>
          <a:graphicData uri="http://schemas.openxmlformats.org/presentationml/2006/ole">
            <p:oleObj spid="_x0000_s28679" name="Equation" r:id="rId8" imgW="2234880" imgH="1676160" progId="Equation.3">
              <p:embed/>
            </p:oleObj>
          </a:graphicData>
        </a:graphic>
      </p:graphicFrame>
      <p:sp>
        <p:nvSpPr>
          <p:cNvPr id="6156" name="TextBox 11"/>
          <p:cNvSpPr txBox="1">
            <a:spLocks noChangeArrowheads="1"/>
          </p:cNvSpPr>
          <p:nvPr/>
        </p:nvSpPr>
        <p:spPr bwMode="auto">
          <a:xfrm>
            <a:off x="4305300" y="5715000"/>
            <a:ext cx="3114675" cy="307975"/>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400" b="1" i="1">
                <a:solidFill>
                  <a:srgbClr val="000000"/>
                </a:solidFill>
              </a:rPr>
              <a:t>(Cubic Spline correlation function)</a:t>
            </a:r>
          </a:p>
        </p:txBody>
      </p:sp>
      <p:graphicFrame>
        <p:nvGraphicFramePr>
          <p:cNvPr id="6152" name="Object 8"/>
          <p:cNvGraphicFramePr>
            <a:graphicFrameLocks noChangeAspect="1"/>
          </p:cNvGraphicFramePr>
          <p:nvPr/>
        </p:nvGraphicFramePr>
        <p:xfrm>
          <a:off x="914400" y="3290888"/>
          <a:ext cx="266700" cy="276225"/>
        </p:xfrm>
        <a:graphic>
          <a:graphicData uri="http://schemas.openxmlformats.org/presentationml/2006/ole">
            <p:oleObj spid="_x0000_s28680" name="Equation" r:id="rId9" imgW="152280" imgH="164880" progId="Equation.3">
              <p:embed/>
            </p:oleObj>
          </a:graphicData>
        </a:graphic>
      </p:graphicFrame>
      <p:sp>
        <p:nvSpPr>
          <p:cNvPr id="6157" name="TextBox 11"/>
          <p:cNvSpPr txBox="1">
            <a:spLocks noChangeArrowheads="1"/>
          </p:cNvSpPr>
          <p:nvPr/>
        </p:nvSpPr>
        <p:spPr bwMode="auto">
          <a:xfrm>
            <a:off x="1333500" y="3275013"/>
            <a:ext cx="5195888" cy="307975"/>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400" b="1" i="1">
                <a:solidFill>
                  <a:srgbClr val="000000"/>
                </a:solidFill>
              </a:rPr>
              <a:t>Is the correlation function. Two considered in this work are</a:t>
            </a:r>
          </a:p>
        </p:txBody>
      </p:sp>
    </p:spTree>
  </p:cSld>
  <p:clrMapOvr>
    <a:masterClrMapping/>
  </p:clrMapOvr>
  <p:transition>
    <p:zoom/>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Optimization Problem</a:t>
            </a:r>
            <a:endParaRPr lang="en-US" i="1" dirty="0"/>
          </a:p>
        </p:txBody>
      </p:sp>
      <p:graphicFrame>
        <p:nvGraphicFramePr>
          <p:cNvPr id="324610" name="Object 3"/>
          <p:cNvGraphicFramePr>
            <a:graphicFrameLocks noChangeAspect="1"/>
          </p:cNvGraphicFramePr>
          <p:nvPr/>
        </p:nvGraphicFramePr>
        <p:xfrm>
          <a:off x="381000" y="1066800"/>
          <a:ext cx="5033963" cy="1887538"/>
        </p:xfrm>
        <a:graphic>
          <a:graphicData uri="http://schemas.openxmlformats.org/presentationml/2006/ole">
            <p:oleObj spid="_x0000_s197634" name="Equation" r:id="rId3" imgW="2235200" imgH="876300" progId="Equation.3">
              <p:embed/>
            </p:oleObj>
          </a:graphicData>
        </a:graphic>
      </p:graphicFrame>
      <p:graphicFrame>
        <p:nvGraphicFramePr>
          <p:cNvPr id="324611" name="Object 22"/>
          <p:cNvGraphicFramePr>
            <a:graphicFrameLocks noChangeAspect="1"/>
          </p:cNvGraphicFramePr>
          <p:nvPr/>
        </p:nvGraphicFramePr>
        <p:xfrm>
          <a:off x="128615" y="3200400"/>
          <a:ext cx="5010150" cy="388938"/>
        </p:xfrm>
        <a:graphic>
          <a:graphicData uri="http://schemas.openxmlformats.org/presentationml/2006/ole">
            <p:oleObj spid="_x0000_s197635" name="Equation" r:id="rId4" imgW="2489200" imgH="203200" progId="Equation.3">
              <p:embed/>
            </p:oleObj>
          </a:graphicData>
        </a:graphic>
      </p:graphicFrame>
      <p:graphicFrame>
        <p:nvGraphicFramePr>
          <p:cNvPr id="324612" name="Object 22"/>
          <p:cNvGraphicFramePr>
            <a:graphicFrameLocks noChangeAspect="1"/>
          </p:cNvGraphicFramePr>
          <p:nvPr/>
        </p:nvGraphicFramePr>
        <p:xfrm>
          <a:off x="152400" y="3657600"/>
          <a:ext cx="4780341" cy="389265"/>
        </p:xfrm>
        <a:graphic>
          <a:graphicData uri="http://schemas.openxmlformats.org/presentationml/2006/ole">
            <p:oleObj spid="_x0000_s197636" name="Equation" r:id="rId5" imgW="2374900" imgH="203200" progId="Equation.3">
              <p:embed/>
            </p:oleObj>
          </a:graphicData>
        </a:graphic>
      </p:graphicFrame>
      <p:graphicFrame>
        <p:nvGraphicFramePr>
          <p:cNvPr id="324613" name="Object 22"/>
          <p:cNvGraphicFramePr>
            <a:graphicFrameLocks noChangeAspect="1"/>
          </p:cNvGraphicFramePr>
          <p:nvPr/>
        </p:nvGraphicFramePr>
        <p:xfrm>
          <a:off x="152400" y="4495800"/>
          <a:ext cx="7972425" cy="792163"/>
        </p:xfrm>
        <a:graphic>
          <a:graphicData uri="http://schemas.openxmlformats.org/presentationml/2006/ole">
            <p:oleObj spid="_x0000_s197637" name="Equation" r:id="rId6" imgW="4013200" imgH="419100" progId="Equation.3">
              <p:embed/>
            </p:oleObj>
          </a:graphicData>
        </a:graphic>
      </p:graphicFrame>
      <p:graphicFrame>
        <p:nvGraphicFramePr>
          <p:cNvPr id="324614" name="Object 6"/>
          <p:cNvGraphicFramePr>
            <a:graphicFrameLocks noChangeAspect="1"/>
          </p:cNvGraphicFramePr>
          <p:nvPr/>
        </p:nvGraphicFramePr>
        <p:xfrm>
          <a:off x="534988" y="5651500"/>
          <a:ext cx="8393112" cy="725488"/>
        </p:xfrm>
        <a:graphic>
          <a:graphicData uri="http://schemas.openxmlformats.org/presentationml/2006/ole">
            <p:oleObj spid="_x0000_s197638" name="Equation" r:id="rId7" imgW="4610100" imgH="419100" progId="Equation.3">
              <p:embed/>
            </p:oleObj>
          </a:graphicData>
        </a:graphic>
      </p:graphicFrame>
    </p:spTree>
  </p:cSld>
  <p:clrMapOvr>
    <a:masterClrMapping/>
  </p:clrMapOvr>
  <p:transition>
    <p:zoom/>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Optimization Model Definition In SORCER</a:t>
            </a:r>
            <a:endParaRPr lang="en-US" i="1" dirty="0"/>
          </a:p>
        </p:txBody>
      </p:sp>
      <p:sp>
        <p:nvSpPr>
          <p:cNvPr id="4" name="TextBox 3"/>
          <p:cNvSpPr txBox="1"/>
          <p:nvPr/>
        </p:nvSpPr>
        <p:spPr>
          <a:xfrm>
            <a:off x="5410200" y="1981200"/>
            <a:ext cx="3852337" cy="369332"/>
          </a:xfrm>
          <a:prstGeom prst="rect">
            <a:avLst/>
          </a:prstGeom>
          <a:noFill/>
        </p:spPr>
        <p:txBody>
          <a:bodyPr wrap="none" rtlCol="0">
            <a:spAutoFit/>
          </a:bodyPr>
          <a:lstStyle/>
          <a:p>
            <a:r>
              <a:rPr lang="en-US" b="1" dirty="0">
                <a:solidFill>
                  <a:schemeClr val="tx2"/>
                </a:solidFill>
              </a:rPr>
              <a:t>Note: Multi-fidelity for responses </a:t>
            </a:r>
          </a:p>
        </p:txBody>
      </p:sp>
      <p:sp>
        <p:nvSpPr>
          <p:cNvPr id="5" name="Rectangle 4"/>
          <p:cNvSpPr/>
          <p:nvPr/>
        </p:nvSpPr>
        <p:spPr>
          <a:xfrm>
            <a:off x="685800" y="1010243"/>
            <a:ext cx="8305800" cy="5216811"/>
          </a:xfrm>
          <a:prstGeom prst="rect">
            <a:avLst/>
          </a:prstGeom>
        </p:spPr>
        <p:txBody>
          <a:bodyPr wrap="square">
            <a:spAutoFit/>
          </a:bodyPr>
          <a:lstStyle/>
          <a:p>
            <a:r>
              <a:rPr lang="en-US" sz="900" dirty="0" err="1" smtClean="0">
                <a:solidFill>
                  <a:srgbClr val="000000"/>
                </a:solidFill>
              </a:rPr>
              <a:t>OptimizationModel</a:t>
            </a:r>
            <a:r>
              <a:rPr lang="en-US" sz="900" dirty="0" smtClean="0">
                <a:solidFill>
                  <a:srgbClr val="000000"/>
                </a:solidFill>
              </a:rPr>
              <a:t> </a:t>
            </a:r>
            <a:r>
              <a:rPr lang="en-US" sz="900" dirty="0" err="1" smtClean="0">
                <a:solidFill>
                  <a:srgbClr val="000000"/>
                </a:solidFill>
              </a:rPr>
              <a:t>omodel</a:t>
            </a:r>
            <a:r>
              <a:rPr lang="en-US" sz="900" dirty="0" smtClean="0">
                <a:solidFill>
                  <a:srgbClr val="000000"/>
                </a:solidFill>
              </a:rPr>
              <a:t> = </a:t>
            </a:r>
            <a:r>
              <a:rPr lang="en-US" sz="900" i="1" dirty="0" err="1">
                <a:solidFill>
                  <a:srgbClr val="000000"/>
                </a:solidFill>
              </a:rPr>
              <a:t>responseModel(”Induced</a:t>
            </a:r>
            <a:r>
              <a:rPr lang="en-US" sz="900" i="1" dirty="0">
                <a:solidFill>
                  <a:srgbClr val="000000"/>
                </a:solidFill>
              </a:rPr>
              <a:t> Drag", </a:t>
            </a:r>
          </a:p>
          <a:p>
            <a:r>
              <a:rPr lang="en-US" sz="900" i="1" dirty="0">
                <a:solidFill>
                  <a:srgbClr val="000000"/>
                </a:solidFill>
              </a:rPr>
              <a:t>designVars</a:t>
            </a:r>
            <a:r>
              <a:rPr lang="en-US" sz="900" i="1" dirty="0" smtClean="0">
                <a:solidFill>
                  <a:srgbClr val="000000"/>
                </a:solidFill>
              </a:rPr>
              <a:t>(vars(loop(“i”,1,20),“beta$i$”, </a:t>
            </a:r>
            <a:r>
              <a:rPr lang="en-US" sz="900" i="1" dirty="0">
                <a:solidFill>
                  <a:srgbClr val="000000"/>
                </a:solidFill>
              </a:rPr>
              <a:t>0.0, -10.0, 10.0</a:t>
            </a:r>
            <a:r>
              <a:rPr lang="en-US" sz="900" i="1" dirty="0" smtClean="0">
                <a:solidFill>
                  <a:srgbClr val="000000"/>
                </a:solidFill>
              </a:rPr>
              <a:t>)), </a:t>
            </a:r>
          </a:p>
          <a:p>
            <a:r>
              <a:rPr lang="en-US" sz="900" i="1" dirty="0" smtClean="0">
                <a:solidFill>
                  <a:srgbClr val="000000"/>
                </a:solidFill>
              </a:rPr>
              <a:t>linkedVars(names(loop(”i”,21,40),”betal$i$”)),</a:t>
            </a:r>
            <a:endParaRPr lang="en-US" sz="900" i="1" dirty="0">
              <a:solidFill>
                <a:srgbClr val="000000"/>
              </a:solidFill>
            </a:endParaRPr>
          </a:p>
          <a:p>
            <a:r>
              <a:rPr lang="en-US" sz="900" i="1" dirty="0" err="1">
                <a:solidFill>
                  <a:srgbClr val="000000"/>
                </a:solidFill>
              </a:rPr>
              <a:t>designVars</a:t>
            </a:r>
            <a:r>
              <a:rPr lang="en-US" sz="900" i="1" dirty="0" err="1" smtClean="0">
                <a:solidFill>
                  <a:srgbClr val="000000"/>
                </a:solidFill>
              </a:rPr>
              <a:t>(var(“</a:t>
            </a:r>
            <a:r>
              <a:rPr lang="en-US" sz="900" i="1" dirty="0" err="1">
                <a:solidFill>
                  <a:srgbClr val="000000"/>
                </a:solidFill>
              </a:rPr>
              <a:t>alpha</a:t>
            </a:r>
            <a:r>
              <a:rPr lang="en-US" sz="900" i="1" dirty="0">
                <a:solidFill>
                  <a:srgbClr val="000000"/>
                </a:solidFill>
              </a:rPr>
              <a:t>”, 1.0, -5.0, </a:t>
            </a:r>
            <a:r>
              <a:rPr lang="en-US" sz="900" i="1" dirty="0" smtClean="0">
                <a:solidFill>
                  <a:srgbClr val="000000"/>
                </a:solidFill>
              </a:rPr>
              <a:t>5.0))</a:t>
            </a:r>
            <a:r>
              <a:rPr lang="en-US" sz="900" i="1" dirty="0">
                <a:solidFill>
                  <a:srgbClr val="000000"/>
                </a:solidFill>
              </a:rPr>
              <a:t>,</a:t>
            </a:r>
          </a:p>
          <a:p>
            <a:r>
              <a:rPr lang="en-US" sz="900" i="1" dirty="0" err="1" smtClean="0">
                <a:solidFill>
                  <a:srgbClr val="000000"/>
                </a:solidFill>
              </a:rPr>
              <a:t>designVars</a:t>
            </a:r>
            <a:r>
              <a:rPr lang="en-US" sz="900" i="1" dirty="0" err="1">
                <a:solidFill>
                  <a:srgbClr val="000000"/>
                </a:solidFill>
              </a:rPr>
              <a:t>(</a:t>
            </a:r>
            <a:r>
              <a:rPr lang="en-US" sz="900" i="1" dirty="0" err="1" smtClean="0">
                <a:solidFill>
                  <a:srgbClr val="000000"/>
                </a:solidFill>
              </a:rPr>
              <a:t>“mach</a:t>
            </a:r>
            <a:r>
              <a:rPr lang="en-US" sz="900" i="1" dirty="0" smtClean="0">
                <a:solidFill>
                  <a:srgbClr val="000000"/>
                </a:solidFill>
              </a:rPr>
              <a:t>”, “</a:t>
            </a:r>
            <a:r>
              <a:rPr lang="en-US" sz="900" i="1" dirty="0" err="1" smtClean="0">
                <a:solidFill>
                  <a:srgbClr val="000000"/>
                </a:solidFill>
              </a:rPr>
              <a:t>gamma”,”pstatic</a:t>
            </a:r>
            <a:r>
              <a:rPr lang="en-US" sz="900" i="1" dirty="0" smtClean="0">
                <a:solidFill>
                  <a:srgbClr val="000000"/>
                </a:solidFill>
              </a:rPr>
              <a:t>”),</a:t>
            </a:r>
          </a:p>
          <a:p>
            <a:endParaRPr lang="en-US" sz="900" i="1" dirty="0" smtClean="0">
              <a:solidFill>
                <a:srgbClr val="000000"/>
              </a:solidFill>
            </a:endParaRPr>
          </a:p>
          <a:p>
            <a:r>
              <a:rPr lang="en-US" sz="900" i="1" dirty="0" err="1">
                <a:solidFill>
                  <a:srgbClr val="000000"/>
                </a:solidFill>
              </a:rPr>
              <a:t>responseVars(“</a:t>
            </a:r>
            <a:r>
              <a:rPr lang="en-US" sz="900" i="1" dirty="0" err="1" smtClean="0">
                <a:solidFill>
                  <a:srgbClr val="000000"/>
                </a:solidFill>
              </a:rPr>
              <a:t>DI</a:t>
            </a:r>
            <a:r>
              <a:rPr lang="en-US" sz="900" i="1" dirty="0" smtClean="0">
                <a:solidFill>
                  <a:srgbClr val="000000"/>
                </a:solidFill>
              </a:rPr>
              <a:t>“,</a:t>
            </a:r>
          </a:p>
          <a:p>
            <a:r>
              <a:rPr lang="en-US" sz="900" i="1" dirty="0" smtClean="0">
                <a:solidFill>
                  <a:srgbClr val="000000"/>
                </a:solidFill>
              </a:rPr>
              <a:t>     realization((, </a:t>
            </a:r>
          </a:p>
          <a:p>
            <a:r>
              <a:rPr lang="en-US" sz="900" i="1" dirty="0" smtClean="0">
                <a:solidFill>
                  <a:srgbClr val="000000"/>
                </a:solidFill>
              </a:rPr>
              <a:t>          </a:t>
            </a:r>
            <a:r>
              <a:rPr lang="en-US" sz="900" i="1" dirty="0" err="1" smtClean="0">
                <a:solidFill>
                  <a:srgbClr val="000000"/>
                </a:solidFill>
              </a:rPr>
              <a:t>evaluation</a:t>
            </a:r>
            <a:r>
              <a:rPr lang="en-US" sz="900" i="1" dirty="0" err="1">
                <a:solidFill>
                  <a:srgbClr val="000000"/>
                </a:solidFill>
              </a:rPr>
              <a:t>(“</a:t>
            </a:r>
            <a:r>
              <a:rPr lang="en-US" sz="900" i="1" dirty="0" err="1" smtClean="0">
                <a:solidFill>
                  <a:srgbClr val="000000"/>
                </a:solidFill>
              </a:rPr>
              <a:t>DIExacte</a:t>
            </a:r>
            <a:r>
              <a:rPr lang="en-US" sz="900" i="1" dirty="0" smtClean="0">
                <a:solidFill>
                  <a:srgbClr val="000000"/>
                </a:solidFill>
              </a:rPr>
              <a:t>”, </a:t>
            </a:r>
          </a:p>
          <a:p>
            <a:r>
              <a:rPr lang="en-US" sz="900" i="1" dirty="0" smtClean="0">
                <a:solidFill>
                  <a:srgbClr val="000000"/>
                </a:solidFill>
              </a:rPr>
              <a:t>               differentiation(wrt(loop(“i”,1,20),”beta$i$", “</a:t>
            </a:r>
            <a:r>
              <a:rPr lang="en-US" sz="900" i="1" dirty="0" err="1" smtClean="0">
                <a:solidFill>
                  <a:srgbClr val="000000"/>
                </a:solidFill>
              </a:rPr>
              <a:t>alpha”,”q</a:t>
            </a:r>
            <a:r>
              <a:rPr lang="en-US" sz="900" i="1" dirty="0" smtClean="0">
                <a:solidFill>
                  <a:srgbClr val="000000"/>
                </a:solidFill>
              </a:rPr>
              <a:t>”), gradient(“DIExacteg1”))</a:t>
            </a:r>
            <a:r>
              <a:rPr lang="en-US" sz="900" i="1" dirty="0">
                <a:solidFill>
                  <a:srgbClr val="000000"/>
                </a:solidFill>
              </a:rPr>
              <a:t>,</a:t>
            </a:r>
            <a:r>
              <a:rPr lang="en-US" sz="900" i="1" dirty="0" smtClean="0">
                <a:solidFill>
                  <a:srgbClr val="000000"/>
                </a:solidFill>
              </a:rPr>
              <a:t> </a:t>
            </a:r>
          </a:p>
          <a:p>
            <a:r>
              <a:rPr lang="en-US" sz="900" i="1" dirty="0" smtClean="0">
                <a:solidFill>
                  <a:srgbClr val="000000"/>
                </a:solidFill>
              </a:rPr>
              <a:t>          </a:t>
            </a:r>
            <a:r>
              <a:rPr lang="en-US" sz="900" i="1" dirty="0" err="1" smtClean="0">
                <a:solidFill>
                  <a:srgbClr val="000000"/>
                </a:solidFill>
              </a:rPr>
              <a:t>evaluation</a:t>
            </a:r>
            <a:r>
              <a:rPr lang="en-US" sz="900" i="1" dirty="0" err="1">
                <a:solidFill>
                  <a:srgbClr val="000000"/>
                </a:solidFill>
              </a:rPr>
              <a:t>(”</a:t>
            </a:r>
            <a:r>
              <a:rPr lang="en-US" sz="900" i="1" dirty="0" err="1" smtClean="0">
                <a:solidFill>
                  <a:srgbClr val="000000"/>
                </a:solidFill>
              </a:rPr>
              <a:t>DISOAe</a:t>
            </a:r>
            <a:r>
              <a:rPr lang="en-US" sz="900" i="1" dirty="0" smtClean="0">
                <a:solidFill>
                  <a:srgbClr val="000000"/>
                </a:solidFill>
              </a:rPr>
              <a:t>”</a:t>
            </a:r>
            <a:r>
              <a:rPr lang="en-US" sz="900" i="1" dirty="0">
                <a:solidFill>
                  <a:srgbClr val="000000"/>
                </a:solidFill>
              </a:rPr>
              <a:t>),</a:t>
            </a:r>
            <a:r>
              <a:rPr lang="en-US" sz="900" i="1" dirty="0" smtClean="0">
                <a:solidFill>
                  <a:srgbClr val="000000"/>
                </a:solidFill>
              </a:rPr>
              <a:t> </a:t>
            </a:r>
          </a:p>
          <a:p>
            <a:r>
              <a:rPr lang="en-US" sz="900" i="1" dirty="0" smtClean="0">
                <a:solidFill>
                  <a:srgbClr val="000000"/>
                </a:solidFill>
              </a:rPr>
              <a:t>               differentiation(wrt(loop(“i”,1,20),”beta$i$", “</a:t>
            </a:r>
            <a:r>
              <a:rPr lang="en-US" sz="900" i="1" dirty="0" err="1" smtClean="0">
                <a:solidFill>
                  <a:srgbClr val="000000"/>
                </a:solidFill>
              </a:rPr>
              <a:t>alpha”,”q</a:t>
            </a:r>
            <a:r>
              <a:rPr lang="en-US" sz="900" i="1" dirty="0" smtClean="0">
                <a:solidFill>
                  <a:srgbClr val="000000"/>
                </a:solidFill>
              </a:rPr>
              <a:t>”), gradient(“DISOAeg1”)), </a:t>
            </a:r>
          </a:p>
          <a:p>
            <a:r>
              <a:rPr lang="en-US" sz="900" i="1" dirty="0" smtClean="0">
                <a:solidFill>
                  <a:srgbClr val="000000"/>
                </a:solidFill>
              </a:rPr>
              <a:t>          </a:t>
            </a:r>
            <a:r>
              <a:rPr lang="en-US" sz="900" i="1" dirty="0" err="1" smtClean="0">
                <a:solidFill>
                  <a:srgbClr val="000000"/>
                </a:solidFill>
              </a:rPr>
              <a:t>evaluation</a:t>
            </a:r>
            <a:r>
              <a:rPr lang="en-US" sz="900" i="1" dirty="0" err="1">
                <a:solidFill>
                  <a:srgbClr val="000000"/>
                </a:solidFill>
              </a:rPr>
              <a:t>(“</a:t>
            </a:r>
            <a:r>
              <a:rPr lang="en-US" sz="900" i="1" dirty="0" err="1" smtClean="0">
                <a:solidFill>
                  <a:srgbClr val="000000"/>
                </a:solidFill>
              </a:rPr>
              <a:t>DIMOAe</a:t>
            </a:r>
            <a:r>
              <a:rPr lang="en-US" sz="900" i="1" dirty="0" smtClean="0">
                <a:solidFill>
                  <a:srgbClr val="000000"/>
                </a:solidFill>
              </a:rPr>
              <a:t>”</a:t>
            </a:r>
            <a:r>
              <a:rPr lang="en-US" sz="900" i="1" dirty="0">
                <a:solidFill>
                  <a:srgbClr val="000000"/>
                </a:solidFill>
              </a:rPr>
              <a:t>),</a:t>
            </a:r>
            <a:r>
              <a:rPr lang="en-US" sz="900" i="1" dirty="0" smtClean="0">
                <a:solidFill>
                  <a:srgbClr val="000000"/>
                </a:solidFill>
              </a:rPr>
              <a:t> </a:t>
            </a:r>
          </a:p>
          <a:p>
            <a:r>
              <a:rPr lang="en-US" sz="900" i="1" dirty="0" smtClean="0">
                <a:solidFill>
                  <a:srgbClr val="000000"/>
                </a:solidFill>
              </a:rPr>
              <a:t>               differentiation(wrt(loop(“i”,1,20),”beta$i$", “</a:t>
            </a:r>
            <a:r>
              <a:rPr lang="en-US" sz="900" i="1" dirty="0" err="1" smtClean="0">
                <a:solidFill>
                  <a:srgbClr val="000000"/>
                </a:solidFill>
              </a:rPr>
              <a:t>alpha”,”q</a:t>
            </a:r>
            <a:r>
              <a:rPr lang="en-US" sz="900" i="1" dirty="0" smtClean="0">
                <a:solidFill>
                  <a:srgbClr val="000000"/>
                </a:solidFill>
              </a:rPr>
              <a:t>”), gradient(“DIMOAeg1”)),</a:t>
            </a:r>
          </a:p>
          <a:p>
            <a:r>
              <a:rPr lang="en-US" sz="900" i="1" dirty="0" smtClean="0">
                <a:solidFill>
                  <a:srgbClr val="000000"/>
                </a:solidFill>
              </a:rPr>
              <a:t>          </a:t>
            </a:r>
            <a:r>
              <a:rPr lang="en-US" sz="900" i="1" dirty="0" err="1" smtClean="0">
                <a:solidFill>
                  <a:srgbClr val="000000"/>
                </a:solidFill>
              </a:rPr>
              <a:t>evaluatioin</a:t>
            </a:r>
            <a:r>
              <a:rPr lang="en-US" sz="900" i="1" dirty="0" err="1">
                <a:solidFill>
                  <a:srgbClr val="000000"/>
                </a:solidFill>
              </a:rPr>
              <a:t>(“</a:t>
            </a:r>
            <a:r>
              <a:rPr lang="en-US" sz="900" i="1" dirty="0" err="1" smtClean="0">
                <a:solidFill>
                  <a:srgbClr val="000000"/>
                </a:solidFill>
              </a:rPr>
              <a:t>DIKrige</a:t>
            </a:r>
            <a:r>
              <a:rPr lang="en-US" sz="900" i="1" dirty="0" smtClean="0">
                <a:solidFill>
                  <a:srgbClr val="000000"/>
                </a:solidFill>
              </a:rPr>
              <a:t>”</a:t>
            </a:r>
            <a:r>
              <a:rPr lang="en-US" sz="900" i="1" dirty="0">
                <a:solidFill>
                  <a:srgbClr val="000000"/>
                </a:solidFill>
              </a:rPr>
              <a:t>)</a:t>
            </a:r>
            <a:r>
              <a:rPr lang="en-US" sz="900" i="1" dirty="0" smtClean="0">
                <a:solidFill>
                  <a:srgbClr val="000000"/>
                </a:solidFill>
              </a:rPr>
              <a:t>,</a:t>
            </a:r>
          </a:p>
          <a:p>
            <a:r>
              <a:rPr lang="en-US" sz="900" i="1" dirty="0" smtClean="0">
                <a:solidFill>
                  <a:srgbClr val="000000"/>
                </a:solidFill>
              </a:rPr>
              <a:t>               differentiation(wrt(loop(“i”,1,20),”beta$i$", “</a:t>
            </a:r>
            <a:r>
              <a:rPr lang="en-US" sz="900" i="1" dirty="0" err="1" smtClean="0">
                <a:solidFill>
                  <a:srgbClr val="000000"/>
                </a:solidFill>
              </a:rPr>
              <a:t>alpha”,”q</a:t>
            </a:r>
            <a:r>
              <a:rPr lang="en-US" sz="900" i="1" dirty="0" smtClean="0">
                <a:solidFill>
                  <a:srgbClr val="000000"/>
                </a:solidFill>
              </a:rPr>
              <a:t>”), gradient(“DIKrigeg1”)),</a:t>
            </a:r>
          </a:p>
          <a:p>
            <a:endParaRPr lang="en-US" sz="900" i="1" dirty="0" smtClean="0">
              <a:solidFill>
                <a:srgbClr val="000000"/>
              </a:solidFill>
            </a:endParaRPr>
          </a:p>
          <a:p>
            <a:r>
              <a:rPr lang="en-US" sz="900" i="1" dirty="0" err="1" smtClean="0">
                <a:solidFill>
                  <a:srgbClr val="000000"/>
                </a:solidFill>
              </a:rPr>
              <a:t>responseVars(“LT</a:t>
            </a:r>
            <a:r>
              <a:rPr lang="en-US" sz="900" i="1" dirty="0" smtClean="0">
                <a:solidFill>
                  <a:srgbClr val="000000"/>
                </a:solidFill>
              </a:rPr>
              <a:t>“,</a:t>
            </a:r>
          </a:p>
          <a:p>
            <a:r>
              <a:rPr lang="en-US" sz="900" i="1" dirty="0" smtClean="0">
                <a:solidFill>
                  <a:srgbClr val="000000"/>
                </a:solidFill>
              </a:rPr>
              <a:t>    realization(( </a:t>
            </a:r>
          </a:p>
          <a:p>
            <a:r>
              <a:rPr lang="en-US" sz="900" i="1" dirty="0" smtClean="0">
                <a:solidFill>
                  <a:srgbClr val="000000"/>
                </a:solidFill>
              </a:rPr>
              <a:t>          </a:t>
            </a:r>
            <a:r>
              <a:rPr lang="en-US" sz="900" i="1" dirty="0" err="1" smtClean="0">
                <a:solidFill>
                  <a:srgbClr val="000000"/>
                </a:solidFill>
              </a:rPr>
              <a:t>evaluation(“LTExacte</a:t>
            </a:r>
            <a:r>
              <a:rPr lang="en-US" sz="900" i="1" dirty="0" smtClean="0">
                <a:solidFill>
                  <a:srgbClr val="000000"/>
                </a:solidFill>
              </a:rPr>
              <a:t>”, </a:t>
            </a:r>
          </a:p>
          <a:p>
            <a:r>
              <a:rPr lang="en-US" sz="900" i="1" dirty="0" smtClean="0">
                <a:solidFill>
                  <a:srgbClr val="000000"/>
                </a:solidFill>
              </a:rPr>
              <a:t>               differentiation(wrt(loop(“i”,1,20),”beta$i$", “</a:t>
            </a:r>
            <a:r>
              <a:rPr lang="en-US" sz="900" i="1" dirty="0" err="1" smtClean="0">
                <a:solidFill>
                  <a:srgbClr val="000000"/>
                </a:solidFill>
              </a:rPr>
              <a:t>alpha”,”q</a:t>
            </a:r>
            <a:r>
              <a:rPr lang="en-US" sz="900" i="1" dirty="0" smtClean="0">
                <a:solidFill>
                  <a:srgbClr val="000000"/>
                </a:solidFill>
              </a:rPr>
              <a:t>”), gradient(“LTExacteg1”)), </a:t>
            </a:r>
          </a:p>
          <a:p>
            <a:r>
              <a:rPr lang="en-US" sz="900" i="1" dirty="0" smtClean="0">
                <a:solidFill>
                  <a:srgbClr val="000000"/>
                </a:solidFill>
              </a:rPr>
              <a:t>          </a:t>
            </a:r>
            <a:r>
              <a:rPr lang="en-US" sz="900" i="1" dirty="0" err="1" smtClean="0">
                <a:solidFill>
                  <a:srgbClr val="000000"/>
                </a:solidFill>
              </a:rPr>
              <a:t>evaluation(“LTMOAe</a:t>
            </a:r>
            <a:r>
              <a:rPr lang="en-US" sz="900" i="1" dirty="0" smtClean="0">
                <a:solidFill>
                  <a:srgbClr val="000000"/>
                </a:solidFill>
              </a:rPr>
              <a:t>”), </a:t>
            </a:r>
          </a:p>
          <a:p>
            <a:r>
              <a:rPr lang="en-US" sz="900" i="1" dirty="0" smtClean="0">
                <a:solidFill>
                  <a:srgbClr val="000000"/>
                </a:solidFill>
              </a:rPr>
              <a:t>               differentiation(wrt(loop(“i”,1,20),”beta$i$", “</a:t>
            </a:r>
            <a:r>
              <a:rPr lang="en-US" sz="900" i="1" dirty="0" err="1" smtClean="0">
                <a:solidFill>
                  <a:srgbClr val="000000"/>
                </a:solidFill>
              </a:rPr>
              <a:t>alpha”,”q</a:t>
            </a:r>
            <a:r>
              <a:rPr lang="en-US" sz="900" i="1" dirty="0" smtClean="0">
                <a:solidFill>
                  <a:srgbClr val="000000"/>
                </a:solidFill>
              </a:rPr>
              <a:t>”), gradient(“LTMOAeg1”)),</a:t>
            </a:r>
          </a:p>
          <a:p>
            <a:r>
              <a:rPr lang="en-US" sz="900" i="1" dirty="0" smtClean="0">
                <a:solidFill>
                  <a:srgbClr val="000000"/>
                </a:solidFill>
              </a:rPr>
              <a:t>  </a:t>
            </a:r>
          </a:p>
          <a:p>
            <a:r>
              <a:rPr lang="en-US" sz="900" i="1" dirty="0" smtClean="0">
                <a:solidFill>
                  <a:srgbClr val="000000"/>
                </a:solidFill>
              </a:rPr>
              <a:t>responseVars(names(loop(“i“,1,20),Lpus$i$”),</a:t>
            </a:r>
          </a:p>
          <a:p>
            <a:r>
              <a:rPr lang="en-US" sz="900" i="1" dirty="0" smtClean="0">
                <a:solidFill>
                  <a:srgbClr val="000000"/>
                </a:solidFill>
              </a:rPr>
              <a:t>realization(loop(“i”,1,20),”Lpus$i$"</a:t>
            </a:r>
            <a:r>
              <a:rPr lang="en-US" sz="900" i="1" dirty="0">
                <a:solidFill>
                  <a:srgbClr val="000000"/>
                </a:solidFill>
              </a:rPr>
              <a:t>,</a:t>
            </a:r>
            <a:r>
              <a:rPr lang="en-US" sz="900" i="1" dirty="0" smtClean="0">
                <a:solidFill>
                  <a:srgbClr val="000000"/>
                </a:solidFill>
              </a:rPr>
              <a:t> </a:t>
            </a:r>
          </a:p>
          <a:p>
            <a:r>
              <a:rPr lang="en-US" sz="900" i="1" dirty="0" smtClean="0">
                <a:solidFill>
                  <a:srgbClr val="000000"/>
                </a:solidFill>
              </a:rPr>
              <a:t>    </a:t>
            </a:r>
            <a:r>
              <a:rPr lang="en-US" sz="900" i="1" dirty="0" err="1" smtClean="0">
                <a:solidFill>
                  <a:srgbClr val="000000"/>
                </a:solidFill>
              </a:rPr>
              <a:t>evaluation</a:t>
            </a:r>
            <a:r>
              <a:rPr lang="en-US" sz="900" i="1" dirty="0" err="1">
                <a:solidFill>
                  <a:srgbClr val="000000"/>
                </a:solidFill>
              </a:rPr>
              <a:t>(“</a:t>
            </a:r>
            <a:r>
              <a:rPr lang="en-US" sz="900" i="1" dirty="0" err="1" smtClean="0">
                <a:solidFill>
                  <a:srgbClr val="000000"/>
                </a:solidFill>
              </a:rPr>
              <a:t>Lpus$i$Exacte</a:t>
            </a:r>
            <a:r>
              <a:rPr lang="en-US" sz="900" i="1" dirty="0" smtClean="0">
                <a:solidFill>
                  <a:srgbClr val="000000"/>
                </a:solidFill>
              </a:rPr>
              <a:t>”, </a:t>
            </a:r>
          </a:p>
          <a:p>
            <a:r>
              <a:rPr lang="en-US" sz="900" i="1" dirty="0" smtClean="0">
                <a:solidFill>
                  <a:srgbClr val="000000"/>
                </a:solidFill>
              </a:rPr>
              <a:t>         differentiation(wrt(loop(“k”,1,20),”beta$k$", “alpha”), gradient(“Lpus$i$Exacteg1”)),     </a:t>
            </a:r>
          </a:p>
          <a:p>
            <a:r>
              <a:rPr lang="en-US" sz="900" i="1" dirty="0" smtClean="0">
                <a:solidFill>
                  <a:srgbClr val="000000"/>
                </a:solidFill>
              </a:rPr>
              <a:t>    </a:t>
            </a:r>
            <a:r>
              <a:rPr lang="en-US" sz="900" i="1" dirty="0" err="1" smtClean="0">
                <a:solidFill>
                  <a:srgbClr val="000000"/>
                </a:solidFill>
              </a:rPr>
              <a:t>evaluation(“Lpus$i$SOAe</a:t>
            </a:r>
            <a:r>
              <a:rPr lang="en-US" sz="900" i="1" dirty="0" smtClean="0">
                <a:solidFill>
                  <a:srgbClr val="000000"/>
                </a:solidFill>
              </a:rPr>
              <a:t>”, </a:t>
            </a:r>
          </a:p>
          <a:p>
            <a:r>
              <a:rPr lang="en-US" sz="900" i="1" dirty="0" smtClean="0">
                <a:solidFill>
                  <a:srgbClr val="000000"/>
                </a:solidFill>
              </a:rPr>
              <a:t>         differentiation(wrt(loop(“k”,1,20),”beta$k$", “alpha”), gradient(“Lpus$i$SOAeg1”)),     </a:t>
            </a:r>
          </a:p>
          <a:p>
            <a:endParaRPr lang="en-US" sz="900" i="1" dirty="0" smtClean="0">
              <a:solidFill>
                <a:srgbClr val="000000"/>
              </a:solidFill>
            </a:endParaRPr>
          </a:p>
          <a:p>
            <a:r>
              <a:rPr lang="en-US" sz="900" i="1" dirty="0" err="1" smtClean="0">
                <a:solidFill>
                  <a:srgbClr val="000000"/>
                </a:solidFill>
              </a:rPr>
              <a:t>responseVars(“q</a:t>
            </a:r>
            <a:r>
              <a:rPr lang="en-US" sz="900" i="1" dirty="0" smtClean="0">
                <a:solidFill>
                  <a:srgbClr val="000000"/>
                </a:solidFill>
              </a:rPr>
              <a:t>”,</a:t>
            </a:r>
          </a:p>
          <a:p>
            <a:r>
              <a:rPr lang="en-US" sz="900" i="1" dirty="0" smtClean="0">
                <a:solidFill>
                  <a:srgbClr val="000000"/>
                </a:solidFill>
              </a:rPr>
              <a:t>     </a:t>
            </a:r>
            <a:r>
              <a:rPr lang="en-US" sz="900" i="1" dirty="0" err="1" smtClean="0">
                <a:solidFill>
                  <a:srgbClr val="000000"/>
                </a:solidFill>
              </a:rPr>
              <a:t>realization(evaluation</a:t>
            </a:r>
            <a:r>
              <a:rPr lang="en-US" sz="900" i="1" dirty="0" err="1">
                <a:solidFill>
                  <a:srgbClr val="000000"/>
                </a:solidFill>
              </a:rPr>
              <a:t>(“</a:t>
            </a:r>
            <a:r>
              <a:rPr lang="en-US" sz="900" i="1" dirty="0" err="1" smtClean="0">
                <a:solidFill>
                  <a:srgbClr val="000000"/>
                </a:solidFill>
              </a:rPr>
              <a:t>qExact</a:t>
            </a:r>
            <a:r>
              <a:rPr lang="en-US" sz="900" i="1" dirty="0" smtClean="0">
                <a:solidFill>
                  <a:srgbClr val="000000"/>
                </a:solidFill>
              </a:rPr>
              <a:t>”, differentiation( </a:t>
            </a:r>
            <a:r>
              <a:rPr lang="en-US" sz="900" i="1" dirty="0" err="1" smtClean="0">
                <a:solidFill>
                  <a:srgbClr val="000000"/>
                </a:solidFill>
              </a:rPr>
              <a:t>wrt(”mach”,“gamma”,”pstatic</a:t>
            </a:r>
            <a:r>
              <a:rPr lang="en-US" sz="900" i="1" dirty="0" smtClean="0">
                <a:solidFill>
                  <a:srgbClr val="000000"/>
                </a:solidFill>
              </a:rPr>
              <a:t>”), gradient(“qExactg1”)))),</a:t>
            </a:r>
          </a:p>
          <a:p>
            <a:endParaRPr lang="en-US" sz="900" i="1" dirty="0">
              <a:solidFill>
                <a:srgbClr val="000000"/>
              </a:solidFill>
            </a:endParaRPr>
          </a:p>
          <a:p>
            <a:r>
              <a:rPr lang="en-US" sz="900" i="1" dirty="0" err="1">
                <a:solidFill>
                  <a:srgbClr val="000000"/>
                </a:solidFill>
              </a:rPr>
              <a:t>objectiveVars(var(”DIo</a:t>
            </a:r>
            <a:r>
              <a:rPr lang="en-US" sz="900" i="1" dirty="0">
                <a:solidFill>
                  <a:srgbClr val="000000"/>
                </a:solidFill>
              </a:rPr>
              <a:t>", “DI", </a:t>
            </a:r>
            <a:r>
              <a:rPr lang="en-US" sz="900" i="1" dirty="0" err="1">
                <a:solidFill>
                  <a:srgbClr val="000000"/>
                </a:solidFill>
              </a:rPr>
              <a:t>Target.min</a:t>
            </a:r>
            <a:r>
              <a:rPr lang="en-US" sz="900" i="1" dirty="0">
                <a:solidFill>
                  <a:srgbClr val="000000"/>
                </a:solidFill>
              </a:rPr>
              <a:t> )),</a:t>
            </a:r>
          </a:p>
          <a:p>
            <a:r>
              <a:rPr lang="en-US" sz="900" i="1" dirty="0" err="1">
                <a:solidFill>
                  <a:srgbClr val="000000"/>
                </a:solidFill>
              </a:rPr>
              <a:t>constraintVars(var(”</a:t>
            </a:r>
            <a:r>
              <a:rPr lang="en-US" sz="900" i="1" dirty="0" err="1" smtClean="0">
                <a:solidFill>
                  <a:srgbClr val="000000"/>
                </a:solidFill>
              </a:rPr>
              <a:t>LTc</a:t>
            </a:r>
            <a:r>
              <a:rPr lang="en-US" sz="900" i="1" dirty="0">
                <a:solidFill>
                  <a:srgbClr val="000000"/>
                </a:solidFill>
              </a:rPr>
              <a:t>", ”</a:t>
            </a:r>
            <a:r>
              <a:rPr lang="en-US" sz="900" i="1" dirty="0" smtClean="0">
                <a:solidFill>
                  <a:srgbClr val="000000"/>
                </a:solidFill>
              </a:rPr>
              <a:t>LT"</a:t>
            </a:r>
            <a:r>
              <a:rPr lang="en-US" sz="900" i="1" dirty="0">
                <a:solidFill>
                  <a:srgbClr val="000000"/>
                </a:solidFill>
              </a:rPr>
              <a:t>, </a:t>
            </a:r>
            <a:r>
              <a:rPr lang="en-US" sz="900" i="1" dirty="0" err="1">
                <a:solidFill>
                  <a:srgbClr val="000000"/>
                </a:solidFill>
              </a:rPr>
              <a:t>Relation.eq</a:t>
            </a:r>
            <a:r>
              <a:rPr lang="en-US" sz="900" i="1" dirty="0">
                <a:solidFill>
                  <a:srgbClr val="000000"/>
                </a:solidFill>
              </a:rPr>
              <a:t>, </a:t>
            </a:r>
            <a:r>
              <a:rPr lang="en-US" sz="900" i="1" dirty="0" smtClean="0">
                <a:solidFill>
                  <a:srgbClr val="000000"/>
                </a:solidFill>
              </a:rPr>
              <a:t>1000.0), </a:t>
            </a:r>
            <a:endParaRPr lang="en-US" sz="900" i="1" dirty="0">
              <a:solidFill>
                <a:srgbClr val="000000"/>
              </a:solidFill>
            </a:endParaRPr>
          </a:p>
          <a:p>
            <a:r>
              <a:rPr lang="en-US" sz="900" i="1" dirty="0" smtClean="0">
                <a:solidFill>
                  <a:srgbClr val="000000"/>
                </a:solidFill>
              </a:rPr>
              <a:t>);</a:t>
            </a:r>
            <a:endParaRPr lang="en-US" sz="900" i="1" dirty="0">
              <a:solidFill>
                <a:srgbClr val="000000"/>
              </a:solidFill>
            </a:endParaRPr>
          </a:p>
        </p:txBody>
      </p:sp>
    </p:spTree>
  </p:cSld>
  <p:clrMapOvr>
    <a:masterClrMapping/>
  </p:clrMapOvr>
  <p:transition>
    <p:zoom/>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Optimization Model Configuration</a:t>
            </a:r>
            <a:endParaRPr lang="en-US" i="1" dirty="0"/>
          </a:p>
        </p:txBody>
      </p:sp>
      <p:sp>
        <p:nvSpPr>
          <p:cNvPr id="4" name="TextBox 3"/>
          <p:cNvSpPr txBox="1"/>
          <p:nvPr/>
        </p:nvSpPr>
        <p:spPr>
          <a:xfrm>
            <a:off x="152400" y="1219200"/>
            <a:ext cx="8686800" cy="4221669"/>
          </a:xfrm>
          <a:prstGeom prst="rect">
            <a:avLst/>
          </a:prstGeom>
          <a:noFill/>
        </p:spPr>
        <p:txBody>
          <a:bodyPr wrap="square" rtlCol="0">
            <a:spAutoFit/>
          </a:bodyPr>
          <a:lstStyle/>
          <a:p>
            <a:pPr>
              <a:lnSpc>
                <a:spcPct val="150000"/>
              </a:lnSpc>
              <a:buFont typeface="Wingdings" pitchFamily="2" charset="2"/>
              <a:buChar char="Ø"/>
            </a:pPr>
            <a:endParaRPr lang="en-US" sz="2000" b="1" dirty="0" smtClean="0">
              <a:solidFill>
                <a:schemeClr val="tx2"/>
              </a:solidFill>
            </a:endParaRPr>
          </a:p>
          <a:p>
            <a:pPr>
              <a:lnSpc>
                <a:spcPct val="150000"/>
              </a:lnSpc>
              <a:buFont typeface="Wingdings" pitchFamily="2" charset="2"/>
              <a:buChar char="Ø"/>
            </a:pPr>
            <a:r>
              <a:rPr lang="en-US" sz="2000" b="1" dirty="0" smtClean="0">
                <a:solidFill>
                  <a:schemeClr val="tx2"/>
                </a:solidFill>
              </a:rPr>
              <a:t> Need to Configure the Variables</a:t>
            </a:r>
          </a:p>
          <a:p>
            <a:pPr lvl="1">
              <a:lnSpc>
                <a:spcPct val="150000"/>
              </a:lnSpc>
              <a:buFont typeface="Wingdings" pitchFamily="2" charset="2"/>
              <a:buChar char="Ø"/>
            </a:pPr>
            <a:r>
              <a:rPr lang="en-US" sz="2000" b="1" dirty="0" smtClean="0">
                <a:solidFill>
                  <a:schemeClr val="tx2"/>
                </a:solidFill>
              </a:rPr>
              <a:t>In General the configuration of a variable consists of one or more </a:t>
            </a:r>
            <a:r>
              <a:rPr lang="en-US" sz="2000" b="1" i="1" dirty="0" smtClean="0">
                <a:solidFill>
                  <a:schemeClr val="tx2"/>
                </a:solidFill>
              </a:rPr>
              <a:t>Evaluations</a:t>
            </a:r>
            <a:r>
              <a:rPr lang="en-US" sz="2000" b="1" dirty="0" smtClean="0">
                <a:solidFill>
                  <a:schemeClr val="tx2"/>
                </a:solidFill>
              </a:rPr>
              <a:t>.</a:t>
            </a:r>
          </a:p>
          <a:p>
            <a:pPr lvl="2">
              <a:lnSpc>
                <a:spcPct val="150000"/>
              </a:lnSpc>
              <a:buFont typeface="Wingdings" pitchFamily="2" charset="2"/>
              <a:buChar char="Ø"/>
            </a:pPr>
            <a:r>
              <a:rPr lang="en-US" sz="2000" b="1" dirty="0" smtClean="0">
                <a:solidFill>
                  <a:schemeClr val="tx2"/>
                </a:solidFill>
              </a:rPr>
              <a:t> Each </a:t>
            </a:r>
            <a:r>
              <a:rPr lang="en-US" sz="2000" b="1" i="1" dirty="0" smtClean="0">
                <a:solidFill>
                  <a:schemeClr val="tx2"/>
                </a:solidFill>
              </a:rPr>
              <a:t>Evaluation</a:t>
            </a:r>
            <a:r>
              <a:rPr lang="en-US" sz="2000" b="1" dirty="0" smtClean="0">
                <a:solidFill>
                  <a:schemeClr val="tx2"/>
                </a:solidFill>
              </a:rPr>
              <a:t> is  an </a:t>
            </a:r>
            <a:r>
              <a:rPr lang="en-US" sz="2000" b="1" i="1" dirty="0" smtClean="0">
                <a:solidFill>
                  <a:schemeClr val="tx2"/>
                </a:solidFill>
              </a:rPr>
              <a:t>Evaluator</a:t>
            </a:r>
            <a:r>
              <a:rPr lang="en-US" sz="2000" b="1" dirty="0" smtClean="0">
                <a:solidFill>
                  <a:schemeClr val="tx2"/>
                </a:solidFill>
              </a:rPr>
              <a:t>, </a:t>
            </a:r>
            <a:r>
              <a:rPr lang="en-US" sz="2000" b="1" i="1" dirty="0" smtClean="0">
                <a:solidFill>
                  <a:schemeClr val="tx2"/>
                </a:solidFill>
              </a:rPr>
              <a:t>Filter, Differentiation</a:t>
            </a:r>
            <a:r>
              <a:rPr lang="en-US" sz="2000" b="1" dirty="0" smtClean="0">
                <a:solidFill>
                  <a:schemeClr val="tx2"/>
                </a:solidFill>
              </a:rPr>
              <a:t> triplet</a:t>
            </a:r>
          </a:p>
          <a:p>
            <a:pPr lvl="1">
              <a:lnSpc>
                <a:spcPct val="150000"/>
              </a:lnSpc>
              <a:buFont typeface="Wingdings" pitchFamily="2" charset="2"/>
              <a:buChar char="Ø"/>
            </a:pPr>
            <a:r>
              <a:rPr lang="en-US" sz="2000" b="1" dirty="0" smtClean="0">
                <a:solidFill>
                  <a:schemeClr val="tx2"/>
                </a:solidFill>
              </a:rPr>
              <a:t> Design Variables have a default Evaluator. Hence only a Filter (if necessary) needs to be developed to Complete the configuration of the Design Variables.  </a:t>
            </a:r>
          </a:p>
          <a:p>
            <a:pPr lvl="2">
              <a:lnSpc>
                <a:spcPct val="150000"/>
              </a:lnSpc>
              <a:buFont typeface="Wingdings" pitchFamily="2" charset="2"/>
              <a:buChar char="Ø"/>
            </a:pPr>
            <a:r>
              <a:rPr lang="en-US" sz="2000" b="1" dirty="0" smtClean="0">
                <a:solidFill>
                  <a:schemeClr val="tx2"/>
                </a:solidFill>
              </a:rPr>
              <a:t> For this example all design variables reside in </a:t>
            </a:r>
            <a:r>
              <a:rPr lang="en-US" sz="2000" b="1" dirty="0" err="1" smtClean="0">
                <a:solidFill>
                  <a:schemeClr val="tx2"/>
                </a:solidFill>
              </a:rPr>
              <a:t>ascii</a:t>
            </a:r>
            <a:r>
              <a:rPr lang="en-US" sz="2000" b="1" dirty="0" smtClean="0">
                <a:solidFill>
                  <a:schemeClr val="tx2"/>
                </a:solidFill>
              </a:rPr>
              <a:t> text files</a:t>
            </a:r>
          </a:p>
        </p:txBody>
      </p:sp>
    </p:spTree>
  </p:cSld>
  <p:clrMapOvr>
    <a:masterClrMapping/>
  </p:clrMapOvr>
  <p:transition>
    <p:zoom/>
  </p:transition>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Design Variable Configuration</a:t>
            </a:r>
            <a:endParaRPr lang="en-US" i="1" dirty="0"/>
          </a:p>
        </p:txBody>
      </p:sp>
      <p:sp>
        <p:nvSpPr>
          <p:cNvPr id="3" name="Content Placeholder 2"/>
          <p:cNvSpPr>
            <a:spLocks noGrp="1"/>
          </p:cNvSpPr>
          <p:nvPr>
            <p:ph idx="1"/>
          </p:nvPr>
        </p:nvSpPr>
        <p:spPr/>
        <p:txBody>
          <a:bodyPr/>
          <a:lstStyle/>
          <a:p>
            <a:r>
              <a:rPr lang="en-US" sz="1800" dirty="0" smtClean="0"/>
              <a:t>Each independent design variable configuration consists of constructing zero, one, or more </a:t>
            </a:r>
            <a:r>
              <a:rPr lang="en-US" sz="1800" i="1" dirty="0" smtClean="0"/>
              <a:t>Filter</a:t>
            </a:r>
            <a:r>
              <a:rPr lang="en-US" sz="1800" dirty="0" smtClean="0"/>
              <a:t>s. </a:t>
            </a:r>
          </a:p>
          <a:p>
            <a:r>
              <a:rPr lang="en-US" sz="1800" dirty="0" smtClean="0"/>
              <a:t>For this case the independent design variables reside in two locations. The  </a:t>
            </a:r>
            <a:r>
              <a:rPr lang="en-US" sz="1800" dirty="0" err="1" smtClean="0"/>
              <a:t>beta_i</a:t>
            </a:r>
            <a:r>
              <a:rPr lang="en-US" sz="1800" dirty="0" smtClean="0"/>
              <a:t> variables reside in an </a:t>
            </a:r>
            <a:r>
              <a:rPr lang="en-US" sz="1800" dirty="0" err="1" smtClean="0"/>
              <a:t>ascii</a:t>
            </a:r>
            <a:r>
              <a:rPr lang="en-US" sz="1800" dirty="0" smtClean="0"/>
              <a:t> text file( AVUS_Boundary_Condition.dat) </a:t>
            </a:r>
          </a:p>
          <a:p>
            <a:r>
              <a:rPr lang="en-US" sz="1800" dirty="0" smtClean="0"/>
              <a:t>Alpha, mach, gamma, and </a:t>
            </a:r>
            <a:r>
              <a:rPr lang="en-US" sz="1800" dirty="0" err="1" smtClean="0"/>
              <a:t>pstatic</a:t>
            </a:r>
            <a:r>
              <a:rPr lang="en-US" sz="1800" dirty="0" smtClean="0"/>
              <a:t> reside in a separate </a:t>
            </a:r>
            <a:r>
              <a:rPr lang="en-US" sz="1800" dirty="0" err="1" smtClean="0"/>
              <a:t>ascii</a:t>
            </a:r>
            <a:r>
              <a:rPr lang="en-US" sz="1800" dirty="0" smtClean="0"/>
              <a:t> text file (AVUS_Job.job). </a:t>
            </a:r>
          </a:p>
          <a:p>
            <a:r>
              <a:rPr lang="en-US" sz="1800" dirty="0" smtClean="0"/>
              <a:t>In order to have the ability to get and set the values in these files from anywhere on the network (we have no idea where </a:t>
            </a:r>
            <a:r>
              <a:rPr lang="en-US" sz="1800" dirty="0" err="1" smtClean="0"/>
              <a:t>avus</a:t>
            </a:r>
            <a:r>
              <a:rPr lang="en-US" sz="1800" dirty="0" smtClean="0"/>
              <a:t> may run) we need to create  </a:t>
            </a:r>
            <a:r>
              <a:rPr lang="en-US" sz="1800" i="1" dirty="0" smtClean="0"/>
              <a:t>Filter </a:t>
            </a:r>
            <a:r>
              <a:rPr lang="en-US" sz="1800" dirty="0" smtClean="0"/>
              <a:t>objects and place them into the Variables.  </a:t>
            </a:r>
          </a:p>
          <a:p>
            <a:r>
              <a:rPr lang="en-US" sz="1800" dirty="0" smtClean="0"/>
              <a:t>Filters take a larger entity and “filter” out a portion of that entity for either reading, writing or passing to another filter. </a:t>
            </a:r>
          </a:p>
          <a:p>
            <a:r>
              <a:rPr lang="en-US" sz="1800" dirty="0" smtClean="0"/>
              <a:t>Since we are working with </a:t>
            </a:r>
            <a:r>
              <a:rPr lang="en-US" sz="1800" dirty="0" err="1" smtClean="0"/>
              <a:t>ascii</a:t>
            </a:r>
            <a:r>
              <a:rPr lang="en-US" sz="1800" dirty="0" smtClean="0"/>
              <a:t> text files in this case we will create </a:t>
            </a:r>
            <a:r>
              <a:rPr lang="en-US" sz="1800" dirty="0" err="1" smtClean="0"/>
              <a:t>BasicFileFilter</a:t>
            </a:r>
            <a:r>
              <a:rPr lang="en-US" sz="1800" dirty="0" smtClean="0"/>
              <a:t> objects (a list of the all currently available </a:t>
            </a:r>
            <a:r>
              <a:rPr lang="en-US" sz="1800" i="1" dirty="0" smtClean="0"/>
              <a:t>Filter</a:t>
            </a:r>
            <a:r>
              <a:rPr lang="en-US" sz="1800" dirty="0" smtClean="0"/>
              <a:t> types can be found in the </a:t>
            </a:r>
            <a:r>
              <a:rPr lang="en-US" sz="1800" dirty="0" err="1" smtClean="0">
                <a:solidFill>
                  <a:srgbClr val="FF0000"/>
                </a:solidFill>
              </a:rPr>
              <a:t>sorcer.vfe.filter</a:t>
            </a:r>
            <a:r>
              <a:rPr lang="en-US" sz="1800" dirty="0" smtClean="0"/>
              <a:t> package) . </a:t>
            </a:r>
          </a:p>
          <a:p>
            <a:endParaRPr lang="en-US" sz="1800" dirty="0"/>
          </a:p>
        </p:txBody>
      </p:sp>
    </p:spTree>
  </p:cSld>
  <p:clrMapOvr>
    <a:masterClrMapping/>
  </p:clrMapOvr>
  <p:transition>
    <p:zoom/>
  </p:transition>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Design Variable Configuration</a:t>
            </a:r>
            <a:endParaRPr lang="en-US" i="1" dirty="0"/>
          </a:p>
        </p:txBody>
      </p:sp>
      <p:sp>
        <p:nvSpPr>
          <p:cNvPr id="3" name="Content Placeholder 2"/>
          <p:cNvSpPr>
            <a:spLocks noGrp="1"/>
          </p:cNvSpPr>
          <p:nvPr>
            <p:ph idx="1"/>
          </p:nvPr>
        </p:nvSpPr>
        <p:spPr/>
        <p:txBody>
          <a:bodyPr/>
          <a:lstStyle/>
          <a:p>
            <a:r>
              <a:rPr lang="en-US" sz="1600" dirty="0" smtClean="0"/>
              <a:t>Each </a:t>
            </a:r>
            <a:r>
              <a:rPr lang="en-US" sz="1600" i="1" dirty="0" err="1" smtClean="0"/>
              <a:t>BasicFileFilter</a:t>
            </a:r>
            <a:r>
              <a:rPr lang="en-US" sz="1600" dirty="0" smtClean="0"/>
              <a:t> requires a </a:t>
            </a:r>
            <a:r>
              <a:rPr lang="en-US" sz="1600" i="1" dirty="0" smtClean="0"/>
              <a:t>Pattern</a:t>
            </a:r>
            <a:r>
              <a:rPr lang="en-US" sz="1600" dirty="0" smtClean="0"/>
              <a:t> object which is used to locate the desired quantity in the entity. </a:t>
            </a:r>
          </a:p>
          <a:p>
            <a:r>
              <a:rPr lang="en-US" sz="1600" dirty="0" smtClean="0"/>
              <a:t>Here our pattern is essentially </a:t>
            </a:r>
            <a:r>
              <a:rPr lang="en-US" sz="1600" i="1" dirty="0" smtClean="0"/>
              <a:t>line, field, delimiter </a:t>
            </a:r>
            <a:r>
              <a:rPr lang="en-US" sz="1600" dirty="0" smtClean="0"/>
              <a:t>information</a:t>
            </a:r>
            <a:r>
              <a:rPr lang="en-US" sz="1600" i="1" dirty="0" smtClean="0"/>
              <a:t>. </a:t>
            </a:r>
          </a:p>
          <a:p>
            <a:r>
              <a:rPr lang="en-US" sz="1600" dirty="0" smtClean="0"/>
              <a:t>Other patterns such as regular expressions are available as well</a:t>
            </a:r>
            <a:r>
              <a:rPr lang="en-US" sz="1600" i="1" dirty="0" smtClean="0"/>
              <a:t>. </a:t>
            </a:r>
          </a:p>
          <a:p>
            <a:r>
              <a:rPr lang="en-US" sz="1600" dirty="0" smtClean="0"/>
              <a:t>Below are excerpts from the AVUS_Boundary_Condition.dat file and the AVUS_Job.job file(the line numbers are not actually in the file. They are shown here to indicate where in the file the excerpt has been taken from).</a:t>
            </a:r>
          </a:p>
          <a:p>
            <a:endParaRPr lang="en-US" sz="1600" dirty="0"/>
          </a:p>
        </p:txBody>
      </p:sp>
    </p:spTree>
  </p:cSld>
  <p:clrMapOvr>
    <a:masterClrMapping/>
  </p:clrMapOvr>
  <p:transition>
    <p:zoom/>
  </p:transition>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Design Variable Configuration</a:t>
            </a:r>
            <a:endParaRPr lang="en-US" dirty="0"/>
          </a:p>
        </p:txBody>
      </p:sp>
      <p:pic>
        <p:nvPicPr>
          <p:cNvPr id="117762" name="Picture 2"/>
          <p:cNvPicPr>
            <a:picLocks noChangeAspect="1" noChangeArrowheads="1"/>
          </p:cNvPicPr>
          <p:nvPr/>
        </p:nvPicPr>
        <p:blipFill>
          <a:blip r:embed="rId2" cstate="print"/>
          <a:srcRect/>
          <a:stretch>
            <a:fillRect/>
          </a:stretch>
        </p:blipFill>
        <p:spPr bwMode="auto">
          <a:xfrm>
            <a:off x="1447800" y="1295400"/>
            <a:ext cx="5867400" cy="4808008"/>
          </a:xfrm>
          <a:prstGeom prst="rect">
            <a:avLst/>
          </a:prstGeom>
          <a:noFill/>
          <a:ln w="9525">
            <a:noFill/>
            <a:miter lim="800000"/>
            <a:headEnd/>
            <a:tailEnd/>
          </a:ln>
        </p:spPr>
      </p:pic>
      <p:sp>
        <p:nvSpPr>
          <p:cNvPr id="6" name="Rectangle 5"/>
          <p:cNvSpPr/>
          <p:nvPr/>
        </p:nvSpPr>
        <p:spPr>
          <a:xfrm>
            <a:off x="1676400" y="6172200"/>
            <a:ext cx="5867400" cy="369332"/>
          </a:xfrm>
          <a:prstGeom prst="rect">
            <a:avLst/>
          </a:prstGeom>
        </p:spPr>
        <p:txBody>
          <a:bodyPr wrap="square">
            <a:spAutoFit/>
          </a:bodyPr>
          <a:lstStyle/>
          <a:p>
            <a:r>
              <a:rPr lang="en-US" b="1" dirty="0" smtClean="0"/>
              <a:t>Excerpt from AVUS_Boundary_Condition.dat</a:t>
            </a:r>
          </a:p>
        </p:txBody>
      </p:sp>
    </p:spTree>
  </p:cSld>
  <p:clrMapOvr>
    <a:masterClrMapping/>
  </p:clrMapOvr>
  <p:transition>
    <p:zoom/>
  </p:transition>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Design Variable Configuration</a:t>
            </a:r>
            <a:endParaRPr lang="en-US" dirty="0"/>
          </a:p>
        </p:txBody>
      </p:sp>
      <p:pic>
        <p:nvPicPr>
          <p:cNvPr id="118786" name="Picture 2"/>
          <p:cNvPicPr>
            <a:picLocks noChangeAspect="1" noChangeArrowheads="1"/>
          </p:cNvPicPr>
          <p:nvPr/>
        </p:nvPicPr>
        <p:blipFill>
          <a:blip r:embed="rId2" cstate="print"/>
          <a:srcRect/>
          <a:stretch>
            <a:fillRect/>
          </a:stretch>
        </p:blipFill>
        <p:spPr bwMode="auto">
          <a:xfrm>
            <a:off x="1219200" y="1752600"/>
            <a:ext cx="7158292" cy="2100263"/>
          </a:xfrm>
          <a:prstGeom prst="rect">
            <a:avLst/>
          </a:prstGeom>
          <a:noFill/>
          <a:ln w="9525">
            <a:noFill/>
            <a:miter lim="800000"/>
            <a:headEnd/>
            <a:tailEnd/>
          </a:ln>
        </p:spPr>
      </p:pic>
      <p:sp>
        <p:nvSpPr>
          <p:cNvPr id="5" name="Rectangle 4"/>
          <p:cNvSpPr/>
          <p:nvPr/>
        </p:nvSpPr>
        <p:spPr>
          <a:xfrm>
            <a:off x="2438400" y="4267200"/>
            <a:ext cx="3634265" cy="369332"/>
          </a:xfrm>
          <a:prstGeom prst="rect">
            <a:avLst/>
          </a:prstGeom>
        </p:spPr>
        <p:txBody>
          <a:bodyPr wrap="none">
            <a:spAutoFit/>
          </a:bodyPr>
          <a:lstStyle/>
          <a:p>
            <a:r>
              <a:rPr lang="en-US" b="1" dirty="0" smtClean="0"/>
              <a:t>Excerpt from AVUS_Job.job file</a:t>
            </a: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Based Computing</a:t>
            </a:r>
            <a:endParaRPr lang="en-US" dirty="0"/>
          </a:p>
        </p:txBody>
      </p:sp>
      <p:sp>
        <p:nvSpPr>
          <p:cNvPr id="4" name="Rectangle 3"/>
          <p:cNvSpPr/>
          <p:nvPr/>
        </p:nvSpPr>
        <p:spPr>
          <a:xfrm>
            <a:off x="1947343" y="4235624"/>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5" name="Rectangle 4"/>
          <p:cNvSpPr/>
          <p:nvPr/>
        </p:nvSpPr>
        <p:spPr>
          <a:xfrm>
            <a:off x="3712643" y="3287410"/>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6" name="Rounded Rectangle 5"/>
          <p:cNvSpPr>
            <a:spLocks noChangeArrowheads="1"/>
          </p:cNvSpPr>
          <p:nvPr/>
        </p:nvSpPr>
        <p:spPr bwMode="auto">
          <a:xfrm>
            <a:off x="3812748" y="339272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err="1">
                <a:solidFill>
                  <a:prstClr val="black"/>
                </a:solidFill>
                <a:latin typeface="Calibri"/>
              </a:rPr>
              <a:t>Metaprograms</a:t>
            </a:r>
            <a:endParaRPr lang="en-US" sz="1200" kern="0" dirty="0">
              <a:solidFill>
                <a:prstClr val="black"/>
              </a:solidFill>
              <a:latin typeface="Calibri"/>
            </a:endParaRPr>
          </a:p>
        </p:txBody>
      </p:sp>
      <p:sp>
        <p:nvSpPr>
          <p:cNvPr id="7" name="Rounded Rectangle 6"/>
          <p:cNvSpPr>
            <a:spLocks noChangeArrowheads="1"/>
          </p:cNvSpPr>
          <p:nvPr/>
        </p:nvSpPr>
        <p:spPr bwMode="auto">
          <a:xfrm>
            <a:off x="3812748" y="3859453"/>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eaLnBrk="1" hangingPunct="1">
              <a:defRPr/>
            </a:pPr>
            <a:r>
              <a:rPr lang="en-US" sz="1200">
                <a:solidFill>
                  <a:srgbClr val="000000"/>
                </a:solidFill>
                <a:latin typeface="Calibri" charset="0"/>
              </a:rPr>
              <a:t>SORCER</a:t>
            </a:r>
            <a:br>
              <a:rPr lang="en-US" sz="1200">
                <a:solidFill>
                  <a:srgbClr val="000000"/>
                </a:solidFill>
                <a:latin typeface="Calibri" charset="0"/>
              </a:rPr>
            </a:br>
            <a:r>
              <a:rPr lang="en-US" sz="1200">
                <a:solidFill>
                  <a:srgbClr val="000000"/>
                </a:solidFill>
                <a:latin typeface="Calibri" charset="0"/>
              </a:rPr>
              <a:t>Meta-OS</a:t>
            </a:r>
          </a:p>
        </p:txBody>
      </p:sp>
      <p:sp>
        <p:nvSpPr>
          <p:cNvPr id="8" name="Rounded Rectangle 7"/>
          <p:cNvSpPr>
            <a:spLocks noChangeArrowheads="1"/>
          </p:cNvSpPr>
          <p:nvPr/>
        </p:nvSpPr>
        <p:spPr bwMode="auto">
          <a:xfrm>
            <a:off x="3812748" y="433252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err="1">
                <a:solidFill>
                  <a:prstClr val="black"/>
                </a:solidFill>
                <a:latin typeface="Calibri"/>
              </a:rPr>
              <a:t>Metaprocessor</a:t>
            </a:r>
            <a:endParaRPr lang="en-US" sz="1200" kern="0" dirty="0">
              <a:solidFill>
                <a:prstClr val="black"/>
              </a:solidFill>
              <a:latin typeface="Calibri"/>
            </a:endParaRPr>
          </a:p>
        </p:txBody>
      </p:sp>
      <p:sp>
        <p:nvSpPr>
          <p:cNvPr id="9" name="Rectangle 8"/>
          <p:cNvSpPr/>
          <p:nvPr/>
        </p:nvSpPr>
        <p:spPr>
          <a:xfrm>
            <a:off x="5471488" y="2316007"/>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10" name="Rounded Rectangle 9"/>
          <p:cNvSpPr>
            <a:spLocks noChangeArrowheads="1"/>
          </p:cNvSpPr>
          <p:nvPr/>
        </p:nvSpPr>
        <p:spPr bwMode="auto">
          <a:xfrm>
            <a:off x="5571698" y="2421178"/>
            <a:ext cx="1165225" cy="39211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eaLnBrk="1" hangingPunct="1">
              <a:defRPr/>
            </a:pPr>
            <a:r>
              <a:rPr lang="en-US" sz="1200" dirty="0">
                <a:solidFill>
                  <a:srgbClr val="000000"/>
                </a:solidFill>
                <a:latin typeface="Calibri" charset="0"/>
              </a:rPr>
              <a:t>Data</a:t>
            </a:r>
            <a:br>
              <a:rPr lang="en-US" sz="1200" dirty="0">
                <a:solidFill>
                  <a:srgbClr val="000000"/>
                </a:solidFill>
                <a:latin typeface="Calibri" charset="0"/>
              </a:rPr>
            </a:br>
            <a:r>
              <a:rPr lang="en-US" sz="1200" dirty="0">
                <a:solidFill>
                  <a:srgbClr val="000000"/>
                </a:solidFill>
                <a:latin typeface="Calibri" charset="0"/>
              </a:rPr>
              <a:t>Context</a:t>
            </a:r>
          </a:p>
        </p:txBody>
      </p:sp>
      <p:sp>
        <p:nvSpPr>
          <p:cNvPr id="11" name="Rounded Rectangle 10"/>
          <p:cNvSpPr>
            <a:spLocks noChangeArrowheads="1"/>
          </p:cNvSpPr>
          <p:nvPr/>
        </p:nvSpPr>
        <p:spPr bwMode="auto">
          <a:xfrm>
            <a:off x="5571698" y="2887903"/>
            <a:ext cx="1165225"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eaLnBrk="1" hangingPunct="1">
              <a:defRPr/>
            </a:pPr>
            <a:r>
              <a:rPr lang="en-US" sz="1200">
                <a:solidFill>
                  <a:srgbClr val="000000"/>
                </a:solidFill>
                <a:latin typeface="Calibri" charset="0"/>
              </a:rPr>
              <a:t>Control</a:t>
            </a:r>
            <a:br>
              <a:rPr lang="en-US" sz="1200">
                <a:solidFill>
                  <a:srgbClr val="000000"/>
                </a:solidFill>
                <a:latin typeface="Calibri" charset="0"/>
              </a:rPr>
            </a:br>
            <a:r>
              <a:rPr lang="en-US" sz="1200">
                <a:solidFill>
                  <a:srgbClr val="000000"/>
                </a:solidFill>
                <a:latin typeface="Calibri" charset="0"/>
              </a:rPr>
              <a:t>Context</a:t>
            </a:r>
          </a:p>
        </p:txBody>
      </p:sp>
      <p:sp>
        <p:nvSpPr>
          <p:cNvPr id="12" name="Rounded Rectangle 11"/>
          <p:cNvSpPr>
            <a:spLocks noChangeArrowheads="1"/>
          </p:cNvSpPr>
          <p:nvPr/>
        </p:nvSpPr>
        <p:spPr bwMode="auto">
          <a:xfrm>
            <a:off x="5571698" y="3360978"/>
            <a:ext cx="1165225"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Signatures</a:t>
            </a:r>
          </a:p>
        </p:txBody>
      </p:sp>
      <p:sp>
        <p:nvSpPr>
          <p:cNvPr id="13" name="Rectangle 12"/>
          <p:cNvSpPr/>
          <p:nvPr/>
        </p:nvSpPr>
        <p:spPr>
          <a:xfrm>
            <a:off x="7253742" y="1374407"/>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14" name="Rounded Rectangle 13"/>
          <p:cNvSpPr>
            <a:spLocks noChangeArrowheads="1"/>
          </p:cNvSpPr>
          <p:nvPr/>
        </p:nvSpPr>
        <p:spPr bwMode="auto">
          <a:xfrm>
            <a:off x="7352873" y="1479791"/>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srgbClr val="000000"/>
                </a:solidFill>
                <a:latin typeface="Calibri"/>
              </a:rPr>
              <a:t>Value</a:t>
            </a:r>
          </a:p>
        </p:txBody>
      </p:sp>
      <p:sp>
        <p:nvSpPr>
          <p:cNvPr id="15" name="Rounded Rectangle 14"/>
          <p:cNvSpPr>
            <a:spLocks noChangeArrowheads="1"/>
          </p:cNvSpPr>
          <p:nvPr/>
        </p:nvSpPr>
        <p:spPr bwMode="auto">
          <a:xfrm>
            <a:off x="7352873" y="1946516"/>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Filters</a:t>
            </a:r>
            <a:endParaRPr lang="en-US" sz="1200" kern="0" dirty="0">
              <a:solidFill>
                <a:srgbClr val="000000"/>
              </a:solidFill>
              <a:latin typeface="Calibri"/>
            </a:endParaRPr>
          </a:p>
        </p:txBody>
      </p:sp>
      <p:sp>
        <p:nvSpPr>
          <p:cNvPr id="16" name="Rounded Rectangle 15"/>
          <p:cNvSpPr>
            <a:spLocks noChangeArrowheads="1"/>
          </p:cNvSpPr>
          <p:nvPr/>
        </p:nvSpPr>
        <p:spPr bwMode="auto">
          <a:xfrm>
            <a:off x="7352873" y="2419591"/>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Evaluators</a:t>
            </a:r>
            <a:endParaRPr lang="en-US" sz="1200" kern="0" dirty="0">
              <a:solidFill>
                <a:srgbClr val="000000"/>
              </a:solidFill>
              <a:latin typeface="Calibri"/>
            </a:endParaRPr>
          </a:p>
        </p:txBody>
      </p:sp>
      <p:cxnSp>
        <p:nvCxnSpPr>
          <p:cNvPr id="17" name="Elbow Connector 16"/>
          <p:cNvCxnSpPr>
            <a:cxnSpLocks noChangeShapeType="1"/>
          </p:cNvCxnSpPr>
          <p:nvPr/>
        </p:nvCxnSpPr>
        <p:spPr bwMode="auto">
          <a:xfrm rot="10800000" flipV="1">
            <a:off x="6862336" y="2716453"/>
            <a:ext cx="1666875" cy="605292"/>
          </a:xfrm>
          <a:prstGeom prst="bentConnector3">
            <a:avLst>
              <a:gd name="adj1" fmla="val -13267"/>
            </a:avLst>
          </a:prstGeom>
          <a:noFill/>
          <a:ln w="50800">
            <a:solidFill>
              <a:srgbClr val="336600"/>
            </a:solidFill>
            <a:miter lim="800000"/>
            <a:headEnd/>
            <a:tailEnd type="triangle" w="med" len="lg"/>
          </a:ln>
          <a:effectLst>
            <a:outerShdw dist="20000" dir="5400000" rotWithShape="0">
              <a:srgbClr val="808080">
                <a:alpha val="37999"/>
              </a:srgbClr>
            </a:outerShdw>
          </a:effectLst>
        </p:spPr>
      </p:cxnSp>
      <p:cxnSp>
        <p:nvCxnSpPr>
          <p:cNvPr id="18" name="Straight Arrow Connector 17"/>
          <p:cNvCxnSpPr>
            <a:cxnSpLocks noChangeShapeType="1"/>
          </p:cNvCxnSpPr>
          <p:nvPr/>
        </p:nvCxnSpPr>
        <p:spPr bwMode="auto">
          <a:xfrm flipV="1">
            <a:off x="6868685" y="2638666"/>
            <a:ext cx="379413" cy="12700"/>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sp>
        <p:nvSpPr>
          <p:cNvPr id="19" name="Rectangle 52"/>
          <p:cNvSpPr>
            <a:spLocks noChangeArrowheads="1"/>
          </p:cNvSpPr>
          <p:nvPr/>
        </p:nvSpPr>
        <p:spPr bwMode="auto">
          <a:xfrm>
            <a:off x="3636979" y="2754543"/>
            <a:ext cx="1471613" cy="461665"/>
          </a:xfrm>
          <a:prstGeom prst="rect">
            <a:avLst/>
          </a:prstGeom>
          <a:noFill/>
          <a:ln w="9525">
            <a:noFill/>
            <a:miter lim="800000"/>
            <a:headEnd/>
            <a:tailEnd/>
          </a:ln>
        </p:spPr>
        <p:txBody>
          <a:bodyPr wrap="square">
            <a:prstTxWarp prst="textNoShape">
              <a:avLst/>
            </a:prstTxWarp>
            <a:spAutoFit/>
          </a:bodyPr>
          <a:lstStyle/>
          <a:p>
            <a:pPr algn="ctr" defTabSz="457200" eaLnBrk="1" hangingPunct="1"/>
            <a:r>
              <a:rPr lang="en-US" sz="1200" b="1" dirty="0" err="1" smtClean="0">
                <a:solidFill>
                  <a:srgbClr val="000000"/>
                </a:solidFill>
                <a:latin typeface="Calibri" charset="0"/>
              </a:rPr>
              <a:t>Metaplatfom</a:t>
            </a:r>
            <a:endParaRPr lang="en-US" sz="1200" b="1" dirty="0" smtClean="0">
              <a:solidFill>
                <a:srgbClr val="000000"/>
              </a:solidFill>
              <a:latin typeface="Calibri" charset="0"/>
            </a:endParaRPr>
          </a:p>
          <a:p>
            <a:pPr algn="ctr" defTabSz="457200" eaLnBrk="1" hangingPunct="1"/>
            <a:r>
              <a:rPr lang="en-US" sz="1200" b="1" dirty="0" smtClean="0">
                <a:solidFill>
                  <a:srgbClr val="000000"/>
                </a:solidFill>
                <a:latin typeface="Calibri" charset="0"/>
              </a:rPr>
              <a:t>(</a:t>
            </a:r>
            <a:r>
              <a:rPr lang="en-US" sz="1200" b="1" dirty="0" err="1" smtClean="0">
                <a:solidFill>
                  <a:srgbClr val="000000"/>
                </a:solidFill>
                <a:latin typeface="Calibri" charset="0"/>
              </a:rPr>
              <a:t>metacomputation</a:t>
            </a:r>
            <a:r>
              <a:rPr lang="en-US" sz="1200" b="1" dirty="0" smtClean="0">
                <a:solidFill>
                  <a:srgbClr val="000000"/>
                </a:solidFill>
                <a:latin typeface="Calibri" charset="0"/>
              </a:rPr>
              <a:t>)</a:t>
            </a:r>
            <a:endParaRPr lang="en-US" sz="1200" b="1" dirty="0">
              <a:solidFill>
                <a:srgbClr val="000000"/>
              </a:solidFill>
              <a:latin typeface="Calibri" charset="0"/>
            </a:endParaRPr>
          </a:p>
        </p:txBody>
      </p:sp>
      <p:sp>
        <p:nvSpPr>
          <p:cNvPr id="20" name="Rectangle 53"/>
          <p:cNvSpPr>
            <a:spLocks noChangeArrowheads="1"/>
          </p:cNvSpPr>
          <p:nvPr/>
        </p:nvSpPr>
        <p:spPr bwMode="auto">
          <a:xfrm>
            <a:off x="5560358" y="1813393"/>
            <a:ext cx="1163637" cy="461963"/>
          </a:xfrm>
          <a:prstGeom prst="rect">
            <a:avLst/>
          </a:prstGeom>
          <a:noFill/>
          <a:ln w="9525">
            <a:noFill/>
            <a:miter lim="800000"/>
            <a:headEnd/>
            <a:tailEnd/>
          </a:ln>
        </p:spPr>
        <p:txBody>
          <a:bodyPr>
            <a:prstTxWarp prst="textNoShape">
              <a:avLst/>
            </a:prstTxWarp>
            <a:spAutoFit/>
          </a:bodyPr>
          <a:lstStyle/>
          <a:p>
            <a:pPr algn="ctr" defTabSz="457200" eaLnBrk="1" hangingPunct="1"/>
            <a:r>
              <a:rPr lang="en-US" sz="1200" b="1" dirty="0">
                <a:solidFill>
                  <a:srgbClr val="000000"/>
                </a:solidFill>
                <a:latin typeface="Calibri" charset="0"/>
              </a:rPr>
              <a:t>Exertion</a:t>
            </a:r>
          </a:p>
          <a:p>
            <a:pPr algn="ctr" defTabSz="457200" eaLnBrk="1" hangingPunct="1"/>
            <a:r>
              <a:rPr lang="en-US" sz="1200" b="1" dirty="0">
                <a:solidFill>
                  <a:srgbClr val="000000"/>
                </a:solidFill>
                <a:latin typeface="Calibri" charset="0"/>
              </a:rPr>
              <a:t>(collaboration)</a:t>
            </a:r>
          </a:p>
        </p:txBody>
      </p:sp>
      <p:cxnSp>
        <p:nvCxnSpPr>
          <p:cNvPr id="21" name="Elbow Connector 20"/>
          <p:cNvCxnSpPr>
            <a:cxnSpLocks noChangeShapeType="1"/>
            <a:endCxn id="7" idx="3"/>
          </p:cNvCxnSpPr>
          <p:nvPr/>
        </p:nvCxnSpPr>
        <p:spPr bwMode="auto">
          <a:xfrm rot="10800000" flipV="1">
            <a:off x="4979560" y="3538778"/>
            <a:ext cx="1905000" cy="515938"/>
          </a:xfrm>
          <a:prstGeom prst="bentConnector3">
            <a:avLst>
              <a:gd name="adj1" fmla="val -11000"/>
            </a:avLst>
          </a:prstGeom>
          <a:noFill/>
          <a:ln w="50800">
            <a:solidFill>
              <a:srgbClr val="000090"/>
            </a:solidFill>
            <a:miter lim="800000"/>
            <a:headEnd/>
            <a:tailEnd type="triangle" w="med" len="lg"/>
          </a:ln>
          <a:effectLst>
            <a:outerShdw dist="20000" dir="5400000" rotWithShape="0">
              <a:srgbClr val="808080">
                <a:alpha val="37999"/>
              </a:srgbClr>
            </a:outerShdw>
          </a:effectLst>
        </p:spPr>
      </p:cxnSp>
      <p:sp>
        <p:nvSpPr>
          <p:cNvPr id="22" name="Rounded Rectangle 21"/>
          <p:cNvSpPr>
            <a:spLocks noChangeArrowheads="1"/>
          </p:cNvSpPr>
          <p:nvPr/>
        </p:nvSpPr>
        <p:spPr bwMode="auto">
          <a:xfrm>
            <a:off x="2047448" y="4340466"/>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Service Context</a:t>
            </a:r>
          </a:p>
        </p:txBody>
      </p:sp>
      <p:sp>
        <p:nvSpPr>
          <p:cNvPr id="23" name="Rounded Rectangle 22"/>
          <p:cNvSpPr>
            <a:spLocks noChangeArrowheads="1"/>
          </p:cNvSpPr>
          <p:nvPr/>
        </p:nvSpPr>
        <p:spPr bwMode="auto">
          <a:xfrm>
            <a:off x="2047448" y="4807191"/>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Service</a:t>
            </a:r>
          </a:p>
          <a:p>
            <a:pPr algn="ctr" defTabSz="457200" eaLnBrk="1" fontAlgn="auto" hangingPunct="1">
              <a:spcBef>
                <a:spcPts val="0"/>
              </a:spcBef>
              <a:spcAft>
                <a:spcPts val="0"/>
              </a:spcAft>
              <a:defRPr/>
            </a:pPr>
            <a:r>
              <a:rPr lang="en-US" sz="1200" kern="0" dirty="0">
                <a:solidFill>
                  <a:prstClr val="black"/>
                </a:solidFill>
                <a:latin typeface="Calibri"/>
              </a:rPr>
              <a:t>Management</a:t>
            </a:r>
          </a:p>
        </p:txBody>
      </p:sp>
      <p:sp>
        <p:nvSpPr>
          <p:cNvPr id="24" name="Rectangle 60"/>
          <p:cNvSpPr>
            <a:spLocks noChangeArrowheads="1"/>
          </p:cNvSpPr>
          <p:nvPr/>
        </p:nvSpPr>
        <p:spPr bwMode="auto">
          <a:xfrm>
            <a:off x="2034748" y="3706148"/>
            <a:ext cx="1179512" cy="461963"/>
          </a:xfrm>
          <a:prstGeom prst="rect">
            <a:avLst/>
          </a:prstGeom>
          <a:noFill/>
          <a:ln w="9525">
            <a:noFill/>
            <a:miter lim="800000"/>
            <a:headEnd/>
            <a:tailEnd/>
          </a:ln>
        </p:spPr>
        <p:txBody>
          <a:bodyPr>
            <a:prstTxWarp prst="textNoShape">
              <a:avLst/>
            </a:prstTxWarp>
            <a:spAutoFit/>
          </a:bodyPr>
          <a:lstStyle/>
          <a:p>
            <a:pPr algn="ctr" defTabSz="457200" eaLnBrk="1" hangingPunct="1"/>
            <a:r>
              <a:rPr lang="en-US" sz="1200" b="1" dirty="0">
                <a:solidFill>
                  <a:srgbClr val="000000"/>
                </a:solidFill>
                <a:latin typeface="Calibri" charset="0"/>
              </a:rPr>
              <a:t>Provider</a:t>
            </a:r>
          </a:p>
          <a:p>
            <a:pPr algn="ctr" defTabSz="457200" eaLnBrk="1" hangingPunct="1"/>
            <a:r>
              <a:rPr lang="en-US" sz="1200" b="1" dirty="0" smtClean="0">
                <a:solidFill>
                  <a:srgbClr val="000000"/>
                </a:solidFill>
                <a:latin typeface="Calibri" charset="0"/>
              </a:rPr>
              <a:t>(services)</a:t>
            </a:r>
            <a:endParaRPr lang="en-US" sz="1200" b="1" dirty="0">
              <a:solidFill>
                <a:srgbClr val="000000"/>
              </a:solidFill>
              <a:latin typeface="Calibri" charset="0"/>
            </a:endParaRPr>
          </a:p>
        </p:txBody>
      </p:sp>
      <p:sp>
        <p:nvSpPr>
          <p:cNvPr id="25" name="Rectangle 24"/>
          <p:cNvSpPr/>
          <p:nvPr/>
        </p:nvSpPr>
        <p:spPr>
          <a:xfrm>
            <a:off x="178960" y="5173125"/>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26" name="Rounded Rectangle 25"/>
          <p:cNvSpPr>
            <a:spLocks noChangeArrowheads="1"/>
          </p:cNvSpPr>
          <p:nvPr/>
        </p:nvSpPr>
        <p:spPr bwMode="auto">
          <a:xfrm>
            <a:off x="278973" y="527867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Programs</a:t>
            </a:r>
          </a:p>
        </p:txBody>
      </p:sp>
      <p:sp>
        <p:nvSpPr>
          <p:cNvPr id="27" name="Rounded Rectangle 26"/>
          <p:cNvSpPr>
            <a:spLocks noChangeArrowheads="1"/>
          </p:cNvSpPr>
          <p:nvPr/>
        </p:nvSpPr>
        <p:spPr bwMode="auto">
          <a:xfrm>
            <a:off x="278973" y="5743816"/>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OS </a:t>
            </a:r>
          </a:p>
        </p:txBody>
      </p:sp>
      <p:sp>
        <p:nvSpPr>
          <p:cNvPr id="28" name="Rounded Rectangle 27"/>
          <p:cNvSpPr>
            <a:spLocks noChangeArrowheads="1"/>
          </p:cNvSpPr>
          <p:nvPr/>
        </p:nvSpPr>
        <p:spPr bwMode="auto">
          <a:xfrm>
            <a:off x="278973" y="621847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Processor</a:t>
            </a:r>
          </a:p>
        </p:txBody>
      </p:sp>
      <p:sp>
        <p:nvSpPr>
          <p:cNvPr id="29" name="Rectangle 65"/>
          <p:cNvSpPr>
            <a:spLocks noChangeArrowheads="1"/>
          </p:cNvSpPr>
          <p:nvPr/>
        </p:nvSpPr>
        <p:spPr bwMode="auto">
          <a:xfrm>
            <a:off x="229305" y="4663173"/>
            <a:ext cx="1239838" cy="461665"/>
          </a:xfrm>
          <a:prstGeom prst="rect">
            <a:avLst/>
          </a:prstGeom>
          <a:noFill/>
          <a:ln w="9525">
            <a:noFill/>
            <a:miter lim="800000"/>
            <a:headEnd/>
            <a:tailEnd/>
          </a:ln>
        </p:spPr>
        <p:txBody>
          <a:bodyPr>
            <a:prstTxWarp prst="textNoShape">
              <a:avLst/>
            </a:prstTxWarp>
            <a:spAutoFit/>
          </a:bodyPr>
          <a:lstStyle/>
          <a:p>
            <a:pPr algn="ctr" defTabSz="457200" eaLnBrk="1" hangingPunct="1"/>
            <a:r>
              <a:rPr lang="en-US" sz="1200" b="1" dirty="0" smtClean="0">
                <a:solidFill>
                  <a:srgbClr val="000000"/>
                </a:solidFill>
                <a:latin typeface="Calibri" charset="0"/>
              </a:rPr>
              <a:t>Platform</a:t>
            </a:r>
          </a:p>
          <a:p>
            <a:pPr algn="ctr" defTabSz="457200" eaLnBrk="1" hangingPunct="1"/>
            <a:r>
              <a:rPr lang="en-US" sz="1200" b="1" dirty="0" smtClean="0">
                <a:solidFill>
                  <a:srgbClr val="000000"/>
                </a:solidFill>
                <a:latin typeface="Calibri" charset="0"/>
              </a:rPr>
              <a:t>(computation)</a:t>
            </a:r>
            <a:endParaRPr lang="en-US" sz="1200" b="1" dirty="0">
              <a:solidFill>
                <a:srgbClr val="000000"/>
              </a:solidFill>
              <a:latin typeface="Calibri" charset="0"/>
            </a:endParaRPr>
          </a:p>
        </p:txBody>
      </p:sp>
      <p:cxnSp>
        <p:nvCxnSpPr>
          <p:cNvPr id="30" name="Straight Arrow Connector 29"/>
          <p:cNvCxnSpPr>
            <a:cxnSpLocks noChangeShapeType="1"/>
          </p:cNvCxnSpPr>
          <p:nvPr/>
        </p:nvCxnSpPr>
        <p:spPr bwMode="auto">
          <a:xfrm>
            <a:off x="5085923" y="3589578"/>
            <a:ext cx="385762" cy="1588"/>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cxnSp>
        <p:nvCxnSpPr>
          <p:cNvPr id="31" name="Straight Arrow Connector 30"/>
          <p:cNvCxnSpPr>
            <a:cxnSpLocks noChangeShapeType="1"/>
          </p:cNvCxnSpPr>
          <p:nvPr/>
        </p:nvCxnSpPr>
        <p:spPr bwMode="auto">
          <a:xfrm>
            <a:off x="3304748" y="4529378"/>
            <a:ext cx="355600" cy="0"/>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cxnSp>
        <p:nvCxnSpPr>
          <p:cNvPr id="32" name="Straight Arrow Connector 31"/>
          <p:cNvCxnSpPr>
            <a:cxnSpLocks noChangeShapeType="1"/>
          </p:cNvCxnSpPr>
          <p:nvPr/>
        </p:nvCxnSpPr>
        <p:spPr bwMode="auto">
          <a:xfrm>
            <a:off x="1566435" y="5469178"/>
            <a:ext cx="377825" cy="1588"/>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cxnSp>
        <p:nvCxnSpPr>
          <p:cNvPr id="33" name="Elbow Connector 32"/>
          <p:cNvCxnSpPr>
            <a:cxnSpLocks noChangeShapeType="1"/>
            <a:endCxn id="27" idx="3"/>
          </p:cNvCxnSpPr>
          <p:nvPr/>
        </p:nvCxnSpPr>
        <p:spPr bwMode="auto">
          <a:xfrm flipH="1">
            <a:off x="1445785" y="5477116"/>
            <a:ext cx="1768475" cy="463550"/>
          </a:xfrm>
          <a:prstGeom prst="bentConnector3">
            <a:avLst>
              <a:gd name="adj1" fmla="val -12926"/>
            </a:avLst>
          </a:prstGeom>
          <a:noFill/>
          <a:ln w="50800">
            <a:solidFill>
              <a:srgbClr val="000090"/>
            </a:solidFill>
            <a:miter lim="800000"/>
            <a:headEnd/>
            <a:tailEnd type="triangle" w="med" len="lg"/>
          </a:ln>
          <a:effectLst>
            <a:outerShdw dist="20000" dir="5400000" rotWithShape="0">
              <a:srgbClr val="808080">
                <a:alpha val="37999"/>
              </a:srgbClr>
            </a:outerShdw>
          </a:effectLst>
        </p:spPr>
      </p:cxnSp>
      <p:cxnSp>
        <p:nvCxnSpPr>
          <p:cNvPr id="34" name="Elbow Connector 33"/>
          <p:cNvCxnSpPr>
            <a:cxnSpLocks noChangeShapeType="1"/>
            <a:stCxn id="8" idx="3"/>
            <a:endCxn id="4" idx="3"/>
          </p:cNvCxnSpPr>
          <p:nvPr/>
        </p:nvCxnSpPr>
        <p:spPr bwMode="auto">
          <a:xfrm flipH="1">
            <a:off x="3299670" y="4527791"/>
            <a:ext cx="1679890" cy="490787"/>
          </a:xfrm>
          <a:prstGeom prst="bentConnector3">
            <a:avLst>
              <a:gd name="adj1" fmla="val -17587"/>
            </a:avLst>
          </a:prstGeom>
          <a:noFill/>
          <a:ln w="50800">
            <a:solidFill>
              <a:srgbClr val="000090"/>
            </a:solidFill>
            <a:miter lim="800000"/>
            <a:headEnd/>
            <a:tailEnd type="triangle" w="med" len="lg"/>
          </a:ln>
          <a:effectLst>
            <a:outerShdw dist="20000" dir="5400000" rotWithShape="0">
              <a:srgbClr val="808080">
                <a:alpha val="37999"/>
              </a:srgbClr>
            </a:outerShdw>
          </a:effectLst>
        </p:spPr>
      </p:cxnSp>
      <p:cxnSp>
        <p:nvCxnSpPr>
          <p:cNvPr id="35" name="Elbow Connector 34"/>
          <p:cNvCxnSpPr>
            <a:cxnSpLocks noChangeShapeType="1"/>
            <a:stCxn id="16" idx="3"/>
          </p:cNvCxnSpPr>
          <p:nvPr/>
        </p:nvCxnSpPr>
        <p:spPr bwMode="auto">
          <a:xfrm flipH="1">
            <a:off x="3292897" y="2614854"/>
            <a:ext cx="5226788" cy="2608576"/>
          </a:xfrm>
          <a:prstGeom prst="bentConnector3">
            <a:avLst>
              <a:gd name="adj1" fmla="val -6506"/>
            </a:avLst>
          </a:prstGeom>
          <a:noFill/>
          <a:ln w="50800">
            <a:solidFill>
              <a:srgbClr val="336600"/>
            </a:solidFill>
            <a:miter lim="800000"/>
            <a:headEnd/>
            <a:tailEnd type="triangle" w="med" len="lg"/>
          </a:ln>
          <a:effectLst>
            <a:outerShdw dist="20000" dir="5400000" rotWithShape="0">
              <a:srgbClr val="808080">
                <a:alpha val="37999"/>
              </a:srgbClr>
            </a:outerShdw>
          </a:effectLst>
        </p:spPr>
      </p:cxnSp>
      <p:sp>
        <p:nvSpPr>
          <p:cNvPr id="36" name="Decision 147"/>
          <p:cNvSpPr>
            <a:spLocks noChangeArrowheads="1"/>
          </p:cNvSpPr>
          <p:nvPr/>
        </p:nvSpPr>
        <p:spPr bwMode="auto">
          <a:xfrm>
            <a:off x="1483885" y="5388216"/>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sp>
        <p:nvSpPr>
          <p:cNvPr id="37" name="Decision 148"/>
          <p:cNvSpPr>
            <a:spLocks noChangeArrowheads="1"/>
          </p:cNvSpPr>
          <p:nvPr/>
        </p:nvSpPr>
        <p:spPr bwMode="auto">
          <a:xfrm>
            <a:off x="3534935" y="4453178"/>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sp>
        <p:nvSpPr>
          <p:cNvPr id="38" name="Decision 149"/>
          <p:cNvSpPr>
            <a:spLocks noChangeArrowheads="1"/>
          </p:cNvSpPr>
          <p:nvPr/>
        </p:nvSpPr>
        <p:spPr bwMode="auto">
          <a:xfrm>
            <a:off x="5003373" y="3508616"/>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sp>
        <p:nvSpPr>
          <p:cNvPr id="39" name="Decision 151"/>
          <p:cNvSpPr>
            <a:spLocks noChangeArrowheads="1"/>
          </p:cNvSpPr>
          <p:nvPr/>
        </p:nvSpPr>
        <p:spPr bwMode="auto">
          <a:xfrm>
            <a:off x="6768673" y="2564053"/>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cxnSp>
        <p:nvCxnSpPr>
          <p:cNvPr id="40" name="Elbow Connector 39"/>
          <p:cNvCxnSpPr>
            <a:cxnSpLocks noChangeShapeType="1"/>
          </p:cNvCxnSpPr>
          <p:nvPr/>
        </p:nvCxnSpPr>
        <p:spPr bwMode="auto">
          <a:xfrm rot="10800000" flipV="1">
            <a:off x="1448960" y="2510078"/>
            <a:ext cx="7080250" cy="3587750"/>
          </a:xfrm>
          <a:prstGeom prst="bentConnector3">
            <a:avLst>
              <a:gd name="adj1" fmla="val -6618"/>
            </a:avLst>
          </a:prstGeom>
          <a:noFill/>
          <a:ln w="50800">
            <a:solidFill>
              <a:srgbClr val="336600"/>
            </a:solidFill>
            <a:miter lim="800000"/>
            <a:headEnd/>
            <a:tailEnd type="triangle" w="med" len="lg"/>
          </a:ln>
          <a:effectLst>
            <a:outerShdw dist="20000" dir="5400000" rotWithShape="0">
              <a:srgbClr val="808080">
                <a:alpha val="37999"/>
              </a:srgbClr>
            </a:outerShdw>
          </a:effectLst>
        </p:spPr>
      </p:cxnSp>
      <p:sp>
        <p:nvSpPr>
          <p:cNvPr id="41" name="TextBox 40"/>
          <p:cNvSpPr txBox="1"/>
          <p:nvPr/>
        </p:nvSpPr>
        <p:spPr>
          <a:xfrm>
            <a:off x="8460948" y="3284338"/>
            <a:ext cx="307975" cy="276225"/>
          </a:xfrm>
          <a:prstGeom prst="rect">
            <a:avLst/>
          </a:prstGeom>
          <a:noFill/>
        </p:spPr>
        <p:txBody>
          <a:bodyPr wrap="none">
            <a:spAutoFit/>
          </a:bodyPr>
          <a:lstStyle/>
          <a:p>
            <a:pPr>
              <a:defRPr/>
            </a:pPr>
            <a:r>
              <a:rPr lang="en-US" sz="1200" i="1" dirty="0">
                <a:latin typeface="+mn-lt"/>
              </a:rPr>
              <a:t>a</a:t>
            </a:r>
          </a:p>
        </p:txBody>
      </p:sp>
      <p:sp>
        <p:nvSpPr>
          <p:cNvPr id="42" name="TextBox 41"/>
          <p:cNvSpPr txBox="1"/>
          <p:nvPr/>
        </p:nvSpPr>
        <p:spPr>
          <a:xfrm>
            <a:off x="8492698" y="5219093"/>
            <a:ext cx="307975" cy="276999"/>
          </a:xfrm>
          <a:prstGeom prst="rect">
            <a:avLst/>
          </a:prstGeom>
          <a:noFill/>
        </p:spPr>
        <p:txBody>
          <a:bodyPr wrap="square">
            <a:spAutoFit/>
          </a:bodyPr>
          <a:lstStyle/>
          <a:p>
            <a:pPr>
              <a:defRPr/>
            </a:pPr>
            <a:r>
              <a:rPr lang="en-US" sz="1200" i="1" dirty="0">
                <a:latin typeface="+mn-lt"/>
              </a:rPr>
              <a:t>b</a:t>
            </a:r>
          </a:p>
        </p:txBody>
      </p:sp>
      <p:sp>
        <p:nvSpPr>
          <p:cNvPr id="43" name="TextBox 42"/>
          <p:cNvSpPr txBox="1"/>
          <p:nvPr/>
        </p:nvSpPr>
        <p:spPr>
          <a:xfrm>
            <a:off x="8526007" y="6081068"/>
            <a:ext cx="307975" cy="276225"/>
          </a:xfrm>
          <a:prstGeom prst="rect">
            <a:avLst/>
          </a:prstGeom>
          <a:noFill/>
        </p:spPr>
        <p:txBody>
          <a:bodyPr wrap="none">
            <a:spAutoFit/>
          </a:bodyPr>
          <a:lstStyle/>
          <a:p>
            <a:pPr>
              <a:defRPr/>
            </a:pPr>
            <a:r>
              <a:rPr lang="en-US" sz="1200" i="1" dirty="0" err="1" smtClean="0">
                <a:latin typeface="+mn-lt"/>
              </a:rPr>
              <a:t>c</a:t>
            </a:r>
            <a:endParaRPr lang="en-US" sz="1200" i="1" dirty="0">
              <a:latin typeface="+mn-lt"/>
            </a:endParaRPr>
          </a:p>
        </p:txBody>
      </p:sp>
      <p:grpSp>
        <p:nvGrpSpPr>
          <p:cNvPr id="3" name="Group 53"/>
          <p:cNvGrpSpPr/>
          <p:nvPr/>
        </p:nvGrpSpPr>
        <p:grpSpPr>
          <a:xfrm>
            <a:off x="2022819" y="5240299"/>
            <a:ext cx="1203231" cy="461665"/>
            <a:chOff x="1983103" y="5308321"/>
            <a:chExt cx="1203231" cy="461665"/>
          </a:xfrm>
        </p:grpSpPr>
        <p:sp>
          <p:nvSpPr>
            <p:cNvPr id="45" name="Rounded Rectangle 44"/>
            <p:cNvSpPr>
              <a:spLocks noChangeArrowheads="1"/>
            </p:cNvSpPr>
            <p:nvPr/>
          </p:nvSpPr>
          <p:spPr bwMode="auto">
            <a:xfrm>
              <a:off x="2007732" y="5348288"/>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hangingPunct="1"/>
              <a:endParaRPr lang="en-US" sz="1200" dirty="0" smtClean="0">
                <a:solidFill>
                  <a:srgbClr val="000000"/>
                </a:solidFill>
                <a:latin typeface="Calibri" charset="0"/>
              </a:endParaRPr>
            </a:p>
          </p:txBody>
        </p:sp>
        <p:sp>
          <p:nvSpPr>
            <p:cNvPr id="46" name="Rectangle 52"/>
            <p:cNvSpPr/>
            <p:nvPr/>
          </p:nvSpPr>
          <p:spPr>
            <a:xfrm>
              <a:off x="1983103" y="5308321"/>
              <a:ext cx="1203231" cy="461665"/>
            </a:xfrm>
            <a:prstGeom prst="rect">
              <a:avLst/>
            </a:prstGeom>
          </p:spPr>
          <p:txBody>
            <a:bodyPr wrap="square">
              <a:spAutoFit/>
            </a:bodyPr>
            <a:lstStyle/>
            <a:p>
              <a:pPr algn="ctr" defTabSz="457200" eaLnBrk="1" hangingPunct="1"/>
              <a:r>
                <a:rPr lang="en-US" sz="1200" dirty="0" smtClean="0">
                  <a:solidFill>
                    <a:srgbClr val="000000"/>
                  </a:solidFill>
                  <a:latin typeface="Calibri" charset="0"/>
                </a:rPr>
                <a:t>Service</a:t>
              </a:r>
              <a:br>
                <a:rPr lang="en-US" sz="1200" dirty="0" smtClean="0">
                  <a:solidFill>
                    <a:srgbClr val="000000"/>
                  </a:solidFill>
                  <a:latin typeface="Calibri" charset="0"/>
                </a:rPr>
              </a:br>
              <a:r>
                <a:rPr lang="en-US" sz="1200" dirty="0" smtClean="0">
                  <a:solidFill>
                    <a:srgbClr val="000000"/>
                  </a:solidFill>
                  <a:latin typeface="Calibri" charset="0"/>
                </a:rPr>
                <a:t>Implementation</a:t>
              </a:r>
              <a:endParaRPr lang="en-US" sz="1200" dirty="0">
                <a:solidFill>
                  <a:srgbClr val="000000"/>
                </a:solidFill>
                <a:latin typeface="Calibri" charset="0"/>
              </a:endParaRPr>
            </a:p>
          </p:txBody>
        </p:sp>
      </p:grpSp>
      <p:sp>
        <p:nvSpPr>
          <p:cNvPr id="47" name="Rectangle 53"/>
          <p:cNvSpPr>
            <a:spLocks noChangeArrowheads="1"/>
          </p:cNvSpPr>
          <p:nvPr/>
        </p:nvSpPr>
        <p:spPr bwMode="auto">
          <a:xfrm>
            <a:off x="7236759" y="2956069"/>
            <a:ext cx="1371610" cy="276999"/>
          </a:xfrm>
          <a:prstGeom prst="rect">
            <a:avLst/>
          </a:prstGeom>
          <a:noFill/>
          <a:ln w="9525">
            <a:noFill/>
            <a:miter lim="800000"/>
            <a:headEnd/>
            <a:tailEnd/>
          </a:ln>
        </p:spPr>
        <p:txBody>
          <a:bodyPr wrap="square">
            <a:prstTxWarp prst="textNoShape">
              <a:avLst/>
            </a:prstTxWarp>
            <a:spAutoFit/>
          </a:bodyPr>
          <a:lstStyle/>
          <a:p>
            <a:pPr algn="ctr" defTabSz="457200" eaLnBrk="1" hangingPunct="1"/>
            <a:r>
              <a:rPr lang="en-US" sz="1200" b="1" dirty="0" err="1" smtClean="0">
                <a:solidFill>
                  <a:srgbClr val="000000"/>
                </a:solidFill>
                <a:latin typeface="Calibri" charset="0"/>
              </a:rPr>
              <a:t>Var</a:t>
            </a:r>
            <a:r>
              <a:rPr lang="en-US" sz="1200" b="1" dirty="0">
                <a:solidFill>
                  <a:srgbClr val="000000"/>
                </a:solidFill>
                <a:latin typeface="Calibri" charset="0"/>
              </a:rPr>
              <a:t> </a:t>
            </a:r>
            <a:r>
              <a:rPr lang="en-US" sz="1200" b="1" dirty="0" smtClean="0">
                <a:solidFill>
                  <a:srgbClr val="000000"/>
                </a:solidFill>
                <a:latin typeface="Calibri" charset="0"/>
              </a:rPr>
              <a:t>(evaluation)</a:t>
            </a:r>
            <a:endParaRPr lang="en-US" sz="1200" b="1" dirty="0">
              <a:solidFill>
                <a:srgbClr val="000000"/>
              </a:solidFill>
              <a:latin typeface="Calibri" charset="0"/>
            </a:endParaRPr>
          </a:p>
        </p:txBody>
      </p:sp>
      <p:grpSp>
        <p:nvGrpSpPr>
          <p:cNvPr id="44" name="Group 52"/>
          <p:cNvGrpSpPr/>
          <p:nvPr/>
        </p:nvGrpSpPr>
        <p:grpSpPr>
          <a:xfrm>
            <a:off x="178960" y="1371600"/>
            <a:ext cx="1352327" cy="1565908"/>
            <a:chOff x="1952421" y="779608"/>
            <a:chExt cx="1352327" cy="1565908"/>
          </a:xfrm>
        </p:grpSpPr>
        <p:sp>
          <p:nvSpPr>
            <p:cNvPr id="49" name="Rectangle 48"/>
            <p:cNvSpPr/>
            <p:nvPr/>
          </p:nvSpPr>
          <p:spPr>
            <a:xfrm>
              <a:off x="1952421" y="779608"/>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50" name="Rounded Rectangle 49"/>
            <p:cNvSpPr>
              <a:spLocks noChangeArrowheads="1"/>
            </p:cNvSpPr>
            <p:nvPr/>
          </p:nvSpPr>
          <p:spPr bwMode="auto">
            <a:xfrm>
              <a:off x="2051552" y="884992"/>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Model</a:t>
              </a:r>
              <a:endParaRPr lang="en-US" sz="1200" kern="0" dirty="0">
                <a:solidFill>
                  <a:srgbClr val="000000"/>
                </a:solidFill>
                <a:latin typeface="Calibri"/>
              </a:endParaRPr>
            </a:p>
          </p:txBody>
        </p:sp>
        <p:sp>
          <p:nvSpPr>
            <p:cNvPr id="51" name="Rounded Rectangle 50"/>
            <p:cNvSpPr>
              <a:spLocks noChangeArrowheads="1"/>
            </p:cNvSpPr>
            <p:nvPr/>
          </p:nvSpPr>
          <p:spPr bwMode="auto">
            <a:xfrm>
              <a:off x="2051552" y="1351717"/>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Consumer</a:t>
              </a:r>
              <a:endParaRPr lang="en-US" sz="1200" kern="0" dirty="0">
                <a:solidFill>
                  <a:srgbClr val="000000"/>
                </a:solidFill>
                <a:latin typeface="Calibri"/>
              </a:endParaRPr>
            </a:p>
          </p:txBody>
        </p:sp>
        <p:sp>
          <p:nvSpPr>
            <p:cNvPr id="52" name="Rounded Rectangle 51"/>
            <p:cNvSpPr>
              <a:spLocks noChangeArrowheads="1"/>
            </p:cNvSpPr>
            <p:nvPr/>
          </p:nvSpPr>
          <p:spPr bwMode="auto">
            <a:xfrm>
              <a:off x="2051552" y="1824792"/>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Producer</a:t>
              </a:r>
              <a:endParaRPr lang="en-US" sz="1200" kern="0" dirty="0">
                <a:solidFill>
                  <a:srgbClr val="000000"/>
                </a:solidFill>
                <a:latin typeface="Calibri"/>
              </a:endParaRPr>
            </a:p>
          </p:txBody>
        </p:sp>
      </p:grpSp>
      <p:sp>
        <p:nvSpPr>
          <p:cNvPr id="53" name="Isosceles Triangle 52"/>
          <p:cNvSpPr/>
          <p:nvPr/>
        </p:nvSpPr>
        <p:spPr>
          <a:xfrm rot="5400000">
            <a:off x="5392412" y="2541259"/>
            <a:ext cx="164307" cy="141644"/>
          </a:xfrm>
          <a:prstGeom prst="triangle">
            <a:avLst/>
          </a:prstGeom>
          <a:solidFill>
            <a:schemeClr val="bg1"/>
          </a:solidFill>
          <a:ln w="4445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Elbow Connector 53"/>
          <p:cNvCxnSpPr>
            <a:endCxn id="53" idx="3"/>
          </p:cNvCxnSpPr>
          <p:nvPr/>
        </p:nvCxnSpPr>
        <p:spPr>
          <a:xfrm>
            <a:off x="1444903" y="1694927"/>
            <a:ext cx="3958841" cy="917155"/>
          </a:xfrm>
          <a:prstGeom prst="bentConnector3">
            <a:avLst>
              <a:gd name="adj1" fmla="val 50000"/>
            </a:avLst>
          </a:prstGeom>
          <a:ln w="50800">
            <a:solidFill>
              <a:srgbClr val="000090"/>
            </a:solidFill>
          </a:ln>
        </p:spPr>
        <p:style>
          <a:lnRef idx="2">
            <a:schemeClr val="accent1"/>
          </a:lnRef>
          <a:fillRef idx="0">
            <a:schemeClr val="accent1"/>
          </a:fillRef>
          <a:effectRef idx="1">
            <a:schemeClr val="accent1"/>
          </a:effectRef>
          <a:fontRef idx="minor">
            <a:schemeClr val="tx1"/>
          </a:fontRef>
        </p:style>
      </p:cxnSp>
      <p:sp>
        <p:nvSpPr>
          <p:cNvPr id="55" name="Decision 149"/>
          <p:cNvSpPr>
            <a:spLocks noChangeArrowheads="1"/>
          </p:cNvSpPr>
          <p:nvPr/>
        </p:nvSpPr>
        <p:spPr bwMode="auto">
          <a:xfrm>
            <a:off x="1456560" y="1478640"/>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cxnSp>
        <p:nvCxnSpPr>
          <p:cNvPr id="56" name="Straight Arrow Connector 55"/>
          <p:cNvCxnSpPr>
            <a:stCxn id="55" idx="3"/>
          </p:cNvCxnSpPr>
          <p:nvPr/>
        </p:nvCxnSpPr>
        <p:spPr>
          <a:xfrm>
            <a:off x="1697860" y="1554840"/>
            <a:ext cx="5550238" cy="1588"/>
          </a:xfrm>
          <a:prstGeom prst="straightConnector1">
            <a:avLst/>
          </a:prstGeom>
          <a:ln w="50800">
            <a:solidFill>
              <a:srgbClr val="000090"/>
            </a:solidFill>
            <a:tailEnd type="triangle" w="med" len="lg"/>
          </a:ln>
        </p:spPr>
        <p:style>
          <a:lnRef idx="2">
            <a:schemeClr val="accent1"/>
          </a:lnRef>
          <a:fillRef idx="0">
            <a:schemeClr val="accent1"/>
          </a:fillRef>
          <a:effectRef idx="1">
            <a:schemeClr val="accent1"/>
          </a:effectRef>
          <a:fontRef idx="minor">
            <a:schemeClr val="tx1"/>
          </a:fontRef>
        </p:style>
      </p:cxnSp>
      <p:sp>
        <p:nvSpPr>
          <p:cNvPr id="57" name="Rectangle 53"/>
          <p:cNvSpPr>
            <a:spLocks noChangeArrowheads="1"/>
          </p:cNvSpPr>
          <p:nvPr/>
        </p:nvSpPr>
        <p:spPr bwMode="auto">
          <a:xfrm>
            <a:off x="170068" y="2953445"/>
            <a:ext cx="1550472" cy="276999"/>
          </a:xfrm>
          <a:prstGeom prst="rect">
            <a:avLst/>
          </a:prstGeom>
          <a:noFill/>
          <a:ln w="9525">
            <a:noFill/>
            <a:miter lim="800000"/>
            <a:headEnd/>
            <a:tailEnd/>
          </a:ln>
        </p:spPr>
        <p:txBody>
          <a:bodyPr wrap="square">
            <a:prstTxWarp prst="textNoShape">
              <a:avLst/>
            </a:prstTxWarp>
            <a:spAutoFit/>
          </a:bodyPr>
          <a:lstStyle/>
          <a:p>
            <a:pPr defTabSz="457200" eaLnBrk="1" hangingPunct="1"/>
            <a:r>
              <a:rPr lang="en-US" sz="1200" b="1" dirty="0" smtClean="0">
                <a:solidFill>
                  <a:srgbClr val="000000"/>
                </a:solidFill>
                <a:latin typeface="Calibri" charset="0"/>
              </a:rPr>
              <a:t>Modeler (modeling)</a:t>
            </a:r>
          </a:p>
        </p:txBody>
      </p:sp>
      <p:cxnSp>
        <p:nvCxnSpPr>
          <p:cNvPr id="58" name="Shape 57"/>
          <p:cNvCxnSpPr/>
          <p:nvPr/>
        </p:nvCxnSpPr>
        <p:spPr>
          <a:xfrm>
            <a:off x="1444903" y="2612047"/>
            <a:ext cx="602545" cy="1556064"/>
          </a:xfrm>
          <a:prstGeom prst="bentConnector2">
            <a:avLst/>
          </a:prstGeom>
          <a:ln w="50800">
            <a:solidFill>
              <a:srgbClr val="000090"/>
            </a:solidFill>
            <a:tailEnd type="triangle" w="med" len="lg"/>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1524000" y="3657600"/>
            <a:ext cx="2057400" cy="2438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Design Variable Configuration</a:t>
            </a:r>
            <a:endParaRPr lang="en-US" dirty="0"/>
          </a:p>
        </p:txBody>
      </p:sp>
      <p:sp>
        <p:nvSpPr>
          <p:cNvPr id="3" name="Content Placeholder 2"/>
          <p:cNvSpPr>
            <a:spLocks noGrp="1"/>
          </p:cNvSpPr>
          <p:nvPr>
            <p:ph idx="1"/>
          </p:nvPr>
        </p:nvSpPr>
        <p:spPr>
          <a:xfrm>
            <a:off x="304800" y="1066800"/>
            <a:ext cx="8521700" cy="5235575"/>
          </a:xfrm>
        </p:spPr>
        <p:txBody>
          <a:bodyPr/>
          <a:lstStyle/>
          <a:p>
            <a:pPr>
              <a:buNone/>
            </a:pPr>
            <a:r>
              <a:rPr lang="en-US" sz="1400" dirty="0" smtClean="0"/>
              <a:t>Below is the syntax for creating the </a:t>
            </a:r>
            <a:r>
              <a:rPr lang="en-US" sz="1400" i="1" dirty="0" smtClean="0"/>
              <a:t>Pattern</a:t>
            </a:r>
            <a:r>
              <a:rPr lang="en-US" sz="1400" dirty="0" smtClean="0"/>
              <a:t> objects for the filters.</a:t>
            </a:r>
          </a:p>
          <a:p>
            <a:pPr>
              <a:buNone/>
            </a:pPr>
            <a:r>
              <a:rPr lang="en-US" sz="1400" dirty="0" smtClean="0"/>
              <a:t>	// create the patterns for the </a:t>
            </a:r>
            <a:r>
              <a:rPr lang="en-US" sz="1400" dirty="0" err="1" smtClean="0"/>
              <a:t>betai</a:t>
            </a:r>
            <a:r>
              <a:rPr lang="en-US" sz="1400" dirty="0" smtClean="0"/>
              <a:t> filters</a:t>
            </a:r>
          </a:p>
          <a:p>
            <a:pPr>
              <a:buNone/>
            </a:pPr>
            <a:r>
              <a:rPr lang="en-US" sz="1400" dirty="0" smtClean="0"/>
              <a:t>	Pattern beta1p= new </a:t>
            </a:r>
            <a:r>
              <a:rPr lang="en-US" sz="1400" dirty="0" err="1" smtClean="0"/>
              <a:t>BasicPattern</a:t>
            </a:r>
            <a:r>
              <a:rPr lang="en-US" sz="1400" dirty="0" smtClean="0"/>
              <a:t>(“beta1", "File", "Double", 192, 6, " ");</a:t>
            </a:r>
          </a:p>
          <a:p>
            <a:pPr>
              <a:buNone/>
            </a:pPr>
            <a:r>
              <a:rPr lang="en-US" sz="1400" dirty="0" smtClean="0"/>
              <a:t>	Pattern beta2p = new </a:t>
            </a:r>
            <a:r>
              <a:rPr lang="en-US" sz="1400" dirty="0" err="1" smtClean="0"/>
              <a:t>BasicPattern</a:t>
            </a:r>
            <a:r>
              <a:rPr lang="en-US" sz="1400" dirty="0" smtClean="0"/>
              <a:t>(“beta2", "File", "Double", 200, 6, " " );</a:t>
            </a:r>
          </a:p>
          <a:p>
            <a:pPr>
              <a:buNone/>
            </a:pPr>
            <a:r>
              <a:rPr lang="en-US" sz="1400" dirty="0" smtClean="0"/>
              <a:t>	Pattern beta3p = new </a:t>
            </a:r>
            <a:r>
              <a:rPr lang="en-US" sz="1400" dirty="0" err="1" smtClean="0"/>
              <a:t>BasicPattern</a:t>
            </a:r>
            <a:r>
              <a:rPr lang="en-US" sz="1400" dirty="0" smtClean="0"/>
              <a:t>(“beta3", "File", "Double", 208, 6, " " );</a:t>
            </a:r>
          </a:p>
          <a:p>
            <a:pPr>
              <a:buNone/>
            </a:pPr>
            <a:r>
              <a:rPr lang="en-US" sz="1400" dirty="0" smtClean="0"/>
              <a:t>	Pattern beta4p = new </a:t>
            </a:r>
            <a:r>
              <a:rPr lang="en-US" sz="1400" dirty="0" err="1" smtClean="0"/>
              <a:t>BasicPattern</a:t>
            </a:r>
            <a:r>
              <a:rPr lang="en-US" sz="1400" dirty="0" smtClean="0"/>
              <a:t>(“beta4", "File", "Double", 216, 6, " " );</a:t>
            </a:r>
          </a:p>
          <a:p>
            <a:pPr>
              <a:buNone/>
            </a:pPr>
            <a:r>
              <a:rPr lang="en-US" sz="1400" dirty="0" smtClean="0"/>
              <a:t>	.</a:t>
            </a:r>
          </a:p>
          <a:p>
            <a:pPr>
              <a:buNone/>
            </a:pPr>
            <a:r>
              <a:rPr lang="en-US" sz="1400" dirty="0" smtClean="0"/>
              <a:t>	..</a:t>
            </a:r>
          </a:p>
          <a:p>
            <a:pPr>
              <a:buNone/>
            </a:pPr>
            <a:r>
              <a:rPr lang="en-US" sz="1400" dirty="0" smtClean="0"/>
              <a:t>	Pattern </a:t>
            </a:r>
            <a:r>
              <a:rPr lang="en-US" sz="1400" dirty="0" err="1" smtClean="0"/>
              <a:t>alphap</a:t>
            </a:r>
            <a:r>
              <a:rPr lang="en-US" sz="1400" dirty="0" smtClean="0"/>
              <a:t> = new </a:t>
            </a:r>
            <a:r>
              <a:rPr lang="en-US" sz="1400" dirty="0" err="1" smtClean="0"/>
              <a:t>BasicPattern</a:t>
            </a:r>
            <a:r>
              <a:rPr lang="en-US" sz="1400" dirty="0" smtClean="0"/>
              <a:t>("alpha", "File", "Double", 98, 2, " ");</a:t>
            </a:r>
          </a:p>
          <a:p>
            <a:pPr>
              <a:buNone/>
            </a:pPr>
            <a:r>
              <a:rPr lang="en-US" sz="1400" dirty="0" smtClean="0"/>
              <a:t>	Pattern </a:t>
            </a:r>
            <a:r>
              <a:rPr lang="en-US" sz="1400" dirty="0" err="1" smtClean="0"/>
              <a:t>machp</a:t>
            </a:r>
            <a:r>
              <a:rPr lang="en-US" sz="1400" dirty="0" smtClean="0"/>
              <a:t> = new </a:t>
            </a:r>
            <a:r>
              <a:rPr lang="en-US" sz="1400" dirty="0" err="1" smtClean="0"/>
              <a:t>BasicPattern(“mach</a:t>
            </a:r>
            <a:r>
              <a:rPr lang="en-US" sz="1400" dirty="0" smtClean="0"/>
              <a:t>", "File", "Double", 198, 3, " "); </a:t>
            </a:r>
          </a:p>
          <a:p>
            <a:pPr>
              <a:buNone/>
            </a:pPr>
            <a:r>
              <a:rPr lang="en-US" sz="1400" dirty="0" smtClean="0"/>
              <a:t>	Pattern </a:t>
            </a:r>
            <a:r>
              <a:rPr lang="en-US" sz="1400" dirty="0" err="1" smtClean="0"/>
              <a:t>gammap</a:t>
            </a:r>
            <a:r>
              <a:rPr lang="en-US" sz="1400" dirty="0" smtClean="0"/>
              <a:t> = new </a:t>
            </a:r>
            <a:r>
              <a:rPr lang="en-US" sz="1400" dirty="0" err="1" smtClean="0"/>
              <a:t>BasicPattern(“gamma</a:t>
            </a:r>
            <a:r>
              <a:rPr lang="en-US" sz="1400" dirty="0" smtClean="0"/>
              <a:t>", "File", "Double", 298, 4, " ");</a:t>
            </a:r>
          </a:p>
          <a:p>
            <a:pPr>
              <a:buNone/>
            </a:pPr>
            <a:r>
              <a:rPr lang="en-US" sz="1400" dirty="0" smtClean="0"/>
              <a:t>	Pattern </a:t>
            </a:r>
            <a:r>
              <a:rPr lang="en-US" sz="1400" dirty="0" err="1" smtClean="0"/>
              <a:t>pstaticp</a:t>
            </a:r>
            <a:r>
              <a:rPr lang="en-US" sz="1400" dirty="0" smtClean="0"/>
              <a:t> = new </a:t>
            </a:r>
            <a:r>
              <a:rPr lang="en-US" sz="1400" dirty="0" err="1" smtClean="0"/>
              <a:t>BasicPattern(“pstatic</a:t>
            </a:r>
            <a:r>
              <a:rPr lang="en-US" sz="1400" dirty="0" smtClean="0"/>
              <a:t>", "File", "Double", 398, 4, " ");</a:t>
            </a:r>
          </a:p>
          <a:p>
            <a:pPr>
              <a:buNone/>
            </a:pPr>
            <a:r>
              <a:rPr lang="en-US" sz="1400" dirty="0" smtClean="0"/>
              <a:t>The arguments for the </a:t>
            </a:r>
            <a:r>
              <a:rPr lang="en-US" sz="1400" dirty="0" err="1" smtClean="0"/>
              <a:t>BasicPattern</a:t>
            </a:r>
            <a:r>
              <a:rPr lang="en-US" sz="1400" dirty="0" smtClean="0"/>
              <a:t> </a:t>
            </a:r>
            <a:r>
              <a:rPr lang="en-US" sz="1400" dirty="0" err="1" smtClean="0"/>
              <a:t>consturcution</a:t>
            </a:r>
            <a:r>
              <a:rPr lang="en-US" sz="1400" dirty="0" smtClean="0"/>
              <a:t> are the String </a:t>
            </a:r>
            <a:r>
              <a:rPr lang="en-US" sz="1400" i="1" dirty="0" err="1" smtClean="0"/>
              <a:t>patternName</a:t>
            </a:r>
            <a:r>
              <a:rPr lang="en-US" sz="1400" i="1" dirty="0" smtClean="0"/>
              <a:t> , String </a:t>
            </a:r>
            <a:r>
              <a:rPr lang="en-US" sz="1400" i="1" dirty="0" err="1" smtClean="0"/>
              <a:t>patternType</a:t>
            </a:r>
            <a:r>
              <a:rPr lang="en-US" sz="1400" i="1" dirty="0" smtClean="0"/>
              <a:t>, String </a:t>
            </a:r>
            <a:r>
              <a:rPr lang="en-US" sz="1400" i="1" dirty="0" err="1" smtClean="0"/>
              <a:t>dataType</a:t>
            </a:r>
            <a:r>
              <a:rPr lang="en-US" sz="1400" i="1" dirty="0" smtClean="0"/>
              <a:t>, </a:t>
            </a:r>
            <a:r>
              <a:rPr lang="en-US" sz="1400" i="1" dirty="0" err="1" smtClean="0"/>
              <a:t>int</a:t>
            </a:r>
            <a:r>
              <a:rPr lang="en-US" sz="1400" i="1" dirty="0" smtClean="0"/>
              <a:t> line, </a:t>
            </a:r>
            <a:r>
              <a:rPr lang="en-US" sz="1400" i="1" dirty="0" err="1" smtClean="0"/>
              <a:t>int</a:t>
            </a:r>
            <a:r>
              <a:rPr lang="en-US" sz="1400" i="1" dirty="0" smtClean="0"/>
              <a:t> field, String delimiter . </a:t>
            </a:r>
          </a:p>
          <a:p>
            <a:pPr>
              <a:buNone/>
            </a:pPr>
            <a:r>
              <a:rPr lang="en-US" sz="1400" dirty="0" smtClean="0"/>
              <a:t>For the above cases we see that beta1p identifies the value at line 192, field 6, using a “space” delimiter between each field. Hence it </a:t>
            </a:r>
            <a:r>
              <a:rPr lang="en-US" sz="1400" dirty="0" err="1" smtClean="0"/>
              <a:t>refereces</a:t>
            </a:r>
            <a:r>
              <a:rPr lang="en-US" sz="1400" dirty="0" smtClean="0"/>
              <a:t> the </a:t>
            </a:r>
            <a:r>
              <a:rPr lang="en-US" sz="1400" dirty="0" err="1" smtClean="0"/>
              <a:t>Thetay</a:t>
            </a:r>
            <a:r>
              <a:rPr lang="en-US" sz="1400" dirty="0" smtClean="0"/>
              <a:t> value that currently holds a value = 12.0. </a:t>
            </a:r>
          </a:p>
          <a:p>
            <a:pPr>
              <a:buNone/>
            </a:pPr>
            <a:endParaRPr lang="en-US" sz="1400" dirty="0"/>
          </a:p>
        </p:txBody>
      </p:sp>
    </p:spTree>
  </p:cSld>
  <p:clrMapOvr>
    <a:masterClrMapping/>
  </p:clrMapOvr>
  <p:transition>
    <p:zoom/>
  </p:transition>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Design Variable Configuration</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sz="1200" dirty="0" smtClean="0"/>
              <a:t>Once all of the Patterns are created then the </a:t>
            </a:r>
            <a:r>
              <a:rPr lang="en-US" sz="1200" i="1" dirty="0" err="1" smtClean="0"/>
              <a:t>BasicFileFilters</a:t>
            </a:r>
            <a:r>
              <a:rPr lang="en-US" sz="1200" dirty="0" smtClean="0"/>
              <a:t> can be constructed for each item.</a:t>
            </a:r>
          </a:p>
          <a:p>
            <a:pPr>
              <a:buNone/>
            </a:pPr>
            <a:r>
              <a:rPr lang="en-US" sz="1050" dirty="0" err="1" smtClean="0"/>
              <a:t>BasicFileFilter</a:t>
            </a:r>
            <a:r>
              <a:rPr lang="en-US" sz="1050" dirty="0" smtClean="0"/>
              <a:t> beta1bff = new </a:t>
            </a:r>
            <a:r>
              <a:rPr lang="en-US" sz="1050" dirty="0" err="1" smtClean="0"/>
              <a:t>BasicFileFilter</a:t>
            </a:r>
            <a:r>
              <a:rPr lang="en-US" sz="1050" dirty="0" smtClean="0"/>
              <a:t>(</a:t>
            </a:r>
            <a:r>
              <a:rPr lang="en-US" sz="1050" dirty="0" err="1" smtClean="0"/>
              <a:t>bcURL</a:t>
            </a:r>
            <a:r>
              <a:rPr lang="en-US" sz="1050" dirty="0" smtClean="0"/>
              <a:t>, beta1p);</a:t>
            </a:r>
          </a:p>
          <a:p>
            <a:pPr>
              <a:buNone/>
            </a:pPr>
            <a:r>
              <a:rPr lang="en-US" sz="1050" dirty="0" err="1" smtClean="0"/>
              <a:t>BasicFileFilter</a:t>
            </a:r>
            <a:r>
              <a:rPr lang="en-US" sz="1050" dirty="0" smtClean="0"/>
              <a:t> beta2bff = new </a:t>
            </a:r>
            <a:r>
              <a:rPr lang="en-US" sz="1050" dirty="0" err="1" smtClean="0"/>
              <a:t>BasicFileFilter</a:t>
            </a:r>
            <a:r>
              <a:rPr lang="en-US" sz="1050" dirty="0" smtClean="0"/>
              <a:t>(</a:t>
            </a:r>
            <a:r>
              <a:rPr lang="en-US" sz="1050" dirty="0" err="1" smtClean="0"/>
              <a:t>bcURL</a:t>
            </a:r>
            <a:r>
              <a:rPr lang="en-US" sz="1050" dirty="0" smtClean="0"/>
              <a:t>, beta2p);</a:t>
            </a:r>
          </a:p>
          <a:p>
            <a:pPr>
              <a:buNone/>
            </a:pPr>
            <a:r>
              <a:rPr lang="en-US" sz="1050" dirty="0" err="1" smtClean="0"/>
              <a:t>BasicFileFilter</a:t>
            </a:r>
            <a:r>
              <a:rPr lang="en-US" sz="1050" dirty="0" smtClean="0"/>
              <a:t> beta3bff = new </a:t>
            </a:r>
            <a:r>
              <a:rPr lang="en-US" sz="1050" dirty="0" err="1" smtClean="0"/>
              <a:t>BasicFileFilter</a:t>
            </a:r>
            <a:r>
              <a:rPr lang="en-US" sz="1050" dirty="0" smtClean="0"/>
              <a:t>(</a:t>
            </a:r>
            <a:r>
              <a:rPr lang="en-US" sz="1050" dirty="0" err="1" smtClean="0"/>
              <a:t>bcURL</a:t>
            </a:r>
            <a:r>
              <a:rPr lang="en-US" sz="1050" dirty="0" smtClean="0"/>
              <a:t>, beta3p);</a:t>
            </a:r>
          </a:p>
          <a:p>
            <a:pPr>
              <a:buNone/>
            </a:pPr>
            <a:r>
              <a:rPr lang="en-US" sz="1050" dirty="0" err="1" smtClean="0"/>
              <a:t>BasicFileFilter</a:t>
            </a:r>
            <a:r>
              <a:rPr lang="en-US" sz="1050" dirty="0" smtClean="0"/>
              <a:t> beta4bff = new </a:t>
            </a:r>
            <a:r>
              <a:rPr lang="en-US" sz="1050" dirty="0" err="1" smtClean="0"/>
              <a:t>BasicFileFilter</a:t>
            </a:r>
            <a:r>
              <a:rPr lang="en-US" sz="1050" dirty="0" smtClean="0"/>
              <a:t>(</a:t>
            </a:r>
            <a:r>
              <a:rPr lang="en-US" sz="1050" dirty="0" err="1" smtClean="0"/>
              <a:t>bcURL</a:t>
            </a:r>
            <a:r>
              <a:rPr lang="en-US" sz="1050" dirty="0" smtClean="0"/>
              <a:t>, beta4p);</a:t>
            </a:r>
          </a:p>
          <a:p>
            <a:pPr>
              <a:buNone/>
            </a:pPr>
            <a:r>
              <a:rPr lang="en-US" sz="1050" dirty="0" smtClean="0"/>
              <a:t>.</a:t>
            </a:r>
          </a:p>
          <a:p>
            <a:pPr>
              <a:buNone/>
            </a:pPr>
            <a:r>
              <a:rPr lang="en-US" sz="1050" dirty="0" smtClean="0"/>
              <a:t>..</a:t>
            </a:r>
          </a:p>
          <a:p>
            <a:pPr>
              <a:buNone/>
            </a:pPr>
            <a:r>
              <a:rPr lang="en-US" sz="1050" dirty="0" err="1" smtClean="0"/>
              <a:t>BasicFileFilter</a:t>
            </a:r>
            <a:r>
              <a:rPr lang="en-US" sz="1050" dirty="0" smtClean="0"/>
              <a:t> </a:t>
            </a:r>
            <a:r>
              <a:rPr lang="en-US" sz="1050" dirty="0" err="1" smtClean="0"/>
              <a:t>abff</a:t>
            </a:r>
            <a:r>
              <a:rPr lang="en-US" sz="1050" dirty="0" smtClean="0"/>
              <a:t> = new </a:t>
            </a:r>
            <a:r>
              <a:rPr lang="en-US" sz="1050" dirty="0" err="1" smtClean="0"/>
              <a:t>BasicFileFilter(avusjobURL</a:t>
            </a:r>
            <a:r>
              <a:rPr lang="en-US" sz="1050" dirty="0" smtClean="0"/>
              <a:t>, </a:t>
            </a:r>
            <a:r>
              <a:rPr lang="en-US" sz="1050" dirty="0" err="1" smtClean="0"/>
              <a:t>alphap</a:t>
            </a:r>
            <a:r>
              <a:rPr lang="en-US" sz="1050" dirty="0" smtClean="0"/>
              <a:t>);</a:t>
            </a:r>
          </a:p>
          <a:p>
            <a:pPr>
              <a:buNone/>
            </a:pPr>
            <a:r>
              <a:rPr lang="en-US" sz="1050" dirty="0" err="1" smtClean="0"/>
              <a:t>BasicFileFilter</a:t>
            </a:r>
            <a:r>
              <a:rPr lang="en-US" sz="1050" dirty="0" smtClean="0"/>
              <a:t> </a:t>
            </a:r>
            <a:r>
              <a:rPr lang="en-US" sz="1050" dirty="0" err="1" smtClean="0"/>
              <a:t>machbff</a:t>
            </a:r>
            <a:r>
              <a:rPr lang="en-US" sz="1050" dirty="0" smtClean="0"/>
              <a:t> = new </a:t>
            </a:r>
            <a:r>
              <a:rPr lang="en-US" sz="1050" dirty="0" err="1" smtClean="0"/>
              <a:t>BasicFileFilter(avusjobURL</a:t>
            </a:r>
            <a:r>
              <a:rPr lang="en-US" sz="1050" dirty="0" smtClean="0"/>
              <a:t>, </a:t>
            </a:r>
            <a:r>
              <a:rPr lang="en-US" sz="1050" dirty="0" err="1" smtClean="0"/>
              <a:t>machp</a:t>
            </a:r>
            <a:r>
              <a:rPr lang="en-US" sz="1050" dirty="0" smtClean="0"/>
              <a:t>);</a:t>
            </a:r>
          </a:p>
          <a:p>
            <a:pPr>
              <a:buNone/>
            </a:pPr>
            <a:r>
              <a:rPr lang="en-US" sz="1050" dirty="0" err="1" smtClean="0"/>
              <a:t>BasicFileFilter</a:t>
            </a:r>
            <a:r>
              <a:rPr lang="en-US" sz="1050" dirty="0" smtClean="0"/>
              <a:t> </a:t>
            </a:r>
            <a:r>
              <a:rPr lang="en-US" sz="1050" dirty="0" err="1" smtClean="0"/>
              <a:t>gammabff</a:t>
            </a:r>
            <a:r>
              <a:rPr lang="en-US" sz="1050" dirty="0" smtClean="0"/>
              <a:t> = new </a:t>
            </a:r>
            <a:r>
              <a:rPr lang="en-US" sz="1050" dirty="0" err="1" smtClean="0"/>
              <a:t>BasicFileFilter(avusjobURL</a:t>
            </a:r>
            <a:r>
              <a:rPr lang="en-US" sz="1050" dirty="0" smtClean="0"/>
              <a:t>, </a:t>
            </a:r>
            <a:r>
              <a:rPr lang="en-US" sz="1050" dirty="0" err="1" smtClean="0"/>
              <a:t>gammap</a:t>
            </a:r>
            <a:r>
              <a:rPr lang="en-US" sz="1050" dirty="0" smtClean="0"/>
              <a:t>);</a:t>
            </a:r>
          </a:p>
          <a:p>
            <a:pPr>
              <a:buNone/>
            </a:pPr>
            <a:r>
              <a:rPr lang="en-US" sz="1050" dirty="0" err="1" smtClean="0"/>
              <a:t>BasicFileFilter</a:t>
            </a:r>
            <a:r>
              <a:rPr lang="en-US" sz="1050" dirty="0" smtClean="0"/>
              <a:t> </a:t>
            </a:r>
            <a:r>
              <a:rPr lang="en-US" sz="1050" dirty="0" err="1" smtClean="0"/>
              <a:t>pstaticbff</a:t>
            </a:r>
            <a:r>
              <a:rPr lang="en-US" sz="1050" dirty="0" smtClean="0"/>
              <a:t> = new </a:t>
            </a:r>
            <a:r>
              <a:rPr lang="en-US" sz="1050" dirty="0" err="1" smtClean="0"/>
              <a:t>BasicFileFilter(avusjobURL,pstaticp</a:t>
            </a:r>
            <a:r>
              <a:rPr lang="en-US" sz="1050" dirty="0" smtClean="0"/>
              <a:t>);</a:t>
            </a:r>
          </a:p>
          <a:p>
            <a:pPr>
              <a:buNone/>
            </a:pPr>
            <a:r>
              <a:rPr lang="en-US" sz="1050" dirty="0" smtClean="0"/>
              <a:t>Need to create a Map </a:t>
            </a:r>
            <a:r>
              <a:rPr lang="en-US" sz="1050" dirty="0" err="1" smtClean="0"/>
              <a:t>mapOfBetaiFilters</a:t>
            </a:r>
            <a:r>
              <a:rPr lang="en-US" sz="1050" dirty="0" smtClean="0"/>
              <a:t> = map(pair(“beta1”,beta1bff),</a:t>
            </a:r>
          </a:p>
          <a:p>
            <a:pPr>
              <a:buNone/>
            </a:pPr>
            <a:r>
              <a:rPr lang="en-US" sz="1050" dirty="0" smtClean="0"/>
              <a:t>			pair(”beta2”,beta2bff),</a:t>
            </a:r>
          </a:p>
          <a:p>
            <a:pPr>
              <a:buNone/>
            </a:pPr>
            <a:r>
              <a:rPr lang="en-US" sz="1050" dirty="0" smtClean="0"/>
              <a:t>			…</a:t>
            </a:r>
          </a:p>
          <a:p>
            <a:pPr>
              <a:buNone/>
            </a:pPr>
            <a:r>
              <a:rPr lang="en-US" sz="1050" dirty="0" smtClean="0"/>
              <a:t>			pair(“beta2”,beta20bff),</a:t>
            </a:r>
          </a:p>
          <a:p>
            <a:pPr>
              <a:buNone/>
            </a:pPr>
            <a:r>
              <a:rPr lang="en-US" sz="1050" dirty="0" smtClean="0"/>
              <a:t>			));</a:t>
            </a:r>
          </a:p>
          <a:p>
            <a:pPr>
              <a:buNone/>
            </a:pPr>
            <a:r>
              <a:rPr lang="en-US" sz="1050" dirty="0" smtClean="0"/>
              <a:t>The arguments for the </a:t>
            </a:r>
            <a:r>
              <a:rPr lang="en-US" sz="1050" i="1" dirty="0" err="1" smtClean="0"/>
              <a:t>BasicFileFilter</a:t>
            </a:r>
            <a:r>
              <a:rPr lang="en-US" sz="1050" dirty="0" smtClean="0"/>
              <a:t> constructor used here(there are other constructors for </a:t>
            </a:r>
            <a:r>
              <a:rPr lang="en-US" sz="1050" i="1" dirty="0" err="1" smtClean="0"/>
              <a:t>BasicFileFilter</a:t>
            </a:r>
            <a:r>
              <a:rPr lang="en-US" sz="1050" dirty="0" smtClean="0"/>
              <a:t>) are a URL object and a Pattern object. The URL objects are references to the respective files;  AVUS_Boundary_Condition.dat for all the </a:t>
            </a:r>
            <a:r>
              <a:rPr lang="en-US" sz="1050" dirty="0" err="1" smtClean="0"/>
              <a:t>betai</a:t>
            </a:r>
            <a:r>
              <a:rPr lang="en-US" sz="1050" dirty="0" smtClean="0"/>
              <a:t>  and AVUS_Job.job for   </a:t>
            </a:r>
            <a:r>
              <a:rPr lang="en-US" sz="1050" dirty="0" err="1" smtClean="0"/>
              <a:t>alpha,mach,gamma</a:t>
            </a:r>
            <a:r>
              <a:rPr lang="en-US" sz="1050" dirty="0" smtClean="0"/>
              <a:t> and </a:t>
            </a:r>
            <a:r>
              <a:rPr lang="en-US" sz="1050" dirty="0" err="1" smtClean="0"/>
              <a:t>pstatic</a:t>
            </a:r>
            <a:r>
              <a:rPr lang="en-US" sz="1050" dirty="0" smtClean="0"/>
              <a:t>.</a:t>
            </a:r>
          </a:p>
          <a:p>
            <a:endParaRPr lang="en-US" sz="1050" dirty="0"/>
          </a:p>
        </p:txBody>
      </p:sp>
    </p:spTree>
  </p:cSld>
  <p:clrMapOvr>
    <a:masterClrMapping/>
  </p:clrMapOvr>
  <p:transition>
    <p:zoom/>
  </p:transition>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Design Variable Configuration</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sz="1200" dirty="0" smtClean="0"/>
              <a:t>The final step is to add the </a:t>
            </a:r>
            <a:r>
              <a:rPr lang="en-US" sz="1200" i="1" dirty="0" err="1" smtClean="0"/>
              <a:t>BasicFileFilter</a:t>
            </a:r>
            <a:r>
              <a:rPr lang="en-US" sz="1200" dirty="0" smtClean="0"/>
              <a:t> objects to each of the design Variables. The below lines add the filters to the design variables in the model.</a:t>
            </a:r>
          </a:p>
          <a:p>
            <a:pPr>
              <a:buNone/>
            </a:pPr>
            <a:endParaRPr lang="en-US" sz="1200" dirty="0" smtClean="0"/>
          </a:p>
          <a:p>
            <a:pPr>
              <a:buNone/>
            </a:pPr>
            <a:r>
              <a:rPr lang="en-US" sz="1200" dirty="0" err="1" smtClean="0"/>
              <a:t>vars(omodel</a:t>
            </a:r>
            <a:r>
              <a:rPr lang="en-US" sz="1200" dirty="0" smtClean="0"/>
              <a:t>, loop(“i”,1,20), “</a:t>
            </a:r>
            <a:r>
              <a:rPr lang="en-US" sz="1200" dirty="0" err="1" smtClean="0"/>
              <a:t>beta$i</a:t>
            </a:r>
            <a:r>
              <a:rPr lang="en-US" sz="1200" dirty="0" smtClean="0"/>
              <a:t>$”, </a:t>
            </a:r>
            <a:r>
              <a:rPr lang="en-US" sz="1200" dirty="0" err="1" smtClean="0"/>
              <a:t>mapOfBetaiFilters</a:t>
            </a:r>
            <a:r>
              <a:rPr lang="en-US" sz="1200" dirty="0" smtClean="0"/>
              <a:t>);</a:t>
            </a:r>
          </a:p>
          <a:p>
            <a:pPr>
              <a:buNone/>
            </a:pPr>
            <a:r>
              <a:rPr lang="en-US" sz="1200" dirty="0" err="1" smtClean="0"/>
              <a:t>vars(omodel</a:t>
            </a:r>
            <a:r>
              <a:rPr lang="en-US" sz="1200" dirty="0" smtClean="0"/>
              <a:t>, </a:t>
            </a:r>
            <a:r>
              <a:rPr lang="en-US" sz="1200" dirty="0" err="1" smtClean="0"/>
              <a:t>var(“alpha</a:t>
            </a:r>
            <a:r>
              <a:rPr lang="en-US" sz="1200" dirty="0" smtClean="0"/>
              <a:t>”, </a:t>
            </a:r>
            <a:r>
              <a:rPr lang="en-US" sz="1200" dirty="0" err="1" smtClean="0"/>
              <a:t>abff</a:t>
            </a:r>
            <a:r>
              <a:rPr lang="en-US" sz="1200" dirty="0" smtClean="0"/>
              <a:t>), </a:t>
            </a:r>
            <a:r>
              <a:rPr lang="en-US" sz="1200" dirty="0" err="1" smtClean="0"/>
              <a:t>var(“mach”,machbff</a:t>
            </a:r>
            <a:r>
              <a:rPr lang="en-US" sz="1200" dirty="0" smtClean="0"/>
              <a:t>), </a:t>
            </a:r>
            <a:r>
              <a:rPr lang="en-US" sz="1200" dirty="0" err="1" smtClean="0"/>
              <a:t>var(“gamma</a:t>
            </a:r>
            <a:r>
              <a:rPr lang="en-US" sz="1200" dirty="0" smtClean="0"/>
              <a:t>”, </a:t>
            </a:r>
            <a:r>
              <a:rPr lang="en-US" sz="1200" dirty="0" err="1" smtClean="0"/>
              <a:t>gammabff</a:t>
            </a:r>
            <a:r>
              <a:rPr lang="en-US" sz="1200" dirty="0" smtClean="0"/>
              <a:t>), </a:t>
            </a:r>
            <a:r>
              <a:rPr lang="en-US" sz="1200" dirty="0" err="1" smtClean="0"/>
              <a:t>var(“pstatic”,pstaticbff</a:t>
            </a:r>
            <a:r>
              <a:rPr lang="en-US" sz="1200" dirty="0" smtClean="0"/>
              <a:t>)) ;</a:t>
            </a:r>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endParaRPr lang="en-US" sz="1200" dirty="0"/>
          </a:p>
        </p:txBody>
      </p:sp>
      <p:sp>
        <p:nvSpPr>
          <p:cNvPr id="4" name="TextBox 3"/>
          <p:cNvSpPr txBox="1"/>
          <p:nvPr/>
        </p:nvSpPr>
        <p:spPr>
          <a:xfrm>
            <a:off x="609600" y="3352800"/>
            <a:ext cx="5787424" cy="369332"/>
          </a:xfrm>
          <a:prstGeom prst="rect">
            <a:avLst/>
          </a:prstGeom>
          <a:noFill/>
        </p:spPr>
        <p:txBody>
          <a:bodyPr wrap="none" rtlCol="0">
            <a:spAutoFit/>
          </a:bodyPr>
          <a:lstStyle/>
          <a:p>
            <a:r>
              <a:rPr lang="en-US" dirty="0" smtClean="0"/>
              <a:t>This completes the configuration of all </a:t>
            </a:r>
            <a:r>
              <a:rPr lang="en-US" i="1" dirty="0" err="1" smtClean="0"/>
              <a:t>DesignVariables</a:t>
            </a:r>
            <a:endParaRPr lang="en-US" i="1" dirty="0"/>
          </a:p>
        </p:txBody>
      </p:sp>
    </p:spTree>
  </p:cSld>
  <p:clrMapOvr>
    <a:masterClrMapping/>
  </p:clrMapOvr>
  <p:transition>
    <p:zoom/>
  </p:transition>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Linked Variable Configuration</a:t>
            </a:r>
            <a:endParaRPr lang="en-US" i="1" dirty="0"/>
          </a:p>
        </p:txBody>
      </p:sp>
      <p:sp>
        <p:nvSpPr>
          <p:cNvPr id="3" name="Content Placeholder 2"/>
          <p:cNvSpPr>
            <a:spLocks noGrp="1"/>
          </p:cNvSpPr>
          <p:nvPr>
            <p:ph idx="1"/>
          </p:nvPr>
        </p:nvSpPr>
        <p:spPr/>
        <p:txBody>
          <a:bodyPr/>
          <a:lstStyle/>
          <a:p>
            <a:pPr>
              <a:buFont typeface="Wingdings" charset="2"/>
              <a:buChar char="Ø"/>
            </a:pPr>
            <a:r>
              <a:rPr lang="en-US" sz="1600" b="0" dirty="0" smtClean="0"/>
              <a:t>The </a:t>
            </a:r>
            <a:r>
              <a:rPr lang="en-US" sz="1600" i="1" dirty="0" smtClean="0"/>
              <a:t>Linked Variable</a:t>
            </a:r>
            <a:r>
              <a:rPr lang="en-US" sz="1600" b="0" dirty="0" smtClean="0"/>
              <a:t>s are related to the </a:t>
            </a:r>
            <a:r>
              <a:rPr lang="en-US" sz="1600" i="1" dirty="0" smtClean="0"/>
              <a:t>Independent Variables </a:t>
            </a:r>
            <a:r>
              <a:rPr lang="en-US" sz="1600" b="0" dirty="0" smtClean="0"/>
              <a:t>by a set relationship that are computed by an </a:t>
            </a:r>
            <a:r>
              <a:rPr lang="en-US" sz="1600" i="1" dirty="0" smtClean="0"/>
              <a:t>Evaluator.</a:t>
            </a:r>
            <a:r>
              <a:rPr lang="en-US" sz="1600" b="0" dirty="0" smtClean="0"/>
              <a:t> For this case there are 20 Linked Variables with the relationship. </a:t>
            </a:r>
          </a:p>
          <a:p>
            <a:endParaRPr lang="en-US" sz="1600" b="0" i="1" dirty="0" smtClean="0"/>
          </a:p>
          <a:p>
            <a:endParaRPr lang="en-US" sz="1600" i="1" dirty="0" smtClean="0"/>
          </a:p>
          <a:p>
            <a:pPr>
              <a:buNone/>
            </a:pPr>
            <a:r>
              <a:rPr lang="en-US" sz="1200" i="1" dirty="0" err="1" smtClean="0"/>
              <a:t>vars(omodel</a:t>
            </a:r>
            <a:r>
              <a:rPr lang="en-US" sz="1200" i="1" dirty="0" smtClean="0"/>
              <a:t>, loop(list(“i:21”,”k:1”),20), </a:t>
            </a:r>
            <a:r>
              <a:rPr lang="en-US" sz="1200" i="1" dirty="0" err="1" smtClean="0"/>
              <a:t>betal$i</a:t>
            </a:r>
            <a:r>
              <a:rPr lang="en-US" sz="1200" i="1" dirty="0" smtClean="0"/>
              <a:t>$”, evaluator(“betal$i$,”1.0*</a:t>
            </a:r>
            <a:r>
              <a:rPr lang="en-US" sz="1200" i="1" dirty="0" err="1" smtClean="0"/>
              <a:t>beta$k$”),args(“beta$k</a:t>
            </a:r>
            <a:r>
              <a:rPr lang="en-US" sz="1200" i="1" dirty="0" smtClean="0"/>
              <a:t>$”));</a:t>
            </a:r>
          </a:p>
          <a:p>
            <a:pPr>
              <a:buNone/>
            </a:pPr>
            <a:endParaRPr lang="en-US" sz="1600" i="1" dirty="0" smtClean="0"/>
          </a:p>
          <a:p>
            <a:pPr>
              <a:buNone/>
            </a:pPr>
            <a:endParaRPr lang="en-US" sz="1600" dirty="0" smtClean="0"/>
          </a:p>
          <a:p>
            <a:pPr>
              <a:buNone/>
            </a:pPr>
            <a:endParaRPr lang="en-US" sz="1600" dirty="0"/>
          </a:p>
        </p:txBody>
      </p:sp>
      <p:graphicFrame>
        <p:nvGraphicFramePr>
          <p:cNvPr id="186370" name="Object 2"/>
          <p:cNvGraphicFramePr>
            <a:graphicFrameLocks noChangeAspect="1"/>
          </p:cNvGraphicFramePr>
          <p:nvPr/>
        </p:nvGraphicFramePr>
        <p:xfrm>
          <a:off x="1143000" y="2286000"/>
          <a:ext cx="4805363" cy="388938"/>
        </p:xfrm>
        <a:graphic>
          <a:graphicData uri="http://schemas.openxmlformats.org/presentationml/2006/ole">
            <p:oleObj spid="_x0000_s186370" name="Equation" r:id="rId3" imgW="2387600" imgH="203200" progId="Equation.3">
              <p:embed/>
            </p:oleObj>
          </a:graphicData>
        </a:graphic>
      </p:graphicFrame>
    </p:spTree>
  </p:cSld>
  <p:clrMapOvr>
    <a:masterClrMapping/>
  </p:clrMapOvr>
  <p:transition>
    <p:zoom/>
  </p:transition>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Response Variables – Evaluators, Filters, and Differentiation</a:t>
            </a:r>
            <a:endParaRPr lang="en-US" i="1" dirty="0"/>
          </a:p>
        </p:txBody>
      </p:sp>
      <p:sp>
        <p:nvSpPr>
          <p:cNvPr id="5" name="Rectangle 4"/>
          <p:cNvSpPr/>
          <p:nvPr/>
        </p:nvSpPr>
        <p:spPr>
          <a:xfrm>
            <a:off x="304800" y="1219200"/>
            <a:ext cx="8610600" cy="5016758"/>
          </a:xfrm>
          <a:prstGeom prst="rect">
            <a:avLst/>
          </a:prstGeom>
        </p:spPr>
        <p:txBody>
          <a:bodyPr wrap="square">
            <a:spAutoFit/>
          </a:bodyPr>
          <a:lstStyle/>
          <a:p>
            <a:pPr>
              <a:buFont typeface="Wingdings" pitchFamily="2" charset="2"/>
              <a:buChar char="Ø"/>
            </a:pPr>
            <a:r>
              <a:rPr lang="en-US" sz="2000" dirty="0"/>
              <a:t>The </a:t>
            </a:r>
            <a:r>
              <a:rPr lang="en-US" sz="2000" dirty="0" smtClean="0"/>
              <a:t>Response </a:t>
            </a:r>
            <a:r>
              <a:rPr lang="en-US" sz="2000" dirty="0"/>
              <a:t>Variables expose calculated quantities or engineering responses computed within the SORCER environment. </a:t>
            </a:r>
            <a:endParaRPr lang="en-US" sz="2000" dirty="0" smtClean="0"/>
          </a:p>
          <a:p>
            <a:pPr>
              <a:buFont typeface="Wingdings" pitchFamily="2" charset="2"/>
              <a:buChar char="Ø"/>
            </a:pPr>
            <a:endParaRPr lang="en-US" sz="2000" dirty="0" smtClean="0"/>
          </a:p>
          <a:p>
            <a:pPr>
              <a:buFont typeface="Wingdings" pitchFamily="2" charset="2"/>
              <a:buChar char="Ø"/>
            </a:pPr>
            <a:r>
              <a:rPr lang="en-US" sz="2000" dirty="0" smtClean="0"/>
              <a:t>Response </a:t>
            </a:r>
            <a:r>
              <a:rPr lang="en-US" sz="2000" dirty="0"/>
              <a:t>Variables consists of an </a:t>
            </a:r>
            <a:r>
              <a:rPr lang="en-US" sz="2000" b="1" i="1" dirty="0"/>
              <a:t>Evaluator</a:t>
            </a:r>
            <a:r>
              <a:rPr lang="en-US" sz="2000" dirty="0"/>
              <a:t> and one or more </a:t>
            </a:r>
            <a:r>
              <a:rPr lang="en-US" sz="2000" b="1" i="1" dirty="0" smtClean="0"/>
              <a:t>Filter</a:t>
            </a:r>
            <a:r>
              <a:rPr lang="en-US" sz="2000" b="1" dirty="0" smtClean="0"/>
              <a:t>s </a:t>
            </a:r>
            <a:r>
              <a:rPr lang="en-US" sz="2000" dirty="0" smtClean="0"/>
              <a:t>and</a:t>
            </a:r>
            <a:r>
              <a:rPr lang="en-US" sz="2000" b="1" dirty="0" smtClean="0"/>
              <a:t> </a:t>
            </a:r>
            <a:r>
              <a:rPr lang="en-US" sz="2000" b="1" i="1" dirty="0" smtClean="0"/>
              <a:t>Differentiation</a:t>
            </a:r>
            <a:r>
              <a:rPr lang="en-US" sz="2000" dirty="0" smtClean="0"/>
              <a:t>. This triplet is termed an </a:t>
            </a:r>
            <a:r>
              <a:rPr lang="en-US" sz="2000" b="1" i="1" dirty="0" smtClean="0"/>
              <a:t>Evaluation</a:t>
            </a:r>
            <a:r>
              <a:rPr lang="en-US" sz="2000" dirty="0" smtClean="0"/>
              <a:t>.</a:t>
            </a:r>
          </a:p>
          <a:p>
            <a:pPr>
              <a:buFont typeface="Wingdings" pitchFamily="2" charset="2"/>
              <a:buChar char="Ø"/>
            </a:pPr>
            <a:endParaRPr lang="en-US" sz="2000" dirty="0" smtClean="0"/>
          </a:p>
          <a:p>
            <a:pPr>
              <a:buFont typeface="Wingdings" pitchFamily="2" charset="2"/>
              <a:buChar char="Ø"/>
            </a:pPr>
            <a:r>
              <a:rPr lang="en-US" sz="2000" dirty="0" smtClean="0"/>
              <a:t> </a:t>
            </a:r>
            <a:r>
              <a:rPr lang="en-US" sz="2000" dirty="0"/>
              <a:t>Evaluators are the actual compute engines and they have potential dependencies. </a:t>
            </a:r>
            <a:r>
              <a:rPr lang="en-US" sz="2000" dirty="0" smtClean="0"/>
              <a:t>(</a:t>
            </a:r>
            <a:r>
              <a:rPr lang="en-US" sz="2000" dirty="0"/>
              <a:t>other Response,  Design, and indirectly </a:t>
            </a:r>
            <a:r>
              <a:rPr lang="en-US" sz="2000" dirty="0" smtClean="0"/>
              <a:t>Linked Variables) </a:t>
            </a:r>
            <a:r>
              <a:rPr lang="en-US" sz="2000" dirty="0"/>
              <a:t>as their input.</a:t>
            </a:r>
            <a:r>
              <a:rPr lang="en-US" sz="2000" dirty="0" smtClean="0"/>
              <a:t> </a:t>
            </a:r>
          </a:p>
          <a:p>
            <a:pPr>
              <a:buFont typeface="Wingdings" pitchFamily="2" charset="2"/>
              <a:buChar char="Ø"/>
            </a:pPr>
            <a:endParaRPr lang="en-US" sz="2000" dirty="0" smtClean="0"/>
          </a:p>
          <a:p>
            <a:pPr>
              <a:buFont typeface="Wingdings" pitchFamily="2" charset="2"/>
              <a:buChar char="Ø"/>
            </a:pPr>
            <a:r>
              <a:rPr lang="en-US" sz="2000" dirty="0" smtClean="0"/>
              <a:t>In SORCER </a:t>
            </a:r>
            <a:r>
              <a:rPr lang="en-US" sz="2000" dirty="0"/>
              <a:t>a Response Variable, like all Variables, </a:t>
            </a:r>
            <a:r>
              <a:rPr lang="en-US" sz="2000" b="1" dirty="0"/>
              <a:t>must reduce to a single scalar </a:t>
            </a:r>
          </a:p>
          <a:p>
            <a:pPr>
              <a:buFont typeface="Wingdings" pitchFamily="2" charset="2"/>
              <a:buChar char="Ø"/>
            </a:pPr>
            <a:r>
              <a:rPr lang="en-US" sz="2000" b="1" i="1" dirty="0" smtClean="0"/>
              <a:t>Evaluator</a:t>
            </a:r>
            <a:r>
              <a:rPr lang="en-US" sz="2000" dirty="0" smtClean="0"/>
              <a:t>s </a:t>
            </a:r>
            <a:r>
              <a:rPr lang="en-US" sz="2000" dirty="0"/>
              <a:t>compute </a:t>
            </a:r>
            <a:r>
              <a:rPr lang="en-US" sz="2000" dirty="0" smtClean="0"/>
              <a:t>“</a:t>
            </a:r>
            <a:r>
              <a:rPr lang="en-US" sz="2000" dirty="0"/>
              <a:t>blobs</a:t>
            </a:r>
            <a:r>
              <a:rPr lang="en-US" sz="2000" dirty="0" smtClean="0"/>
              <a:t>” (large amount of data)</a:t>
            </a:r>
          </a:p>
          <a:p>
            <a:pPr>
              <a:buFont typeface="Wingdings" pitchFamily="2" charset="2"/>
              <a:buChar char="Ø"/>
            </a:pPr>
            <a:r>
              <a:rPr lang="en-US" sz="2000" dirty="0" smtClean="0"/>
              <a:t> </a:t>
            </a:r>
            <a:r>
              <a:rPr lang="en-US" sz="2000" b="1" i="1" dirty="0"/>
              <a:t>Filter</a:t>
            </a:r>
            <a:r>
              <a:rPr lang="en-US" sz="2000" dirty="0"/>
              <a:t>s are used to “filter” the “blobs” to the scalar value the response Variable </a:t>
            </a:r>
            <a:r>
              <a:rPr lang="en-US" sz="2000" dirty="0" smtClean="0"/>
              <a:t>represents</a:t>
            </a:r>
          </a:p>
          <a:p>
            <a:endParaRPr lang="en-US" sz="2000" dirty="0"/>
          </a:p>
        </p:txBody>
      </p:sp>
    </p:spTree>
  </p:cSld>
  <p:clrMapOvr>
    <a:masterClrMapping/>
  </p:clrMapOvr>
  <p:transition>
    <p:zoom/>
  </p:transition>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Variable Configuration</a:t>
            </a:r>
            <a:br>
              <a:rPr lang="en-US" dirty="0" smtClean="0"/>
            </a:br>
            <a:r>
              <a:rPr lang="en-US" dirty="0" smtClean="0"/>
              <a:t>(Evaluator Creation)</a:t>
            </a:r>
            <a:endParaRPr lang="en-US" dirty="0"/>
          </a:p>
        </p:txBody>
      </p:sp>
      <p:sp>
        <p:nvSpPr>
          <p:cNvPr id="5" name="Rectangle 4"/>
          <p:cNvSpPr/>
          <p:nvPr/>
        </p:nvSpPr>
        <p:spPr>
          <a:xfrm>
            <a:off x="533400" y="2411682"/>
            <a:ext cx="8763000" cy="2262158"/>
          </a:xfrm>
          <a:prstGeom prst="rect">
            <a:avLst/>
          </a:prstGeom>
        </p:spPr>
        <p:txBody>
          <a:bodyPr wrap="square">
            <a:spAutoFit/>
          </a:bodyPr>
          <a:lstStyle/>
          <a:p>
            <a:pPr>
              <a:buFont typeface="Wingdings" pitchFamily="2" charset="2"/>
              <a:buChar char="Ø"/>
            </a:pPr>
            <a:r>
              <a:rPr lang="en-US" dirty="0" smtClean="0"/>
              <a:t>There </a:t>
            </a:r>
            <a:r>
              <a:rPr lang="en-US" dirty="0"/>
              <a:t>are 20 response </a:t>
            </a:r>
            <a:r>
              <a:rPr lang="en-US" dirty="0" smtClean="0"/>
              <a:t>Variables</a:t>
            </a:r>
          </a:p>
          <a:p>
            <a:pPr>
              <a:buFont typeface="Wingdings" pitchFamily="2" charset="2"/>
              <a:buChar char="Ø"/>
            </a:pPr>
            <a:endParaRPr lang="en-US" sz="900" dirty="0" smtClean="0"/>
          </a:p>
          <a:p>
            <a:pPr>
              <a:buFont typeface="Wingdings" pitchFamily="2" charset="2"/>
              <a:buChar char="Ø"/>
            </a:pPr>
            <a:r>
              <a:rPr lang="en-US" dirty="0" smtClean="0"/>
              <a:t>All 20 are </a:t>
            </a:r>
            <a:r>
              <a:rPr lang="en-US" dirty="0"/>
              <a:t>computed by performing a single </a:t>
            </a:r>
            <a:r>
              <a:rPr lang="en-US" dirty="0" err="1"/>
              <a:t>Avus</a:t>
            </a:r>
            <a:r>
              <a:rPr lang="en-US" dirty="0"/>
              <a:t> run. </a:t>
            </a:r>
            <a:r>
              <a:rPr lang="en-US" dirty="0" smtClean="0"/>
              <a:t>(All use </a:t>
            </a:r>
            <a:r>
              <a:rPr lang="en-US" dirty="0"/>
              <a:t>the same </a:t>
            </a:r>
            <a:r>
              <a:rPr lang="en-US" i="1" dirty="0" smtClean="0"/>
              <a:t>Evaluator</a:t>
            </a:r>
            <a:r>
              <a:rPr lang="en-US" dirty="0" smtClean="0"/>
              <a:t>) </a:t>
            </a:r>
          </a:p>
          <a:p>
            <a:pPr>
              <a:buFont typeface="Wingdings" pitchFamily="2" charset="2"/>
              <a:buChar char="Ø"/>
            </a:pPr>
            <a:endParaRPr lang="en-US" sz="1000" dirty="0" smtClean="0"/>
          </a:p>
          <a:p>
            <a:pPr>
              <a:buFont typeface="Wingdings" pitchFamily="2" charset="2"/>
              <a:buChar char="Ø"/>
            </a:pPr>
            <a:r>
              <a:rPr lang="en-US" dirty="0" smtClean="0"/>
              <a:t>This </a:t>
            </a:r>
            <a:r>
              <a:rPr lang="en-US" i="1" dirty="0"/>
              <a:t>Evaluator</a:t>
            </a:r>
            <a:r>
              <a:rPr lang="en-US" dirty="0"/>
              <a:t> executes </a:t>
            </a:r>
            <a:r>
              <a:rPr lang="en-US" dirty="0" err="1"/>
              <a:t>Avus</a:t>
            </a:r>
            <a:r>
              <a:rPr lang="en-US" dirty="0"/>
              <a:t> for a given set of </a:t>
            </a:r>
            <a:r>
              <a:rPr lang="en-US" dirty="0" smtClean="0"/>
              <a:t>alpha and  </a:t>
            </a:r>
            <a:r>
              <a:rPr lang="en-US" dirty="0" err="1" smtClean="0"/>
              <a:t>betai</a:t>
            </a:r>
            <a:r>
              <a:rPr lang="en-US" dirty="0" smtClean="0"/>
              <a:t> and </a:t>
            </a:r>
            <a:r>
              <a:rPr lang="en-US" dirty="0"/>
              <a:t>produces an </a:t>
            </a:r>
            <a:r>
              <a:rPr lang="en-US" i="1" dirty="0" err="1"/>
              <a:t>AvusOutput</a:t>
            </a:r>
            <a:r>
              <a:rPr lang="en-US" dirty="0"/>
              <a:t> Object(</a:t>
            </a:r>
            <a:r>
              <a:rPr lang="en-US" dirty="0" err="1"/>
              <a:t>engineering.provider.auvs.AvusOutput.java</a:t>
            </a:r>
            <a:r>
              <a:rPr lang="en-US" dirty="0" smtClean="0"/>
              <a:t>)</a:t>
            </a:r>
          </a:p>
          <a:p>
            <a:pPr>
              <a:buFont typeface="Wingdings" pitchFamily="2" charset="2"/>
              <a:buChar char="Ø"/>
            </a:pPr>
            <a:endParaRPr lang="en-US" sz="1000" dirty="0" smtClean="0"/>
          </a:p>
          <a:p>
            <a:pPr>
              <a:buFont typeface="Wingdings" pitchFamily="2" charset="2"/>
              <a:buChar char="Ø"/>
            </a:pPr>
            <a:r>
              <a:rPr lang="en-US" dirty="0" smtClean="0"/>
              <a:t>The </a:t>
            </a:r>
            <a:r>
              <a:rPr lang="en-US" dirty="0"/>
              <a:t>type of </a:t>
            </a:r>
            <a:r>
              <a:rPr lang="en-US" i="1" dirty="0"/>
              <a:t>Evaluator</a:t>
            </a:r>
            <a:r>
              <a:rPr lang="en-US" dirty="0"/>
              <a:t> used is an </a:t>
            </a:r>
            <a:r>
              <a:rPr lang="en-US" i="1" dirty="0" err="1"/>
              <a:t>ExertionEvaluator</a:t>
            </a:r>
            <a:r>
              <a:rPr lang="en-US" dirty="0"/>
              <a:t>. An </a:t>
            </a:r>
            <a:r>
              <a:rPr lang="en-US" i="1" dirty="0" err="1"/>
              <a:t>ExertionEvaluator</a:t>
            </a:r>
            <a:r>
              <a:rPr lang="en-US" dirty="0"/>
              <a:t> can be either a single Task or an entire Job. </a:t>
            </a:r>
          </a:p>
        </p:txBody>
      </p:sp>
      <p:graphicFrame>
        <p:nvGraphicFramePr>
          <p:cNvPr id="29699" name="Object 21"/>
          <p:cNvGraphicFramePr>
            <a:graphicFrameLocks noChangeAspect="1"/>
          </p:cNvGraphicFramePr>
          <p:nvPr/>
        </p:nvGraphicFramePr>
        <p:xfrm>
          <a:off x="4267200" y="2405412"/>
          <a:ext cx="1345993" cy="382588"/>
        </p:xfrm>
        <a:graphic>
          <a:graphicData uri="http://schemas.openxmlformats.org/presentationml/2006/ole">
            <p:oleObj spid="_x0000_s29699" name="Equation" r:id="rId3" imgW="812520" imgH="241200" progId="Equation.3">
              <p:embed/>
            </p:oleObj>
          </a:graphicData>
        </a:graphic>
      </p:graphicFrame>
      <p:sp>
        <p:nvSpPr>
          <p:cNvPr id="9" name="Rectangle 8"/>
          <p:cNvSpPr/>
          <p:nvPr/>
        </p:nvSpPr>
        <p:spPr>
          <a:xfrm>
            <a:off x="685800" y="4724400"/>
            <a:ext cx="8534400" cy="1815882"/>
          </a:xfrm>
          <a:prstGeom prst="rect">
            <a:avLst/>
          </a:prstGeom>
        </p:spPr>
        <p:txBody>
          <a:bodyPr wrap="square">
            <a:spAutoFit/>
          </a:bodyPr>
          <a:lstStyle/>
          <a:p>
            <a:r>
              <a:rPr lang="en-US" sz="1400" dirty="0"/>
              <a:t>// configure the </a:t>
            </a:r>
            <a:r>
              <a:rPr lang="en-US" sz="1400" dirty="0" err="1" smtClean="0"/>
              <a:t>lpusi</a:t>
            </a:r>
            <a:r>
              <a:rPr lang="en-US" sz="1400" dirty="0" smtClean="0"/>
              <a:t> </a:t>
            </a:r>
            <a:r>
              <a:rPr lang="en-US" sz="1400" dirty="0"/>
              <a:t>response variables</a:t>
            </a:r>
            <a:r>
              <a:rPr lang="en-US" sz="1400" dirty="0" smtClean="0"/>
              <a:t>. For the </a:t>
            </a:r>
            <a:r>
              <a:rPr lang="en-US" sz="1400" dirty="0" err="1" smtClean="0"/>
              <a:t>LpusiExacte</a:t>
            </a:r>
            <a:r>
              <a:rPr lang="en-US" sz="1400" dirty="0" smtClean="0"/>
              <a:t> - Evaluator	</a:t>
            </a:r>
            <a:r>
              <a:rPr lang="en-US" sz="1400" dirty="0"/>
              <a:t>	</a:t>
            </a:r>
          </a:p>
          <a:p>
            <a:r>
              <a:rPr lang="en-US" sz="1400" dirty="0"/>
              <a:t>//construct the exertion evaluator for the lift per unit span (</a:t>
            </a:r>
            <a:r>
              <a:rPr lang="en-US" sz="1400" dirty="0" err="1"/>
              <a:t>Lpusi</a:t>
            </a:r>
            <a:r>
              <a:rPr lang="en-US" sz="1400" dirty="0"/>
              <a:t>)</a:t>
            </a:r>
          </a:p>
          <a:p>
            <a:endParaRPr lang="en-US" sz="1400" dirty="0"/>
          </a:p>
          <a:p>
            <a:r>
              <a:rPr lang="en-US" sz="1400" dirty="0"/>
              <a:t>// Construct the </a:t>
            </a:r>
            <a:r>
              <a:rPr lang="en-US" sz="1400" dirty="0" err="1"/>
              <a:t>avusTask</a:t>
            </a:r>
            <a:r>
              <a:rPr lang="en-US" sz="1400" dirty="0"/>
              <a:t>(see Appendix B for this method and the </a:t>
            </a:r>
            <a:r>
              <a:rPr lang="en-US" sz="1400" dirty="0" smtClean="0"/>
              <a:t>construction </a:t>
            </a:r>
            <a:r>
              <a:rPr lang="en-US" sz="1400" dirty="0"/>
              <a:t>of the context for this task)</a:t>
            </a:r>
          </a:p>
          <a:p>
            <a:r>
              <a:rPr lang="en-US" sz="1400" b="1" dirty="0">
                <a:solidFill>
                  <a:srgbClr val="FF0000"/>
                </a:solidFill>
                <a:latin typeface="Courier" pitchFamily="49" charset="0"/>
              </a:rPr>
              <a:t>Task </a:t>
            </a:r>
            <a:r>
              <a:rPr lang="en-US" sz="1400" b="1" dirty="0" err="1">
                <a:solidFill>
                  <a:srgbClr val="FF0000"/>
                </a:solidFill>
                <a:latin typeface="Courier" pitchFamily="49" charset="0"/>
              </a:rPr>
              <a:t>avusTask</a:t>
            </a:r>
            <a:r>
              <a:rPr lang="en-US" sz="1400" b="1" dirty="0">
                <a:solidFill>
                  <a:srgbClr val="FF0000"/>
                </a:solidFill>
                <a:latin typeface="Courier" pitchFamily="49" charset="0"/>
              </a:rPr>
              <a:t> = </a:t>
            </a:r>
            <a:r>
              <a:rPr lang="en-US" sz="1400" b="1" dirty="0" err="1">
                <a:solidFill>
                  <a:srgbClr val="FF0000"/>
                </a:solidFill>
                <a:latin typeface="Courier" pitchFamily="49" charset="0"/>
              </a:rPr>
              <a:t>getAvusTask</a:t>
            </a:r>
            <a:r>
              <a:rPr lang="en-US" sz="1400" b="1" dirty="0">
                <a:solidFill>
                  <a:srgbClr val="FF0000"/>
                </a:solidFill>
                <a:latin typeface="Courier" pitchFamily="49" charset="0"/>
              </a:rPr>
              <a:t>();</a:t>
            </a:r>
          </a:p>
          <a:p>
            <a:r>
              <a:rPr lang="en-US" sz="1400" b="1" dirty="0">
                <a:solidFill>
                  <a:srgbClr val="FF0000"/>
                </a:solidFill>
                <a:latin typeface="Courier" pitchFamily="49" charset="0"/>
              </a:rPr>
              <a:t>Evaluator </a:t>
            </a:r>
            <a:r>
              <a:rPr lang="en-US" sz="1400" b="1" dirty="0" err="1">
                <a:solidFill>
                  <a:srgbClr val="FF0000"/>
                </a:solidFill>
                <a:latin typeface="Courier" pitchFamily="49" charset="0"/>
              </a:rPr>
              <a:t>avusEvaluator</a:t>
            </a:r>
            <a:r>
              <a:rPr lang="en-US" sz="1400" b="1" dirty="0">
                <a:solidFill>
                  <a:srgbClr val="FF0000"/>
                </a:solidFill>
                <a:latin typeface="Courier" pitchFamily="49" charset="0"/>
              </a:rPr>
              <a:t> = </a:t>
            </a:r>
            <a:r>
              <a:rPr lang="en-US" sz="1400" b="1" dirty="0" err="1">
                <a:solidFill>
                  <a:srgbClr val="FF0000"/>
                </a:solidFill>
                <a:latin typeface="Courier" pitchFamily="49" charset="0"/>
              </a:rPr>
              <a:t>avusTask.getEvaluator</a:t>
            </a:r>
            <a:r>
              <a:rPr lang="en-US" sz="1400" b="1" dirty="0" smtClean="0">
                <a:solidFill>
                  <a:srgbClr val="FF0000"/>
                </a:solidFill>
                <a:latin typeface="Courier" pitchFamily="49" charset="0"/>
              </a:rPr>
              <a:t>();</a:t>
            </a:r>
          </a:p>
          <a:p>
            <a:r>
              <a:rPr lang="en-US" sz="1400" dirty="0"/>
              <a:t>// add the dependencies to the </a:t>
            </a:r>
            <a:r>
              <a:rPr lang="en-US" sz="1400" dirty="0" err="1"/>
              <a:t>avusEvaluator</a:t>
            </a:r>
            <a:r>
              <a:rPr lang="en-US" sz="1400" dirty="0"/>
              <a:t> evaluator (all</a:t>
            </a:r>
            <a:r>
              <a:rPr lang="en-US" sz="1400" dirty="0" smtClean="0"/>
              <a:t> </a:t>
            </a:r>
            <a:r>
              <a:rPr lang="en-US" sz="1400" dirty="0" err="1" smtClean="0"/>
              <a:t>betai</a:t>
            </a:r>
            <a:r>
              <a:rPr lang="en-US" sz="1400" dirty="0" smtClean="0"/>
              <a:t> and alpha)</a:t>
            </a:r>
          </a:p>
          <a:p>
            <a:r>
              <a:rPr lang="en-US" sz="1400" b="1" dirty="0" smtClean="0">
                <a:solidFill>
                  <a:srgbClr val="FF0000"/>
                </a:solidFill>
                <a:latin typeface="Courier" pitchFamily="49" charset="0"/>
              </a:rPr>
              <a:t>avusEvaluator.addDependents(loop(1:20),”beta%i%”,”alpha”);</a:t>
            </a:r>
          </a:p>
        </p:txBody>
      </p:sp>
      <p:sp>
        <p:nvSpPr>
          <p:cNvPr id="6" name="TextBox 5"/>
          <p:cNvSpPr txBox="1"/>
          <p:nvPr/>
        </p:nvSpPr>
        <p:spPr>
          <a:xfrm>
            <a:off x="0" y="1066800"/>
            <a:ext cx="3483844" cy="400110"/>
          </a:xfrm>
          <a:prstGeom prst="rect">
            <a:avLst/>
          </a:prstGeom>
          <a:noFill/>
        </p:spPr>
        <p:txBody>
          <a:bodyPr wrap="none" rtlCol="0">
            <a:spAutoFit/>
          </a:bodyPr>
          <a:lstStyle/>
          <a:p>
            <a:r>
              <a:rPr lang="en-US" sz="2000" b="1" dirty="0" err="1" smtClean="0"/>
              <a:t>Lpus$i$Exacte</a:t>
            </a:r>
            <a:r>
              <a:rPr lang="en-US" sz="2000" b="1" dirty="0" smtClean="0"/>
              <a:t> – </a:t>
            </a:r>
            <a:r>
              <a:rPr lang="en-US" sz="2000" b="1" i="1" dirty="0" smtClean="0"/>
              <a:t>Evaluator</a:t>
            </a:r>
          </a:p>
        </p:txBody>
      </p:sp>
      <p:pic>
        <p:nvPicPr>
          <p:cNvPr id="7" name="Picture 2"/>
          <p:cNvPicPr>
            <a:picLocks noChangeAspect="1" noChangeArrowheads="1"/>
          </p:cNvPicPr>
          <p:nvPr/>
        </p:nvPicPr>
        <p:blipFill>
          <a:blip r:embed="rId4" cstate="print"/>
          <a:srcRect/>
          <a:stretch>
            <a:fillRect/>
          </a:stretch>
        </p:blipFill>
        <p:spPr bwMode="auto">
          <a:xfrm>
            <a:off x="609600" y="1524000"/>
            <a:ext cx="887953" cy="830317"/>
          </a:xfrm>
          <a:prstGeom prst="rect">
            <a:avLst/>
          </a:prstGeom>
          <a:noFill/>
          <a:ln w="9525">
            <a:noFill/>
            <a:miter lim="800000"/>
            <a:headEnd/>
            <a:tailEnd/>
          </a:ln>
          <a:effectLst/>
        </p:spPr>
      </p:pic>
      <p:sp>
        <p:nvSpPr>
          <p:cNvPr id="8" name="TextBox 7"/>
          <p:cNvSpPr txBox="1"/>
          <p:nvPr/>
        </p:nvSpPr>
        <p:spPr>
          <a:xfrm>
            <a:off x="1600200" y="1600200"/>
            <a:ext cx="2348945" cy="369332"/>
          </a:xfrm>
          <a:prstGeom prst="rect">
            <a:avLst/>
          </a:prstGeom>
          <a:noFill/>
        </p:spPr>
        <p:txBody>
          <a:bodyPr wrap="none" rtlCol="0">
            <a:spAutoFit/>
          </a:bodyPr>
          <a:lstStyle/>
          <a:p>
            <a:r>
              <a:rPr lang="en-US" dirty="0" smtClean="0"/>
              <a:t>Task to execute </a:t>
            </a:r>
            <a:r>
              <a:rPr lang="en-US" dirty="0" err="1" smtClean="0"/>
              <a:t>Avus</a:t>
            </a:r>
            <a:endParaRPr lang="en-US" dirty="0"/>
          </a:p>
        </p:txBody>
      </p:sp>
      <p:sp>
        <p:nvSpPr>
          <p:cNvPr id="10" name="TextBox 9"/>
          <p:cNvSpPr txBox="1"/>
          <p:nvPr/>
        </p:nvSpPr>
        <p:spPr>
          <a:xfrm>
            <a:off x="3963853" y="1066800"/>
            <a:ext cx="5009327" cy="400110"/>
          </a:xfrm>
          <a:prstGeom prst="rect">
            <a:avLst/>
          </a:prstGeom>
          <a:noFill/>
        </p:spPr>
        <p:txBody>
          <a:bodyPr wrap="none" rtlCol="0">
            <a:spAutoFit/>
          </a:bodyPr>
          <a:lstStyle/>
          <a:p>
            <a:r>
              <a:rPr lang="en-US" sz="2000" b="1" dirty="0" smtClean="0"/>
              <a:t>Lpus$i$Exacteg1 – </a:t>
            </a:r>
            <a:r>
              <a:rPr lang="en-US" sz="2000" b="1" i="1" dirty="0" err="1" smtClean="0"/>
              <a:t>DerivativeEvaluator</a:t>
            </a:r>
            <a:endParaRPr lang="en-US" sz="2000" b="1" i="1" dirty="0" smtClean="0"/>
          </a:p>
        </p:txBody>
      </p:sp>
      <p:graphicFrame>
        <p:nvGraphicFramePr>
          <p:cNvPr id="29702" name="Object 6"/>
          <p:cNvGraphicFramePr>
            <a:graphicFrameLocks noChangeAspect="1"/>
          </p:cNvGraphicFramePr>
          <p:nvPr/>
        </p:nvGraphicFramePr>
        <p:xfrm>
          <a:off x="4963548" y="1524000"/>
          <a:ext cx="4180452" cy="785812"/>
        </p:xfrm>
        <a:graphic>
          <a:graphicData uri="http://schemas.openxmlformats.org/presentationml/2006/ole">
            <p:oleObj spid="_x0000_s29702" name="Equation" r:id="rId5" imgW="3543300" imgH="673100" progId="Equation.3">
              <p:embed/>
            </p:oleObj>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914400" y="1219200"/>
            <a:ext cx="3370672" cy="646331"/>
          </a:xfrm>
          <a:prstGeom prst="rect">
            <a:avLst/>
          </a:prstGeom>
        </p:spPr>
        <p:txBody>
          <a:bodyPr wrap="none">
            <a:spAutoFit/>
          </a:bodyPr>
          <a:lstStyle/>
          <a:p>
            <a:r>
              <a:rPr lang="en-US" b="1" dirty="0" smtClean="0">
                <a:solidFill>
                  <a:srgbClr val="FF0000"/>
                </a:solidFill>
                <a:latin typeface="Courier" pitchFamily="49" charset="0"/>
              </a:rPr>
              <a:t>Evaluator </a:t>
            </a:r>
            <a:r>
              <a:rPr lang="en-US" b="1" dirty="0" err="1" smtClean="0">
                <a:solidFill>
                  <a:srgbClr val="FF0000"/>
                </a:solidFill>
                <a:latin typeface="Courier" pitchFamily="49" charset="0"/>
              </a:rPr>
              <a:t>avusEvaluator</a:t>
            </a:r>
            <a:endParaRPr lang="en-US" b="1" dirty="0" smtClean="0">
              <a:solidFill>
                <a:srgbClr val="FF0000"/>
              </a:solidFill>
              <a:latin typeface="Courier" pitchFamily="49" charset="0"/>
            </a:endParaRPr>
          </a:p>
          <a:p>
            <a:r>
              <a:rPr lang="en-US" b="1" dirty="0" smtClean="0">
                <a:solidFill>
                  <a:srgbClr val="FF0000"/>
                </a:solidFill>
                <a:latin typeface="Courier" pitchFamily="49" charset="0"/>
              </a:rPr>
              <a:t> </a:t>
            </a:r>
            <a:endParaRPr lang="en-US" dirty="0"/>
          </a:p>
        </p:txBody>
      </p:sp>
    </p:spTree>
  </p:cSld>
  <p:clrMapOvr>
    <a:masterClrMapping/>
  </p:clrMapOvr>
  <p:transition>
    <p:zoom/>
  </p:transition>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152400" y="1582341"/>
            <a:ext cx="8686800" cy="3693319"/>
          </a:xfrm>
          <a:prstGeom prst="rect">
            <a:avLst/>
          </a:prstGeom>
        </p:spPr>
        <p:txBody>
          <a:bodyPr wrap="square">
            <a:spAutoFit/>
          </a:bodyPr>
          <a:lstStyle/>
          <a:p>
            <a:pPr>
              <a:buFont typeface="Wingdings" pitchFamily="2" charset="2"/>
              <a:buChar char="Ø"/>
            </a:pPr>
            <a:r>
              <a:rPr lang="en-US" dirty="0" smtClean="0"/>
              <a:t> Once </a:t>
            </a:r>
            <a:r>
              <a:rPr lang="en-US" dirty="0"/>
              <a:t>the Evaluator with it’s dependencies has been </a:t>
            </a:r>
            <a:r>
              <a:rPr lang="en-US" dirty="0" smtClean="0"/>
              <a:t>constructed</a:t>
            </a:r>
          </a:p>
          <a:p>
            <a:pPr>
              <a:buFont typeface="Wingdings" pitchFamily="2" charset="2"/>
              <a:buChar char="Ø"/>
            </a:pPr>
            <a:endParaRPr lang="en-US" dirty="0" smtClean="0"/>
          </a:p>
          <a:p>
            <a:pPr>
              <a:buFont typeface="Wingdings" pitchFamily="2" charset="2"/>
              <a:buChar char="Ø"/>
            </a:pPr>
            <a:r>
              <a:rPr lang="en-US" dirty="0"/>
              <a:t> E</a:t>
            </a:r>
            <a:r>
              <a:rPr lang="en-US" dirty="0" smtClean="0"/>
              <a:t>ach  </a:t>
            </a:r>
            <a:r>
              <a:rPr lang="en-US" dirty="0"/>
              <a:t>response Variable sets it’s Evaluator to the </a:t>
            </a:r>
            <a:r>
              <a:rPr lang="en-US" dirty="0" err="1"/>
              <a:t>avusEvaluator</a:t>
            </a:r>
            <a:r>
              <a:rPr lang="en-US" dirty="0" smtClean="0"/>
              <a:t>.</a:t>
            </a:r>
          </a:p>
          <a:p>
            <a:endParaRPr lang="en-US" dirty="0"/>
          </a:p>
          <a:p>
            <a:r>
              <a:rPr lang="en-US" dirty="0"/>
              <a:t>// Set the Evaluator for each of the </a:t>
            </a:r>
            <a:r>
              <a:rPr lang="en-US" dirty="0" err="1" smtClean="0"/>
              <a:t>Lpusi</a:t>
            </a:r>
            <a:r>
              <a:rPr lang="en-US" dirty="0" smtClean="0"/>
              <a:t> </a:t>
            </a:r>
            <a:r>
              <a:rPr lang="en-US" dirty="0"/>
              <a:t>response </a:t>
            </a:r>
            <a:r>
              <a:rPr lang="en-US" dirty="0" smtClean="0"/>
              <a:t>variables (assumes the first 20 //response variables in the </a:t>
            </a:r>
            <a:r>
              <a:rPr lang="en-US" dirty="0" err="1" smtClean="0"/>
              <a:t>rvs</a:t>
            </a:r>
            <a:r>
              <a:rPr lang="en-US" dirty="0" smtClean="0"/>
              <a:t> model are the </a:t>
            </a:r>
            <a:r>
              <a:rPr lang="en-US" dirty="0" err="1" smtClean="0"/>
              <a:t>Lpus</a:t>
            </a:r>
            <a:r>
              <a:rPr lang="en-US" dirty="0" smtClean="0"/>
              <a:t>)</a:t>
            </a:r>
          </a:p>
          <a:p>
            <a:endParaRPr lang="en-US" dirty="0"/>
          </a:p>
          <a:p>
            <a:r>
              <a:rPr lang="en-US" dirty="0" err="1">
                <a:solidFill>
                  <a:srgbClr val="FF0000"/>
                </a:solidFill>
                <a:latin typeface="Courier" pitchFamily="49" charset="0"/>
              </a:rPr>
              <a:t>rvs.get</a:t>
            </a:r>
            <a:r>
              <a:rPr lang="en-US" dirty="0">
                <a:solidFill>
                  <a:srgbClr val="FF0000"/>
                </a:solidFill>
                <a:latin typeface="Courier" pitchFamily="49" charset="0"/>
              </a:rPr>
              <a:t>(1).</a:t>
            </a:r>
            <a:r>
              <a:rPr lang="en-US" dirty="0" err="1">
                <a:solidFill>
                  <a:srgbClr val="FF0000"/>
                </a:solidFill>
                <a:latin typeface="Courier" pitchFamily="49" charset="0"/>
              </a:rPr>
              <a:t>setEvaluator</a:t>
            </a:r>
            <a:r>
              <a:rPr lang="en-US" dirty="0">
                <a:solidFill>
                  <a:srgbClr val="FF0000"/>
                </a:solidFill>
                <a:latin typeface="Courier" pitchFamily="49" charset="0"/>
              </a:rPr>
              <a:t>(</a:t>
            </a:r>
            <a:r>
              <a:rPr lang="en-US" dirty="0" err="1">
                <a:solidFill>
                  <a:srgbClr val="FF0000"/>
                </a:solidFill>
                <a:latin typeface="Courier" pitchFamily="49" charset="0"/>
              </a:rPr>
              <a:t>avusEvaluator</a:t>
            </a:r>
            <a:r>
              <a:rPr lang="en-US" dirty="0">
                <a:solidFill>
                  <a:srgbClr val="FF0000"/>
                </a:solidFill>
                <a:latin typeface="Courier" pitchFamily="49" charset="0"/>
              </a:rPr>
              <a:t>);</a:t>
            </a:r>
          </a:p>
          <a:p>
            <a:r>
              <a:rPr lang="en-US" dirty="0" err="1">
                <a:solidFill>
                  <a:srgbClr val="FF0000"/>
                </a:solidFill>
                <a:latin typeface="Courier" pitchFamily="49" charset="0"/>
              </a:rPr>
              <a:t>rvs.get</a:t>
            </a:r>
            <a:r>
              <a:rPr lang="en-US" dirty="0">
                <a:solidFill>
                  <a:srgbClr val="FF0000"/>
                </a:solidFill>
                <a:latin typeface="Courier" pitchFamily="49" charset="0"/>
              </a:rPr>
              <a:t>(2).</a:t>
            </a:r>
            <a:r>
              <a:rPr lang="en-US" dirty="0" err="1">
                <a:solidFill>
                  <a:srgbClr val="FF0000"/>
                </a:solidFill>
                <a:latin typeface="Courier" pitchFamily="49" charset="0"/>
              </a:rPr>
              <a:t>setEvaluator</a:t>
            </a:r>
            <a:r>
              <a:rPr lang="en-US" dirty="0">
                <a:solidFill>
                  <a:srgbClr val="FF0000"/>
                </a:solidFill>
                <a:latin typeface="Courier" pitchFamily="49" charset="0"/>
              </a:rPr>
              <a:t>(</a:t>
            </a:r>
            <a:r>
              <a:rPr lang="en-US" dirty="0" err="1">
                <a:solidFill>
                  <a:srgbClr val="FF0000"/>
                </a:solidFill>
                <a:latin typeface="Courier" pitchFamily="49" charset="0"/>
              </a:rPr>
              <a:t>avusEvaluator</a:t>
            </a:r>
            <a:r>
              <a:rPr lang="en-US" dirty="0">
                <a:solidFill>
                  <a:srgbClr val="FF0000"/>
                </a:solidFill>
                <a:latin typeface="Courier" pitchFamily="49" charset="0"/>
              </a:rPr>
              <a:t>);</a:t>
            </a:r>
          </a:p>
          <a:p>
            <a:r>
              <a:rPr lang="en-US" dirty="0">
                <a:solidFill>
                  <a:srgbClr val="FF0000"/>
                </a:solidFill>
                <a:latin typeface="Courier" pitchFamily="49" charset="0"/>
              </a:rPr>
              <a:t>.</a:t>
            </a:r>
          </a:p>
          <a:p>
            <a:r>
              <a:rPr lang="en-US" dirty="0">
                <a:solidFill>
                  <a:srgbClr val="FF0000"/>
                </a:solidFill>
                <a:latin typeface="Courier" pitchFamily="49" charset="0"/>
              </a:rPr>
              <a:t>.</a:t>
            </a:r>
          </a:p>
          <a:p>
            <a:r>
              <a:rPr lang="en-US" dirty="0">
                <a:solidFill>
                  <a:srgbClr val="FF0000"/>
                </a:solidFill>
                <a:latin typeface="Courier" pitchFamily="49" charset="0"/>
              </a:rPr>
              <a:t>.</a:t>
            </a:r>
          </a:p>
          <a:p>
            <a:r>
              <a:rPr lang="en-US" dirty="0" err="1">
                <a:solidFill>
                  <a:srgbClr val="FF0000"/>
                </a:solidFill>
                <a:latin typeface="Courier" pitchFamily="49" charset="0"/>
              </a:rPr>
              <a:t>rvs.get</a:t>
            </a:r>
            <a:r>
              <a:rPr lang="en-US" dirty="0">
                <a:solidFill>
                  <a:srgbClr val="FF0000"/>
                </a:solidFill>
                <a:latin typeface="Courier" pitchFamily="49" charset="0"/>
              </a:rPr>
              <a:t>(20).</a:t>
            </a:r>
            <a:r>
              <a:rPr lang="en-US" dirty="0" err="1">
                <a:solidFill>
                  <a:srgbClr val="FF0000"/>
                </a:solidFill>
                <a:latin typeface="Courier" pitchFamily="49" charset="0"/>
              </a:rPr>
              <a:t>setEvaluator</a:t>
            </a:r>
            <a:r>
              <a:rPr lang="en-US" dirty="0">
                <a:solidFill>
                  <a:srgbClr val="FF0000"/>
                </a:solidFill>
                <a:latin typeface="Courier" pitchFamily="49" charset="0"/>
              </a:rPr>
              <a:t>(</a:t>
            </a:r>
            <a:r>
              <a:rPr lang="en-US" dirty="0" err="1">
                <a:solidFill>
                  <a:srgbClr val="FF0000"/>
                </a:solidFill>
                <a:latin typeface="Courier" pitchFamily="49" charset="0"/>
              </a:rPr>
              <a:t>avusEvaluator</a:t>
            </a:r>
            <a:r>
              <a:rPr lang="en-US" dirty="0">
                <a:solidFill>
                  <a:srgbClr val="FF0000"/>
                </a:solidFill>
                <a:latin typeface="Courier" pitchFamily="49" charset="0"/>
              </a:rPr>
              <a:t>);</a:t>
            </a:r>
          </a:p>
        </p:txBody>
      </p:sp>
      <p:sp>
        <p:nvSpPr>
          <p:cNvPr id="6" name="Title 1"/>
          <p:cNvSpPr txBox="1">
            <a:spLocks/>
          </p:cNvSpPr>
          <p:nvPr/>
        </p:nvSpPr>
        <p:spPr bwMode="auto">
          <a:xfrm>
            <a:off x="1143000" y="0"/>
            <a:ext cx="7162800" cy="885825"/>
          </a:xfrm>
          <a:prstGeom prst="rect">
            <a:avLst/>
          </a:prstGeom>
          <a:noFill/>
          <a:ln w="9525">
            <a:noFill/>
            <a:miter lim="800000"/>
            <a:headEnd/>
            <a:tailEnd/>
          </a:ln>
        </p:spPr>
        <p:txBody>
          <a:bodyPr vert="horz" wrap="square" lIns="45720" tIns="47625" rIns="91440" bIns="47625" numCol="1" anchor="ctr" anchorCtr="0" compatLnSpc="1">
            <a:prstTxWarp prst="textNoShape">
              <a:avLst/>
            </a:prstTxWarp>
          </a:bodyPr>
          <a:lstStyle/>
          <a:p>
            <a:pPr marL="0" marR="0" lvl="0" indent="0" algn="ctr" defTabSz="960438" rtl="0" eaLnBrk="0" fontAlgn="base" latinLnBrk="0" hangingPunct="0">
              <a:lnSpc>
                <a:spcPct val="8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D2B88"/>
                </a:solidFill>
                <a:effectLst/>
                <a:uLnTx/>
                <a:uFillTx/>
                <a:latin typeface="+mj-lt"/>
                <a:ea typeface="+mj-ea"/>
                <a:cs typeface="+mj-cs"/>
              </a:rPr>
              <a:t>Response Variable Configuration</a:t>
            </a:r>
            <a:br>
              <a:rPr kumimoji="0" lang="en-US" sz="3200" b="1" i="0" u="none" strike="noStrike" kern="0" cap="none" spc="0" normalizeH="0" baseline="0" noProof="0" dirty="0" smtClean="0">
                <a:ln>
                  <a:noFill/>
                </a:ln>
                <a:solidFill>
                  <a:srgbClr val="0D2B88"/>
                </a:solidFill>
                <a:effectLst/>
                <a:uLnTx/>
                <a:uFillTx/>
                <a:latin typeface="+mj-lt"/>
                <a:ea typeface="+mj-ea"/>
                <a:cs typeface="+mj-cs"/>
              </a:rPr>
            </a:br>
            <a:r>
              <a:rPr kumimoji="0" lang="en-US" sz="3200" b="1" i="0" u="none" strike="noStrike" kern="0" cap="none" spc="0" normalizeH="0" baseline="0" noProof="0" dirty="0" smtClean="0">
                <a:ln>
                  <a:noFill/>
                </a:ln>
                <a:solidFill>
                  <a:srgbClr val="0D2B88"/>
                </a:solidFill>
                <a:effectLst/>
                <a:uLnTx/>
                <a:uFillTx/>
                <a:latin typeface="+mj-lt"/>
                <a:ea typeface="+mj-ea"/>
                <a:cs typeface="+mj-cs"/>
              </a:rPr>
              <a:t>(Evaluator Creation)</a:t>
            </a:r>
            <a:endParaRPr kumimoji="0" lang="en-US" sz="3200" b="1" i="0" u="none" strike="noStrike" kern="0" cap="none" spc="0" normalizeH="0" baseline="0" noProof="0" dirty="0">
              <a:ln>
                <a:noFill/>
              </a:ln>
              <a:solidFill>
                <a:srgbClr val="0D2B88"/>
              </a:solidFill>
              <a:effectLst/>
              <a:uLnTx/>
              <a:uFillTx/>
              <a:latin typeface="+mj-lt"/>
              <a:ea typeface="+mj-ea"/>
              <a:cs typeface="+mj-cs"/>
            </a:endParaRPr>
          </a:p>
        </p:txBody>
      </p:sp>
      <p:sp>
        <p:nvSpPr>
          <p:cNvPr id="4" name="TextBox 3"/>
          <p:cNvSpPr txBox="1"/>
          <p:nvPr/>
        </p:nvSpPr>
        <p:spPr>
          <a:xfrm>
            <a:off x="1143000" y="5334000"/>
            <a:ext cx="8001000" cy="1631216"/>
          </a:xfrm>
          <a:prstGeom prst="rect">
            <a:avLst/>
          </a:prstGeom>
          <a:noFill/>
        </p:spPr>
        <p:txBody>
          <a:bodyPr wrap="square" rtlCol="0">
            <a:spAutoFit/>
          </a:bodyPr>
          <a:lstStyle/>
          <a:p>
            <a:r>
              <a:rPr lang="en-US" sz="2000" dirty="0" smtClean="0">
                <a:solidFill>
                  <a:srgbClr val="FF0000"/>
                </a:solidFill>
              </a:rPr>
              <a:t>How to do this via composition?</a:t>
            </a:r>
          </a:p>
          <a:p>
            <a:r>
              <a:rPr lang="en-US" sz="2000" dirty="0" smtClean="0">
                <a:solidFill>
                  <a:srgbClr val="FF0000"/>
                </a:solidFill>
              </a:rPr>
              <a:t>Evals(model,loop(1:20),”Lpus%i%”,avusEvaluator);</a:t>
            </a:r>
          </a:p>
          <a:p>
            <a:r>
              <a:rPr lang="en-US" sz="2000" dirty="0" smtClean="0">
                <a:solidFill>
                  <a:srgbClr val="FF0000"/>
                </a:solidFill>
              </a:rPr>
              <a:t>Do we wait until we have the filters to do this and add the dependencies to the Evaluator in a single composition?</a:t>
            </a:r>
          </a:p>
          <a:p>
            <a:r>
              <a:rPr lang="en-US" sz="2000" dirty="0" smtClean="0">
                <a:solidFill>
                  <a:srgbClr val="FF0000"/>
                </a:solidFill>
              </a:rPr>
              <a:t> </a:t>
            </a:r>
            <a:endParaRPr lang="en-US" sz="2000" dirty="0">
              <a:solidFill>
                <a:srgbClr val="FF0000"/>
              </a:solidFill>
            </a:endParaRPr>
          </a:p>
        </p:txBody>
      </p:sp>
      <p:sp>
        <p:nvSpPr>
          <p:cNvPr id="7" name="TextBox 6"/>
          <p:cNvSpPr txBox="1"/>
          <p:nvPr/>
        </p:nvSpPr>
        <p:spPr>
          <a:xfrm>
            <a:off x="0" y="1066800"/>
            <a:ext cx="4178581" cy="461665"/>
          </a:xfrm>
          <a:prstGeom prst="rect">
            <a:avLst/>
          </a:prstGeom>
          <a:noFill/>
        </p:spPr>
        <p:txBody>
          <a:bodyPr wrap="none" rtlCol="0">
            <a:spAutoFit/>
          </a:bodyPr>
          <a:lstStyle/>
          <a:p>
            <a:r>
              <a:rPr lang="en-US" sz="2400" b="1" dirty="0" err="1" smtClean="0"/>
              <a:t>Lpus%i%Exact</a:t>
            </a:r>
            <a:r>
              <a:rPr lang="en-US" sz="2400" b="1" dirty="0" smtClean="0"/>
              <a:t> – </a:t>
            </a:r>
            <a:r>
              <a:rPr lang="en-US" sz="2400" b="1" i="1" dirty="0" smtClean="0"/>
              <a:t>Evaluator</a:t>
            </a:r>
          </a:p>
        </p:txBody>
      </p:sp>
    </p:spTree>
  </p:cSld>
  <p:clrMapOvr>
    <a:masterClrMapping/>
  </p:clrMapOvr>
  <p:transition>
    <p:zoom/>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dirty="0" smtClean="0"/>
              <a:t>Response Variable Configuration</a:t>
            </a:r>
            <a:br>
              <a:rPr lang="en-US" dirty="0" smtClean="0"/>
            </a:br>
            <a:r>
              <a:rPr lang="en-US" dirty="0" smtClean="0"/>
              <a:t>(Filter Creation)</a:t>
            </a:r>
            <a:endParaRPr lang="en-US" dirty="0"/>
          </a:p>
        </p:txBody>
      </p:sp>
      <p:sp>
        <p:nvSpPr>
          <p:cNvPr id="5" name="Rectangle 4"/>
          <p:cNvSpPr/>
          <p:nvPr/>
        </p:nvSpPr>
        <p:spPr>
          <a:xfrm>
            <a:off x="457200" y="1371600"/>
            <a:ext cx="8458200" cy="1754326"/>
          </a:xfrm>
          <a:prstGeom prst="rect">
            <a:avLst/>
          </a:prstGeom>
        </p:spPr>
        <p:txBody>
          <a:bodyPr wrap="square">
            <a:spAutoFit/>
          </a:bodyPr>
          <a:lstStyle/>
          <a:p>
            <a:pPr>
              <a:buFont typeface="Wingdings" pitchFamily="2" charset="2"/>
              <a:buChar char="Ø"/>
            </a:pPr>
            <a:r>
              <a:rPr lang="en-US" dirty="0" smtClean="0"/>
              <a:t> Now </a:t>
            </a:r>
            <a:r>
              <a:rPr lang="en-US" dirty="0"/>
              <a:t>construct the Filters for each </a:t>
            </a:r>
            <a:r>
              <a:rPr lang="en-US" dirty="0" err="1"/>
              <a:t>Lpus_i</a:t>
            </a:r>
            <a:r>
              <a:rPr lang="en-US" dirty="0"/>
              <a:t> response Variable. </a:t>
            </a:r>
            <a:endParaRPr lang="en-US" dirty="0" smtClean="0"/>
          </a:p>
          <a:p>
            <a:pPr>
              <a:buFont typeface="Wingdings" pitchFamily="2" charset="2"/>
              <a:buChar char="Ø"/>
            </a:pPr>
            <a:endParaRPr lang="en-US" dirty="0"/>
          </a:p>
          <a:p>
            <a:pPr>
              <a:buFont typeface="Wingdings" pitchFamily="2" charset="2"/>
              <a:buChar char="Ø"/>
            </a:pPr>
            <a:r>
              <a:rPr lang="en-US" dirty="0" smtClean="0"/>
              <a:t>The </a:t>
            </a:r>
            <a:r>
              <a:rPr lang="en-US" dirty="0"/>
              <a:t>goal is to filter from the result of the Evaluator (Task in this case) to the individual values for the </a:t>
            </a:r>
            <a:r>
              <a:rPr lang="en-US" dirty="0" err="1" smtClean="0"/>
              <a:t>Lpusi</a:t>
            </a:r>
            <a:endParaRPr lang="en-US" dirty="0"/>
          </a:p>
          <a:p>
            <a:pPr>
              <a:buFont typeface="Wingdings" pitchFamily="2" charset="2"/>
              <a:buChar char="Ø"/>
            </a:pPr>
            <a:endParaRPr lang="en-US" dirty="0" smtClean="0"/>
          </a:p>
          <a:p>
            <a:pPr>
              <a:buFont typeface="Wingdings" pitchFamily="2" charset="2"/>
              <a:buChar char="Ø"/>
            </a:pPr>
            <a:r>
              <a:rPr lang="en-US" dirty="0" smtClean="0"/>
              <a:t>To do this examine the contents of the </a:t>
            </a:r>
            <a:r>
              <a:rPr lang="en-US" dirty="0" err="1" smtClean="0"/>
              <a:t>Avus</a:t>
            </a:r>
            <a:r>
              <a:rPr lang="en-US" dirty="0" smtClean="0"/>
              <a:t> Task</a:t>
            </a:r>
          </a:p>
        </p:txBody>
      </p:sp>
      <p:sp>
        <p:nvSpPr>
          <p:cNvPr id="6" name="TextBox 5"/>
          <p:cNvSpPr txBox="1"/>
          <p:nvPr/>
        </p:nvSpPr>
        <p:spPr>
          <a:xfrm>
            <a:off x="609600" y="3291513"/>
            <a:ext cx="8382000" cy="3185487"/>
          </a:xfrm>
          <a:prstGeom prst="rect">
            <a:avLst/>
          </a:prstGeom>
          <a:solidFill>
            <a:schemeClr val="accent1">
              <a:lumMod val="40000"/>
              <a:lumOff val="60000"/>
            </a:schemeClr>
          </a:solidFill>
        </p:spPr>
        <p:txBody>
          <a:bodyPr wrap="square" rtlCol="0">
            <a:spAutoFit/>
          </a:bodyPr>
          <a:lstStyle/>
          <a:p>
            <a:r>
              <a:rPr lang="en-US" sz="1400" b="1" dirty="0">
                <a:solidFill>
                  <a:srgbClr val="000000"/>
                </a:solidFill>
              </a:rPr>
              <a:t>Task – </a:t>
            </a:r>
            <a:r>
              <a:rPr lang="en-US" sz="1400" b="1" dirty="0" err="1">
                <a:solidFill>
                  <a:srgbClr val="000000"/>
                </a:solidFill>
              </a:rPr>
              <a:t>Avus</a:t>
            </a:r>
            <a:r>
              <a:rPr lang="en-US" sz="1400" b="1" dirty="0">
                <a:solidFill>
                  <a:srgbClr val="000000"/>
                </a:solidFill>
              </a:rPr>
              <a:t> Task</a:t>
            </a:r>
          </a:p>
          <a:p>
            <a:endParaRPr lang="en-US" sz="1100" dirty="0">
              <a:solidFill>
                <a:srgbClr val="000000"/>
              </a:solidFill>
            </a:endParaRPr>
          </a:p>
          <a:p>
            <a:endParaRPr lang="en-US" sz="1100" dirty="0">
              <a:solidFill>
                <a:srgbClr val="000000"/>
              </a:solidFill>
            </a:endParaRPr>
          </a:p>
          <a:p>
            <a:endParaRPr lang="en-US" sz="1100" dirty="0">
              <a:solidFill>
                <a:srgbClr val="000000"/>
              </a:solidFill>
            </a:endParaRPr>
          </a:p>
          <a:p>
            <a:endParaRPr lang="en-US" sz="1100" dirty="0">
              <a:solidFill>
                <a:srgbClr val="000000"/>
              </a:solidFill>
            </a:endParaRPr>
          </a:p>
          <a:p>
            <a:endParaRPr lang="en-US" sz="1100" dirty="0">
              <a:solidFill>
                <a:srgbClr val="000000"/>
              </a:solidFill>
            </a:endParaRPr>
          </a:p>
          <a:p>
            <a:endParaRPr lang="en-US" sz="1100" dirty="0">
              <a:solidFill>
                <a:srgbClr val="000000"/>
              </a:solidFill>
            </a:endParaRPr>
          </a:p>
          <a:p>
            <a:endParaRPr lang="en-US" sz="1100" dirty="0">
              <a:solidFill>
                <a:srgbClr val="000000"/>
              </a:solidFill>
            </a:endParaRPr>
          </a:p>
          <a:p>
            <a:endParaRPr lang="en-US" sz="1100" dirty="0">
              <a:solidFill>
                <a:srgbClr val="000000"/>
              </a:solidFill>
            </a:endParaRPr>
          </a:p>
          <a:p>
            <a:endParaRPr lang="en-US" sz="1100" dirty="0">
              <a:solidFill>
                <a:srgbClr val="000000"/>
              </a:solidFill>
            </a:endParaRPr>
          </a:p>
          <a:p>
            <a:endParaRPr lang="en-US" sz="1100" dirty="0">
              <a:solidFill>
                <a:srgbClr val="000000"/>
              </a:solidFill>
            </a:endParaRPr>
          </a:p>
          <a:p>
            <a:endParaRPr lang="en-US" sz="1100" dirty="0">
              <a:solidFill>
                <a:srgbClr val="000000"/>
              </a:solidFill>
            </a:endParaRPr>
          </a:p>
          <a:p>
            <a:endParaRPr lang="en-US" sz="1100" dirty="0">
              <a:solidFill>
                <a:srgbClr val="000000"/>
              </a:solidFill>
            </a:endParaRPr>
          </a:p>
          <a:p>
            <a:endParaRPr lang="en-US" sz="1100" dirty="0">
              <a:solidFill>
                <a:srgbClr val="000000"/>
              </a:solidFill>
            </a:endParaRPr>
          </a:p>
          <a:p>
            <a:endParaRPr lang="en-US" sz="1100" dirty="0">
              <a:solidFill>
                <a:srgbClr val="000000"/>
              </a:solidFill>
            </a:endParaRPr>
          </a:p>
          <a:p>
            <a:endParaRPr lang="en-US" sz="1100" dirty="0">
              <a:solidFill>
                <a:srgbClr val="000000"/>
              </a:solidFill>
            </a:endParaRPr>
          </a:p>
          <a:p>
            <a:endParaRPr lang="en-US" sz="1100" dirty="0">
              <a:solidFill>
                <a:srgbClr val="000000"/>
              </a:solidFill>
            </a:endParaRPr>
          </a:p>
          <a:p>
            <a:r>
              <a:rPr lang="en-US" sz="1100" dirty="0">
                <a:solidFill>
                  <a:srgbClr val="000000"/>
                </a:solidFill>
              </a:rPr>
              <a:t>	</a:t>
            </a:r>
          </a:p>
        </p:txBody>
      </p:sp>
      <p:sp>
        <p:nvSpPr>
          <p:cNvPr id="7" name="TextBox 6"/>
          <p:cNvSpPr txBox="1"/>
          <p:nvPr/>
        </p:nvSpPr>
        <p:spPr>
          <a:xfrm>
            <a:off x="990600" y="4358313"/>
            <a:ext cx="6248377" cy="2031325"/>
          </a:xfrm>
          <a:prstGeom prst="rect">
            <a:avLst/>
          </a:prstGeom>
          <a:solidFill>
            <a:srgbClr val="FFFF00"/>
          </a:solidFill>
          <a:ln>
            <a:solidFill>
              <a:srgbClr val="FFFF00"/>
            </a:solidFill>
          </a:ln>
        </p:spPr>
        <p:txBody>
          <a:bodyPr wrap="none" rtlCol="0">
            <a:spAutoFit/>
          </a:bodyPr>
          <a:lstStyle/>
          <a:p>
            <a:r>
              <a:rPr lang="en-US" sz="1400" b="1" dirty="0">
                <a:solidFill>
                  <a:srgbClr val="000000"/>
                </a:solidFill>
              </a:rPr>
              <a:t>Context - </a:t>
            </a:r>
            <a:r>
              <a:rPr lang="en-US" sz="1400" b="1" dirty="0" err="1">
                <a:solidFill>
                  <a:srgbClr val="000000"/>
                </a:solidFill>
              </a:rPr>
              <a:t>AvusContext</a:t>
            </a:r>
            <a:endParaRPr lang="en-US" sz="1400" b="1" dirty="0">
              <a:solidFill>
                <a:srgbClr val="000000"/>
              </a:solidFill>
            </a:endParaRPr>
          </a:p>
          <a:p>
            <a:r>
              <a:rPr lang="en-US" sz="1400" b="1" dirty="0">
                <a:solidFill>
                  <a:srgbClr val="000000"/>
                </a:solidFill>
              </a:rPr>
              <a:t>	"AVUS/</a:t>
            </a:r>
            <a:r>
              <a:rPr lang="en-US" sz="1400" b="1" dirty="0" err="1">
                <a:solidFill>
                  <a:srgbClr val="000000"/>
                </a:solidFill>
              </a:rPr>
              <a:t>BCFILE",URL_to_AVUS_BC_FILE</a:t>
            </a:r>
            <a:endParaRPr lang="en-US" sz="1400" b="1" dirty="0">
              <a:solidFill>
                <a:srgbClr val="000000"/>
              </a:solidFill>
            </a:endParaRPr>
          </a:p>
          <a:p>
            <a:r>
              <a:rPr lang="en-US" sz="1400" b="1" dirty="0">
                <a:solidFill>
                  <a:srgbClr val="000000"/>
                </a:solidFill>
              </a:rPr>
              <a:t>	"AVUS/JOBFILE", </a:t>
            </a:r>
            <a:r>
              <a:rPr lang="en-US" sz="1400" b="1" dirty="0" err="1">
                <a:solidFill>
                  <a:srgbClr val="000000"/>
                </a:solidFill>
              </a:rPr>
              <a:t>URL_to_AVUS_JOB_FILE</a:t>
            </a:r>
            <a:endParaRPr lang="en-US" sz="1400" b="1" dirty="0">
              <a:solidFill>
                <a:srgbClr val="000000"/>
              </a:solidFill>
            </a:endParaRPr>
          </a:p>
          <a:p>
            <a:r>
              <a:rPr lang="en-US" sz="1400" b="1" dirty="0">
                <a:solidFill>
                  <a:srgbClr val="000000"/>
                </a:solidFill>
              </a:rPr>
              <a:t>	"AVUS/RESTARTFILE", </a:t>
            </a:r>
            <a:r>
              <a:rPr lang="en-US" sz="1400" b="1" dirty="0" err="1">
                <a:solidFill>
                  <a:srgbClr val="000000"/>
                </a:solidFill>
              </a:rPr>
              <a:t>URL_to_AVUS_JOB_RESTART_FILE</a:t>
            </a:r>
            <a:endParaRPr lang="en-US" sz="1400" b="1" dirty="0">
              <a:solidFill>
                <a:srgbClr val="000000"/>
              </a:solidFill>
            </a:endParaRPr>
          </a:p>
          <a:p>
            <a:r>
              <a:rPr lang="en-US" sz="1400" b="1" dirty="0">
                <a:solidFill>
                  <a:srgbClr val="000000"/>
                </a:solidFill>
              </a:rPr>
              <a:t>	"AVUS/GRIDFILE", </a:t>
            </a:r>
            <a:r>
              <a:rPr lang="en-US" sz="1400" b="1" dirty="0" err="1">
                <a:solidFill>
                  <a:srgbClr val="000000"/>
                </a:solidFill>
              </a:rPr>
              <a:t>URL_to_AVUS_GRID_FILE</a:t>
            </a:r>
            <a:endParaRPr lang="en-US" sz="1400" b="1" dirty="0">
              <a:solidFill>
                <a:srgbClr val="000000"/>
              </a:solidFill>
            </a:endParaRPr>
          </a:p>
          <a:p>
            <a:r>
              <a:rPr lang="en-US" sz="1400" b="1" dirty="0">
                <a:solidFill>
                  <a:srgbClr val="000000"/>
                </a:solidFill>
              </a:rPr>
              <a:t>	"AVUS/</a:t>
            </a:r>
            <a:r>
              <a:rPr lang="en-US" sz="1400" b="1" dirty="0" err="1">
                <a:solidFill>
                  <a:srgbClr val="000000"/>
                </a:solidFill>
              </a:rPr>
              <a:t>TAPFILE",URL_to_AVUS_TAP_FILE</a:t>
            </a:r>
            <a:endParaRPr lang="en-US" sz="1400" b="1" dirty="0">
              <a:solidFill>
                <a:srgbClr val="000000"/>
              </a:solidFill>
            </a:endParaRPr>
          </a:p>
          <a:p>
            <a:r>
              <a:rPr lang="en-US" sz="1400" b="1" dirty="0">
                <a:solidFill>
                  <a:srgbClr val="000000"/>
                </a:solidFill>
              </a:rPr>
              <a:t>	"AVUS/TRIPFILE", </a:t>
            </a:r>
            <a:r>
              <a:rPr lang="en-US" sz="1400" b="1" dirty="0" err="1">
                <a:solidFill>
                  <a:srgbClr val="000000"/>
                </a:solidFill>
              </a:rPr>
              <a:t>URL_to_AVUS_TRIP_FILE</a:t>
            </a:r>
            <a:endParaRPr lang="en-US" sz="1400" b="1" dirty="0">
              <a:solidFill>
                <a:srgbClr val="000000"/>
              </a:solidFill>
            </a:endParaRPr>
          </a:p>
          <a:p>
            <a:r>
              <a:rPr lang="en-US" sz="1400" b="1" dirty="0">
                <a:solidFill>
                  <a:srgbClr val="000000"/>
                </a:solidFill>
              </a:rPr>
              <a:t>	"</a:t>
            </a:r>
            <a:r>
              <a:rPr lang="en-US" sz="1400" b="1" dirty="0">
                <a:solidFill>
                  <a:srgbClr val="FF0000"/>
                </a:solidFill>
              </a:rPr>
              <a:t>AVUS/AVUSOUTPUT",AVUS_OUTPUT_OBJECT</a:t>
            </a:r>
          </a:p>
          <a:p>
            <a:endParaRPr lang="en-US" sz="1400" dirty="0">
              <a:solidFill>
                <a:srgbClr val="000000"/>
              </a:solidFill>
            </a:endParaRPr>
          </a:p>
        </p:txBody>
      </p:sp>
      <p:sp>
        <p:nvSpPr>
          <p:cNvPr id="8" name="TextBox 7"/>
          <p:cNvSpPr txBox="1"/>
          <p:nvPr/>
        </p:nvSpPr>
        <p:spPr>
          <a:xfrm>
            <a:off x="914400" y="3733800"/>
            <a:ext cx="7924800" cy="533400"/>
          </a:xfrm>
          <a:prstGeom prst="rect">
            <a:avLst/>
          </a:prstGeom>
          <a:solidFill>
            <a:srgbClr val="FFC000"/>
          </a:solidFill>
        </p:spPr>
        <p:txBody>
          <a:bodyPr wrap="square" rtlCol="0">
            <a:spAutoFit/>
          </a:bodyPr>
          <a:lstStyle/>
          <a:p>
            <a:r>
              <a:rPr lang="en-US" sz="1400" b="1" dirty="0" err="1">
                <a:solidFill>
                  <a:srgbClr val="000000"/>
                </a:solidFill>
              </a:rPr>
              <a:t>MethodSignature</a:t>
            </a:r>
            <a:r>
              <a:rPr lang="en-US" sz="1400" b="1" dirty="0">
                <a:solidFill>
                  <a:srgbClr val="000000"/>
                </a:solidFill>
              </a:rPr>
              <a:t> – </a:t>
            </a:r>
            <a:r>
              <a:rPr lang="en-US" sz="1400" b="1" dirty="0" err="1">
                <a:solidFill>
                  <a:srgbClr val="000000"/>
                </a:solidFill>
              </a:rPr>
              <a:t>AvusMethod</a:t>
            </a:r>
            <a:r>
              <a:rPr lang="en-US" sz="1400" b="1" dirty="0">
                <a:solidFill>
                  <a:srgbClr val="000000"/>
                </a:solidFill>
              </a:rPr>
              <a:t> </a:t>
            </a:r>
            <a:r>
              <a:rPr lang="en-US" sz="1400" b="1" dirty="0" err="1">
                <a:solidFill>
                  <a:srgbClr val="000000"/>
                </a:solidFill>
              </a:rPr>
              <a:t>ServiceSignature</a:t>
            </a:r>
            <a:r>
              <a:rPr lang="en-US" sz="1400" b="1" dirty="0" smtClean="0">
                <a:solidFill>
                  <a:srgbClr val="000000"/>
                </a:solidFill>
              </a:rPr>
              <a:t>(“</a:t>
            </a:r>
            <a:r>
              <a:rPr lang="en-US" sz="1400" b="1" dirty="0" err="1" smtClean="0">
                <a:solidFill>
                  <a:srgbClr val="000000"/>
                </a:solidFill>
              </a:rPr>
              <a:t>executeAvus</a:t>
            </a:r>
            <a:r>
              <a:rPr lang="en-US" sz="1400" b="1" dirty="0" smtClean="0">
                <a:solidFill>
                  <a:srgbClr val="000000"/>
                </a:solidFill>
              </a:rPr>
              <a:t>”, </a:t>
            </a:r>
            <a:r>
              <a:rPr lang="en-US" sz="1400" b="1" dirty="0" err="1" smtClean="0">
                <a:solidFill>
                  <a:srgbClr val="000000"/>
                </a:solidFill>
              </a:rPr>
              <a:t>engineering.provider.avus.AvusRemoteInterface.class</a:t>
            </a:r>
            <a:r>
              <a:rPr lang="en-US" sz="1400" b="1" dirty="0">
                <a:solidFill>
                  <a:srgbClr val="000000"/>
                </a:solidFill>
              </a:rPr>
              <a:t>) </a:t>
            </a:r>
            <a:endParaRPr lang="en-US" sz="1400" dirty="0">
              <a:solidFill>
                <a:srgbClr val="000000"/>
              </a:solidFill>
            </a:endParaRPr>
          </a:p>
        </p:txBody>
      </p:sp>
      <p:sp>
        <p:nvSpPr>
          <p:cNvPr id="9" name="TextBox 8"/>
          <p:cNvSpPr txBox="1"/>
          <p:nvPr/>
        </p:nvSpPr>
        <p:spPr>
          <a:xfrm>
            <a:off x="0" y="1066800"/>
            <a:ext cx="3528463" cy="461665"/>
          </a:xfrm>
          <a:prstGeom prst="rect">
            <a:avLst/>
          </a:prstGeom>
          <a:noFill/>
        </p:spPr>
        <p:txBody>
          <a:bodyPr wrap="none" rtlCol="0">
            <a:spAutoFit/>
          </a:bodyPr>
          <a:lstStyle/>
          <a:p>
            <a:r>
              <a:rPr lang="en-US" sz="2400" b="1" dirty="0" err="1" smtClean="0"/>
              <a:t>Lpus%i%Exact</a:t>
            </a:r>
            <a:r>
              <a:rPr lang="en-US" sz="2400" b="1" dirty="0" smtClean="0"/>
              <a:t> – </a:t>
            </a:r>
            <a:r>
              <a:rPr lang="en-US" sz="2400" b="1" i="1" dirty="0" smtClean="0"/>
              <a:t>Filter</a:t>
            </a:r>
          </a:p>
        </p:txBody>
      </p:sp>
    </p:spTree>
  </p:cSld>
  <p:clrMapOvr>
    <a:masterClrMapping/>
  </p:clrMapOvr>
  <p:transition>
    <p:zoom/>
  </p:transition>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Variable Configuration</a:t>
            </a:r>
            <a:br>
              <a:rPr lang="en-US" dirty="0" smtClean="0"/>
            </a:br>
            <a:r>
              <a:rPr lang="en-US" dirty="0" smtClean="0"/>
              <a:t>(Filter Creation)</a:t>
            </a:r>
            <a:endParaRPr lang="en-US" dirty="0"/>
          </a:p>
        </p:txBody>
      </p:sp>
      <p:sp>
        <p:nvSpPr>
          <p:cNvPr id="5" name="Rectangle 4"/>
          <p:cNvSpPr/>
          <p:nvPr/>
        </p:nvSpPr>
        <p:spPr>
          <a:xfrm>
            <a:off x="0" y="1524000"/>
            <a:ext cx="9067800" cy="3293209"/>
          </a:xfrm>
          <a:prstGeom prst="rect">
            <a:avLst/>
          </a:prstGeom>
        </p:spPr>
        <p:txBody>
          <a:bodyPr wrap="square">
            <a:spAutoFit/>
          </a:bodyPr>
          <a:lstStyle/>
          <a:p>
            <a:pPr>
              <a:buFont typeface="Wingdings" pitchFamily="2" charset="2"/>
              <a:buChar char="Ø"/>
            </a:pPr>
            <a:r>
              <a:rPr lang="en-US" sz="1600" dirty="0"/>
              <a:t>The Context contains the input and </a:t>
            </a:r>
            <a:r>
              <a:rPr lang="en-US" sz="1600" dirty="0" smtClean="0"/>
              <a:t>output </a:t>
            </a:r>
            <a:r>
              <a:rPr lang="en-US" sz="1600" dirty="0"/>
              <a:t>produced by executing the task/Evaluator. </a:t>
            </a:r>
            <a:endParaRPr lang="en-US" sz="1600" dirty="0" smtClean="0"/>
          </a:p>
          <a:p>
            <a:pPr>
              <a:buFont typeface="Wingdings" pitchFamily="2" charset="2"/>
              <a:buChar char="Ø"/>
            </a:pPr>
            <a:endParaRPr lang="en-US" sz="1600" dirty="0" smtClean="0"/>
          </a:p>
          <a:p>
            <a:pPr>
              <a:buFont typeface="Wingdings" pitchFamily="2" charset="2"/>
              <a:buChar char="Ø"/>
            </a:pPr>
            <a:r>
              <a:rPr lang="en-US" sz="1600" dirty="0" smtClean="0"/>
              <a:t>Last entry has </a:t>
            </a:r>
            <a:r>
              <a:rPr lang="en-US" sz="1600" dirty="0"/>
              <a:t>the path “AVUS/AVUSOUTPUT” and the data  AVUS_OUTPUT_OBJECT . </a:t>
            </a:r>
            <a:endParaRPr lang="en-US" sz="1600" dirty="0" smtClean="0"/>
          </a:p>
          <a:p>
            <a:pPr>
              <a:buFont typeface="Wingdings" pitchFamily="2" charset="2"/>
              <a:buChar char="Ø"/>
            </a:pPr>
            <a:endParaRPr lang="en-US" sz="1600" dirty="0" smtClean="0"/>
          </a:p>
          <a:p>
            <a:pPr>
              <a:buFont typeface="Wingdings" pitchFamily="2" charset="2"/>
              <a:buChar char="Ø"/>
            </a:pPr>
            <a:r>
              <a:rPr lang="en-US" sz="1600" dirty="0" smtClean="0"/>
              <a:t> The </a:t>
            </a:r>
            <a:r>
              <a:rPr lang="en-US" sz="1600" dirty="0"/>
              <a:t>AVUS_OUTPUT_OBJECT </a:t>
            </a:r>
            <a:r>
              <a:rPr lang="en-US" sz="1600" dirty="0" smtClean="0"/>
              <a:t>(</a:t>
            </a:r>
            <a:r>
              <a:rPr lang="en-US" sz="1600" dirty="0"/>
              <a:t>AvusOutput.java) </a:t>
            </a:r>
            <a:r>
              <a:rPr lang="en-US" sz="1600" dirty="0" smtClean="0"/>
              <a:t>contains a field “</a:t>
            </a:r>
            <a:r>
              <a:rPr lang="en-US" sz="1600" dirty="0" err="1" smtClean="0"/>
              <a:t>windAxisLpus</a:t>
            </a:r>
            <a:r>
              <a:rPr lang="en-US" sz="1600" dirty="0"/>
              <a:t>” </a:t>
            </a:r>
            <a:endParaRPr lang="en-US" sz="1600" dirty="0" smtClean="0"/>
          </a:p>
          <a:p>
            <a:pPr>
              <a:buFont typeface="Wingdings" pitchFamily="2" charset="2"/>
              <a:buChar char="Ø"/>
            </a:pPr>
            <a:endParaRPr lang="en-US" sz="1600" dirty="0" smtClean="0"/>
          </a:p>
          <a:p>
            <a:pPr>
              <a:buFont typeface="Wingdings" pitchFamily="2" charset="2"/>
              <a:buChar char="Ø"/>
            </a:pPr>
            <a:r>
              <a:rPr lang="en-US" sz="1600" dirty="0" smtClean="0"/>
              <a:t> This </a:t>
            </a:r>
            <a:r>
              <a:rPr lang="en-US" sz="1600" dirty="0"/>
              <a:t>field is an a array containing the  </a:t>
            </a:r>
            <a:r>
              <a:rPr lang="en-US" sz="1600" dirty="0" err="1" smtClean="0"/>
              <a:t>Lpusi</a:t>
            </a:r>
            <a:r>
              <a:rPr lang="en-US" sz="1600" dirty="0" smtClean="0"/>
              <a:t> values</a:t>
            </a:r>
            <a:r>
              <a:rPr lang="en-US" sz="1600" dirty="0"/>
              <a:t>. </a:t>
            </a:r>
            <a:endParaRPr lang="en-US" sz="1600" dirty="0" smtClean="0"/>
          </a:p>
          <a:p>
            <a:pPr>
              <a:buFont typeface="Wingdings" pitchFamily="2" charset="2"/>
              <a:buChar char="Ø"/>
            </a:pPr>
            <a:endParaRPr lang="en-US" sz="1600" dirty="0" smtClean="0"/>
          </a:p>
          <a:p>
            <a:pPr>
              <a:buFont typeface="Wingdings" pitchFamily="2" charset="2"/>
              <a:buChar char="Ø"/>
            </a:pPr>
            <a:r>
              <a:rPr lang="en-US" sz="1600" dirty="0" smtClean="0"/>
              <a:t> Hence </a:t>
            </a:r>
            <a:r>
              <a:rPr lang="en-US" sz="1600" dirty="0"/>
              <a:t>a set of filters are necessary to </a:t>
            </a:r>
            <a:r>
              <a:rPr lang="en-US" sz="1600" dirty="0" smtClean="0"/>
              <a:t>do the following:</a:t>
            </a:r>
          </a:p>
          <a:p>
            <a:pPr>
              <a:buFont typeface="Wingdings" pitchFamily="2" charset="2"/>
              <a:buChar char="Ø"/>
            </a:pPr>
            <a:endParaRPr lang="en-US" sz="1600" dirty="0" smtClean="0"/>
          </a:p>
          <a:p>
            <a:pPr marL="800100" lvl="1" indent="-342900">
              <a:buFont typeface="+mj-lt"/>
              <a:buAutoNum type="arabicPeriod"/>
            </a:pPr>
            <a:r>
              <a:rPr lang="en-US" sz="1600" dirty="0" smtClean="0"/>
              <a:t>extract </a:t>
            </a:r>
            <a:r>
              <a:rPr lang="en-US" sz="1600" dirty="0"/>
              <a:t>the AVUS_OUTPUT_OBJECT from the </a:t>
            </a:r>
            <a:r>
              <a:rPr lang="en-US" sz="1600" dirty="0" smtClean="0"/>
              <a:t>Task (</a:t>
            </a:r>
            <a:r>
              <a:rPr lang="en-US" sz="1600" i="1" dirty="0" err="1" smtClean="0"/>
              <a:t>ContextFilter</a:t>
            </a:r>
            <a:r>
              <a:rPr lang="en-US" sz="1600" dirty="0" smtClean="0"/>
              <a:t>)</a:t>
            </a:r>
          </a:p>
          <a:p>
            <a:pPr marL="800100" lvl="1" indent="-342900">
              <a:buFont typeface="+mj-lt"/>
              <a:buAutoNum type="arabicPeriod"/>
            </a:pPr>
            <a:r>
              <a:rPr lang="en-US" sz="1600" dirty="0" smtClean="0"/>
              <a:t>extract </a:t>
            </a:r>
            <a:r>
              <a:rPr lang="en-US" sz="1600" dirty="0"/>
              <a:t>the “</a:t>
            </a:r>
            <a:r>
              <a:rPr lang="en-US" sz="1600" dirty="0" err="1"/>
              <a:t>windAxisLpus</a:t>
            </a:r>
            <a:r>
              <a:rPr lang="en-US" sz="1600" dirty="0"/>
              <a:t>” field from the </a:t>
            </a:r>
            <a:r>
              <a:rPr lang="en-US" sz="1600" dirty="0" smtClean="0"/>
              <a:t>AVUS_OUTPUT_OBJECT (</a:t>
            </a:r>
            <a:r>
              <a:rPr lang="en-US" sz="1600" i="1" dirty="0" err="1" smtClean="0"/>
              <a:t>ObjectFilter</a:t>
            </a:r>
            <a:r>
              <a:rPr lang="en-US" sz="1600" dirty="0" smtClean="0"/>
              <a:t>) </a:t>
            </a:r>
          </a:p>
          <a:p>
            <a:pPr marL="800100" lvl="1" indent="-342900">
              <a:buFont typeface="+mj-lt"/>
              <a:buAutoNum type="arabicPeriod"/>
            </a:pPr>
            <a:r>
              <a:rPr lang="en-US" sz="1600" dirty="0" smtClean="0"/>
              <a:t>extract the </a:t>
            </a:r>
            <a:r>
              <a:rPr lang="en-US" sz="1600" dirty="0" err="1" smtClean="0"/>
              <a:t>ith</a:t>
            </a:r>
            <a:r>
              <a:rPr lang="en-US" sz="1600" dirty="0" smtClean="0"/>
              <a:t> entry from the array (</a:t>
            </a:r>
            <a:r>
              <a:rPr lang="en-US" sz="1600" i="1" dirty="0" err="1" smtClean="0"/>
              <a:t>ListFilter</a:t>
            </a:r>
            <a:r>
              <a:rPr lang="en-US" sz="1600" dirty="0" smtClean="0"/>
              <a:t>)</a:t>
            </a:r>
            <a:endParaRPr lang="en-US" sz="1600" dirty="0"/>
          </a:p>
        </p:txBody>
      </p:sp>
      <p:sp>
        <p:nvSpPr>
          <p:cNvPr id="4" name="TextBox 3"/>
          <p:cNvSpPr txBox="1"/>
          <p:nvPr/>
        </p:nvSpPr>
        <p:spPr>
          <a:xfrm>
            <a:off x="0" y="1066800"/>
            <a:ext cx="3528463" cy="461665"/>
          </a:xfrm>
          <a:prstGeom prst="rect">
            <a:avLst/>
          </a:prstGeom>
          <a:noFill/>
        </p:spPr>
        <p:txBody>
          <a:bodyPr wrap="none" rtlCol="0">
            <a:spAutoFit/>
          </a:bodyPr>
          <a:lstStyle/>
          <a:p>
            <a:r>
              <a:rPr lang="en-US" sz="2400" b="1" dirty="0" err="1" smtClean="0"/>
              <a:t>Lpus%i%Exact</a:t>
            </a:r>
            <a:r>
              <a:rPr lang="en-US" sz="2400" b="1" dirty="0" smtClean="0"/>
              <a:t> – </a:t>
            </a:r>
            <a:r>
              <a:rPr lang="en-US" sz="2400" b="1" i="1" dirty="0" smtClean="0"/>
              <a:t>Filter</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Service Providers</a:t>
            </a:r>
            <a:endParaRPr lang="en-US" b="1" i="1" dirty="0"/>
          </a:p>
        </p:txBody>
      </p:sp>
      <p:sp>
        <p:nvSpPr>
          <p:cNvPr id="3" name="Content Placeholder 2"/>
          <p:cNvSpPr>
            <a:spLocks noGrp="1"/>
          </p:cNvSpPr>
          <p:nvPr>
            <p:ph idx="1"/>
          </p:nvPr>
        </p:nvSpPr>
        <p:spPr/>
        <p:txBody>
          <a:bodyPr>
            <a:normAutofit/>
          </a:bodyPr>
          <a:lstStyle/>
          <a:p>
            <a:r>
              <a:rPr lang="en-US" sz="2400" dirty="0" smtClean="0"/>
              <a:t>Wrap existing applications with java to expose one or more functionalities(services) of the application to the SORCER Environment</a:t>
            </a:r>
          </a:p>
          <a:p>
            <a:pPr>
              <a:buNone/>
            </a:pPr>
            <a:r>
              <a:rPr lang="en-US" sz="2400" dirty="0" smtClean="0">
                <a:latin typeface="Courier New" pitchFamily="49" charset="0"/>
                <a:cs typeface="Courier New" pitchFamily="49" charset="0"/>
              </a:rPr>
              <a:t>	Public class </a:t>
            </a:r>
            <a:r>
              <a:rPr lang="en-US" sz="2400" dirty="0" err="1" smtClean="0">
                <a:latin typeface="Courier New" pitchFamily="49" charset="0"/>
                <a:cs typeface="Courier New" pitchFamily="49" charset="0"/>
              </a:rPr>
              <a:t>xxxProvider</a:t>
            </a:r>
            <a:r>
              <a:rPr lang="en-US" sz="2400" dirty="0" smtClean="0">
                <a:latin typeface="Courier New" pitchFamily="49" charset="0"/>
                <a:cs typeface="Courier New" pitchFamily="49" charset="0"/>
              </a:rPr>
              <a:t> extends </a:t>
            </a:r>
            <a:r>
              <a:rPr lang="en-US" sz="2400" dirty="0" err="1" smtClean="0">
                <a:latin typeface="Courier New" pitchFamily="49" charset="0"/>
                <a:cs typeface="Courier New" pitchFamily="49" charset="0"/>
              </a:rPr>
              <a:t>ServiceProvider</a:t>
            </a:r>
            <a:r>
              <a:rPr lang="en-US" sz="2400" dirty="0" smtClean="0">
                <a:latin typeface="Courier New" pitchFamily="49" charset="0"/>
                <a:cs typeface="Courier New" pitchFamily="49" charset="0"/>
              </a:rPr>
              <a:t> implements </a:t>
            </a:r>
            <a:r>
              <a:rPr lang="en-US" sz="2400" dirty="0" err="1" smtClean="0">
                <a:latin typeface="Courier New" pitchFamily="49" charset="0"/>
                <a:cs typeface="Courier New" pitchFamily="49" charset="0"/>
              </a:rPr>
              <a:t>xxxRemoteInterface</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SorcerConstants</a:t>
            </a:r>
            <a:r>
              <a:rPr lang="en-US" sz="2400" dirty="0" smtClean="0">
                <a:latin typeface="Courier New" pitchFamily="49" charset="0"/>
                <a:cs typeface="Courier New" pitchFamily="49" charset="0"/>
              </a:rPr>
              <a:t>{ }</a:t>
            </a:r>
          </a:p>
          <a:p>
            <a:pPr>
              <a:buNone/>
            </a:pPr>
            <a:endParaRPr lang="en-US" sz="2400" dirty="0" smtClean="0">
              <a:latin typeface="Courier New" pitchFamily="49" charset="0"/>
              <a:cs typeface="Courier New" pitchFamily="49" charset="0"/>
            </a:endParaRPr>
          </a:p>
          <a:p>
            <a:r>
              <a:rPr lang="en-US" sz="2400" dirty="0" smtClean="0"/>
              <a:t>Tight integration with c, </a:t>
            </a:r>
            <a:r>
              <a:rPr lang="en-US" sz="2400" dirty="0" err="1" smtClean="0"/>
              <a:t>c++</a:t>
            </a:r>
            <a:r>
              <a:rPr lang="en-US" sz="2400" dirty="0" smtClean="0"/>
              <a:t>, </a:t>
            </a:r>
            <a:r>
              <a:rPr lang="en-US" sz="2400" dirty="0" err="1" smtClean="0"/>
              <a:t>fortran</a:t>
            </a:r>
            <a:r>
              <a:rPr lang="en-US" sz="2400" dirty="0" smtClean="0"/>
              <a:t> etc.. using </a:t>
            </a:r>
            <a:r>
              <a:rPr lang="en-US" sz="2400" dirty="0" err="1" smtClean="0"/>
              <a:t>jna</a:t>
            </a:r>
            <a:r>
              <a:rPr lang="en-US" sz="2400" dirty="0" smtClean="0"/>
              <a:t>, </a:t>
            </a:r>
            <a:r>
              <a:rPr lang="en-US" sz="2400" dirty="0" err="1" smtClean="0"/>
              <a:t>jni</a:t>
            </a:r>
            <a:r>
              <a:rPr lang="en-US" sz="2400" dirty="0" smtClean="0"/>
              <a:t> and swig. Allows interaction at the </a:t>
            </a:r>
            <a:r>
              <a:rPr lang="en-US" sz="2400" dirty="0" err="1" smtClean="0"/>
              <a:t>api</a:t>
            </a:r>
            <a:r>
              <a:rPr lang="en-US" sz="2400" dirty="0" smtClean="0"/>
              <a:t> level not at the file level. More efficient and robust.</a:t>
            </a:r>
            <a:endParaRPr lang="en-US" sz="2400" dirty="0"/>
          </a:p>
        </p:txBody>
      </p:sp>
      <p:sp>
        <p:nvSpPr>
          <p:cNvPr id="4" name="Text Box 14"/>
          <p:cNvSpPr txBox="1">
            <a:spLocks noChangeArrowheads="1"/>
          </p:cNvSpPr>
          <p:nvPr/>
        </p:nvSpPr>
        <p:spPr bwMode="auto">
          <a:xfrm>
            <a:off x="228600" y="5715000"/>
            <a:ext cx="8610600" cy="1015663"/>
          </a:xfrm>
          <a:prstGeom prst="rect">
            <a:avLst/>
          </a:prstGeom>
          <a:solidFill>
            <a:schemeClr val="tx2"/>
          </a:solidFill>
          <a:ln w="9525">
            <a:noFill/>
            <a:miter lim="800000"/>
            <a:headEnd/>
            <a:tailEnd/>
          </a:ln>
          <a:effectLst/>
          <a:scene3d>
            <a:camera prst="orthographicFront"/>
            <a:lightRig rig="threePt" dir="t"/>
          </a:scene3d>
          <a:sp3d>
            <a:bevelT w="152400" h="50800" prst="softRound"/>
          </a:sp3d>
        </p:spPr>
        <p:txBody>
          <a:bodyPr wrap="square">
            <a:spAutoFit/>
          </a:bodyPr>
          <a:lstStyle/>
          <a:p>
            <a:pPr algn="ctr">
              <a:spcBef>
                <a:spcPct val="0"/>
              </a:spcBef>
            </a:pPr>
            <a:r>
              <a:rPr lang="en-US" sz="2000" b="1" i="1" dirty="0">
                <a:solidFill>
                  <a:prstClr val="white"/>
                </a:solidFill>
                <a:latin typeface="Arial" pitchFamily="34" charset="0"/>
                <a:cs typeface="Arial" pitchFamily="34" charset="0"/>
              </a:rPr>
              <a:t>Robustness &amp; Reuse</a:t>
            </a:r>
          </a:p>
          <a:p>
            <a:pPr algn="ctr">
              <a:spcBef>
                <a:spcPct val="0"/>
              </a:spcBef>
            </a:pPr>
            <a:r>
              <a:rPr lang="en-US" sz="2000" b="1" i="1" dirty="0">
                <a:solidFill>
                  <a:prstClr val="white"/>
                </a:solidFill>
                <a:latin typeface="Arial" pitchFamily="34" charset="0"/>
                <a:cs typeface="Arial" pitchFamily="34" charset="0"/>
              </a:rPr>
              <a:t>Your Computational Environment is only as good as your Wrapping</a:t>
            </a:r>
            <a:r>
              <a:rPr lang="en-US" sz="2000" b="1" i="1" dirty="0" smtClean="0">
                <a:solidFill>
                  <a:prstClr val="white"/>
                </a:solidFill>
                <a:latin typeface="Arial" pitchFamily="34" charset="0"/>
                <a:cs typeface="Arial" pitchFamily="34" charset="0"/>
              </a:rPr>
              <a:t>!</a:t>
            </a:r>
          </a:p>
          <a:p>
            <a:pPr algn="ctr">
              <a:spcBef>
                <a:spcPct val="0"/>
              </a:spcBef>
            </a:pPr>
            <a:endParaRPr lang="en-US" sz="2000" b="1" i="1" dirty="0">
              <a:solidFill>
                <a:prstClr val="white"/>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90800" y="1444823"/>
            <a:ext cx="3407166" cy="1296988"/>
          </a:xfrm>
          <a:prstGeom prst="rect">
            <a:avLst/>
          </a:prstGeom>
          <a:noFill/>
          <a:ln w="9525">
            <a:noFill/>
            <a:miter lim="800000"/>
            <a:headEnd/>
            <a:tailEnd/>
          </a:ln>
          <a:effectLst/>
        </p:spPr>
      </p:pic>
      <p:sp>
        <p:nvSpPr>
          <p:cNvPr id="6" name="Rectangle 5"/>
          <p:cNvSpPr/>
          <p:nvPr/>
        </p:nvSpPr>
        <p:spPr>
          <a:xfrm>
            <a:off x="3962399" y="3795371"/>
            <a:ext cx="2348693" cy="307777"/>
          </a:xfrm>
          <a:prstGeom prst="rect">
            <a:avLst/>
          </a:prstGeom>
          <a:solidFill>
            <a:srgbClr val="FFFF00"/>
          </a:solidFill>
        </p:spPr>
        <p:txBody>
          <a:bodyPr wrap="square">
            <a:spAutoFit/>
          </a:bodyPr>
          <a:lstStyle/>
          <a:p>
            <a:r>
              <a:rPr lang="en-US" sz="1400" b="1" dirty="0">
                <a:solidFill>
                  <a:srgbClr val="000000"/>
                </a:solidFill>
              </a:rPr>
              <a:t>AVUS_OUTPUT_OBJECT</a:t>
            </a:r>
            <a:endParaRPr lang="en-US" sz="1400" dirty="0">
              <a:solidFill>
                <a:srgbClr val="000000"/>
              </a:solidFill>
            </a:endParaRPr>
          </a:p>
        </p:txBody>
      </p:sp>
      <p:sp>
        <p:nvSpPr>
          <p:cNvPr id="7" name="Right Arrow 6"/>
          <p:cNvSpPr/>
          <p:nvPr/>
        </p:nvSpPr>
        <p:spPr>
          <a:xfrm rot="5400000">
            <a:off x="4381500" y="2930723"/>
            <a:ext cx="1028700" cy="647700"/>
          </a:xfrm>
          <a:prstGeom prst="rightArrow">
            <a:avLst>
              <a:gd name="adj1" fmla="val 50000"/>
              <a:gd name="adj2" fmla="val 48992"/>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p:cNvSpPr txBox="1"/>
          <p:nvPr/>
        </p:nvSpPr>
        <p:spPr>
          <a:xfrm>
            <a:off x="5105400" y="2968823"/>
            <a:ext cx="2531912" cy="276999"/>
          </a:xfrm>
          <a:prstGeom prst="rect">
            <a:avLst/>
          </a:prstGeom>
          <a:noFill/>
        </p:spPr>
        <p:txBody>
          <a:bodyPr wrap="none" rtlCol="0">
            <a:spAutoFit/>
          </a:bodyPr>
          <a:lstStyle/>
          <a:p>
            <a:r>
              <a:rPr lang="en-US" sz="1200" b="1" dirty="0" err="1">
                <a:solidFill>
                  <a:srgbClr val="000000"/>
                </a:solidFill>
              </a:rPr>
              <a:t>ContextFilter</a:t>
            </a:r>
            <a:r>
              <a:rPr lang="en-US" sz="1200" b="1" dirty="0">
                <a:solidFill>
                  <a:srgbClr val="000000"/>
                </a:solidFill>
              </a:rPr>
              <a:t>(“AVUS/AVUSOUTPUT”)</a:t>
            </a:r>
          </a:p>
        </p:txBody>
      </p:sp>
      <p:sp>
        <p:nvSpPr>
          <p:cNvPr id="8" name="TextBox 7"/>
          <p:cNvSpPr txBox="1"/>
          <p:nvPr/>
        </p:nvSpPr>
        <p:spPr>
          <a:xfrm>
            <a:off x="5638800" y="4264223"/>
            <a:ext cx="2043893" cy="276999"/>
          </a:xfrm>
          <a:prstGeom prst="rect">
            <a:avLst/>
          </a:prstGeom>
          <a:noFill/>
        </p:spPr>
        <p:txBody>
          <a:bodyPr wrap="none" rtlCol="0">
            <a:spAutoFit/>
          </a:bodyPr>
          <a:lstStyle/>
          <a:p>
            <a:r>
              <a:rPr lang="en-US" sz="1200" b="1" dirty="0" err="1">
                <a:solidFill>
                  <a:srgbClr val="000000"/>
                </a:solidFill>
              </a:rPr>
              <a:t>ObjectFilter</a:t>
            </a:r>
            <a:r>
              <a:rPr lang="en-US" sz="1200" b="1" dirty="0">
                <a:solidFill>
                  <a:srgbClr val="000000"/>
                </a:solidFill>
              </a:rPr>
              <a:t>(“</a:t>
            </a:r>
            <a:r>
              <a:rPr lang="en-US" sz="1200" b="1" dirty="0" err="1">
                <a:solidFill>
                  <a:srgbClr val="000000"/>
                </a:solidFill>
              </a:rPr>
              <a:t>windAxisLpus</a:t>
            </a:r>
            <a:r>
              <a:rPr lang="en-US" sz="1200" b="1" dirty="0">
                <a:solidFill>
                  <a:srgbClr val="000000"/>
                </a:solidFill>
              </a:rPr>
              <a:t>”)</a:t>
            </a:r>
          </a:p>
        </p:txBody>
      </p:sp>
      <p:sp>
        <p:nvSpPr>
          <p:cNvPr id="9" name="Right Arrow 8"/>
          <p:cNvSpPr/>
          <p:nvPr/>
        </p:nvSpPr>
        <p:spPr>
          <a:xfrm rot="5400000">
            <a:off x="4914900" y="4302323"/>
            <a:ext cx="1028700" cy="647700"/>
          </a:xfrm>
          <a:prstGeom prst="rightArrow">
            <a:avLst>
              <a:gd name="adj1" fmla="val 50000"/>
              <a:gd name="adj2" fmla="val 48992"/>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p:cNvSpPr/>
          <p:nvPr/>
        </p:nvSpPr>
        <p:spPr>
          <a:xfrm>
            <a:off x="4876799" y="5146349"/>
            <a:ext cx="1586694" cy="307777"/>
          </a:xfrm>
          <a:prstGeom prst="rect">
            <a:avLst/>
          </a:prstGeom>
          <a:solidFill>
            <a:srgbClr val="FFFF00"/>
          </a:solidFill>
        </p:spPr>
        <p:txBody>
          <a:bodyPr wrap="square">
            <a:spAutoFit/>
          </a:bodyPr>
          <a:lstStyle/>
          <a:p>
            <a:r>
              <a:rPr lang="en-US" sz="1400" b="1" dirty="0">
                <a:solidFill>
                  <a:srgbClr val="000000"/>
                </a:solidFill>
              </a:rPr>
              <a:t>LPUS_ARRAY</a:t>
            </a:r>
            <a:endParaRPr lang="en-US" sz="1400" dirty="0">
              <a:solidFill>
                <a:srgbClr val="000000"/>
              </a:solidFill>
            </a:endParaRPr>
          </a:p>
        </p:txBody>
      </p:sp>
      <p:sp>
        <p:nvSpPr>
          <p:cNvPr id="11" name="Right Arrow 10"/>
          <p:cNvSpPr/>
          <p:nvPr/>
        </p:nvSpPr>
        <p:spPr>
          <a:xfrm rot="5400000">
            <a:off x="5219700" y="5652407"/>
            <a:ext cx="1028700" cy="647700"/>
          </a:xfrm>
          <a:prstGeom prst="rightArrow">
            <a:avLst>
              <a:gd name="adj1" fmla="val 50000"/>
              <a:gd name="adj2" fmla="val 48992"/>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p:nvSpPr>
        <p:spPr>
          <a:xfrm>
            <a:off x="5333999" y="6474023"/>
            <a:ext cx="824693" cy="307777"/>
          </a:xfrm>
          <a:prstGeom prst="rect">
            <a:avLst/>
          </a:prstGeom>
          <a:solidFill>
            <a:srgbClr val="FFFF00"/>
          </a:solidFill>
        </p:spPr>
        <p:txBody>
          <a:bodyPr wrap="square">
            <a:spAutoFit/>
          </a:bodyPr>
          <a:lstStyle/>
          <a:p>
            <a:r>
              <a:rPr lang="en-US" sz="1400" b="1" dirty="0" err="1">
                <a:solidFill>
                  <a:srgbClr val="000000"/>
                </a:solidFill>
              </a:rPr>
              <a:t>LPUS_i</a:t>
            </a:r>
            <a:endParaRPr lang="en-US" sz="1400" dirty="0">
              <a:solidFill>
                <a:srgbClr val="000000"/>
              </a:solidFill>
            </a:endParaRPr>
          </a:p>
        </p:txBody>
      </p:sp>
      <p:sp>
        <p:nvSpPr>
          <p:cNvPr id="13" name="TextBox 12"/>
          <p:cNvSpPr txBox="1"/>
          <p:nvPr/>
        </p:nvSpPr>
        <p:spPr>
          <a:xfrm>
            <a:off x="5943600" y="5635823"/>
            <a:ext cx="865558" cy="276999"/>
          </a:xfrm>
          <a:prstGeom prst="rect">
            <a:avLst/>
          </a:prstGeom>
          <a:noFill/>
        </p:spPr>
        <p:txBody>
          <a:bodyPr wrap="none" rtlCol="0">
            <a:spAutoFit/>
          </a:bodyPr>
          <a:lstStyle/>
          <a:p>
            <a:r>
              <a:rPr lang="en-US" sz="1200" b="1" dirty="0" err="1">
                <a:solidFill>
                  <a:srgbClr val="000000"/>
                </a:solidFill>
              </a:rPr>
              <a:t>ListFilter</a:t>
            </a:r>
            <a:r>
              <a:rPr lang="en-US" sz="1200" b="1" dirty="0">
                <a:solidFill>
                  <a:srgbClr val="000000"/>
                </a:solidFill>
              </a:rPr>
              <a:t>(</a:t>
            </a:r>
            <a:r>
              <a:rPr lang="en-US" sz="1200" b="1" dirty="0" err="1">
                <a:solidFill>
                  <a:srgbClr val="000000"/>
                </a:solidFill>
              </a:rPr>
              <a:t>i</a:t>
            </a:r>
            <a:r>
              <a:rPr lang="en-US" sz="1200" b="1" dirty="0">
                <a:solidFill>
                  <a:srgbClr val="000000"/>
                </a:solidFill>
              </a:rPr>
              <a:t>)</a:t>
            </a:r>
          </a:p>
        </p:txBody>
      </p:sp>
      <p:sp>
        <p:nvSpPr>
          <p:cNvPr id="14" name="Title 1"/>
          <p:cNvSpPr>
            <a:spLocks noGrp="1"/>
          </p:cNvSpPr>
          <p:nvPr>
            <p:ph type="title"/>
          </p:nvPr>
        </p:nvSpPr>
        <p:spPr>
          <a:xfrm>
            <a:off x="990600" y="19050"/>
            <a:ext cx="7162800" cy="885825"/>
          </a:xfrm>
        </p:spPr>
        <p:txBody>
          <a:bodyPr/>
          <a:lstStyle/>
          <a:p>
            <a:r>
              <a:rPr lang="en-US" dirty="0" smtClean="0"/>
              <a:t>Response Variable Configuration</a:t>
            </a:r>
            <a:br>
              <a:rPr lang="en-US" dirty="0" smtClean="0"/>
            </a:br>
            <a:r>
              <a:rPr lang="en-US" dirty="0" smtClean="0"/>
              <a:t>(Filter Creation)</a:t>
            </a:r>
            <a:endParaRPr lang="en-US" i="1" dirty="0"/>
          </a:p>
        </p:txBody>
      </p:sp>
      <p:sp>
        <p:nvSpPr>
          <p:cNvPr id="15" name="TextBox 14"/>
          <p:cNvSpPr txBox="1"/>
          <p:nvPr/>
        </p:nvSpPr>
        <p:spPr>
          <a:xfrm>
            <a:off x="0" y="1066800"/>
            <a:ext cx="3528463" cy="461665"/>
          </a:xfrm>
          <a:prstGeom prst="rect">
            <a:avLst/>
          </a:prstGeom>
          <a:noFill/>
        </p:spPr>
        <p:txBody>
          <a:bodyPr wrap="none" rtlCol="0">
            <a:spAutoFit/>
          </a:bodyPr>
          <a:lstStyle/>
          <a:p>
            <a:r>
              <a:rPr lang="en-US" sz="2400" b="1" dirty="0" err="1" smtClean="0"/>
              <a:t>Lpus%i%Exact</a:t>
            </a:r>
            <a:r>
              <a:rPr lang="en-US" sz="2400" b="1" dirty="0" smtClean="0"/>
              <a:t> – </a:t>
            </a:r>
            <a:r>
              <a:rPr lang="en-US" sz="2400" b="1" i="1" dirty="0" smtClean="0"/>
              <a:t>Filter</a:t>
            </a:r>
          </a:p>
        </p:txBody>
      </p:sp>
    </p:spTree>
  </p:cSld>
  <p:clrMapOvr>
    <a:masterClrMapping/>
  </p:clrMapOvr>
  <p:transition>
    <p:zoom/>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Variable Configuration</a:t>
            </a:r>
            <a:br>
              <a:rPr lang="en-US" dirty="0" smtClean="0"/>
            </a:br>
            <a:r>
              <a:rPr lang="en-US" dirty="0" smtClean="0"/>
              <a:t>(Filter Creation)</a:t>
            </a:r>
            <a:endParaRPr lang="en-US" dirty="0"/>
          </a:p>
        </p:txBody>
      </p:sp>
      <p:sp>
        <p:nvSpPr>
          <p:cNvPr id="4" name="Rectangle 3"/>
          <p:cNvSpPr/>
          <p:nvPr/>
        </p:nvSpPr>
        <p:spPr>
          <a:xfrm>
            <a:off x="457200" y="1066800"/>
            <a:ext cx="8458200" cy="6555639"/>
          </a:xfrm>
          <a:prstGeom prst="rect">
            <a:avLst/>
          </a:prstGeom>
        </p:spPr>
        <p:txBody>
          <a:bodyPr wrap="square">
            <a:spAutoFit/>
          </a:bodyPr>
          <a:lstStyle/>
          <a:p>
            <a:r>
              <a:rPr lang="en-US" sz="1200" dirty="0"/>
              <a:t>// create the filter pipeline for each of the </a:t>
            </a:r>
            <a:r>
              <a:rPr lang="en-US" sz="1200" dirty="0" err="1"/>
              <a:t>lpus</a:t>
            </a:r>
            <a:r>
              <a:rPr lang="en-US" sz="1200" dirty="0"/>
              <a:t> </a:t>
            </a:r>
            <a:r>
              <a:rPr lang="en-US" sz="1200" dirty="0" err="1"/>
              <a:t>rvs's</a:t>
            </a:r>
            <a:r>
              <a:rPr lang="en-US" sz="1200" dirty="0"/>
              <a:t> </a:t>
            </a:r>
          </a:p>
          <a:p>
            <a:r>
              <a:rPr lang="en-US" sz="1200" dirty="0"/>
              <a:t>// </a:t>
            </a:r>
            <a:r>
              <a:rPr lang="en-US" sz="1200" b="1" i="1" dirty="0" err="1" smtClean="0"/>
              <a:t>ContextFilter</a:t>
            </a:r>
            <a:r>
              <a:rPr lang="en-US" sz="1200" b="1" dirty="0" smtClean="0"/>
              <a:t> </a:t>
            </a:r>
            <a:r>
              <a:rPr lang="en-US" sz="1200" dirty="0"/>
              <a:t>that extracts </a:t>
            </a:r>
            <a:r>
              <a:rPr lang="en-US" sz="1200" dirty="0" smtClean="0"/>
              <a:t>the AVUS_OUTPUT_OBJECT </a:t>
            </a:r>
            <a:r>
              <a:rPr lang="en-US" sz="1200" dirty="0"/>
              <a:t>from the Evaluator(</a:t>
            </a:r>
            <a:r>
              <a:rPr lang="en-US" sz="1200" dirty="0" err="1"/>
              <a:t>AvusTask</a:t>
            </a:r>
            <a:r>
              <a:rPr lang="en-US" sz="1200" dirty="0"/>
              <a:t>) </a:t>
            </a:r>
            <a:endParaRPr lang="en-US" sz="1200" dirty="0" smtClean="0"/>
          </a:p>
          <a:p>
            <a:r>
              <a:rPr lang="en-US" sz="1200" dirty="0" smtClean="0"/>
              <a:t>// Context </a:t>
            </a:r>
            <a:r>
              <a:rPr lang="en-US" sz="1200" dirty="0"/>
              <a:t>at the </a:t>
            </a:r>
            <a:r>
              <a:rPr lang="en-US" sz="1200" dirty="0" smtClean="0"/>
              <a:t>path location </a:t>
            </a:r>
            <a:r>
              <a:rPr lang="en-US" sz="1200" dirty="0"/>
              <a:t>of "AVUS/AVUSOUTPUT"</a:t>
            </a:r>
          </a:p>
          <a:p>
            <a:endParaRPr lang="en-US" sz="1200" dirty="0"/>
          </a:p>
          <a:p>
            <a:r>
              <a:rPr lang="en-US" sz="1200" b="1" dirty="0" err="1">
                <a:solidFill>
                  <a:srgbClr val="FF0000"/>
                </a:solidFill>
                <a:latin typeface="Courier" pitchFamily="49" charset="0"/>
              </a:rPr>
              <a:t>ContextFilter</a:t>
            </a:r>
            <a:r>
              <a:rPr lang="en-US" sz="1200" b="1" dirty="0">
                <a:solidFill>
                  <a:srgbClr val="FF0000"/>
                </a:solidFill>
                <a:latin typeface="Courier" pitchFamily="49" charset="0"/>
              </a:rPr>
              <a:t> </a:t>
            </a:r>
            <a:r>
              <a:rPr lang="en-US" sz="1200" b="1" dirty="0" err="1">
                <a:solidFill>
                  <a:srgbClr val="FF0000"/>
                </a:solidFill>
                <a:latin typeface="Courier" pitchFamily="49" charset="0"/>
              </a:rPr>
              <a:t>contextFilter</a:t>
            </a:r>
            <a:r>
              <a:rPr lang="en-US" sz="1200" b="1" dirty="0">
                <a:solidFill>
                  <a:srgbClr val="FF0000"/>
                </a:solidFill>
                <a:latin typeface="Courier" pitchFamily="49" charset="0"/>
              </a:rPr>
              <a:t> = new </a:t>
            </a:r>
            <a:r>
              <a:rPr lang="en-US" sz="1200" b="1" dirty="0" err="1">
                <a:solidFill>
                  <a:srgbClr val="FF0000"/>
                </a:solidFill>
                <a:latin typeface="Courier" pitchFamily="49" charset="0"/>
              </a:rPr>
              <a:t>ContextFilter</a:t>
            </a:r>
            <a:r>
              <a:rPr lang="en-US" sz="1200" b="1" dirty="0">
                <a:solidFill>
                  <a:srgbClr val="FF0000"/>
                </a:solidFill>
                <a:latin typeface="Courier" pitchFamily="49" charset="0"/>
              </a:rPr>
              <a:t>("</a:t>
            </a:r>
            <a:r>
              <a:rPr lang="en-US" sz="1200" b="1" dirty="0" err="1">
                <a:solidFill>
                  <a:srgbClr val="FF0000"/>
                </a:solidFill>
                <a:latin typeface="Courier" pitchFamily="49" charset="0"/>
              </a:rPr>
              <a:t>avusTaskContext</a:t>
            </a:r>
            <a:r>
              <a:rPr lang="en-US" sz="1200" b="1" dirty="0">
                <a:solidFill>
                  <a:srgbClr val="FF0000"/>
                </a:solidFill>
                <a:latin typeface="Courier" pitchFamily="49" charset="0"/>
              </a:rPr>
              <a:t>", </a:t>
            </a:r>
            <a:r>
              <a:rPr lang="en-US" sz="1200" b="1" dirty="0" smtClean="0">
                <a:solidFill>
                  <a:srgbClr val="FF0000"/>
                </a:solidFill>
                <a:latin typeface="Courier" pitchFamily="49" charset="0"/>
              </a:rPr>
              <a:t>"</a:t>
            </a:r>
            <a:r>
              <a:rPr lang="en-US" sz="1200" b="1" dirty="0">
                <a:solidFill>
                  <a:srgbClr val="FF0000"/>
                </a:solidFill>
                <a:latin typeface="Courier" pitchFamily="49" charset="0"/>
              </a:rPr>
              <a:t>AVUS/AVUSOUTPUT");</a:t>
            </a:r>
          </a:p>
          <a:p>
            <a:endParaRPr lang="en-US" sz="1200" dirty="0"/>
          </a:p>
          <a:p>
            <a:r>
              <a:rPr lang="en-US" sz="1200" dirty="0"/>
              <a:t>// </a:t>
            </a:r>
            <a:r>
              <a:rPr lang="en-US" sz="1200" b="1" i="1" dirty="0" err="1" smtClean="0"/>
              <a:t>ObjectFilter</a:t>
            </a:r>
            <a:r>
              <a:rPr lang="en-US" sz="1200" b="1" dirty="0" smtClean="0"/>
              <a:t> </a:t>
            </a:r>
            <a:r>
              <a:rPr lang="en-US" sz="1200" dirty="0"/>
              <a:t>to extract the </a:t>
            </a:r>
            <a:r>
              <a:rPr lang="en-US" sz="1200" dirty="0" err="1"/>
              <a:t>windAxisLpus</a:t>
            </a:r>
            <a:r>
              <a:rPr lang="en-US" sz="1200" dirty="0"/>
              <a:t> field from </a:t>
            </a:r>
            <a:r>
              <a:rPr lang="en-US" sz="1200" dirty="0" smtClean="0"/>
              <a:t>the  </a:t>
            </a:r>
            <a:r>
              <a:rPr lang="en-US" sz="1200" dirty="0"/>
              <a:t>AVUS_OUTPUT_OBJECT</a:t>
            </a:r>
          </a:p>
          <a:p>
            <a:endParaRPr lang="en-US" sz="1200" dirty="0"/>
          </a:p>
          <a:p>
            <a:r>
              <a:rPr lang="en-US" sz="1200" b="1" dirty="0" err="1">
                <a:solidFill>
                  <a:srgbClr val="FF0000"/>
                </a:solidFill>
                <a:latin typeface="Courier" pitchFamily="49" charset="0"/>
              </a:rPr>
              <a:t>ObjectFilter</a:t>
            </a:r>
            <a:r>
              <a:rPr lang="en-US" sz="1200" b="1" dirty="0">
                <a:solidFill>
                  <a:srgbClr val="FF0000"/>
                </a:solidFill>
                <a:latin typeface="Courier" pitchFamily="49" charset="0"/>
              </a:rPr>
              <a:t> </a:t>
            </a:r>
            <a:r>
              <a:rPr lang="en-US" sz="1200" b="1" dirty="0" err="1">
                <a:solidFill>
                  <a:srgbClr val="FF0000"/>
                </a:solidFill>
                <a:latin typeface="Courier" pitchFamily="49" charset="0"/>
              </a:rPr>
              <a:t>objFilter</a:t>
            </a:r>
            <a:r>
              <a:rPr lang="en-US" sz="1200" b="1" dirty="0">
                <a:solidFill>
                  <a:srgbClr val="FF0000"/>
                </a:solidFill>
                <a:latin typeface="Courier" pitchFamily="49" charset="0"/>
              </a:rPr>
              <a:t> = new </a:t>
            </a:r>
            <a:r>
              <a:rPr lang="en-US" sz="1200" b="1" dirty="0" err="1">
                <a:solidFill>
                  <a:srgbClr val="FF0000"/>
                </a:solidFill>
                <a:latin typeface="Courier" pitchFamily="49" charset="0"/>
              </a:rPr>
              <a:t>ObjectFilter</a:t>
            </a:r>
            <a:r>
              <a:rPr lang="en-US" sz="1200" b="1" dirty="0">
                <a:solidFill>
                  <a:srgbClr val="FF0000"/>
                </a:solidFill>
                <a:latin typeface="Courier" pitchFamily="49" charset="0"/>
              </a:rPr>
              <a:t>("</a:t>
            </a:r>
            <a:r>
              <a:rPr lang="en-US" sz="1200" b="1" dirty="0" err="1">
                <a:solidFill>
                  <a:srgbClr val="FF0000"/>
                </a:solidFill>
                <a:latin typeface="Courier" pitchFamily="49" charset="0"/>
              </a:rPr>
              <a:t>windAxisLpus</a:t>
            </a:r>
            <a:r>
              <a:rPr lang="en-US" sz="1200" b="1" dirty="0">
                <a:solidFill>
                  <a:srgbClr val="FF0000"/>
                </a:solidFill>
                <a:latin typeface="Courier" pitchFamily="49" charset="0"/>
              </a:rPr>
              <a:t>");</a:t>
            </a:r>
          </a:p>
          <a:p>
            <a:endParaRPr lang="en-US" sz="1200" dirty="0"/>
          </a:p>
          <a:p>
            <a:r>
              <a:rPr lang="en-US" sz="1200" dirty="0"/>
              <a:t>// </a:t>
            </a:r>
            <a:r>
              <a:rPr lang="en-US" sz="1200" b="1" i="1" dirty="0" err="1" smtClean="0"/>
              <a:t>ListFilter</a:t>
            </a:r>
            <a:r>
              <a:rPr lang="en-US" sz="1200" dirty="0" smtClean="0"/>
              <a:t> </a:t>
            </a:r>
            <a:r>
              <a:rPr lang="en-US" sz="1200" dirty="0"/>
              <a:t>to extract the </a:t>
            </a:r>
            <a:r>
              <a:rPr lang="en-US" sz="1200" dirty="0" err="1"/>
              <a:t>ith</a:t>
            </a:r>
            <a:r>
              <a:rPr lang="en-US" sz="1200" dirty="0"/>
              <a:t>  </a:t>
            </a:r>
            <a:r>
              <a:rPr lang="en-US" sz="1200" dirty="0" err="1"/>
              <a:t>Lpus</a:t>
            </a:r>
            <a:r>
              <a:rPr lang="en-US" sz="1200" dirty="0"/>
              <a:t> from the </a:t>
            </a:r>
            <a:r>
              <a:rPr lang="en-US" sz="1200" dirty="0" err="1" smtClean="0"/>
              <a:t>windAxisLpus</a:t>
            </a:r>
            <a:r>
              <a:rPr lang="en-US" sz="1200" dirty="0" smtClean="0"/>
              <a:t> Array</a:t>
            </a:r>
            <a:endParaRPr lang="en-US" sz="1200" dirty="0"/>
          </a:p>
          <a:p>
            <a:r>
              <a:rPr lang="en-US" sz="1200" b="1" dirty="0" err="1">
                <a:solidFill>
                  <a:srgbClr val="FF0000"/>
                </a:solidFill>
                <a:latin typeface="Courier" pitchFamily="49" charset="0"/>
              </a:rPr>
              <a:t>ListFilter</a:t>
            </a:r>
            <a:r>
              <a:rPr lang="en-US" sz="1200" b="1" dirty="0">
                <a:solidFill>
                  <a:srgbClr val="FF0000"/>
                </a:solidFill>
                <a:latin typeface="Courier" pitchFamily="49" charset="0"/>
              </a:rPr>
              <a:t> lf1 = new </a:t>
            </a:r>
            <a:r>
              <a:rPr lang="en-US" sz="1200" b="1" dirty="0" err="1">
                <a:solidFill>
                  <a:srgbClr val="FF0000"/>
                </a:solidFill>
                <a:latin typeface="Courier" pitchFamily="49" charset="0"/>
              </a:rPr>
              <a:t>ListFilter</a:t>
            </a:r>
            <a:r>
              <a:rPr lang="en-US" sz="1200" b="1" dirty="0">
                <a:solidFill>
                  <a:srgbClr val="FF0000"/>
                </a:solidFill>
                <a:latin typeface="Courier" pitchFamily="49" charset="0"/>
              </a:rPr>
              <a:t>(1); </a:t>
            </a:r>
          </a:p>
          <a:p>
            <a:r>
              <a:rPr lang="en-US" sz="1200" b="1" dirty="0" err="1">
                <a:solidFill>
                  <a:srgbClr val="FF0000"/>
                </a:solidFill>
                <a:latin typeface="Courier" pitchFamily="49" charset="0"/>
              </a:rPr>
              <a:t>ListFilter</a:t>
            </a:r>
            <a:r>
              <a:rPr lang="en-US" sz="1200" b="1" dirty="0">
                <a:solidFill>
                  <a:srgbClr val="FF0000"/>
                </a:solidFill>
                <a:latin typeface="Courier" pitchFamily="49" charset="0"/>
              </a:rPr>
              <a:t> lf2 = new </a:t>
            </a:r>
            <a:r>
              <a:rPr lang="en-US" sz="1200" b="1" dirty="0" err="1">
                <a:solidFill>
                  <a:srgbClr val="FF0000"/>
                </a:solidFill>
                <a:latin typeface="Courier" pitchFamily="49" charset="0"/>
              </a:rPr>
              <a:t>ListFilter</a:t>
            </a:r>
            <a:r>
              <a:rPr lang="en-US" sz="1200" b="1" dirty="0">
                <a:solidFill>
                  <a:srgbClr val="FF0000"/>
                </a:solidFill>
                <a:latin typeface="Courier" pitchFamily="49" charset="0"/>
              </a:rPr>
              <a:t>(2); </a:t>
            </a:r>
          </a:p>
          <a:p>
            <a:r>
              <a:rPr lang="en-US" sz="1200" b="1" dirty="0" err="1">
                <a:solidFill>
                  <a:srgbClr val="FF0000"/>
                </a:solidFill>
                <a:latin typeface="Courier" pitchFamily="49" charset="0"/>
              </a:rPr>
              <a:t>ListFilter</a:t>
            </a:r>
            <a:r>
              <a:rPr lang="en-US" sz="1200" b="1" dirty="0">
                <a:solidFill>
                  <a:srgbClr val="FF0000"/>
                </a:solidFill>
                <a:latin typeface="Courier" pitchFamily="49" charset="0"/>
              </a:rPr>
              <a:t> lf3 = new </a:t>
            </a:r>
            <a:r>
              <a:rPr lang="en-US" sz="1200" b="1" dirty="0" err="1">
                <a:solidFill>
                  <a:srgbClr val="FF0000"/>
                </a:solidFill>
                <a:latin typeface="Courier" pitchFamily="49" charset="0"/>
              </a:rPr>
              <a:t>ListFilter</a:t>
            </a:r>
            <a:r>
              <a:rPr lang="en-US" sz="1200" b="1" dirty="0">
                <a:solidFill>
                  <a:srgbClr val="FF0000"/>
                </a:solidFill>
                <a:latin typeface="Courier" pitchFamily="49" charset="0"/>
              </a:rPr>
              <a:t>(3); </a:t>
            </a:r>
          </a:p>
          <a:p>
            <a:r>
              <a:rPr lang="en-US" sz="1200" b="1" dirty="0" smtClean="0">
                <a:solidFill>
                  <a:srgbClr val="FF0000"/>
                </a:solidFill>
                <a:latin typeface="Courier" pitchFamily="49" charset="0"/>
              </a:rPr>
              <a:t>.</a:t>
            </a:r>
            <a:endParaRPr lang="en-US" sz="1200" b="1" dirty="0">
              <a:solidFill>
                <a:srgbClr val="FF0000"/>
              </a:solidFill>
              <a:latin typeface="Courier" pitchFamily="49" charset="0"/>
            </a:endParaRPr>
          </a:p>
          <a:p>
            <a:r>
              <a:rPr lang="en-US" sz="1200" b="1" dirty="0" err="1">
                <a:solidFill>
                  <a:srgbClr val="FF0000"/>
                </a:solidFill>
                <a:latin typeface="Courier" pitchFamily="49" charset="0"/>
              </a:rPr>
              <a:t>ListFilter</a:t>
            </a:r>
            <a:r>
              <a:rPr lang="en-US" sz="1200" b="1" dirty="0">
                <a:solidFill>
                  <a:srgbClr val="FF0000"/>
                </a:solidFill>
                <a:latin typeface="Courier" pitchFamily="49" charset="0"/>
              </a:rPr>
              <a:t> lf20 = new ListFilter(20);</a:t>
            </a:r>
            <a:r>
              <a:rPr lang="en-US" sz="1200" b="1" dirty="0" smtClean="0">
                <a:solidFill>
                  <a:srgbClr val="FF0000"/>
                </a:solidFill>
                <a:latin typeface="Courier" pitchFamily="49" charset="0"/>
              </a:rPr>
              <a:t> </a:t>
            </a:r>
          </a:p>
          <a:p>
            <a:endParaRPr lang="en-US" sz="1200" b="1" dirty="0" smtClean="0">
              <a:solidFill>
                <a:srgbClr val="FF0000"/>
              </a:solidFill>
              <a:latin typeface="Courier" pitchFamily="49" charset="0"/>
            </a:endParaRPr>
          </a:p>
          <a:p>
            <a:r>
              <a:rPr lang="en-US" sz="1200" b="1" dirty="0" smtClean="0">
                <a:solidFill>
                  <a:srgbClr val="FF0000"/>
                </a:solidFill>
                <a:latin typeface="Courier" pitchFamily="49" charset="0"/>
              </a:rPr>
              <a:t>Need</a:t>
            </a:r>
          </a:p>
          <a:p>
            <a:r>
              <a:rPr lang="en-US" sz="1200" b="1" dirty="0" smtClean="0">
                <a:solidFill>
                  <a:srgbClr val="FF0000"/>
                </a:solidFill>
                <a:latin typeface="Courier" pitchFamily="49" charset="0"/>
              </a:rPr>
              <a:t>List (loop(1,20),ListFilter)</a:t>
            </a:r>
          </a:p>
          <a:p>
            <a:r>
              <a:rPr lang="en-US" sz="1200" b="1" dirty="0" smtClean="0">
                <a:solidFill>
                  <a:srgbClr val="FF0000"/>
                </a:solidFill>
                <a:latin typeface="Courier" pitchFamily="49" charset="0"/>
              </a:rPr>
              <a:t>Map(loop(“i”,20),ListFilter,”string$i$”)</a:t>
            </a:r>
          </a:p>
          <a:p>
            <a:r>
              <a:rPr lang="en-US" sz="1200" b="1" dirty="0" smtClean="0">
                <a:solidFill>
                  <a:srgbClr val="FF0000"/>
                </a:solidFill>
                <a:latin typeface="Courier" pitchFamily="49" charset="0"/>
              </a:rPr>
              <a:t>List|Map(loop(“i”,20),ClassName,ListofItems)</a:t>
            </a:r>
          </a:p>
          <a:p>
            <a:r>
              <a:rPr lang="en-US" sz="1200" dirty="0" err="1" smtClean="0">
                <a:solidFill>
                  <a:srgbClr val="FF0000"/>
                </a:solidFill>
                <a:latin typeface="Courier" pitchFamily="49" charset="0"/>
              </a:rPr>
              <a:t>ListFilter</a:t>
            </a:r>
            <a:r>
              <a:rPr lang="en-US" sz="1200" dirty="0" smtClean="0">
                <a:solidFill>
                  <a:srgbClr val="FF0000"/>
                </a:solidFill>
                <a:latin typeface="Courier" pitchFamily="49" charset="0"/>
              </a:rPr>
              <a:t>[] </a:t>
            </a:r>
            <a:r>
              <a:rPr lang="en-US" sz="1200" dirty="0" err="1" smtClean="0">
                <a:solidFill>
                  <a:srgbClr val="FF0000"/>
                </a:solidFill>
                <a:latin typeface="Courier" pitchFamily="49" charset="0"/>
              </a:rPr>
              <a:t>lfsi</a:t>
            </a:r>
            <a:r>
              <a:rPr lang="en-US" sz="1200" dirty="0" smtClean="0">
                <a:solidFill>
                  <a:srgbClr val="FF0000"/>
                </a:solidFill>
                <a:latin typeface="Courier" pitchFamily="49" charset="0"/>
              </a:rPr>
              <a:t> = filters(loop(1:20), “</a:t>
            </a:r>
            <a:r>
              <a:rPr lang="en-US" sz="1200" dirty="0" err="1" smtClean="0">
                <a:solidFill>
                  <a:srgbClr val="FF0000"/>
                </a:solidFill>
                <a:latin typeface="Courier" pitchFamily="49" charset="0"/>
              </a:rPr>
              <a:t>lf%i</a:t>
            </a:r>
            <a:r>
              <a:rPr lang="en-US" sz="1200" dirty="0" smtClean="0">
                <a:solidFill>
                  <a:srgbClr val="FF0000"/>
                </a:solidFill>
                <a:latin typeface="Courier" pitchFamily="49" charset="0"/>
              </a:rPr>
              <a:t>%”);</a:t>
            </a:r>
          </a:p>
          <a:p>
            <a:endParaRPr lang="en-US" sz="1200" dirty="0"/>
          </a:p>
          <a:p>
            <a:r>
              <a:rPr lang="en-US" sz="1200" dirty="0"/>
              <a:t>// Finally create </a:t>
            </a:r>
            <a:r>
              <a:rPr lang="en-US" sz="1200" b="1" dirty="0"/>
              <a:t>the pipeline of filters </a:t>
            </a:r>
            <a:r>
              <a:rPr lang="en-US" sz="1200" dirty="0"/>
              <a:t>(filtering will occur in </a:t>
            </a:r>
            <a:r>
              <a:rPr lang="en-US" sz="1200" dirty="0" smtClean="0"/>
              <a:t>order </a:t>
            </a:r>
            <a:r>
              <a:rPr lang="en-US" sz="1200" dirty="0"/>
              <a:t>specified left to </a:t>
            </a:r>
            <a:r>
              <a:rPr lang="en-US" sz="1200" dirty="0" smtClean="0"/>
              <a:t>right)</a:t>
            </a:r>
          </a:p>
          <a:p>
            <a:r>
              <a:rPr lang="en-US" sz="1200" dirty="0" err="1" smtClean="0">
                <a:solidFill>
                  <a:srgbClr val="FF0000"/>
                </a:solidFill>
              </a:rPr>
              <a:t>List(Loop,Class</a:t>
            </a:r>
            <a:r>
              <a:rPr lang="en-US" sz="1200" dirty="0" smtClean="0">
                <a:solidFill>
                  <a:srgbClr val="FF0000"/>
                </a:solidFill>
              </a:rPr>
              <a:t>, lists …)</a:t>
            </a:r>
          </a:p>
          <a:p>
            <a:r>
              <a:rPr lang="en-US" sz="1200" b="1" dirty="0">
                <a:solidFill>
                  <a:srgbClr val="FF0000"/>
                </a:solidFill>
                <a:latin typeface="Courier" pitchFamily="49" charset="0"/>
              </a:rPr>
              <a:t>Filter </a:t>
            </a:r>
            <a:r>
              <a:rPr lang="en-US" sz="1200" b="1" dirty="0" smtClean="0">
                <a:solidFill>
                  <a:srgbClr val="FF0000"/>
                </a:solidFill>
                <a:latin typeface="Courier" pitchFamily="49" charset="0"/>
              </a:rPr>
              <a:t>rvFilter1= </a:t>
            </a:r>
            <a:r>
              <a:rPr lang="en-US" sz="1200" b="1" dirty="0">
                <a:solidFill>
                  <a:srgbClr val="FF0000"/>
                </a:solidFill>
                <a:latin typeface="Courier" pitchFamily="49" charset="0"/>
              </a:rPr>
              <a:t>new </a:t>
            </a:r>
            <a:r>
              <a:rPr lang="en-US" sz="1200" b="1" dirty="0" err="1">
                <a:solidFill>
                  <a:srgbClr val="FF0000"/>
                </a:solidFill>
                <a:latin typeface="Courier" pitchFamily="49" charset="0"/>
              </a:rPr>
              <a:t>Filter(contextFilter</a:t>
            </a:r>
            <a:r>
              <a:rPr lang="en-US" sz="1200" b="1" dirty="0">
                <a:solidFill>
                  <a:srgbClr val="FF0000"/>
                </a:solidFill>
                <a:latin typeface="Courier" pitchFamily="49" charset="0"/>
              </a:rPr>
              <a:t>, </a:t>
            </a:r>
            <a:r>
              <a:rPr lang="en-US" sz="1200" b="1" dirty="0" err="1">
                <a:solidFill>
                  <a:srgbClr val="FF0000"/>
                </a:solidFill>
                <a:latin typeface="Courier" pitchFamily="49" charset="0"/>
              </a:rPr>
              <a:t>objFilter</a:t>
            </a:r>
            <a:r>
              <a:rPr lang="en-US" sz="1200" b="1" dirty="0">
                <a:solidFill>
                  <a:srgbClr val="FF0000"/>
                </a:solidFill>
                <a:latin typeface="Courier" pitchFamily="49" charset="0"/>
              </a:rPr>
              <a:t>, lf1);</a:t>
            </a:r>
          </a:p>
          <a:p>
            <a:r>
              <a:rPr lang="en-US" sz="1200" dirty="0"/>
              <a:t>// Set the filter on the </a:t>
            </a:r>
            <a:r>
              <a:rPr lang="en-US" sz="1200" dirty="0" err="1"/>
              <a:t>ith</a:t>
            </a:r>
            <a:r>
              <a:rPr lang="en-US" sz="1200" dirty="0"/>
              <a:t>(1st here) Response Variable</a:t>
            </a:r>
          </a:p>
          <a:p>
            <a:r>
              <a:rPr lang="en-US" sz="1200" b="1" dirty="0">
                <a:solidFill>
                  <a:srgbClr val="FF0000"/>
                </a:solidFill>
                <a:latin typeface="Courier" pitchFamily="49" charset="0"/>
              </a:rPr>
              <a:t>rvs.get(1).setFilter(</a:t>
            </a:r>
            <a:r>
              <a:rPr lang="en-US" sz="1200" b="1" dirty="0" smtClean="0">
                <a:solidFill>
                  <a:srgbClr val="FF0000"/>
                </a:solidFill>
                <a:latin typeface="Courier" pitchFamily="49" charset="0"/>
              </a:rPr>
              <a:t>rvFilter1)</a:t>
            </a:r>
            <a:r>
              <a:rPr lang="en-US" sz="1200" b="1" dirty="0">
                <a:solidFill>
                  <a:srgbClr val="FF0000"/>
                </a:solidFill>
                <a:latin typeface="Courier" pitchFamily="49" charset="0"/>
              </a:rPr>
              <a:t>;</a:t>
            </a:r>
          </a:p>
          <a:p>
            <a:r>
              <a:rPr lang="en-US" sz="1200" b="1" dirty="0">
                <a:solidFill>
                  <a:srgbClr val="FF0000"/>
                </a:solidFill>
                <a:latin typeface="Courier" pitchFamily="49" charset="0"/>
              </a:rPr>
              <a:t>Filter </a:t>
            </a:r>
            <a:r>
              <a:rPr lang="en-US" sz="1200" b="1" dirty="0" err="1">
                <a:solidFill>
                  <a:srgbClr val="FF0000"/>
                </a:solidFill>
                <a:latin typeface="Courier" pitchFamily="49" charset="0"/>
              </a:rPr>
              <a:t>rvFilter</a:t>
            </a:r>
            <a:r>
              <a:rPr lang="en-US" sz="1200" b="1" dirty="0">
                <a:solidFill>
                  <a:srgbClr val="FF0000"/>
                </a:solidFill>
                <a:latin typeface="Courier" pitchFamily="49" charset="0"/>
              </a:rPr>
              <a:t> = new Filter(</a:t>
            </a:r>
            <a:r>
              <a:rPr lang="en-US" sz="1200" b="1" dirty="0" err="1">
                <a:solidFill>
                  <a:srgbClr val="FF0000"/>
                </a:solidFill>
                <a:latin typeface="Courier" pitchFamily="49" charset="0"/>
              </a:rPr>
              <a:t>contextFilter</a:t>
            </a:r>
            <a:r>
              <a:rPr lang="en-US" sz="1200" b="1" dirty="0">
                <a:solidFill>
                  <a:srgbClr val="FF0000"/>
                </a:solidFill>
                <a:latin typeface="Courier" pitchFamily="49" charset="0"/>
              </a:rPr>
              <a:t>, </a:t>
            </a:r>
            <a:r>
              <a:rPr lang="en-US" sz="1200" b="1" dirty="0" err="1">
                <a:solidFill>
                  <a:srgbClr val="FF0000"/>
                </a:solidFill>
                <a:latin typeface="Courier" pitchFamily="49" charset="0"/>
              </a:rPr>
              <a:t>objFilter</a:t>
            </a:r>
            <a:r>
              <a:rPr lang="en-US" sz="1200" b="1" dirty="0">
                <a:solidFill>
                  <a:srgbClr val="FF0000"/>
                </a:solidFill>
                <a:latin typeface="Courier" pitchFamily="49" charset="0"/>
              </a:rPr>
              <a:t>, lf2);</a:t>
            </a:r>
          </a:p>
          <a:p>
            <a:r>
              <a:rPr lang="en-US" sz="1200" b="1" dirty="0">
                <a:solidFill>
                  <a:srgbClr val="FF0000"/>
                </a:solidFill>
                <a:latin typeface="Courier" pitchFamily="49" charset="0"/>
              </a:rPr>
              <a:t>rvs.get(2).setFilter(</a:t>
            </a:r>
            <a:r>
              <a:rPr lang="en-US" sz="1200" b="1" dirty="0" smtClean="0">
                <a:solidFill>
                  <a:srgbClr val="FF0000"/>
                </a:solidFill>
                <a:latin typeface="Courier" pitchFamily="49" charset="0"/>
              </a:rPr>
              <a:t>rvFilter2)</a:t>
            </a:r>
            <a:r>
              <a:rPr lang="en-US" sz="1200" b="1" dirty="0">
                <a:solidFill>
                  <a:srgbClr val="FF0000"/>
                </a:solidFill>
                <a:latin typeface="Courier" pitchFamily="49" charset="0"/>
              </a:rPr>
              <a:t>;</a:t>
            </a:r>
          </a:p>
          <a:p>
            <a:r>
              <a:rPr lang="en-US" sz="1200" b="1" dirty="0">
                <a:solidFill>
                  <a:srgbClr val="FF0000"/>
                </a:solidFill>
                <a:latin typeface="Courier" pitchFamily="49" charset="0"/>
              </a:rPr>
              <a:t>Filter </a:t>
            </a:r>
            <a:r>
              <a:rPr lang="en-US" sz="1200" b="1" dirty="0" err="1">
                <a:solidFill>
                  <a:srgbClr val="FF0000"/>
                </a:solidFill>
                <a:latin typeface="Courier" pitchFamily="49" charset="0"/>
              </a:rPr>
              <a:t>rvFilter</a:t>
            </a:r>
            <a:r>
              <a:rPr lang="en-US" sz="1200" b="1" dirty="0">
                <a:solidFill>
                  <a:srgbClr val="FF0000"/>
                </a:solidFill>
                <a:latin typeface="Courier" pitchFamily="49" charset="0"/>
              </a:rPr>
              <a:t> = new Filter(</a:t>
            </a:r>
            <a:r>
              <a:rPr lang="en-US" sz="1200" b="1" dirty="0" err="1">
                <a:solidFill>
                  <a:srgbClr val="FF0000"/>
                </a:solidFill>
                <a:latin typeface="Courier" pitchFamily="49" charset="0"/>
              </a:rPr>
              <a:t>contextFilter</a:t>
            </a:r>
            <a:r>
              <a:rPr lang="en-US" sz="1200" b="1" dirty="0">
                <a:solidFill>
                  <a:srgbClr val="FF0000"/>
                </a:solidFill>
                <a:latin typeface="Courier" pitchFamily="49" charset="0"/>
              </a:rPr>
              <a:t>, </a:t>
            </a:r>
            <a:r>
              <a:rPr lang="en-US" sz="1200" b="1" dirty="0" err="1">
                <a:solidFill>
                  <a:srgbClr val="FF0000"/>
                </a:solidFill>
                <a:latin typeface="Courier" pitchFamily="49" charset="0"/>
              </a:rPr>
              <a:t>objFilter</a:t>
            </a:r>
            <a:r>
              <a:rPr lang="en-US" sz="1200" b="1" dirty="0">
                <a:solidFill>
                  <a:srgbClr val="FF0000"/>
                </a:solidFill>
                <a:latin typeface="Courier" pitchFamily="49" charset="0"/>
              </a:rPr>
              <a:t>, lf3);</a:t>
            </a:r>
          </a:p>
          <a:p>
            <a:r>
              <a:rPr lang="en-US" sz="1200" b="1" dirty="0">
                <a:solidFill>
                  <a:srgbClr val="FF0000"/>
                </a:solidFill>
                <a:latin typeface="Courier" pitchFamily="49" charset="0"/>
              </a:rPr>
              <a:t>rvs.get(3).setFilter(</a:t>
            </a:r>
            <a:r>
              <a:rPr lang="en-US" sz="1200" b="1" dirty="0" smtClean="0">
                <a:solidFill>
                  <a:srgbClr val="FF0000"/>
                </a:solidFill>
                <a:latin typeface="Courier" pitchFamily="49" charset="0"/>
              </a:rPr>
              <a:t>rvFilter3)</a:t>
            </a:r>
            <a:r>
              <a:rPr lang="en-US" sz="1200" b="1" dirty="0">
                <a:solidFill>
                  <a:srgbClr val="FF0000"/>
                </a:solidFill>
                <a:latin typeface="Courier" pitchFamily="49" charset="0"/>
              </a:rPr>
              <a:t>;</a:t>
            </a:r>
          </a:p>
          <a:p>
            <a:r>
              <a:rPr lang="en-US" sz="1200" b="1" dirty="0" smtClean="0">
                <a:solidFill>
                  <a:srgbClr val="FF0000"/>
                </a:solidFill>
                <a:latin typeface="Courier" pitchFamily="49" charset="0"/>
              </a:rPr>
              <a:t>.</a:t>
            </a:r>
            <a:endParaRPr lang="en-US" sz="1200" b="1" dirty="0">
              <a:solidFill>
                <a:srgbClr val="FF0000"/>
              </a:solidFill>
              <a:latin typeface="Courier" pitchFamily="49" charset="0"/>
            </a:endParaRPr>
          </a:p>
          <a:p>
            <a:r>
              <a:rPr lang="en-US" sz="1200" b="1" dirty="0">
                <a:solidFill>
                  <a:srgbClr val="FF0000"/>
                </a:solidFill>
                <a:latin typeface="Courier" pitchFamily="49" charset="0"/>
              </a:rPr>
              <a:t>Filter </a:t>
            </a:r>
            <a:r>
              <a:rPr lang="en-US" sz="1200" b="1" dirty="0" err="1">
                <a:solidFill>
                  <a:srgbClr val="FF0000"/>
                </a:solidFill>
                <a:latin typeface="Courier" pitchFamily="49" charset="0"/>
              </a:rPr>
              <a:t>rvFilter</a:t>
            </a:r>
            <a:r>
              <a:rPr lang="en-US" sz="1200" b="1" dirty="0">
                <a:solidFill>
                  <a:srgbClr val="FF0000"/>
                </a:solidFill>
                <a:latin typeface="Courier" pitchFamily="49" charset="0"/>
              </a:rPr>
              <a:t> = new Filter(</a:t>
            </a:r>
            <a:r>
              <a:rPr lang="en-US" sz="1200" b="1" dirty="0" err="1">
                <a:solidFill>
                  <a:srgbClr val="FF0000"/>
                </a:solidFill>
                <a:latin typeface="Courier" pitchFamily="49" charset="0"/>
              </a:rPr>
              <a:t>contextFilter</a:t>
            </a:r>
            <a:r>
              <a:rPr lang="en-US" sz="1200" b="1" dirty="0">
                <a:solidFill>
                  <a:srgbClr val="FF0000"/>
                </a:solidFill>
                <a:latin typeface="Courier" pitchFamily="49" charset="0"/>
              </a:rPr>
              <a:t>, </a:t>
            </a:r>
            <a:r>
              <a:rPr lang="en-US" sz="1200" b="1" dirty="0" err="1">
                <a:solidFill>
                  <a:srgbClr val="FF0000"/>
                </a:solidFill>
                <a:latin typeface="Courier" pitchFamily="49" charset="0"/>
              </a:rPr>
              <a:t>objFilter</a:t>
            </a:r>
            <a:r>
              <a:rPr lang="en-US" sz="1200" b="1" dirty="0">
                <a:solidFill>
                  <a:srgbClr val="FF0000"/>
                </a:solidFill>
                <a:latin typeface="Courier" pitchFamily="49" charset="0"/>
              </a:rPr>
              <a:t>, lf20);</a:t>
            </a:r>
          </a:p>
          <a:p>
            <a:r>
              <a:rPr lang="en-US" sz="1200" b="1" dirty="0">
                <a:solidFill>
                  <a:srgbClr val="FF0000"/>
                </a:solidFill>
                <a:latin typeface="Courier" pitchFamily="49" charset="0"/>
              </a:rPr>
              <a:t>rvs.get(20).setFilter(</a:t>
            </a:r>
            <a:r>
              <a:rPr lang="en-US" sz="1200" b="1" dirty="0" smtClean="0">
                <a:solidFill>
                  <a:srgbClr val="FF0000"/>
                </a:solidFill>
                <a:latin typeface="Courier" pitchFamily="49" charset="0"/>
              </a:rPr>
              <a:t>rvFilter20)</a:t>
            </a:r>
            <a:r>
              <a:rPr lang="en-US" sz="1200" b="1" dirty="0">
                <a:solidFill>
                  <a:srgbClr val="FF0000"/>
                </a:solidFill>
                <a:latin typeface="Courier" pitchFamily="49" charset="0"/>
              </a:rPr>
              <a:t>;</a:t>
            </a:r>
          </a:p>
        </p:txBody>
      </p:sp>
      <p:sp>
        <p:nvSpPr>
          <p:cNvPr id="5" name="TextBox 4"/>
          <p:cNvSpPr txBox="1"/>
          <p:nvPr/>
        </p:nvSpPr>
        <p:spPr>
          <a:xfrm>
            <a:off x="6222707" y="3429000"/>
            <a:ext cx="2981138" cy="461665"/>
          </a:xfrm>
          <a:prstGeom prst="rect">
            <a:avLst/>
          </a:prstGeom>
          <a:noFill/>
        </p:spPr>
        <p:txBody>
          <a:bodyPr wrap="none" rtlCol="0">
            <a:spAutoFit/>
          </a:bodyPr>
          <a:lstStyle/>
          <a:p>
            <a:r>
              <a:rPr lang="en-US" sz="2400" b="1" dirty="0" err="1" smtClean="0"/>
              <a:t>LpusiExact</a:t>
            </a:r>
            <a:r>
              <a:rPr lang="en-US" sz="2400" b="1" dirty="0" smtClean="0"/>
              <a:t> – </a:t>
            </a:r>
            <a:r>
              <a:rPr lang="en-US" sz="2400" b="1" i="1" dirty="0" smtClean="0"/>
              <a:t>Filter</a:t>
            </a:r>
          </a:p>
        </p:txBody>
      </p:sp>
    </p:spTree>
  </p:cSld>
  <p:clrMapOvr>
    <a:masterClrMapping/>
  </p:clrMapOvr>
  <p:transition>
    <p:zoom/>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Lpusi</a:t>
            </a:r>
            <a:r>
              <a:rPr lang="en-US" i="1" dirty="0" smtClean="0"/>
              <a:t> Configuration</a:t>
            </a:r>
            <a:endParaRPr lang="en-US" i="1" dirty="0"/>
          </a:p>
        </p:txBody>
      </p:sp>
      <p:sp>
        <p:nvSpPr>
          <p:cNvPr id="3" name="Content Placeholder 2"/>
          <p:cNvSpPr>
            <a:spLocks noGrp="1"/>
          </p:cNvSpPr>
          <p:nvPr>
            <p:ph idx="1"/>
          </p:nvPr>
        </p:nvSpPr>
        <p:spPr>
          <a:xfrm>
            <a:off x="304800" y="1524000"/>
            <a:ext cx="8521700" cy="2209800"/>
          </a:xfrm>
        </p:spPr>
        <p:txBody>
          <a:bodyPr/>
          <a:lstStyle/>
          <a:p>
            <a:pPr>
              <a:buNone/>
            </a:pPr>
            <a:r>
              <a:rPr lang="en-US" dirty="0" smtClean="0"/>
              <a:t>What does composition look like for </a:t>
            </a:r>
            <a:r>
              <a:rPr lang="en-US" dirty="0" err="1" smtClean="0"/>
              <a:t>Lpusi</a:t>
            </a:r>
            <a:r>
              <a:rPr lang="en-US" dirty="0" smtClean="0"/>
              <a:t>?</a:t>
            </a:r>
          </a:p>
          <a:p>
            <a:pPr>
              <a:buNone/>
            </a:pPr>
            <a:r>
              <a:rPr lang="en-US" sz="1600" dirty="0" err="1" smtClean="0">
                <a:solidFill>
                  <a:srgbClr val="FF0000"/>
                </a:solidFill>
              </a:rPr>
              <a:t>var</a:t>
            </a:r>
            <a:r>
              <a:rPr lang="en-US" sz="1600" dirty="0" smtClean="0">
                <a:solidFill>
                  <a:srgbClr val="FF0000"/>
                </a:solidFill>
              </a:rPr>
              <a:t>(&lt;</a:t>
            </a:r>
            <a:r>
              <a:rPr lang="en-US" sz="1600" dirty="0" err="1" smtClean="0">
                <a:solidFill>
                  <a:srgbClr val="FF0000"/>
                </a:solidFill>
              </a:rPr>
              <a:t>modelName</a:t>
            </a:r>
            <a:r>
              <a:rPr lang="en-US" sz="1600" dirty="0" smtClean="0">
                <a:solidFill>
                  <a:srgbClr val="FF0000"/>
                </a:solidFill>
              </a:rPr>
              <a:t>&gt;,</a:t>
            </a:r>
            <a:r>
              <a:rPr lang="en-US" sz="1600" dirty="0" err="1" smtClean="0">
                <a:solidFill>
                  <a:srgbClr val="FF0000"/>
                </a:solidFill>
              </a:rPr>
              <a:t>loop(i:j</a:t>
            </a:r>
            <a:r>
              <a:rPr lang="en-US" sz="1600" dirty="0" smtClean="0">
                <a:solidFill>
                  <a:srgbClr val="FF0000"/>
                </a:solidFill>
              </a:rPr>
              <a:t>),”&lt;</a:t>
            </a:r>
            <a:r>
              <a:rPr lang="en-US" sz="1600" dirty="0" err="1" smtClean="0">
                <a:solidFill>
                  <a:srgbClr val="FF0000"/>
                </a:solidFill>
              </a:rPr>
              <a:t>varName</a:t>
            </a:r>
            <a:r>
              <a:rPr lang="en-US" sz="1600" dirty="0" smtClean="0">
                <a:solidFill>
                  <a:srgbClr val="FF0000"/>
                </a:solidFill>
              </a:rPr>
              <a:t>&gt;,&lt;evaluator&gt;,&lt;</a:t>
            </a:r>
            <a:r>
              <a:rPr lang="en-US" sz="1600" dirty="0" err="1" smtClean="0">
                <a:solidFill>
                  <a:srgbClr val="FF0000"/>
                </a:solidFill>
              </a:rPr>
              <a:t>filterName</a:t>
            </a:r>
            <a:r>
              <a:rPr lang="en-US" sz="1600" dirty="0" smtClean="0">
                <a:solidFill>
                  <a:srgbClr val="FF0000"/>
                </a:solidFill>
              </a:rPr>
              <a:t>&gt;,&lt;</a:t>
            </a:r>
            <a:r>
              <a:rPr lang="en-US" sz="1600" dirty="0" err="1" smtClean="0">
                <a:solidFill>
                  <a:srgbClr val="FF0000"/>
                </a:solidFill>
              </a:rPr>
              <a:t>argNames</a:t>
            </a:r>
            <a:r>
              <a:rPr lang="en-US" sz="1600" dirty="0" smtClean="0">
                <a:solidFill>
                  <a:srgbClr val="FF0000"/>
                </a:solidFill>
              </a:rPr>
              <a:t>&gt;)</a:t>
            </a:r>
          </a:p>
          <a:p>
            <a:pPr>
              <a:buNone/>
            </a:pPr>
            <a:r>
              <a:rPr lang="en-US" sz="1600" dirty="0" smtClean="0">
                <a:solidFill>
                  <a:srgbClr val="FF0000"/>
                </a:solidFill>
              </a:rPr>
              <a:t>vars(omodel,loop(“I”,20),“Lpus$i$”,avusEvaluator, </a:t>
            </a:r>
            <a:r>
              <a:rPr lang="en-US" sz="1600" dirty="0" err="1" smtClean="0">
                <a:solidFill>
                  <a:srgbClr val="FF0000"/>
                </a:solidFill>
              </a:rPr>
              <a:t>pair(“Lpus$i</a:t>
            </a:r>
            <a:r>
              <a:rPr lang="en-US" sz="1600" dirty="0" smtClean="0">
                <a:solidFill>
                  <a:srgbClr val="FF0000"/>
                </a:solidFill>
              </a:rPr>
              <a:t>$, </a:t>
            </a:r>
            <a:r>
              <a:rPr lang="en-US" sz="1600" dirty="0" err="1" smtClean="0">
                <a:solidFill>
                  <a:srgbClr val="FF0000"/>
                </a:solidFill>
              </a:rPr>
              <a:t>mapofPiplineFilters),args</a:t>
            </a:r>
            <a:r>
              <a:rPr lang="en-US" sz="1600" dirty="0" smtClean="0">
                <a:solidFill>
                  <a:srgbClr val="FF0000"/>
                </a:solidFill>
              </a:rPr>
              <a:t> (names (loop(“k”,1,20),”beta$k$”),”alpha”));</a:t>
            </a:r>
          </a:p>
        </p:txBody>
      </p:sp>
      <p:sp>
        <p:nvSpPr>
          <p:cNvPr id="4" name="TextBox 3"/>
          <p:cNvSpPr txBox="1"/>
          <p:nvPr/>
        </p:nvSpPr>
        <p:spPr>
          <a:xfrm>
            <a:off x="0" y="1066800"/>
            <a:ext cx="4596781" cy="461665"/>
          </a:xfrm>
          <a:prstGeom prst="rect">
            <a:avLst/>
          </a:prstGeom>
          <a:noFill/>
        </p:spPr>
        <p:txBody>
          <a:bodyPr wrap="none" rtlCol="0">
            <a:spAutoFit/>
          </a:bodyPr>
          <a:lstStyle/>
          <a:p>
            <a:r>
              <a:rPr lang="en-US" sz="2400" b="1" dirty="0" err="1" smtClean="0"/>
              <a:t>Lpus%i%Exact</a:t>
            </a:r>
            <a:r>
              <a:rPr lang="en-US" sz="2400" b="1" dirty="0" smtClean="0"/>
              <a:t> – Composition</a:t>
            </a:r>
          </a:p>
        </p:txBody>
      </p:sp>
    </p:spTree>
  </p:cSld>
  <p:clrMapOvr>
    <a:masterClrMapping/>
  </p:clrMapOvr>
  <p:transition>
    <p:zoom/>
  </p:transition>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Lpusi</a:t>
            </a:r>
            <a:r>
              <a:rPr lang="en-US" i="1" dirty="0" smtClean="0"/>
              <a:t> Sensitivities Configuration</a:t>
            </a:r>
            <a:endParaRPr lang="en-US" i="1" dirty="0"/>
          </a:p>
        </p:txBody>
      </p:sp>
      <p:sp>
        <p:nvSpPr>
          <p:cNvPr id="4" name="TextBox 3"/>
          <p:cNvSpPr txBox="1"/>
          <p:nvPr/>
        </p:nvSpPr>
        <p:spPr>
          <a:xfrm>
            <a:off x="218052" y="1143000"/>
            <a:ext cx="5180147" cy="400110"/>
          </a:xfrm>
          <a:prstGeom prst="rect">
            <a:avLst/>
          </a:prstGeom>
          <a:noFill/>
        </p:spPr>
        <p:txBody>
          <a:bodyPr wrap="none" rtlCol="0">
            <a:spAutoFit/>
          </a:bodyPr>
          <a:lstStyle/>
          <a:p>
            <a:r>
              <a:rPr lang="en-US" sz="2000" b="1" dirty="0" smtClean="0"/>
              <a:t>Lpus%i%Exacteg1 – </a:t>
            </a:r>
            <a:r>
              <a:rPr lang="en-US" sz="2000" b="1" i="1" dirty="0" err="1" smtClean="0"/>
              <a:t>DerivaviteEvaluator</a:t>
            </a:r>
            <a:endParaRPr lang="en-US" sz="2000" b="1" i="1" dirty="0" smtClean="0"/>
          </a:p>
        </p:txBody>
      </p:sp>
      <p:graphicFrame>
        <p:nvGraphicFramePr>
          <p:cNvPr id="5" name="Object 6"/>
          <p:cNvGraphicFramePr>
            <a:graphicFrameLocks noChangeAspect="1"/>
          </p:cNvGraphicFramePr>
          <p:nvPr/>
        </p:nvGraphicFramePr>
        <p:xfrm>
          <a:off x="685799" y="1600200"/>
          <a:ext cx="6324601" cy="1188854"/>
        </p:xfrm>
        <a:graphic>
          <a:graphicData uri="http://schemas.openxmlformats.org/presentationml/2006/ole">
            <p:oleObj spid="_x0000_s192514" name="Equation" r:id="rId3" imgW="3543300" imgH="673100" progId="Equation.3">
              <p:embed/>
            </p:oleObj>
          </a:graphicData>
        </a:graphic>
      </p:graphicFrame>
      <p:sp>
        <p:nvSpPr>
          <p:cNvPr id="6" name="Rectangle 5"/>
          <p:cNvSpPr/>
          <p:nvPr/>
        </p:nvSpPr>
        <p:spPr>
          <a:xfrm>
            <a:off x="152400" y="3048000"/>
            <a:ext cx="8839200" cy="4924426"/>
          </a:xfrm>
          <a:prstGeom prst="rect">
            <a:avLst/>
          </a:prstGeom>
        </p:spPr>
        <p:txBody>
          <a:bodyPr wrap="square">
            <a:spAutoFit/>
          </a:bodyPr>
          <a:lstStyle/>
          <a:p>
            <a:r>
              <a:rPr lang="en-US" sz="1100" dirty="0" smtClean="0"/>
              <a:t>Evaluator </a:t>
            </a:r>
            <a:r>
              <a:rPr lang="en-US" sz="1100" dirty="0" err="1" smtClean="0"/>
              <a:t>dLpus%k%Exactedbeta%i</a:t>
            </a:r>
            <a:r>
              <a:rPr lang="en-US" sz="1100" dirty="0" smtClean="0"/>
              <a:t>% = </a:t>
            </a:r>
            <a:r>
              <a:rPr lang="en-US" sz="1100" b="1" dirty="0" smtClean="0"/>
              <a:t>new </a:t>
            </a:r>
            <a:r>
              <a:rPr lang="en-US" sz="1100" b="1" dirty="0" err="1" smtClean="0"/>
              <a:t>FiniteDifferenceEvaluator("</a:t>
            </a:r>
            <a:r>
              <a:rPr lang="en-US" sz="1100" dirty="0" err="1" smtClean="0"/>
              <a:t>dLpus%k%Exactedbeta%i</a:t>
            </a:r>
            <a:r>
              <a:rPr lang="en-US" sz="1100" dirty="0" smtClean="0"/>
              <a:t>%</a:t>
            </a:r>
            <a:r>
              <a:rPr lang="en-US" sz="1100" b="1" dirty="0" smtClean="0"/>
              <a:t>", sm.getResponseVar(“Lpus%k%").getEvaluator(”Lpus%k%Exacte"),0.1, ”</a:t>
            </a:r>
            <a:r>
              <a:rPr lang="en-US" sz="1100" b="1" dirty="0" err="1" smtClean="0"/>
              <a:t>beta%i</a:t>
            </a:r>
            <a:r>
              <a:rPr lang="en-US" sz="1100" b="1" dirty="0" smtClean="0"/>
              <a:t>%");</a:t>
            </a:r>
          </a:p>
          <a:p>
            <a:endParaRPr lang="en-US" sz="1100" b="1" dirty="0" smtClean="0"/>
          </a:p>
          <a:p>
            <a:r>
              <a:rPr lang="en-US" sz="1100" dirty="0" smtClean="0"/>
              <a:t>Evaluator </a:t>
            </a:r>
            <a:r>
              <a:rPr lang="en-US" sz="1100" dirty="0" err="1" smtClean="0"/>
              <a:t>dLpus%k%Exactedalpha</a:t>
            </a:r>
            <a:r>
              <a:rPr lang="en-US" sz="1100" dirty="0" smtClean="0"/>
              <a:t> = </a:t>
            </a:r>
            <a:r>
              <a:rPr lang="en-US" sz="1100" b="1" dirty="0" smtClean="0"/>
              <a:t>new </a:t>
            </a:r>
            <a:r>
              <a:rPr lang="en-US" sz="1100" b="1" dirty="0" err="1" smtClean="0"/>
              <a:t>FiniteDifferenceEvaluator("</a:t>
            </a:r>
            <a:r>
              <a:rPr lang="en-US" sz="1100" dirty="0" err="1" smtClean="0"/>
              <a:t>dLpus%k%Exactedalpha</a:t>
            </a:r>
            <a:r>
              <a:rPr lang="en-US" sz="1100" b="1" dirty="0" smtClean="0"/>
              <a:t>", sm.getResponseVar(“Lpus%k%").getEvaluator(”Lpus%k%Execte"),0.1, ”</a:t>
            </a:r>
            <a:r>
              <a:rPr lang="en-US" sz="1100" b="1" dirty="0" err="1" smtClean="0"/>
              <a:t>beta%i</a:t>
            </a:r>
            <a:r>
              <a:rPr lang="en-US" sz="1100" b="1" dirty="0" smtClean="0"/>
              <a:t>%");</a:t>
            </a:r>
          </a:p>
          <a:p>
            <a:endParaRPr lang="en-US" sz="1100" b="1" dirty="0" smtClean="0"/>
          </a:p>
          <a:p>
            <a:r>
              <a:rPr lang="en-US" sz="1100" dirty="0" smtClean="0"/>
              <a:t>List&lt;Evaluator&gt; LpusExacte%k%g1= </a:t>
            </a:r>
            <a:r>
              <a:rPr lang="en-US" sz="1100" i="1" dirty="0" err="1" smtClean="0"/>
              <a:t>list(</a:t>
            </a:r>
            <a:r>
              <a:rPr lang="en-US" sz="1100" dirty="0" err="1" smtClean="0"/>
              <a:t>dLpus%k%Exactedbeta%i</a:t>
            </a:r>
            <a:r>
              <a:rPr lang="en-US" sz="1100" dirty="0" smtClean="0"/>
              <a:t>% , </a:t>
            </a:r>
            <a:r>
              <a:rPr lang="en-US" sz="1100" dirty="0" err="1" smtClean="0"/>
              <a:t>dLpus%k%Exactedalpha</a:t>
            </a:r>
            <a:r>
              <a:rPr lang="en-US" sz="1100" dirty="0" smtClean="0"/>
              <a:t> </a:t>
            </a:r>
            <a:r>
              <a:rPr lang="en-US" sz="1100" i="1" dirty="0" smtClean="0"/>
              <a:t>);</a:t>
            </a:r>
          </a:p>
          <a:p>
            <a:endParaRPr lang="en-US" sz="1100" i="1" dirty="0" smtClean="0"/>
          </a:p>
          <a:p>
            <a:r>
              <a:rPr lang="en-US" sz="1100" dirty="0" err="1" smtClean="0"/>
              <a:t>model.setGradientEvaluators(“Lpus%k</a:t>
            </a:r>
            <a:r>
              <a:rPr lang="en-US" sz="1100" dirty="0" smtClean="0"/>
              <a:t>%", ”</a:t>
            </a:r>
            <a:r>
              <a:rPr lang="en-US" sz="1100" dirty="0" err="1" smtClean="0"/>
              <a:t>Lpus%k%Exact</a:t>
            </a:r>
            <a:r>
              <a:rPr lang="en-US" sz="1100" dirty="0" smtClean="0"/>
              <a:t>", “LpusExacte%k%g1",  LpusExacte%k%g1);</a:t>
            </a:r>
          </a:p>
          <a:p>
            <a:endParaRPr lang="en-US" sz="1100" dirty="0" smtClean="0"/>
          </a:p>
          <a:p>
            <a:r>
              <a:rPr lang="en-US" sz="800" dirty="0" smtClean="0"/>
              <a:t>Evaluator dLpus$k$dbeta$i$e1 = </a:t>
            </a:r>
            <a:r>
              <a:rPr lang="en-US" sz="800" b="1" dirty="0" smtClean="0"/>
              <a:t>new FiniteDifferenceEvaluator(”dLpus$k$dbeta$i$e1", sm.getResponseVar(“Lpus$K$").getEvaluator(”Lpus$k$Exacte"),0.1, “</a:t>
            </a:r>
            <a:r>
              <a:rPr lang="en-US" sz="800" b="1" dirty="0" err="1" smtClean="0"/>
              <a:t>beta$i</a:t>
            </a:r>
            <a:r>
              <a:rPr lang="en-US" sz="800" b="1" dirty="0" smtClean="0"/>
              <a:t>$");</a:t>
            </a:r>
          </a:p>
          <a:p>
            <a:r>
              <a:rPr lang="en-US" sz="800" dirty="0" smtClean="0"/>
              <a:t>Evaluator dLpus1dbeta1e1 = </a:t>
            </a:r>
            <a:r>
              <a:rPr lang="en-US" sz="800" b="1" dirty="0" smtClean="0"/>
              <a:t>new FiniteDifferenceEvaluator(”dLpus1dbeta1e1", sm.getResponseVar(“Lpus1").getEvaluator(”Lpus1Exacte"),0.1, "x1");</a:t>
            </a:r>
          </a:p>
          <a:p>
            <a:pPr lvl="0"/>
            <a:r>
              <a:rPr lang="en-US" sz="800" dirty="0" smtClean="0">
                <a:solidFill>
                  <a:srgbClr val="000000"/>
                </a:solidFill>
              </a:rPr>
              <a:t>Evaluator dLpus1dbeta2e1 = </a:t>
            </a:r>
            <a:r>
              <a:rPr lang="en-US" sz="800" b="1" dirty="0" smtClean="0">
                <a:solidFill>
                  <a:srgbClr val="000000"/>
                </a:solidFill>
              </a:rPr>
              <a:t>new FiniteDifferenceEvaluator(”dLpus1dbeta2e1", sm.getResponseVar(“Lpus1").getEvaluator(”Lpus1Exacte"),0.1, "x1");</a:t>
            </a:r>
          </a:p>
          <a:p>
            <a:r>
              <a:rPr lang="en-US" sz="1100" b="1" dirty="0" smtClean="0"/>
              <a:t>List </a:t>
            </a:r>
            <a:r>
              <a:rPr lang="en-US" sz="1100" b="1" dirty="0" err="1" smtClean="0"/>
              <a:t>fdEvals</a:t>
            </a:r>
            <a:r>
              <a:rPr lang="en-US" sz="1100" b="1" dirty="0" smtClean="0"/>
              <a:t> = </a:t>
            </a:r>
            <a:r>
              <a:rPr lang="en-US" sz="1100" b="1" dirty="0" err="1" smtClean="0"/>
              <a:t>fdEvaluators(model</a:t>
            </a:r>
            <a:r>
              <a:rPr lang="en-US" sz="1100" b="1" dirty="0" smtClean="0"/>
              <a:t>, “Lpus1”, “Lpus1Exacte”, “Lpus1Exacteg1”, pair(“beta1”, .01), pair(“beta2”, .01), </a:t>
            </a:r>
            <a:r>
              <a:rPr lang="en-US" sz="1100" b="1" dirty="0" err="1" smtClean="0"/>
              <a:t>pair(“alpha</a:t>
            </a:r>
            <a:r>
              <a:rPr lang="en-US" sz="1100" b="1" dirty="0" smtClean="0"/>
              <a:t>”, .1));</a:t>
            </a:r>
          </a:p>
          <a:p>
            <a:r>
              <a:rPr lang="en-US" sz="1100" b="1" dirty="0" smtClean="0"/>
              <a:t>//</a:t>
            </a:r>
            <a:r>
              <a:rPr lang="en-US" sz="1100" b="1" dirty="0" err="1" smtClean="0"/>
              <a:t>Evaluator(omodel</a:t>
            </a:r>
            <a:r>
              <a:rPr lang="en-US" sz="1100" b="1" dirty="0" smtClean="0"/>
              <a:t>, loop(20), “</a:t>
            </a:r>
            <a:r>
              <a:rPr lang="en-US" sz="1100" b="1" dirty="0" err="1" smtClean="0"/>
              <a:t>Lpus$i$”,“Lpus$i$Exacte</a:t>
            </a:r>
            <a:r>
              <a:rPr lang="en-US" sz="1100" b="1" dirty="0" smtClean="0"/>
              <a:t>”, “Lpus$i$Exacteg1”, .1);</a:t>
            </a:r>
          </a:p>
          <a:p>
            <a:r>
              <a:rPr lang="en-US" sz="1100" b="1" dirty="0" err="1" smtClean="0"/>
              <a:t>evaluators(omodel</a:t>
            </a:r>
            <a:r>
              <a:rPr lang="en-US" sz="1100" b="1" dirty="0" smtClean="0"/>
              <a:t>, loop(20), </a:t>
            </a:r>
          </a:p>
          <a:p>
            <a:r>
              <a:rPr lang="en-US" sz="1100" b="1" dirty="0" err="1" smtClean="0"/>
              <a:t>fdEvaluators</a:t>
            </a:r>
            <a:r>
              <a:rPr lang="en-US" sz="1100" b="1" dirty="0" smtClean="0"/>
              <a:t>( “</a:t>
            </a:r>
            <a:r>
              <a:rPr lang="en-US" sz="1100" b="1" dirty="0" err="1" smtClean="0"/>
              <a:t>Lpus$i</a:t>
            </a:r>
            <a:r>
              <a:rPr lang="en-US" sz="1100" b="1" dirty="0" smtClean="0"/>
              <a:t>$”, “</a:t>
            </a:r>
            <a:r>
              <a:rPr lang="en-US" sz="1100" b="1" dirty="0" err="1" smtClean="0"/>
              <a:t>Lpus$i$Exacte</a:t>
            </a:r>
            <a:r>
              <a:rPr lang="en-US" sz="1100" b="1" dirty="0" smtClean="0"/>
              <a:t>”, “Lpus$1$Exacteg1”, pair(“beta1”, .01), pair(“beta2”, .01), </a:t>
            </a:r>
            <a:r>
              <a:rPr lang="en-US" sz="1100" b="1" dirty="0" err="1" smtClean="0"/>
              <a:t>pair(“alpha</a:t>
            </a:r>
            <a:r>
              <a:rPr lang="en-US" sz="1100" b="1" dirty="0" smtClean="0"/>
              <a:t>”));</a:t>
            </a:r>
          </a:p>
          <a:p>
            <a:r>
              <a:rPr lang="en-US" sz="1100" b="1" dirty="0" smtClean="0"/>
              <a:t>);</a:t>
            </a:r>
          </a:p>
          <a:p>
            <a:r>
              <a:rPr lang="en-US" sz="1100" b="1" dirty="0" err="1" smtClean="0"/>
              <a:t>evaluators(omodel</a:t>
            </a:r>
            <a:r>
              <a:rPr lang="en-US" sz="1100" b="1" dirty="0" smtClean="0"/>
              <a:t>, loop(20), </a:t>
            </a:r>
          </a:p>
          <a:p>
            <a:r>
              <a:rPr lang="en-US" sz="1100" b="1" dirty="0" err="1" smtClean="0"/>
              <a:t>fdEvaluators</a:t>
            </a:r>
            <a:r>
              <a:rPr lang="en-US" sz="1100" b="1" dirty="0" smtClean="0"/>
              <a:t>( “</a:t>
            </a:r>
            <a:r>
              <a:rPr lang="en-US" sz="1100" b="1" dirty="0" err="1" smtClean="0"/>
              <a:t>Lpus$i</a:t>
            </a:r>
            <a:r>
              <a:rPr lang="en-US" sz="1100" b="1" dirty="0" smtClean="0"/>
              <a:t>$”, “</a:t>
            </a:r>
            <a:r>
              <a:rPr lang="en-US" sz="1100" b="1" dirty="0" err="1" smtClean="0"/>
              <a:t>Lpus$i$Exacte</a:t>
            </a:r>
            <a:r>
              <a:rPr lang="en-US" sz="1100" b="1" dirty="0" smtClean="0"/>
              <a:t>”, “Lpus$1$Exacteg1”,fdEvals);</a:t>
            </a:r>
          </a:p>
          <a:p>
            <a:r>
              <a:rPr lang="en-US" sz="1100" b="1" dirty="0" smtClean="0"/>
              <a:t>);</a:t>
            </a:r>
          </a:p>
          <a:p>
            <a:endParaRPr lang="en-US" sz="1100" b="1" dirty="0" smtClean="0"/>
          </a:p>
          <a:p>
            <a:endParaRPr lang="en-US" sz="1100" b="1" dirty="0" smtClean="0"/>
          </a:p>
          <a:p>
            <a:r>
              <a:rPr lang="en-US" sz="800" dirty="0" smtClean="0"/>
              <a:t>Evaluator dfe1dx2e2 = </a:t>
            </a:r>
            <a:r>
              <a:rPr lang="en-US" sz="800" b="1" dirty="0" smtClean="0"/>
              <a:t>new FiniteDifferenceEvaluator("dfe1dx2e2", sm.getResponseVar("f").getEvaluator("fe1"),0.1, "x2");</a:t>
            </a:r>
          </a:p>
          <a:p>
            <a:r>
              <a:rPr lang="en-US" sz="800" dirty="0" smtClean="0"/>
              <a:t>Evaluator dfe1dx3e2 = </a:t>
            </a:r>
            <a:r>
              <a:rPr lang="en-US" sz="800" b="1" dirty="0" smtClean="0"/>
              <a:t>new FiniteDifferenceEvaluator("dfe1dx3e2", sm.getResponseVar("f").getEvaluator("fe1"),0.1, "x3");</a:t>
            </a:r>
          </a:p>
          <a:p>
            <a:r>
              <a:rPr lang="en-US" sz="800" dirty="0" smtClean="0"/>
              <a:t>Evaluator dfe1dx4e2 = </a:t>
            </a:r>
            <a:r>
              <a:rPr lang="en-US" sz="800" b="1" dirty="0" smtClean="0"/>
              <a:t>new FiniteDifferenceEvaluator("dfe1dx4e2", sm.getResponseVar("f").getEvaluator("fe1"),0.1, "x4");</a:t>
            </a:r>
          </a:p>
          <a:p>
            <a:r>
              <a:rPr lang="en-US" sz="800" dirty="0" smtClean="0"/>
              <a:t>List&lt;Evaluator&gt; Lpus1Exacteg1 = </a:t>
            </a:r>
            <a:r>
              <a:rPr lang="en-US" sz="800" i="1" dirty="0" smtClean="0"/>
              <a:t>list(dfe1dx1e2, dfe1dx2e2, dfe1dx3e2, dfe1dx4e2);</a:t>
            </a:r>
          </a:p>
          <a:p>
            <a:r>
              <a:rPr lang="en-US" sz="800" dirty="0" smtClean="0"/>
              <a:t>sm.setGradientEvaluators(“Lpus1", “Lpus1Exacte1", ”Lpus1Exacteg1", Lpus1Exacteg1);</a:t>
            </a:r>
          </a:p>
          <a:p>
            <a:r>
              <a:rPr lang="en-US" sz="800" dirty="0" smtClean="0"/>
              <a:t>sm.setGradientEvaluators(“Lpus2", “Lpus2Exacte1", ”Lpus2Exacteg1", Lpus2Exacteg1);</a:t>
            </a:r>
          </a:p>
          <a:p>
            <a:endParaRPr lang="en-US" sz="1100" dirty="0"/>
          </a:p>
        </p:txBody>
      </p:sp>
    </p:spTree>
  </p:cSld>
  <p:clrMapOvr>
    <a:masterClrMapping/>
  </p:clrMapOvr>
  <p:transition>
    <p:zoom/>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Using the </a:t>
            </a:r>
            <a:r>
              <a:rPr lang="en-US" i="1" dirty="0" err="1" smtClean="0"/>
              <a:t>Lpusi</a:t>
            </a:r>
            <a:r>
              <a:rPr lang="en-US" i="1" dirty="0" smtClean="0"/>
              <a:t> Variables</a:t>
            </a:r>
            <a:endParaRPr lang="en-US" i="1" dirty="0"/>
          </a:p>
        </p:txBody>
      </p:sp>
      <p:sp>
        <p:nvSpPr>
          <p:cNvPr id="4" name="Rectangle 3"/>
          <p:cNvSpPr/>
          <p:nvPr/>
        </p:nvSpPr>
        <p:spPr>
          <a:xfrm>
            <a:off x="457200" y="1143000"/>
            <a:ext cx="8001000" cy="5078313"/>
          </a:xfrm>
          <a:prstGeom prst="rect">
            <a:avLst/>
          </a:prstGeom>
        </p:spPr>
        <p:txBody>
          <a:bodyPr wrap="square">
            <a:spAutoFit/>
          </a:bodyPr>
          <a:lstStyle/>
          <a:p>
            <a:pPr>
              <a:buFont typeface="Wingdings" pitchFamily="2" charset="2"/>
              <a:buChar char="Ø"/>
            </a:pPr>
            <a:r>
              <a:rPr lang="en-US" sz="1200" dirty="0" smtClean="0"/>
              <a:t> Example </a:t>
            </a:r>
            <a:r>
              <a:rPr lang="en-US" sz="1200" dirty="0"/>
              <a:t>1</a:t>
            </a:r>
          </a:p>
          <a:p>
            <a:r>
              <a:rPr lang="en-US" sz="1200" dirty="0"/>
              <a:t>// set </a:t>
            </a:r>
            <a:r>
              <a:rPr lang="en-US" sz="1200" dirty="0" smtClean="0"/>
              <a:t>cs1=8.0</a:t>
            </a:r>
            <a:endParaRPr lang="en-US" sz="1200" dirty="0"/>
          </a:p>
          <a:p>
            <a:r>
              <a:rPr lang="en-US" sz="1200" b="1" dirty="0" err="1">
                <a:solidFill>
                  <a:srgbClr val="FF0000"/>
                </a:solidFill>
                <a:latin typeface="Courier" pitchFamily="49" charset="0"/>
              </a:rPr>
              <a:t>dvs.get</a:t>
            </a:r>
            <a:r>
              <a:rPr lang="en-US" sz="1200" b="1" dirty="0">
                <a:solidFill>
                  <a:srgbClr val="FF0000"/>
                </a:solidFill>
                <a:latin typeface="Courier" pitchFamily="49" charset="0"/>
              </a:rPr>
              <a:t>(1).</a:t>
            </a:r>
            <a:r>
              <a:rPr lang="en-US" sz="1200" b="1" dirty="0" err="1" smtClean="0">
                <a:solidFill>
                  <a:srgbClr val="FF0000"/>
                </a:solidFill>
                <a:latin typeface="Courier" pitchFamily="49" charset="0"/>
              </a:rPr>
              <a:t>setValue</a:t>
            </a:r>
            <a:r>
              <a:rPr lang="en-US" sz="1200" b="1" dirty="0" smtClean="0">
                <a:solidFill>
                  <a:srgbClr val="FF0000"/>
                </a:solidFill>
                <a:latin typeface="Courier" pitchFamily="49" charset="0"/>
              </a:rPr>
              <a:t>(8.0);</a:t>
            </a:r>
            <a:endParaRPr lang="en-US" sz="1200" b="1" dirty="0">
              <a:solidFill>
                <a:srgbClr val="FF0000"/>
              </a:solidFill>
              <a:latin typeface="Courier" pitchFamily="49" charset="0"/>
            </a:endParaRPr>
          </a:p>
          <a:p>
            <a:r>
              <a:rPr lang="en-US" sz="1200" dirty="0"/>
              <a:t>// get value of </a:t>
            </a:r>
            <a:r>
              <a:rPr lang="en-US" sz="1200" dirty="0" smtClean="0"/>
              <a:t>Lpus1</a:t>
            </a:r>
            <a:endParaRPr lang="en-US" sz="1200" dirty="0"/>
          </a:p>
          <a:p>
            <a:r>
              <a:rPr lang="en-US" sz="1200" b="1" dirty="0" err="1">
                <a:solidFill>
                  <a:srgbClr val="FF0000"/>
                </a:solidFill>
                <a:latin typeface="Courier" pitchFamily="49" charset="0"/>
              </a:rPr>
              <a:t>rvs.get</a:t>
            </a:r>
            <a:r>
              <a:rPr lang="en-US" sz="1200" b="1" dirty="0">
                <a:solidFill>
                  <a:srgbClr val="FF0000"/>
                </a:solidFill>
                <a:latin typeface="Courier" pitchFamily="49" charset="0"/>
              </a:rPr>
              <a:t>(1).</a:t>
            </a:r>
            <a:r>
              <a:rPr lang="en-US" sz="1200" b="1" dirty="0" err="1">
                <a:solidFill>
                  <a:srgbClr val="FF0000"/>
                </a:solidFill>
                <a:latin typeface="Courier" pitchFamily="49" charset="0"/>
              </a:rPr>
              <a:t>getValue</a:t>
            </a:r>
            <a:r>
              <a:rPr lang="en-US" sz="1200" b="1" dirty="0">
                <a:solidFill>
                  <a:srgbClr val="FF0000"/>
                </a:solidFill>
                <a:latin typeface="Courier" pitchFamily="49" charset="0"/>
              </a:rPr>
              <a:t>();</a:t>
            </a:r>
          </a:p>
          <a:p>
            <a:pPr lvl="1">
              <a:buFont typeface="Wingdings" pitchFamily="2" charset="2"/>
              <a:buChar char="Ø"/>
            </a:pPr>
            <a:r>
              <a:rPr lang="en-US" sz="1200" dirty="0" smtClean="0"/>
              <a:t>Behavior:</a:t>
            </a:r>
          </a:p>
          <a:p>
            <a:pPr lvl="2">
              <a:buFont typeface="Wingdings" pitchFamily="2" charset="2"/>
              <a:buChar char="Ø"/>
            </a:pPr>
            <a:r>
              <a:rPr lang="en-US" sz="1200" dirty="0" smtClean="0"/>
              <a:t>The  </a:t>
            </a:r>
            <a:r>
              <a:rPr lang="en-US" sz="1200" dirty="0"/>
              <a:t>statement set </a:t>
            </a:r>
            <a:r>
              <a:rPr lang="en-US" sz="1200" dirty="0" smtClean="0"/>
              <a:t>cs1=15.0 </a:t>
            </a:r>
            <a:r>
              <a:rPr lang="en-US" sz="1200" dirty="0"/>
              <a:t>causes </a:t>
            </a:r>
            <a:r>
              <a:rPr lang="en-US" sz="1200" dirty="0" smtClean="0"/>
              <a:t>cs1  </a:t>
            </a:r>
            <a:r>
              <a:rPr lang="en-US" sz="1200" dirty="0"/>
              <a:t>and </a:t>
            </a:r>
            <a:r>
              <a:rPr lang="en-US" sz="1200" dirty="0" smtClean="0"/>
              <a:t>cs21 </a:t>
            </a:r>
            <a:r>
              <a:rPr lang="en-US" sz="1200" dirty="0"/>
              <a:t>(remember they are linked) to be changed in the boundary condition file. </a:t>
            </a:r>
          </a:p>
          <a:p>
            <a:pPr lvl="2">
              <a:buFont typeface="Wingdings" pitchFamily="2" charset="2"/>
              <a:buChar char="Ø"/>
            </a:pPr>
            <a:r>
              <a:rPr lang="en-US" sz="1200" dirty="0" smtClean="0"/>
              <a:t> </a:t>
            </a:r>
            <a:r>
              <a:rPr lang="en-US" sz="1200" dirty="0" err="1" smtClean="0"/>
              <a:t>rvs.get</a:t>
            </a:r>
            <a:r>
              <a:rPr lang="en-US" sz="1200" dirty="0" smtClean="0"/>
              <a:t>(1</a:t>
            </a:r>
            <a:r>
              <a:rPr lang="en-US" sz="1200" dirty="0"/>
              <a:t>).</a:t>
            </a:r>
            <a:r>
              <a:rPr lang="en-US" sz="1200" dirty="0" err="1"/>
              <a:t>getValue</a:t>
            </a:r>
            <a:r>
              <a:rPr lang="en-US" sz="1200" dirty="0"/>
              <a:t>(); Will cause the Evaluator to “evaluate” the value </a:t>
            </a:r>
            <a:r>
              <a:rPr lang="en-US" sz="1200" dirty="0" smtClean="0"/>
              <a:t>of Lpus1  </a:t>
            </a:r>
            <a:r>
              <a:rPr lang="en-US" sz="1200" dirty="0"/>
              <a:t>since some of it’s dependencies ( in this </a:t>
            </a:r>
            <a:r>
              <a:rPr lang="en-US" sz="1200" dirty="0" smtClean="0"/>
              <a:t>case cs1, cs21 have </a:t>
            </a:r>
            <a:r>
              <a:rPr lang="en-US" sz="1200" dirty="0"/>
              <a:t>changed. </a:t>
            </a:r>
            <a:endParaRPr lang="en-US" sz="1200" dirty="0" smtClean="0"/>
          </a:p>
          <a:p>
            <a:pPr lvl="2">
              <a:buFont typeface="Wingdings" pitchFamily="2" charset="2"/>
              <a:buChar char="Ø"/>
            </a:pPr>
            <a:r>
              <a:rPr lang="en-US" sz="1200" dirty="0" smtClean="0"/>
              <a:t> The Evaluator </a:t>
            </a:r>
            <a:r>
              <a:rPr lang="en-US" sz="1200" dirty="0"/>
              <a:t>will execute the </a:t>
            </a:r>
            <a:r>
              <a:rPr lang="en-US" sz="1200" dirty="0" err="1"/>
              <a:t>Avustask</a:t>
            </a:r>
            <a:r>
              <a:rPr lang="en-US" sz="1200" dirty="0"/>
              <a:t> to compute a new </a:t>
            </a:r>
            <a:r>
              <a:rPr lang="en-US" sz="1200" dirty="0" smtClean="0"/>
              <a:t>Lpus1 value.</a:t>
            </a:r>
          </a:p>
          <a:p>
            <a:pPr lvl="2">
              <a:buFont typeface="Wingdings" pitchFamily="2" charset="2"/>
              <a:buChar char="Ø"/>
            </a:pPr>
            <a:endParaRPr lang="en-US" sz="1200" dirty="0"/>
          </a:p>
          <a:p>
            <a:pPr>
              <a:buFont typeface="Wingdings" pitchFamily="2" charset="2"/>
              <a:buChar char="Ø"/>
            </a:pPr>
            <a:r>
              <a:rPr lang="en-US" sz="1200" dirty="0" smtClean="0"/>
              <a:t> Example </a:t>
            </a:r>
            <a:r>
              <a:rPr lang="en-US" sz="1200" dirty="0"/>
              <a:t>2</a:t>
            </a:r>
          </a:p>
          <a:p>
            <a:r>
              <a:rPr lang="en-US" sz="1200" dirty="0"/>
              <a:t>// set </a:t>
            </a:r>
            <a:r>
              <a:rPr lang="en-US" sz="1200" dirty="0" smtClean="0"/>
              <a:t>cs2=5.0</a:t>
            </a:r>
            <a:endParaRPr lang="en-US" sz="1200" dirty="0"/>
          </a:p>
          <a:p>
            <a:r>
              <a:rPr lang="en-US" sz="1200" b="1" dirty="0" err="1">
                <a:solidFill>
                  <a:srgbClr val="FF0000"/>
                </a:solidFill>
                <a:latin typeface="Courier" pitchFamily="49" charset="0"/>
              </a:rPr>
              <a:t>dvs.get</a:t>
            </a:r>
            <a:r>
              <a:rPr lang="en-US" sz="1200" b="1" dirty="0">
                <a:solidFill>
                  <a:srgbClr val="FF0000"/>
                </a:solidFill>
                <a:latin typeface="Courier" pitchFamily="49" charset="0"/>
              </a:rPr>
              <a:t>(1).</a:t>
            </a:r>
            <a:r>
              <a:rPr lang="en-US" sz="1200" b="1" dirty="0" err="1" smtClean="0">
                <a:solidFill>
                  <a:srgbClr val="FF0000"/>
                </a:solidFill>
                <a:latin typeface="Courier" pitchFamily="49" charset="0"/>
              </a:rPr>
              <a:t>setValue</a:t>
            </a:r>
            <a:r>
              <a:rPr lang="en-US" sz="1200" b="1" dirty="0" smtClean="0">
                <a:solidFill>
                  <a:srgbClr val="FF0000"/>
                </a:solidFill>
                <a:latin typeface="Courier" pitchFamily="49" charset="0"/>
              </a:rPr>
              <a:t>(5.0</a:t>
            </a:r>
            <a:r>
              <a:rPr lang="en-US" sz="1200" b="1" dirty="0">
                <a:solidFill>
                  <a:srgbClr val="FF0000"/>
                </a:solidFill>
                <a:latin typeface="Courier" pitchFamily="49" charset="0"/>
              </a:rPr>
              <a:t>)</a:t>
            </a:r>
          </a:p>
          <a:p>
            <a:r>
              <a:rPr lang="en-US" sz="1200" dirty="0"/>
              <a:t>// get value of </a:t>
            </a:r>
            <a:r>
              <a:rPr lang="en-US" sz="1200" dirty="0" smtClean="0"/>
              <a:t>Lpus1</a:t>
            </a:r>
            <a:endParaRPr lang="en-US" sz="1200" dirty="0"/>
          </a:p>
          <a:p>
            <a:r>
              <a:rPr lang="en-US" sz="1200" b="1" dirty="0" err="1" smtClean="0">
                <a:solidFill>
                  <a:srgbClr val="FF0000"/>
                </a:solidFill>
                <a:latin typeface="Courier" pitchFamily="49" charset="0"/>
              </a:rPr>
              <a:t>rvs.get</a:t>
            </a:r>
            <a:r>
              <a:rPr lang="en-US" sz="1200" b="1" dirty="0" smtClean="0">
                <a:solidFill>
                  <a:srgbClr val="FF0000"/>
                </a:solidFill>
                <a:latin typeface="Courier" pitchFamily="49" charset="0"/>
              </a:rPr>
              <a:t>(1).</a:t>
            </a:r>
            <a:r>
              <a:rPr lang="en-US" sz="1200" b="1" dirty="0" err="1">
                <a:solidFill>
                  <a:srgbClr val="FF0000"/>
                </a:solidFill>
                <a:latin typeface="Courier" pitchFamily="49" charset="0"/>
              </a:rPr>
              <a:t>getValue</a:t>
            </a:r>
            <a:r>
              <a:rPr lang="en-US" sz="1200" b="1" dirty="0" smtClean="0">
                <a:solidFill>
                  <a:srgbClr val="FF0000"/>
                </a:solidFill>
                <a:latin typeface="Courier" pitchFamily="49" charset="0"/>
              </a:rPr>
              <a:t>();</a:t>
            </a:r>
          </a:p>
          <a:p>
            <a:r>
              <a:rPr lang="en-US" sz="1200" dirty="0" smtClean="0"/>
              <a:t>// get value of Lpus2</a:t>
            </a:r>
          </a:p>
          <a:p>
            <a:r>
              <a:rPr lang="en-US" sz="1200" b="1" dirty="0" err="1">
                <a:solidFill>
                  <a:srgbClr val="FF0000"/>
                </a:solidFill>
                <a:latin typeface="Courier" pitchFamily="49" charset="0"/>
              </a:rPr>
              <a:t>r</a:t>
            </a:r>
            <a:r>
              <a:rPr lang="en-US" sz="1200" b="1" dirty="0" err="1" smtClean="0">
                <a:solidFill>
                  <a:srgbClr val="FF0000"/>
                </a:solidFill>
                <a:latin typeface="Courier" pitchFamily="49" charset="0"/>
              </a:rPr>
              <a:t>vs.get</a:t>
            </a:r>
            <a:r>
              <a:rPr lang="en-US" sz="1200" b="1" dirty="0" smtClean="0">
                <a:solidFill>
                  <a:srgbClr val="FF0000"/>
                </a:solidFill>
                <a:latin typeface="Courier" pitchFamily="49" charset="0"/>
              </a:rPr>
              <a:t>(2).</a:t>
            </a:r>
            <a:r>
              <a:rPr lang="en-US" sz="1200" b="1" dirty="0" err="1" smtClean="0">
                <a:solidFill>
                  <a:srgbClr val="FF0000"/>
                </a:solidFill>
                <a:latin typeface="Courier" pitchFamily="49" charset="0"/>
              </a:rPr>
              <a:t>getValue</a:t>
            </a:r>
            <a:r>
              <a:rPr lang="en-US" sz="1200" b="1" dirty="0" smtClean="0">
                <a:solidFill>
                  <a:srgbClr val="FF0000"/>
                </a:solidFill>
                <a:latin typeface="Courier" pitchFamily="49" charset="0"/>
              </a:rPr>
              <a:t>();</a:t>
            </a:r>
          </a:p>
          <a:p>
            <a:pPr lvl="1">
              <a:buFont typeface="Wingdings" pitchFamily="2" charset="2"/>
              <a:buChar char="Ø"/>
            </a:pPr>
            <a:r>
              <a:rPr lang="en-US" sz="1200" dirty="0" smtClean="0"/>
              <a:t> Behavior:</a:t>
            </a:r>
          </a:p>
          <a:p>
            <a:pPr lvl="2">
              <a:buFont typeface="Wingdings" pitchFamily="2" charset="2"/>
              <a:buChar char="Ø"/>
            </a:pPr>
            <a:r>
              <a:rPr lang="en-US" sz="1200" dirty="0" smtClean="0"/>
              <a:t>The </a:t>
            </a:r>
            <a:r>
              <a:rPr lang="en-US" sz="1200" dirty="0"/>
              <a:t>statement set =15.0 causes  </a:t>
            </a:r>
            <a:r>
              <a:rPr lang="en-US" sz="1200" dirty="0" smtClean="0"/>
              <a:t>cs2 and  cs22 (remember </a:t>
            </a:r>
            <a:r>
              <a:rPr lang="en-US" sz="1200" dirty="0"/>
              <a:t>they are linked) to be changed </a:t>
            </a:r>
          </a:p>
          <a:p>
            <a:pPr lvl="2">
              <a:buFont typeface="Wingdings" pitchFamily="2" charset="2"/>
              <a:buChar char="Ø"/>
            </a:pPr>
            <a:r>
              <a:rPr lang="en-US" sz="1200" dirty="0" smtClean="0"/>
              <a:t>  </a:t>
            </a:r>
            <a:r>
              <a:rPr lang="en-US" sz="1200" dirty="0" err="1"/>
              <a:t>rvs.get</a:t>
            </a:r>
            <a:r>
              <a:rPr lang="en-US" sz="1200" dirty="0"/>
              <a:t>(1).</a:t>
            </a:r>
            <a:r>
              <a:rPr lang="en-US" sz="1200" dirty="0" err="1"/>
              <a:t>getValue</a:t>
            </a:r>
            <a:r>
              <a:rPr lang="en-US" sz="1200" dirty="0"/>
              <a:t>(); Will cause the Evaluator to “evaluate” the value for  </a:t>
            </a:r>
            <a:r>
              <a:rPr lang="en-US" sz="1200" dirty="0" smtClean="0"/>
              <a:t>Lpus1The </a:t>
            </a:r>
            <a:r>
              <a:rPr lang="en-US" sz="1200" dirty="0"/>
              <a:t>Evaluator will execute the </a:t>
            </a:r>
            <a:r>
              <a:rPr lang="en-US" sz="1200" dirty="0" err="1"/>
              <a:t>Avus</a:t>
            </a:r>
            <a:r>
              <a:rPr lang="en-US" sz="1200" dirty="0"/>
              <a:t> task to compute a new </a:t>
            </a:r>
            <a:r>
              <a:rPr lang="en-US" sz="1200" dirty="0" smtClean="0"/>
              <a:t> Lpus1. </a:t>
            </a:r>
          </a:p>
          <a:p>
            <a:pPr lvl="2">
              <a:buFont typeface="Wingdings" pitchFamily="2" charset="2"/>
              <a:buChar char="Ø"/>
            </a:pPr>
            <a:r>
              <a:rPr lang="en-US" sz="1200" dirty="0" smtClean="0"/>
              <a:t>The </a:t>
            </a:r>
            <a:r>
              <a:rPr lang="en-US" sz="1200" dirty="0"/>
              <a:t>statement </a:t>
            </a:r>
            <a:r>
              <a:rPr lang="en-US" sz="1200" dirty="0" err="1"/>
              <a:t>rvs.get</a:t>
            </a:r>
            <a:r>
              <a:rPr lang="en-US" sz="1200" dirty="0"/>
              <a:t>(2).</a:t>
            </a:r>
            <a:r>
              <a:rPr lang="en-US" sz="1200" dirty="0" err="1"/>
              <a:t>getValue</a:t>
            </a:r>
            <a:r>
              <a:rPr lang="en-US" sz="1200" dirty="0"/>
              <a:t>( ) retunes the value for </a:t>
            </a:r>
            <a:r>
              <a:rPr lang="en-US" sz="1200" dirty="0" smtClean="0"/>
              <a:t>Lpus2. </a:t>
            </a:r>
            <a:r>
              <a:rPr lang="en-US" sz="1200" dirty="0">
                <a:solidFill>
                  <a:schemeClr val="accent2"/>
                </a:solidFill>
              </a:rPr>
              <a:t>It does not cause the Evaluator to “evaluate”. Remember all the  response variables have the same Evaluator (just different Filters) and none of this Evaluator’s dependencies have changed since the </a:t>
            </a:r>
            <a:r>
              <a:rPr lang="en-US" sz="1200" dirty="0" err="1">
                <a:solidFill>
                  <a:schemeClr val="accent2"/>
                </a:solidFill>
              </a:rPr>
              <a:t>rvs.get</a:t>
            </a:r>
            <a:r>
              <a:rPr lang="en-US" sz="1200" dirty="0">
                <a:solidFill>
                  <a:schemeClr val="accent2"/>
                </a:solidFill>
              </a:rPr>
              <a:t>(1).</a:t>
            </a:r>
            <a:r>
              <a:rPr lang="en-US" sz="1200" dirty="0" err="1">
                <a:solidFill>
                  <a:schemeClr val="accent2"/>
                </a:solidFill>
              </a:rPr>
              <a:t>getValue</a:t>
            </a:r>
            <a:r>
              <a:rPr lang="en-US" sz="1200" dirty="0">
                <a:solidFill>
                  <a:schemeClr val="accent2"/>
                </a:solidFill>
              </a:rPr>
              <a:t>() </a:t>
            </a:r>
            <a:r>
              <a:rPr lang="en-US" sz="1200" dirty="0" smtClean="0">
                <a:solidFill>
                  <a:schemeClr val="accent2"/>
                </a:solidFill>
              </a:rPr>
              <a:t>command was issued.</a:t>
            </a:r>
            <a:endParaRPr lang="en-US" sz="1200" dirty="0">
              <a:solidFill>
                <a:schemeClr val="accent2"/>
              </a:solidFill>
            </a:endParaRPr>
          </a:p>
        </p:txBody>
      </p:sp>
      <p:sp>
        <p:nvSpPr>
          <p:cNvPr id="5" name="TextBox 4"/>
          <p:cNvSpPr txBox="1"/>
          <p:nvPr/>
        </p:nvSpPr>
        <p:spPr>
          <a:xfrm>
            <a:off x="762000" y="6324600"/>
            <a:ext cx="4367489" cy="369332"/>
          </a:xfrm>
          <a:prstGeom prst="rect">
            <a:avLst/>
          </a:prstGeom>
          <a:noFill/>
        </p:spPr>
        <p:txBody>
          <a:bodyPr wrap="none" rtlCol="0">
            <a:spAutoFit/>
          </a:bodyPr>
          <a:lstStyle/>
          <a:p>
            <a:r>
              <a:rPr lang="en-US" dirty="0" smtClean="0">
                <a:solidFill>
                  <a:srgbClr val="FF0000"/>
                </a:solidFill>
              </a:rPr>
              <a:t>Need example on Sensitivity calculations</a:t>
            </a:r>
            <a:endParaRPr lang="en-US"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a:t>
            </a:r>
            <a:r>
              <a:rPr lang="en-US" dirty="0" err="1" smtClean="0"/>
              <a:t>LpusiSOA</a:t>
            </a:r>
            <a:r>
              <a:rPr lang="en-US" dirty="0" smtClean="0"/>
              <a:t> Evaluation</a:t>
            </a:r>
            <a:endParaRPr lang="en-US" dirty="0"/>
          </a:p>
        </p:txBody>
      </p:sp>
      <p:sp>
        <p:nvSpPr>
          <p:cNvPr id="3" name="Content Placeholder 2"/>
          <p:cNvSpPr>
            <a:spLocks noGrp="1"/>
          </p:cNvSpPr>
          <p:nvPr>
            <p:ph idx="1"/>
          </p:nvPr>
        </p:nvSpPr>
        <p:spPr>
          <a:xfrm>
            <a:off x="304800" y="2917825"/>
            <a:ext cx="8686800" cy="5235575"/>
          </a:xfrm>
        </p:spPr>
        <p:txBody>
          <a:bodyPr/>
          <a:lstStyle/>
          <a:p>
            <a:pPr>
              <a:buNone/>
            </a:pPr>
            <a:endParaRPr lang="en-US" sz="1400" dirty="0" smtClean="0"/>
          </a:p>
          <a:p>
            <a:pPr>
              <a:buNone/>
            </a:pPr>
            <a:r>
              <a:rPr lang="en-US" sz="1400" dirty="0" smtClean="0"/>
              <a:t>// Construct Evaluator for LPUSISOA</a:t>
            </a:r>
          </a:p>
          <a:p>
            <a:pPr>
              <a:buNone/>
            </a:pPr>
            <a:r>
              <a:rPr lang="en-US" sz="1400" dirty="0" smtClean="0"/>
              <a:t>// this is a method evaluator</a:t>
            </a:r>
          </a:p>
          <a:p>
            <a:pPr>
              <a:buNone/>
            </a:pPr>
            <a:r>
              <a:rPr lang="en-US" sz="1400" dirty="0" smtClean="0"/>
              <a:t>SOA </a:t>
            </a:r>
            <a:r>
              <a:rPr lang="en-US" sz="1400" dirty="0" err="1" smtClean="0"/>
              <a:t>soaLpus</a:t>
            </a:r>
            <a:r>
              <a:rPr lang="en-US" sz="1400" dirty="0" smtClean="0"/>
              <a:t> = new SOA( (</a:t>
            </a:r>
            <a:r>
              <a:rPr lang="en-US" sz="1400" dirty="0" err="1" smtClean="0"/>
              <a:t>expansionPntLpsu%i</a:t>
            </a:r>
            <a:r>
              <a:rPr lang="en-US" sz="1400" dirty="0" smtClean="0"/>
              <a:t>%, </a:t>
            </a:r>
            <a:r>
              <a:rPr lang="en-US" sz="1400" dirty="0" err="1" smtClean="0"/>
              <a:t>expansioPntXbar</a:t>
            </a:r>
            <a:r>
              <a:rPr lang="en-US" sz="1400" dirty="0" smtClean="0"/>
              <a:t>,  </a:t>
            </a:r>
            <a:r>
              <a:rPr lang="en-US" sz="1400" dirty="0" err="1" smtClean="0"/>
              <a:t>expansionPntGradients</a:t>
            </a:r>
            <a:r>
              <a:rPr lang="en-US" sz="1400" dirty="0" smtClean="0"/>
              <a:t>);</a:t>
            </a:r>
          </a:p>
          <a:p>
            <a:pPr>
              <a:buNone/>
            </a:pPr>
            <a:r>
              <a:rPr lang="en-US" sz="1400" dirty="0" smtClean="0"/>
              <a:t>// Create the Method Evaluator (Note: two options – 20 Method Evaluators each returning one </a:t>
            </a:r>
            <a:r>
              <a:rPr lang="en-US" sz="1400" dirty="0" err="1" smtClean="0"/>
              <a:t>Lpusi</a:t>
            </a:r>
            <a:r>
              <a:rPr lang="en-US" sz="1400" dirty="0" smtClean="0"/>
              <a:t> value, or 1 Method Evaluator and 20 </a:t>
            </a:r>
            <a:r>
              <a:rPr lang="en-US" sz="1400" dirty="0" err="1" smtClean="0"/>
              <a:t>ListFilters</a:t>
            </a:r>
            <a:r>
              <a:rPr lang="en-US" sz="1400" dirty="0" smtClean="0"/>
              <a:t>. The </a:t>
            </a:r>
            <a:r>
              <a:rPr lang="en-US" sz="1400" dirty="0" err="1" smtClean="0"/>
              <a:t>MehtodEvaluator</a:t>
            </a:r>
            <a:r>
              <a:rPr lang="en-US" sz="1400" dirty="0" smtClean="0"/>
              <a:t> returns a list of </a:t>
            </a:r>
            <a:r>
              <a:rPr lang="en-US" sz="1400" dirty="0" err="1" smtClean="0"/>
              <a:t>Lpusis</a:t>
            </a:r>
            <a:endParaRPr lang="en-US" sz="1400" dirty="0" smtClean="0"/>
          </a:p>
          <a:p>
            <a:pPr>
              <a:buNone/>
            </a:pPr>
            <a:r>
              <a:rPr lang="en-US" sz="1400" dirty="0" err="1" smtClean="0"/>
              <a:t>MethodEvaluator</a:t>
            </a:r>
            <a:r>
              <a:rPr lang="en-US" sz="1400" dirty="0" smtClean="0"/>
              <a:t> lpus1SOAe = new MethodEvaluator(”Lpus1SOA”,soaLpus1,”evaluate”) ;</a:t>
            </a:r>
          </a:p>
          <a:p>
            <a:pPr>
              <a:buNone/>
            </a:pPr>
            <a:r>
              <a:rPr lang="en-US" sz="1400" dirty="0" err="1" smtClean="0"/>
              <a:t>MethodEvaluator</a:t>
            </a:r>
            <a:r>
              <a:rPr lang="en-US" sz="1400" dirty="0" smtClean="0"/>
              <a:t> </a:t>
            </a:r>
            <a:r>
              <a:rPr lang="en-US" sz="1400" dirty="0" err="1" smtClean="0"/>
              <a:t>lpusSOAe</a:t>
            </a:r>
            <a:r>
              <a:rPr lang="en-US" sz="1400" dirty="0" smtClean="0"/>
              <a:t> = new </a:t>
            </a:r>
            <a:r>
              <a:rPr lang="en-US" sz="1400" dirty="0" err="1" smtClean="0"/>
              <a:t>MethodEvaluator(”LpusSOA”,soaLpus,”evaluate</a:t>
            </a:r>
            <a:r>
              <a:rPr lang="en-US" sz="1400" dirty="0" smtClean="0"/>
              <a:t>”) ;</a:t>
            </a:r>
            <a:endParaRPr lang="en-US" sz="1400" dirty="0" smtClean="0">
              <a:solidFill>
                <a:srgbClr val="FF0000"/>
              </a:solidFill>
            </a:endParaRPr>
          </a:p>
          <a:p>
            <a:pPr>
              <a:buNone/>
            </a:pPr>
            <a:r>
              <a:rPr lang="en-US" sz="1400" dirty="0" smtClean="0"/>
              <a:t>// Set the arguments for the Method</a:t>
            </a:r>
          </a:p>
          <a:p>
            <a:pPr>
              <a:buNone/>
            </a:pPr>
            <a:r>
              <a:rPr lang="en-US" sz="1400" dirty="0" err="1" smtClean="0"/>
              <a:t>LpusSOAe.setArgs(vars</a:t>
            </a:r>
            <a:r>
              <a:rPr lang="en-US" sz="1400" dirty="0" smtClean="0"/>
              <a:t>[ ]);</a:t>
            </a:r>
          </a:p>
          <a:p>
            <a:pPr>
              <a:buNone/>
            </a:pPr>
            <a:endParaRPr lang="en-US" sz="1400" dirty="0" smtClean="0"/>
          </a:p>
          <a:p>
            <a:pPr>
              <a:buNone/>
            </a:pPr>
            <a:endParaRPr lang="en-US" sz="1400" dirty="0" smtClean="0"/>
          </a:p>
          <a:p>
            <a:pPr>
              <a:buNone/>
            </a:pPr>
            <a:endParaRPr lang="en-US" sz="1400" dirty="0" smtClean="0"/>
          </a:p>
          <a:p>
            <a:pPr>
              <a:buNone/>
            </a:pPr>
            <a:endParaRPr lang="en-US" sz="1400" dirty="0"/>
          </a:p>
        </p:txBody>
      </p:sp>
      <p:sp>
        <p:nvSpPr>
          <p:cNvPr id="4" name="TextBox 3"/>
          <p:cNvSpPr txBox="1"/>
          <p:nvPr/>
        </p:nvSpPr>
        <p:spPr>
          <a:xfrm>
            <a:off x="0" y="2689225"/>
            <a:ext cx="4195413" cy="461665"/>
          </a:xfrm>
          <a:prstGeom prst="rect">
            <a:avLst/>
          </a:prstGeom>
          <a:noFill/>
        </p:spPr>
        <p:txBody>
          <a:bodyPr wrap="none" rtlCol="0">
            <a:spAutoFit/>
          </a:bodyPr>
          <a:lstStyle/>
          <a:p>
            <a:r>
              <a:rPr lang="en-US" sz="2400" b="1" dirty="0" err="1" smtClean="0"/>
              <a:t>Lpus%i%SOAe</a:t>
            </a:r>
            <a:r>
              <a:rPr lang="en-US" sz="2400" b="1" dirty="0" smtClean="0"/>
              <a:t> – </a:t>
            </a:r>
            <a:r>
              <a:rPr lang="en-US" sz="2400" b="1" i="1" dirty="0" smtClean="0"/>
              <a:t>Evaluator</a:t>
            </a:r>
          </a:p>
        </p:txBody>
      </p:sp>
      <p:graphicFrame>
        <p:nvGraphicFramePr>
          <p:cNvPr id="191490" name="Object 21"/>
          <p:cNvGraphicFramePr>
            <a:graphicFrameLocks noChangeAspect="1"/>
          </p:cNvGraphicFramePr>
          <p:nvPr/>
        </p:nvGraphicFramePr>
        <p:xfrm>
          <a:off x="304800" y="1752600"/>
          <a:ext cx="4648200" cy="379513"/>
        </p:xfrm>
        <a:graphic>
          <a:graphicData uri="http://schemas.openxmlformats.org/presentationml/2006/ole">
            <p:oleObj spid="_x0000_s191490" name="Equation" r:id="rId3" imgW="2679700" imgH="228600" progId="Equation.3">
              <p:embed/>
            </p:oleObj>
          </a:graphicData>
        </a:graphic>
      </p:graphicFrame>
      <p:graphicFrame>
        <p:nvGraphicFramePr>
          <p:cNvPr id="191491" name="Object 22"/>
          <p:cNvGraphicFramePr>
            <a:graphicFrameLocks noChangeAspect="1"/>
          </p:cNvGraphicFramePr>
          <p:nvPr/>
        </p:nvGraphicFramePr>
        <p:xfrm>
          <a:off x="6011863" y="1676400"/>
          <a:ext cx="2120900" cy="814388"/>
        </p:xfrm>
        <a:graphic>
          <a:graphicData uri="http://schemas.openxmlformats.org/presentationml/2006/ole">
            <p:oleObj spid="_x0000_s191491" name="Equation" r:id="rId4" imgW="1612900" imgH="647700" progId="Equation.3">
              <p:embed/>
            </p:oleObj>
          </a:graphicData>
        </a:graphic>
      </p:graphicFrame>
      <p:sp>
        <p:nvSpPr>
          <p:cNvPr id="7" name="TextBox 6"/>
          <p:cNvSpPr txBox="1"/>
          <p:nvPr/>
        </p:nvSpPr>
        <p:spPr>
          <a:xfrm>
            <a:off x="4495800" y="1066800"/>
            <a:ext cx="4709139" cy="400110"/>
          </a:xfrm>
          <a:prstGeom prst="rect">
            <a:avLst/>
          </a:prstGeom>
          <a:noFill/>
        </p:spPr>
        <p:txBody>
          <a:bodyPr wrap="none" rtlCol="0">
            <a:spAutoFit/>
          </a:bodyPr>
          <a:lstStyle/>
          <a:p>
            <a:r>
              <a:rPr lang="en-US" sz="2000" b="1" dirty="0" smtClean="0"/>
              <a:t>Lpus$i$SOAeg1 – </a:t>
            </a:r>
            <a:r>
              <a:rPr lang="en-US" sz="2000" b="1" i="1" dirty="0" err="1" smtClean="0"/>
              <a:t>GradientEvaluator</a:t>
            </a:r>
            <a:endParaRPr lang="en-US" sz="2000" b="1" i="1" dirty="0" smtClean="0"/>
          </a:p>
        </p:txBody>
      </p:sp>
      <p:graphicFrame>
        <p:nvGraphicFramePr>
          <p:cNvPr id="191492" name="Object 21"/>
          <p:cNvGraphicFramePr>
            <a:graphicFrameLocks noChangeAspect="1"/>
          </p:cNvGraphicFramePr>
          <p:nvPr/>
        </p:nvGraphicFramePr>
        <p:xfrm>
          <a:off x="3124200" y="3603625"/>
          <a:ext cx="1079500" cy="336550"/>
        </p:xfrm>
        <a:graphic>
          <a:graphicData uri="http://schemas.openxmlformats.org/presentationml/2006/ole">
            <p:oleObj spid="_x0000_s191492" name="Equation" r:id="rId5" imgW="622300" imgH="203200" progId="Equation.3">
              <p:embed/>
            </p:oleObj>
          </a:graphicData>
        </a:graphic>
      </p:graphicFrame>
      <p:graphicFrame>
        <p:nvGraphicFramePr>
          <p:cNvPr id="191493" name="Object 21"/>
          <p:cNvGraphicFramePr>
            <a:graphicFrameLocks noChangeAspect="1"/>
          </p:cNvGraphicFramePr>
          <p:nvPr/>
        </p:nvGraphicFramePr>
        <p:xfrm>
          <a:off x="5186363" y="3635375"/>
          <a:ext cx="307975" cy="273050"/>
        </p:xfrm>
        <a:graphic>
          <a:graphicData uri="http://schemas.openxmlformats.org/presentationml/2006/ole">
            <p:oleObj spid="_x0000_s191493" name="Equation" r:id="rId6" imgW="177800" imgH="165100" progId="Equation.3">
              <p:embed/>
            </p:oleObj>
          </a:graphicData>
        </a:graphic>
      </p:graphicFrame>
      <p:graphicFrame>
        <p:nvGraphicFramePr>
          <p:cNvPr id="191494" name="Object 21"/>
          <p:cNvGraphicFramePr>
            <a:graphicFrameLocks noChangeAspect="1"/>
          </p:cNvGraphicFramePr>
          <p:nvPr/>
        </p:nvGraphicFramePr>
        <p:xfrm>
          <a:off x="6858000" y="3603625"/>
          <a:ext cx="1255713" cy="336550"/>
        </p:xfrm>
        <a:graphic>
          <a:graphicData uri="http://schemas.openxmlformats.org/presentationml/2006/ole">
            <p:oleObj spid="_x0000_s191494" name="Equation" r:id="rId7" imgW="723900" imgH="203200" progId="Equation.3">
              <p:embed/>
            </p:oleObj>
          </a:graphicData>
        </a:graphic>
      </p:graphicFrame>
      <p:graphicFrame>
        <p:nvGraphicFramePr>
          <p:cNvPr id="191495" name="Object 21"/>
          <p:cNvGraphicFramePr>
            <a:graphicFrameLocks noChangeAspect="1"/>
          </p:cNvGraphicFramePr>
          <p:nvPr/>
        </p:nvGraphicFramePr>
        <p:xfrm>
          <a:off x="2971800" y="6172200"/>
          <a:ext cx="1279525" cy="334962"/>
        </p:xfrm>
        <a:graphic>
          <a:graphicData uri="http://schemas.openxmlformats.org/presentationml/2006/ole">
            <p:oleObj spid="_x0000_s191495" name="Equation" r:id="rId8" imgW="736600" imgH="203200" progId="Equation.3">
              <p:embed/>
            </p:oleObj>
          </a:graphicData>
        </a:graphic>
      </p:graphicFrame>
      <p:cxnSp>
        <p:nvCxnSpPr>
          <p:cNvPr id="13" name="Straight Arrow Connector 12"/>
          <p:cNvCxnSpPr/>
          <p:nvPr/>
        </p:nvCxnSpPr>
        <p:spPr bwMode="auto">
          <a:xfrm rot="10800000">
            <a:off x="2438400" y="5943600"/>
            <a:ext cx="457200" cy="304800"/>
          </a:xfrm>
          <a:prstGeom prst="straightConnector1">
            <a:avLst/>
          </a:prstGeom>
          <a:noFill/>
          <a:ln w="9525" cap="flat" cmpd="sng" algn="ctr">
            <a:solidFill>
              <a:schemeClr val="tx1"/>
            </a:solidFill>
            <a:prstDash val="solid"/>
            <a:round/>
            <a:headEnd type="none" w="med" len="med"/>
            <a:tailEnd type="arrow"/>
          </a:ln>
          <a:effectLst/>
        </p:spPr>
      </p:cxnSp>
      <p:sp>
        <p:nvSpPr>
          <p:cNvPr id="16" name="TextBox 15"/>
          <p:cNvSpPr txBox="1"/>
          <p:nvPr/>
        </p:nvSpPr>
        <p:spPr>
          <a:xfrm>
            <a:off x="0" y="1143000"/>
            <a:ext cx="3990429" cy="461665"/>
          </a:xfrm>
          <a:prstGeom prst="rect">
            <a:avLst/>
          </a:prstGeom>
          <a:noFill/>
        </p:spPr>
        <p:txBody>
          <a:bodyPr wrap="none" rtlCol="0">
            <a:spAutoFit/>
          </a:bodyPr>
          <a:lstStyle/>
          <a:p>
            <a:r>
              <a:rPr lang="en-US" sz="2400" b="1" dirty="0" err="1" smtClean="0"/>
              <a:t>Lpus$i$SOAe</a:t>
            </a:r>
            <a:r>
              <a:rPr lang="en-US" sz="2400" b="1" dirty="0" smtClean="0"/>
              <a:t> – </a:t>
            </a:r>
            <a:r>
              <a:rPr lang="en-US" sz="2400" b="1" i="1" dirty="0" smtClean="0"/>
              <a:t>Evaluator</a:t>
            </a:r>
          </a:p>
        </p:txBody>
      </p:sp>
    </p:spTree>
  </p:cSld>
  <p:clrMapOvr>
    <a:masterClrMapping/>
  </p:clrMapOvr>
  <p:transition>
    <p:zoom/>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152400" y="3276600"/>
            <a:ext cx="8534400" cy="338554"/>
          </a:xfrm>
          <a:prstGeom prst="rect">
            <a:avLst/>
          </a:prstGeom>
        </p:spPr>
        <p:txBody>
          <a:bodyPr wrap="square">
            <a:spAutoFit/>
          </a:bodyPr>
          <a:lstStyle/>
          <a:p>
            <a:pPr>
              <a:buNone/>
            </a:pPr>
            <a:r>
              <a:rPr lang="en-US" sz="1600" dirty="0" err="1" smtClean="0">
                <a:solidFill>
                  <a:srgbClr val="FF0000"/>
                </a:solidFill>
              </a:rPr>
              <a:t>var(model</a:t>
            </a:r>
            <a:r>
              <a:rPr lang="en-US" sz="1600" dirty="0" smtClean="0">
                <a:solidFill>
                  <a:srgbClr val="FF0000"/>
                </a:solidFill>
              </a:rPr>
              <a:t>, loop(1:20),loop(1:20),“lpus%i%”,lpus%i%SOAe,rvFilter%i%,”beta%k%”,”alpha”);</a:t>
            </a:r>
          </a:p>
        </p:txBody>
      </p:sp>
      <p:sp>
        <p:nvSpPr>
          <p:cNvPr id="6" name="Rectangle 5"/>
          <p:cNvSpPr/>
          <p:nvPr/>
        </p:nvSpPr>
        <p:spPr>
          <a:xfrm>
            <a:off x="0" y="1953161"/>
            <a:ext cx="9144000" cy="1323439"/>
          </a:xfrm>
          <a:prstGeom prst="rect">
            <a:avLst/>
          </a:prstGeom>
        </p:spPr>
        <p:txBody>
          <a:bodyPr wrap="square">
            <a:spAutoFit/>
          </a:bodyPr>
          <a:lstStyle/>
          <a:p>
            <a:r>
              <a:rPr lang="en-US" sz="1600" dirty="0" smtClean="0"/>
              <a:t>/ create </a:t>
            </a:r>
            <a:r>
              <a:rPr lang="en-US" sz="1600" b="1" dirty="0" smtClean="0"/>
              <a:t>the filter for each </a:t>
            </a:r>
            <a:r>
              <a:rPr lang="en-US" sz="1600" b="1" dirty="0" err="1" smtClean="0"/>
              <a:t>Lpus%i</a:t>
            </a:r>
            <a:r>
              <a:rPr lang="en-US" sz="1600" b="1" dirty="0" smtClean="0"/>
              <a:t>%</a:t>
            </a:r>
            <a:endParaRPr lang="en-US" sz="1600" dirty="0" smtClean="0"/>
          </a:p>
          <a:p>
            <a:r>
              <a:rPr lang="en-US" sz="1600" b="1" dirty="0" smtClean="0">
                <a:solidFill>
                  <a:srgbClr val="FF0000"/>
                </a:solidFill>
                <a:latin typeface="Courier" pitchFamily="49" charset="0"/>
              </a:rPr>
              <a:t>Filter rvFilter1= new </a:t>
            </a:r>
            <a:r>
              <a:rPr lang="en-US" sz="1600" b="1" dirty="0" err="1" smtClean="0">
                <a:solidFill>
                  <a:srgbClr val="FF0000"/>
                </a:solidFill>
                <a:latin typeface="Courier" pitchFamily="49" charset="0"/>
              </a:rPr>
              <a:t>Filter(new</a:t>
            </a:r>
            <a:r>
              <a:rPr lang="en-US" sz="1600" b="1" dirty="0" smtClean="0">
                <a:solidFill>
                  <a:srgbClr val="FF0000"/>
                </a:solidFill>
                <a:latin typeface="Courier" pitchFamily="49" charset="0"/>
              </a:rPr>
              <a:t> ListFilter(1));</a:t>
            </a:r>
          </a:p>
          <a:p>
            <a:r>
              <a:rPr lang="en-US" sz="1600" b="1" dirty="0" smtClean="0">
                <a:solidFill>
                  <a:srgbClr val="FF0000"/>
                </a:solidFill>
                <a:latin typeface="Courier" pitchFamily="49" charset="0"/>
              </a:rPr>
              <a:t>…</a:t>
            </a:r>
          </a:p>
          <a:p>
            <a:r>
              <a:rPr lang="en-US" sz="1600" b="1" dirty="0" smtClean="0">
                <a:solidFill>
                  <a:srgbClr val="FF0000"/>
                </a:solidFill>
                <a:latin typeface="Courier" pitchFamily="49" charset="0"/>
              </a:rPr>
              <a:t>Filter rvFilter20= new </a:t>
            </a:r>
            <a:r>
              <a:rPr lang="en-US" sz="1600" b="1" dirty="0" err="1" smtClean="0">
                <a:solidFill>
                  <a:srgbClr val="FF0000"/>
                </a:solidFill>
                <a:latin typeface="Courier" pitchFamily="49" charset="0"/>
              </a:rPr>
              <a:t>Filter(new</a:t>
            </a:r>
            <a:r>
              <a:rPr lang="en-US" sz="1600" b="1" dirty="0" smtClean="0">
                <a:solidFill>
                  <a:srgbClr val="FF0000"/>
                </a:solidFill>
                <a:latin typeface="Courier" pitchFamily="49" charset="0"/>
              </a:rPr>
              <a:t> ListFilter(20));</a:t>
            </a:r>
          </a:p>
          <a:p>
            <a:endParaRPr lang="en-US" sz="1600" b="1" dirty="0">
              <a:solidFill>
                <a:srgbClr val="FF0000"/>
              </a:solidFill>
              <a:latin typeface="Courier" pitchFamily="49" charset="0"/>
            </a:endParaRPr>
          </a:p>
        </p:txBody>
      </p:sp>
      <p:sp>
        <p:nvSpPr>
          <p:cNvPr id="7" name="TextBox 6"/>
          <p:cNvSpPr txBox="1"/>
          <p:nvPr/>
        </p:nvSpPr>
        <p:spPr>
          <a:xfrm>
            <a:off x="1981200" y="3733800"/>
            <a:ext cx="3212989" cy="369332"/>
          </a:xfrm>
          <a:prstGeom prst="rect">
            <a:avLst/>
          </a:prstGeom>
          <a:noFill/>
        </p:spPr>
        <p:txBody>
          <a:bodyPr wrap="none" rtlCol="0">
            <a:spAutoFit/>
          </a:bodyPr>
          <a:lstStyle/>
          <a:p>
            <a:r>
              <a:rPr lang="en-US" dirty="0" smtClean="0"/>
              <a:t>Need </a:t>
            </a:r>
            <a:r>
              <a:rPr lang="en-US" dirty="0" err="1" smtClean="0"/>
              <a:t>k</a:t>
            </a:r>
            <a:r>
              <a:rPr lang="en-US" dirty="0" smtClean="0"/>
              <a:t> to loop 1-20 for each </a:t>
            </a:r>
            <a:r>
              <a:rPr lang="en-US" dirty="0" err="1" smtClean="0"/>
              <a:t>i</a:t>
            </a:r>
            <a:endParaRPr lang="en-US" dirty="0"/>
          </a:p>
        </p:txBody>
      </p:sp>
      <p:sp>
        <p:nvSpPr>
          <p:cNvPr id="8" name="TextBox 7"/>
          <p:cNvSpPr txBox="1"/>
          <p:nvPr/>
        </p:nvSpPr>
        <p:spPr>
          <a:xfrm>
            <a:off x="0" y="1143000"/>
            <a:ext cx="4195413" cy="461665"/>
          </a:xfrm>
          <a:prstGeom prst="rect">
            <a:avLst/>
          </a:prstGeom>
          <a:noFill/>
        </p:spPr>
        <p:txBody>
          <a:bodyPr wrap="none" rtlCol="0">
            <a:spAutoFit/>
          </a:bodyPr>
          <a:lstStyle/>
          <a:p>
            <a:r>
              <a:rPr lang="en-US" sz="2400" b="1" dirty="0" err="1" smtClean="0"/>
              <a:t>Lpus%i%SOAe</a:t>
            </a:r>
            <a:r>
              <a:rPr lang="en-US" sz="2400" b="1" dirty="0" smtClean="0"/>
              <a:t> – </a:t>
            </a:r>
            <a:r>
              <a:rPr lang="en-US" sz="2400" b="1" i="1" dirty="0" smtClean="0"/>
              <a:t>Evaluator</a:t>
            </a:r>
          </a:p>
        </p:txBody>
      </p:sp>
    </p:spTree>
  </p:cSld>
  <p:clrMapOvr>
    <a:masterClrMapping/>
  </p:clrMapOvr>
  <p:transition>
    <p:zoom/>
  </p:transition>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LpusiSOAeg1 – </a:t>
            </a:r>
            <a:r>
              <a:rPr lang="en-US" sz="2400" i="1" dirty="0" err="1" smtClean="0"/>
              <a:t>GradientEvaluator</a:t>
            </a:r>
            <a:endParaRPr lang="en-US" sz="2400" dirty="0"/>
          </a:p>
        </p:txBody>
      </p:sp>
      <p:graphicFrame>
        <p:nvGraphicFramePr>
          <p:cNvPr id="4" name="Object 22"/>
          <p:cNvGraphicFramePr>
            <a:graphicFrameLocks noChangeAspect="1"/>
          </p:cNvGraphicFramePr>
          <p:nvPr/>
        </p:nvGraphicFramePr>
        <p:xfrm>
          <a:off x="974725" y="1828800"/>
          <a:ext cx="3508375" cy="814388"/>
        </p:xfrm>
        <a:graphic>
          <a:graphicData uri="http://schemas.openxmlformats.org/presentationml/2006/ole">
            <p:oleObj spid="_x0000_s193538" name="Equation" r:id="rId3" imgW="2667000" imgH="647700" progId="Equation.3">
              <p:embed/>
            </p:oleObj>
          </a:graphicData>
        </a:graphic>
      </p:graphicFrame>
      <p:sp>
        <p:nvSpPr>
          <p:cNvPr id="5" name="TextBox 4"/>
          <p:cNvSpPr txBox="1"/>
          <p:nvPr/>
        </p:nvSpPr>
        <p:spPr>
          <a:xfrm>
            <a:off x="152400" y="1219200"/>
            <a:ext cx="4423855" cy="400110"/>
          </a:xfrm>
          <a:prstGeom prst="rect">
            <a:avLst/>
          </a:prstGeom>
          <a:noFill/>
        </p:spPr>
        <p:txBody>
          <a:bodyPr wrap="none" rtlCol="0">
            <a:spAutoFit/>
          </a:bodyPr>
          <a:lstStyle/>
          <a:p>
            <a:r>
              <a:rPr lang="en-US" sz="2000" b="1" dirty="0" smtClean="0"/>
              <a:t>LpusiSOAeg1 – </a:t>
            </a:r>
            <a:r>
              <a:rPr lang="en-US" sz="2000" b="1" i="1" dirty="0" err="1" smtClean="0"/>
              <a:t>GradientEvaluator</a:t>
            </a:r>
            <a:endParaRPr lang="en-US" sz="2000" b="1" i="1" dirty="0" smtClean="0"/>
          </a:p>
        </p:txBody>
      </p:sp>
      <p:sp>
        <p:nvSpPr>
          <p:cNvPr id="6" name="Rectangle 5"/>
          <p:cNvSpPr/>
          <p:nvPr/>
        </p:nvSpPr>
        <p:spPr>
          <a:xfrm>
            <a:off x="457200" y="2971800"/>
            <a:ext cx="8915400" cy="276999"/>
          </a:xfrm>
          <a:prstGeom prst="rect">
            <a:avLst/>
          </a:prstGeom>
        </p:spPr>
        <p:txBody>
          <a:bodyPr wrap="square">
            <a:spAutoFit/>
          </a:bodyPr>
          <a:lstStyle/>
          <a:p>
            <a:r>
              <a:rPr lang="en-US" sz="1200" dirty="0" smtClean="0"/>
              <a:t>Evaluator </a:t>
            </a:r>
            <a:r>
              <a:rPr lang="en-US" sz="1200" dirty="0" err="1" smtClean="0"/>
              <a:t>dLpus%k%SOAedbeta%i%e</a:t>
            </a:r>
            <a:r>
              <a:rPr lang="en-US" sz="1200" dirty="0" smtClean="0"/>
              <a:t> = </a:t>
            </a:r>
            <a:r>
              <a:rPr lang="en-US" sz="1200" i="1" dirty="0" err="1" smtClean="0"/>
              <a:t>evaluator("</a:t>
            </a:r>
            <a:r>
              <a:rPr lang="en-US" sz="1200" dirty="0" err="1" smtClean="0"/>
              <a:t>dLpus%k%SOAedbeta%i%e</a:t>
            </a:r>
            <a:r>
              <a:rPr lang="en-US" sz="1200" dirty="0" smtClean="0"/>
              <a:t> </a:t>
            </a:r>
            <a:r>
              <a:rPr lang="en-US" sz="1200" i="1" dirty="0" smtClean="0"/>
              <a:t>“, ” </a:t>
            </a:r>
            <a:r>
              <a:rPr lang="en-US" sz="1200" i="1" dirty="0" err="1" smtClean="0"/>
              <a:t>dLpus%k%dbeta%i%atxzero</a:t>
            </a:r>
            <a:r>
              <a:rPr lang="en-US" sz="1200" i="1" dirty="0" smtClean="0"/>
              <a:t>” );</a:t>
            </a:r>
            <a:endParaRPr lang="en-US" sz="1200" dirty="0"/>
          </a:p>
        </p:txBody>
      </p:sp>
      <p:graphicFrame>
        <p:nvGraphicFramePr>
          <p:cNvPr id="193539" name="Object 3"/>
          <p:cNvGraphicFramePr>
            <a:graphicFrameLocks noChangeAspect="1"/>
          </p:cNvGraphicFramePr>
          <p:nvPr/>
        </p:nvGraphicFramePr>
        <p:xfrm>
          <a:off x="6248400" y="2133600"/>
          <a:ext cx="1319212" cy="569098"/>
        </p:xfrm>
        <a:graphic>
          <a:graphicData uri="http://schemas.openxmlformats.org/presentationml/2006/ole">
            <p:oleObj spid="_x0000_s193539" name="Equation" r:id="rId4" imgW="927100" imgH="419100" progId="Equation.3">
              <p:embed/>
            </p:oleObj>
          </a:graphicData>
        </a:graphic>
      </p:graphicFrame>
      <p:sp>
        <p:nvSpPr>
          <p:cNvPr id="8" name="Rectangle 7"/>
          <p:cNvSpPr/>
          <p:nvPr/>
        </p:nvSpPr>
        <p:spPr>
          <a:xfrm>
            <a:off x="533400" y="3429000"/>
            <a:ext cx="8915400" cy="276999"/>
          </a:xfrm>
          <a:prstGeom prst="rect">
            <a:avLst/>
          </a:prstGeom>
        </p:spPr>
        <p:txBody>
          <a:bodyPr wrap="square">
            <a:spAutoFit/>
          </a:bodyPr>
          <a:lstStyle/>
          <a:p>
            <a:r>
              <a:rPr lang="en-US" sz="1200" dirty="0" smtClean="0"/>
              <a:t>Evaluator </a:t>
            </a:r>
            <a:r>
              <a:rPr lang="en-US" sz="1200" dirty="0" err="1" smtClean="0"/>
              <a:t>dLpus%k%SOAedalphae</a:t>
            </a:r>
            <a:r>
              <a:rPr lang="en-US" sz="1200" dirty="0" smtClean="0"/>
              <a:t> = </a:t>
            </a:r>
            <a:r>
              <a:rPr lang="en-US" sz="1200" i="1" dirty="0" err="1" smtClean="0"/>
              <a:t>evaluator("</a:t>
            </a:r>
            <a:r>
              <a:rPr lang="en-US" sz="1200" dirty="0" err="1" smtClean="0"/>
              <a:t>dLpus%k%SOAedalphae</a:t>
            </a:r>
            <a:r>
              <a:rPr lang="en-US" sz="1200" dirty="0" smtClean="0"/>
              <a:t> </a:t>
            </a:r>
            <a:r>
              <a:rPr lang="en-US" sz="1200" i="1" dirty="0" smtClean="0"/>
              <a:t>“, ” </a:t>
            </a:r>
            <a:r>
              <a:rPr lang="en-US" sz="1200" i="1" dirty="0" err="1" smtClean="0"/>
              <a:t>dLpus%k%dalphaatxzero</a:t>
            </a:r>
            <a:r>
              <a:rPr lang="en-US" sz="1200" i="1" dirty="0" smtClean="0"/>
              <a:t>” );</a:t>
            </a:r>
            <a:endParaRPr lang="en-US" sz="1200" dirty="0"/>
          </a:p>
        </p:txBody>
      </p:sp>
      <p:cxnSp>
        <p:nvCxnSpPr>
          <p:cNvPr id="9" name="Straight Arrow Connector 8"/>
          <p:cNvCxnSpPr/>
          <p:nvPr/>
        </p:nvCxnSpPr>
        <p:spPr bwMode="auto">
          <a:xfrm rot="5400000" flipH="1" flipV="1">
            <a:off x="6591300" y="3924300"/>
            <a:ext cx="304800" cy="76200"/>
          </a:xfrm>
          <a:prstGeom prst="straightConnector1">
            <a:avLst/>
          </a:prstGeom>
          <a:noFill/>
          <a:ln w="9525" cap="flat" cmpd="sng" algn="ctr">
            <a:solidFill>
              <a:schemeClr val="tx1"/>
            </a:solidFill>
            <a:prstDash val="solid"/>
            <a:round/>
            <a:headEnd type="none" w="med" len="med"/>
            <a:tailEnd type="arrow"/>
          </a:ln>
          <a:effectLst/>
        </p:spPr>
      </p:cxnSp>
      <p:graphicFrame>
        <p:nvGraphicFramePr>
          <p:cNvPr id="193540" name="Object 4"/>
          <p:cNvGraphicFramePr>
            <a:graphicFrameLocks noChangeAspect="1"/>
          </p:cNvGraphicFramePr>
          <p:nvPr/>
        </p:nvGraphicFramePr>
        <p:xfrm>
          <a:off x="6019800" y="4064000"/>
          <a:ext cx="1319213" cy="515938"/>
        </p:xfrm>
        <a:graphic>
          <a:graphicData uri="http://schemas.openxmlformats.org/presentationml/2006/ole">
            <p:oleObj spid="_x0000_s193540" name="Equation" r:id="rId5" imgW="927100" imgH="381000" progId="Equation.3">
              <p:embed/>
            </p:oleObj>
          </a:graphicData>
        </a:graphic>
      </p:graphicFrame>
      <p:cxnSp>
        <p:nvCxnSpPr>
          <p:cNvPr id="15" name="Straight Arrow Connector 14"/>
          <p:cNvCxnSpPr/>
          <p:nvPr/>
        </p:nvCxnSpPr>
        <p:spPr bwMode="auto">
          <a:xfrm rot="16200000" flipH="1">
            <a:off x="6743700" y="2705100"/>
            <a:ext cx="381000" cy="304800"/>
          </a:xfrm>
          <a:prstGeom prst="straightConnector1">
            <a:avLst/>
          </a:prstGeom>
          <a:noFill/>
          <a:ln w="9525" cap="flat" cmpd="sng" algn="ctr">
            <a:solidFill>
              <a:schemeClr val="tx1"/>
            </a:solidFill>
            <a:prstDash val="solid"/>
            <a:round/>
            <a:headEnd type="none" w="med" len="med"/>
            <a:tailEnd type="arrow"/>
          </a:ln>
          <a:effectLst/>
        </p:spPr>
      </p:cxnSp>
      <p:sp>
        <p:nvSpPr>
          <p:cNvPr id="20" name="Rectangle 19"/>
          <p:cNvSpPr/>
          <p:nvPr/>
        </p:nvSpPr>
        <p:spPr>
          <a:xfrm>
            <a:off x="304800" y="4876800"/>
            <a:ext cx="8534400" cy="738664"/>
          </a:xfrm>
          <a:prstGeom prst="rect">
            <a:avLst/>
          </a:prstGeom>
        </p:spPr>
        <p:txBody>
          <a:bodyPr wrap="square">
            <a:spAutoFit/>
          </a:bodyPr>
          <a:lstStyle/>
          <a:p>
            <a:r>
              <a:rPr lang="en-US" sz="1400" dirty="0" smtClean="0"/>
              <a:t>List&lt;Evaluator&gt; Lpus%k%g1= </a:t>
            </a:r>
            <a:r>
              <a:rPr lang="en-US" sz="1400" i="1" dirty="0" err="1" smtClean="0"/>
              <a:t>list(</a:t>
            </a:r>
            <a:r>
              <a:rPr lang="en-US" sz="1400" dirty="0" err="1" smtClean="0"/>
              <a:t>dLpus%k%SOAedbeta%i</a:t>
            </a:r>
            <a:r>
              <a:rPr lang="en-US" sz="1400" dirty="0" smtClean="0"/>
              <a:t>% , </a:t>
            </a:r>
            <a:r>
              <a:rPr lang="en-US" sz="1400" dirty="0" err="1" smtClean="0"/>
              <a:t>dLpus%k%SOAedalpha</a:t>
            </a:r>
            <a:r>
              <a:rPr lang="en-US" sz="1400" dirty="0" smtClean="0"/>
              <a:t> </a:t>
            </a:r>
            <a:r>
              <a:rPr lang="en-US" sz="1400" i="1" dirty="0" smtClean="0"/>
              <a:t>);</a:t>
            </a:r>
          </a:p>
          <a:p>
            <a:endParaRPr lang="en-US" sz="1400" i="1" dirty="0" smtClean="0"/>
          </a:p>
          <a:p>
            <a:r>
              <a:rPr lang="en-US" sz="1400" dirty="0" err="1" smtClean="0"/>
              <a:t>model.setGradientEvaluators(“Lpus%k</a:t>
            </a:r>
            <a:r>
              <a:rPr lang="en-US" sz="1400" dirty="0" smtClean="0"/>
              <a:t>%", ”</a:t>
            </a:r>
            <a:r>
              <a:rPr lang="en-US" sz="1400" dirty="0" err="1" smtClean="0"/>
              <a:t>Lpus%k%SOAe</a:t>
            </a:r>
            <a:r>
              <a:rPr lang="en-US" sz="1400" dirty="0" smtClean="0"/>
              <a:t>", “lpus%k%g1",  Lpus%k%g1);</a:t>
            </a:r>
            <a:endParaRPr lang="en-US" sz="1400" dirty="0"/>
          </a:p>
        </p:txBody>
      </p:sp>
    </p:spTree>
  </p:cSld>
  <p:clrMapOvr>
    <a:masterClrMapping/>
  </p:clrMapOvr>
  <p:transition>
    <p:zoom/>
  </p:transition>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a:t>
            </a:r>
            <a:r>
              <a:rPr lang="en-US" dirty="0" smtClean="0"/>
              <a:t> Configuration</a:t>
            </a:r>
            <a:endParaRPr lang="en-US" dirty="0"/>
          </a:p>
        </p:txBody>
      </p:sp>
      <p:graphicFrame>
        <p:nvGraphicFramePr>
          <p:cNvPr id="188418" name="Object 3"/>
          <p:cNvGraphicFramePr>
            <a:graphicFrameLocks noChangeAspect="1"/>
          </p:cNvGraphicFramePr>
          <p:nvPr/>
        </p:nvGraphicFramePr>
        <p:xfrm>
          <a:off x="471488" y="1725614"/>
          <a:ext cx="1890712" cy="843256"/>
        </p:xfrm>
        <a:graphic>
          <a:graphicData uri="http://schemas.openxmlformats.org/presentationml/2006/ole">
            <p:oleObj spid="_x0000_s188418" name="Equation" r:id="rId3" imgW="1282700" imgH="596900" progId="Equation.3">
              <p:embed/>
            </p:oleObj>
          </a:graphicData>
        </a:graphic>
      </p:graphicFrame>
      <p:sp>
        <p:nvSpPr>
          <p:cNvPr id="5" name="TextBox 4"/>
          <p:cNvSpPr txBox="1"/>
          <p:nvPr/>
        </p:nvSpPr>
        <p:spPr>
          <a:xfrm>
            <a:off x="0" y="1143000"/>
            <a:ext cx="2998571" cy="461665"/>
          </a:xfrm>
          <a:prstGeom prst="rect">
            <a:avLst/>
          </a:prstGeom>
          <a:noFill/>
        </p:spPr>
        <p:txBody>
          <a:bodyPr wrap="none" rtlCol="0">
            <a:spAutoFit/>
          </a:bodyPr>
          <a:lstStyle/>
          <a:p>
            <a:r>
              <a:rPr lang="en-US" sz="2400" b="1" dirty="0" err="1" smtClean="0"/>
              <a:t>qExact</a:t>
            </a:r>
            <a:r>
              <a:rPr lang="en-US" sz="2400" b="1" dirty="0" smtClean="0"/>
              <a:t> – </a:t>
            </a:r>
            <a:r>
              <a:rPr lang="en-US" sz="2400" b="1" i="1" dirty="0" smtClean="0"/>
              <a:t>Evaluator</a:t>
            </a:r>
          </a:p>
        </p:txBody>
      </p:sp>
      <p:sp>
        <p:nvSpPr>
          <p:cNvPr id="6" name="TextBox 5"/>
          <p:cNvSpPr txBox="1"/>
          <p:nvPr/>
        </p:nvSpPr>
        <p:spPr>
          <a:xfrm>
            <a:off x="4114800" y="1143000"/>
            <a:ext cx="4623264" cy="461665"/>
          </a:xfrm>
          <a:prstGeom prst="rect">
            <a:avLst/>
          </a:prstGeom>
          <a:noFill/>
        </p:spPr>
        <p:txBody>
          <a:bodyPr wrap="none" rtlCol="0">
            <a:spAutoFit/>
          </a:bodyPr>
          <a:lstStyle/>
          <a:p>
            <a:r>
              <a:rPr lang="en-US" sz="2400" b="1" dirty="0" smtClean="0"/>
              <a:t>qExactg1 – </a:t>
            </a:r>
            <a:r>
              <a:rPr lang="en-US" sz="2400" b="1" dirty="0" err="1" smtClean="0"/>
              <a:t>Gradient</a:t>
            </a:r>
            <a:r>
              <a:rPr lang="en-US" sz="2400" b="1" i="1" dirty="0" err="1" smtClean="0"/>
              <a:t>Evaluator</a:t>
            </a:r>
            <a:endParaRPr lang="en-US" sz="2400" b="1" i="1" dirty="0" smtClean="0"/>
          </a:p>
        </p:txBody>
      </p:sp>
      <p:graphicFrame>
        <p:nvGraphicFramePr>
          <p:cNvPr id="188419" name="Object 3"/>
          <p:cNvGraphicFramePr>
            <a:graphicFrameLocks noChangeAspect="1"/>
          </p:cNvGraphicFramePr>
          <p:nvPr/>
        </p:nvGraphicFramePr>
        <p:xfrm>
          <a:off x="4343400" y="1676400"/>
          <a:ext cx="3724275" cy="1452563"/>
        </p:xfrm>
        <a:graphic>
          <a:graphicData uri="http://schemas.openxmlformats.org/presentationml/2006/ole">
            <p:oleObj spid="_x0000_s188419" name="Equation" r:id="rId4" imgW="2527300" imgH="1028700" progId="Equation.3">
              <p:embed/>
            </p:oleObj>
          </a:graphicData>
        </a:graphic>
      </p:graphicFrame>
      <p:sp>
        <p:nvSpPr>
          <p:cNvPr id="9" name="TextBox 8"/>
          <p:cNvSpPr txBox="1"/>
          <p:nvPr/>
        </p:nvSpPr>
        <p:spPr>
          <a:xfrm>
            <a:off x="152400" y="3276600"/>
            <a:ext cx="2058789" cy="338554"/>
          </a:xfrm>
          <a:prstGeom prst="rect">
            <a:avLst/>
          </a:prstGeom>
          <a:noFill/>
        </p:spPr>
        <p:txBody>
          <a:bodyPr wrap="none" rtlCol="0">
            <a:spAutoFit/>
          </a:bodyPr>
          <a:lstStyle/>
          <a:p>
            <a:r>
              <a:rPr lang="en-US" sz="1600" b="1" dirty="0" err="1" smtClean="0"/>
              <a:t>qExact</a:t>
            </a:r>
            <a:r>
              <a:rPr lang="en-US" sz="1600" b="1" dirty="0" smtClean="0"/>
              <a:t> – </a:t>
            </a:r>
            <a:r>
              <a:rPr lang="en-US" sz="1600" b="1" i="1" dirty="0" smtClean="0"/>
              <a:t>Evaluator</a:t>
            </a:r>
          </a:p>
        </p:txBody>
      </p:sp>
      <p:sp>
        <p:nvSpPr>
          <p:cNvPr id="10" name="TextBox 9"/>
          <p:cNvSpPr txBox="1"/>
          <p:nvPr/>
        </p:nvSpPr>
        <p:spPr>
          <a:xfrm>
            <a:off x="152400" y="4444424"/>
            <a:ext cx="2774302" cy="307777"/>
          </a:xfrm>
          <a:prstGeom prst="rect">
            <a:avLst/>
          </a:prstGeom>
          <a:noFill/>
        </p:spPr>
        <p:txBody>
          <a:bodyPr wrap="none" rtlCol="0">
            <a:spAutoFit/>
          </a:bodyPr>
          <a:lstStyle/>
          <a:p>
            <a:r>
              <a:rPr lang="en-US" sz="1400" b="1" dirty="0" smtClean="0"/>
              <a:t>qExactg1 – </a:t>
            </a:r>
            <a:r>
              <a:rPr lang="en-US" sz="1400" b="1" dirty="0" err="1" smtClean="0"/>
              <a:t>Gradient</a:t>
            </a:r>
            <a:r>
              <a:rPr lang="en-US" sz="1400" b="1" i="1" dirty="0" err="1" smtClean="0"/>
              <a:t>Evaluator</a:t>
            </a:r>
            <a:endParaRPr lang="en-US" sz="1400" b="1" i="1" dirty="0" smtClean="0"/>
          </a:p>
        </p:txBody>
      </p:sp>
      <p:sp>
        <p:nvSpPr>
          <p:cNvPr id="11" name="Rectangle 10"/>
          <p:cNvSpPr/>
          <p:nvPr/>
        </p:nvSpPr>
        <p:spPr>
          <a:xfrm>
            <a:off x="152400" y="4825424"/>
            <a:ext cx="8991600" cy="830997"/>
          </a:xfrm>
          <a:prstGeom prst="rect">
            <a:avLst/>
          </a:prstGeom>
        </p:spPr>
        <p:txBody>
          <a:bodyPr wrap="square">
            <a:spAutoFit/>
          </a:bodyPr>
          <a:lstStyle/>
          <a:p>
            <a:r>
              <a:rPr lang="en-US" sz="1200" dirty="0" smtClean="0"/>
              <a:t>Evaluator dqExactdmachg1 = </a:t>
            </a:r>
            <a:r>
              <a:rPr lang="en-US" sz="1200" i="1" dirty="0" smtClean="0"/>
              <a:t>evaluator(”</a:t>
            </a:r>
            <a:r>
              <a:rPr lang="en-US" sz="1200" dirty="0" smtClean="0"/>
              <a:t> dqExactdmachg1</a:t>
            </a:r>
            <a:r>
              <a:rPr lang="en-US" sz="1200" i="1" dirty="0" smtClean="0"/>
              <a:t>", ”gamma*</a:t>
            </a:r>
            <a:r>
              <a:rPr lang="en-US" sz="1200" i="1" dirty="0" err="1" smtClean="0"/>
              <a:t>pstatic</a:t>
            </a:r>
            <a:r>
              <a:rPr lang="en-US" sz="1200" i="1" dirty="0" smtClean="0"/>
              <a:t>*mach", </a:t>
            </a:r>
            <a:r>
              <a:rPr lang="en-US" sz="1200" i="1" dirty="0" err="1" smtClean="0"/>
              <a:t>args(“mach”,”pstatic”,”gamma</a:t>
            </a:r>
            <a:r>
              <a:rPr lang="en-US" sz="1200" i="1" dirty="0" smtClean="0"/>
              <a:t>”));</a:t>
            </a:r>
          </a:p>
          <a:p>
            <a:r>
              <a:rPr lang="en-US" sz="1200" dirty="0" smtClean="0"/>
              <a:t>Evaluator dqExactdgammag1 = </a:t>
            </a:r>
            <a:r>
              <a:rPr lang="en-US" sz="1200" i="1" dirty="0" smtClean="0"/>
              <a:t>evaluator(”</a:t>
            </a:r>
            <a:r>
              <a:rPr lang="en-US" sz="1200" dirty="0" smtClean="0"/>
              <a:t> dqExactdgammag1</a:t>
            </a:r>
            <a:r>
              <a:rPr lang="en-US" sz="1200" i="1" dirty="0" smtClean="0"/>
              <a:t>", ”0.5*</a:t>
            </a:r>
            <a:r>
              <a:rPr lang="en-US" sz="1200" i="1" dirty="0" err="1" smtClean="0"/>
              <a:t>pstatic</a:t>
            </a:r>
            <a:r>
              <a:rPr lang="en-US" sz="1200" i="1" dirty="0" smtClean="0"/>
              <a:t>*mach^2", </a:t>
            </a:r>
            <a:r>
              <a:rPr lang="en-US" sz="1200" i="1" dirty="0" err="1" smtClean="0"/>
              <a:t>args(“mach”,”pstatic</a:t>
            </a:r>
            <a:r>
              <a:rPr lang="en-US" sz="1200" i="1" dirty="0" smtClean="0"/>
              <a:t>”));</a:t>
            </a:r>
            <a:endParaRPr lang="en-US" sz="1200" dirty="0" smtClean="0"/>
          </a:p>
          <a:p>
            <a:r>
              <a:rPr lang="en-US" sz="1200" dirty="0" smtClean="0"/>
              <a:t>Evaluator dqExactdpstaticg1 = </a:t>
            </a:r>
            <a:r>
              <a:rPr lang="en-US" sz="1200" i="1" dirty="0" smtClean="0"/>
              <a:t>evaluator(”</a:t>
            </a:r>
            <a:r>
              <a:rPr lang="en-US" sz="1200" dirty="0" smtClean="0"/>
              <a:t> dqExactdpstaticg1</a:t>
            </a:r>
            <a:r>
              <a:rPr lang="en-US" sz="1200" i="1" dirty="0" smtClean="0"/>
              <a:t>", ”0.5*gamma*mach^2", </a:t>
            </a:r>
            <a:r>
              <a:rPr lang="en-US" sz="1200" i="1" dirty="0" err="1" smtClean="0"/>
              <a:t>args(“mach”,”gamma</a:t>
            </a:r>
            <a:r>
              <a:rPr lang="en-US" sz="1200" i="1" dirty="0" smtClean="0"/>
              <a:t>”));</a:t>
            </a:r>
            <a:endParaRPr lang="en-US" sz="1200" dirty="0" smtClean="0"/>
          </a:p>
          <a:p>
            <a:endParaRPr lang="en-US" sz="1200" dirty="0"/>
          </a:p>
        </p:txBody>
      </p:sp>
      <p:sp>
        <p:nvSpPr>
          <p:cNvPr id="13" name="Rectangle 12"/>
          <p:cNvSpPr/>
          <p:nvPr/>
        </p:nvSpPr>
        <p:spPr>
          <a:xfrm>
            <a:off x="0" y="5663624"/>
            <a:ext cx="9144000" cy="584776"/>
          </a:xfrm>
          <a:prstGeom prst="rect">
            <a:avLst/>
          </a:prstGeom>
        </p:spPr>
        <p:txBody>
          <a:bodyPr wrap="square">
            <a:spAutoFit/>
          </a:bodyPr>
          <a:lstStyle/>
          <a:p>
            <a:r>
              <a:rPr lang="en-US" sz="1600" i="1" dirty="0" err="1" smtClean="0"/>
              <a:t>Differentiation(model</a:t>
            </a:r>
            <a:r>
              <a:rPr lang="en-US" sz="1600" i="1" dirty="0" smtClean="0"/>
              <a:t>, “</a:t>
            </a:r>
            <a:r>
              <a:rPr lang="en-US" sz="1600" i="1" dirty="0" err="1" smtClean="0"/>
              <a:t>q</a:t>
            </a:r>
            <a:r>
              <a:rPr lang="en-US" sz="1600" i="1" dirty="0" smtClean="0"/>
              <a:t>", ”</a:t>
            </a:r>
            <a:r>
              <a:rPr lang="en-US" sz="1600" i="1" dirty="0" err="1" smtClean="0"/>
              <a:t>qExact</a:t>
            </a:r>
            <a:r>
              <a:rPr lang="en-US" sz="1600" i="1" dirty="0" smtClean="0"/>
              <a:t>", ”qExactg1",  evaluators(</a:t>
            </a:r>
            <a:r>
              <a:rPr lang="en-US" sz="1600" dirty="0" smtClean="0"/>
              <a:t>dqExactdmachg1 </a:t>
            </a:r>
            <a:r>
              <a:rPr lang="en-US" sz="1600" i="1" dirty="0" smtClean="0"/>
              <a:t>, </a:t>
            </a:r>
            <a:r>
              <a:rPr lang="en-US" sz="1600" dirty="0" smtClean="0"/>
              <a:t>dqExactdgammag1 </a:t>
            </a:r>
            <a:r>
              <a:rPr lang="en-US" sz="1600" i="1" dirty="0" smtClean="0"/>
              <a:t>, </a:t>
            </a:r>
            <a:r>
              <a:rPr lang="en-US" sz="1600" dirty="0" smtClean="0"/>
              <a:t>dqExactdpstaticg1</a:t>
            </a:r>
            <a:r>
              <a:rPr lang="en-US" sz="1600" i="1" dirty="0" smtClean="0"/>
              <a:t>));</a:t>
            </a:r>
            <a:endParaRPr lang="en-US" sz="1600" dirty="0"/>
          </a:p>
        </p:txBody>
      </p:sp>
      <p:sp>
        <p:nvSpPr>
          <p:cNvPr id="15" name="Rectangle 14"/>
          <p:cNvSpPr/>
          <p:nvPr/>
        </p:nvSpPr>
        <p:spPr>
          <a:xfrm>
            <a:off x="228600" y="3886200"/>
            <a:ext cx="8305800" cy="276999"/>
          </a:xfrm>
          <a:prstGeom prst="rect">
            <a:avLst/>
          </a:prstGeom>
        </p:spPr>
        <p:txBody>
          <a:bodyPr wrap="square">
            <a:spAutoFit/>
          </a:bodyPr>
          <a:lstStyle/>
          <a:p>
            <a:r>
              <a:rPr lang="en-US" sz="1200" i="1" dirty="0" err="1" smtClean="0"/>
              <a:t>var(model</a:t>
            </a:r>
            <a:r>
              <a:rPr lang="en-US" sz="1200" i="1" dirty="0" smtClean="0"/>
              <a:t>, “</a:t>
            </a:r>
            <a:r>
              <a:rPr lang="en-US" sz="1200" i="1" dirty="0" err="1" smtClean="0"/>
              <a:t>q</a:t>
            </a:r>
            <a:r>
              <a:rPr lang="en-US" sz="1200" i="1" dirty="0" smtClean="0"/>
              <a:t>", ”</a:t>
            </a:r>
            <a:r>
              <a:rPr lang="en-US" sz="1200" i="1" dirty="0" err="1" smtClean="0"/>
              <a:t>qExact</a:t>
            </a:r>
            <a:r>
              <a:rPr lang="en-US" sz="1200" i="1" dirty="0" smtClean="0"/>
              <a:t>", </a:t>
            </a:r>
            <a:r>
              <a:rPr lang="en-US" sz="1200" i="1" dirty="0" err="1" smtClean="0"/>
              <a:t>evaluator(”qExact</a:t>
            </a:r>
            <a:r>
              <a:rPr lang="en-US" sz="1200" i="1" dirty="0" smtClean="0"/>
              <a:t>”, ”0.5*gamma*</a:t>
            </a:r>
            <a:r>
              <a:rPr lang="en-US" sz="1200" i="1" dirty="0" err="1" smtClean="0"/>
              <a:t>pstatic</a:t>
            </a:r>
            <a:r>
              <a:rPr lang="en-US" sz="1200" i="1" dirty="0" smtClean="0"/>
              <a:t>*mach^2"), dependent (“</a:t>
            </a:r>
            <a:r>
              <a:rPr lang="en-US" sz="1200" i="1" dirty="0" err="1" smtClean="0"/>
              <a:t>mach”,”pstatic”,”gamma</a:t>
            </a:r>
            <a:r>
              <a:rPr lang="en-US" sz="1200" i="1" dirty="0" smtClean="0"/>
              <a:t>”));</a:t>
            </a:r>
          </a:p>
        </p:txBody>
      </p:sp>
    </p:spTree>
  </p:cSld>
  <p:clrMapOvr>
    <a:masterClrMapping/>
  </p:clrMapOvr>
  <p:transition>
    <p:zoom/>
  </p:transition>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DI</a:t>
            </a:r>
            <a:endParaRPr lang="en-US" dirty="0"/>
          </a:p>
        </p:txBody>
      </p:sp>
      <p:graphicFrame>
        <p:nvGraphicFramePr>
          <p:cNvPr id="189442" name="Object 3"/>
          <p:cNvGraphicFramePr>
            <a:graphicFrameLocks noChangeAspect="1"/>
          </p:cNvGraphicFramePr>
          <p:nvPr/>
        </p:nvGraphicFramePr>
        <p:xfrm>
          <a:off x="633413" y="1143000"/>
          <a:ext cx="6124575" cy="757238"/>
        </p:xfrm>
        <a:graphic>
          <a:graphicData uri="http://schemas.openxmlformats.org/presentationml/2006/ole">
            <p:oleObj spid="_x0000_s189442" name="Equation" r:id="rId3" imgW="3733800" imgH="482600" progId="Equation.3">
              <p:embed/>
            </p:oleObj>
          </a:graphicData>
        </a:graphic>
      </p:graphicFrame>
      <p:sp>
        <p:nvSpPr>
          <p:cNvPr id="6" name="TextBox 5"/>
          <p:cNvSpPr txBox="1"/>
          <p:nvPr/>
        </p:nvSpPr>
        <p:spPr>
          <a:xfrm>
            <a:off x="457200" y="2057400"/>
            <a:ext cx="6441587" cy="1815882"/>
          </a:xfrm>
          <a:prstGeom prst="rect">
            <a:avLst/>
          </a:prstGeom>
          <a:noFill/>
        </p:spPr>
        <p:txBody>
          <a:bodyPr wrap="none" rtlCol="0">
            <a:spAutoFit/>
          </a:bodyPr>
          <a:lstStyle/>
          <a:p>
            <a:r>
              <a:rPr lang="en-US" sz="1600" dirty="0" smtClean="0"/>
              <a:t>DI has 4 different Evaluations - </a:t>
            </a:r>
            <a:r>
              <a:rPr lang="en-US" sz="1600" dirty="0" err="1" smtClean="0"/>
              <a:t>DIExacte</a:t>
            </a:r>
            <a:r>
              <a:rPr lang="en-US" sz="1600" dirty="0" smtClean="0"/>
              <a:t>, </a:t>
            </a:r>
            <a:r>
              <a:rPr lang="en-US" sz="1600" dirty="0" err="1" smtClean="0"/>
              <a:t>DISOAe</a:t>
            </a:r>
            <a:r>
              <a:rPr lang="en-US" sz="1600" dirty="0" smtClean="0"/>
              <a:t>, </a:t>
            </a:r>
            <a:r>
              <a:rPr lang="en-US" sz="1600" dirty="0" err="1" smtClean="0"/>
              <a:t>DIMOAe</a:t>
            </a:r>
            <a:r>
              <a:rPr lang="en-US" sz="1600" dirty="0" smtClean="0"/>
              <a:t>, </a:t>
            </a:r>
            <a:r>
              <a:rPr lang="en-US" sz="1600" dirty="0" err="1" smtClean="0"/>
              <a:t>DIKrige</a:t>
            </a:r>
            <a:endParaRPr lang="en-US" sz="1600" dirty="0" smtClean="0"/>
          </a:p>
          <a:p>
            <a:r>
              <a:rPr lang="en-US" sz="1600" dirty="0" smtClean="0"/>
              <a:t>Each Evaluation has a single way of computing the gradients</a:t>
            </a:r>
          </a:p>
          <a:p>
            <a:r>
              <a:rPr lang="en-US" sz="1600" dirty="0" smtClean="0"/>
              <a:t>	</a:t>
            </a:r>
            <a:r>
              <a:rPr lang="en-US" sz="1600" dirty="0" err="1" smtClean="0"/>
              <a:t>DIExacte</a:t>
            </a:r>
            <a:r>
              <a:rPr lang="en-US" sz="1600" dirty="0" smtClean="0"/>
              <a:t> – DiExacteg1</a:t>
            </a:r>
          </a:p>
          <a:p>
            <a:r>
              <a:rPr lang="en-US" sz="1600" dirty="0" smtClean="0"/>
              <a:t>	</a:t>
            </a:r>
            <a:r>
              <a:rPr lang="en-US" sz="1600" dirty="0" err="1" smtClean="0"/>
              <a:t>DISOAe</a:t>
            </a:r>
            <a:r>
              <a:rPr lang="en-US" sz="1600" dirty="0" smtClean="0"/>
              <a:t> – DISOAeg1</a:t>
            </a:r>
          </a:p>
          <a:p>
            <a:r>
              <a:rPr lang="en-US" sz="1600" dirty="0" smtClean="0"/>
              <a:t>	</a:t>
            </a:r>
            <a:r>
              <a:rPr lang="en-US" sz="1600" dirty="0" err="1" smtClean="0"/>
              <a:t>DIMOAe</a:t>
            </a:r>
            <a:r>
              <a:rPr lang="en-US" sz="1600" dirty="0" smtClean="0"/>
              <a:t> – DIMOAeg1</a:t>
            </a:r>
          </a:p>
          <a:p>
            <a:r>
              <a:rPr lang="en-US" sz="1600" dirty="0" smtClean="0"/>
              <a:t>	</a:t>
            </a:r>
            <a:r>
              <a:rPr lang="en-US" sz="1600" dirty="0" err="1" smtClean="0"/>
              <a:t>DIKrige</a:t>
            </a:r>
            <a:r>
              <a:rPr lang="en-US" sz="1600" dirty="0" smtClean="0"/>
              <a:t> – DIKrigeg1</a:t>
            </a:r>
          </a:p>
          <a:p>
            <a:r>
              <a:rPr lang="en-US" sz="1600" dirty="0" smtClean="0"/>
              <a:t>	</a:t>
            </a:r>
            <a:endParaRPr lang="en-US" sz="1600" dirty="0"/>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7239000" cy="981075"/>
          </a:xfrm>
        </p:spPr>
        <p:txBody>
          <a:bodyPr>
            <a:normAutofit fontScale="90000"/>
          </a:bodyPr>
          <a:lstStyle/>
          <a:p>
            <a:r>
              <a:rPr lang="en-US" dirty="0" smtClean="0"/>
              <a:t>Service Provider Implementation Class</a:t>
            </a:r>
            <a:br>
              <a:rPr lang="en-US" dirty="0" smtClean="0"/>
            </a:br>
            <a:r>
              <a:rPr lang="en-US" sz="2000" dirty="0" smtClean="0">
                <a:latin typeface="Courier New"/>
                <a:cs typeface="Courier New"/>
              </a:rPr>
              <a:t>(</a:t>
            </a:r>
            <a:r>
              <a:rPr lang="en-US" sz="2000" dirty="0" err="1" smtClean="0">
                <a:latin typeface="Courier New"/>
                <a:cs typeface="Courier New"/>
              </a:rPr>
              <a:t>engineering.provider.astros.AstrosProviderImpl</a:t>
            </a:r>
            <a:r>
              <a:rPr lang="en-US" sz="2000" dirty="0" smtClean="0">
                <a:latin typeface="Courier New"/>
                <a:cs typeface="Courier New"/>
              </a:rPr>
              <a:t>)</a:t>
            </a:r>
            <a:endParaRPr lang="en-US" sz="2000" dirty="0">
              <a:latin typeface="Courier New"/>
              <a:cs typeface="Courier New"/>
            </a:endParaRPr>
          </a:p>
        </p:txBody>
      </p:sp>
      <p:sp>
        <p:nvSpPr>
          <p:cNvPr id="3" name="Content Placeholder 2"/>
          <p:cNvSpPr>
            <a:spLocks noGrp="1"/>
          </p:cNvSpPr>
          <p:nvPr>
            <p:ph idx="1"/>
          </p:nvPr>
        </p:nvSpPr>
        <p:spPr>
          <a:xfrm>
            <a:off x="304800" y="1600200"/>
            <a:ext cx="8521700" cy="3276600"/>
          </a:xfrm>
        </p:spPr>
        <p:txBody>
          <a:bodyPr>
            <a:normAutofit/>
          </a:bodyPr>
          <a:lstStyle/>
          <a:p>
            <a:pPr>
              <a:buNone/>
            </a:pPr>
            <a:r>
              <a:rPr lang="en-US" sz="1800" dirty="0" smtClean="0">
                <a:latin typeface="Courier New"/>
                <a:cs typeface="Courier New"/>
              </a:rPr>
              <a:t>// Astros Provider </a:t>
            </a:r>
            <a:r>
              <a:rPr lang="en-US" sz="1800" dirty="0" err="1" smtClean="0">
                <a:latin typeface="Courier New"/>
                <a:cs typeface="Courier New"/>
              </a:rPr>
              <a:t>Impl</a:t>
            </a:r>
            <a:r>
              <a:rPr lang="en-US" sz="1800" dirty="0" smtClean="0">
                <a:latin typeface="Courier New"/>
                <a:cs typeface="Courier New"/>
              </a:rPr>
              <a:t> Class</a:t>
            </a:r>
          </a:p>
          <a:p>
            <a:pPr>
              <a:buNone/>
            </a:pPr>
            <a:r>
              <a:rPr lang="en-US" sz="1800" dirty="0" smtClean="0">
                <a:latin typeface="Courier New"/>
                <a:cs typeface="Courier New"/>
              </a:rPr>
              <a:t>public class </a:t>
            </a:r>
            <a:r>
              <a:rPr lang="en-US" sz="1800" dirty="0" err="1" smtClean="0">
                <a:latin typeface="Courier New"/>
                <a:cs typeface="Courier New"/>
              </a:rPr>
              <a:t>AstrosProviderImpl</a:t>
            </a:r>
            <a:r>
              <a:rPr lang="en-US" sz="1800" dirty="0" smtClean="0">
                <a:latin typeface="Courier New"/>
                <a:cs typeface="Courier New"/>
              </a:rPr>
              <a:t> extends </a:t>
            </a:r>
            <a:r>
              <a:rPr lang="en-US" sz="1800" dirty="0" err="1" smtClean="0">
                <a:latin typeface="Courier New"/>
                <a:cs typeface="Courier New"/>
              </a:rPr>
              <a:t>ServiceProvider</a:t>
            </a:r>
            <a:r>
              <a:rPr lang="en-US" sz="1800" dirty="0" smtClean="0">
                <a:latin typeface="Courier New"/>
                <a:cs typeface="Courier New"/>
              </a:rPr>
              <a:t> implements </a:t>
            </a:r>
            <a:r>
              <a:rPr lang="en-US" sz="1800" dirty="0" err="1" smtClean="0">
                <a:latin typeface="Courier New"/>
                <a:cs typeface="Courier New"/>
              </a:rPr>
              <a:t>AstrosRemoteInterface</a:t>
            </a:r>
            <a:r>
              <a:rPr lang="en-US" sz="1800" dirty="0" smtClean="0">
                <a:latin typeface="Courier New"/>
                <a:cs typeface="Courier New"/>
              </a:rPr>
              <a:t>, </a:t>
            </a:r>
            <a:r>
              <a:rPr lang="en-US" sz="1800" dirty="0" err="1" smtClean="0">
                <a:latin typeface="Courier New"/>
                <a:cs typeface="Courier New"/>
              </a:rPr>
              <a:t>AstrosBoundaryConditionRemote</a:t>
            </a:r>
            <a:r>
              <a:rPr lang="en-US" sz="1800" dirty="0" smtClean="0">
                <a:latin typeface="Courier New"/>
                <a:cs typeface="Courier New"/>
              </a:rPr>
              <a:t>, </a:t>
            </a:r>
            <a:r>
              <a:rPr lang="en-US" sz="1800" dirty="0" err="1" smtClean="0">
                <a:latin typeface="Courier New"/>
                <a:cs typeface="Courier New"/>
              </a:rPr>
              <a:t>SorcerConstants</a:t>
            </a:r>
            <a:r>
              <a:rPr lang="en-US" sz="1800" dirty="0" smtClean="0">
                <a:latin typeface="Courier New"/>
                <a:cs typeface="Courier New"/>
              </a:rPr>
              <a:t> {</a:t>
            </a:r>
          </a:p>
          <a:p>
            <a:pPr>
              <a:buNone/>
            </a:pPr>
            <a:r>
              <a:rPr lang="en-US" sz="1800" dirty="0" smtClean="0">
                <a:latin typeface="Courier New"/>
                <a:cs typeface="Courier New"/>
              </a:rPr>
              <a:t>…</a:t>
            </a:r>
          </a:p>
          <a:p>
            <a:pPr>
              <a:buNone/>
            </a:pPr>
            <a:r>
              <a:rPr lang="en-US" sz="1800" dirty="0" smtClean="0">
                <a:latin typeface="Courier New"/>
                <a:cs typeface="Courier New"/>
              </a:rPr>
              <a:t>…</a:t>
            </a:r>
          </a:p>
          <a:p>
            <a:pPr>
              <a:buNone/>
            </a:pPr>
            <a:r>
              <a:rPr lang="en-US" sz="1800" dirty="0" smtClean="0">
                <a:latin typeface="Courier New"/>
                <a:cs typeface="Courier New"/>
              </a:rPr>
              <a:t>..</a:t>
            </a:r>
          </a:p>
          <a:p>
            <a:pPr>
              <a:buNone/>
            </a:pPr>
            <a:r>
              <a:rPr lang="en-US" sz="1800" dirty="0" smtClean="0">
                <a:latin typeface="Courier New"/>
                <a:cs typeface="Courier New"/>
              </a:rPr>
              <a:t>}</a:t>
            </a:r>
          </a:p>
          <a:p>
            <a:pPr>
              <a:buNone/>
            </a:pPr>
            <a:endParaRPr lang="en-US" sz="1800" dirty="0" smtClean="0">
              <a:latin typeface="Courier New"/>
              <a:cs typeface="Courier New"/>
            </a:endParaRPr>
          </a:p>
          <a:p>
            <a:pPr>
              <a:buNone/>
            </a:pPr>
            <a:endParaRPr lang="en-US" sz="1800" dirty="0">
              <a:latin typeface="Courier New"/>
              <a:cs typeface="Courier New"/>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DI</a:t>
            </a:r>
            <a:endParaRPr lang="en-US" dirty="0"/>
          </a:p>
        </p:txBody>
      </p:sp>
      <p:graphicFrame>
        <p:nvGraphicFramePr>
          <p:cNvPr id="137218" name="Object 3"/>
          <p:cNvGraphicFramePr>
            <a:graphicFrameLocks noChangeAspect="1"/>
          </p:cNvGraphicFramePr>
          <p:nvPr/>
        </p:nvGraphicFramePr>
        <p:xfrm>
          <a:off x="1814513" y="1676400"/>
          <a:ext cx="3346450" cy="384175"/>
        </p:xfrm>
        <a:graphic>
          <a:graphicData uri="http://schemas.openxmlformats.org/presentationml/2006/ole">
            <p:oleObj spid="_x0000_s137218" name="Equation" r:id="rId3" imgW="1485900" imgH="177800" progId="Equation.3">
              <p:embed/>
            </p:oleObj>
          </a:graphicData>
        </a:graphic>
      </p:graphicFrame>
      <p:sp>
        <p:nvSpPr>
          <p:cNvPr id="5" name="TextBox 4"/>
          <p:cNvSpPr txBox="1"/>
          <p:nvPr/>
        </p:nvSpPr>
        <p:spPr>
          <a:xfrm>
            <a:off x="228600" y="2133600"/>
            <a:ext cx="8686800" cy="738664"/>
          </a:xfrm>
          <a:prstGeom prst="rect">
            <a:avLst/>
          </a:prstGeom>
          <a:noFill/>
        </p:spPr>
        <p:txBody>
          <a:bodyPr wrap="square" rtlCol="0">
            <a:spAutoFit/>
          </a:bodyPr>
          <a:lstStyle/>
          <a:p>
            <a:r>
              <a:rPr lang="en-US" sz="1400" dirty="0" smtClean="0"/>
              <a:t>A separate Class called </a:t>
            </a:r>
            <a:r>
              <a:rPr lang="en-US" sz="1400" dirty="0" err="1" smtClean="0"/>
              <a:t>InducedDrag.java</a:t>
            </a:r>
            <a:r>
              <a:rPr lang="en-US" sz="1400" dirty="0" smtClean="0"/>
              <a:t> has been created to compute DI. This class has a method called </a:t>
            </a:r>
            <a:r>
              <a:rPr lang="en-US" sz="1400" i="1" dirty="0" err="1" smtClean="0"/>
              <a:t>evaluateInducedDrag</a:t>
            </a:r>
            <a:r>
              <a:rPr lang="en-US" sz="1400" i="1" dirty="0" smtClean="0"/>
              <a:t> </a:t>
            </a:r>
            <a:r>
              <a:rPr lang="en-US" sz="1400" dirty="0" smtClean="0"/>
              <a:t>which takes as an argument a list of Variables. These Variables are expected to be the </a:t>
            </a:r>
            <a:r>
              <a:rPr lang="en-US" sz="1400" dirty="0" err="1" smtClean="0"/>
              <a:t>Lpus_i</a:t>
            </a:r>
            <a:r>
              <a:rPr lang="en-US" sz="1400" dirty="0" smtClean="0"/>
              <a:t> response Variables and </a:t>
            </a:r>
            <a:r>
              <a:rPr lang="en-US" sz="1400" dirty="0" err="1" smtClean="0"/>
              <a:t>q</a:t>
            </a:r>
            <a:r>
              <a:rPr lang="en-US" sz="1400" dirty="0" smtClean="0"/>
              <a:t>. The method Computes</a:t>
            </a:r>
            <a:endParaRPr lang="en-US" sz="1400" dirty="0"/>
          </a:p>
        </p:txBody>
      </p:sp>
      <p:graphicFrame>
        <p:nvGraphicFramePr>
          <p:cNvPr id="137219" name="Object 3"/>
          <p:cNvGraphicFramePr>
            <a:graphicFrameLocks noChangeAspect="1"/>
          </p:cNvGraphicFramePr>
          <p:nvPr/>
        </p:nvGraphicFramePr>
        <p:xfrm>
          <a:off x="752475" y="3048000"/>
          <a:ext cx="6561138" cy="812800"/>
        </p:xfrm>
        <a:graphic>
          <a:graphicData uri="http://schemas.openxmlformats.org/presentationml/2006/ole">
            <p:oleObj spid="_x0000_s137219" name="Equation" r:id="rId4" imgW="3733800" imgH="482600" progId="Equation.3">
              <p:embed/>
            </p:oleObj>
          </a:graphicData>
        </a:graphic>
      </p:graphicFrame>
      <p:sp>
        <p:nvSpPr>
          <p:cNvPr id="7" name="TextBox 6"/>
          <p:cNvSpPr txBox="1"/>
          <p:nvPr/>
        </p:nvSpPr>
        <p:spPr>
          <a:xfrm>
            <a:off x="228600" y="4114800"/>
            <a:ext cx="8001071" cy="2031325"/>
          </a:xfrm>
          <a:prstGeom prst="rect">
            <a:avLst/>
          </a:prstGeom>
          <a:noFill/>
        </p:spPr>
        <p:txBody>
          <a:bodyPr wrap="none" rtlCol="0">
            <a:spAutoFit/>
          </a:bodyPr>
          <a:lstStyle/>
          <a:p>
            <a:r>
              <a:rPr lang="en-US" sz="1400" dirty="0" smtClean="0"/>
              <a:t>For this a </a:t>
            </a:r>
            <a:r>
              <a:rPr lang="en-US" sz="1400" dirty="0" err="1" smtClean="0"/>
              <a:t>MethodEvaluator</a:t>
            </a:r>
            <a:r>
              <a:rPr lang="en-US" sz="1400" dirty="0" smtClean="0"/>
              <a:t> will be used.</a:t>
            </a:r>
          </a:p>
          <a:p>
            <a:r>
              <a:rPr lang="en-US" sz="1400" dirty="0" smtClean="0"/>
              <a:t>// Construct the </a:t>
            </a:r>
            <a:r>
              <a:rPr lang="en-US" sz="1400" dirty="0" err="1" smtClean="0"/>
              <a:t>InducedDrag</a:t>
            </a:r>
            <a:r>
              <a:rPr lang="en-US" sz="1400" dirty="0" smtClean="0"/>
              <a:t> Object</a:t>
            </a:r>
          </a:p>
          <a:p>
            <a:r>
              <a:rPr lang="en-US" sz="1400" dirty="0" err="1" smtClean="0"/>
              <a:t>InducedDrag</a:t>
            </a:r>
            <a:r>
              <a:rPr lang="en-US" sz="1400" dirty="0" smtClean="0"/>
              <a:t> </a:t>
            </a:r>
            <a:r>
              <a:rPr lang="en-US" sz="1400" dirty="0" err="1" smtClean="0"/>
              <a:t>idragObj</a:t>
            </a:r>
            <a:r>
              <a:rPr lang="en-US" sz="1400" dirty="0" smtClean="0"/>
              <a:t> = new </a:t>
            </a:r>
            <a:r>
              <a:rPr lang="en-US" sz="1400" dirty="0" err="1" smtClean="0"/>
              <a:t>InducedDrag("avusIdrag</a:t>
            </a:r>
            <a:r>
              <a:rPr lang="en-US" sz="1400" dirty="0" smtClean="0"/>
              <a:t>", </a:t>
            </a:r>
            <a:r>
              <a:rPr lang="en-US" sz="1400" dirty="0" err="1" smtClean="0"/>
              <a:t>yiA</a:t>
            </a:r>
            <a:r>
              <a:rPr lang="en-US" sz="1400" dirty="0" smtClean="0"/>
              <a:t>);</a:t>
            </a:r>
          </a:p>
          <a:p>
            <a:r>
              <a:rPr lang="en-US" sz="1400" dirty="0" smtClean="0"/>
              <a:t>// Create the Method Evaluator</a:t>
            </a:r>
          </a:p>
          <a:p>
            <a:r>
              <a:rPr lang="en-US" sz="1400" dirty="0" err="1" smtClean="0"/>
              <a:t>MethodEvaluator</a:t>
            </a:r>
            <a:r>
              <a:rPr lang="en-US" sz="1400" dirty="0" smtClean="0"/>
              <a:t> </a:t>
            </a:r>
            <a:r>
              <a:rPr lang="en-US" sz="1400" dirty="0" err="1" smtClean="0"/>
              <a:t>iDragMethodEval</a:t>
            </a:r>
            <a:r>
              <a:rPr lang="en-US" sz="1400" dirty="0" smtClean="0"/>
              <a:t> = new </a:t>
            </a:r>
            <a:r>
              <a:rPr lang="en-US" sz="1400" dirty="0" err="1" smtClean="0"/>
              <a:t>MethodEvaluator(“DIExacte”,idragObj</a:t>
            </a:r>
            <a:r>
              <a:rPr lang="en-US" sz="1400" dirty="0" smtClean="0"/>
              <a:t>, "</a:t>
            </a:r>
            <a:r>
              <a:rPr lang="en-US" sz="1400" dirty="0" err="1" smtClean="0"/>
              <a:t>evaluateIDrag</a:t>
            </a:r>
            <a:r>
              <a:rPr lang="en-US" sz="1400" dirty="0" smtClean="0"/>
              <a:t>");</a:t>
            </a:r>
          </a:p>
          <a:p>
            <a:r>
              <a:rPr lang="en-US" sz="1400" dirty="0" smtClean="0"/>
              <a:t>// Set the arguments for the Method</a:t>
            </a:r>
          </a:p>
          <a:p>
            <a:r>
              <a:rPr lang="en-US" sz="1400" dirty="0" err="1" smtClean="0"/>
              <a:t>iDragMethodEval.setArgs(lpusVars</a:t>
            </a:r>
            <a:r>
              <a:rPr lang="en-US" sz="1400" dirty="0" smtClean="0"/>
              <a:t>[ ],”</a:t>
            </a:r>
            <a:r>
              <a:rPr lang="en-US" sz="1400" dirty="0" err="1" smtClean="0"/>
              <a:t>evaluatorName”,qdp</a:t>
            </a:r>
            <a:r>
              <a:rPr lang="en-US" sz="1400" dirty="0" smtClean="0"/>
              <a:t>);</a:t>
            </a:r>
          </a:p>
          <a:p>
            <a:endParaRPr lang="en-US" sz="1400" dirty="0" smtClean="0"/>
          </a:p>
          <a:p>
            <a:r>
              <a:rPr lang="en-US" sz="1400" dirty="0" smtClean="0"/>
              <a:t>Note: One could also do the above using a Groovy Evaluator</a:t>
            </a:r>
            <a:endParaRPr lang="en-US" sz="1400" dirty="0"/>
          </a:p>
        </p:txBody>
      </p:sp>
      <p:sp>
        <p:nvSpPr>
          <p:cNvPr id="8" name="Rectangle 7"/>
          <p:cNvSpPr/>
          <p:nvPr/>
        </p:nvSpPr>
        <p:spPr>
          <a:xfrm>
            <a:off x="152400" y="1066800"/>
            <a:ext cx="3144160" cy="461665"/>
          </a:xfrm>
          <a:prstGeom prst="rect">
            <a:avLst/>
          </a:prstGeom>
        </p:spPr>
        <p:txBody>
          <a:bodyPr wrap="none">
            <a:spAutoFit/>
          </a:bodyPr>
          <a:lstStyle/>
          <a:p>
            <a:r>
              <a:rPr lang="en-US" sz="2400" dirty="0" smtClean="0"/>
              <a:t>Evaluation - </a:t>
            </a:r>
            <a:r>
              <a:rPr lang="en-US" sz="2400" dirty="0" err="1" smtClean="0"/>
              <a:t>DIExacte</a:t>
            </a:r>
            <a:endParaRPr lang="en-US" sz="2400" dirty="0"/>
          </a:p>
        </p:txBody>
      </p:sp>
    </p:spTree>
  </p:cSld>
  <p:clrMapOvr>
    <a:masterClrMapping/>
  </p:clrMapOvr>
  <p:transition>
    <p:zoom/>
  </p:transition>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228600" y="1676400"/>
            <a:ext cx="6629400" cy="1200329"/>
          </a:xfrm>
          <a:prstGeom prst="rect">
            <a:avLst/>
          </a:prstGeom>
        </p:spPr>
        <p:txBody>
          <a:bodyPr wrap="square">
            <a:spAutoFit/>
          </a:bodyPr>
          <a:lstStyle/>
          <a:p>
            <a:r>
              <a:rPr lang="en-US" dirty="0" smtClean="0"/>
              <a:t>// set the </a:t>
            </a:r>
            <a:r>
              <a:rPr lang="en-US" dirty="0" err="1" smtClean="0"/>
              <a:t>iDrag</a:t>
            </a:r>
            <a:r>
              <a:rPr lang="en-US" dirty="0" smtClean="0"/>
              <a:t> evaluator dependencies</a:t>
            </a:r>
          </a:p>
          <a:p>
            <a:r>
              <a:rPr lang="en-US" dirty="0" err="1" smtClean="0"/>
              <a:t>iDragMethodEval.addDependents(lpusVars</a:t>
            </a:r>
            <a:r>
              <a:rPr lang="en-US" dirty="0" smtClean="0"/>
              <a:t>[ ],</a:t>
            </a:r>
            <a:r>
              <a:rPr lang="en-US" dirty="0" err="1" smtClean="0"/>
              <a:t>qdp</a:t>
            </a:r>
            <a:r>
              <a:rPr lang="en-US" dirty="0" smtClean="0"/>
              <a:t>);</a:t>
            </a:r>
          </a:p>
          <a:p>
            <a:r>
              <a:rPr lang="en-US" dirty="0" smtClean="0"/>
              <a:t>// add the Evaluator to the </a:t>
            </a:r>
            <a:r>
              <a:rPr lang="en-US" dirty="0" err="1" smtClean="0"/>
              <a:t>iDrag</a:t>
            </a:r>
            <a:r>
              <a:rPr lang="en-US" dirty="0" smtClean="0"/>
              <a:t> response Variable</a:t>
            </a:r>
          </a:p>
          <a:p>
            <a:r>
              <a:rPr lang="en-US" dirty="0" err="1" smtClean="0"/>
              <a:t>rvs.getVariable(“DI”).setEvaluator(iDragMethodEval</a:t>
            </a:r>
            <a:r>
              <a:rPr lang="en-US" dirty="0" smtClean="0"/>
              <a:t>);</a:t>
            </a:r>
          </a:p>
        </p:txBody>
      </p:sp>
      <p:sp>
        <p:nvSpPr>
          <p:cNvPr id="5" name="TextBox 4"/>
          <p:cNvSpPr txBox="1"/>
          <p:nvPr/>
        </p:nvSpPr>
        <p:spPr>
          <a:xfrm>
            <a:off x="304800" y="3048000"/>
            <a:ext cx="7485530" cy="369332"/>
          </a:xfrm>
          <a:prstGeom prst="rect">
            <a:avLst/>
          </a:prstGeom>
          <a:noFill/>
        </p:spPr>
        <p:txBody>
          <a:bodyPr wrap="none" rtlCol="0">
            <a:spAutoFit/>
          </a:bodyPr>
          <a:lstStyle/>
          <a:p>
            <a:r>
              <a:rPr lang="en-US" dirty="0" smtClean="0"/>
              <a:t>Note: Since the method returns the value DI, there is no need for a filter. </a:t>
            </a:r>
            <a:endParaRPr lang="en-US" dirty="0"/>
          </a:p>
        </p:txBody>
      </p:sp>
      <p:sp>
        <p:nvSpPr>
          <p:cNvPr id="6" name="TextBox 5"/>
          <p:cNvSpPr txBox="1"/>
          <p:nvPr/>
        </p:nvSpPr>
        <p:spPr>
          <a:xfrm>
            <a:off x="381000" y="3810000"/>
            <a:ext cx="6882413" cy="307777"/>
          </a:xfrm>
          <a:prstGeom prst="rect">
            <a:avLst/>
          </a:prstGeom>
          <a:noFill/>
        </p:spPr>
        <p:txBody>
          <a:bodyPr wrap="none" rtlCol="0">
            <a:spAutoFit/>
          </a:bodyPr>
          <a:lstStyle/>
          <a:p>
            <a:r>
              <a:rPr lang="en-US" sz="1400" dirty="0" err="1" smtClean="0">
                <a:solidFill>
                  <a:srgbClr val="FF0000"/>
                </a:solidFill>
              </a:rPr>
              <a:t>var(model</a:t>
            </a:r>
            <a:r>
              <a:rPr lang="en-US" sz="1400" dirty="0" smtClean="0">
                <a:solidFill>
                  <a:srgbClr val="FF0000"/>
                </a:solidFill>
              </a:rPr>
              <a:t>, “DI”, “</a:t>
            </a:r>
            <a:r>
              <a:rPr lang="en-US" sz="1400" dirty="0" err="1" smtClean="0">
                <a:solidFill>
                  <a:srgbClr val="FF0000"/>
                </a:solidFill>
              </a:rPr>
              <a:t>DIExacte</a:t>
            </a:r>
            <a:r>
              <a:rPr lang="en-US" sz="1400" dirty="0" smtClean="0">
                <a:solidFill>
                  <a:srgbClr val="FF0000"/>
                </a:solidFill>
              </a:rPr>
              <a:t>”, </a:t>
            </a:r>
            <a:r>
              <a:rPr lang="en-US" sz="1400" dirty="0" err="1" smtClean="0">
                <a:solidFill>
                  <a:srgbClr val="FF0000"/>
                </a:solidFill>
              </a:rPr>
              <a:t>iDragMethodEval,args</a:t>
            </a:r>
            <a:r>
              <a:rPr lang="en-US" sz="1400" dirty="0" smtClean="0">
                <a:solidFill>
                  <a:srgbClr val="FF0000"/>
                </a:solidFill>
              </a:rPr>
              <a:t> (names(Loop(20),“Lpus$i$), “</a:t>
            </a:r>
            <a:r>
              <a:rPr lang="en-US" sz="1400" dirty="0" err="1" smtClean="0">
                <a:solidFill>
                  <a:srgbClr val="FF0000"/>
                </a:solidFill>
              </a:rPr>
              <a:t>q</a:t>
            </a:r>
            <a:r>
              <a:rPr lang="en-US" sz="1400" dirty="0" smtClean="0">
                <a:solidFill>
                  <a:srgbClr val="FF0000"/>
                </a:solidFill>
              </a:rPr>
              <a:t>”))</a:t>
            </a:r>
            <a:endParaRPr lang="en-US" sz="1400" dirty="0">
              <a:solidFill>
                <a:srgbClr val="FF0000"/>
              </a:solidFill>
            </a:endParaRPr>
          </a:p>
        </p:txBody>
      </p:sp>
      <p:sp>
        <p:nvSpPr>
          <p:cNvPr id="7" name="Rectangle 6"/>
          <p:cNvSpPr/>
          <p:nvPr/>
        </p:nvSpPr>
        <p:spPr>
          <a:xfrm>
            <a:off x="152400" y="1066800"/>
            <a:ext cx="3144160" cy="461665"/>
          </a:xfrm>
          <a:prstGeom prst="rect">
            <a:avLst/>
          </a:prstGeom>
        </p:spPr>
        <p:txBody>
          <a:bodyPr wrap="none">
            <a:spAutoFit/>
          </a:bodyPr>
          <a:lstStyle/>
          <a:p>
            <a:r>
              <a:rPr lang="en-US" sz="2400" dirty="0" smtClean="0"/>
              <a:t>Evaluation - </a:t>
            </a:r>
            <a:r>
              <a:rPr lang="en-US" sz="2400" dirty="0" err="1" smtClean="0"/>
              <a:t>DIExacte</a:t>
            </a:r>
            <a:endParaRPr lang="en-US" sz="2400" dirty="0"/>
          </a:p>
        </p:txBody>
      </p:sp>
    </p:spTree>
  </p:cSld>
  <p:clrMapOvr>
    <a:masterClrMapping/>
  </p:clrMapOvr>
  <p:transition>
    <p:zoom/>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err="1" smtClean="0"/>
              <a:t>iDrag</a:t>
            </a:r>
            <a:r>
              <a:rPr lang="en-US" dirty="0" smtClean="0"/>
              <a:t> variable</a:t>
            </a:r>
            <a:endParaRPr lang="en-US" dirty="0"/>
          </a:p>
        </p:txBody>
      </p:sp>
      <p:sp>
        <p:nvSpPr>
          <p:cNvPr id="4" name="Rectangle 3"/>
          <p:cNvSpPr/>
          <p:nvPr/>
        </p:nvSpPr>
        <p:spPr>
          <a:xfrm>
            <a:off x="533400" y="1219200"/>
            <a:ext cx="8305800" cy="5355313"/>
          </a:xfrm>
          <a:prstGeom prst="rect">
            <a:avLst/>
          </a:prstGeom>
        </p:spPr>
        <p:txBody>
          <a:bodyPr wrap="square">
            <a:spAutoFit/>
          </a:bodyPr>
          <a:lstStyle/>
          <a:p>
            <a:r>
              <a:rPr lang="en-US" dirty="0" smtClean="0"/>
              <a:t>Expected behavior:</a:t>
            </a:r>
          </a:p>
          <a:p>
            <a:r>
              <a:rPr lang="en-US" dirty="0" smtClean="0"/>
              <a:t>// set beta1=15.0</a:t>
            </a:r>
          </a:p>
          <a:p>
            <a:r>
              <a:rPr lang="en-US" dirty="0" smtClean="0"/>
              <a:t>dvs.get(1).setValue(15.0)</a:t>
            </a:r>
          </a:p>
          <a:p>
            <a:r>
              <a:rPr lang="en-US" dirty="0" smtClean="0"/>
              <a:t>// get value of</a:t>
            </a:r>
          </a:p>
          <a:p>
            <a:r>
              <a:rPr lang="en-US" dirty="0" err="1" smtClean="0"/>
              <a:t>rvs.getVariable(“iDrag”).getValue</a:t>
            </a:r>
            <a:r>
              <a:rPr lang="en-US" dirty="0" smtClean="0"/>
              <a:t>();</a:t>
            </a:r>
          </a:p>
          <a:p>
            <a:endParaRPr lang="en-US" dirty="0" smtClean="0"/>
          </a:p>
          <a:p>
            <a:pPr>
              <a:buFont typeface="Wingdings" charset="2"/>
              <a:buChar char="Ø"/>
            </a:pPr>
            <a:r>
              <a:rPr lang="en-US" dirty="0" smtClean="0"/>
              <a:t>The statement set beta1=15.0 causes beta1 and beta21 (remember they are linked) to be changed in the boundary condition file. </a:t>
            </a:r>
          </a:p>
          <a:p>
            <a:pPr>
              <a:buFont typeface="Wingdings" charset="2"/>
              <a:buChar char="Ø"/>
            </a:pPr>
            <a:endParaRPr lang="en-US" dirty="0" smtClean="0"/>
          </a:p>
          <a:p>
            <a:pPr>
              <a:buFont typeface="Wingdings" charset="2"/>
              <a:buChar char="Ø"/>
            </a:pPr>
            <a:r>
              <a:rPr lang="en-US" dirty="0" smtClean="0"/>
              <a:t>The statement </a:t>
            </a:r>
            <a:r>
              <a:rPr lang="en-US" dirty="0" err="1" smtClean="0"/>
              <a:t>rvs.getVariable(“iDrag”).getValue</a:t>
            </a:r>
            <a:r>
              <a:rPr lang="en-US" dirty="0" smtClean="0"/>
              <a:t>(); Will cause the Evaluator to “evaluate” the value for DI. </a:t>
            </a:r>
          </a:p>
          <a:p>
            <a:pPr>
              <a:buFont typeface="Wingdings" charset="2"/>
              <a:buChar char="Ø"/>
            </a:pPr>
            <a:endParaRPr lang="en-US" dirty="0" smtClean="0"/>
          </a:p>
          <a:p>
            <a:pPr>
              <a:buFont typeface="Wingdings" charset="2"/>
              <a:buChar char="Ø"/>
            </a:pPr>
            <a:r>
              <a:rPr lang="en-US" dirty="0" smtClean="0"/>
              <a:t>Since some of it’s implicit dependencies ( beta1 in this case) have changed. It causes the </a:t>
            </a:r>
            <a:r>
              <a:rPr lang="en-US" dirty="0" err="1" smtClean="0"/>
              <a:t>Lpus_i</a:t>
            </a:r>
            <a:r>
              <a:rPr lang="en-US" dirty="0" smtClean="0"/>
              <a:t> Evaluator (</a:t>
            </a:r>
            <a:r>
              <a:rPr lang="en-US" dirty="0" err="1" smtClean="0"/>
              <a:t>avusEvaluator</a:t>
            </a:r>
            <a:r>
              <a:rPr lang="en-US" dirty="0" smtClean="0"/>
              <a:t>) to “evaluate” since it is its explicit dependency, beta1 has changed.</a:t>
            </a:r>
          </a:p>
          <a:p>
            <a:pPr>
              <a:buFont typeface="Wingdings" charset="2"/>
              <a:buChar char="Ø"/>
            </a:pPr>
            <a:endParaRPr lang="en-US" dirty="0" smtClean="0"/>
          </a:p>
          <a:p>
            <a:pPr>
              <a:buFont typeface="Wingdings" charset="2"/>
              <a:buChar char="Ø"/>
            </a:pPr>
            <a:r>
              <a:rPr lang="en-US" dirty="0" smtClean="0"/>
              <a:t> Once this completes, the </a:t>
            </a:r>
            <a:r>
              <a:rPr lang="en-US" dirty="0" err="1" smtClean="0"/>
              <a:t>idrag-MethodEvaluator</a:t>
            </a:r>
            <a:r>
              <a:rPr lang="en-US" dirty="0" smtClean="0"/>
              <a:t> evaluates with the updated set of </a:t>
            </a:r>
            <a:r>
              <a:rPr lang="en-US" dirty="0" err="1" smtClean="0"/>
              <a:t>Lpusi’s</a:t>
            </a:r>
            <a:r>
              <a:rPr lang="en-US" dirty="0" smtClean="0"/>
              <a:t> , its explicit dependencies, and produce a new value for induced drag.</a:t>
            </a:r>
            <a:endParaRPr lang="en-US" dirty="0"/>
          </a:p>
        </p:txBody>
      </p:sp>
    </p:spTree>
  </p:cSld>
  <p:clrMapOvr>
    <a:masterClrMapping/>
  </p:clrMapOvr>
  <p:transition>
    <p:zoom/>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Sensitivities for </a:t>
            </a:r>
            <a:r>
              <a:rPr lang="en-US" dirty="0" err="1" smtClean="0"/>
              <a:t>DIExacte</a:t>
            </a:r>
            <a:endParaRPr lang="en-US" dirty="0"/>
          </a:p>
        </p:txBody>
      </p:sp>
      <p:graphicFrame>
        <p:nvGraphicFramePr>
          <p:cNvPr id="145411" name="Object 3"/>
          <p:cNvGraphicFramePr>
            <a:graphicFrameLocks noChangeAspect="1"/>
          </p:cNvGraphicFramePr>
          <p:nvPr/>
        </p:nvGraphicFramePr>
        <p:xfrm>
          <a:off x="298450" y="3081338"/>
          <a:ext cx="6827838" cy="812800"/>
        </p:xfrm>
        <a:graphic>
          <a:graphicData uri="http://schemas.openxmlformats.org/presentationml/2006/ole">
            <p:oleObj spid="_x0000_s145411" name="Equation" r:id="rId3" imgW="3886200" imgH="482600" progId="Equation.3">
              <p:embed/>
            </p:oleObj>
          </a:graphicData>
        </a:graphic>
      </p:graphicFrame>
      <p:graphicFrame>
        <p:nvGraphicFramePr>
          <p:cNvPr id="145412" name="Object 4"/>
          <p:cNvGraphicFramePr>
            <a:graphicFrameLocks noChangeAspect="1"/>
          </p:cNvGraphicFramePr>
          <p:nvPr/>
        </p:nvGraphicFramePr>
        <p:xfrm>
          <a:off x="223838" y="4114800"/>
          <a:ext cx="8947150" cy="995363"/>
        </p:xfrm>
        <a:graphic>
          <a:graphicData uri="http://schemas.openxmlformats.org/presentationml/2006/ole">
            <p:oleObj spid="_x0000_s145412" name="Equation" r:id="rId4" imgW="8648700" imgH="1003300" progId="Equation.3">
              <p:embed/>
            </p:oleObj>
          </a:graphicData>
        </a:graphic>
      </p:graphicFrame>
      <p:graphicFrame>
        <p:nvGraphicFramePr>
          <p:cNvPr id="145414" name="Object 6"/>
          <p:cNvGraphicFramePr>
            <a:graphicFrameLocks noChangeAspect="1"/>
          </p:cNvGraphicFramePr>
          <p:nvPr/>
        </p:nvGraphicFramePr>
        <p:xfrm>
          <a:off x="600075" y="2286000"/>
          <a:ext cx="6559550" cy="812800"/>
        </p:xfrm>
        <a:graphic>
          <a:graphicData uri="http://schemas.openxmlformats.org/presentationml/2006/ole">
            <p:oleObj spid="_x0000_s145414" name="Equation" r:id="rId5" imgW="3733800" imgH="482600" progId="Equation.3">
              <p:embed/>
            </p:oleObj>
          </a:graphicData>
        </a:graphic>
      </p:graphicFrame>
      <p:sp>
        <p:nvSpPr>
          <p:cNvPr id="6" name="Rectangle 5"/>
          <p:cNvSpPr/>
          <p:nvPr/>
        </p:nvSpPr>
        <p:spPr>
          <a:xfrm>
            <a:off x="304800" y="1143000"/>
            <a:ext cx="3482256" cy="369332"/>
          </a:xfrm>
          <a:prstGeom prst="rect">
            <a:avLst/>
          </a:prstGeom>
        </p:spPr>
        <p:txBody>
          <a:bodyPr wrap="none">
            <a:spAutoFit/>
          </a:bodyPr>
          <a:lstStyle/>
          <a:p>
            <a:r>
              <a:rPr lang="en-US" dirty="0" err="1" smtClean="0"/>
              <a:t>GradientEvaluator</a:t>
            </a:r>
            <a:r>
              <a:rPr lang="en-US" dirty="0" smtClean="0"/>
              <a:t> – DIExacteg1</a:t>
            </a:r>
            <a:endParaRPr lang="en-US" dirty="0"/>
          </a:p>
        </p:txBody>
      </p:sp>
    </p:spTree>
  </p:cSld>
  <p:clrMapOvr>
    <a:masterClrMapping/>
  </p:clrMapOvr>
  <p:transition>
    <p:zoom/>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TextBox 5"/>
          <p:cNvSpPr txBox="1"/>
          <p:nvPr/>
        </p:nvSpPr>
        <p:spPr>
          <a:xfrm>
            <a:off x="228600" y="2819400"/>
            <a:ext cx="8686800" cy="954107"/>
          </a:xfrm>
          <a:prstGeom prst="rect">
            <a:avLst/>
          </a:prstGeom>
          <a:noFill/>
        </p:spPr>
        <p:txBody>
          <a:bodyPr wrap="square" rtlCol="0">
            <a:spAutoFit/>
          </a:bodyPr>
          <a:lstStyle/>
          <a:p>
            <a:r>
              <a:rPr lang="en-US" sz="1400" dirty="0" smtClean="0"/>
              <a:t>A separate Class called </a:t>
            </a:r>
            <a:r>
              <a:rPr lang="en-US" sz="1400" dirty="0" err="1" smtClean="0"/>
              <a:t>InducedDrag.java</a:t>
            </a:r>
            <a:r>
              <a:rPr lang="en-US" sz="1400" dirty="0" smtClean="0"/>
              <a:t> has been created to compute DI and the above partial derivatives. This class has a method called </a:t>
            </a:r>
            <a:r>
              <a:rPr lang="en-US" sz="1400" i="1" dirty="0" err="1" smtClean="0"/>
              <a:t>evaluateInducedDragSensitivity</a:t>
            </a:r>
            <a:r>
              <a:rPr lang="en-US" sz="1400" i="1" dirty="0" smtClean="0"/>
              <a:t> </a:t>
            </a:r>
            <a:r>
              <a:rPr lang="en-US" sz="1400" dirty="0" smtClean="0"/>
              <a:t>which takes as  arguments  </a:t>
            </a:r>
            <a:r>
              <a:rPr lang="en-US" sz="1400" dirty="0" err="1" smtClean="0"/>
              <a:t>Lpusi</a:t>
            </a:r>
            <a:r>
              <a:rPr lang="en-US" sz="1400" dirty="0" smtClean="0"/>
              <a:t> Variables, </a:t>
            </a:r>
            <a:r>
              <a:rPr lang="en-US" sz="1400" dirty="0" err="1" smtClean="0"/>
              <a:t>q</a:t>
            </a:r>
            <a:r>
              <a:rPr lang="en-US" sz="1400" dirty="0" smtClean="0"/>
              <a:t> Variable and the Variable to compute the sensitivity </a:t>
            </a:r>
            <a:r>
              <a:rPr lang="en-US" sz="1400" dirty="0" err="1" smtClean="0"/>
              <a:t>wrt</a:t>
            </a:r>
            <a:r>
              <a:rPr lang="en-US" sz="1400" dirty="0" smtClean="0"/>
              <a:t>. These Variables are expected to be the </a:t>
            </a:r>
            <a:r>
              <a:rPr lang="en-US" sz="1400" dirty="0" err="1" smtClean="0"/>
              <a:t>Lpus_i</a:t>
            </a:r>
            <a:r>
              <a:rPr lang="en-US" sz="1400" dirty="0" smtClean="0"/>
              <a:t> response Variables and </a:t>
            </a:r>
            <a:r>
              <a:rPr lang="en-US" sz="1400" dirty="0" err="1" smtClean="0"/>
              <a:t>q</a:t>
            </a:r>
            <a:r>
              <a:rPr lang="en-US" sz="1400" dirty="0" smtClean="0"/>
              <a:t>. </a:t>
            </a:r>
            <a:endParaRPr lang="en-US" sz="1400" dirty="0"/>
          </a:p>
        </p:txBody>
      </p:sp>
      <p:sp>
        <p:nvSpPr>
          <p:cNvPr id="7" name="Rectangle 6"/>
          <p:cNvSpPr/>
          <p:nvPr/>
        </p:nvSpPr>
        <p:spPr>
          <a:xfrm>
            <a:off x="152400" y="3810000"/>
            <a:ext cx="8839200" cy="1815882"/>
          </a:xfrm>
          <a:prstGeom prst="rect">
            <a:avLst/>
          </a:prstGeom>
        </p:spPr>
        <p:txBody>
          <a:bodyPr wrap="square">
            <a:spAutoFit/>
          </a:bodyPr>
          <a:lstStyle/>
          <a:p>
            <a:pPr lvl="0"/>
            <a:r>
              <a:rPr lang="en-US" sz="1400" dirty="0" smtClean="0">
                <a:solidFill>
                  <a:srgbClr val="000000"/>
                </a:solidFill>
              </a:rPr>
              <a:t>For this a </a:t>
            </a:r>
            <a:r>
              <a:rPr lang="en-US" sz="1400" dirty="0" err="1" smtClean="0">
                <a:solidFill>
                  <a:srgbClr val="000000"/>
                </a:solidFill>
              </a:rPr>
              <a:t>MethodEvaluator</a:t>
            </a:r>
            <a:r>
              <a:rPr lang="en-US" sz="1400" dirty="0" smtClean="0">
                <a:solidFill>
                  <a:srgbClr val="000000"/>
                </a:solidFill>
              </a:rPr>
              <a:t> will be used.</a:t>
            </a:r>
          </a:p>
          <a:p>
            <a:pPr lvl="0"/>
            <a:r>
              <a:rPr lang="en-US" sz="1400" dirty="0" smtClean="0">
                <a:solidFill>
                  <a:srgbClr val="000000"/>
                </a:solidFill>
              </a:rPr>
              <a:t>// Construct the </a:t>
            </a:r>
            <a:r>
              <a:rPr lang="en-US" sz="1400" dirty="0" err="1" smtClean="0">
                <a:solidFill>
                  <a:srgbClr val="000000"/>
                </a:solidFill>
              </a:rPr>
              <a:t>InducedDrag</a:t>
            </a:r>
            <a:r>
              <a:rPr lang="en-US" sz="1400" dirty="0" smtClean="0">
                <a:solidFill>
                  <a:srgbClr val="000000"/>
                </a:solidFill>
              </a:rPr>
              <a:t> Object</a:t>
            </a:r>
          </a:p>
          <a:p>
            <a:pPr lvl="0"/>
            <a:r>
              <a:rPr lang="en-US" sz="1400" dirty="0" err="1" smtClean="0">
                <a:solidFill>
                  <a:srgbClr val="000000"/>
                </a:solidFill>
              </a:rPr>
              <a:t>InducedDrag</a:t>
            </a:r>
            <a:r>
              <a:rPr lang="en-US" sz="1400" dirty="0" smtClean="0">
                <a:solidFill>
                  <a:srgbClr val="000000"/>
                </a:solidFill>
              </a:rPr>
              <a:t> </a:t>
            </a:r>
            <a:r>
              <a:rPr lang="en-US" sz="1400" dirty="0" err="1" smtClean="0">
                <a:solidFill>
                  <a:srgbClr val="000000"/>
                </a:solidFill>
              </a:rPr>
              <a:t>idragObj</a:t>
            </a:r>
            <a:r>
              <a:rPr lang="en-US" sz="1400" dirty="0" smtClean="0">
                <a:solidFill>
                  <a:srgbClr val="000000"/>
                </a:solidFill>
              </a:rPr>
              <a:t> = new </a:t>
            </a:r>
            <a:r>
              <a:rPr lang="en-US" sz="1400" dirty="0" err="1" smtClean="0">
                <a:solidFill>
                  <a:srgbClr val="000000"/>
                </a:solidFill>
              </a:rPr>
              <a:t>InducedDrag("avusIdrag</a:t>
            </a:r>
            <a:r>
              <a:rPr lang="en-US" sz="1400" dirty="0" smtClean="0">
                <a:solidFill>
                  <a:srgbClr val="000000"/>
                </a:solidFill>
              </a:rPr>
              <a:t>", </a:t>
            </a:r>
            <a:r>
              <a:rPr lang="en-US" sz="1400" dirty="0" err="1" smtClean="0">
                <a:solidFill>
                  <a:srgbClr val="000000"/>
                </a:solidFill>
              </a:rPr>
              <a:t>yiA</a:t>
            </a:r>
            <a:r>
              <a:rPr lang="en-US" sz="1400" dirty="0" smtClean="0">
                <a:solidFill>
                  <a:srgbClr val="000000"/>
                </a:solidFill>
              </a:rPr>
              <a:t>);</a:t>
            </a:r>
          </a:p>
          <a:p>
            <a:pPr lvl="0"/>
            <a:r>
              <a:rPr lang="en-US" sz="1400" dirty="0" smtClean="0">
                <a:solidFill>
                  <a:srgbClr val="000000"/>
                </a:solidFill>
              </a:rPr>
              <a:t>// Create the Method Evaluator</a:t>
            </a:r>
          </a:p>
          <a:p>
            <a:pPr lvl="0"/>
            <a:r>
              <a:rPr lang="en-US" sz="1400" dirty="0" err="1" smtClean="0">
                <a:solidFill>
                  <a:srgbClr val="000000"/>
                </a:solidFill>
              </a:rPr>
              <a:t>MethodEvaluator</a:t>
            </a:r>
            <a:r>
              <a:rPr lang="en-US" sz="1400" dirty="0" smtClean="0">
                <a:solidFill>
                  <a:srgbClr val="000000"/>
                </a:solidFill>
              </a:rPr>
              <a:t> </a:t>
            </a:r>
            <a:r>
              <a:rPr lang="en-US" sz="1400" dirty="0" err="1" smtClean="0">
                <a:solidFill>
                  <a:srgbClr val="000000"/>
                </a:solidFill>
              </a:rPr>
              <a:t>dDIExactedLpusie</a:t>
            </a:r>
            <a:r>
              <a:rPr lang="en-US" sz="1400" dirty="0" smtClean="0">
                <a:solidFill>
                  <a:srgbClr val="000000"/>
                </a:solidFill>
              </a:rPr>
              <a:t> = new </a:t>
            </a:r>
            <a:r>
              <a:rPr lang="en-US" sz="1400" dirty="0" err="1" smtClean="0">
                <a:solidFill>
                  <a:srgbClr val="000000"/>
                </a:solidFill>
              </a:rPr>
              <a:t>MethodEvaluator(“dDIExactedLpusie</a:t>
            </a:r>
            <a:r>
              <a:rPr lang="en-US" sz="1400" dirty="0" smtClean="0">
                <a:solidFill>
                  <a:srgbClr val="000000"/>
                </a:solidFill>
              </a:rPr>
              <a:t> ”,</a:t>
            </a:r>
            <a:r>
              <a:rPr lang="en-US" sz="1400" dirty="0" err="1" smtClean="0">
                <a:solidFill>
                  <a:srgbClr val="000000"/>
                </a:solidFill>
              </a:rPr>
              <a:t>idragObj</a:t>
            </a:r>
            <a:r>
              <a:rPr lang="en-US" sz="1400" dirty="0" smtClean="0">
                <a:solidFill>
                  <a:srgbClr val="000000"/>
                </a:solidFill>
              </a:rPr>
              <a:t>, "</a:t>
            </a:r>
            <a:r>
              <a:rPr lang="en-US" sz="1400" dirty="0" err="1" smtClean="0">
                <a:solidFill>
                  <a:srgbClr val="000000"/>
                </a:solidFill>
              </a:rPr>
              <a:t>evaluateIDragSensitivity</a:t>
            </a:r>
            <a:r>
              <a:rPr lang="en-US" sz="1400" dirty="0" smtClean="0">
                <a:solidFill>
                  <a:srgbClr val="000000"/>
                </a:solidFill>
              </a:rPr>
              <a:t>");</a:t>
            </a:r>
          </a:p>
          <a:p>
            <a:pPr lvl="0"/>
            <a:r>
              <a:rPr lang="en-US" sz="1400" dirty="0" smtClean="0">
                <a:solidFill>
                  <a:srgbClr val="000000"/>
                </a:solidFill>
              </a:rPr>
              <a:t>// Set the arguments for the Method</a:t>
            </a:r>
          </a:p>
          <a:p>
            <a:pPr lvl="0"/>
            <a:r>
              <a:rPr lang="en-US" sz="1400" dirty="0" err="1" smtClean="0">
                <a:solidFill>
                  <a:srgbClr val="000000"/>
                </a:solidFill>
              </a:rPr>
              <a:t>dDIExactdLpusi.setArgs(LpusiVars</a:t>
            </a:r>
            <a:r>
              <a:rPr lang="en-US" sz="1400" dirty="0" smtClean="0">
                <a:solidFill>
                  <a:srgbClr val="000000"/>
                </a:solidFill>
              </a:rPr>
              <a:t>, </a:t>
            </a:r>
            <a:r>
              <a:rPr lang="en-US" sz="1400" dirty="0" err="1" smtClean="0">
                <a:solidFill>
                  <a:srgbClr val="000000"/>
                </a:solidFill>
              </a:rPr>
              <a:t>qVar</a:t>
            </a:r>
            <a:r>
              <a:rPr lang="en-US" sz="1400" dirty="0" smtClean="0">
                <a:solidFill>
                  <a:srgbClr val="000000"/>
                </a:solidFill>
              </a:rPr>
              <a:t>, </a:t>
            </a:r>
            <a:r>
              <a:rPr lang="en-US" sz="1400" dirty="0" err="1" smtClean="0">
                <a:solidFill>
                  <a:srgbClr val="000000"/>
                </a:solidFill>
              </a:rPr>
              <a:t>varwrt</a:t>
            </a:r>
            <a:r>
              <a:rPr lang="en-US" sz="1400" dirty="0" smtClean="0">
                <a:solidFill>
                  <a:srgbClr val="000000"/>
                </a:solidFill>
              </a:rPr>
              <a:t>); </a:t>
            </a:r>
            <a:endParaRPr lang="en-US" sz="1400" dirty="0">
              <a:solidFill>
                <a:srgbClr val="000000"/>
              </a:solidFill>
            </a:endParaRPr>
          </a:p>
        </p:txBody>
      </p:sp>
      <p:sp>
        <p:nvSpPr>
          <p:cNvPr id="8" name="Rectangle 7"/>
          <p:cNvSpPr/>
          <p:nvPr/>
        </p:nvSpPr>
        <p:spPr>
          <a:xfrm>
            <a:off x="152400" y="1066800"/>
            <a:ext cx="3482256" cy="369332"/>
          </a:xfrm>
          <a:prstGeom prst="rect">
            <a:avLst/>
          </a:prstGeom>
        </p:spPr>
        <p:txBody>
          <a:bodyPr wrap="none">
            <a:spAutoFit/>
          </a:bodyPr>
          <a:lstStyle/>
          <a:p>
            <a:r>
              <a:rPr lang="en-US" dirty="0" err="1" smtClean="0"/>
              <a:t>GradientEvaluator</a:t>
            </a:r>
            <a:r>
              <a:rPr lang="en-US" dirty="0" smtClean="0"/>
              <a:t> – DIExacteg1</a:t>
            </a:r>
            <a:endParaRPr lang="en-US" dirty="0"/>
          </a:p>
        </p:txBody>
      </p:sp>
      <p:graphicFrame>
        <p:nvGraphicFramePr>
          <p:cNvPr id="194565" name="Object 5"/>
          <p:cNvGraphicFramePr>
            <a:graphicFrameLocks noChangeAspect="1"/>
          </p:cNvGraphicFramePr>
          <p:nvPr/>
        </p:nvGraphicFramePr>
        <p:xfrm>
          <a:off x="228600" y="1676400"/>
          <a:ext cx="8828088" cy="995363"/>
        </p:xfrm>
        <a:graphic>
          <a:graphicData uri="http://schemas.openxmlformats.org/presentationml/2006/ole">
            <p:oleObj spid="_x0000_s194565" name="Equation" r:id="rId3" imgW="8534400" imgH="1003300" progId="Equation.3">
              <p:embed/>
            </p:oleObj>
          </a:graphicData>
        </a:graphic>
      </p:graphicFrame>
    </p:spTree>
  </p:cSld>
  <p:clrMapOvr>
    <a:masterClrMapping/>
  </p:clrMapOvr>
  <p:transition>
    <p:zoom/>
  </p:transition>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52400" y="1676400"/>
            <a:ext cx="8839200" cy="1200329"/>
          </a:xfrm>
          <a:prstGeom prst="rect">
            <a:avLst/>
          </a:prstGeom>
        </p:spPr>
        <p:txBody>
          <a:bodyPr wrap="square">
            <a:spAutoFit/>
          </a:bodyPr>
          <a:lstStyle/>
          <a:p>
            <a:r>
              <a:rPr lang="en-US" dirty="0" smtClean="0"/>
              <a:t>// add the dependencies to the evaluator</a:t>
            </a:r>
          </a:p>
          <a:p>
            <a:r>
              <a:rPr lang="en-US" dirty="0" err="1" smtClean="0">
                <a:solidFill>
                  <a:srgbClr val="000000"/>
                </a:solidFill>
              </a:rPr>
              <a:t>dDIExactedLpusie</a:t>
            </a:r>
            <a:r>
              <a:rPr lang="en-US" dirty="0" err="1" smtClean="0"/>
              <a:t>.addDependents(lpusVars</a:t>
            </a:r>
            <a:r>
              <a:rPr lang="en-US" dirty="0" smtClean="0"/>
              <a:t>[ ],</a:t>
            </a:r>
            <a:r>
              <a:rPr lang="en-US" dirty="0" err="1" smtClean="0"/>
              <a:t>qdp</a:t>
            </a:r>
            <a:r>
              <a:rPr lang="en-US" dirty="0" smtClean="0"/>
              <a:t>);</a:t>
            </a:r>
          </a:p>
          <a:p>
            <a:r>
              <a:rPr lang="en-US" dirty="0" smtClean="0"/>
              <a:t>List&lt;Evaluator&gt; DIExacteg1 = </a:t>
            </a:r>
            <a:r>
              <a:rPr lang="en-US" i="1" dirty="0" err="1" smtClean="0"/>
              <a:t>list(dDIExactdLpusie</a:t>
            </a:r>
            <a:r>
              <a:rPr lang="en-US" i="1" dirty="0" smtClean="0"/>
              <a:t>, </a:t>
            </a:r>
            <a:r>
              <a:rPr lang="en-US" i="1" dirty="0" err="1" smtClean="0"/>
              <a:t>dDIExactdLpusie</a:t>
            </a:r>
            <a:r>
              <a:rPr lang="en-US" i="1" dirty="0" smtClean="0"/>
              <a:t>, ….21 times);</a:t>
            </a:r>
          </a:p>
          <a:p>
            <a:r>
              <a:rPr lang="en-US" dirty="0" err="1" smtClean="0"/>
              <a:t>sm.setGradientEvaluators(“DI</a:t>
            </a:r>
            <a:r>
              <a:rPr lang="en-US" dirty="0" smtClean="0"/>
              <a:t>", ”</a:t>
            </a:r>
            <a:r>
              <a:rPr lang="en-US" dirty="0" err="1" smtClean="0"/>
              <a:t>DIExacte</a:t>
            </a:r>
            <a:r>
              <a:rPr lang="en-US" dirty="0" smtClean="0"/>
              <a:t>", ”DIExacteg1",  DIExacteg1);</a:t>
            </a:r>
          </a:p>
        </p:txBody>
      </p:sp>
      <p:sp>
        <p:nvSpPr>
          <p:cNvPr id="5" name="Rectangle 4"/>
          <p:cNvSpPr/>
          <p:nvPr/>
        </p:nvSpPr>
        <p:spPr>
          <a:xfrm>
            <a:off x="152400" y="1066800"/>
            <a:ext cx="3686939" cy="369332"/>
          </a:xfrm>
          <a:prstGeom prst="rect">
            <a:avLst/>
          </a:prstGeom>
        </p:spPr>
        <p:txBody>
          <a:bodyPr wrap="none">
            <a:spAutoFit/>
          </a:bodyPr>
          <a:lstStyle/>
          <a:p>
            <a:r>
              <a:rPr lang="en-US" b="1" dirty="0" err="1" smtClean="0"/>
              <a:t>GradientEvaluator</a:t>
            </a:r>
            <a:r>
              <a:rPr lang="en-US" b="1" dirty="0" smtClean="0"/>
              <a:t> – DIExacteg1</a:t>
            </a:r>
            <a:endParaRPr lang="en-US" b="1" dirty="0"/>
          </a:p>
        </p:txBody>
      </p:sp>
    </p:spTree>
  </p:cSld>
  <p:clrMapOvr>
    <a:masterClrMapping/>
  </p:clrMapOvr>
  <p:transition>
    <p:zoom/>
  </p:transition>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DISOAe</a:t>
            </a:r>
            <a:r>
              <a:rPr lang="en-US" dirty="0" smtClean="0"/>
              <a:t> Evaluator</a:t>
            </a:r>
            <a:endParaRPr lang="en-US" dirty="0"/>
          </a:p>
        </p:txBody>
      </p:sp>
      <p:sp>
        <p:nvSpPr>
          <p:cNvPr id="3" name="Content Placeholder 2"/>
          <p:cNvSpPr>
            <a:spLocks noGrp="1"/>
          </p:cNvSpPr>
          <p:nvPr>
            <p:ph idx="1"/>
          </p:nvPr>
        </p:nvSpPr>
        <p:spPr>
          <a:xfrm>
            <a:off x="381000" y="2438400"/>
            <a:ext cx="8521700" cy="3048000"/>
          </a:xfrm>
        </p:spPr>
        <p:txBody>
          <a:bodyPr/>
          <a:lstStyle/>
          <a:p>
            <a:pPr>
              <a:buNone/>
            </a:pPr>
            <a:r>
              <a:rPr lang="en-US" sz="1200" dirty="0" smtClean="0"/>
              <a:t>// Construct Evaluator for </a:t>
            </a:r>
            <a:r>
              <a:rPr lang="en-US" sz="1200" dirty="0" err="1" smtClean="0"/>
              <a:t>DISOAe</a:t>
            </a:r>
            <a:endParaRPr lang="en-US" sz="1200" dirty="0" smtClean="0"/>
          </a:p>
          <a:p>
            <a:pPr>
              <a:buNone/>
            </a:pPr>
            <a:r>
              <a:rPr lang="en-US" sz="1200" dirty="0" smtClean="0"/>
              <a:t>// this is a method evaluator</a:t>
            </a:r>
          </a:p>
          <a:p>
            <a:pPr>
              <a:buNone/>
            </a:pPr>
            <a:r>
              <a:rPr lang="en-US" sz="1200" dirty="0" smtClean="0"/>
              <a:t>SOA DISOA = new SOA( (DIxBar0, xBar0,  gradsDixBar0);</a:t>
            </a:r>
          </a:p>
          <a:p>
            <a:pPr>
              <a:buNone/>
            </a:pPr>
            <a:r>
              <a:rPr lang="en-US" sz="1200" dirty="0" smtClean="0"/>
              <a:t>// Create the Method Evaluator</a:t>
            </a:r>
          </a:p>
          <a:p>
            <a:pPr>
              <a:buNone/>
            </a:pPr>
            <a:r>
              <a:rPr lang="en-US" sz="1200" dirty="0" smtClean="0"/>
              <a:t>Evaluator </a:t>
            </a:r>
            <a:r>
              <a:rPr lang="en-US" sz="1200" dirty="0" err="1" smtClean="0"/>
              <a:t>DISOAe</a:t>
            </a:r>
            <a:r>
              <a:rPr lang="en-US" sz="1200" dirty="0" smtClean="0"/>
              <a:t> = new </a:t>
            </a:r>
            <a:r>
              <a:rPr lang="en-US" sz="1200" dirty="0" err="1" smtClean="0"/>
              <a:t>MethodEvaluator(”DISOA”,DISOA,”evaluate</a:t>
            </a:r>
            <a:r>
              <a:rPr lang="en-US" sz="1200" dirty="0" smtClean="0"/>
              <a:t>”) ;</a:t>
            </a:r>
          </a:p>
          <a:p>
            <a:pPr>
              <a:buNone/>
            </a:pPr>
            <a:r>
              <a:rPr lang="en-US" sz="1200" dirty="0" smtClean="0"/>
              <a:t>// Set the arguments for the Method</a:t>
            </a:r>
          </a:p>
          <a:p>
            <a:pPr>
              <a:buNone/>
            </a:pPr>
            <a:r>
              <a:rPr lang="en-US" sz="1200" dirty="0" err="1" smtClean="0"/>
              <a:t>DISOAe.setArgs(Lpusi</a:t>
            </a:r>
            <a:r>
              <a:rPr lang="en-US" sz="1200" dirty="0" smtClean="0"/>
              <a:t>[], </a:t>
            </a:r>
            <a:r>
              <a:rPr lang="en-US" sz="1200" dirty="0" err="1" smtClean="0"/>
              <a:t>q</a:t>
            </a:r>
            <a:r>
              <a:rPr lang="en-US" sz="1200" dirty="0" smtClean="0"/>
              <a:t>);</a:t>
            </a:r>
          </a:p>
          <a:p>
            <a:pPr>
              <a:buNone/>
            </a:pPr>
            <a:r>
              <a:rPr lang="en-US" sz="1200" dirty="0" err="1" smtClean="0"/>
              <a:t>Var(Model</a:t>
            </a:r>
            <a:r>
              <a:rPr lang="en-US" sz="1200" dirty="0" smtClean="0"/>
              <a:t>, “</a:t>
            </a:r>
            <a:r>
              <a:rPr lang="en-US" sz="1200" dirty="0" err="1" smtClean="0"/>
              <a:t>DI”,”DISOAe”,DISOAe</a:t>
            </a:r>
            <a:r>
              <a:rPr lang="en-US" sz="1200" dirty="0" smtClean="0"/>
              <a:t>, args(Loop(1:20), “</a:t>
            </a:r>
            <a:r>
              <a:rPr lang="en-US" sz="1200" dirty="0" err="1" smtClean="0"/>
              <a:t>Lpus%i</a:t>
            </a:r>
            <a:r>
              <a:rPr lang="en-US" sz="1200" dirty="0" smtClean="0"/>
              <a:t>%”, “</a:t>
            </a:r>
            <a:r>
              <a:rPr lang="en-US" sz="1200" dirty="0" err="1" smtClean="0"/>
              <a:t>q</a:t>
            </a:r>
            <a:r>
              <a:rPr lang="en-US" sz="1200" dirty="0" smtClean="0"/>
              <a:t>”);</a:t>
            </a:r>
          </a:p>
          <a:p>
            <a:pPr>
              <a:buNone/>
            </a:pPr>
            <a:endParaRPr lang="en-US" sz="1200" dirty="0" smtClean="0"/>
          </a:p>
          <a:p>
            <a:pPr>
              <a:buNone/>
            </a:pPr>
            <a:r>
              <a:rPr lang="en-US" sz="1200" dirty="0" smtClean="0"/>
              <a:t>// Construct the </a:t>
            </a:r>
            <a:r>
              <a:rPr lang="en-US" sz="1200" dirty="0" err="1" smtClean="0"/>
              <a:t>GradientEvaluator</a:t>
            </a:r>
            <a:r>
              <a:rPr lang="en-US" sz="1200" dirty="0" smtClean="0"/>
              <a:t> for DISOAeg1, use a simple expression evaluator</a:t>
            </a:r>
          </a:p>
          <a:p>
            <a:pPr>
              <a:buNone/>
            </a:pPr>
            <a:r>
              <a:rPr lang="en-US" sz="1200" dirty="0" smtClean="0"/>
              <a:t>Evaluator dDISOAedbeta1 = </a:t>
            </a:r>
            <a:r>
              <a:rPr lang="en-US" sz="1200" i="1" dirty="0" smtClean="0"/>
              <a:t>expression(”dDISOAedbeta1", gradsDixBar0.getValue(“beta1”);</a:t>
            </a:r>
          </a:p>
          <a:p>
            <a:pPr>
              <a:buNone/>
            </a:pPr>
            <a:r>
              <a:rPr lang="en-US" sz="1200" dirty="0" smtClean="0"/>
              <a:t>Evaluator dDISOAedbeta2 = </a:t>
            </a:r>
            <a:r>
              <a:rPr lang="en-US" sz="1200" i="1" dirty="0" smtClean="0"/>
              <a:t>expression(”dDISOAedbeta2", gradsDixBar0.getValue(“beta2”);</a:t>
            </a:r>
          </a:p>
          <a:p>
            <a:pPr>
              <a:buNone/>
            </a:pPr>
            <a:r>
              <a:rPr lang="en-US" sz="1200" i="1" dirty="0" smtClean="0"/>
              <a:t>….</a:t>
            </a:r>
          </a:p>
          <a:p>
            <a:pPr>
              <a:buNone/>
            </a:pPr>
            <a:r>
              <a:rPr lang="en-US" sz="1200" dirty="0" smtClean="0"/>
              <a:t>Evaluator dDISOAedbeta20 = </a:t>
            </a:r>
            <a:r>
              <a:rPr lang="en-US" sz="1200" i="1" dirty="0" smtClean="0"/>
              <a:t>expression(”dDISOAedbeta20", gradsDixBar0.getValue(“beta20”);</a:t>
            </a:r>
          </a:p>
          <a:p>
            <a:pPr>
              <a:buNone/>
            </a:pPr>
            <a:r>
              <a:rPr lang="en-US" sz="1200" dirty="0" smtClean="0"/>
              <a:t>Evaluator </a:t>
            </a:r>
            <a:r>
              <a:rPr lang="en-US" sz="1200" dirty="0" err="1" smtClean="0"/>
              <a:t>dDISOAedalpha</a:t>
            </a:r>
            <a:r>
              <a:rPr lang="en-US" sz="1200" dirty="0" smtClean="0"/>
              <a:t> = </a:t>
            </a:r>
            <a:r>
              <a:rPr lang="en-US" sz="1200" i="1" dirty="0" smtClean="0"/>
              <a:t>expression(”dDISOAedbeta20", gradsDixBar0.getValue(“beta20”);</a:t>
            </a:r>
          </a:p>
          <a:p>
            <a:pPr>
              <a:buNone/>
            </a:pPr>
            <a:endParaRPr lang="en-US" sz="1200" i="1" dirty="0" smtClean="0"/>
          </a:p>
          <a:p>
            <a:pPr>
              <a:buNone/>
            </a:pPr>
            <a:endParaRPr lang="en-US" sz="1200" i="1" dirty="0" smtClean="0"/>
          </a:p>
          <a:p>
            <a:pPr>
              <a:buNone/>
            </a:pPr>
            <a:endParaRPr lang="en-US" sz="1200" i="1" dirty="0" smtClean="0"/>
          </a:p>
          <a:p>
            <a:pPr>
              <a:buNone/>
            </a:pPr>
            <a:endParaRPr lang="en-US" sz="1200" i="1" dirty="0" smtClean="0"/>
          </a:p>
          <a:p>
            <a:pPr>
              <a:buNone/>
            </a:pPr>
            <a:endParaRPr lang="en-US" sz="1200" dirty="0" smtClean="0"/>
          </a:p>
          <a:p>
            <a:pPr>
              <a:buNone/>
            </a:pPr>
            <a:endParaRPr lang="en-US" sz="1200" dirty="0" smtClean="0"/>
          </a:p>
          <a:p>
            <a:endParaRPr lang="en-US" sz="1200" dirty="0"/>
          </a:p>
        </p:txBody>
      </p:sp>
      <p:graphicFrame>
        <p:nvGraphicFramePr>
          <p:cNvPr id="142338" name="Object 21"/>
          <p:cNvGraphicFramePr>
            <a:graphicFrameLocks noChangeAspect="1"/>
          </p:cNvGraphicFramePr>
          <p:nvPr/>
        </p:nvGraphicFramePr>
        <p:xfrm>
          <a:off x="152400" y="1828800"/>
          <a:ext cx="4419600" cy="447835"/>
        </p:xfrm>
        <a:graphic>
          <a:graphicData uri="http://schemas.openxmlformats.org/presentationml/2006/ole">
            <p:oleObj spid="_x0000_s142338" name="Equation" r:id="rId3" imgW="2158920" imgH="228600" progId="Equation.3">
              <p:embed/>
            </p:oleObj>
          </a:graphicData>
        </a:graphic>
      </p:graphicFrame>
      <p:graphicFrame>
        <p:nvGraphicFramePr>
          <p:cNvPr id="142339" name="Object 22"/>
          <p:cNvGraphicFramePr>
            <a:graphicFrameLocks noChangeAspect="1"/>
          </p:cNvGraphicFramePr>
          <p:nvPr/>
        </p:nvGraphicFramePr>
        <p:xfrm>
          <a:off x="5181600" y="1676400"/>
          <a:ext cx="3873500" cy="820737"/>
        </p:xfrm>
        <a:graphic>
          <a:graphicData uri="http://schemas.openxmlformats.org/presentationml/2006/ole">
            <p:oleObj spid="_x0000_s142339" name="Equation" r:id="rId4" imgW="1892300" imgH="419100" progId="Equation.3">
              <p:embed/>
            </p:oleObj>
          </a:graphicData>
        </a:graphic>
      </p:graphicFrame>
      <p:sp>
        <p:nvSpPr>
          <p:cNvPr id="6" name="Rectangle 5"/>
          <p:cNvSpPr/>
          <p:nvPr/>
        </p:nvSpPr>
        <p:spPr>
          <a:xfrm>
            <a:off x="152400" y="1066800"/>
            <a:ext cx="3024386" cy="461665"/>
          </a:xfrm>
          <a:prstGeom prst="rect">
            <a:avLst/>
          </a:prstGeom>
        </p:spPr>
        <p:txBody>
          <a:bodyPr wrap="none">
            <a:spAutoFit/>
          </a:bodyPr>
          <a:lstStyle/>
          <a:p>
            <a:r>
              <a:rPr lang="en-US" sz="2400" dirty="0" smtClean="0"/>
              <a:t>Evaluation - </a:t>
            </a:r>
            <a:r>
              <a:rPr lang="en-US" sz="2400" dirty="0" err="1" smtClean="0"/>
              <a:t>DISOAe</a:t>
            </a:r>
            <a:endParaRPr lang="en-US" sz="2400" dirty="0"/>
          </a:p>
        </p:txBody>
      </p:sp>
      <p:sp>
        <p:nvSpPr>
          <p:cNvPr id="7" name="Rectangle 6"/>
          <p:cNvSpPr/>
          <p:nvPr/>
        </p:nvSpPr>
        <p:spPr>
          <a:xfrm>
            <a:off x="4191000" y="1066800"/>
            <a:ext cx="4701377" cy="461665"/>
          </a:xfrm>
          <a:prstGeom prst="rect">
            <a:avLst/>
          </a:prstGeom>
        </p:spPr>
        <p:txBody>
          <a:bodyPr wrap="none">
            <a:spAutoFit/>
          </a:bodyPr>
          <a:lstStyle/>
          <a:p>
            <a:r>
              <a:rPr lang="en-US" sz="2400" dirty="0" smtClean="0"/>
              <a:t>Gradient Evaluation – DISOAeg1</a:t>
            </a:r>
            <a:endParaRPr lang="en-US" sz="2400" dirty="0"/>
          </a:p>
        </p:txBody>
      </p:sp>
    </p:spTree>
  </p:cSld>
  <p:clrMapOvr>
    <a:masterClrMapping/>
  </p:clrMapOvr>
  <p:transition>
    <p:zoom/>
  </p:transition>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752600"/>
            <a:ext cx="8521700" cy="5235575"/>
          </a:xfrm>
        </p:spPr>
        <p:txBody>
          <a:bodyPr/>
          <a:lstStyle/>
          <a:p>
            <a:pPr>
              <a:buNone/>
            </a:pPr>
            <a:r>
              <a:rPr lang="en-US" sz="1800" dirty="0" smtClean="0"/>
              <a:t>List&lt;Evaluator&gt; DISOAeg1 = </a:t>
            </a:r>
            <a:r>
              <a:rPr lang="en-US" sz="1800" i="1" dirty="0" smtClean="0"/>
              <a:t>list(</a:t>
            </a:r>
            <a:r>
              <a:rPr lang="en-US" sz="1800" dirty="0" smtClean="0"/>
              <a:t>dDISOAedbeta1</a:t>
            </a:r>
            <a:r>
              <a:rPr lang="en-US" sz="1800" i="1" dirty="0" smtClean="0"/>
              <a:t>, </a:t>
            </a:r>
            <a:r>
              <a:rPr lang="en-US" sz="1800" dirty="0" smtClean="0"/>
              <a:t>dDISOAedbeta</a:t>
            </a:r>
            <a:r>
              <a:rPr lang="en-US" sz="1800" i="1" dirty="0" smtClean="0"/>
              <a:t>2, </a:t>
            </a:r>
            <a:r>
              <a:rPr lang="en-US" sz="1800" dirty="0" smtClean="0"/>
              <a:t>dDISOAedbeta3</a:t>
            </a:r>
            <a:r>
              <a:rPr lang="en-US" sz="1800" i="1" dirty="0" smtClean="0"/>
              <a:t>, … </a:t>
            </a:r>
            <a:r>
              <a:rPr lang="en-US" sz="1800" dirty="0" smtClean="0"/>
              <a:t>dDISOAedbeta20, </a:t>
            </a:r>
            <a:r>
              <a:rPr lang="en-US" sz="1800" dirty="0" err="1" smtClean="0"/>
              <a:t>dDISOAedalpha</a:t>
            </a:r>
            <a:r>
              <a:rPr lang="en-US" sz="1800" i="1" dirty="0" smtClean="0"/>
              <a:t>);</a:t>
            </a:r>
          </a:p>
          <a:p>
            <a:pPr>
              <a:buNone/>
            </a:pPr>
            <a:r>
              <a:rPr lang="en-US" sz="1800" dirty="0" err="1" smtClean="0"/>
              <a:t>sm.setGradientEvaluators(“DI</a:t>
            </a:r>
            <a:r>
              <a:rPr lang="en-US" sz="1800" dirty="0" smtClean="0"/>
              <a:t>", ”</a:t>
            </a:r>
            <a:r>
              <a:rPr lang="en-US" sz="1800" dirty="0" err="1" smtClean="0"/>
              <a:t>DISOAe</a:t>
            </a:r>
            <a:r>
              <a:rPr lang="en-US" sz="1800" dirty="0" smtClean="0"/>
              <a:t>", "DISOAeg1 ", DISOAeg1 );</a:t>
            </a:r>
            <a:endParaRPr lang="en-US" sz="1800" dirty="0"/>
          </a:p>
        </p:txBody>
      </p:sp>
      <p:sp>
        <p:nvSpPr>
          <p:cNvPr id="4" name="Rectangle 3"/>
          <p:cNvSpPr/>
          <p:nvPr/>
        </p:nvSpPr>
        <p:spPr>
          <a:xfrm>
            <a:off x="304800" y="1143000"/>
            <a:ext cx="4701377" cy="461665"/>
          </a:xfrm>
          <a:prstGeom prst="rect">
            <a:avLst/>
          </a:prstGeom>
        </p:spPr>
        <p:txBody>
          <a:bodyPr wrap="none">
            <a:spAutoFit/>
          </a:bodyPr>
          <a:lstStyle/>
          <a:p>
            <a:r>
              <a:rPr lang="en-US" sz="2400" dirty="0" smtClean="0"/>
              <a:t>Gradient Evaluation – DISOAeg1</a:t>
            </a:r>
            <a:endParaRPr lang="en-US" sz="2400" dirty="0"/>
          </a:p>
        </p:txBody>
      </p:sp>
    </p:spTree>
  </p:cSld>
  <p:clrMapOvr>
    <a:masterClrMapping/>
  </p:clrMapOvr>
  <p:transition>
    <p:zoom/>
  </p:transition>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DIMOAe</a:t>
            </a:r>
            <a:r>
              <a:rPr lang="en-US" dirty="0" smtClean="0"/>
              <a:t> Evaluator</a:t>
            </a:r>
            <a:endParaRPr lang="en-US" dirty="0"/>
          </a:p>
        </p:txBody>
      </p:sp>
      <p:sp>
        <p:nvSpPr>
          <p:cNvPr id="3" name="Content Placeholder 2"/>
          <p:cNvSpPr>
            <a:spLocks noGrp="1"/>
          </p:cNvSpPr>
          <p:nvPr>
            <p:ph idx="1"/>
          </p:nvPr>
        </p:nvSpPr>
        <p:spPr>
          <a:xfrm>
            <a:off x="304800" y="2514600"/>
            <a:ext cx="8521700" cy="4549775"/>
          </a:xfrm>
        </p:spPr>
        <p:txBody>
          <a:bodyPr/>
          <a:lstStyle/>
          <a:p>
            <a:pPr>
              <a:buNone/>
            </a:pPr>
            <a:r>
              <a:rPr lang="en-US" sz="1200" dirty="0" smtClean="0"/>
              <a:t>// The only difference between </a:t>
            </a:r>
            <a:r>
              <a:rPr lang="en-US" sz="1200" dirty="0" err="1" smtClean="0"/>
              <a:t>DIMOAe</a:t>
            </a:r>
            <a:r>
              <a:rPr lang="en-US" sz="1200" dirty="0" smtClean="0"/>
              <a:t> and </a:t>
            </a:r>
            <a:r>
              <a:rPr lang="en-US" sz="1200" dirty="0" err="1" smtClean="0"/>
              <a:t>DIExacte</a:t>
            </a:r>
            <a:r>
              <a:rPr lang="en-US" sz="1200" dirty="0" smtClean="0"/>
              <a:t> is that </a:t>
            </a:r>
            <a:r>
              <a:rPr lang="en-US" sz="1200" dirty="0" err="1" smtClean="0"/>
              <a:t>Lpusi</a:t>
            </a:r>
            <a:r>
              <a:rPr lang="en-US" sz="1200" dirty="0" smtClean="0"/>
              <a:t> is replaced by a standard first order </a:t>
            </a:r>
            <a:r>
              <a:rPr lang="en-US" sz="1200" dirty="0" err="1" smtClean="0"/>
              <a:t>approximation(SOA</a:t>
            </a:r>
            <a:r>
              <a:rPr lang="en-US" sz="1200" dirty="0" smtClean="0"/>
              <a:t>) for </a:t>
            </a:r>
            <a:r>
              <a:rPr lang="en-US" sz="1200" dirty="0" err="1" smtClean="0"/>
              <a:t>Lpusi</a:t>
            </a:r>
            <a:r>
              <a:rPr lang="en-US" sz="1200" dirty="0" smtClean="0"/>
              <a:t>. This is indicated by the </a:t>
            </a:r>
            <a:r>
              <a:rPr lang="en-US" sz="1200" dirty="0" err="1" smtClean="0"/>
              <a:t>tilda</a:t>
            </a:r>
            <a:r>
              <a:rPr lang="en-US" sz="1200" dirty="0" smtClean="0"/>
              <a:t> above the L</a:t>
            </a:r>
          </a:p>
          <a:p>
            <a:pPr>
              <a:buNone/>
            </a:pPr>
            <a:r>
              <a:rPr lang="en-US" sz="1200" dirty="0" smtClean="0"/>
              <a:t>// The </a:t>
            </a:r>
            <a:r>
              <a:rPr lang="en-US" sz="1200" dirty="0" err="1" smtClean="0"/>
              <a:t>Lpusi</a:t>
            </a:r>
            <a:r>
              <a:rPr lang="en-US" sz="1200" dirty="0" smtClean="0"/>
              <a:t> Variables with the SOA evaluator can be created here as it was done in the previous slides</a:t>
            </a:r>
          </a:p>
          <a:p>
            <a:pPr>
              <a:buNone/>
            </a:pPr>
            <a:endParaRPr lang="en-US" sz="1200" dirty="0" smtClean="0"/>
          </a:p>
          <a:p>
            <a:pPr>
              <a:buNone/>
            </a:pPr>
            <a:r>
              <a:rPr lang="en-US" sz="1200" dirty="0" smtClean="0"/>
              <a:t>/ Slides are duplicated here for </a:t>
            </a:r>
            <a:r>
              <a:rPr lang="en-US" sz="1200" dirty="0" err="1" smtClean="0"/>
              <a:t>completness</a:t>
            </a:r>
            <a:endParaRPr lang="en-US" sz="1200" dirty="0"/>
          </a:p>
        </p:txBody>
      </p:sp>
      <p:sp>
        <p:nvSpPr>
          <p:cNvPr id="4" name="TextBox 3"/>
          <p:cNvSpPr txBox="1"/>
          <p:nvPr/>
        </p:nvSpPr>
        <p:spPr>
          <a:xfrm>
            <a:off x="4495800" y="1219200"/>
            <a:ext cx="4181651" cy="400110"/>
          </a:xfrm>
          <a:prstGeom prst="rect">
            <a:avLst/>
          </a:prstGeom>
          <a:noFill/>
        </p:spPr>
        <p:txBody>
          <a:bodyPr wrap="none" rtlCol="0">
            <a:spAutoFit/>
          </a:bodyPr>
          <a:lstStyle/>
          <a:p>
            <a:r>
              <a:rPr lang="en-US" sz="2000" b="1" dirty="0" smtClean="0"/>
              <a:t>DIMOAeg1 – </a:t>
            </a:r>
            <a:r>
              <a:rPr lang="en-US" sz="2000" b="1" i="1" dirty="0" err="1" smtClean="0"/>
              <a:t>GradientEvaluator</a:t>
            </a:r>
            <a:endParaRPr lang="en-US" sz="2000" b="1" i="1" dirty="0" smtClean="0"/>
          </a:p>
        </p:txBody>
      </p:sp>
      <p:sp>
        <p:nvSpPr>
          <p:cNvPr id="5" name="TextBox 4"/>
          <p:cNvSpPr txBox="1"/>
          <p:nvPr/>
        </p:nvSpPr>
        <p:spPr>
          <a:xfrm>
            <a:off x="0" y="1295400"/>
            <a:ext cx="2685098" cy="400110"/>
          </a:xfrm>
          <a:prstGeom prst="rect">
            <a:avLst/>
          </a:prstGeom>
          <a:noFill/>
        </p:spPr>
        <p:txBody>
          <a:bodyPr wrap="none" rtlCol="0">
            <a:spAutoFit/>
          </a:bodyPr>
          <a:lstStyle/>
          <a:p>
            <a:r>
              <a:rPr lang="en-US" sz="2000" b="1" dirty="0" err="1" smtClean="0"/>
              <a:t>DIMOAe</a:t>
            </a:r>
            <a:r>
              <a:rPr lang="en-US" sz="2000" b="1" dirty="0" smtClean="0"/>
              <a:t> – </a:t>
            </a:r>
            <a:r>
              <a:rPr lang="en-US" sz="2000" b="1" i="1" dirty="0" smtClean="0"/>
              <a:t>Evaluator</a:t>
            </a:r>
          </a:p>
        </p:txBody>
      </p:sp>
      <p:graphicFrame>
        <p:nvGraphicFramePr>
          <p:cNvPr id="179202" name="Object 3"/>
          <p:cNvGraphicFramePr>
            <a:graphicFrameLocks noChangeAspect="1"/>
          </p:cNvGraphicFramePr>
          <p:nvPr/>
        </p:nvGraphicFramePr>
        <p:xfrm>
          <a:off x="192088" y="1828800"/>
          <a:ext cx="4264025" cy="527050"/>
        </p:xfrm>
        <a:graphic>
          <a:graphicData uri="http://schemas.openxmlformats.org/presentationml/2006/ole">
            <p:oleObj spid="_x0000_s179202" name="Equation" r:id="rId3" imgW="3733800" imgH="482600" progId="Equation.3">
              <p:embed/>
            </p:oleObj>
          </a:graphicData>
        </a:graphic>
      </p:graphicFrame>
      <p:graphicFrame>
        <p:nvGraphicFramePr>
          <p:cNvPr id="179203" name="Object 3"/>
          <p:cNvGraphicFramePr>
            <a:graphicFrameLocks noChangeAspect="1"/>
          </p:cNvGraphicFramePr>
          <p:nvPr/>
        </p:nvGraphicFramePr>
        <p:xfrm>
          <a:off x="4740275" y="1905000"/>
          <a:ext cx="4235450" cy="477838"/>
        </p:xfrm>
        <a:graphic>
          <a:graphicData uri="http://schemas.openxmlformats.org/presentationml/2006/ole">
            <p:oleObj spid="_x0000_s179203" name="Equation" r:id="rId4" imgW="8534400" imgH="1003300" progId="Equation.3">
              <p:embed/>
            </p:oleObj>
          </a:graphicData>
        </a:graphic>
      </p:graphicFrame>
    </p:spTree>
  </p:cSld>
  <p:clrMapOvr>
    <a:masterClrMapping/>
  </p:clrMapOvr>
  <p:transition>
    <p:zoom/>
  </p:transition>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a:t>
            </a:r>
            <a:r>
              <a:rPr lang="en-US" dirty="0" err="1" smtClean="0"/>
              <a:t>LpusiSOA</a:t>
            </a:r>
            <a:r>
              <a:rPr lang="en-US" dirty="0" smtClean="0"/>
              <a:t> Evaluation for </a:t>
            </a:r>
            <a:r>
              <a:rPr lang="en-US" dirty="0" err="1" smtClean="0"/>
              <a:t>DIMOAe</a:t>
            </a:r>
            <a:endParaRPr lang="en-US" dirty="0"/>
          </a:p>
        </p:txBody>
      </p:sp>
      <p:sp>
        <p:nvSpPr>
          <p:cNvPr id="3" name="Content Placeholder 2"/>
          <p:cNvSpPr>
            <a:spLocks noGrp="1"/>
          </p:cNvSpPr>
          <p:nvPr>
            <p:ph idx="1"/>
          </p:nvPr>
        </p:nvSpPr>
        <p:spPr>
          <a:xfrm>
            <a:off x="304800" y="2917825"/>
            <a:ext cx="8686800" cy="5235575"/>
          </a:xfrm>
        </p:spPr>
        <p:txBody>
          <a:bodyPr/>
          <a:lstStyle/>
          <a:p>
            <a:pPr>
              <a:buNone/>
            </a:pPr>
            <a:endParaRPr lang="en-US" sz="1400" dirty="0" smtClean="0"/>
          </a:p>
          <a:p>
            <a:pPr>
              <a:buNone/>
            </a:pPr>
            <a:r>
              <a:rPr lang="en-US" sz="1400" dirty="0" smtClean="0"/>
              <a:t>// Construct Evaluator for LPUSISOA</a:t>
            </a:r>
          </a:p>
          <a:p>
            <a:pPr>
              <a:buNone/>
            </a:pPr>
            <a:r>
              <a:rPr lang="en-US" sz="1400" dirty="0" smtClean="0"/>
              <a:t>// this is a method evaluator</a:t>
            </a:r>
          </a:p>
          <a:p>
            <a:pPr>
              <a:buNone/>
            </a:pPr>
            <a:r>
              <a:rPr lang="en-US" sz="1400" dirty="0" smtClean="0"/>
              <a:t>SOA </a:t>
            </a:r>
            <a:r>
              <a:rPr lang="en-US" sz="1400" dirty="0" err="1" smtClean="0"/>
              <a:t>soaLpus</a:t>
            </a:r>
            <a:r>
              <a:rPr lang="en-US" sz="1400" dirty="0" smtClean="0"/>
              <a:t> = new SOA( (</a:t>
            </a:r>
            <a:r>
              <a:rPr lang="en-US" sz="1400" dirty="0" err="1" smtClean="0"/>
              <a:t>expansionPntLpsu%i</a:t>
            </a:r>
            <a:r>
              <a:rPr lang="en-US" sz="1400" dirty="0" smtClean="0"/>
              <a:t>%, </a:t>
            </a:r>
            <a:r>
              <a:rPr lang="en-US" sz="1400" dirty="0" err="1" smtClean="0"/>
              <a:t>expansioPntXbar</a:t>
            </a:r>
            <a:r>
              <a:rPr lang="en-US" sz="1400" dirty="0" smtClean="0"/>
              <a:t>,  </a:t>
            </a:r>
            <a:r>
              <a:rPr lang="en-US" sz="1400" dirty="0" err="1" smtClean="0"/>
              <a:t>expansionPntGradients</a:t>
            </a:r>
            <a:r>
              <a:rPr lang="en-US" sz="1400" dirty="0" smtClean="0"/>
              <a:t>);</a:t>
            </a:r>
          </a:p>
          <a:p>
            <a:pPr>
              <a:buNone/>
            </a:pPr>
            <a:r>
              <a:rPr lang="en-US" sz="1400" dirty="0" smtClean="0"/>
              <a:t>// Create the Method Evaluator (Note: two options – 20 Method Evaluators each returning one </a:t>
            </a:r>
            <a:r>
              <a:rPr lang="en-US" sz="1400" dirty="0" err="1" smtClean="0"/>
              <a:t>Lpusi</a:t>
            </a:r>
            <a:r>
              <a:rPr lang="en-US" sz="1400" dirty="0" smtClean="0"/>
              <a:t> value, or 1 Method Evaluator and 20 </a:t>
            </a:r>
            <a:r>
              <a:rPr lang="en-US" sz="1400" dirty="0" err="1" smtClean="0"/>
              <a:t>ListFilters</a:t>
            </a:r>
            <a:r>
              <a:rPr lang="en-US" sz="1400" dirty="0" smtClean="0"/>
              <a:t>. The </a:t>
            </a:r>
            <a:r>
              <a:rPr lang="en-US" sz="1400" dirty="0" err="1" smtClean="0"/>
              <a:t>MehtodEvaluator</a:t>
            </a:r>
            <a:r>
              <a:rPr lang="en-US" sz="1400" dirty="0" smtClean="0"/>
              <a:t> returns a list of </a:t>
            </a:r>
            <a:r>
              <a:rPr lang="en-US" sz="1400" dirty="0" err="1" smtClean="0"/>
              <a:t>Lpusis</a:t>
            </a:r>
            <a:endParaRPr lang="en-US" sz="1400" dirty="0" smtClean="0"/>
          </a:p>
          <a:p>
            <a:pPr>
              <a:buNone/>
            </a:pPr>
            <a:r>
              <a:rPr lang="en-US" sz="1400" dirty="0" err="1" smtClean="0"/>
              <a:t>MethodEvaluator</a:t>
            </a:r>
            <a:r>
              <a:rPr lang="en-US" sz="1400" dirty="0" smtClean="0"/>
              <a:t> lpus1SOAe = new MethodEvaluator(”Lpus1SOA”,soaLpus1,”evaluate”) ;</a:t>
            </a:r>
          </a:p>
          <a:p>
            <a:pPr>
              <a:buNone/>
            </a:pPr>
            <a:r>
              <a:rPr lang="en-US" sz="1400" dirty="0" err="1" smtClean="0"/>
              <a:t>MethodEvaluator</a:t>
            </a:r>
            <a:r>
              <a:rPr lang="en-US" sz="1400" dirty="0" smtClean="0"/>
              <a:t> </a:t>
            </a:r>
            <a:r>
              <a:rPr lang="en-US" sz="1400" dirty="0" err="1" smtClean="0"/>
              <a:t>lpusSOAe</a:t>
            </a:r>
            <a:r>
              <a:rPr lang="en-US" sz="1400" dirty="0" smtClean="0"/>
              <a:t> = new </a:t>
            </a:r>
            <a:r>
              <a:rPr lang="en-US" sz="1400" dirty="0" err="1" smtClean="0"/>
              <a:t>MethodEvaluator(”LpusSOA”,soaLpus,”evaluate</a:t>
            </a:r>
            <a:r>
              <a:rPr lang="en-US" sz="1400" dirty="0" smtClean="0"/>
              <a:t>”) ;</a:t>
            </a:r>
            <a:endParaRPr lang="en-US" sz="1400" dirty="0" smtClean="0">
              <a:solidFill>
                <a:srgbClr val="FF0000"/>
              </a:solidFill>
            </a:endParaRPr>
          </a:p>
          <a:p>
            <a:pPr>
              <a:buNone/>
            </a:pPr>
            <a:r>
              <a:rPr lang="en-US" sz="1400" dirty="0" smtClean="0"/>
              <a:t>// Set the arguments for the Method</a:t>
            </a:r>
          </a:p>
          <a:p>
            <a:pPr>
              <a:buNone/>
            </a:pPr>
            <a:r>
              <a:rPr lang="en-US" sz="1400" dirty="0" err="1" smtClean="0"/>
              <a:t>LpusSOAe.setArgs(vars</a:t>
            </a:r>
            <a:r>
              <a:rPr lang="en-US" sz="1400" dirty="0" smtClean="0"/>
              <a:t>[ ]);</a:t>
            </a:r>
          </a:p>
          <a:p>
            <a:pPr>
              <a:buNone/>
            </a:pPr>
            <a:endParaRPr lang="en-US" sz="1400" dirty="0" smtClean="0"/>
          </a:p>
          <a:p>
            <a:pPr>
              <a:buNone/>
            </a:pPr>
            <a:endParaRPr lang="en-US" sz="1400" dirty="0" smtClean="0"/>
          </a:p>
          <a:p>
            <a:pPr>
              <a:buNone/>
            </a:pPr>
            <a:endParaRPr lang="en-US" sz="1400" dirty="0" smtClean="0"/>
          </a:p>
          <a:p>
            <a:pPr>
              <a:buNone/>
            </a:pPr>
            <a:endParaRPr lang="en-US" sz="1400" dirty="0"/>
          </a:p>
        </p:txBody>
      </p:sp>
      <p:sp>
        <p:nvSpPr>
          <p:cNvPr id="4" name="TextBox 3"/>
          <p:cNvSpPr txBox="1"/>
          <p:nvPr/>
        </p:nvSpPr>
        <p:spPr>
          <a:xfrm>
            <a:off x="152400" y="2743200"/>
            <a:ext cx="3526048" cy="400110"/>
          </a:xfrm>
          <a:prstGeom prst="rect">
            <a:avLst/>
          </a:prstGeom>
          <a:noFill/>
        </p:spPr>
        <p:txBody>
          <a:bodyPr wrap="none" rtlCol="0">
            <a:spAutoFit/>
          </a:bodyPr>
          <a:lstStyle/>
          <a:p>
            <a:r>
              <a:rPr lang="en-US" sz="2000" b="1" dirty="0" err="1" smtClean="0"/>
              <a:t>Lpus%i%SOAe</a:t>
            </a:r>
            <a:r>
              <a:rPr lang="en-US" sz="2000" b="1" dirty="0" smtClean="0"/>
              <a:t> – </a:t>
            </a:r>
            <a:r>
              <a:rPr lang="en-US" sz="2000" b="1" i="1" dirty="0" smtClean="0"/>
              <a:t>Evaluator</a:t>
            </a:r>
          </a:p>
        </p:txBody>
      </p:sp>
      <p:graphicFrame>
        <p:nvGraphicFramePr>
          <p:cNvPr id="191490" name="Object 21"/>
          <p:cNvGraphicFramePr>
            <a:graphicFrameLocks noChangeAspect="1"/>
          </p:cNvGraphicFramePr>
          <p:nvPr/>
        </p:nvGraphicFramePr>
        <p:xfrm>
          <a:off x="304800" y="2133600"/>
          <a:ext cx="4648200" cy="379513"/>
        </p:xfrm>
        <a:graphic>
          <a:graphicData uri="http://schemas.openxmlformats.org/presentationml/2006/ole">
            <p:oleObj spid="_x0000_s206850" name="Equation" r:id="rId3" imgW="2679700" imgH="228600" progId="Equation.3">
              <p:embed/>
            </p:oleObj>
          </a:graphicData>
        </a:graphic>
      </p:graphicFrame>
      <p:graphicFrame>
        <p:nvGraphicFramePr>
          <p:cNvPr id="191492" name="Object 21"/>
          <p:cNvGraphicFramePr>
            <a:graphicFrameLocks noChangeAspect="1"/>
          </p:cNvGraphicFramePr>
          <p:nvPr/>
        </p:nvGraphicFramePr>
        <p:xfrm>
          <a:off x="3124200" y="3603625"/>
          <a:ext cx="1079500" cy="336550"/>
        </p:xfrm>
        <a:graphic>
          <a:graphicData uri="http://schemas.openxmlformats.org/presentationml/2006/ole">
            <p:oleObj spid="_x0000_s206852" name="Equation" r:id="rId4" imgW="622300" imgH="203200" progId="Equation.3">
              <p:embed/>
            </p:oleObj>
          </a:graphicData>
        </a:graphic>
      </p:graphicFrame>
      <p:graphicFrame>
        <p:nvGraphicFramePr>
          <p:cNvPr id="191493" name="Object 21"/>
          <p:cNvGraphicFramePr>
            <a:graphicFrameLocks noChangeAspect="1"/>
          </p:cNvGraphicFramePr>
          <p:nvPr/>
        </p:nvGraphicFramePr>
        <p:xfrm>
          <a:off x="5186363" y="3635375"/>
          <a:ext cx="307975" cy="273050"/>
        </p:xfrm>
        <a:graphic>
          <a:graphicData uri="http://schemas.openxmlformats.org/presentationml/2006/ole">
            <p:oleObj spid="_x0000_s206853" name="Equation" r:id="rId5" imgW="177800" imgH="165100" progId="Equation.3">
              <p:embed/>
            </p:oleObj>
          </a:graphicData>
        </a:graphic>
      </p:graphicFrame>
      <p:graphicFrame>
        <p:nvGraphicFramePr>
          <p:cNvPr id="191494" name="Object 21"/>
          <p:cNvGraphicFramePr>
            <a:graphicFrameLocks noChangeAspect="1"/>
          </p:cNvGraphicFramePr>
          <p:nvPr/>
        </p:nvGraphicFramePr>
        <p:xfrm>
          <a:off x="6858000" y="3603625"/>
          <a:ext cx="1255713" cy="336550"/>
        </p:xfrm>
        <a:graphic>
          <a:graphicData uri="http://schemas.openxmlformats.org/presentationml/2006/ole">
            <p:oleObj spid="_x0000_s206854" name="Equation" r:id="rId6" imgW="723900" imgH="203200" progId="Equation.3">
              <p:embed/>
            </p:oleObj>
          </a:graphicData>
        </a:graphic>
      </p:graphicFrame>
      <p:graphicFrame>
        <p:nvGraphicFramePr>
          <p:cNvPr id="191495" name="Object 21"/>
          <p:cNvGraphicFramePr>
            <a:graphicFrameLocks noChangeAspect="1"/>
          </p:cNvGraphicFramePr>
          <p:nvPr/>
        </p:nvGraphicFramePr>
        <p:xfrm>
          <a:off x="2971800" y="6172200"/>
          <a:ext cx="1279525" cy="334962"/>
        </p:xfrm>
        <a:graphic>
          <a:graphicData uri="http://schemas.openxmlformats.org/presentationml/2006/ole">
            <p:oleObj spid="_x0000_s206855" name="Equation" r:id="rId7" imgW="736600" imgH="203200" progId="Equation.3">
              <p:embed/>
            </p:oleObj>
          </a:graphicData>
        </a:graphic>
      </p:graphicFrame>
      <p:cxnSp>
        <p:nvCxnSpPr>
          <p:cNvPr id="13" name="Straight Arrow Connector 12"/>
          <p:cNvCxnSpPr/>
          <p:nvPr/>
        </p:nvCxnSpPr>
        <p:spPr bwMode="auto">
          <a:xfrm rot="10800000">
            <a:off x="2438400" y="5943600"/>
            <a:ext cx="457200" cy="304800"/>
          </a:xfrm>
          <a:prstGeom prst="straightConnector1">
            <a:avLst/>
          </a:prstGeom>
          <a:noFill/>
          <a:ln w="9525" cap="flat" cmpd="sng" algn="ctr">
            <a:solidFill>
              <a:schemeClr val="tx1"/>
            </a:solidFill>
            <a:prstDash val="solid"/>
            <a:round/>
            <a:headEnd type="none" w="med" len="med"/>
            <a:tailEnd type="arrow"/>
          </a:ln>
          <a:effectLst/>
        </p:spPr>
      </p:cxnSp>
      <p:sp>
        <p:nvSpPr>
          <p:cNvPr id="16" name="TextBox 15"/>
          <p:cNvSpPr txBox="1"/>
          <p:nvPr/>
        </p:nvSpPr>
        <p:spPr>
          <a:xfrm>
            <a:off x="304800" y="1524000"/>
            <a:ext cx="3526048" cy="400110"/>
          </a:xfrm>
          <a:prstGeom prst="rect">
            <a:avLst/>
          </a:prstGeom>
          <a:noFill/>
        </p:spPr>
        <p:txBody>
          <a:bodyPr wrap="none" rtlCol="0">
            <a:spAutoFit/>
          </a:bodyPr>
          <a:lstStyle/>
          <a:p>
            <a:r>
              <a:rPr lang="en-US" sz="2000" b="1" dirty="0" err="1" smtClean="0"/>
              <a:t>Lpus%i%SOAe</a:t>
            </a:r>
            <a:r>
              <a:rPr lang="en-US" sz="2000" b="1" dirty="0" smtClean="0"/>
              <a:t> – </a:t>
            </a:r>
            <a:r>
              <a:rPr lang="en-US" sz="2000" b="1" i="1" dirty="0" smtClean="0"/>
              <a:t>Evaluator</a:t>
            </a:r>
          </a:p>
        </p:txBody>
      </p:sp>
      <p:sp>
        <p:nvSpPr>
          <p:cNvPr id="14" name="TextBox 13"/>
          <p:cNvSpPr txBox="1"/>
          <p:nvPr/>
        </p:nvSpPr>
        <p:spPr>
          <a:xfrm>
            <a:off x="0" y="1066800"/>
            <a:ext cx="2685098" cy="400110"/>
          </a:xfrm>
          <a:prstGeom prst="rect">
            <a:avLst/>
          </a:prstGeom>
          <a:noFill/>
        </p:spPr>
        <p:txBody>
          <a:bodyPr wrap="none" rtlCol="0">
            <a:spAutoFit/>
          </a:bodyPr>
          <a:lstStyle/>
          <a:p>
            <a:r>
              <a:rPr lang="en-US" sz="2000" b="1" dirty="0" err="1" smtClean="0"/>
              <a:t>DIMOAe</a:t>
            </a:r>
            <a:r>
              <a:rPr lang="en-US" sz="2000" b="1" dirty="0" smtClean="0"/>
              <a:t> – </a:t>
            </a:r>
            <a:r>
              <a:rPr lang="en-US" sz="2000" b="1" i="1" dirty="0" smtClean="0"/>
              <a:t>Evaluator</a:t>
            </a: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7162800" cy="981075"/>
          </a:xfrm>
        </p:spPr>
        <p:txBody>
          <a:bodyPr>
            <a:normAutofit fontScale="90000"/>
          </a:bodyPr>
          <a:lstStyle/>
          <a:p>
            <a:r>
              <a:rPr lang="en-US" dirty="0" smtClean="0"/>
              <a:t>Astros </a:t>
            </a:r>
            <a:r>
              <a:rPr lang="en-US" dirty="0" err="1" smtClean="0"/>
              <a:t>RemoteInterface</a:t>
            </a:r>
            <a:r>
              <a:rPr lang="en-US" dirty="0" smtClean="0"/>
              <a:t/>
            </a:r>
            <a:br>
              <a:rPr lang="en-US" dirty="0" smtClean="0"/>
            </a:br>
            <a:r>
              <a:rPr lang="en-US" sz="2000" dirty="0" smtClean="0">
                <a:solidFill>
                  <a:srgbClr val="1F497D"/>
                </a:solidFill>
              </a:rPr>
              <a:t>(</a:t>
            </a:r>
            <a:r>
              <a:rPr lang="en-US" sz="2000" dirty="0" err="1" smtClean="0">
                <a:solidFill>
                  <a:srgbClr val="1F497D"/>
                </a:solidFill>
                <a:latin typeface="Courier New"/>
                <a:cs typeface="Courier New"/>
              </a:rPr>
              <a:t>engineering.provider.astros.AstrosRemoteInterface</a:t>
            </a:r>
            <a:r>
              <a:rPr lang="en-US" sz="2000" dirty="0" smtClean="0">
                <a:solidFill>
                  <a:srgbClr val="1F497D"/>
                </a:solidFill>
                <a:latin typeface="Courier New"/>
                <a:cs typeface="Courier New"/>
              </a:rPr>
              <a:t>)</a:t>
            </a:r>
            <a:endParaRPr lang="en-US" sz="2000" dirty="0"/>
          </a:p>
        </p:txBody>
      </p:sp>
      <p:sp>
        <p:nvSpPr>
          <p:cNvPr id="3" name="Content Placeholder 2"/>
          <p:cNvSpPr>
            <a:spLocks noGrp="1"/>
          </p:cNvSpPr>
          <p:nvPr>
            <p:ph idx="1"/>
          </p:nvPr>
        </p:nvSpPr>
        <p:spPr>
          <a:xfrm>
            <a:off x="301376" y="1593326"/>
            <a:ext cx="8521700" cy="4274074"/>
          </a:xfrm>
        </p:spPr>
        <p:txBody>
          <a:bodyPr>
            <a:noAutofit/>
          </a:bodyPr>
          <a:lstStyle/>
          <a:p>
            <a:pPr>
              <a:buNone/>
            </a:pPr>
            <a:r>
              <a:rPr lang="en-US" sz="1800" dirty="0" smtClean="0">
                <a:latin typeface="Courier New"/>
                <a:cs typeface="Courier New"/>
              </a:rPr>
              <a:t>package </a:t>
            </a:r>
            <a:r>
              <a:rPr lang="en-US" sz="1800" dirty="0" err="1" smtClean="0">
                <a:latin typeface="Courier New"/>
                <a:cs typeface="Courier New"/>
              </a:rPr>
              <a:t>engineering.provider.astros</a:t>
            </a:r>
            <a:r>
              <a:rPr lang="en-US" sz="1800" dirty="0" smtClean="0">
                <a:latin typeface="Courier New"/>
                <a:cs typeface="Courier New"/>
              </a:rPr>
              <a:t>;                                                                                                                                                            </a:t>
            </a:r>
          </a:p>
          <a:p>
            <a:pPr>
              <a:buNone/>
            </a:pPr>
            <a:r>
              <a:rPr lang="en-US" sz="1800" dirty="0" smtClean="0">
                <a:latin typeface="Courier New"/>
                <a:cs typeface="Courier New"/>
              </a:rPr>
              <a:t>import </a:t>
            </a:r>
            <a:r>
              <a:rPr lang="en-US" sz="1800" dirty="0" err="1" smtClean="0">
                <a:latin typeface="Courier New"/>
                <a:cs typeface="Courier New"/>
              </a:rPr>
              <a:t>sorcer.core</a:t>
            </a:r>
            <a:r>
              <a:rPr lang="en-US" sz="1800" dirty="0" smtClean="0">
                <a:latin typeface="Courier New"/>
                <a:cs typeface="Courier New"/>
              </a:rPr>
              <a:t>.*;</a:t>
            </a:r>
          </a:p>
          <a:p>
            <a:pPr>
              <a:buNone/>
            </a:pPr>
            <a:r>
              <a:rPr lang="en-US" sz="1800" dirty="0" smtClean="0">
                <a:latin typeface="Courier New"/>
                <a:cs typeface="Courier New"/>
              </a:rPr>
              <a:t>import </a:t>
            </a:r>
            <a:r>
              <a:rPr lang="en-US" sz="1800" dirty="0" err="1" smtClean="0">
                <a:latin typeface="Courier New"/>
                <a:cs typeface="Courier New"/>
              </a:rPr>
              <a:t>sorcer.util</a:t>
            </a:r>
            <a:r>
              <a:rPr lang="en-US" sz="1800" dirty="0" smtClean="0">
                <a:latin typeface="Courier New"/>
                <a:cs typeface="Courier New"/>
              </a:rPr>
              <a:t>.*;</a:t>
            </a:r>
          </a:p>
          <a:p>
            <a:pPr>
              <a:buNone/>
            </a:pPr>
            <a:r>
              <a:rPr lang="en-US" sz="1800" dirty="0" smtClean="0">
                <a:latin typeface="Courier New"/>
                <a:cs typeface="Courier New"/>
              </a:rPr>
              <a:t>import </a:t>
            </a:r>
            <a:r>
              <a:rPr lang="en-US" sz="1800" dirty="0" err="1" smtClean="0">
                <a:latin typeface="Courier New"/>
                <a:cs typeface="Courier New"/>
              </a:rPr>
              <a:t>java.rmi</a:t>
            </a:r>
            <a:r>
              <a:rPr lang="en-US" sz="1800" dirty="0" smtClean="0">
                <a:latin typeface="Courier New"/>
                <a:cs typeface="Courier New"/>
              </a:rPr>
              <a:t>.*;                                                                                                                                                              </a:t>
            </a:r>
          </a:p>
          <a:p>
            <a:pPr>
              <a:buNone/>
            </a:pPr>
            <a:r>
              <a:rPr lang="en-US" sz="1800" dirty="0" smtClean="0">
                <a:latin typeface="Courier New"/>
                <a:cs typeface="Courier New"/>
              </a:rPr>
              <a:t>/**</a:t>
            </a:r>
          </a:p>
          <a:p>
            <a:pPr>
              <a:buNone/>
            </a:pPr>
            <a:r>
              <a:rPr lang="en-US" sz="1800" dirty="0" smtClean="0">
                <a:latin typeface="Courier New"/>
                <a:cs typeface="Courier New"/>
              </a:rPr>
              <a:t> * Generic Remote Interface for Astros Services</a:t>
            </a:r>
          </a:p>
          <a:p>
            <a:pPr>
              <a:buNone/>
            </a:pPr>
            <a:r>
              <a:rPr lang="en-US" sz="1800" dirty="0" smtClean="0">
                <a:latin typeface="Courier New"/>
                <a:cs typeface="Courier New"/>
              </a:rPr>
              <a:t> * providers.</a:t>
            </a:r>
          </a:p>
          <a:p>
            <a:pPr>
              <a:buNone/>
            </a:pPr>
            <a:r>
              <a:rPr lang="en-US" sz="1800" dirty="0" smtClean="0">
                <a:latin typeface="Courier New"/>
                <a:cs typeface="Courier New"/>
              </a:rPr>
              <a:t> * @author      R. M. Kolonay</a:t>
            </a:r>
          </a:p>
          <a:p>
            <a:pPr>
              <a:buNone/>
            </a:pPr>
            <a:r>
              <a:rPr lang="en-US" sz="1800" dirty="0" smtClean="0">
                <a:latin typeface="Courier New"/>
                <a:cs typeface="Courier New"/>
              </a:rPr>
              <a:t> * @version     %I%, %G%</a:t>
            </a:r>
          </a:p>
          <a:p>
            <a:pPr>
              <a:buNone/>
            </a:pPr>
            <a:r>
              <a:rPr lang="en-US" sz="1800" dirty="0" smtClean="0">
                <a:latin typeface="Courier New"/>
                <a:cs typeface="Courier New"/>
              </a:rPr>
              <a:t> * @since       JDK1.4</a:t>
            </a:r>
          </a:p>
          <a:p>
            <a:pPr>
              <a:buNone/>
            </a:pPr>
            <a:r>
              <a:rPr lang="en-US" sz="1800" dirty="0" smtClean="0">
                <a:latin typeface="Courier New"/>
                <a:cs typeface="Courier New"/>
              </a:rPr>
              <a:t> */</a:t>
            </a:r>
          </a:p>
          <a:p>
            <a:pPr>
              <a:buNone/>
            </a:pPr>
            <a:r>
              <a:rPr lang="en-US" sz="1800" dirty="0" smtClean="0">
                <a:latin typeface="Courier New"/>
                <a:cs typeface="Courier New"/>
              </a:rPr>
              <a:t>public interface </a:t>
            </a:r>
            <a:r>
              <a:rPr lang="en-US" sz="1800" dirty="0" err="1" smtClean="0">
                <a:latin typeface="Courier New"/>
                <a:cs typeface="Courier New"/>
              </a:rPr>
              <a:t>AstrosRemoteInterface</a:t>
            </a:r>
            <a:r>
              <a:rPr lang="en-US" sz="1800" dirty="0" smtClean="0">
                <a:latin typeface="Courier New"/>
                <a:cs typeface="Courier New"/>
              </a:rPr>
              <a:t> extends </a:t>
            </a:r>
            <a:r>
              <a:rPr lang="en-US" sz="1800" dirty="0" err="1" smtClean="0">
                <a:latin typeface="Courier New"/>
                <a:cs typeface="Courier New"/>
              </a:rPr>
              <a:t>AstrosInterface</a:t>
            </a:r>
            <a:r>
              <a:rPr lang="en-US" sz="1800" dirty="0" smtClean="0">
                <a:latin typeface="Courier New"/>
                <a:cs typeface="Courier New"/>
              </a:rPr>
              <a:t>, Remote{</a:t>
            </a:r>
          </a:p>
          <a:p>
            <a:pPr>
              <a:buNone/>
            </a:pPr>
            <a:r>
              <a:rPr lang="en-US" sz="1800" dirty="0" smtClean="0">
                <a:latin typeface="Courier New"/>
                <a:cs typeface="Courier New"/>
              </a:rPr>
              <a:t>}</a:t>
            </a:r>
            <a:endParaRPr lang="en-US" sz="1800" dirty="0">
              <a:latin typeface="Courier New"/>
              <a:cs typeface="Courier New"/>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152400" y="3276600"/>
            <a:ext cx="8534400" cy="584776"/>
          </a:xfrm>
          <a:prstGeom prst="rect">
            <a:avLst/>
          </a:prstGeom>
        </p:spPr>
        <p:txBody>
          <a:bodyPr wrap="square">
            <a:spAutoFit/>
          </a:bodyPr>
          <a:lstStyle/>
          <a:p>
            <a:pPr>
              <a:buNone/>
            </a:pPr>
            <a:r>
              <a:rPr lang="en-US" sz="1600" dirty="0" smtClean="0">
                <a:solidFill>
                  <a:srgbClr val="FF0000"/>
                </a:solidFill>
              </a:rPr>
              <a:t>Variable[ ] </a:t>
            </a:r>
            <a:r>
              <a:rPr lang="en-US" sz="1600" dirty="0" err="1" smtClean="0">
                <a:solidFill>
                  <a:srgbClr val="FF0000"/>
                </a:solidFill>
              </a:rPr>
              <a:t>LpusiVars</a:t>
            </a:r>
            <a:r>
              <a:rPr lang="en-US" sz="1600" dirty="0" smtClean="0">
                <a:solidFill>
                  <a:srgbClr val="FF0000"/>
                </a:solidFill>
              </a:rPr>
              <a:t> = </a:t>
            </a:r>
            <a:r>
              <a:rPr lang="en-US" sz="1600" dirty="0" err="1" smtClean="0">
                <a:solidFill>
                  <a:srgbClr val="FF0000"/>
                </a:solidFill>
              </a:rPr>
              <a:t>var(model</a:t>
            </a:r>
            <a:r>
              <a:rPr lang="en-US" sz="1600" dirty="0" smtClean="0">
                <a:solidFill>
                  <a:srgbClr val="FF0000"/>
                </a:solidFill>
              </a:rPr>
              <a:t>, loop(1:20),loop(1:20),“lpus%i%”,lpus%i%SOAe,rvFilter%i%,”beta%k%”,”alpha”);</a:t>
            </a:r>
          </a:p>
        </p:txBody>
      </p:sp>
      <p:sp>
        <p:nvSpPr>
          <p:cNvPr id="6" name="Rectangle 5"/>
          <p:cNvSpPr/>
          <p:nvPr/>
        </p:nvSpPr>
        <p:spPr>
          <a:xfrm>
            <a:off x="0" y="1953161"/>
            <a:ext cx="9144000" cy="1323439"/>
          </a:xfrm>
          <a:prstGeom prst="rect">
            <a:avLst/>
          </a:prstGeom>
        </p:spPr>
        <p:txBody>
          <a:bodyPr wrap="square">
            <a:spAutoFit/>
          </a:bodyPr>
          <a:lstStyle/>
          <a:p>
            <a:r>
              <a:rPr lang="en-US" sz="1600" dirty="0" smtClean="0"/>
              <a:t>/ create </a:t>
            </a:r>
            <a:r>
              <a:rPr lang="en-US" sz="1600" b="1" dirty="0" smtClean="0"/>
              <a:t>the filter for each </a:t>
            </a:r>
            <a:r>
              <a:rPr lang="en-US" sz="1600" b="1" dirty="0" err="1" smtClean="0"/>
              <a:t>Lpus%i</a:t>
            </a:r>
            <a:r>
              <a:rPr lang="en-US" sz="1600" b="1" dirty="0" smtClean="0"/>
              <a:t>%</a:t>
            </a:r>
            <a:endParaRPr lang="en-US" sz="1600" dirty="0" smtClean="0"/>
          </a:p>
          <a:p>
            <a:r>
              <a:rPr lang="en-US" sz="1600" b="1" dirty="0" smtClean="0">
                <a:solidFill>
                  <a:srgbClr val="FF0000"/>
                </a:solidFill>
                <a:latin typeface="Courier" pitchFamily="49" charset="0"/>
              </a:rPr>
              <a:t>Filter rvFilter1= new </a:t>
            </a:r>
            <a:r>
              <a:rPr lang="en-US" sz="1600" b="1" dirty="0" err="1" smtClean="0">
                <a:solidFill>
                  <a:srgbClr val="FF0000"/>
                </a:solidFill>
                <a:latin typeface="Courier" pitchFamily="49" charset="0"/>
              </a:rPr>
              <a:t>Filter(new</a:t>
            </a:r>
            <a:r>
              <a:rPr lang="en-US" sz="1600" b="1" dirty="0" smtClean="0">
                <a:solidFill>
                  <a:srgbClr val="FF0000"/>
                </a:solidFill>
                <a:latin typeface="Courier" pitchFamily="49" charset="0"/>
              </a:rPr>
              <a:t> ListFilter(1));</a:t>
            </a:r>
          </a:p>
          <a:p>
            <a:r>
              <a:rPr lang="en-US" sz="1600" b="1" dirty="0" smtClean="0">
                <a:solidFill>
                  <a:srgbClr val="FF0000"/>
                </a:solidFill>
                <a:latin typeface="Courier" pitchFamily="49" charset="0"/>
              </a:rPr>
              <a:t>…</a:t>
            </a:r>
          </a:p>
          <a:p>
            <a:r>
              <a:rPr lang="en-US" sz="1600" b="1" dirty="0" smtClean="0">
                <a:solidFill>
                  <a:srgbClr val="FF0000"/>
                </a:solidFill>
                <a:latin typeface="Courier" pitchFamily="49" charset="0"/>
              </a:rPr>
              <a:t>Filter rvFilter20= new </a:t>
            </a:r>
            <a:r>
              <a:rPr lang="en-US" sz="1600" b="1" dirty="0" err="1" smtClean="0">
                <a:solidFill>
                  <a:srgbClr val="FF0000"/>
                </a:solidFill>
                <a:latin typeface="Courier" pitchFamily="49" charset="0"/>
              </a:rPr>
              <a:t>Filter(new</a:t>
            </a:r>
            <a:r>
              <a:rPr lang="en-US" sz="1600" b="1" dirty="0" smtClean="0">
                <a:solidFill>
                  <a:srgbClr val="FF0000"/>
                </a:solidFill>
                <a:latin typeface="Courier" pitchFamily="49" charset="0"/>
              </a:rPr>
              <a:t> ListFilter(20));</a:t>
            </a:r>
          </a:p>
          <a:p>
            <a:endParaRPr lang="en-US" sz="1600" b="1" dirty="0">
              <a:solidFill>
                <a:srgbClr val="FF0000"/>
              </a:solidFill>
              <a:latin typeface="Courier" pitchFamily="49" charset="0"/>
            </a:endParaRPr>
          </a:p>
        </p:txBody>
      </p:sp>
      <p:sp>
        <p:nvSpPr>
          <p:cNvPr id="7" name="TextBox 6"/>
          <p:cNvSpPr txBox="1"/>
          <p:nvPr/>
        </p:nvSpPr>
        <p:spPr>
          <a:xfrm>
            <a:off x="2590800" y="3886200"/>
            <a:ext cx="3212989" cy="369332"/>
          </a:xfrm>
          <a:prstGeom prst="rect">
            <a:avLst/>
          </a:prstGeom>
          <a:noFill/>
        </p:spPr>
        <p:txBody>
          <a:bodyPr wrap="none" rtlCol="0">
            <a:spAutoFit/>
          </a:bodyPr>
          <a:lstStyle/>
          <a:p>
            <a:r>
              <a:rPr lang="en-US" dirty="0" smtClean="0"/>
              <a:t>Need </a:t>
            </a:r>
            <a:r>
              <a:rPr lang="en-US" dirty="0" err="1" smtClean="0"/>
              <a:t>k</a:t>
            </a:r>
            <a:r>
              <a:rPr lang="en-US" dirty="0" smtClean="0"/>
              <a:t> to loop 1-20 for each </a:t>
            </a:r>
            <a:r>
              <a:rPr lang="en-US" dirty="0" err="1" smtClean="0"/>
              <a:t>i</a:t>
            </a:r>
            <a:endParaRPr lang="en-US" dirty="0"/>
          </a:p>
        </p:txBody>
      </p:sp>
      <p:sp>
        <p:nvSpPr>
          <p:cNvPr id="8" name="TextBox 7"/>
          <p:cNvSpPr txBox="1"/>
          <p:nvPr/>
        </p:nvSpPr>
        <p:spPr>
          <a:xfrm>
            <a:off x="381000" y="1447800"/>
            <a:ext cx="3526048" cy="400110"/>
          </a:xfrm>
          <a:prstGeom prst="rect">
            <a:avLst/>
          </a:prstGeom>
          <a:noFill/>
        </p:spPr>
        <p:txBody>
          <a:bodyPr wrap="none" rtlCol="0">
            <a:spAutoFit/>
          </a:bodyPr>
          <a:lstStyle/>
          <a:p>
            <a:r>
              <a:rPr lang="en-US" sz="2000" b="1" dirty="0" err="1" smtClean="0"/>
              <a:t>Lpus%i%SOAe</a:t>
            </a:r>
            <a:r>
              <a:rPr lang="en-US" sz="2000" b="1" dirty="0" smtClean="0"/>
              <a:t> – </a:t>
            </a:r>
            <a:r>
              <a:rPr lang="en-US" sz="2000" b="1" i="1" dirty="0" smtClean="0"/>
              <a:t>Evaluator</a:t>
            </a:r>
          </a:p>
        </p:txBody>
      </p:sp>
      <p:sp>
        <p:nvSpPr>
          <p:cNvPr id="9" name="TextBox 8"/>
          <p:cNvSpPr txBox="1"/>
          <p:nvPr/>
        </p:nvSpPr>
        <p:spPr>
          <a:xfrm>
            <a:off x="0" y="1066800"/>
            <a:ext cx="2685098" cy="400110"/>
          </a:xfrm>
          <a:prstGeom prst="rect">
            <a:avLst/>
          </a:prstGeom>
          <a:noFill/>
        </p:spPr>
        <p:txBody>
          <a:bodyPr wrap="none" rtlCol="0">
            <a:spAutoFit/>
          </a:bodyPr>
          <a:lstStyle/>
          <a:p>
            <a:r>
              <a:rPr lang="en-US" sz="2000" b="1" dirty="0" err="1" smtClean="0"/>
              <a:t>DIMOAe</a:t>
            </a:r>
            <a:r>
              <a:rPr lang="en-US" sz="2000" b="1" dirty="0" smtClean="0"/>
              <a:t> – </a:t>
            </a:r>
            <a:r>
              <a:rPr lang="en-US" sz="2000" b="1" i="1" dirty="0" smtClean="0"/>
              <a:t>Evaluator</a:t>
            </a:r>
          </a:p>
        </p:txBody>
      </p:sp>
    </p:spTree>
  </p:cSld>
  <p:clrMapOvr>
    <a:masterClrMapping/>
  </p:clrMapOvr>
  <p:transition>
    <p:zoom/>
  </p:transition>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622425"/>
            <a:ext cx="8521700" cy="3787775"/>
          </a:xfrm>
        </p:spPr>
        <p:txBody>
          <a:bodyPr/>
          <a:lstStyle/>
          <a:p>
            <a:pPr>
              <a:buNone/>
            </a:pPr>
            <a:r>
              <a:rPr lang="en-US" sz="1400" dirty="0" smtClean="0"/>
              <a:t>/ Create the Method Evaluator for </a:t>
            </a:r>
            <a:r>
              <a:rPr lang="en-US" sz="1400" dirty="0" err="1" smtClean="0"/>
              <a:t>DIMOAe</a:t>
            </a:r>
            <a:r>
              <a:rPr lang="en-US" sz="1400" dirty="0" smtClean="0"/>
              <a:t> using </a:t>
            </a:r>
            <a:r>
              <a:rPr lang="en-US" sz="1400" dirty="0" err="1" smtClean="0"/>
              <a:t>LpusiVars</a:t>
            </a:r>
            <a:r>
              <a:rPr lang="en-US" sz="1400" dirty="0" smtClean="0"/>
              <a:t> created previously</a:t>
            </a:r>
          </a:p>
          <a:p>
            <a:pPr marL="0" lvl="0" indent="0" defTabSz="914400" eaLnBrk="1" fontAlgn="auto" hangingPunct="1">
              <a:spcBef>
                <a:spcPts val="0"/>
              </a:spcBef>
              <a:spcAft>
                <a:spcPts val="0"/>
              </a:spcAft>
              <a:buSzTx/>
              <a:buNone/>
            </a:pPr>
            <a:r>
              <a:rPr lang="en-US" sz="1600" b="0" kern="1200" dirty="0" smtClean="0">
                <a:solidFill>
                  <a:srgbClr val="000000"/>
                </a:solidFill>
              </a:rPr>
              <a:t>// Construct the </a:t>
            </a:r>
            <a:r>
              <a:rPr lang="en-US" sz="1600" b="0" kern="1200" dirty="0" err="1" smtClean="0">
                <a:solidFill>
                  <a:srgbClr val="000000"/>
                </a:solidFill>
              </a:rPr>
              <a:t>InducedDrag</a:t>
            </a:r>
            <a:r>
              <a:rPr lang="en-US" sz="1600" b="0" kern="1200" dirty="0" smtClean="0">
                <a:solidFill>
                  <a:srgbClr val="000000"/>
                </a:solidFill>
              </a:rPr>
              <a:t> Object</a:t>
            </a:r>
          </a:p>
          <a:p>
            <a:pPr marL="0" lvl="0" indent="0" defTabSz="914400" eaLnBrk="1" fontAlgn="auto" hangingPunct="1">
              <a:spcBef>
                <a:spcPts val="0"/>
              </a:spcBef>
              <a:spcAft>
                <a:spcPts val="0"/>
              </a:spcAft>
              <a:buSzTx/>
              <a:buNone/>
            </a:pPr>
            <a:r>
              <a:rPr lang="en-US" sz="1600" b="0" kern="1200" dirty="0" err="1" smtClean="0">
                <a:solidFill>
                  <a:srgbClr val="000000"/>
                </a:solidFill>
              </a:rPr>
              <a:t>InducedDrag</a:t>
            </a:r>
            <a:r>
              <a:rPr lang="en-US" sz="1600" b="0" kern="1200" dirty="0" smtClean="0">
                <a:solidFill>
                  <a:srgbClr val="000000"/>
                </a:solidFill>
              </a:rPr>
              <a:t> </a:t>
            </a:r>
            <a:r>
              <a:rPr lang="en-US" sz="1600" b="0" kern="1200" dirty="0" err="1" smtClean="0">
                <a:solidFill>
                  <a:srgbClr val="000000"/>
                </a:solidFill>
              </a:rPr>
              <a:t>idragObj</a:t>
            </a:r>
            <a:r>
              <a:rPr lang="en-US" sz="1600" b="0" kern="1200" dirty="0" smtClean="0">
                <a:solidFill>
                  <a:srgbClr val="000000"/>
                </a:solidFill>
              </a:rPr>
              <a:t> = new </a:t>
            </a:r>
            <a:r>
              <a:rPr lang="en-US" sz="1600" b="0" kern="1200" dirty="0" err="1" smtClean="0">
                <a:solidFill>
                  <a:srgbClr val="000000"/>
                </a:solidFill>
              </a:rPr>
              <a:t>InducedDrag("avusIdrag</a:t>
            </a:r>
            <a:r>
              <a:rPr lang="en-US" sz="1600" b="0" kern="1200" dirty="0" smtClean="0">
                <a:solidFill>
                  <a:srgbClr val="000000"/>
                </a:solidFill>
              </a:rPr>
              <a:t>", </a:t>
            </a:r>
            <a:r>
              <a:rPr lang="en-US" sz="1600" b="0" kern="1200" dirty="0" err="1" smtClean="0">
                <a:solidFill>
                  <a:srgbClr val="000000"/>
                </a:solidFill>
              </a:rPr>
              <a:t>yiA</a:t>
            </a:r>
            <a:r>
              <a:rPr lang="en-US" sz="1600" b="0" kern="1200" dirty="0" smtClean="0">
                <a:solidFill>
                  <a:srgbClr val="000000"/>
                </a:solidFill>
              </a:rPr>
              <a:t>);</a:t>
            </a:r>
          </a:p>
          <a:p>
            <a:pPr marL="0" lvl="0" indent="0" defTabSz="914400" eaLnBrk="1" fontAlgn="auto" hangingPunct="1">
              <a:spcBef>
                <a:spcPts val="0"/>
              </a:spcBef>
              <a:spcAft>
                <a:spcPts val="0"/>
              </a:spcAft>
              <a:buSzTx/>
              <a:buNone/>
            </a:pPr>
            <a:r>
              <a:rPr lang="en-US" sz="1600" b="0" kern="1200" dirty="0" smtClean="0">
                <a:solidFill>
                  <a:srgbClr val="000000"/>
                </a:solidFill>
              </a:rPr>
              <a:t>// Create the Method Evaluator</a:t>
            </a:r>
          </a:p>
          <a:p>
            <a:pPr marL="0" lvl="0" indent="0" defTabSz="914400" eaLnBrk="1" fontAlgn="auto" hangingPunct="1">
              <a:spcBef>
                <a:spcPts val="0"/>
              </a:spcBef>
              <a:spcAft>
                <a:spcPts val="0"/>
              </a:spcAft>
              <a:buSzTx/>
              <a:buNone/>
            </a:pPr>
            <a:r>
              <a:rPr lang="en-US" sz="1600" b="0" kern="1200" dirty="0" err="1" smtClean="0">
                <a:solidFill>
                  <a:srgbClr val="000000"/>
                </a:solidFill>
              </a:rPr>
              <a:t>MethodEvaluator</a:t>
            </a:r>
            <a:r>
              <a:rPr lang="en-US" sz="1600" b="0" kern="1200" dirty="0" smtClean="0">
                <a:solidFill>
                  <a:srgbClr val="000000"/>
                </a:solidFill>
              </a:rPr>
              <a:t> </a:t>
            </a:r>
            <a:r>
              <a:rPr lang="en-US" sz="1600" b="0" kern="1200" dirty="0" err="1" smtClean="0">
                <a:solidFill>
                  <a:srgbClr val="000000"/>
                </a:solidFill>
              </a:rPr>
              <a:t>iDragMethodEval</a:t>
            </a:r>
            <a:r>
              <a:rPr lang="en-US" sz="1600" b="0" kern="1200" dirty="0" smtClean="0">
                <a:solidFill>
                  <a:srgbClr val="000000"/>
                </a:solidFill>
              </a:rPr>
              <a:t> = new </a:t>
            </a:r>
            <a:r>
              <a:rPr lang="en-US" sz="1600" b="0" kern="1200" dirty="0" err="1" smtClean="0">
                <a:solidFill>
                  <a:srgbClr val="000000"/>
                </a:solidFill>
              </a:rPr>
              <a:t>MethodEvaluator(“DIMOAe”,idragObj</a:t>
            </a:r>
            <a:r>
              <a:rPr lang="en-US" sz="1600" b="0" kern="1200" dirty="0" smtClean="0">
                <a:solidFill>
                  <a:srgbClr val="000000"/>
                </a:solidFill>
              </a:rPr>
              <a:t>, "</a:t>
            </a:r>
            <a:r>
              <a:rPr lang="en-US" sz="1600" b="0" kern="1200" dirty="0" err="1" smtClean="0">
                <a:solidFill>
                  <a:srgbClr val="000000"/>
                </a:solidFill>
              </a:rPr>
              <a:t>evaluateIDrag</a:t>
            </a:r>
            <a:r>
              <a:rPr lang="en-US" sz="1600" b="0" kern="1200" dirty="0" smtClean="0">
                <a:solidFill>
                  <a:srgbClr val="000000"/>
                </a:solidFill>
              </a:rPr>
              <a:t>");</a:t>
            </a:r>
          </a:p>
          <a:p>
            <a:pPr marL="0" lvl="0" indent="0" defTabSz="914400" eaLnBrk="1" fontAlgn="auto" hangingPunct="1">
              <a:spcBef>
                <a:spcPts val="0"/>
              </a:spcBef>
              <a:spcAft>
                <a:spcPts val="0"/>
              </a:spcAft>
              <a:buSzTx/>
              <a:buNone/>
            </a:pPr>
            <a:r>
              <a:rPr lang="en-US" sz="1600" b="0" kern="1200" dirty="0" smtClean="0">
                <a:solidFill>
                  <a:srgbClr val="000000"/>
                </a:solidFill>
              </a:rPr>
              <a:t>// make sure the evaluator for </a:t>
            </a:r>
            <a:r>
              <a:rPr lang="en-US" sz="1600" b="0" kern="1200" dirty="0" err="1" smtClean="0">
                <a:solidFill>
                  <a:srgbClr val="000000"/>
                </a:solidFill>
              </a:rPr>
              <a:t>LpusiVars</a:t>
            </a:r>
            <a:r>
              <a:rPr lang="en-US" sz="1600" b="0" kern="1200" dirty="0" smtClean="0">
                <a:solidFill>
                  <a:srgbClr val="000000"/>
                </a:solidFill>
              </a:rPr>
              <a:t> is set to “</a:t>
            </a:r>
            <a:r>
              <a:rPr lang="en-US" sz="1600" b="0" kern="1200" dirty="0" err="1" smtClean="0">
                <a:solidFill>
                  <a:srgbClr val="000000"/>
                </a:solidFill>
              </a:rPr>
              <a:t>LpusiSOAe</a:t>
            </a:r>
            <a:r>
              <a:rPr lang="en-US" sz="1600" b="0" kern="1200" dirty="0" smtClean="0">
                <a:solidFill>
                  <a:srgbClr val="000000"/>
                </a:solidFill>
              </a:rPr>
              <a:t>”</a:t>
            </a:r>
          </a:p>
          <a:p>
            <a:pPr marL="0" lvl="0" indent="0" defTabSz="914400" eaLnBrk="1" fontAlgn="auto" hangingPunct="1">
              <a:spcBef>
                <a:spcPts val="0"/>
              </a:spcBef>
              <a:spcAft>
                <a:spcPts val="0"/>
              </a:spcAft>
              <a:buSzTx/>
              <a:buNone/>
            </a:pPr>
            <a:r>
              <a:rPr lang="en-US" sz="1600" b="0" kern="1200" dirty="0" smtClean="0">
                <a:solidFill>
                  <a:srgbClr val="000000"/>
                </a:solidFill>
              </a:rPr>
              <a:t>  </a:t>
            </a:r>
            <a:r>
              <a:rPr lang="en-US" sz="1600" b="0" kern="1200" dirty="0" err="1" smtClean="0">
                <a:solidFill>
                  <a:srgbClr val="000000"/>
                </a:solidFill>
              </a:rPr>
              <a:t>setEvaluator(LpusiVars</a:t>
            </a:r>
            <a:r>
              <a:rPr lang="en-US" sz="1600" b="0" kern="1200" dirty="0" smtClean="0">
                <a:solidFill>
                  <a:srgbClr val="000000"/>
                </a:solidFill>
              </a:rPr>
              <a:t>, Loop(1:20) “</a:t>
            </a:r>
            <a:r>
              <a:rPr lang="en-US" sz="1600" b="0" kern="1200" dirty="0" err="1" smtClean="0">
                <a:solidFill>
                  <a:srgbClr val="000000"/>
                </a:solidFill>
              </a:rPr>
              <a:t>Lpus%i%SOAe</a:t>
            </a:r>
            <a:r>
              <a:rPr lang="en-US" sz="1600" b="0" kern="1200" dirty="0" smtClean="0">
                <a:solidFill>
                  <a:srgbClr val="000000"/>
                </a:solidFill>
              </a:rPr>
              <a:t>”)</a:t>
            </a:r>
          </a:p>
          <a:p>
            <a:pPr marL="0" lvl="0" indent="0" defTabSz="914400" eaLnBrk="1" fontAlgn="auto" hangingPunct="1">
              <a:spcBef>
                <a:spcPts val="0"/>
              </a:spcBef>
              <a:spcAft>
                <a:spcPts val="0"/>
              </a:spcAft>
              <a:buSzTx/>
              <a:buNone/>
            </a:pPr>
            <a:r>
              <a:rPr lang="en-US" sz="1600" b="0" kern="1200" dirty="0" smtClean="0">
                <a:solidFill>
                  <a:srgbClr val="000000"/>
                </a:solidFill>
              </a:rPr>
              <a:t>// Set the arguments for the Method</a:t>
            </a:r>
          </a:p>
          <a:p>
            <a:pPr marL="0" lvl="0" indent="0" defTabSz="914400" eaLnBrk="1" fontAlgn="auto" hangingPunct="1">
              <a:spcBef>
                <a:spcPts val="0"/>
              </a:spcBef>
              <a:spcAft>
                <a:spcPts val="0"/>
              </a:spcAft>
              <a:buSzTx/>
              <a:buNone/>
            </a:pPr>
            <a:r>
              <a:rPr lang="en-US" sz="1600" b="0" kern="1200" dirty="0" err="1" smtClean="0">
                <a:solidFill>
                  <a:srgbClr val="000000"/>
                </a:solidFill>
              </a:rPr>
              <a:t>iDragMethodEval.setArgs(lpusVarsSOA</a:t>
            </a:r>
            <a:r>
              <a:rPr lang="en-US" sz="1600" b="0" kern="1200" dirty="0" smtClean="0">
                <a:solidFill>
                  <a:srgbClr val="000000"/>
                </a:solidFill>
              </a:rPr>
              <a:t>[ ],</a:t>
            </a:r>
            <a:r>
              <a:rPr lang="en-US" sz="1600" b="0" kern="1200" dirty="0" err="1" smtClean="0">
                <a:solidFill>
                  <a:srgbClr val="000000"/>
                </a:solidFill>
              </a:rPr>
              <a:t>qdp</a:t>
            </a:r>
            <a:r>
              <a:rPr lang="en-US" sz="1600" b="0" kern="1200" dirty="0" smtClean="0">
                <a:solidFill>
                  <a:srgbClr val="000000"/>
                </a:solidFill>
              </a:rPr>
              <a:t>);</a:t>
            </a:r>
          </a:p>
        </p:txBody>
      </p:sp>
      <p:sp>
        <p:nvSpPr>
          <p:cNvPr id="4" name="TextBox 3"/>
          <p:cNvSpPr txBox="1"/>
          <p:nvPr/>
        </p:nvSpPr>
        <p:spPr>
          <a:xfrm>
            <a:off x="0" y="1066800"/>
            <a:ext cx="2685098" cy="400110"/>
          </a:xfrm>
          <a:prstGeom prst="rect">
            <a:avLst/>
          </a:prstGeom>
          <a:noFill/>
        </p:spPr>
        <p:txBody>
          <a:bodyPr wrap="none" rtlCol="0">
            <a:spAutoFit/>
          </a:bodyPr>
          <a:lstStyle/>
          <a:p>
            <a:r>
              <a:rPr lang="en-US" sz="2000" b="1" dirty="0" err="1" smtClean="0"/>
              <a:t>DIMOAe</a:t>
            </a:r>
            <a:r>
              <a:rPr lang="en-US" sz="2000" b="1" dirty="0" smtClean="0"/>
              <a:t> – </a:t>
            </a:r>
            <a:r>
              <a:rPr lang="en-US" sz="2000" b="1" i="1" dirty="0" smtClean="0"/>
              <a:t>Evaluator</a:t>
            </a:r>
          </a:p>
        </p:txBody>
      </p:sp>
    </p:spTree>
  </p:cSld>
  <p:clrMapOvr>
    <a:masterClrMapping/>
  </p:clrMapOvr>
  <p:transition>
    <p:zoom/>
  </p:transition>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TextBox 5"/>
          <p:cNvSpPr txBox="1"/>
          <p:nvPr/>
        </p:nvSpPr>
        <p:spPr>
          <a:xfrm>
            <a:off x="228600" y="3276600"/>
            <a:ext cx="8686800" cy="954107"/>
          </a:xfrm>
          <a:prstGeom prst="rect">
            <a:avLst/>
          </a:prstGeom>
          <a:noFill/>
        </p:spPr>
        <p:txBody>
          <a:bodyPr wrap="square" rtlCol="0">
            <a:spAutoFit/>
          </a:bodyPr>
          <a:lstStyle/>
          <a:p>
            <a:r>
              <a:rPr lang="en-US" sz="1400" dirty="0" smtClean="0"/>
              <a:t>A separate Class called </a:t>
            </a:r>
            <a:r>
              <a:rPr lang="en-US" sz="1400" dirty="0" err="1" smtClean="0"/>
              <a:t>InducedDrag.java</a:t>
            </a:r>
            <a:r>
              <a:rPr lang="en-US" sz="1400" dirty="0" smtClean="0"/>
              <a:t> has been created to compute DI and the above partial derivatives. This class has a method called </a:t>
            </a:r>
            <a:r>
              <a:rPr lang="en-US" sz="1400" i="1" dirty="0" err="1" smtClean="0"/>
              <a:t>evaluateInducedDragSensitivity</a:t>
            </a:r>
            <a:r>
              <a:rPr lang="en-US" sz="1400" i="1" dirty="0" smtClean="0"/>
              <a:t> </a:t>
            </a:r>
            <a:r>
              <a:rPr lang="en-US" sz="1400" dirty="0" smtClean="0"/>
              <a:t>which takes as  arguments  </a:t>
            </a:r>
            <a:r>
              <a:rPr lang="en-US" sz="1400" dirty="0" err="1" smtClean="0"/>
              <a:t>Lpusi</a:t>
            </a:r>
            <a:r>
              <a:rPr lang="en-US" sz="1400" dirty="0" smtClean="0"/>
              <a:t> Variables, </a:t>
            </a:r>
            <a:r>
              <a:rPr lang="en-US" sz="1400" dirty="0" err="1" smtClean="0"/>
              <a:t>q</a:t>
            </a:r>
            <a:r>
              <a:rPr lang="en-US" sz="1400" dirty="0" smtClean="0"/>
              <a:t> Variable and the Variable to compute the sensitivity </a:t>
            </a:r>
            <a:r>
              <a:rPr lang="en-US" sz="1400" dirty="0" err="1" smtClean="0"/>
              <a:t>wrt</a:t>
            </a:r>
            <a:r>
              <a:rPr lang="en-US" sz="1400" dirty="0" smtClean="0"/>
              <a:t>. These Variables are expected to be the </a:t>
            </a:r>
            <a:r>
              <a:rPr lang="en-US" sz="1400" dirty="0" err="1" smtClean="0"/>
              <a:t>Lpus_i</a:t>
            </a:r>
            <a:r>
              <a:rPr lang="en-US" sz="1400" dirty="0" smtClean="0"/>
              <a:t> response Variables and </a:t>
            </a:r>
            <a:r>
              <a:rPr lang="en-US" sz="1400" dirty="0" err="1" smtClean="0"/>
              <a:t>q</a:t>
            </a:r>
            <a:r>
              <a:rPr lang="en-US" sz="1400" dirty="0" smtClean="0"/>
              <a:t>. </a:t>
            </a:r>
            <a:endParaRPr lang="en-US" sz="1400" dirty="0"/>
          </a:p>
        </p:txBody>
      </p:sp>
      <p:sp>
        <p:nvSpPr>
          <p:cNvPr id="7" name="Rectangle 6"/>
          <p:cNvSpPr/>
          <p:nvPr/>
        </p:nvSpPr>
        <p:spPr>
          <a:xfrm>
            <a:off x="152400" y="4267200"/>
            <a:ext cx="8839200" cy="1815882"/>
          </a:xfrm>
          <a:prstGeom prst="rect">
            <a:avLst/>
          </a:prstGeom>
        </p:spPr>
        <p:txBody>
          <a:bodyPr wrap="square">
            <a:spAutoFit/>
          </a:bodyPr>
          <a:lstStyle/>
          <a:p>
            <a:pPr lvl="0"/>
            <a:r>
              <a:rPr lang="en-US" sz="1400" dirty="0" smtClean="0">
                <a:solidFill>
                  <a:srgbClr val="000000"/>
                </a:solidFill>
              </a:rPr>
              <a:t>For this a </a:t>
            </a:r>
            <a:r>
              <a:rPr lang="en-US" sz="1400" dirty="0" err="1" smtClean="0">
                <a:solidFill>
                  <a:srgbClr val="000000"/>
                </a:solidFill>
              </a:rPr>
              <a:t>MethodEvaluator</a:t>
            </a:r>
            <a:r>
              <a:rPr lang="en-US" sz="1400" dirty="0" smtClean="0">
                <a:solidFill>
                  <a:srgbClr val="000000"/>
                </a:solidFill>
              </a:rPr>
              <a:t> will be used.</a:t>
            </a:r>
          </a:p>
          <a:p>
            <a:pPr lvl="0"/>
            <a:r>
              <a:rPr lang="en-US" sz="1400" dirty="0" smtClean="0">
                <a:solidFill>
                  <a:srgbClr val="000000"/>
                </a:solidFill>
              </a:rPr>
              <a:t>// Construct the </a:t>
            </a:r>
            <a:r>
              <a:rPr lang="en-US" sz="1400" dirty="0" err="1" smtClean="0">
                <a:solidFill>
                  <a:srgbClr val="000000"/>
                </a:solidFill>
              </a:rPr>
              <a:t>InducedDrag</a:t>
            </a:r>
            <a:r>
              <a:rPr lang="en-US" sz="1400" dirty="0" smtClean="0">
                <a:solidFill>
                  <a:srgbClr val="000000"/>
                </a:solidFill>
              </a:rPr>
              <a:t> Object</a:t>
            </a:r>
          </a:p>
          <a:p>
            <a:pPr lvl="0"/>
            <a:r>
              <a:rPr lang="en-US" sz="1400" dirty="0" err="1" smtClean="0">
                <a:solidFill>
                  <a:srgbClr val="000000"/>
                </a:solidFill>
              </a:rPr>
              <a:t>InducedDrag</a:t>
            </a:r>
            <a:r>
              <a:rPr lang="en-US" sz="1400" dirty="0" smtClean="0">
                <a:solidFill>
                  <a:srgbClr val="000000"/>
                </a:solidFill>
              </a:rPr>
              <a:t> </a:t>
            </a:r>
            <a:r>
              <a:rPr lang="en-US" sz="1400" dirty="0" err="1" smtClean="0">
                <a:solidFill>
                  <a:srgbClr val="000000"/>
                </a:solidFill>
              </a:rPr>
              <a:t>idragObj</a:t>
            </a:r>
            <a:r>
              <a:rPr lang="en-US" sz="1400" dirty="0" smtClean="0">
                <a:solidFill>
                  <a:srgbClr val="000000"/>
                </a:solidFill>
              </a:rPr>
              <a:t> = new </a:t>
            </a:r>
            <a:r>
              <a:rPr lang="en-US" sz="1400" dirty="0" err="1" smtClean="0">
                <a:solidFill>
                  <a:srgbClr val="000000"/>
                </a:solidFill>
              </a:rPr>
              <a:t>InducedDrag("avusIdrag</a:t>
            </a:r>
            <a:r>
              <a:rPr lang="en-US" sz="1400" dirty="0" smtClean="0">
                <a:solidFill>
                  <a:srgbClr val="000000"/>
                </a:solidFill>
              </a:rPr>
              <a:t>", </a:t>
            </a:r>
            <a:r>
              <a:rPr lang="en-US" sz="1400" dirty="0" err="1" smtClean="0">
                <a:solidFill>
                  <a:srgbClr val="000000"/>
                </a:solidFill>
              </a:rPr>
              <a:t>yiA</a:t>
            </a:r>
            <a:r>
              <a:rPr lang="en-US" sz="1400" dirty="0" smtClean="0">
                <a:solidFill>
                  <a:srgbClr val="000000"/>
                </a:solidFill>
              </a:rPr>
              <a:t>);</a:t>
            </a:r>
          </a:p>
          <a:p>
            <a:pPr lvl="0"/>
            <a:r>
              <a:rPr lang="en-US" sz="1400" dirty="0" smtClean="0">
                <a:solidFill>
                  <a:srgbClr val="000000"/>
                </a:solidFill>
              </a:rPr>
              <a:t>// Create the Method Evaluator</a:t>
            </a:r>
          </a:p>
          <a:p>
            <a:pPr lvl="0"/>
            <a:r>
              <a:rPr lang="en-US" sz="1400" dirty="0" err="1" smtClean="0">
                <a:solidFill>
                  <a:srgbClr val="000000"/>
                </a:solidFill>
              </a:rPr>
              <a:t>MethodEvaluator</a:t>
            </a:r>
            <a:r>
              <a:rPr lang="en-US" sz="1400" dirty="0" smtClean="0">
                <a:solidFill>
                  <a:srgbClr val="000000"/>
                </a:solidFill>
              </a:rPr>
              <a:t> </a:t>
            </a:r>
            <a:r>
              <a:rPr lang="en-US" sz="1400" dirty="0" err="1" smtClean="0">
                <a:solidFill>
                  <a:srgbClr val="000000"/>
                </a:solidFill>
              </a:rPr>
              <a:t>dDIMOAedLpusie</a:t>
            </a:r>
            <a:r>
              <a:rPr lang="en-US" sz="1400" dirty="0" smtClean="0">
                <a:solidFill>
                  <a:srgbClr val="000000"/>
                </a:solidFill>
              </a:rPr>
              <a:t> = new </a:t>
            </a:r>
            <a:r>
              <a:rPr lang="en-US" sz="1400" dirty="0" err="1" smtClean="0">
                <a:solidFill>
                  <a:srgbClr val="000000"/>
                </a:solidFill>
              </a:rPr>
              <a:t>MethodEvaluator(“dDIMOAedLpusie</a:t>
            </a:r>
            <a:r>
              <a:rPr lang="en-US" sz="1400" dirty="0" smtClean="0">
                <a:solidFill>
                  <a:srgbClr val="000000"/>
                </a:solidFill>
              </a:rPr>
              <a:t> ”,</a:t>
            </a:r>
            <a:r>
              <a:rPr lang="en-US" sz="1400" dirty="0" err="1" smtClean="0">
                <a:solidFill>
                  <a:srgbClr val="000000"/>
                </a:solidFill>
              </a:rPr>
              <a:t>idragObj</a:t>
            </a:r>
            <a:r>
              <a:rPr lang="en-US" sz="1400" dirty="0" smtClean="0">
                <a:solidFill>
                  <a:srgbClr val="000000"/>
                </a:solidFill>
              </a:rPr>
              <a:t>, "</a:t>
            </a:r>
            <a:r>
              <a:rPr lang="en-US" sz="1400" dirty="0" err="1" smtClean="0">
                <a:solidFill>
                  <a:srgbClr val="000000"/>
                </a:solidFill>
              </a:rPr>
              <a:t>evaluateIDragSensitivity</a:t>
            </a:r>
            <a:r>
              <a:rPr lang="en-US" sz="1400" dirty="0" smtClean="0">
                <a:solidFill>
                  <a:srgbClr val="000000"/>
                </a:solidFill>
              </a:rPr>
              <a:t>");</a:t>
            </a:r>
          </a:p>
          <a:p>
            <a:pPr lvl="0"/>
            <a:r>
              <a:rPr lang="en-US" sz="1400" dirty="0" smtClean="0">
                <a:solidFill>
                  <a:srgbClr val="000000"/>
                </a:solidFill>
              </a:rPr>
              <a:t>// Set the arguments for the Method</a:t>
            </a:r>
          </a:p>
          <a:p>
            <a:pPr lvl="0"/>
            <a:r>
              <a:rPr lang="en-US" sz="1400" dirty="0" err="1" smtClean="0">
                <a:solidFill>
                  <a:srgbClr val="000000"/>
                </a:solidFill>
              </a:rPr>
              <a:t>dDIMOAedLpusi.setArgs(LpusiVarsSOA</a:t>
            </a:r>
            <a:r>
              <a:rPr lang="en-US" sz="1400" dirty="0" smtClean="0">
                <a:solidFill>
                  <a:srgbClr val="000000"/>
                </a:solidFill>
              </a:rPr>
              <a:t>, </a:t>
            </a:r>
            <a:r>
              <a:rPr lang="en-US" sz="1400" dirty="0" err="1" smtClean="0">
                <a:solidFill>
                  <a:srgbClr val="000000"/>
                </a:solidFill>
              </a:rPr>
              <a:t>qVar</a:t>
            </a:r>
            <a:r>
              <a:rPr lang="en-US" sz="1400" dirty="0" smtClean="0">
                <a:solidFill>
                  <a:srgbClr val="000000"/>
                </a:solidFill>
              </a:rPr>
              <a:t>, </a:t>
            </a:r>
            <a:r>
              <a:rPr lang="en-US" sz="1400" dirty="0" err="1" smtClean="0">
                <a:solidFill>
                  <a:srgbClr val="000000"/>
                </a:solidFill>
              </a:rPr>
              <a:t>varwrt</a:t>
            </a:r>
            <a:r>
              <a:rPr lang="en-US" sz="1400" dirty="0" smtClean="0">
                <a:solidFill>
                  <a:srgbClr val="000000"/>
                </a:solidFill>
              </a:rPr>
              <a:t>); </a:t>
            </a:r>
            <a:endParaRPr lang="en-US" sz="1400" dirty="0">
              <a:solidFill>
                <a:srgbClr val="000000"/>
              </a:solidFill>
            </a:endParaRPr>
          </a:p>
        </p:txBody>
      </p:sp>
      <p:sp>
        <p:nvSpPr>
          <p:cNvPr id="8" name="Rectangle 7"/>
          <p:cNvSpPr/>
          <p:nvPr/>
        </p:nvSpPr>
        <p:spPr>
          <a:xfrm>
            <a:off x="152400" y="1066800"/>
            <a:ext cx="3443596" cy="369332"/>
          </a:xfrm>
          <a:prstGeom prst="rect">
            <a:avLst/>
          </a:prstGeom>
        </p:spPr>
        <p:txBody>
          <a:bodyPr wrap="none">
            <a:spAutoFit/>
          </a:bodyPr>
          <a:lstStyle/>
          <a:p>
            <a:r>
              <a:rPr lang="en-US" dirty="0" err="1" smtClean="0"/>
              <a:t>GradientEvaluator</a:t>
            </a:r>
            <a:r>
              <a:rPr lang="en-US" dirty="0" smtClean="0"/>
              <a:t> – DIMOAeg1</a:t>
            </a:r>
            <a:endParaRPr lang="en-US" dirty="0"/>
          </a:p>
        </p:txBody>
      </p:sp>
      <p:graphicFrame>
        <p:nvGraphicFramePr>
          <p:cNvPr id="209923" name="Object 3"/>
          <p:cNvGraphicFramePr>
            <a:graphicFrameLocks noChangeAspect="1"/>
          </p:cNvGraphicFramePr>
          <p:nvPr/>
        </p:nvGraphicFramePr>
        <p:xfrm>
          <a:off x="331788" y="1600200"/>
          <a:ext cx="8778875" cy="990600"/>
        </p:xfrm>
        <a:graphic>
          <a:graphicData uri="http://schemas.openxmlformats.org/presentationml/2006/ole">
            <p:oleObj spid="_x0000_s209923" name="Equation" r:id="rId3" imgW="8534400" imgH="1003300" progId="Equation.3">
              <p:embed/>
            </p:oleObj>
          </a:graphicData>
        </a:graphic>
      </p:graphicFrame>
      <p:sp>
        <p:nvSpPr>
          <p:cNvPr id="9" name="TextBox 8"/>
          <p:cNvSpPr txBox="1"/>
          <p:nvPr/>
        </p:nvSpPr>
        <p:spPr>
          <a:xfrm>
            <a:off x="41741" y="2819400"/>
            <a:ext cx="9102259" cy="369332"/>
          </a:xfrm>
          <a:prstGeom prst="rect">
            <a:avLst/>
          </a:prstGeom>
          <a:noFill/>
        </p:spPr>
        <p:txBody>
          <a:bodyPr wrap="none" rtlCol="0">
            <a:spAutoFit/>
          </a:bodyPr>
          <a:lstStyle/>
          <a:p>
            <a:r>
              <a:rPr lang="en-US" dirty="0" smtClean="0"/>
              <a:t>Computed the same way as for DIExacteg1 except use </a:t>
            </a:r>
            <a:r>
              <a:rPr lang="en-US" dirty="0" err="1" smtClean="0"/>
              <a:t>LpusiSOA</a:t>
            </a:r>
            <a:r>
              <a:rPr lang="en-US" dirty="0" smtClean="0"/>
              <a:t> instead of </a:t>
            </a:r>
            <a:r>
              <a:rPr lang="en-US" dirty="0" err="1" smtClean="0"/>
              <a:t>LpusiExact</a:t>
            </a:r>
            <a:endParaRPr lang="en-US" dirty="0"/>
          </a:p>
        </p:txBody>
      </p:sp>
    </p:spTree>
  </p:cSld>
  <p:clrMapOvr>
    <a:masterClrMapping/>
  </p:clrMapOvr>
  <p:transition>
    <p:zoom/>
  </p:transition>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52400" y="1676400"/>
            <a:ext cx="8839200" cy="1200329"/>
          </a:xfrm>
          <a:prstGeom prst="rect">
            <a:avLst/>
          </a:prstGeom>
        </p:spPr>
        <p:txBody>
          <a:bodyPr wrap="square">
            <a:spAutoFit/>
          </a:bodyPr>
          <a:lstStyle/>
          <a:p>
            <a:r>
              <a:rPr lang="en-US" dirty="0" smtClean="0"/>
              <a:t>// add the dependencies to the evaluator</a:t>
            </a:r>
          </a:p>
          <a:p>
            <a:r>
              <a:rPr lang="en-US" dirty="0" err="1" smtClean="0">
                <a:solidFill>
                  <a:srgbClr val="000000"/>
                </a:solidFill>
              </a:rPr>
              <a:t>dDIMOAedLpusie</a:t>
            </a:r>
            <a:r>
              <a:rPr lang="en-US" dirty="0" err="1" smtClean="0"/>
              <a:t>.addDependents(lpusVarsSOA</a:t>
            </a:r>
            <a:r>
              <a:rPr lang="en-US" dirty="0" smtClean="0"/>
              <a:t>[ ],</a:t>
            </a:r>
            <a:r>
              <a:rPr lang="en-US" dirty="0" err="1" smtClean="0"/>
              <a:t>qdp</a:t>
            </a:r>
            <a:r>
              <a:rPr lang="en-US" dirty="0" smtClean="0"/>
              <a:t>);</a:t>
            </a:r>
          </a:p>
          <a:p>
            <a:r>
              <a:rPr lang="en-US" dirty="0" smtClean="0"/>
              <a:t>List&lt;Evaluator&gt; DIMOAeg1 = </a:t>
            </a:r>
            <a:r>
              <a:rPr lang="en-US" i="1" dirty="0" err="1" smtClean="0"/>
              <a:t>list(dDIMOAedLpusie</a:t>
            </a:r>
            <a:r>
              <a:rPr lang="en-US" i="1" dirty="0" smtClean="0"/>
              <a:t>, </a:t>
            </a:r>
            <a:r>
              <a:rPr lang="en-US" i="1" dirty="0" err="1" smtClean="0"/>
              <a:t>dDIMOAedLpusie</a:t>
            </a:r>
            <a:r>
              <a:rPr lang="en-US" i="1" dirty="0" smtClean="0"/>
              <a:t>, ….21 times);</a:t>
            </a:r>
          </a:p>
          <a:p>
            <a:r>
              <a:rPr lang="en-US" dirty="0" err="1" smtClean="0"/>
              <a:t>sm.setGradientEvaluators(“DI</a:t>
            </a:r>
            <a:r>
              <a:rPr lang="en-US" dirty="0" smtClean="0"/>
              <a:t>", ”</a:t>
            </a:r>
            <a:r>
              <a:rPr lang="en-US" dirty="0" err="1" smtClean="0"/>
              <a:t>DIMOAe</a:t>
            </a:r>
            <a:r>
              <a:rPr lang="en-US" dirty="0" smtClean="0"/>
              <a:t>", ”DIMOAeg1",  DIMOAeg1);</a:t>
            </a:r>
          </a:p>
        </p:txBody>
      </p:sp>
      <p:sp>
        <p:nvSpPr>
          <p:cNvPr id="5" name="Rectangle 4"/>
          <p:cNvSpPr/>
          <p:nvPr/>
        </p:nvSpPr>
        <p:spPr>
          <a:xfrm>
            <a:off x="152400" y="1066800"/>
            <a:ext cx="3609507" cy="369332"/>
          </a:xfrm>
          <a:prstGeom prst="rect">
            <a:avLst/>
          </a:prstGeom>
        </p:spPr>
        <p:txBody>
          <a:bodyPr wrap="none">
            <a:spAutoFit/>
          </a:bodyPr>
          <a:lstStyle/>
          <a:p>
            <a:r>
              <a:rPr lang="en-US" b="1" dirty="0" err="1" smtClean="0"/>
              <a:t>GradientEvaluator</a:t>
            </a:r>
            <a:r>
              <a:rPr lang="en-US" b="1" dirty="0" smtClean="0"/>
              <a:t> – DIMOAeg1</a:t>
            </a:r>
            <a:endParaRPr lang="en-US" b="1" dirty="0"/>
          </a:p>
        </p:txBody>
      </p:sp>
    </p:spTree>
  </p:cSld>
  <p:clrMapOvr>
    <a:masterClrMapping/>
  </p:clrMapOvr>
  <p:transition>
    <p:zoom/>
  </p:transition>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DIKrige</a:t>
            </a:r>
            <a:r>
              <a:rPr lang="en-US" dirty="0" smtClean="0"/>
              <a:t> Evaluator</a:t>
            </a:r>
            <a:endParaRPr lang="en-US" dirty="0"/>
          </a:p>
        </p:txBody>
      </p:sp>
      <p:sp>
        <p:nvSpPr>
          <p:cNvPr id="3" name="Content Placeholder 2"/>
          <p:cNvSpPr>
            <a:spLocks noGrp="1"/>
          </p:cNvSpPr>
          <p:nvPr>
            <p:ph idx="1"/>
          </p:nvPr>
        </p:nvSpPr>
        <p:spPr/>
        <p:txBody>
          <a:bodyPr/>
          <a:lstStyle/>
          <a:p>
            <a:pPr>
              <a:buNone/>
            </a:pPr>
            <a:r>
              <a:rPr lang="en-US" sz="1200" dirty="0" smtClean="0"/>
              <a:t>TBD</a:t>
            </a:r>
          </a:p>
          <a:p>
            <a:endParaRPr lang="en-US" sz="1200" dirty="0"/>
          </a:p>
        </p:txBody>
      </p:sp>
    </p:spTree>
  </p:cSld>
  <p:clrMapOvr>
    <a:masterClrMapping/>
  </p:clrMapOvr>
  <p:transition>
    <p:zoom/>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 is configured in a similar fashion as DI</a:t>
            </a:r>
            <a:endParaRPr lang="en-US" dirty="0"/>
          </a:p>
        </p:txBody>
      </p:sp>
    </p:spTree>
  </p:cSld>
  <p:clrMapOvr>
    <a:masterClrMapping/>
  </p:clrMapOvr>
  <p:transition>
    <p:zoom/>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990600" y="1905000"/>
            <a:ext cx="7467600" cy="3539430"/>
          </a:xfrm>
          <a:prstGeom prst="rect">
            <a:avLst/>
          </a:prstGeom>
        </p:spPr>
        <p:txBody>
          <a:bodyPr wrap="square">
            <a:spAutoFit/>
          </a:bodyPr>
          <a:lstStyle/>
          <a:p>
            <a:r>
              <a:rPr lang="en-US" sz="1400" dirty="0">
                <a:solidFill>
                  <a:srgbClr val="000000"/>
                </a:solidFill>
              </a:rPr>
              <a:t>As can be seen in  SORCER Models consists of three components, Variables, Evaluators, and Filters. The purpose of this example is to take the engineering functional </a:t>
            </a:r>
            <a:r>
              <a:rPr lang="en-US" sz="1400" dirty="0" err="1">
                <a:solidFill>
                  <a:srgbClr val="000000"/>
                </a:solidFill>
              </a:rPr>
              <a:t>realationship</a:t>
            </a:r>
            <a:r>
              <a:rPr lang="en-US" sz="1400" dirty="0">
                <a:solidFill>
                  <a:srgbClr val="000000"/>
                </a:solidFill>
              </a:rPr>
              <a:t> defined in  and create a Model in SORCER. Currently SORCER has three types of models, </a:t>
            </a:r>
            <a:r>
              <a:rPr lang="en-US" sz="1400" dirty="0" err="1">
                <a:solidFill>
                  <a:srgbClr val="000000"/>
                </a:solidFill>
              </a:rPr>
              <a:t>ResponseModel</a:t>
            </a:r>
            <a:r>
              <a:rPr lang="en-US" sz="1400" dirty="0">
                <a:solidFill>
                  <a:srgbClr val="000000"/>
                </a:solidFill>
              </a:rPr>
              <a:t>, </a:t>
            </a:r>
            <a:r>
              <a:rPr lang="en-US" sz="1400" dirty="0" err="1">
                <a:solidFill>
                  <a:srgbClr val="000000"/>
                </a:solidFill>
              </a:rPr>
              <a:t>ParametricModel</a:t>
            </a:r>
            <a:r>
              <a:rPr lang="en-US" sz="1400" dirty="0">
                <a:solidFill>
                  <a:srgbClr val="000000"/>
                </a:solidFill>
              </a:rPr>
              <a:t>, and </a:t>
            </a:r>
            <a:r>
              <a:rPr lang="en-US" sz="1400" dirty="0" err="1">
                <a:solidFill>
                  <a:srgbClr val="000000"/>
                </a:solidFill>
              </a:rPr>
              <a:t>SensitivityModel</a:t>
            </a:r>
            <a:r>
              <a:rPr lang="en-US" sz="1400" dirty="0">
                <a:solidFill>
                  <a:srgbClr val="000000"/>
                </a:solidFill>
              </a:rPr>
              <a:t>. In the near future an </a:t>
            </a:r>
            <a:r>
              <a:rPr lang="en-US" sz="1400" dirty="0" err="1">
                <a:solidFill>
                  <a:srgbClr val="000000"/>
                </a:solidFill>
              </a:rPr>
              <a:t>OptimizationModel</a:t>
            </a:r>
            <a:r>
              <a:rPr lang="en-US" sz="1400" dirty="0">
                <a:solidFill>
                  <a:srgbClr val="000000"/>
                </a:solidFill>
              </a:rPr>
              <a:t> will be incorporated as well. Here we will show the development of each of the three available models. First, the development of a </a:t>
            </a:r>
            <a:r>
              <a:rPr lang="en-US" sz="1400" dirty="0" err="1">
                <a:solidFill>
                  <a:srgbClr val="000000"/>
                </a:solidFill>
              </a:rPr>
              <a:t>ResponseModel</a:t>
            </a:r>
            <a:r>
              <a:rPr lang="en-US" sz="1400" dirty="0">
                <a:solidFill>
                  <a:srgbClr val="000000"/>
                </a:solidFill>
              </a:rPr>
              <a:t> will be demonstrated. This will require the definition of  the Model,  the Variables, and then the  configuration of  the Variables with the appropriate Filters and Evaluators. </a:t>
            </a:r>
          </a:p>
          <a:p>
            <a:r>
              <a:rPr lang="en-US" sz="1400" dirty="0">
                <a:solidFill>
                  <a:srgbClr val="000000"/>
                </a:solidFill>
              </a:rPr>
              <a:t>For the case depicted in  there are a total of 21 design variables, 20 design variables associated with  and one design variable associated with . The remaining control surface </a:t>
            </a:r>
            <a:r>
              <a:rPr lang="en-US" sz="1400" dirty="0" err="1">
                <a:solidFill>
                  <a:srgbClr val="000000"/>
                </a:solidFill>
              </a:rPr>
              <a:t>varibles</a:t>
            </a:r>
            <a:r>
              <a:rPr lang="en-US" sz="1400" dirty="0">
                <a:solidFill>
                  <a:srgbClr val="000000"/>
                </a:solidFill>
              </a:rPr>
              <a:t>  will be “linked” (a set relationship) to . The response variables consists of the 20 lift per unit span values,  , and the induced drag, . The primary classes that are used to develop the model can be found in the </a:t>
            </a:r>
            <a:r>
              <a:rPr lang="en-US" sz="1400" dirty="0" err="1">
                <a:solidFill>
                  <a:srgbClr val="000000"/>
                </a:solidFill>
              </a:rPr>
              <a:t>engineering.avus.requestor</a:t>
            </a:r>
            <a:r>
              <a:rPr lang="en-US" sz="1400" dirty="0">
                <a:solidFill>
                  <a:srgbClr val="000000"/>
                </a:solidFill>
              </a:rPr>
              <a:t> and </a:t>
            </a:r>
            <a:r>
              <a:rPr lang="en-US" sz="1400" dirty="0" err="1">
                <a:solidFill>
                  <a:srgbClr val="000000"/>
                </a:solidFill>
              </a:rPr>
              <a:t>engineering.avus.provider</a:t>
            </a:r>
            <a:r>
              <a:rPr lang="en-US" sz="1400" dirty="0">
                <a:solidFill>
                  <a:srgbClr val="000000"/>
                </a:solidFill>
              </a:rPr>
              <a:t> packages. The class names are  AvusModeler.java and AvusModelConfigurator.java, InducedDrag.java, and AvusOutput.java.</a:t>
            </a:r>
          </a:p>
          <a:p>
            <a:r>
              <a:rPr lang="en-US" sz="1400" dirty="0">
                <a:solidFill>
                  <a:srgbClr val="000000"/>
                </a:solidFill>
              </a:rPr>
              <a:t>Below are the significant statements and steps required to build the model. </a:t>
            </a:r>
          </a:p>
        </p:txBody>
      </p:sp>
    </p:spTree>
  </p:cSld>
  <p:clrMapOvr>
    <a:masterClrMapping/>
  </p:clrMapOvr>
  <p:transition>
    <p:zoom/>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152400" y="1219200"/>
            <a:ext cx="8305800" cy="4555093"/>
          </a:xfrm>
          <a:prstGeom prst="rect">
            <a:avLst/>
          </a:prstGeom>
        </p:spPr>
        <p:txBody>
          <a:bodyPr wrap="square">
            <a:spAutoFit/>
          </a:bodyPr>
          <a:lstStyle/>
          <a:p>
            <a:r>
              <a:rPr lang="en-US" sz="1000" b="1" dirty="0">
                <a:solidFill>
                  <a:srgbClr val="000000"/>
                </a:solidFill>
              </a:rPr>
              <a:t>Define the Model and Variables - This can be done in one step with the following functional composition syntax.</a:t>
            </a:r>
          </a:p>
          <a:p>
            <a:r>
              <a:rPr lang="en-US" sz="1000" dirty="0" err="1">
                <a:solidFill>
                  <a:srgbClr val="000000"/>
                </a:solidFill>
              </a:rPr>
              <a:t>ResponseModel</a:t>
            </a:r>
            <a:r>
              <a:rPr lang="en-US" sz="1000" dirty="0">
                <a:solidFill>
                  <a:srgbClr val="000000"/>
                </a:solidFill>
              </a:rPr>
              <a:t> </a:t>
            </a:r>
            <a:r>
              <a:rPr lang="en-US" sz="1000" dirty="0" err="1">
                <a:solidFill>
                  <a:srgbClr val="000000"/>
                </a:solidFill>
              </a:rPr>
              <a:t>avusRM</a:t>
            </a:r>
            <a:r>
              <a:rPr lang="en-US" sz="1000" dirty="0">
                <a:solidFill>
                  <a:srgbClr val="000000"/>
                </a:solidFill>
              </a:rPr>
              <a:t> = </a:t>
            </a:r>
            <a:r>
              <a:rPr lang="en-US" sz="1000" dirty="0" err="1">
                <a:solidFill>
                  <a:srgbClr val="000000"/>
                </a:solidFill>
              </a:rPr>
              <a:t>responseModel</a:t>
            </a:r>
            <a:r>
              <a:rPr lang="en-US" sz="1000" dirty="0">
                <a:solidFill>
                  <a:srgbClr val="000000"/>
                </a:solidFill>
              </a:rPr>
              <a:t>("Induced Drag Response Analysis", </a:t>
            </a:r>
          </a:p>
          <a:p>
            <a:r>
              <a:rPr lang="en-US" sz="1000" dirty="0" err="1">
                <a:solidFill>
                  <a:srgbClr val="000000"/>
                </a:solidFill>
              </a:rPr>
              <a:t>designVars</a:t>
            </a:r>
            <a:r>
              <a:rPr lang="en-US" sz="1000" dirty="0">
                <a:solidFill>
                  <a:srgbClr val="000000"/>
                </a:solidFill>
              </a:rPr>
              <a:t>("cs",20),</a:t>
            </a:r>
          </a:p>
          <a:p>
            <a:r>
              <a:rPr lang="en-US" sz="1000" dirty="0" err="1">
                <a:solidFill>
                  <a:srgbClr val="000000"/>
                </a:solidFill>
              </a:rPr>
              <a:t>designVars</a:t>
            </a:r>
            <a:r>
              <a:rPr lang="en-US" sz="1000" dirty="0">
                <a:solidFill>
                  <a:srgbClr val="000000"/>
                </a:solidFill>
              </a:rPr>
              <a:t>("alpha"),</a:t>
            </a:r>
          </a:p>
          <a:p>
            <a:r>
              <a:rPr lang="en-US" sz="1000" dirty="0" err="1">
                <a:solidFill>
                  <a:srgbClr val="000000"/>
                </a:solidFill>
              </a:rPr>
              <a:t>linkedVars</a:t>
            </a:r>
            <a:r>
              <a:rPr lang="en-US" sz="1000" dirty="0">
                <a:solidFill>
                  <a:srgbClr val="000000"/>
                </a:solidFill>
              </a:rPr>
              <a:t>("</a:t>
            </a:r>
            <a:r>
              <a:rPr lang="en-US" sz="1000" dirty="0" err="1">
                <a:solidFill>
                  <a:srgbClr val="000000"/>
                </a:solidFill>
              </a:rPr>
              <a:t>cs</a:t>
            </a:r>
            <a:r>
              <a:rPr lang="en-US" sz="1000" dirty="0">
                <a:solidFill>
                  <a:srgbClr val="000000"/>
                </a:solidFill>
              </a:rPr>
              <a:t>", 20,21), </a:t>
            </a:r>
          </a:p>
          <a:p>
            <a:r>
              <a:rPr lang="en-US" sz="1000" dirty="0" err="1">
                <a:solidFill>
                  <a:srgbClr val="000000"/>
                </a:solidFill>
              </a:rPr>
              <a:t>responseVars</a:t>
            </a:r>
            <a:r>
              <a:rPr lang="en-US" sz="1000" dirty="0">
                <a:solidFill>
                  <a:srgbClr val="000000"/>
                </a:solidFill>
              </a:rPr>
              <a:t>("</a:t>
            </a:r>
            <a:r>
              <a:rPr lang="en-US" sz="1000" dirty="0" err="1">
                <a:solidFill>
                  <a:srgbClr val="000000"/>
                </a:solidFill>
              </a:rPr>
              <a:t>lpus</a:t>
            </a:r>
            <a:r>
              <a:rPr lang="en-US" sz="1000" dirty="0">
                <a:solidFill>
                  <a:srgbClr val="000000"/>
                </a:solidFill>
              </a:rPr>
              <a:t>", 20),</a:t>
            </a:r>
          </a:p>
          <a:p>
            <a:r>
              <a:rPr lang="en-US" sz="1000" dirty="0" err="1">
                <a:solidFill>
                  <a:srgbClr val="000000"/>
                </a:solidFill>
              </a:rPr>
              <a:t>responseVars</a:t>
            </a:r>
            <a:r>
              <a:rPr lang="en-US" sz="1000" dirty="0">
                <a:solidFill>
                  <a:srgbClr val="000000"/>
                </a:solidFill>
              </a:rPr>
              <a:t>("</a:t>
            </a:r>
            <a:r>
              <a:rPr lang="en-US" sz="1000" dirty="0" err="1">
                <a:solidFill>
                  <a:srgbClr val="000000"/>
                </a:solidFill>
              </a:rPr>
              <a:t>iDrag</a:t>
            </a:r>
            <a:r>
              <a:rPr lang="en-US" sz="1000" dirty="0">
                <a:solidFill>
                  <a:srgbClr val="000000"/>
                </a:solidFill>
              </a:rPr>
              <a:t>"));</a:t>
            </a:r>
          </a:p>
          <a:p>
            <a:endParaRPr lang="en-US" sz="1000" dirty="0">
              <a:solidFill>
                <a:srgbClr val="000000"/>
              </a:solidFill>
            </a:endParaRPr>
          </a:p>
          <a:p>
            <a:r>
              <a:rPr lang="en-US" sz="1000" dirty="0">
                <a:solidFill>
                  <a:srgbClr val="000000"/>
                </a:solidFill>
              </a:rPr>
              <a:t>This is a function with </a:t>
            </a:r>
            <a:r>
              <a:rPr lang="en-US" sz="1000" dirty="0" err="1">
                <a:solidFill>
                  <a:srgbClr val="000000"/>
                </a:solidFill>
              </a:rPr>
              <a:t>embeded</a:t>
            </a:r>
            <a:r>
              <a:rPr lang="en-US" sz="1000" dirty="0">
                <a:solidFill>
                  <a:srgbClr val="000000"/>
                </a:solidFill>
              </a:rPr>
              <a:t> statements. An instance of  </a:t>
            </a:r>
            <a:r>
              <a:rPr lang="en-US" sz="1000" dirty="0" err="1">
                <a:solidFill>
                  <a:srgbClr val="000000"/>
                </a:solidFill>
              </a:rPr>
              <a:t>ResponseModel</a:t>
            </a:r>
            <a:r>
              <a:rPr lang="en-US" sz="1000" dirty="0">
                <a:solidFill>
                  <a:srgbClr val="000000"/>
                </a:solidFill>
              </a:rPr>
              <a:t>  is created called </a:t>
            </a:r>
            <a:r>
              <a:rPr lang="en-US" sz="1000" dirty="0" err="1">
                <a:solidFill>
                  <a:srgbClr val="000000"/>
                </a:solidFill>
              </a:rPr>
              <a:t>avusRM</a:t>
            </a:r>
            <a:r>
              <a:rPr lang="en-US" sz="1000" dirty="0">
                <a:solidFill>
                  <a:srgbClr val="000000"/>
                </a:solidFill>
              </a:rPr>
              <a:t>, the name of the model is “Induced Drag Response Analysis”. This name is arbitrary and user specified. The next argument in the constructor is</a:t>
            </a:r>
          </a:p>
          <a:p>
            <a:r>
              <a:rPr lang="en-US" sz="1000" dirty="0" err="1">
                <a:solidFill>
                  <a:srgbClr val="000000"/>
                </a:solidFill>
              </a:rPr>
              <a:t>DesignVars</a:t>
            </a:r>
            <a:r>
              <a:rPr lang="en-US" sz="1000" dirty="0">
                <a:solidFill>
                  <a:srgbClr val="000000"/>
                </a:solidFill>
              </a:rPr>
              <a:t>("cs",20) - Returns a list of 20 Variable objects with the </a:t>
            </a:r>
            <a:r>
              <a:rPr lang="en-US" sz="1000" i="1" dirty="0">
                <a:solidFill>
                  <a:srgbClr val="000000"/>
                </a:solidFill>
              </a:rPr>
              <a:t>type attribute set to  “DESIGN” and names “cs1”, “cs2”, ... “cs20”. </a:t>
            </a:r>
          </a:p>
          <a:p>
            <a:r>
              <a:rPr lang="en-US" sz="1000" dirty="0" err="1">
                <a:solidFill>
                  <a:srgbClr val="000000"/>
                </a:solidFill>
              </a:rPr>
              <a:t>DesignVars</a:t>
            </a:r>
            <a:r>
              <a:rPr lang="en-US" sz="1000" dirty="0">
                <a:solidFill>
                  <a:srgbClr val="000000"/>
                </a:solidFill>
              </a:rPr>
              <a:t>("alpha") - Returns a single Variable object with </a:t>
            </a:r>
            <a:r>
              <a:rPr lang="en-US" sz="1000" i="1" dirty="0">
                <a:solidFill>
                  <a:srgbClr val="000000"/>
                </a:solidFill>
              </a:rPr>
              <a:t>type attribute of “DESIGN” and  name “alpha”</a:t>
            </a:r>
          </a:p>
          <a:p>
            <a:r>
              <a:rPr lang="en-US" sz="1000" dirty="0" err="1">
                <a:solidFill>
                  <a:srgbClr val="000000"/>
                </a:solidFill>
              </a:rPr>
              <a:t>LinkedVars</a:t>
            </a:r>
            <a:r>
              <a:rPr lang="en-US" sz="1000" dirty="0">
                <a:solidFill>
                  <a:srgbClr val="000000"/>
                </a:solidFill>
              </a:rPr>
              <a:t>("</a:t>
            </a:r>
            <a:r>
              <a:rPr lang="en-US" sz="1000" dirty="0" err="1">
                <a:solidFill>
                  <a:srgbClr val="000000"/>
                </a:solidFill>
              </a:rPr>
              <a:t>cs</a:t>
            </a:r>
            <a:r>
              <a:rPr lang="en-US" sz="1000" dirty="0">
                <a:solidFill>
                  <a:srgbClr val="000000"/>
                </a:solidFill>
              </a:rPr>
              <a:t>", 20,21) - Returns a list of 20 Variable objects with </a:t>
            </a:r>
            <a:r>
              <a:rPr lang="en-US" sz="1000" i="1" dirty="0">
                <a:solidFill>
                  <a:srgbClr val="000000"/>
                </a:solidFill>
              </a:rPr>
              <a:t>type attribute “DESIGN” and kind attribute of “LINKED” with names “cs21”, “cs22”, ...”cs40”</a:t>
            </a:r>
          </a:p>
          <a:p>
            <a:r>
              <a:rPr lang="en-US" sz="1000" dirty="0" err="1">
                <a:solidFill>
                  <a:srgbClr val="000000"/>
                </a:solidFill>
              </a:rPr>
              <a:t>ResponseVars</a:t>
            </a:r>
            <a:r>
              <a:rPr lang="en-US" sz="1000" dirty="0">
                <a:solidFill>
                  <a:srgbClr val="000000"/>
                </a:solidFill>
              </a:rPr>
              <a:t>("</a:t>
            </a:r>
            <a:r>
              <a:rPr lang="en-US" sz="1000" dirty="0" err="1">
                <a:solidFill>
                  <a:srgbClr val="000000"/>
                </a:solidFill>
              </a:rPr>
              <a:t>lpus</a:t>
            </a:r>
            <a:r>
              <a:rPr lang="en-US" sz="1000" dirty="0">
                <a:solidFill>
                  <a:srgbClr val="000000"/>
                </a:solidFill>
              </a:rPr>
              <a:t>", 20)- Returns a list of 20 Variable objects with </a:t>
            </a:r>
            <a:r>
              <a:rPr lang="en-US" sz="1000" i="1" dirty="0">
                <a:solidFill>
                  <a:srgbClr val="000000"/>
                </a:solidFill>
              </a:rPr>
              <a:t>type attribute of “RESPONSE” with names “lpus1”, “lpus2”, ...”lpus20”</a:t>
            </a:r>
          </a:p>
          <a:p>
            <a:r>
              <a:rPr lang="en-US" sz="1000" dirty="0" err="1">
                <a:solidFill>
                  <a:srgbClr val="000000"/>
                </a:solidFill>
              </a:rPr>
              <a:t>ResponseVars</a:t>
            </a:r>
            <a:r>
              <a:rPr lang="en-US" sz="1000" dirty="0">
                <a:solidFill>
                  <a:srgbClr val="000000"/>
                </a:solidFill>
              </a:rPr>
              <a:t>("</a:t>
            </a:r>
            <a:r>
              <a:rPr lang="en-US" sz="1000" dirty="0" err="1">
                <a:solidFill>
                  <a:srgbClr val="000000"/>
                </a:solidFill>
              </a:rPr>
              <a:t>iDrag</a:t>
            </a:r>
            <a:r>
              <a:rPr lang="en-US" sz="1000" dirty="0">
                <a:solidFill>
                  <a:srgbClr val="000000"/>
                </a:solidFill>
              </a:rPr>
              <a:t>")Returns a  Variable object with </a:t>
            </a:r>
            <a:r>
              <a:rPr lang="en-US" sz="1000" i="1" dirty="0">
                <a:solidFill>
                  <a:srgbClr val="000000"/>
                </a:solidFill>
              </a:rPr>
              <a:t>type attribute of “RESPONSE” with name “</a:t>
            </a:r>
            <a:r>
              <a:rPr lang="en-US" sz="1000" i="1" dirty="0" err="1">
                <a:solidFill>
                  <a:srgbClr val="000000"/>
                </a:solidFill>
              </a:rPr>
              <a:t>iDrag</a:t>
            </a:r>
            <a:r>
              <a:rPr lang="en-US" sz="1000" i="1" dirty="0">
                <a:solidFill>
                  <a:srgbClr val="000000"/>
                </a:solidFill>
              </a:rPr>
              <a:t>”</a:t>
            </a:r>
          </a:p>
          <a:p>
            <a:r>
              <a:rPr lang="en-US" sz="1000" dirty="0">
                <a:solidFill>
                  <a:srgbClr val="000000"/>
                </a:solidFill>
              </a:rPr>
              <a:t>A formal definition of the Variable class and some of its available attributes can be found in  Appendix A. </a:t>
            </a:r>
          </a:p>
          <a:p>
            <a:endParaRPr lang="en-US" sz="1000" dirty="0">
              <a:solidFill>
                <a:srgbClr val="000000"/>
              </a:solidFill>
            </a:endParaRPr>
          </a:p>
          <a:p>
            <a:r>
              <a:rPr lang="en-US" sz="1000" b="1" dirty="0">
                <a:solidFill>
                  <a:srgbClr val="000000"/>
                </a:solidFill>
              </a:rPr>
              <a:t>2. The next step required is to </a:t>
            </a:r>
            <a:r>
              <a:rPr lang="en-US" sz="1000" b="1" i="1" dirty="0">
                <a:solidFill>
                  <a:srgbClr val="000000"/>
                </a:solidFill>
              </a:rPr>
              <a:t>configure the </a:t>
            </a:r>
            <a:r>
              <a:rPr lang="en-US" sz="1000" b="1" i="1" dirty="0" err="1">
                <a:solidFill>
                  <a:srgbClr val="000000"/>
                </a:solidFill>
              </a:rPr>
              <a:t>DesignVariables</a:t>
            </a:r>
            <a:r>
              <a:rPr lang="en-US" sz="1000" b="1" i="1" dirty="0">
                <a:solidFill>
                  <a:srgbClr val="000000"/>
                </a:solidFill>
              </a:rPr>
              <a:t>, </a:t>
            </a:r>
            <a:r>
              <a:rPr lang="en-US" sz="1000" b="1" i="1" dirty="0" err="1">
                <a:solidFill>
                  <a:srgbClr val="000000"/>
                </a:solidFill>
              </a:rPr>
              <a:t>LinkedVariables</a:t>
            </a:r>
            <a:r>
              <a:rPr lang="en-US" sz="1000" b="1" i="1" dirty="0">
                <a:solidFill>
                  <a:srgbClr val="000000"/>
                </a:solidFill>
              </a:rPr>
              <a:t>, and the </a:t>
            </a:r>
            <a:r>
              <a:rPr lang="en-US" sz="1000" b="1" i="1" dirty="0" err="1">
                <a:solidFill>
                  <a:srgbClr val="000000"/>
                </a:solidFill>
              </a:rPr>
              <a:t>ResposneVariables</a:t>
            </a:r>
            <a:r>
              <a:rPr lang="en-US" sz="1000" b="1" i="1" dirty="0">
                <a:solidFill>
                  <a:srgbClr val="000000"/>
                </a:solidFill>
              </a:rPr>
              <a:t>.  </a:t>
            </a:r>
          </a:p>
          <a:p>
            <a:r>
              <a:rPr lang="en-US" sz="1000" dirty="0">
                <a:solidFill>
                  <a:srgbClr val="000000"/>
                </a:solidFill>
              </a:rPr>
              <a:t>	</a:t>
            </a:r>
            <a:r>
              <a:rPr lang="en-US" sz="1000" b="1" dirty="0">
                <a:solidFill>
                  <a:srgbClr val="000000"/>
                </a:solidFill>
              </a:rPr>
              <a:t>a. configure the Design Variables - Each </a:t>
            </a:r>
            <a:r>
              <a:rPr lang="en-US" sz="1000" b="1" dirty="0" err="1">
                <a:solidFill>
                  <a:srgbClr val="000000"/>
                </a:solidFill>
              </a:rPr>
              <a:t>indepenedent</a:t>
            </a:r>
            <a:r>
              <a:rPr lang="en-US" sz="1000" b="1" dirty="0">
                <a:solidFill>
                  <a:srgbClr val="000000"/>
                </a:solidFill>
              </a:rPr>
              <a:t> design variable consists of zero, one, or more Filters. For this case the independent design variables reside in two locations. The  variables reside in an </a:t>
            </a:r>
            <a:r>
              <a:rPr lang="en-US" sz="1000" b="1" dirty="0" err="1">
                <a:solidFill>
                  <a:srgbClr val="000000"/>
                </a:solidFill>
              </a:rPr>
              <a:t>ascii</a:t>
            </a:r>
            <a:r>
              <a:rPr lang="en-US" sz="1000" b="1" dirty="0">
                <a:solidFill>
                  <a:srgbClr val="000000"/>
                </a:solidFill>
              </a:rPr>
              <a:t> text file( AVUS_Boundary_Condition.dat) and  resides in a separate </a:t>
            </a:r>
            <a:r>
              <a:rPr lang="en-US" sz="1000" b="1" dirty="0" err="1">
                <a:solidFill>
                  <a:srgbClr val="000000"/>
                </a:solidFill>
              </a:rPr>
              <a:t>ascii</a:t>
            </a:r>
            <a:r>
              <a:rPr lang="en-US" sz="1000" b="1" dirty="0">
                <a:solidFill>
                  <a:srgbClr val="000000"/>
                </a:solidFill>
              </a:rPr>
              <a:t> text file (AVUS_Job.job). In order to have the ability to get and set the values in these files from anywhere on the network (we have no idea where </a:t>
            </a:r>
            <a:r>
              <a:rPr lang="en-US" sz="1000" b="1" dirty="0" err="1">
                <a:solidFill>
                  <a:srgbClr val="000000"/>
                </a:solidFill>
              </a:rPr>
              <a:t>avus</a:t>
            </a:r>
            <a:r>
              <a:rPr lang="en-US" sz="1000" b="1" dirty="0">
                <a:solidFill>
                  <a:srgbClr val="000000"/>
                </a:solidFill>
              </a:rPr>
              <a:t> may run) we need to create  Filter objects and place them into the Variables.  Filters take a larger entity and “filter” out a portion of that entity for either reading, writing or passing to another filter. Since we are working with </a:t>
            </a:r>
            <a:r>
              <a:rPr lang="en-US" sz="1000" b="1" dirty="0" err="1">
                <a:solidFill>
                  <a:srgbClr val="000000"/>
                </a:solidFill>
              </a:rPr>
              <a:t>ascii</a:t>
            </a:r>
            <a:r>
              <a:rPr lang="en-US" sz="1000" b="1" dirty="0">
                <a:solidFill>
                  <a:srgbClr val="000000"/>
                </a:solidFill>
              </a:rPr>
              <a:t> text files in this case we will create </a:t>
            </a:r>
            <a:r>
              <a:rPr lang="en-US" sz="1000" b="1" dirty="0" err="1">
                <a:solidFill>
                  <a:srgbClr val="000000"/>
                </a:solidFill>
              </a:rPr>
              <a:t>BasicFileFilter</a:t>
            </a:r>
            <a:r>
              <a:rPr lang="en-US" sz="1000" b="1" dirty="0">
                <a:solidFill>
                  <a:srgbClr val="000000"/>
                </a:solidFill>
              </a:rPr>
              <a:t> objects (a list of the all currently available Filter types can be found in the </a:t>
            </a:r>
            <a:r>
              <a:rPr lang="en-US" sz="1000" b="1" dirty="0" err="1">
                <a:solidFill>
                  <a:srgbClr val="000000"/>
                </a:solidFill>
              </a:rPr>
              <a:t>sorcer.vfe.filter</a:t>
            </a:r>
            <a:r>
              <a:rPr lang="en-US" sz="1000" b="1" dirty="0">
                <a:solidFill>
                  <a:srgbClr val="000000"/>
                </a:solidFill>
              </a:rPr>
              <a:t> package) . Each </a:t>
            </a:r>
            <a:r>
              <a:rPr lang="en-US" sz="1000" b="1" dirty="0" err="1">
                <a:solidFill>
                  <a:srgbClr val="000000"/>
                </a:solidFill>
              </a:rPr>
              <a:t>BasicFileFilter</a:t>
            </a:r>
            <a:r>
              <a:rPr lang="en-US" sz="1000" b="1" dirty="0">
                <a:solidFill>
                  <a:srgbClr val="000000"/>
                </a:solidFill>
              </a:rPr>
              <a:t> requires a Pattern object which is used to locate the desired quantity in the entity. Here our pattern is essentially </a:t>
            </a:r>
            <a:r>
              <a:rPr lang="en-US" sz="1000" b="1" i="1" dirty="0">
                <a:solidFill>
                  <a:srgbClr val="000000"/>
                </a:solidFill>
              </a:rPr>
              <a:t>line, field, </a:t>
            </a:r>
            <a:r>
              <a:rPr lang="en-US" sz="1000" b="1" i="1" dirty="0" err="1">
                <a:solidFill>
                  <a:srgbClr val="000000"/>
                </a:solidFill>
              </a:rPr>
              <a:t>delimeter</a:t>
            </a:r>
            <a:r>
              <a:rPr lang="en-US" sz="1000" b="1" i="1" dirty="0">
                <a:solidFill>
                  <a:srgbClr val="000000"/>
                </a:solidFill>
              </a:rPr>
              <a:t> information. Other patterns such as regular expressions are available as well. Below is an excerpt from the AVUS_Boundary_Condition.dat file and the AVUS_Job.job file(the line numbers are not actually in the file. They are shown here to indicate where in the file the excerpt has been taken from). </a:t>
            </a:r>
          </a:p>
        </p:txBody>
      </p:sp>
    </p:spTree>
  </p:cSld>
  <p:clrMapOvr>
    <a:masterClrMapping/>
  </p:clrMapOvr>
  <p:transition>
    <p:zoom/>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 (</a:t>
            </a:r>
            <a:r>
              <a:rPr lang="en-US" dirty="0" err="1" smtClean="0"/>
              <a:t>Avus</a:t>
            </a:r>
            <a:r>
              <a:rPr lang="en-US" dirty="0" smtClean="0"/>
              <a:t> Task)</a:t>
            </a:r>
            <a:endParaRPr lang="en-US" dirty="0"/>
          </a:p>
        </p:txBody>
      </p:sp>
      <p:sp>
        <p:nvSpPr>
          <p:cNvPr id="5" name="Rectangle 4"/>
          <p:cNvSpPr/>
          <p:nvPr/>
        </p:nvSpPr>
        <p:spPr>
          <a:xfrm>
            <a:off x="0" y="1143000"/>
            <a:ext cx="9144000" cy="2308324"/>
          </a:xfrm>
          <a:prstGeom prst="rect">
            <a:avLst/>
          </a:prstGeom>
        </p:spPr>
        <p:txBody>
          <a:bodyPr wrap="square">
            <a:spAutoFit/>
          </a:bodyPr>
          <a:lstStyle/>
          <a:p>
            <a:r>
              <a:rPr lang="en-US" dirty="0" smtClean="0"/>
              <a:t>/ construct the </a:t>
            </a:r>
            <a:r>
              <a:rPr lang="en-US" dirty="0" err="1" smtClean="0"/>
              <a:t>ProviderContext</a:t>
            </a:r>
            <a:endParaRPr lang="en-US" dirty="0" smtClean="0"/>
          </a:p>
          <a:p>
            <a:r>
              <a:rPr lang="en-US" dirty="0" smtClean="0"/>
              <a:t>	</a:t>
            </a:r>
            <a:r>
              <a:rPr lang="en-US" dirty="0" err="1" smtClean="0">
                <a:solidFill>
                  <a:srgbClr val="FF0000"/>
                </a:solidFill>
              </a:rPr>
              <a:t>ServiceContext</a:t>
            </a:r>
            <a:r>
              <a:rPr lang="en-US" dirty="0" smtClean="0">
                <a:solidFill>
                  <a:srgbClr val="FF0000"/>
                </a:solidFill>
              </a:rPr>
              <a:t> </a:t>
            </a:r>
            <a:r>
              <a:rPr lang="en-US" dirty="0" err="1" smtClean="0">
                <a:solidFill>
                  <a:srgbClr val="FF0000"/>
                </a:solidFill>
              </a:rPr>
              <a:t>avusContext</a:t>
            </a:r>
            <a:r>
              <a:rPr lang="en-US" dirty="0" smtClean="0">
                <a:solidFill>
                  <a:srgbClr val="FF0000"/>
                </a:solidFill>
              </a:rPr>
              <a:t> = </a:t>
            </a:r>
            <a:r>
              <a:rPr lang="en-US" dirty="0" err="1" smtClean="0">
                <a:solidFill>
                  <a:srgbClr val="FF0000"/>
                </a:solidFill>
              </a:rPr>
              <a:t>getAvusContext</a:t>
            </a:r>
            <a:r>
              <a:rPr lang="en-US" dirty="0" smtClean="0">
                <a:solidFill>
                  <a:srgbClr val="FF0000"/>
                </a:solidFill>
              </a:rPr>
              <a:t>(); </a:t>
            </a:r>
            <a:r>
              <a:rPr lang="en-US" dirty="0" smtClean="0"/>
              <a:t>// Method to get </a:t>
            </a:r>
            <a:r>
              <a:rPr lang="en-US" dirty="0" err="1" smtClean="0"/>
              <a:t>Avus</a:t>
            </a:r>
            <a:r>
              <a:rPr lang="en-US" dirty="0" smtClean="0"/>
              <a:t> Context</a:t>
            </a:r>
            <a:endParaRPr lang="en-US" dirty="0" smtClean="0">
              <a:solidFill>
                <a:srgbClr val="FF0000"/>
              </a:solidFill>
            </a:endParaRPr>
          </a:p>
          <a:p>
            <a:r>
              <a:rPr lang="en-US" dirty="0" smtClean="0"/>
              <a:t>// construct Method and then Task for the </a:t>
            </a:r>
            <a:r>
              <a:rPr lang="en-US" dirty="0" err="1" smtClean="0"/>
              <a:t>Avus</a:t>
            </a:r>
            <a:r>
              <a:rPr lang="en-US" dirty="0" smtClean="0"/>
              <a:t> job</a:t>
            </a:r>
          </a:p>
          <a:p>
            <a:r>
              <a:rPr lang="en-US" dirty="0" smtClean="0"/>
              <a:t>	</a:t>
            </a:r>
            <a:r>
              <a:rPr lang="en-US" dirty="0" smtClean="0">
                <a:solidFill>
                  <a:srgbClr val="FF0000"/>
                </a:solidFill>
              </a:rPr>
              <a:t>Signature </a:t>
            </a:r>
            <a:r>
              <a:rPr lang="en-US" dirty="0" err="1" smtClean="0">
                <a:solidFill>
                  <a:srgbClr val="FF0000"/>
                </a:solidFill>
              </a:rPr>
              <a:t>avusMethod</a:t>
            </a:r>
            <a:r>
              <a:rPr lang="en-US" dirty="0" smtClean="0">
                <a:solidFill>
                  <a:srgbClr val="FF0000"/>
                </a:solidFill>
              </a:rPr>
              <a:t> = new </a:t>
            </a:r>
            <a:r>
              <a:rPr lang="en-US" dirty="0" err="1" smtClean="0">
                <a:solidFill>
                  <a:srgbClr val="FF0000"/>
                </a:solidFill>
              </a:rPr>
              <a:t>ServiceSignature</a:t>
            </a:r>
            <a:r>
              <a:rPr lang="en-US" dirty="0" smtClean="0">
                <a:solidFill>
                  <a:srgbClr val="FF0000"/>
                </a:solidFill>
              </a:rPr>
              <a:t>("</a:t>
            </a:r>
            <a:r>
              <a:rPr lang="en-US" dirty="0" err="1" smtClean="0">
                <a:solidFill>
                  <a:srgbClr val="FF0000"/>
                </a:solidFill>
              </a:rPr>
              <a:t>executeAvus</a:t>
            </a:r>
            <a:r>
              <a:rPr lang="en-US" dirty="0" smtClean="0">
                <a:solidFill>
                  <a:srgbClr val="FF0000"/>
                </a:solidFill>
              </a:rPr>
              <a:t>", </a:t>
            </a:r>
          </a:p>
          <a:p>
            <a:r>
              <a:rPr lang="en-US" dirty="0" err="1" smtClean="0">
                <a:solidFill>
                  <a:srgbClr val="FF0000"/>
                </a:solidFill>
              </a:rPr>
              <a:t>engineering.provider.avus.AvusRemoteInterface.class</a:t>
            </a:r>
            <a:r>
              <a:rPr lang="en-US" dirty="0" smtClean="0">
                <a:solidFill>
                  <a:srgbClr val="FF0000"/>
                </a:solidFill>
              </a:rPr>
              <a:t>, “AVUS-Engineering-DNA”);</a:t>
            </a:r>
          </a:p>
          <a:p>
            <a:r>
              <a:rPr lang="en-US" dirty="0" smtClean="0">
                <a:solidFill>
                  <a:srgbClr val="FF0000"/>
                </a:solidFill>
              </a:rPr>
              <a:t>	</a:t>
            </a:r>
            <a:r>
              <a:rPr lang="en-US" dirty="0" err="1" smtClean="0">
                <a:solidFill>
                  <a:srgbClr val="FF0000"/>
                </a:solidFill>
              </a:rPr>
              <a:t>ServiceTask</a:t>
            </a:r>
            <a:r>
              <a:rPr lang="en-US" dirty="0" smtClean="0">
                <a:solidFill>
                  <a:srgbClr val="FF0000"/>
                </a:solidFill>
              </a:rPr>
              <a:t> </a:t>
            </a:r>
            <a:r>
              <a:rPr lang="en-US" dirty="0" err="1" smtClean="0">
                <a:solidFill>
                  <a:srgbClr val="FF0000"/>
                </a:solidFill>
              </a:rPr>
              <a:t>avusTask</a:t>
            </a:r>
            <a:r>
              <a:rPr lang="en-US" dirty="0" smtClean="0">
                <a:solidFill>
                  <a:srgbClr val="FF0000"/>
                </a:solidFill>
              </a:rPr>
              <a:t> = new </a:t>
            </a:r>
            <a:r>
              <a:rPr lang="en-US" dirty="0" err="1" smtClean="0">
                <a:solidFill>
                  <a:srgbClr val="FF0000"/>
                </a:solidFill>
              </a:rPr>
              <a:t>ServiceTask</a:t>
            </a:r>
            <a:r>
              <a:rPr lang="en-US" dirty="0" smtClean="0">
                <a:solidFill>
                  <a:srgbClr val="FF0000"/>
                </a:solidFill>
              </a:rPr>
              <a:t>("run </a:t>
            </a:r>
            <a:r>
              <a:rPr lang="en-US" dirty="0" err="1" smtClean="0">
                <a:solidFill>
                  <a:srgbClr val="FF0000"/>
                </a:solidFill>
              </a:rPr>
              <a:t>Avus</a:t>
            </a:r>
            <a:r>
              <a:rPr lang="en-US" dirty="0" smtClean="0">
                <a:solidFill>
                  <a:srgbClr val="FF0000"/>
                </a:solidFill>
              </a:rPr>
              <a:t>", </a:t>
            </a:r>
            <a:r>
              <a:rPr lang="en-US" dirty="0" err="1" smtClean="0">
                <a:solidFill>
                  <a:srgbClr val="FF0000"/>
                </a:solidFill>
              </a:rPr>
              <a:t>avusMethod</a:t>
            </a:r>
            <a:r>
              <a:rPr lang="en-US" dirty="0" smtClean="0">
                <a:solidFill>
                  <a:srgbClr val="FF0000"/>
                </a:solidFill>
              </a:rPr>
              <a:t>);</a:t>
            </a:r>
          </a:p>
          <a:p>
            <a:r>
              <a:rPr lang="en-US" dirty="0" smtClean="0"/>
              <a:t>// add the context to the Task	</a:t>
            </a:r>
          </a:p>
          <a:p>
            <a:r>
              <a:rPr lang="en-US" dirty="0" smtClean="0"/>
              <a:t>	</a:t>
            </a:r>
            <a:r>
              <a:rPr lang="en-US" dirty="0" err="1" smtClean="0">
                <a:solidFill>
                  <a:srgbClr val="FF0000"/>
                </a:solidFill>
              </a:rPr>
              <a:t>avusTask.setContext</a:t>
            </a:r>
            <a:r>
              <a:rPr lang="en-US" dirty="0" smtClean="0">
                <a:solidFill>
                  <a:srgbClr val="FF0000"/>
                </a:solidFill>
              </a:rPr>
              <a:t>(</a:t>
            </a:r>
            <a:r>
              <a:rPr lang="en-US" dirty="0" err="1" smtClean="0">
                <a:solidFill>
                  <a:srgbClr val="FF0000"/>
                </a:solidFill>
              </a:rPr>
              <a:t>avusContext</a:t>
            </a:r>
            <a:r>
              <a:rPr lang="en-US" dirty="0" smtClean="0">
                <a:solidFill>
                  <a:srgbClr val="FF0000"/>
                </a:solidFill>
              </a:rPr>
              <a:t>);</a:t>
            </a:r>
          </a:p>
        </p:txBody>
      </p:sp>
    </p:spTree>
  </p:cSld>
  <p:clrMapOvr>
    <a:masterClrMapping/>
  </p:clrMapOvr>
  <p:transition>
    <p:zoom/>
  </p:transition>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Avus</a:t>
            </a:r>
            <a:r>
              <a:rPr lang="en-US" dirty="0" smtClean="0"/>
              <a:t> Context</a:t>
            </a:r>
            <a:endParaRPr lang="en-US" dirty="0"/>
          </a:p>
        </p:txBody>
      </p:sp>
      <p:sp>
        <p:nvSpPr>
          <p:cNvPr id="6" name="Rectangle 5"/>
          <p:cNvSpPr/>
          <p:nvPr/>
        </p:nvSpPr>
        <p:spPr>
          <a:xfrm>
            <a:off x="838200" y="1219200"/>
            <a:ext cx="7924800" cy="3785652"/>
          </a:xfrm>
          <a:prstGeom prst="rect">
            <a:avLst/>
          </a:prstGeom>
        </p:spPr>
        <p:txBody>
          <a:bodyPr wrap="square">
            <a:spAutoFit/>
          </a:bodyPr>
          <a:lstStyle/>
          <a:p>
            <a:r>
              <a:rPr lang="en-US" sz="1200" b="1" dirty="0" smtClean="0"/>
              <a:t>private </a:t>
            </a:r>
            <a:r>
              <a:rPr lang="en-US" sz="1200" b="1" dirty="0" err="1" smtClean="0"/>
              <a:t>ServiceContext</a:t>
            </a:r>
            <a:r>
              <a:rPr lang="en-US" sz="1200" b="1" dirty="0" smtClean="0"/>
              <a:t> </a:t>
            </a:r>
            <a:r>
              <a:rPr lang="en-US" sz="1200" b="1" dirty="0" err="1" smtClean="0"/>
              <a:t>getAvusContext</a:t>
            </a:r>
            <a:r>
              <a:rPr lang="en-US" sz="1200" b="1" dirty="0" smtClean="0"/>
              <a:t>() throws Exception {</a:t>
            </a:r>
          </a:p>
          <a:p>
            <a:r>
              <a:rPr lang="en-US" sz="1200" dirty="0" smtClean="0"/>
              <a:t>// get the context nodes</a:t>
            </a:r>
          </a:p>
          <a:p>
            <a:r>
              <a:rPr lang="en-US" sz="1200" dirty="0" smtClean="0"/>
              <a:t>	</a:t>
            </a:r>
            <a:r>
              <a:rPr lang="en-US" sz="1200" dirty="0" err="1" smtClean="0"/>
              <a:t>ContextNode</a:t>
            </a:r>
            <a:r>
              <a:rPr lang="en-US" sz="1200" dirty="0" smtClean="0"/>
              <a:t>[] </a:t>
            </a:r>
            <a:r>
              <a:rPr lang="en-US" sz="1200" dirty="0" err="1" smtClean="0"/>
              <a:t>avusNodes</a:t>
            </a:r>
            <a:r>
              <a:rPr lang="en-US" sz="1200" dirty="0" smtClean="0"/>
              <a:t> = </a:t>
            </a:r>
            <a:r>
              <a:rPr lang="en-US" sz="1200" dirty="0" err="1" smtClean="0"/>
              <a:t>getAvusContextNodes</a:t>
            </a:r>
            <a:r>
              <a:rPr lang="en-US" sz="1200" dirty="0" smtClean="0"/>
              <a:t>();</a:t>
            </a:r>
          </a:p>
          <a:p>
            <a:r>
              <a:rPr lang="en-US" sz="1200" dirty="0" smtClean="0"/>
              <a:t>	// construct the context</a:t>
            </a:r>
          </a:p>
          <a:p>
            <a:r>
              <a:rPr lang="en-US" sz="1200" dirty="0" smtClean="0"/>
              <a:t>	</a:t>
            </a:r>
            <a:r>
              <a:rPr lang="en-US" sz="1200" dirty="0" err="1" smtClean="0"/>
              <a:t>ServiceContext</a:t>
            </a:r>
            <a:r>
              <a:rPr lang="en-US" sz="1200" dirty="0" smtClean="0"/>
              <a:t> context = new </a:t>
            </a:r>
            <a:r>
              <a:rPr lang="en-US" sz="1200" dirty="0" err="1" smtClean="0"/>
              <a:t>ServiceContext</a:t>
            </a:r>
            <a:r>
              <a:rPr lang="en-US" sz="1200" dirty="0" smtClean="0"/>
              <a:t>("</a:t>
            </a:r>
            <a:r>
              <a:rPr lang="en-US" sz="1200" dirty="0" err="1" smtClean="0"/>
              <a:t>AvusContext","AvusContext</a:t>
            </a:r>
            <a:r>
              <a:rPr lang="en-US" sz="1200" dirty="0" smtClean="0"/>
              <a:t>");</a:t>
            </a:r>
          </a:p>
          <a:p>
            <a:r>
              <a:rPr lang="en-US" sz="1200" dirty="0" smtClean="0"/>
              <a:t>	</a:t>
            </a:r>
            <a:r>
              <a:rPr lang="en-US" sz="1200" dirty="0" err="1" smtClean="0"/>
              <a:t>context.putValue</a:t>
            </a:r>
            <a:r>
              <a:rPr lang="en-US" sz="1200" dirty="0" smtClean="0"/>
              <a:t>( IN_VALUE + CPS + "AVUS/</a:t>
            </a:r>
            <a:r>
              <a:rPr lang="en-US" sz="1200" dirty="0" err="1" smtClean="0"/>
              <a:t>BCFILE",avusNodes</a:t>
            </a:r>
            <a:r>
              <a:rPr lang="en-US" sz="1200" dirty="0" smtClean="0"/>
              <a:t>[1],AVUS_BC_TXT);</a:t>
            </a:r>
          </a:p>
          <a:p>
            <a:r>
              <a:rPr lang="en-US" sz="1200" dirty="0" smtClean="0"/>
              <a:t>	</a:t>
            </a:r>
            <a:r>
              <a:rPr lang="en-US" sz="1200" dirty="0" err="1" smtClean="0"/>
              <a:t>context.putValue</a:t>
            </a:r>
            <a:r>
              <a:rPr lang="en-US" sz="1200" dirty="0" smtClean="0"/>
              <a:t>( IN_VALUE + CPS + "AVUS/JOBFILE", </a:t>
            </a:r>
            <a:r>
              <a:rPr lang="en-US" sz="1200" dirty="0" err="1" smtClean="0"/>
              <a:t>avusNodes</a:t>
            </a:r>
            <a:r>
              <a:rPr lang="en-US" sz="1200" dirty="0" smtClean="0"/>
              <a:t>[2], </a:t>
            </a:r>
            <a:r>
              <a:rPr lang="en-US" sz="1200" dirty="0" err="1" smtClean="0"/>
              <a:t>avusJob</a:t>
            </a:r>
            <a:r>
              <a:rPr lang="en-US" sz="1200" dirty="0" smtClean="0"/>
              <a:t>);</a:t>
            </a:r>
          </a:p>
          <a:p>
            <a:r>
              <a:rPr lang="en-US" sz="1200" dirty="0" smtClean="0"/>
              <a:t>	</a:t>
            </a:r>
            <a:r>
              <a:rPr lang="en-US" sz="1200" dirty="0" err="1" smtClean="0"/>
              <a:t>context.putValue</a:t>
            </a:r>
            <a:r>
              <a:rPr lang="en-US" sz="1200" dirty="0" smtClean="0"/>
              <a:t>( IN_VALUE + CPS + "AVUS/RESTARTFILE", </a:t>
            </a:r>
            <a:r>
              <a:rPr lang="en-US" sz="1200" dirty="0" err="1" smtClean="0"/>
              <a:t>avusNodes</a:t>
            </a:r>
            <a:r>
              <a:rPr lang="en-US" sz="1200" dirty="0" smtClean="0"/>
              <a:t>[3],</a:t>
            </a:r>
            <a:r>
              <a:rPr lang="en-US" sz="1200" dirty="0" err="1" smtClean="0"/>
              <a:t>avusJob</a:t>
            </a:r>
            <a:r>
              <a:rPr lang="en-US" sz="1200" dirty="0" smtClean="0"/>
              <a:t>);</a:t>
            </a:r>
          </a:p>
          <a:p>
            <a:r>
              <a:rPr lang="en-US" sz="1200" dirty="0" smtClean="0"/>
              <a:t>	</a:t>
            </a:r>
            <a:r>
              <a:rPr lang="en-US" sz="1200" dirty="0" err="1" smtClean="0"/>
              <a:t>context.putValue</a:t>
            </a:r>
            <a:r>
              <a:rPr lang="en-US" sz="1200" dirty="0" smtClean="0"/>
              <a:t>( IN_VALUE + CPS + "AVUS/</a:t>
            </a:r>
            <a:r>
              <a:rPr lang="en-US" sz="1200" dirty="0" err="1" smtClean="0"/>
              <a:t>GRIDFILE",avusNodes</a:t>
            </a:r>
            <a:r>
              <a:rPr lang="en-US" sz="1200" dirty="0" smtClean="0"/>
              <a:t>[4], </a:t>
            </a:r>
            <a:r>
              <a:rPr lang="en-US" sz="1200" dirty="0" err="1" smtClean="0"/>
              <a:t>avusGrid</a:t>
            </a:r>
            <a:r>
              <a:rPr lang="en-US" sz="1200" dirty="0" smtClean="0"/>
              <a:t>);</a:t>
            </a:r>
          </a:p>
          <a:p>
            <a:r>
              <a:rPr lang="en-US" sz="1200" dirty="0" smtClean="0"/>
              <a:t>	</a:t>
            </a:r>
            <a:r>
              <a:rPr lang="en-US" sz="1200" dirty="0" err="1" smtClean="0"/>
              <a:t>context.putValue</a:t>
            </a:r>
            <a:r>
              <a:rPr lang="en-US" sz="1200" dirty="0" smtClean="0"/>
              <a:t>( IN_VALUE + CPS + "AVUS/</a:t>
            </a:r>
            <a:r>
              <a:rPr lang="en-US" sz="1200" dirty="0" err="1" smtClean="0"/>
              <a:t>OLDRESTARTFILE",avusNodes</a:t>
            </a:r>
            <a:r>
              <a:rPr lang="en-US" sz="1200" dirty="0" smtClean="0"/>
              <a:t>[5], </a:t>
            </a:r>
            <a:r>
              <a:rPr lang="en-US" sz="1200" dirty="0" err="1" smtClean="0"/>
              <a:t>avusOldRestart</a:t>
            </a:r>
            <a:r>
              <a:rPr lang="en-US" sz="1200" dirty="0" smtClean="0"/>
              <a:t>);</a:t>
            </a:r>
          </a:p>
          <a:p>
            <a:r>
              <a:rPr lang="en-US" sz="1200" dirty="0" smtClean="0"/>
              <a:t>	</a:t>
            </a:r>
            <a:r>
              <a:rPr lang="en-US" sz="1200" dirty="0" err="1" smtClean="0"/>
              <a:t>context.putValue</a:t>
            </a:r>
            <a:r>
              <a:rPr lang="en-US" sz="1200" dirty="0" smtClean="0"/>
              <a:t>( IN_VALUE + CPS + "AVUS/</a:t>
            </a:r>
            <a:r>
              <a:rPr lang="en-US" sz="1200" dirty="0" err="1" smtClean="0"/>
              <a:t>TAPFILE",avusNodes</a:t>
            </a:r>
            <a:r>
              <a:rPr lang="en-US" sz="1200" dirty="0" smtClean="0"/>
              <a:t>[6], </a:t>
            </a:r>
            <a:r>
              <a:rPr lang="en-US" sz="1200" dirty="0" err="1" smtClean="0"/>
              <a:t>avusTap</a:t>
            </a:r>
            <a:r>
              <a:rPr lang="en-US" sz="1200" dirty="0" smtClean="0"/>
              <a:t>);</a:t>
            </a:r>
          </a:p>
          <a:p>
            <a:r>
              <a:rPr lang="en-US" sz="1200" dirty="0" smtClean="0"/>
              <a:t>	</a:t>
            </a:r>
            <a:r>
              <a:rPr lang="en-US" sz="1200" dirty="0" err="1" smtClean="0"/>
              <a:t>context.putValue</a:t>
            </a:r>
            <a:r>
              <a:rPr lang="en-US" sz="1200" dirty="0" smtClean="0"/>
              <a:t>( IN_VALUE + CPS+ "AVUS/TRIPFILE", </a:t>
            </a:r>
            <a:r>
              <a:rPr lang="en-US" sz="1200" dirty="0" err="1" smtClean="0"/>
              <a:t>avusNodes</a:t>
            </a:r>
            <a:r>
              <a:rPr lang="en-US" sz="1200" dirty="0" smtClean="0"/>
              <a:t>[7], </a:t>
            </a:r>
            <a:r>
              <a:rPr lang="en-US" sz="1200" dirty="0" err="1" smtClean="0"/>
              <a:t>avusTrip</a:t>
            </a:r>
            <a:r>
              <a:rPr lang="en-US" sz="1200" dirty="0" smtClean="0"/>
              <a:t>);</a:t>
            </a:r>
          </a:p>
          <a:p>
            <a:r>
              <a:rPr lang="en-US" sz="1200" dirty="0" smtClean="0"/>
              <a:t>		</a:t>
            </a:r>
          </a:p>
          <a:p>
            <a:r>
              <a:rPr lang="en-US" sz="1200" dirty="0" smtClean="0"/>
              <a:t>	// create and add the </a:t>
            </a:r>
            <a:r>
              <a:rPr lang="en-US" sz="1200" dirty="0" err="1" smtClean="0"/>
              <a:t>AvusOutput</a:t>
            </a:r>
            <a:r>
              <a:rPr lang="en-US" sz="1200" dirty="0" smtClean="0"/>
              <a:t> object to context</a:t>
            </a:r>
          </a:p>
          <a:p>
            <a:r>
              <a:rPr lang="en-US" sz="1200" dirty="0" smtClean="0"/>
              <a:t>	</a:t>
            </a:r>
            <a:r>
              <a:rPr lang="en-US" sz="1200" dirty="0" err="1" smtClean="0"/>
              <a:t>AvusOutput</a:t>
            </a:r>
            <a:r>
              <a:rPr lang="en-US" sz="1200" dirty="0" smtClean="0"/>
              <a:t> </a:t>
            </a:r>
            <a:r>
              <a:rPr lang="en-US" sz="1200" dirty="0" err="1" smtClean="0"/>
              <a:t>avusOut</a:t>
            </a:r>
            <a:r>
              <a:rPr lang="en-US" sz="1200" dirty="0" smtClean="0"/>
              <a:t>;</a:t>
            </a:r>
          </a:p>
          <a:p>
            <a:r>
              <a:rPr lang="en-US" sz="1200" dirty="0" smtClean="0"/>
              <a:t>	File </a:t>
            </a:r>
            <a:r>
              <a:rPr lang="en-US" sz="1200" dirty="0" err="1" smtClean="0"/>
              <a:t>avusOutputFile</a:t>
            </a:r>
            <a:r>
              <a:rPr lang="en-US" sz="1200" dirty="0" smtClean="0"/>
              <a:t> = new File(</a:t>
            </a:r>
            <a:r>
              <a:rPr lang="en-US" sz="1200" dirty="0" err="1" smtClean="0"/>
              <a:t>properties.getProperty</a:t>
            </a:r>
            <a:r>
              <a:rPr lang="en-US" sz="1200" dirty="0" smtClean="0"/>
              <a:t>("</a:t>
            </a:r>
            <a:r>
              <a:rPr lang="en-US" sz="1200" dirty="0" err="1" smtClean="0"/>
              <a:t>requestor.avusbaselineoutput</a:t>
            </a:r>
            <a:r>
              <a:rPr lang="en-US" sz="1200" dirty="0" smtClean="0"/>
              <a:t>"));</a:t>
            </a:r>
          </a:p>
          <a:p>
            <a:r>
              <a:rPr lang="en-US" sz="1200" dirty="0" smtClean="0"/>
              <a:t>	</a:t>
            </a:r>
            <a:r>
              <a:rPr lang="en-US" sz="1200" dirty="0" err="1" smtClean="0"/>
              <a:t>avusOut</a:t>
            </a:r>
            <a:r>
              <a:rPr lang="en-US" sz="1200" dirty="0" smtClean="0"/>
              <a:t> = new </a:t>
            </a:r>
            <a:r>
              <a:rPr lang="en-US" sz="1200" dirty="0" err="1" smtClean="0"/>
              <a:t>AvusOutput</a:t>
            </a:r>
            <a:r>
              <a:rPr lang="en-US" sz="1200" dirty="0" smtClean="0"/>
              <a:t>(</a:t>
            </a:r>
            <a:r>
              <a:rPr lang="en-US" sz="1200" dirty="0" err="1" smtClean="0"/>
              <a:t>avusOutputFile</a:t>
            </a:r>
            <a:r>
              <a:rPr lang="en-US" sz="1200" dirty="0" smtClean="0"/>
              <a:t>);</a:t>
            </a:r>
          </a:p>
          <a:p>
            <a:r>
              <a:rPr lang="en-US" sz="1200" dirty="0" smtClean="0"/>
              <a:t>	</a:t>
            </a:r>
            <a:r>
              <a:rPr lang="en-US" sz="1200" dirty="0" err="1" smtClean="0"/>
              <a:t>context.putValue</a:t>
            </a:r>
            <a:r>
              <a:rPr lang="en-US" sz="1200" dirty="0" smtClean="0"/>
              <a:t>( OUT_VALUE + CPS+ "AVUS/</a:t>
            </a:r>
            <a:r>
              <a:rPr lang="en-US" sz="1200" dirty="0" err="1" smtClean="0"/>
              <a:t>AVUSOUTPUT",avusOut</a:t>
            </a:r>
            <a:r>
              <a:rPr lang="en-US" sz="1200" dirty="0" smtClean="0"/>
              <a:t>, </a:t>
            </a:r>
            <a:r>
              <a:rPr lang="en-US" sz="1200" dirty="0" err="1" smtClean="0"/>
              <a:t>avusOutput</a:t>
            </a:r>
            <a:r>
              <a:rPr lang="en-US" sz="1200" dirty="0" smtClean="0"/>
              <a:t>);	</a:t>
            </a:r>
          </a:p>
          <a:p>
            <a:r>
              <a:rPr lang="en-US" sz="1200" dirty="0" smtClean="0"/>
              <a:t>	return context;</a:t>
            </a:r>
          </a:p>
          <a:p>
            <a:r>
              <a:rPr lang="en-US" sz="1200" dirty="0" smtClean="0"/>
              <a:t>	}</a:t>
            </a:r>
            <a:endParaRPr lang="en-US" sz="1200" dirty="0"/>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7010400" cy="981075"/>
          </a:xfrm>
        </p:spPr>
        <p:txBody>
          <a:bodyPr>
            <a:normAutofit fontScale="90000"/>
          </a:bodyPr>
          <a:lstStyle/>
          <a:p>
            <a:r>
              <a:rPr lang="en-US" dirty="0" err="1" smtClean="0"/>
              <a:t>AstrosInterface</a:t>
            </a:r>
            <a:r>
              <a:rPr lang="en-US" dirty="0" smtClean="0"/>
              <a:t/>
            </a:r>
            <a:br>
              <a:rPr lang="en-US" dirty="0" smtClean="0"/>
            </a:br>
            <a:r>
              <a:rPr lang="en-US" sz="2222" dirty="0" smtClean="0"/>
              <a:t>(</a:t>
            </a:r>
            <a:r>
              <a:rPr lang="en-US" sz="2222" dirty="0" err="1" smtClean="0">
                <a:latin typeface="Courier New"/>
                <a:cs typeface="Courier New"/>
              </a:rPr>
              <a:t>engineering.provider.astros.AstrosInterface</a:t>
            </a:r>
            <a:r>
              <a:rPr lang="en-US" sz="2222" dirty="0" smtClean="0">
                <a:latin typeface="Courier New"/>
                <a:cs typeface="Courier New"/>
              </a:rPr>
              <a:t>)</a:t>
            </a:r>
            <a:endParaRPr lang="en-US" sz="2222" dirty="0"/>
          </a:p>
        </p:txBody>
      </p:sp>
      <p:sp>
        <p:nvSpPr>
          <p:cNvPr id="3" name="Content Placeholder 2"/>
          <p:cNvSpPr>
            <a:spLocks noGrp="1"/>
          </p:cNvSpPr>
          <p:nvPr>
            <p:ph idx="1"/>
          </p:nvPr>
        </p:nvSpPr>
        <p:spPr/>
        <p:txBody>
          <a:bodyPr>
            <a:noAutofit/>
          </a:bodyPr>
          <a:lstStyle/>
          <a:p>
            <a:pPr>
              <a:buNone/>
            </a:pPr>
            <a:r>
              <a:rPr lang="en-US" sz="1200" dirty="0" smtClean="0">
                <a:latin typeface="Courier New"/>
                <a:cs typeface="Courier New"/>
              </a:rPr>
              <a:t>package </a:t>
            </a:r>
            <a:r>
              <a:rPr lang="en-US" sz="1200" dirty="0" err="1" smtClean="0">
                <a:latin typeface="Courier New"/>
                <a:cs typeface="Courier New"/>
              </a:rPr>
              <a:t>engineering.provider.astros</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import </a:t>
            </a:r>
            <a:r>
              <a:rPr lang="en-US" sz="1200" dirty="0" err="1" smtClean="0">
                <a:latin typeface="Courier New"/>
                <a:cs typeface="Courier New"/>
              </a:rPr>
              <a:t>java.rmi.RemoteException</a:t>
            </a:r>
            <a:r>
              <a:rPr lang="en-US" sz="1200" dirty="0" smtClean="0">
                <a:latin typeface="Courier New"/>
                <a:cs typeface="Courier New"/>
              </a:rPr>
              <a:t>;</a:t>
            </a:r>
          </a:p>
          <a:p>
            <a:pPr>
              <a:buNone/>
            </a:pPr>
            <a:r>
              <a:rPr lang="en-US" sz="1200" dirty="0" smtClean="0">
                <a:latin typeface="Courier New"/>
                <a:cs typeface="Courier New"/>
              </a:rPr>
              <a:t>import </a:t>
            </a:r>
            <a:r>
              <a:rPr lang="en-US" sz="1200" dirty="0" err="1" smtClean="0">
                <a:latin typeface="Courier New"/>
                <a:cs typeface="Courier New"/>
              </a:rPr>
              <a:t>sorcer.core.context.ServiceContext</a:t>
            </a:r>
            <a:r>
              <a:rPr lang="en-US" sz="1200" dirty="0" smtClean="0">
                <a:latin typeface="Courier New"/>
                <a:cs typeface="Courier New"/>
              </a:rPr>
              <a:t>;</a:t>
            </a:r>
          </a:p>
          <a:p>
            <a:pPr>
              <a:buNone/>
            </a:pPr>
            <a:r>
              <a:rPr lang="en-US" sz="1200" dirty="0" smtClean="0">
                <a:latin typeface="Courier New"/>
                <a:cs typeface="Courier New"/>
              </a:rPr>
              <a:t>import </a:t>
            </a:r>
            <a:r>
              <a:rPr lang="en-US" sz="1200" dirty="0" err="1" smtClean="0">
                <a:latin typeface="Courier New"/>
                <a:cs typeface="Courier New"/>
              </a:rPr>
              <a:t>sorcer.service.Context</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a:t>
            </a:r>
          </a:p>
          <a:p>
            <a:pPr>
              <a:buNone/>
            </a:pPr>
            <a:r>
              <a:rPr lang="en-US" sz="1200" dirty="0" smtClean="0">
                <a:latin typeface="Courier New"/>
                <a:cs typeface="Courier New"/>
              </a:rPr>
              <a:t> * Generic Interface for Astros Services</a:t>
            </a:r>
          </a:p>
          <a:p>
            <a:pPr>
              <a:buNone/>
            </a:pPr>
            <a:r>
              <a:rPr lang="en-US" sz="1200" dirty="0" smtClean="0">
                <a:latin typeface="Courier New"/>
                <a:cs typeface="Courier New"/>
              </a:rPr>
              <a:t> * providers.</a:t>
            </a:r>
          </a:p>
          <a:p>
            <a:pPr>
              <a:buNone/>
            </a:pPr>
            <a:r>
              <a:rPr lang="en-US" sz="1200" dirty="0" smtClean="0">
                <a:latin typeface="Courier New"/>
                <a:cs typeface="Courier New"/>
              </a:rPr>
              <a:t> * @author      R. M. Kolonay</a:t>
            </a:r>
          </a:p>
          <a:p>
            <a:pPr>
              <a:buNone/>
            </a:pPr>
            <a:r>
              <a:rPr lang="en-US" sz="1200" dirty="0" smtClean="0">
                <a:latin typeface="Courier New"/>
                <a:cs typeface="Courier New"/>
              </a:rPr>
              <a:t> * @version     %I%, %G%</a:t>
            </a:r>
          </a:p>
          <a:p>
            <a:pPr>
              <a:buNone/>
            </a:pPr>
            <a:r>
              <a:rPr lang="en-US" sz="1200" dirty="0" smtClean="0">
                <a:latin typeface="Courier New"/>
                <a:cs typeface="Courier New"/>
              </a:rPr>
              <a:t> * @since       JDK1.4</a:t>
            </a:r>
          </a:p>
          <a:p>
            <a:pPr>
              <a:buNone/>
            </a:pPr>
            <a:r>
              <a:rPr lang="en-US" sz="1200" dirty="0" smtClean="0">
                <a:latin typeface="Courier New"/>
                <a:cs typeface="Courier New"/>
              </a:rPr>
              <a:t> */</a:t>
            </a:r>
          </a:p>
          <a:p>
            <a:pPr>
              <a:buNone/>
            </a:pPr>
            <a:r>
              <a:rPr lang="en-US" sz="1200" dirty="0" smtClean="0">
                <a:latin typeface="Courier New"/>
                <a:cs typeface="Courier New"/>
              </a:rPr>
              <a:t>public interface </a:t>
            </a:r>
            <a:r>
              <a:rPr lang="en-US" sz="1200" dirty="0" err="1" smtClean="0">
                <a:latin typeface="Courier New"/>
                <a:cs typeface="Courier New"/>
              </a:rPr>
              <a:t>AstrosInterface</a:t>
            </a:r>
            <a:r>
              <a:rPr lang="en-US" sz="1200" dirty="0" smtClean="0">
                <a:latin typeface="Courier New"/>
                <a:cs typeface="Courier New"/>
              </a:rPr>
              <a:t> {</a:t>
            </a:r>
          </a:p>
          <a:p>
            <a:pPr>
              <a:buNone/>
            </a:pPr>
            <a:r>
              <a:rPr lang="en-US" sz="1200" dirty="0" smtClean="0">
                <a:latin typeface="Courier New"/>
                <a:cs typeface="Courier New"/>
              </a:rPr>
              <a:t>                                                                                                                                                                </a:t>
            </a:r>
          </a:p>
          <a:p>
            <a:pPr>
              <a:buNone/>
            </a:pPr>
            <a:r>
              <a:rPr lang="en-US" sz="1200" dirty="0" smtClean="0">
                <a:latin typeface="Courier New"/>
                <a:cs typeface="Courier New"/>
              </a:rPr>
              <a:t>    public Context </a:t>
            </a:r>
            <a:r>
              <a:rPr lang="en-US" sz="1200" dirty="0" err="1" smtClean="0">
                <a:latin typeface="Courier New"/>
                <a:cs typeface="Courier New"/>
              </a:rPr>
              <a:t>executeAstros(Context</a:t>
            </a:r>
            <a:r>
              <a:rPr lang="en-US" sz="1200" dirty="0" smtClean="0">
                <a:latin typeface="Courier New"/>
                <a:cs typeface="Courier New"/>
              </a:rPr>
              <a:t> context)</a:t>
            </a:r>
          </a:p>
          <a:p>
            <a:pPr>
              <a:buNone/>
            </a:pPr>
            <a:r>
              <a:rPr lang="en-US" sz="1200" dirty="0" smtClean="0">
                <a:latin typeface="Courier New"/>
                <a:cs typeface="Courier New"/>
              </a:rPr>
              <a:t>        throws </a:t>
            </a:r>
            <a:r>
              <a:rPr lang="en-US" sz="1200" dirty="0" err="1" smtClean="0">
                <a:latin typeface="Courier New"/>
                <a:cs typeface="Courier New"/>
              </a:rPr>
              <a:t>RemoteException</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public Context </a:t>
            </a:r>
            <a:r>
              <a:rPr lang="en-US" sz="1200" dirty="0" err="1" smtClean="0">
                <a:latin typeface="Courier New"/>
                <a:cs typeface="Courier New"/>
              </a:rPr>
              <a:t>computeLiftPerUnitSpan(Context</a:t>
            </a:r>
            <a:r>
              <a:rPr lang="en-US" sz="1200" dirty="0" smtClean="0">
                <a:latin typeface="Courier New"/>
                <a:cs typeface="Courier New"/>
              </a:rPr>
              <a:t> context)</a:t>
            </a:r>
          </a:p>
          <a:p>
            <a:pPr>
              <a:buNone/>
            </a:pPr>
            <a:r>
              <a:rPr lang="en-US" sz="1200" dirty="0" smtClean="0">
                <a:latin typeface="Courier New"/>
                <a:cs typeface="Courier New"/>
              </a:rPr>
              <a:t>    throws </a:t>
            </a:r>
            <a:r>
              <a:rPr lang="en-US" sz="1200" dirty="0" err="1" smtClean="0">
                <a:latin typeface="Courier New"/>
                <a:cs typeface="Courier New"/>
              </a:rPr>
              <a:t>RemoteException</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public Context </a:t>
            </a:r>
            <a:r>
              <a:rPr lang="en-US" sz="1200" dirty="0" err="1" smtClean="0">
                <a:latin typeface="Courier New"/>
                <a:cs typeface="Courier New"/>
              </a:rPr>
              <a:t>computeFlutterDamping(Context</a:t>
            </a:r>
            <a:r>
              <a:rPr lang="en-US" sz="1200" dirty="0" smtClean="0">
                <a:latin typeface="Courier New"/>
                <a:cs typeface="Courier New"/>
              </a:rPr>
              <a:t> context)</a:t>
            </a:r>
          </a:p>
          <a:p>
            <a:pPr>
              <a:buNone/>
            </a:pPr>
            <a:r>
              <a:rPr lang="en-US" sz="1200" dirty="0" smtClean="0">
                <a:latin typeface="Courier New"/>
                <a:cs typeface="Courier New"/>
              </a:rPr>
              <a:t>    throws </a:t>
            </a:r>
            <a:r>
              <a:rPr lang="en-US" sz="1200" dirty="0" err="1" smtClean="0">
                <a:latin typeface="Courier New"/>
                <a:cs typeface="Courier New"/>
              </a:rPr>
              <a:t>RemoteException</a:t>
            </a:r>
            <a:r>
              <a:rPr lang="en-US" sz="1200" dirty="0" smtClean="0">
                <a:latin typeface="Courier New"/>
                <a:cs typeface="Courier New"/>
              </a:rPr>
              <a:t>;</a:t>
            </a:r>
          </a:p>
          <a:p>
            <a:pPr>
              <a:buNone/>
            </a:pPr>
            <a:r>
              <a:rPr lang="en-US" sz="1200" dirty="0" smtClean="0">
                <a:latin typeface="Courier New"/>
                <a:cs typeface="Courier New"/>
              </a:rPr>
              <a:t>}</a:t>
            </a:r>
          </a:p>
          <a:p>
            <a:pPr>
              <a:buNone/>
            </a:pPr>
            <a:endParaRPr lang="en-US" sz="1200" dirty="0">
              <a:latin typeface="Courier New"/>
              <a:cs typeface="Courier New"/>
            </a:endParaRPr>
          </a:p>
        </p:txBody>
      </p:sp>
      <p:sp>
        <p:nvSpPr>
          <p:cNvPr id="4" name="TextBox 3"/>
          <p:cNvSpPr txBox="1"/>
          <p:nvPr/>
        </p:nvSpPr>
        <p:spPr>
          <a:xfrm>
            <a:off x="4399154" y="3200400"/>
            <a:ext cx="4560000" cy="120032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smtClean="0"/>
              <a:t>Three Services made available by this Interface</a:t>
            </a:r>
          </a:p>
          <a:p>
            <a:pPr>
              <a:buFont typeface="Wingdings" charset="2"/>
              <a:buChar char="§"/>
            </a:pPr>
            <a:r>
              <a:rPr lang="en-US" dirty="0" smtClean="0"/>
              <a:t> </a:t>
            </a:r>
            <a:r>
              <a:rPr lang="en-US" dirty="0" err="1" smtClean="0"/>
              <a:t>executeAstros</a:t>
            </a:r>
            <a:endParaRPr lang="en-US" dirty="0" smtClean="0"/>
          </a:p>
          <a:p>
            <a:pPr>
              <a:buFont typeface="Wingdings" charset="2"/>
              <a:buChar char="§"/>
            </a:pPr>
            <a:r>
              <a:rPr lang="en-US" dirty="0" smtClean="0"/>
              <a:t> </a:t>
            </a:r>
            <a:r>
              <a:rPr lang="en-US" dirty="0" err="1" smtClean="0"/>
              <a:t>computeLiftPerUnitSpan</a:t>
            </a:r>
            <a:endParaRPr lang="en-US" dirty="0" smtClean="0"/>
          </a:p>
          <a:p>
            <a:pPr>
              <a:buFont typeface="Wingdings" charset="2"/>
              <a:buChar char="§"/>
            </a:pPr>
            <a:r>
              <a:rPr lang="en-US" dirty="0" smtClean="0"/>
              <a:t> </a:t>
            </a:r>
            <a:r>
              <a:rPr lang="en-US" dirty="0" err="1" smtClean="0"/>
              <a:t>computeFlutterDamping</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Avus</a:t>
            </a:r>
            <a:r>
              <a:rPr lang="en-US" dirty="0" smtClean="0"/>
              <a:t> Context Nodes</a:t>
            </a:r>
            <a:endParaRPr lang="en-US" dirty="0"/>
          </a:p>
        </p:txBody>
      </p:sp>
      <p:sp>
        <p:nvSpPr>
          <p:cNvPr id="5" name="Rectangle 4"/>
          <p:cNvSpPr/>
          <p:nvPr/>
        </p:nvSpPr>
        <p:spPr>
          <a:xfrm>
            <a:off x="0" y="1143000"/>
            <a:ext cx="9296400" cy="5478423"/>
          </a:xfrm>
          <a:prstGeom prst="rect">
            <a:avLst/>
          </a:prstGeom>
        </p:spPr>
        <p:txBody>
          <a:bodyPr wrap="square">
            <a:spAutoFit/>
          </a:bodyPr>
          <a:lstStyle/>
          <a:p>
            <a:r>
              <a:rPr lang="en-US" sz="1000" b="1" dirty="0" smtClean="0"/>
              <a:t>private </a:t>
            </a:r>
            <a:r>
              <a:rPr lang="en-US" sz="1000" b="1" dirty="0" err="1" smtClean="0"/>
              <a:t>ContextNode</a:t>
            </a:r>
            <a:r>
              <a:rPr lang="en-US" sz="1000" b="1" dirty="0" smtClean="0"/>
              <a:t>[] </a:t>
            </a:r>
            <a:r>
              <a:rPr lang="en-US" sz="1000" b="1" dirty="0" err="1" smtClean="0"/>
              <a:t>getAvusContextNodes</a:t>
            </a:r>
            <a:r>
              <a:rPr lang="en-US" sz="1000" b="1" dirty="0" smtClean="0"/>
              <a:t>() throws Exception {</a:t>
            </a:r>
          </a:p>
          <a:p>
            <a:r>
              <a:rPr lang="en-US" sz="1000" dirty="0" smtClean="0"/>
              <a:t>		</a:t>
            </a:r>
            <a:r>
              <a:rPr lang="en-US" sz="1000" dirty="0" err="1" smtClean="0"/>
              <a:t>ContextNode</a:t>
            </a:r>
            <a:r>
              <a:rPr lang="en-US" sz="1000" dirty="0" smtClean="0"/>
              <a:t> fCN1 = null; //  </a:t>
            </a:r>
            <a:r>
              <a:rPr lang="en-US" sz="1000" dirty="0" err="1" smtClean="0"/>
              <a:t>bcinputfile</a:t>
            </a:r>
            <a:r>
              <a:rPr lang="en-US" sz="1000" dirty="0" smtClean="0"/>
              <a:t>	</a:t>
            </a:r>
          </a:p>
          <a:p>
            <a:r>
              <a:rPr lang="sv-SE" sz="1000" dirty="0" smtClean="0"/>
              <a:t>		ContextNode fCN2 = null; // bcinputfil gen2 format </a:t>
            </a:r>
          </a:p>
          <a:p>
            <a:r>
              <a:rPr lang="en-US" sz="1000" dirty="0" smtClean="0"/>
              <a:t>		</a:t>
            </a:r>
            <a:r>
              <a:rPr lang="en-US" sz="1000" dirty="0" err="1" smtClean="0"/>
              <a:t>ContextNode</a:t>
            </a:r>
            <a:r>
              <a:rPr lang="en-US" sz="1000" dirty="0" smtClean="0"/>
              <a:t> fCN3 = null; // </a:t>
            </a:r>
            <a:r>
              <a:rPr lang="en-US" sz="1000" dirty="0" err="1" smtClean="0"/>
              <a:t>jobinputfile</a:t>
            </a:r>
            <a:endParaRPr lang="en-US" sz="1000" dirty="0" smtClean="0"/>
          </a:p>
          <a:p>
            <a:r>
              <a:rPr lang="en-US" sz="1000" dirty="0" smtClean="0"/>
              <a:t>		</a:t>
            </a:r>
            <a:r>
              <a:rPr lang="en-US" sz="1000" dirty="0" err="1" smtClean="0"/>
              <a:t>ContextNode</a:t>
            </a:r>
            <a:r>
              <a:rPr lang="en-US" sz="1000" dirty="0" smtClean="0"/>
              <a:t> fCN4 = null; // </a:t>
            </a:r>
            <a:r>
              <a:rPr lang="en-US" sz="1000" dirty="0" err="1" smtClean="0"/>
              <a:t>jobrestartfile</a:t>
            </a:r>
            <a:endParaRPr lang="en-US" sz="1000" dirty="0" smtClean="0"/>
          </a:p>
          <a:p>
            <a:r>
              <a:rPr lang="en-US" sz="1000" dirty="0" smtClean="0"/>
              <a:t>		</a:t>
            </a:r>
            <a:r>
              <a:rPr lang="en-US" sz="1000" dirty="0" err="1" smtClean="0"/>
              <a:t>ContextNode</a:t>
            </a:r>
            <a:r>
              <a:rPr lang="en-US" sz="1000" dirty="0" smtClean="0"/>
              <a:t> fCN5 = null; // </a:t>
            </a:r>
            <a:r>
              <a:rPr lang="en-US" sz="1000" dirty="0" err="1" smtClean="0"/>
              <a:t>gridinputfile</a:t>
            </a:r>
            <a:endParaRPr lang="en-US" sz="1000" dirty="0" smtClean="0"/>
          </a:p>
          <a:p>
            <a:r>
              <a:rPr lang="en-US" sz="1000" dirty="0" smtClean="0"/>
              <a:t>		</a:t>
            </a:r>
            <a:r>
              <a:rPr lang="en-US" sz="1000" dirty="0" err="1" smtClean="0"/>
              <a:t>ContextNode</a:t>
            </a:r>
            <a:r>
              <a:rPr lang="en-US" sz="1000" dirty="0" smtClean="0"/>
              <a:t> fCN6 = null; // </a:t>
            </a:r>
            <a:r>
              <a:rPr lang="en-US" sz="1000" dirty="0" err="1" smtClean="0"/>
              <a:t>oldrestartinputfile</a:t>
            </a:r>
            <a:endParaRPr lang="en-US" sz="1000" dirty="0" smtClean="0"/>
          </a:p>
          <a:p>
            <a:r>
              <a:rPr lang="en-US" sz="1000" dirty="0" smtClean="0"/>
              <a:t>		</a:t>
            </a:r>
            <a:r>
              <a:rPr lang="en-US" sz="1000" dirty="0" err="1" smtClean="0"/>
              <a:t>ContextNode</a:t>
            </a:r>
            <a:r>
              <a:rPr lang="en-US" sz="1000" dirty="0" smtClean="0"/>
              <a:t> fCN7 = null; // </a:t>
            </a:r>
            <a:r>
              <a:rPr lang="en-US" sz="1000" dirty="0" err="1" smtClean="0"/>
              <a:t>tapinputfile</a:t>
            </a:r>
            <a:endParaRPr lang="en-US" sz="1000" dirty="0" smtClean="0"/>
          </a:p>
          <a:p>
            <a:r>
              <a:rPr lang="en-US" sz="1000" dirty="0" smtClean="0"/>
              <a:t>		</a:t>
            </a:r>
            <a:r>
              <a:rPr lang="en-US" sz="1000" dirty="0" err="1" smtClean="0"/>
              <a:t>ContextNode</a:t>
            </a:r>
            <a:r>
              <a:rPr lang="en-US" sz="1000" dirty="0" smtClean="0"/>
              <a:t> fCN8 = null; // </a:t>
            </a:r>
            <a:r>
              <a:rPr lang="en-US" sz="1000" dirty="0" err="1" smtClean="0"/>
              <a:t>tripinputfile</a:t>
            </a:r>
            <a:endParaRPr lang="en-US" sz="1000" dirty="0" smtClean="0"/>
          </a:p>
          <a:p>
            <a:r>
              <a:rPr lang="en-US" sz="1000" dirty="0" smtClean="0"/>
              <a:t>	</a:t>
            </a:r>
          </a:p>
          <a:p>
            <a:r>
              <a:rPr lang="en-US" sz="1000" dirty="0" smtClean="0"/>
              <a:t>		// Create context nodes associated with Files needed to run AVUS</a:t>
            </a:r>
          </a:p>
          <a:p>
            <a:r>
              <a:rPr lang="en-US" sz="1000" dirty="0" smtClean="0"/>
              <a:t>		String </a:t>
            </a:r>
            <a:r>
              <a:rPr lang="en-US" sz="1000" dirty="0" err="1" smtClean="0"/>
              <a:t>basedataURL</a:t>
            </a:r>
            <a:r>
              <a:rPr lang="en-US" sz="1000" dirty="0" smtClean="0"/>
              <a:t> = </a:t>
            </a:r>
            <a:r>
              <a:rPr lang="en-US" sz="1000" dirty="0" err="1" smtClean="0"/>
              <a:t>Sorcer.getDataServerUrl</a:t>
            </a:r>
            <a:r>
              <a:rPr lang="en-US" sz="1000" dirty="0" smtClean="0"/>
              <a:t>();</a:t>
            </a:r>
          </a:p>
          <a:p>
            <a:r>
              <a:rPr lang="en-US" sz="1000" dirty="0" smtClean="0"/>
              <a:t>		String </a:t>
            </a:r>
            <a:r>
              <a:rPr lang="en-US" sz="1000" dirty="0" err="1" smtClean="0"/>
              <a:t>avusPath</a:t>
            </a:r>
            <a:r>
              <a:rPr lang="en-US" sz="1000" dirty="0" smtClean="0"/>
              <a:t> = </a:t>
            </a:r>
            <a:r>
              <a:rPr lang="en-US" sz="1000" dirty="0" err="1" smtClean="0"/>
              <a:t>properties.getProperty</a:t>
            </a:r>
            <a:r>
              <a:rPr lang="en-US" sz="1000" dirty="0" smtClean="0"/>
              <a:t>("</a:t>
            </a:r>
            <a:r>
              <a:rPr lang="en-US" sz="1000" dirty="0" err="1" smtClean="0"/>
              <a:t>requestor.avus.datapath</a:t>
            </a:r>
            <a:r>
              <a:rPr lang="en-US" sz="1000" dirty="0" smtClean="0"/>
              <a:t>");</a:t>
            </a:r>
          </a:p>
          <a:p>
            <a:r>
              <a:rPr lang="en-US" sz="1000" dirty="0" smtClean="0"/>
              <a:t>		String </a:t>
            </a:r>
            <a:r>
              <a:rPr lang="en-US" sz="1000" dirty="0" err="1" smtClean="0"/>
              <a:t>dataURL</a:t>
            </a:r>
            <a:r>
              <a:rPr lang="en-US" sz="1000" dirty="0" smtClean="0"/>
              <a:t> = </a:t>
            </a:r>
            <a:r>
              <a:rPr lang="en-US" sz="1000" dirty="0" err="1" smtClean="0"/>
              <a:t>basedataURL</a:t>
            </a:r>
            <a:r>
              <a:rPr lang="en-US" sz="1000" dirty="0" smtClean="0"/>
              <a:t> + "/" + </a:t>
            </a:r>
            <a:r>
              <a:rPr lang="en-US" sz="1000" dirty="0" err="1" smtClean="0"/>
              <a:t>avusPath</a:t>
            </a:r>
            <a:r>
              <a:rPr lang="en-US" sz="1000" dirty="0" smtClean="0"/>
              <a:t>;</a:t>
            </a:r>
          </a:p>
          <a:p>
            <a:r>
              <a:rPr lang="en-US" sz="1000" dirty="0" smtClean="0"/>
              <a:t>		</a:t>
            </a:r>
            <a:r>
              <a:rPr lang="en-US" sz="1000" dirty="0" err="1" smtClean="0"/>
              <a:t>out.println</a:t>
            </a:r>
            <a:r>
              <a:rPr lang="en-US" sz="1000" dirty="0" smtClean="0"/>
              <a:t>("</a:t>
            </a:r>
            <a:r>
              <a:rPr lang="en-US" sz="1000" dirty="0" err="1" smtClean="0"/>
              <a:t>dataURL</a:t>
            </a:r>
            <a:r>
              <a:rPr lang="en-US" sz="1000" dirty="0" smtClean="0"/>
              <a:t> = " + </a:t>
            </a:r>
            <a:r>
              <a:rPr lang="en-US" sz="1000" dirty="0" err="1" smtClean="0"/>
              <a:t>dataURL</a:t>
            </a:r>
            <a:r>
              <a:rPr lang="en-US" sz="1000" dirty="0" smtClean="0"/>
              <a:t>);</a:t>
            </a:r>
          </a:p>
          <a:p>
            <a:r>
              <a:rPr lang="en-US" sz="1000" dirty="0" smtClean="0"/>
              <a:t>	</a:t>
            </a:r>
          </a:p>
          <a:p>
            <a:r>
              <a:rPr lang="en-US" sz="1000" dirty="0" smtClean="0"/>
              <a:t>		// File Context Node for </a:t>
            </a:r>
            <a:r>
              <a:rPr lang="en-US" sz="1000" dirty="0" err="1" smtClean="0"/>
              <a:t>BCinputFile</a:t>
            </a:r>
            <a:endParaRPr lang="en-US" sz="1000" dirty="0" smtClean="0"/>
          </a:p>
          <a:p>
            <a:r>
              <a:rPr lang="en-US" sz="1000" dirty="0" smtClean="0"/>
              <a:t>		String </a:t>
            </a:r>
            <a:r>
              <a:rPr lang="en-US" sz="1000" dirty="0" err="1" smtClean="0"/>
              <a:t>bcInputFileName</a:t>
            </a:r>
            <a:r>
              <a:rPr lang="en-US" sz="1000" dirty="0" smtClean="0"/>
              <a:t> = </a:t>
            </a:r>
            <a:r>
              <a:rPr lang="en-US" sz="1000" dirty="0" err="1" smtClean="0"/>
              <a:t>properties.getProperty</a:t>
            </a:r>
            <a:r>
              <a:rPr lang="en-US" sz="1000" dirty="0" smtClean="0"/>
              <a:t>("</a:t>
            </a:r>
            <a:r>
              <a:rPr lang="en-US" sz="1000" dirty="0" err="1" smtClean="0"/>
              <a:t>requestor.bcinfile</a:t>
            </a:r>
            <a:r>
              <a:rPr lang="en-US" sz="1000" dirty="0" smtClean="0"/>
              <a:t>");</a:t>
            </a:r>
          </a:p>
          <a:p>
            <a:r>
              <a:rPr lang="en-US" sz="1000" dirty="0" smtClean="0"/>
              <a:t>		File </a:t>
            </a:r>
            <a:r>
              <a:rPr lang="en-US" sz="1000" dirty="0" err="1" smtClean="0"/>
              <a:t>bcInputFile</a:t>
            </a:r>
            <a:r>
              <a:rPr lang="en-US" sz="1000" dirty="0" smtClean="0"/>
              <a:t> = new File(</a:t>
            </a:r>
            <a:r>
              <a:rPr lang="en-US" sz="1000" dirty="0" err="1" smtClean="0"/>
              <a:t>bcInputFileName</a:t>
            </a:r>
            <a:r>
              <a:rPr lang="en-US" sz="1000" dirty="0" smtClean="0"/>
              <a:t>);</a:t>
            </a:r>
          </a:p>
          <a:p>
            <a:r>
              <a:rPr lang="en-US" sz="1000" dirty="0" smtClean="0"/>
              <a:t>		fCN1 = </a:t>
            </a:r>
            <a:r>
              <a:rPr lang="en-US" sz="1000" dirty="0" err="1" smtClean="0"/>
              <a:t>createURLNode</a:t>
            </a:r>
            <a:r>
              <a:rPr lang="en-US" sz="1000" dirty="0" smtClean="0"/>
              <a:t>("</a:t>
            </a:r>
            <a:r>
              <a:rPr lang="en-US" sz="1000" dirty="0" err="1" smtClean="0"/>
              <a:t>AvusBCData</a:t>
            </a:r>
            <a:r>
              <a:rPr lang="en-US" sz="1000" dirty="0" smtClean="0"/>
              <a:t>", </a:t>
            </a:r>
            <a:r>
              <a:rPr lang="en-US" sz="1000" dirty="0" err="1" smtClean="0"/>
              <a:t>bcInputFile</a:t>
            </a:r>
            <a:r>
              <a:rPr lang="en-US" sz="1000" dirty="0" smtClean="0"/>
              <a:t>, </a:t>
            </a:r>
            <a:r>
              <a:rPr lang="en-US" sz="1000" dirty="0" err="1" smtClean="0"/>
              <a:t>dataURL</a:t>
            </a:r>
            <a:r>
              <a:rPr lang="en-US" sz="1000" dirty="0" smtClean="0"/>
              <a:t>);</a:t>
            </a:r>
          </a:p>
          <a:p>
            <a:endParaRPr lang="en-US" sz="1000" dirty="0" smtClean="0"/>
          </a:p>
          <a:p>
            <a:r>
              <a:rPr lang="en-US" sz="1000" dirty="0" smtClean="0"/>
              <a:t>		// File Context Node for </a:t>
            </a:r>
            <a:r>
              <a:rPr lang="en-US" sz="1000" dirty="0" err="1" smtClean="0"/>
              <a:t>JobinputFile</a:t>
            </a:r>
            <a:endParaRPr lang="en-US" sz="1000" dirty="0" smtClean="0"/>
          </a:p>
          <a:p>
            <a:r>
              <a:rPr lang="en-US" sz="1000" dirty="0" smtClean="0"/>
              <a:t>		String </a:t>
            </a:r>
            <a:r>
              <a:rPr lang="en-US" sz="1000" dirty="0" err="1" smtClean="0"/>
              <a:t>jobInputFileName</a:t>
            </a:r>
            <a:r>
              <a:rPr lang="en-US" sz="1000" dirty="0" smtClean="0"/>
              <a:t> = </a:t>
            </a:r>
            <a:r>
              <a:rPr lang="en-US" sz="1000" dirty="0" err="1" smtClean="0"/>
              <a:t>properties.getProperty</a:t>
            </a:r>
            <a:r>
              <a:rPr lang="en-US" sz="1000" dirty="0" smtClean="0"/>
              <a:t>("</a:t>
            </a:r>
            <a:r>
              <a:rPr lang="en-US" sz="1000" dirty="0" err="1" smtClean="0"/>
              <a:t>requestor.jobinfile</a:t>
            </a:r>
            <a:r>
              <a:rPr lang="en-US" sz="1000" dirty="0" smtClean="0"/>
              <a:t>");</a:t>
            </a:r>
          </a:p>
          <a:p>
            <a:r>
              <a:rPr lang="en-US" sz="1000" dirty="0" smtClean="0"/>
              <a:t>		File </a:t>
            </a:r>
            <a:r>
              <a:rPr lang="en-US" sz="1000" dirty="0" err="1" smtClean="0"/>
              <a:t>jobInputFile</a:t>
            </a:r>
            <a:r>
              <a:rPr lang="en-US" sz="1000" dirty="0" smtClean="0"/>
              <a:t> = new File(</a:t>
            </a:r>
            <a:r>
              <a:rPr lang="en-US" sz="1000" dirty="0" err="1" smtClean="0"/>
              <a:t>jobInputFileName</a:t>
            </a:r>
            <a:r>
              <a:rPr lang="en-US" sz="1000" dirty="0" smtClean="0"/>
              <a:t>);</a:t>
            </a:r>
          </a:p>
          <a:p>
            <a:r>
              <a:rPr lang="en-US" sz="1000" dirty="0" smtClean="0"/>
              <a:t>		fCN3 = </a:t>
            </a:r>
            <a:r>
              <a:rPr lang="en-US" sz="1000" dirty="0" err="1" smtClean="0"/>
              <a:t>createURLNode</a:t>
            </a:r>
            <a:r>
              <a:rPr lang="en-US" sz="1000" dirty="0" smtClean="0"/>
              <a:t>("</a:t>
            </a:r>
            <a:r>
              <a:rPr lang="en-US" sz="1000" dirty="0" err="1" smtClean="0"/>
              <a:t>AvusJobData</a:t>
            </a:r>
            <a:r>
              <a:rPr lang="en-US" sz="1000" dirty="0" smtClean="0"/>
              <a:t>", </a:t>
            </a:r>
            <a:r>
              <a:rPr lang="en-US" sz="1000" dirty="0" err="1" smtClean="0"/>
              <a:t>jobInputFile</a:t>
            </a:r>
            <a:r>
              <a:rPr lang="en-US" sz="1000" dirty="0" smtClean="0"/>
              <a:t>, </a:t>
            </a:r>
            <a:r>
              <a:rPr lang="en-US" sz="1000" dirty="0" err="1" smtClean="0"/>
              <a:t>dataURL</a:t>
            </a:r>
            <a:r>
              <a:rPr lang="en-US" sz="1000" dirty="0" smtClean="0"/>
              <a:t>);</a:t>
            </a:r>
          </a:p>
          <a:p>
            <a:r>
              <a:rPr lang="en-US" sz="1000" dirty="0" smtClean="0"/>
              <a:t>		</a:t>
            </a:r>
          </a:p>
          <a:p>
            <a:r>
              <a:rPr lang="en-US" sz="1000" dirty="0" smtClean="0"/>
              <a:t>		String </a:t>
            </a:r>
            <a:r>
              <a:rPr lang="en-US" sz="1000" dirty="0" err="1" smtClean="0"/>
              <a:t>jobRestartFileName</a:t>
            </a:r>
            <a:r>
              <a:rPr lang="en-US" sz="1000" dirty="0" smtClean="0"/>
              <a:t> = </a:t>
            </a:r>
            <a:r>
              <a:rPr lang="en-US" sz="1000" dirty="0" err="1" smtClean="0"/>
              <a:t>properties.getProperty</a:t>
            </a:r>
            <a:r>
              <a:rPr lang="en-US" sz="1000" dirty="0" smtClean="0"/>
              <a:t>("</a:t>
            </a:r>
            <a:r>
              <a:rPr lang="en-US" sz="1000" dirty="0" err="1" smtClean="0"/>
              <a:t>requestor.jobrestartfile</a:t>
            </a:r>
            <a:r>
              <a:rPr lang="en-US" sz="1000" dirty="0" smtClean="0"/>
              <a:t>");</a:t>
            </a:r>
          </a:p>
          <a:p>
            <a:r>
              <a:rPr lang="en-US" sz="1000" dirty="0" smtClean="0"/>
              <a:t>		File </a:t>
            </a:r>
            <a:r>
              <a:rPr lang="en-US" sz="1000" dirty="0" err="1" smtClean="0"/>
              <a:t>jobRestartFile</a:t>
            </a:r>
            <a:r>
              <a:rPr lang="en-US" sz="1000" dirty="0" smtClean="0"/>
              <a:t> = new File(</a:t>
            </a:r>
            <a:r>
              <a:rPr lang="en-US" sz="1000" dirty="0" err="1" smtClean="0"/>
              <a:t>jobRestartFileName</a:t>
            </a:r>
            <a:r>
              <a:rPr lang="en-US" sz="1000" dirty="0" smtClean="0"/>
              <a:t>);</a:t>
            </a:r>
          </a:p>
          <a:p>
            <a:r>
              <a:rPr lang="en-US" sz="1000" dirty="0" smtClean="0"/>
              <a:t>		fCN4 = </a:t>
            </a:r>
            <a:r>
              <a:rPr lang="en-US" sz="1000" dirty="0" err="1" smtClean="0"/>
              <a:t>createURLNode</a:t>
            </a:r>
            <a:r>
              <a:rPr lang="en-US" sz="1000" dirty="0" smtClean="0"/>
              <a:t>("</a:t>
            </a:r>
            <a:r>
              <a:rPr lang="en-US" sz="1000" dirty="0" err="1" smtClean="0"/>
              <a:t>AvusRestartJobData</a:t>
            </a:r>
            <a:r>
              <a:rPr lang="en-US" sz="1000" dirty="0" smtClean="0"/>
              <a:t>", </a:t>
            </a:r>
            <a:r>
              <a:rPr lang="en-US" sz="1000" dirty="0" err="1" smtClean="0"/>
              <a:t>jobRestartFile,dataURL</a:t>
            </a:r>
            <a:r>
              <a:rPr lang="en-US" sz="1000" dirty="0" smtClean="0"/>
              <a:t>);</a:t>
            </a:r>
          </a:p>
          <a:p>
            <a:r>
              <a:rPr lang="en-US" sz="1000" dirty="0" smtClean="0"/>
              <a:t>		</a:t>
            </a:r>
          </a:p>
          <a:p>
            <a:r>
              <a:rPr lang="en-US" sz="1000" dirty="0" smtClean="0"/>
              <a:t>		// File Context Node for </a:t>
            </a:r>
            <a:r>
              <a:rPr lang="en-US" sz="1000" dirty="0" err="1" smtClean="0"/>
              <a:t>gridinputFile</a:t>
            </a:r>
            <a:endParaRPr lang="en-US" sz="1000" dirty="0" smtClean="0"/>
          </a:p>
          <a:p>
            <a:r>
              <a:rPr lang="en-US" sz="1000" dirty="0" smtClean="0"/>
              <a:t>		String </a:t>
            </a:r>
            <a:r>
              <a:rPr lang="en-US" sz="1000" dirty="0" err="1" smtClean="0"/>
              <a:t>gridInputFileName</a:t>
            </a:r>
            <a:r>
              <a:rPr lang="en-US" sz="1000" dirty="0" smtClean="0"/>
              <a:t> = </a:t>
            </a:r>
            <a:r>
              <a:rPr lang="en-US" sz="1000" dirty="0" err="1" smtClean="0"/>
              <a:t>properties.getProperty</a:t>
            </a:r>
            <a:r>
              <a:rPr lang="en-US" sz="1000" dirty="0" smtClean="0"/>
              <a:t>("</a:t>
            </a:r>
            <a:r>
              <a:rPr lang="en-US" sz="1000" dirty="0" err="1" smtClean="0"/>
              <a:t>requestor.gridinfile</a:t>
            </a:r>
            <a:r>
              <a:rPr lang="en-US" sz="1000" dirty="0" smtClean="0"/>
              <a:t>");</a:t>
            </a:r>
          </a:p>
          <a:p>
            <a:r>
              <a:rPr lang="en-US" sz="1000" dirty="0" smtClean="0"/>
              <a:t>		File </a:t>
            </a:r>
            <a:r>
              <a:rPr lang="en-US" sz="1000" dirty="0" err="1" smtClean="0"/>
              <a:t>gridInputFile</a:t>
            </a:r>
            <a:r>
              <a:rPr lang="en-US" sz="1000" dirty="0" smtClean="0"/>
              <a:t> = new File(</a:t>
            </a:r>
            <a:r>
              <a:rPr lang="en-US" sz="1000" dirty="0" err="1" smtClean="0"/>
              <a:t>gridInputFileName</a:t>
            </a:r>
            <a:r>
              <a:rPr lang="en-US" sz="1000" dirty="0" smtClean="0"/>
              <a:t>);</a:t>
            </a:r>
          </a:p>
          <a:p>
            <a:r>
              <a:rPr lang="en-US" sz="1000" dirty="0" smtClean="0"/>
              <a:t>		fCN5 = </a:t>
            </a:r>
            <a:r>
              <a:rPr lang="en-US" sz="1000" dirty="0" err="1" smtClean="0"/>
              <a:t>createURLNode</a:t>
            </a:r>
            <a:r>
              <a:rPr lang="en-US" sz="1000" dirty="0" smtClean="0"/>
              <a:t>("</a:t>
            </a:r>
            <a:r>
              <a:rPr lang="en-US" sz="1000" dirty="0" err="1" smtClean="0"/>
              <a:t>AvusGridData</a:t>
            </a:r>
            <a:r>
              <a:rPr lang="en-US" sz="1000" dirty="0" smtClean="0"/>
              <a:t>", </a:t>
            </a:r>
            <a:r>
              <a:rPr lang="en-US" sz="1000" dirty="0" err="1" smtClean="0"/>
              <a:t>gridInputFile</a:t>
            </a:r>
            <a:r>
              <a:rPr lang="en-US" sz="1000" dirty="0" smtClean="0"/>
              <a:t>, </a:t>
            </a:r>
            <a:r>
              <a:rPr lang="en-US" sz="1000" dirty="0" err="1" smtClean="0"/>
              <a:t>dataURL</a:t>
            </a:r>
            <a:r>
              <a:rPr lang="en-US" sz="1000" dirty="0" smtClean="0"/>
              <a:t>);</a:t>
            </a:r>
          </a:p>
          <a:p>
            <a:r>
              <a:rPr lang="en-US" sz="1000" dirty="0" smtClean="0"/>
              <a:t>		</a:t>
            </a:r>
          </a:p>
        </p:txBody>
      </p:sp>
    </p:spTree>
  </p:cSld>
  <p:clrMapOvr>
    <a:masterClrMapping/>
  </p:clrMapOvr>
  <p:transition>
    <p:zoom/>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a:xfrm>
            <a:off x="0" y="1371600"/>
            <a:ext cx="9296400" cy="4401205"/>
          </a:xfrm>
          <a:prstGeom prst="rect">
            <a:avLst/>
          </a:prstGeom>
        </p:spPr>
        <p:txBody>
          <a:bodyPr wrap="square">
            <a:spAutoFit/>
          </a:bodyPr>
          <a:lstStyle/>
          <a:p>
            <a:r>
              <a:rPr lang="en-US" sz="1000" dirty="0" smtClean="0"/>
              <a:t>		</a:t>
            </a:r>
          </a:p>
          <a:p>
            <a:r>
              <a:rPr lang="en-US" sz="1000" dirty="0" smtClean="0"/>
              <a:t>		// File Context Node for </a:t>
            </a:r>
            <a:r>
              <a:rPr lang="en-US" sz="1000" dirty="0" err="1" smtClean="0"/>
              <a:t>oldrestartinputFile</a:t>
            </a:r>
            <a:endParaRPr lang="en-US" sz="1000" dirty="0" smtClean="0"/>
          </a:p>
          <a:p>
            <a:r>
              <a:rPr lang="en-US" sz="1000" dirty="0" smtClean="0"/>
              <a:t>		String </a:t>
            </a:r>
            <a:r>
              <a:rPr lang="en-US" sz="1000" dirty="0" err="1" smtClean="0"/>
              <a:t>oldrestartInputFileName</a:t>
            </a:r>
            <a:r>
              <a:rPr lang="en-US" sz="1000" dirty="0" smtClean="0"/>
              <a:t> = </a:t>
            </a:r>
            <a:r>
              <a:rPr lang="en-US" sz="1000" dirty="0" err="1" smtClean="0"/>
              <a:t>properties.getProperty</a:t>
            </a:r>
            <a:r>
              <a:rPr lang="en-US" sz="1000" dirty="0" smtClean="0"/>
              <a:t>("</a:t>
            </a:r>
            <a:r>
              <a:rPr lang="en-US" sz="1000" dirty="0" err="1" smtClean="0"/>
              <a:t>requestor.oldrestartinfile</a:t>
            </a:r>
            <a:r>
              <a:rPr lang="en-US" sz="1000" dirty="0" smtClean="0"/>
              <a:t>");</a:t>
            </a:r>
          </a:p>
          <a:p>
            <a:r>
              <a:rPr lang="en-US" sz="1000" dirty="0" smtClean="0"/>
              <a:t>		File </a:t>
            </a:r>
            <a:r>
              <a:rPr lang="en-US" sz="1000" dirty="0" err="1" smtClean="0"/>
              <a:t>oldrestartInputFile</a:t>
            </a:r>
            <a:r>
              <a:rPr lang="en-US" sz="1000" dirty="0" smtClean="0"/>
              <a:t> = new File(</a:t>
            </a:r>
            <a:r>
              <a:rPr lang="en-US" sz="1000" dirty="0" err="1" smtClean="0"/>
              <a:t>oldrestartInputFileName</a:t>
            </a:r>
            <a:r>
              <a:rPr lang="en-US" sz="1000" dirty="0" smtClean="0"/>
              <a:t>);</a:t>
            </a:r>
          </a:p>
          <a:p>
            <a:r>
              <a:rPr lang="en-US" sz="1000" dirty="0" smtClean="0"/>
              <a:t>		fCN6 = </a:t>
            </a:r>
            <a:r>
              <a:rPr lang="en-US" sz="1000" dirty="0" err="1" smtClean="0"/>
              <a:t>createURLNode</a:t>
            </a:r>
            <a:r>
              <a:rPr lang="en-US" sz="1000" dirty="0" smtClean="0"/>
              <a:t>("</a:t>
            </a:r>
            <a:r>
              <a:rPr lang="en-US" sz="1000" dirty="0" err="1" smtClean="0"/>
              <a:t>AvusOldRestartData</a:t>
            </a:r>
            <a:r>
              <a:rPr lang="en-US" sz="1000" dirty="0" smtClean="0"/>
              <a:t>", </a:t>
            </a:r>
            <a:r>
              <a:rPr lang="en-US" sz="1000" dirty="0" err="1" smtClean="0"/>
              <a:t>oldrestartInputFile,dataURL</a:t>
            </a:r>
            <a:r>
              <a:rPr lang="en-US" sz="1000" dirty="0" smtClean="0"/>
              <a:t>);</a:t>
            </a:r>
          </a:p>
          <a:p>
            <a:r>
              <a:rPr lang="en-US" sz="1000" dirty="0" smtClean="0"/>
              <a:t>		</a:t>
            </a:r>
          </a:p>
          <a:p>
            <a:r>
              <a:rPr lang="en-US" sz="1000" dirty="0" smtClean="0"/>
              <a:t>		// File Context Node for </a:t>
            </a:r>
            <a:r>
              <a:rPr lang="en-US" sz="1000" dirty="0" err="1" smtClean="0"/>
              <a:t>tapinputFile</a:t>
            </a:r>
            <a:endParaRPr lang="en-US" sz="1000" dirty="0" smtClean="0"/>
          </a:p>
          <a:p>
            <a:r>
              <a:rPr lang="en-US" sz="1000" dirty="0" smtClean="0"/>
              <a:t>		String </a:t>
            </a:r>
            <a:r>
              <a:rPr lang="en-US" sz="1000" dirty="0" err="1" smtClean="0"/>
              <a:t>tapInputFileName</a:t>
            </a:r>
            <a:r>
              <a:rPr lang="en-US" sz="1000" dirty="0" smtClean="0"/>
              <a:t> = </a:t>
            </a:r>
            <a:r>
              <a:rPr lang="en-US" sz="1000" dirty="0" err="1" smtClean="0"/>
              <a:t>properties.getProperty</a:t>
            </a:r>
            <a:r>
              <a:rPr lang="en-US" sz="1000" dirty="0" smtClean="0"/>
              <a:t>("</a:t>
            </a:r>
            <a:r>
              <a:rPr lang="en-US" sz="1000" dirty="0" err="1" smtClean="0"/>
              <a:t>requestor.tapinfile</a:t>
            </a:r>
            <a:r>
              <a:rPr lang="en-US" sz="1000" dirty="0" smtClean="0"/>
              <a:t>");</a:t>
            </a:r>
          </a:p>
          <a:p>
            <a:r>
              <a:rPr lang="en-US" sz="1000" dirty="0" smtClean="0"/>
              <a:t>		File </a:t>
            </a:r>
            <a:r>
              <a:rPr lang="en-US" sz="1000" dirty="0" err="1" smtClean="0"/>
              <a:t>tapInputFile</a:t>
            </a:r>
            <a:r>
              <a:rPr lang="en-US" sz="1000" dirty="0" smtClean="0"/>
              <a:t> = new File(</a:t>
            </a:r>
            <a:r>
              <a:rPr lang="en-US" sz="1000" dirty="0" err="1" smtClean="0"/>
              <a:t>tapInputFileName</a:t>
            </a:r>
            <a:r>
              <a:rPr lang="en-US" sz="1000" dirty="0" smtClean="0"/>
              <a:t>);</a:t>
            </a:r>
          </a:p>
          <a:p>
            <a:r>
              <a:rPr lang="en-US" sz="1000" dirty="0" smtClean="0"/>
              <a:t>		fCN7 = </a:t>
            </a:r>
            <a:r>
              <a:rPr lang="en-US" sz="1000" dirty="0" err="1" smtClean="0"/>
              <a:t>createURLNode</a:t>
            </a:r>
            <a:r>
              <a:rPr lang="en-US" sz="1000" dirty="0" smtClean="0"/>
              <a:t>("</a:t>
            </a:r>
            <a:r>
              <a:rPr lang="en-US" sz="1000" dirty="0" err="1" smtClean="0"/>
              <a:t>AvusTapData</a:t>
            </a:r>
            <a:r>
              <a:rPr lang="en-US" sz="1000" dirty="0" smtClean="0"/>
              <a:t>", </a:t>
            </a:r>
            <a:r>
              <a:rPr lang="en-US" sz="1000" dirty="0" err="1" smtClean="0"/>
              <a:t>tapInputFile</a:t>
            </a:r>
            <a:r>
              <a:rPr lang="en-US" sz="1000" dirty="0" smtClean="0"/>
              <a:t>, </a:t>
            </a:r>
            <a:r>
              <a:rPr lang="en-US" sz="1000" dirty="0" err="1" smtClean="0"/>
              <a:t>dataURL</a:t>
            </a:r>
            <a:r>
              <a:rPr lang="en-US" sz="1000" dirty="0" smtClean="0"/>
              <a:t>);</a:t>
            </a:r>
          </a:p>
          <a:p>
            <a:r>
              <a:rPr lang="en-US" sz="1000" dirty="0" smtClean="0"/>
              <a:t>	</a:t>
            </a:r>
          </a:p>
          <a:p>
            <a:r>
              <a:rPr lang="en-US" sz="1000" dirty="0" smtClean="0"/>
              <a:t>		// File Context Node for </a:t>
            </a:r>
            <a:r>
              <a:rPr lang="en-US" sz="1000" dirty="0" err="1" smtClean="0"/>
              <a:t>tripinputFile</a:t>
            </a:r>
            <a:endParaRPr lang="en-US" sz="1000" dirty="0" smtClean="0"/>
          </a:p>
          <a:p>
            <a:r>
              <a:rPr lang="en-US" sz="1000" dirty="0" smtClean="0"/>
              <a:t>		String </a:t>
            </a:r>
            <a:r>
              <a:rPr lang="en-US" sz="1000" dirty="0" err="1" smtClean="0"/>
              <a:t>tripInputFileName</a:t>
            </a:r>
            <a:r>
              <a:rPr lang="en-US" sz="1000" dirty="0" smtClean="0"/>
              <a:t> = </a:t>
            </a:r>
            <a:r>
              <a:rPr lang="en-US" sz="1000" dirty="0" err="1" smtClean="0"/>
              <a:t>properties.getProperty</a:t>
            </a:r>
            <a:r>
              <a:rPr lang="en-US" sz="1000" dirty="0" smtClean="0"/>
              <a:t>("</a:t>
            </a:r>
            <a:r>
              <a:rPr lang="en-US" sz="1000" dirty="0" err="1" smtClean="0"/>
              <a:t>requestor.tripinfile</a:t>
            </a:r>
            <a:r>
              <a:rPr lang="en-US" sz="1000" dirty="0" smtClean="0"/>
              <a:t>");</a:t>
            </a:r>
          </a:p>
          <a:p>
            <a:r>
              <a:rPr lang="en-US" sz="1000" dirty="0" smtClean="0"/>
              <a:t>		File </a:t>
            </a:r>
            <a:r>
              <a:rPr lang="en-US" sz="1000" dirty="0" err="1" smtClean="0"/>
              <a:t>tripInputFile</a:t>
            </a:r>
            <a:r>
              <a:rPr lang="en-US" sz="1000" dirty="0" smtClean="0"/>
              <a:t> = new File(</a:t>
            </a:r>
            <a:r>
              <a:rPr lang="en-US" sz="1000" dirty="0" err="1" smtClean="0"/>
              <a:t>tripInputFileName</a:t>
            </a:r>
            <a:r>
              <a:rPr lang="en-US" sz="1000" dirty="0" smtClean="0"/>
              <a:t>);</a:t>
            </a:r>
          </a:p>
          <a:p>
            <a:r>
              <a:rPr lang="en-US" sz="1000" dirty="0" smtClean="0"/>
              <a:t>		fCN8 = </a:t>
            </a:r>
            <a:r>
              <a:rPr lang="en-US" sz="1000" dirty="0" err="1" smtClean="0"/>
              <a:t>createURLNode</a:t>
            </a:r>
            <a:r>
              <a:rPr lang="en-US" sz="1000" dirty="0" smtClean="0"/>
              <a:t>("</a:t>
            </a:r>
            <a:r>
              <a:rPr lang="en-US" sz="1000" dirty="0" err="1" smtClean="0"/>
              <a:t>AvusTripData</a:t>
            </a:r>
            <a:r>
              <a:rPr lang="en-US" sz="1000" dirty="0" smtClean="0"/>
              <a:t>", </a:t>
            </a:r>
            <a:r>
              <a:rPr lang="en-US" sz="1000" dirty="0" err="1" smtClean="0"/>
              <a:t>tripInputFile</a:t>
            </a:r>
            <a:r>
              <a:rPr lang="en-US" sz="1000" dirty="0" smtClean="0"/>
              <a:t>, </a:t>
            </a:r>
            <a:r>
              <a:rPr lang="en-US" sz="1000" dirty="0" err="1" smtClean="0"/>
              <a:t>dataURL</a:t>
            </a:r>
            <a:r>
              <a:rPr lang="en-US" sz="1000" dirty="0" smtClean="0"/>
              <a:t>);</a:t>
            </a:r>
          </a:p>
          <a:p>
            <a:endParaRPr lang="en-US" sz="1000" dirty="0" smtClean="0"/>
          </a:p>
          <a:p>
            <a:r>
              <a:rPr lang="en-US" sz="1000" dirty="0" smtClean="0"/>
              <a:t>		return new </a:t>
            </a:r>
            <a:r>
              <a:rPr lang="en-US" sz="1000" dirty="0" err="1" smtClean="0"/>
              <a:t>ContextNode</a:t>
            </a:r>
            <a:r>
              <a:rPr lang="en-US" sz="1000" dirty="0" smtClean="0"/>
              <a:t>[] { fCN1, fCN2, fCN3, fCN4, fCN5, fCN6, fCN7,fCN8};		</a:t>
            </a:r>
          </a:p>
          <a:p>
            <a:r>
              <a:rPr lang="en-US" sz="1000" dirty="0" smtClean="0"/>
              <a:t>	}</a:t>
            </a:r>
          </a:p>
          <a:p>
            <a:r>
              <a:rPr lang="en-US" sz="1000" dirty="0" smtClean="0"/>
              <a:t>	</a:t>
            </a:r>
          </a:p>
          <a:p>
            <a:r>
              <a:rPr lang="en-US" sz="1000" dirty="0" smtClean="0"/>
              <a:t>	public static </a:t>
            </a:r>
            <a:r>
              <a:rPr lang="en-US" sz="1000" dirty="0" err="1" smtClean="0"/>
              <a:t>ContextNode</a:t>
            </a:r>
            <a:r>
              <a:rPr lang="en-US" sz="1000" dirty="0" smtClean="0"/>
              <a:t> </a:t>
            </a:r>
            <a:r>
              <a:rPr lang="en-US" sz="1000" dirty="0" err="1" smtClean="0"/>
              <a:t>createURLNode</a:t>
            </a:r>
            <a:r>
              <a:rPr lang="en-US" sz="1000" dirty="0" smtClean="0"/>
              <a:t>(String </a:t>
            </a:r>
            <a:r>
              <a:rPr lang="en-US" sz="1000" dirty="0" err="1" smtClean="0"/>
              <a:t>nodeName</a:t>
            </a:r>
            <a:r>
              <a:rPr lang="en-US" sz="1000" dirty="0" smtClean="0"/>
              <a:t>, File </a:t>
            </a:r>
            <a:r>
              <a:rPr lang="en-US" sz="1000" dirty="0" err="1" smtClean="0"/>
              <a:t>fileName</a:t>
            </a:r>
            <a:r>
              <a:rPr lang="en-US" sz="1000" dirty="0" smtClean="0"/>
              <a:t>, String base) {</a:t>
            </a:r>
          </a:p>
          <a:p>
            <a:r>
              <a:rPr lang="en-US" sz="1000" dirty="0" smtClean="0"/>
              <a:t>		URL </a:t>
            </a:r>
            <a:r>
              <a:rPr lang="en-US" sz="1000" dirty="0" err="1" smtClean="0"/>
              <a:t>dataURL</a:t>
            </a:r>
            <a:r>
              <a:rPr lang="en-US" sz="1000" dirty="0" smtClean="0"/>
              <a:t> = null;</a:t>
            </a:r>
          </a:p>
          <a:p>
            <a:r>
              <a:rPr lang="en-US" sz="1000" dirty="0" smtClean="0"/>
              <a:t>		try {</a:t>
            </a:r>
          </a:p>
          <a:p>
            <a:r>
              <a:rPr lang="en-US" sz="1000" dirty="0" smtClean="0"/>
              <a:t>		       </a:t>
            </a:r>
            <a:r>
              <a:rPr lang="en-US" sz="1000" dirty="0" err="1" smtClean="0"/>
              <a:t>dataURL</a:t>
            </a:r>
            <a:r>
              <a:rPr lang="en-US" sz="1000" dirty="0" smtClean="0"/>
              <a:t> = new URL(base + "/" + </a:t>
            </a:r>
            <a:r>
              <a:rPr lang="en-US" sz="1000" dirty="0" err="1" smtClean="0"/>
              <a:t>fileName</a:t>
            </a:r>
            <a:r>
              <a:rPr lang="en-US" sz="1000" dirty="0" smtClean="0"/>
              <a:t>);</a:t>
            </a:r>
          </a:p>
          <a:p>
            <a:r>
              <a:rPr lang="en-US" sz="1000" dirty="0" smtClean="0"/>
              <a:t>		} catch (</a:t>
            </a:r>
            <a:r>
              <a:rPr lang="en-US" sz="1000" dirty="0" err="1" smtClean="0"/>
              <a:t>MalformedURLException</a:t>
            </a:r>
            <a:r>
              <a:rPr lang="en-US" sz="1000" dirty="0" smtClean="0"/>
              <a:t> e) {</a:t>
            </a:r>
          </a:p>
          <a:p>
            <a:r>
              <a:rPr lang="en-US" sz="1000" dirty="0" smtClean="0"/>
              <a:t>		       </a:t>
            </a:r>
            <a:r>
              <a:rPr lang="en-US" sz="1000" dirty="0" err="1" smtClean="0"/>
              <a:t>out.println</a:t>
            </a:r>
            <a:r>
              <a:rPr lang="en-US" sz="1000" dirty="0" smtClean="0"/>
              <a:t>("Cannot create </a:t>
            </a:r>
            <a:r>
              <a:rPr lang="en-US" sz="1000" dirty="0" err="1" smtClean="0"/>
              <a:t>URLNode</a:t>
            </a:r>
            <a:r>
              <a:rPr lang="en-US" sz="1000" dirty="0" smtClean="0"/>
              <a:t> with filename = "+ </a:t>
            </a:r>
            <a:r>
              <a:rPr lang="en-US" sz="1000" dirty="0" err="1" smtClean="0"/>
              <a:t>fileName</a:t>
            </a:r>
            <a:r>
              <a:rPr lang="en-US" sz="1000" dirty="0" smtClean="0"/>
              <a:t> + " base = " + base);</a:t>
            </a:r>
          </a:p>
          <a:p>
            <a:r>
              <a:rPr lang="en-US" sz="1000" dirty="0" smtClean="0"/>
              <a:t>		       </a:t>
            </a:r>
            <a:r>
              <a:rPr lang="en-US" sz="1000" dirty="0" err="1" smtClean="0"/>
              <a:t>e.printStackTrace</a:t>
            </a:r>
            <a:r>
              <a:rPr lang="en-US" sz="1000" dirty="0" smtClean="0"/>
              <a:t>();</a:t>
            </a:r>
          </a:p>
          <a:p>
            <a:r>
              <a:rPr lang="en-US" sz="1000" dirty="0" smtClean="0"/>
              <a:t>		}</a:t>
            </a:r>
          </a:p>
          <a:p>
            <a:r>
              <a:rPr lang="en-US" sz="1000" dirty="0" smtClean="0"/>
              <a:t>		return new </a:t>
            </a:r>
            <a:r>
              <a:rPr lang="en-US" sz="1000" dirty="0" err="1" smtClean="0"/>
              <a:t>ContextNode</a:t>
            </a:r>
            <a:r>
              <a:rPr lang="en-US" sz="1000" dirty="0" smtClean="0"/>
              <a:t>(</a:t>
            </a:r>
            <a:r>
              <a:rPr lang="en-US" sz="1000" dirty="0" err="1" smtClean="0"/>
              <a:t>nodeName</a:t>
            </a:r>
            <a:r>
              <a:rPr lang="en-US" sz="1000" dirty="0" smtClean="0"/>
              <a:t>, </a:t>
            </a:r>
            <a:r>
              <a:rPr lang="en-US" sz="1000" dirty="0" err="1" smtClean="0"/>
              <a:t>dataURL</a:t>
            </a:r>
            <a:r>
              <a:rPr lang="en-US" sz="1000" dirty="0" smtClean="0"/>
              <a:t>);</a:t>
            </a:r>
          </a:p>
        </p:txBody>
      </p:sp>
    </p:spTree>
  </p:cSld>
  <p:clrMapOvr>
    <a:masterClrMapping/>
  </p:clrMapOvr>
  <p:transition>
    <p:zoom/>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C</a:t>
            </a:r>
            <a:endParaRPr lang="en-US" dirty="0"/>
          </a:p>
        </p:txBody>
      </p:sp>
      <p:sp>
        <p:nvSpPr>
          <p:cNvPr id="5" name="TextBox 4"/>
          <p:cNvSpPr txBox="1"/>
          <p:nvPr/>
        </p:nvSpPr>
        <p:spPr>
          <a:xfrm>
            <a:off x="685800" y="2667000"/>
            <a:ext cx="7276702" cy="400110"/>
          </a:xfrm>
          <a:prstGeom prst="rect">
            <a:avLst/>
          </a:prstGeom>
          <a:noFill/>
        </p:spPr>
        <p:txBody>
          <a:bodyPr wrap="none" rtlCol="0">
            <a:spAutoFit/>
          </a:bodyPr>
          <a:lstStyle/>
          <a:p>
            <a:r>
              <a:rPr lang="en-US" sz="2000" b="1" dirty="0" smtClean="0"/>
              <a:t>MODEL and Variable Definitions and Configuration Syntax </a:t>
            </a:r>
            <a:endParaRPr lang="en-US" sz="2000" b="1" dirty="0"/>
          </a:p>
        </p:txBody>
      </p:sp>
    </p:spTree>
  </p:cSld>
  <p:clrMapOvr>
    <a:masterClrMapping/>
  </p:clrMapOvr>
  <p:transition>
    <p:zoom/>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24705" y="152400"/>
            <a:ext cx="8183666" cy="1143000"/>
          </a:xfrm>
        </p:spPr>
        <p:txBody>
          <a:bodyPr/>
          <a:lstStyle/>
          <a:p>
            <a:r>
              <a:rPr lang="en-US" dirty="0" smtClean="0"/>
              <a:t>Model Declarations</a:t>
            </a:r>
            <a:endParaRPr lang="en-US" dirty="0"/>
          </a:p>
        </p:txBody>
      </p:sp>
      <p:sp>
        <p:nvSpPr>
          <p:cNvPr id="3" name="Content Placeholder 2"/>
          <p:cNvSpPr>
            <a:spLocks noGrp="1"/>
          </p:cNvSpPr>
          <p:nvPr>
            <p:ph idx="1"/>
          </p:nvPr>
        </p:nvSpPr>
        <p:spPr>
          <a:xfrm>
            <a:off x="523628" y="1340425"/>
            <a:ext cx="8620372" cy="5517575"/>
          </a:xfrm>
        </p:spPr>
        <p:txBody>
          <a:bodyPr/>
          <a:lstStyle/>
          <a:p>
            <a:r>
              <a:rPr lang="en-US" sz="1800" dirty="0" err="1" smtClean="0">
                <a:solidFill>
                  <a:srgbClr val="6A2800"/>
                </a:solidFill>
                <a:latin typeface="Courier"/>
                <a:cs typeface="Courier"/>
              </a:rPr>
              <a:t>AnalysisModel</a:t>
            </a:r>
            <a:r>
              <a:rPr lang="en-US" sz="1800" dirty="0" smtClean="0">
                <a:solidFill>
                  <a:srgbClr val="6A2800"/>
                </a:solidFill>
                <a:latin typeface="Courier"/>
                <a:cs typeface="Courier"/>
              </a:rPr>
              <a:t> </a:t>
            </a:r>
            <a:r>
              <a:rPr lang="en-US" sz="1800" dirty="0" smtClean="0">
                <a:solidFill>
                  <a:srgbClr val="000000"/>
                </a:solidFill>
              </a:rPr>
              <a:t>model = </a:t>
            </a:r>
            <a:r>
              <a:rPr lang="en-US" sz="1800" dirty="0" smtClean="0">
                <a:solidFill>
                  <a:srgbClr val="000090"/>
                </a:solidFill>
              </a:rPr>
              <a:t>&lt;model&gt;</a:t>
            </a:r>
            <a:r>
              <a:rPr lang="en-US" sz="1800" dirty="0" smtClean="0"/>
              <a:t>([ &lt;</a:t>
            </a:r>
            <a:r>
              <a:rPr lang="en-US" sz="1800" dirty="0" err="1" smtClean="0"/>
              <a:t>modelName</a:t>
            </a:r>
            <a:r>
              <a:rPr lang="en-US" sz="1800" dirty="0" smtClean="0"/>
              <a:t>&gt; ],</a:t>
            </a:r>
            <a:br>
              <a:rPr lang="en-US" sz="1800" dirty="0" smtClean="0"/>
            </a:br>
            <a:r>
              <a:rPr lang="en-US" sz="1800" dirty="0" smtClean="0"/>
              <a:t>	{ </a:t>
            </a:r>
            <a:r>
              <a:rPr lang="en-US" sz="1800" dirty="0" smtClean="0">
                <a:cs typeface="Courier"/>
              </a:rPr>
              <a:t>&lt;variables&gt; }</a:t>
            </a:r>
            <a:r>
              <a:rPr lang="en-US" sz="1800" dirty="0" smtClean="0"/>
              <a:t/>
            </a:r>
            <a:br>
              <a:rPr lang="en-US" sz="1800" dirty="0" smtClean="0"/>
            </a:br>
            <a:r>
              <a:rPr lang="en-US" sz="1800" dirty="0" smtClean="0"/>
              <a:t>	[ { &lt;realization&gt; } ] ) </a:t>
            </a:r>
          </a:p>
          <a:p>
            <a:r>
              <a:rPr lang="en-US" sz="1600" dirty="0" smtClean="0"/>
              <a:t>&lt;model&gt; =  &lt;</a:t>
            </a:r>
            <a:r>
              <a:rPr lang="en-US" sz="1600" dirty="0" err="1" smtClean="0"/>
              <a:t>modelType</a:t>
            </a:r>
            <a:r>
              <a:rPr lang="en-US" sz="1600" dirty="0" smtClean="0"/>
              <a:t>&gt;</a:t>
            </a:r>
            <a:r>
              <a:rPr lang="en-US" sz="1600" i="1" dirty="0" smtClean="0">
                <a:solidFill>
                  <a:srgbClr val="000090"/>
                </a:solidFill>
              </a:rPr>
              <a:t>Model</a:t>
            </a:r>
          </a:p>
          <a:p>
            <a:r>
              <a:rPr lang="en-US" sz="1600" dirty="0" smtClean="0"/>
              <a:t>&lt;</a:t>
            </a:r>
            <a:r>
              <a:rPr lang="en-US" sz="1600" dirty="0" err="1" smtClean="0"/>
              <a:t>modelType</a:t>
            </a:r>
            <a:r>
              <a:rPr lang="en-US" sz="1600" dirty="0" smtClean="0"/>
              <a:t>&gt; = </a:t>
            </a:r>
            <a:r>
              <a:rPr lang="en-US" sz="1600" i="1" dirty="0" smtClean="0">
                <a:solidFill>
                  <a:srgbClr val="000090"/>
                </a:solidFill>
              </a:rPr>
              <a:t>response </a:t>
            </a:r>
            <a:r>
              <a:rPr lang="en-US" sz="1600" dirty="0" smtClean="0"/>
              <a:t>| </a:t>
            </a:r>
            <a:r>
              <a:rPr lang="en-US" sz="1600" i="1" dirty="0" smtClean="0">
                <a:solidFill>
                  <a:srgbClr val="000090"/>
                </a:solidFill>
              </a:rPr>
              <a:t>parametric </a:t>
            </a:r>
            <a:r>
              <a:rPr lang="en-US" sz="1600" dirty="0" smtClean="0"/>
              <a:t>| </a:t>
            </a:r>
            <a:r>
              <a:rPr lang="en-US" sz="1600" i="1" dirty="0" smtClean="0">
                <a:solidFill>
                  <a:srgbClr val="000090"/>
                </a:solidFill>
              </a:rPr>
              <a:t>optimization</a:t>
            </a:r>
          </a:p>
          <a:p>
            <a:r>
              <a:rPr lang="en-US" sz="1600" dirty="0" smtClean="0">
                <a:cs typeface="Courier"/>
              </a:rPr>
              <a:t>&lt;variables&gt;</a:t>
            </a:r>
            <a:r>
              <a:rPr lang="en-US" sz="1600" dirty="0" smtClean="0"/>
              <a:t>  = &lt;</a:t>
            </a:r>
            <a:r>
              <a:rPr lang="en-US" sz="1600" dirty="0" err="1" smtClean="0"/>
              <a:t>varType</a:t>
            </a:r>
            <a:r>
              <a:rPr lang="en-US" sz="1600" dirty="0" smtClean="0"/>
              <a:t>&gt;</a:t>
            </a:r>
            <a:r>
              <a:rPr lang="en-US" sz="1600" i="1" dirty="0" err="1" smtClean="0">
                <a:solidFill>
                  <a:srgbClr val="000090"/>
                </a:solidFill>
              </a:rPr>
              <a:t>Vars</a:t>
            </a:r>
            <a:r>
              <a:rPr lang="en-US" sz="1600" dirty="0" smtClean="0"/>
              <a:t>({ </a:t>
            </a:r>
            <a:r>
              <a:rPr lang="en-US" sz="1600" dirty="0" err="1" smtClean="0"/>
              <a:t>varName</a:t>
            </a:r>
            <a:r>
              <a:rPr lang="en-US" sz="1600" dirty="0" smtClean="0"/>
              <a:t> } | { &lt;</a:t>
            </a:r>
            <a:r>
              <a:rPr lang="en-US" sz="1600" dirty="0" err="1" smtClean="0"/>
              <a:t>varNameList</a:t>
            </a:r>
            <a:r>
              <a:rPr lang="en-US" sz="1600" dirty="0" smtClean="0"/>
              <a:t>&gt; }  | { &lt;</a:t>
            </a:r>
            <a:r>
              <a:rPr lang="en-US" sz="1600" dirty="0" err="1" smtClean="0"/>
              <a:t>var</a:t>
            </a:r>
            <a:r>
              <a:rPr lang="en-US" sz="1600" dirty="0" smtClean="0"/>
              <a:t>&gt; } | { &lt;</a:t>
            </a:r>
            <a:r>
              <a:rPr lang="en-US" sz="1600" dirty="0" err="1" smtClean="0"/>
              <a:t>varList</a:t>
            </a:r>
            <a:r>
              <a:rPr lang="en-US" sz="1600" dirty="0" smtClean="0"/>
              <a:t>&gt; });</a:t>
            </a:r>
          </a:p>
          <a:p>
            <a:r>
              <a:rPr lang="en-US" sz="1600" dirty="0" smtClean="0"/>
              <a:t>&lt;</a:t>
            </a:r>
            <a:r>
              <a:rPr lang="en-US" sz="1600" dirty="0" err="1" smtClean="0"/>
              <a:t>varType</a:t>
            </a:r>
            <a:r>
              <a:rPr lang="en-US" sz="1600" dirty="0" smtClean="0"/>
              <a:t>&gt; = </a:t>
            </a:r>
            <a:r>
              <a:rPr lang="en-US" sz="1600" i="1" dirty="0" smtClean="0">
                <a:solidFill>
                  <a:srgbClr val="000090"/>
                </a:solidFill>
              </a:rPr>
              <a:t>parameter </a:t>
            </a:r>
            <a:r>
              <a:rPr lang="en-US" sz="1600" dirty="0" smtClean="0"/>
              <a:t>| </a:t>
            </a:r>
            <a:r>
              <a:rPr lang="en-US" sz="1600" i="1" dirty="0" smtClean="0">
                <a:solidFill>
                  <a:srgbClr val="000090"/>
                </a:solidFill>
              </a:rPr>
              <a:t>design </a:t>
            </a:r>
            <a:r>
              <a:rPr lang="en-US" sz="1600" dirty="0" smtClean="0"/>
              <a:t>| </a:t>
            </a:r>
            <a:r>
              <a:rPr lang="en-US" sz="1600" i="1" dirty="0" smtClean="0">
                <a:solidFill>
                  <a:srgbClr val="000090"/>
                </a:solidFill>
              </a:rPr>
              <a:t>linked </a:t>
            </a:r>
            <a:r>
              <a:rPr lang="en-US" sz="1600" dirty="0" smtClean="0"/>
              <a:t>| </a:t>
            </a:r>
            <a:r>
              <a:rPr lang="en-US" sz="1600" i="1" dirty="0" smtClean="0">
                <a:solidFill>
                  <a:srgbClr val="000090"/>
                </a:solidFill>
              </a:rPr>
              <a:t>response </a:t>
            </a:r>
            <a:r>
              <a:rPr lang="en-US" sz="1600" dirty="0" smtClean="0"/>
              <a:t>| </a:t>
            </a:r>
            <a:r>
              <a:rPr lang="en-US" sz="1600" i="1" dirty="0" smtClean="0">
                <a:solidFill>
                  <a:srgbClr val="000090"/>
                </a:solidFill>
              </a:rPr>
              <a:t>objective </a:t>
            </a:r>
            <a:r>
              <a:rPr lang="en-US" sz="1600" dirty="0" smtClean="0"/>
              <a:t>| </a:t>
            </a:r>
            <a:r>
              <a:rPr lang="en-US" sz="1600" i="1" dirty="0" smtClean="0">
                <a:solidFill>
                  <a:srgbClr val="000090"/>
                </a:solidFill>
              </a:rPr>
              <a:t>constraint</a:t>
            </a:r>
          </a:p>
          <a:p>
            <a:r>
              <a:rPr lang="en-US" sz="1600" dirty="0" smtClean="0">
                <a:cs typeface="Courier"/>
              </a:rPr>
              <a:t>&lt;</a:t>
            </a:r>
            <a:r>
              <a:rPr lang="en-US" sz="1600" dirty="0" err="1" smtClean="0">
                <a:cs typeface="Courier"/>
              </a:rPr>
              <a:t>varList</a:t>
            </a:r>
            <a:r>
              <a:rPr lang="en-US" sz="1600" dirty="0" smtClean="0">
                <a:cs typeface="Courier"/>
              </a:rPr>
              <a:t>&gt;</a:t>
            </a:r>
            <a:r>
              <a:rPr lang="en-US" sz="1600" dirty="0" smtClean="0"/>
              <a:t>  = </a:t>
            </a:r>
            <a:r>
              <a:rPr lang="en-US" sz="1600" i="1" dirty="0" err="1" smtClean="0">
                <a:solidFill>
                  <a:srgbClr val="000090"/>
                </a:solidFill>
              </a:rPr>
              <a:t>vars</a:t>
            </a:r>
            <a:r>
              <a:rPr lang="en-US" sz="1600" dirty="0" smtClean="0"/>
              <a:t>(…)</a:t>
            </a:r>
          </a:p>
          <a:p>
            <a:r>
              <a:rPr lang="en-US" sz="1600" dirty="0" smtClean="0"/>
              <a:t>&lt;</a:t>
            </a:r>
            <a:r>
              <a:rPr lang="en-US" sz="1600" dirty="0" err="1" smtClean="0"/>
              <a:t>var</a:t>
            </a:r>
            <a:r>
              <a:rPr lang="en-US" sz="1600" dirty="0" smtClean="0"/>
              <a:t>&gt; = </a:t>
            </a:r>
            <a:r>
              <a:rPr lang="en-US" sz="1600" i="1" dirty="0" err="1" smtClean="0">
                <a:solidFill>
                  <a:srgbClr val="000090"/>
                </a:solidFill>
              </a:rPr>
              <a:t>var</a:t>
            </a:r>
            <a:r>
              <a:rPr lang="en-US" sz="1600" dirty="0" smtClean="0"/>
              <a:t>(…)</a:t>
            </a:r>
          </a:p>
          <a:p>
            <a:r>
              <a:rPr lang="en-US" sz="1600" dirty="0" smtClean="0"/>
              <a:t>Example:</a:t>
            </a:r>
            <a:br>
              <a:rPr lang="en-US" sz="1600" dirty="0" smtClean="0"/>
            </a:br>
            <a:r>
              <a:rPr lang="en-US" sz="1600" dirty="0" smtClean="0"/>
              <a:t/>
            </a:r>
            <a:br>
              <a:rPr lang="en-US" sz="1600" dirty="0" smtClean="0"/>
            </a:br>
            <a:r>
              <a:rPr lang="en-US" sz="1600" dirty="0" err="1" smtClean="0">
                <a:solidFill>
                  <a:srgbClr val="6A2800"/>
                </a:solidFill>
                <a:latin typeface="Courier"/>
                <a:cs typeface="Courier"/>
              </a:rPr>
              <a:t>ResponseModel</a:t>
            </a:r>
            <a:r>
              <a:rPr lang="en-US" sz="1600" dirty="0" smtClean="0">
                <a:solidFill>
                  <a:srgbClr val="6A2800"/>
                </a:solidFill>
                <a:latin typeface="Courier"/>
                <a:cs typeface="Courier"/>
              </a:rPr>
              <a:t> </a:t>
            </a:r>
            <a:r>
              <a:rPr lang="en-US" sz="1600" dirty="0" err="1" smtClean="0"/>
              <a:t>rm</a:t>
            </a:r>
            <a:r>
              <a:rPr lang="en-US" sz="1600" dirty="0" smtClean="0"/>
              <a:t> = </a:t>
            </a:r>
            <a:r>
              <a:rPr lang="en-US" sz="1600" i="1" dirty="0" err="1" smtClean="0">
                <a:solidFill>
                  <a:srgbClr val="000090"/>
                </a:solidFill>
              </a:rPr>
              <a:t>responseModel</a:t>
            </a:r>
            <a:r>
              <a:rPr lang="en-US" sz="1600" dirty="0" err="1" smtClean="0"/>
              <a:t>("Response</a:t>
            </a:r>
            <a:r>
              <a:rPr lang="en-US" sz="1600" dirty="0" smtClean="0"/>
              <a:t> Analysis", </a:t>
            </a:r>
            <a:br>
              <a:rPr lang="en-US" sz="1600" dirty="0" smtClean="0"/>
            </a:br>
            <a:r>
              <a:rPr lang="en-US" sz="1600" dirty="0" smtClean="0"/>
              <a:t>	</a:t>
            </a:r>
            <a:r>
              <a:rPr lang="en-US" sz="1600" i="1" dirty="0" smtClean="0">
                <a:solidFill>
                  <a:srgbClr val="000090"/>
                </a:solidFill>
              </a:rPr>
              <a:t>parameterVars</a:t>
            </a:r>
            <a:r>
              <a:rPr lang="en-US" sz="1600" dirty="0" smtClean="0"/>
              <a:t>("p1"), </a:t>
            </a:r>
            <a:br>
              <a:rPr lang="en-US" sz="1600" dirty="0" smtClean="0"/>
            </a:br>
            <a:r>
              <a:rPr lang="en-US" sz="1600" dirty="0" smtClean="0"/>
              <a:t>	</a:t>
            </a:r>
            <a:r>
              <a:rPr lang="en-US" sz="1600" i="1" dirty="0" smtClean="0">
                <a:solidFill>
                  <a:srgbClr val="000090"/>
                </a:solidFill>
              </a:rPr>
              <a:t>designVars</a:t>
            </a:r>
            <a:r>
              <a:rPr lang="en-US" sz="1600" dirty="0" smtClean="0"/>
              <a:t>("x2”, ”x3”, ”x4”, ”x5”), </a:t>
            </a:r>
            <a:br>
              <a:rPr lang="en-US" sz="1600" dirty="0" smtClean="0"/>
            </a:br>
            <a:r>
              <a:rPr lang="en-US" sz="1600" dirty="0" smtClean="0"/>
              <a:t>	</a:t>
            </a:r>
            <a:r>
              <a:rPr lang="en-US" sz="1600" i="1" dirty="0" err="1" smtClean="0">
                <a:solidFill>
                  <a:srgbClr val="000090"/>
                </a:solidFill>
              </a:rPr>
              <a:t>linkedVars</a:t>
            </a:r>
            <a:r>
              <a:rPr lang="en-US" sz="1600" dirty="0" err="1" smtClean="0"/>
              <a:t>("xl</a:t>
            </a:r>
            <a:r>
              <a:rPr lang="en-US" sz="1600" dirty="0" smtClean="0"/>
              <a:t>”, </a:t>
            </a:r>
            <a:r>
              <a:rPr lang="en-US" sz="1600" i="1" dirty="0" err="1" smtClean="0">
                <a:solidFill>
                  <a:srgbClr val="000090"/>
                </a:solidFill>
              </a:rPr>
              <a:t>realization</a:t>
            </a:r>
            <a:r>
              <a:rPr lang="en-US" sz="1600" dirty="0" err="1" smtClean="0"/>
              <a:t>(</a:t>
            </a:r>
            <a:r>
              <a:rPr lang="en-US" sz="1600" i="1" dirty="0" err="1" smtClean="0">
                <a:solidFill>
                  <a:srgbClr val="000090"/>
                </a:solidFill>
              </a:rPr>
              <a:t>evaluation</a:t>
            </a:r>
            <a:r>
              <a:rPr lang="en-US" sz="1600" dirty="0" err="1" smtClean="0"/>
              <a:t>(”xle</a:t>
            </a:r>
            <a:r>
              <a:rPr lang="en-US" sz="1600" dirty="0" smtClean="0"/>
              <a:t>"))),</a:t>
            </a:r>
            <a:br>
              <a:rPr lang="en-US" sz="1600" dirty="0" smtClean="0"/>
            </a:br>
            <a:r>
              <a:rPr lang="en-US" sz="1600" dirty="0" smtClean="0"/>
              <a:t>	</a:t>
            </a:r>
            <a:r>
              <a:rPr lang="en-US" sz="1600" i="1" dirty="0" smtClean="0">
                <a:solidFill>
                  <a:srgbClr val="000090"/>
                </a:solidFill>
              </a:rPr>
              <a:t>responseVars</a:t>
            </a:r>
            <a:r>
              <a:rPr lang="en-US" sz="1600" dirty="0" smtClean="0"/>
              <a:t>(names(loop(5), "</a:t>
            </a:r>
            <a:r>
              <a:rPr lang="en-US" sz="1600" dirty="0" err="1" smtClean="0"/>
              <a:t>y</a:t>
            </a:r>
            <a:r>
              <a:rPr lang="en-US" sz="1600" dirty="0" smtClean="0"/>
              <a:t>”)),</a:t>
            </a:r>
            <a:br>
              <a:rPr lang="en-US" sz="1600" dirty="0" smtClean="0"/>
            </a:br>
            <a:r>
              <a:rPr lang="en-US" sz="1600" dirty="0" smtClean="0"/>
              <a:t>	</a:t>
            </a:r>
            <a:r>
              <a:rPr lang="en-US" sz="1600" i="1" dirty="0" smtClean="0">
                <a:solidFill>
                  <a:srgbClr val="000090"/>
                </a:solidFill>
              </a:rPr>
              <a:t>realization</a:t>
            </a:r>
            <a:r>
              <a:rPr lang="en-US" sz="1600" dirty="0" smtClean="0"/>
              <a:t>("y1", </a:t>
            </a:r>
            <a:r>
              <a:rPr lang="en-US" sz="1600" i="1" dirty="0" smtClean="0">
                <a:solidFill>
                  <a:srgbClr val="000090"/>
                </a:solidFill>
              </a:rPr>
              <a:t>evaluation</a:t>
            </a:r>
            <a:r>
              <a:rPr lang="en-US" sz="1600" dirty="0" smtClean="0"/>
              <a:t>("y1e1"), </a:t>
            </a:r>
            <a:r>
              <a:rPr lang="en-US" sz="1600" i="1" dirty="0" smtClean="0">
                <a:solidFill>
                  <a:srgbClr val="000090"/>
                </a:solidFill>
              </a:rPr>
              <a:t>evaluation</a:t>
            </a:r>
            <a:r>
              <a:rPr lang="en-US" sz="1600" dirty="0" smtClean="0"/>
              <a:t>("y1e2")));</a:t>
            </a:r>
          </a:p>
          <a:p>
            <a:pPr>
              <a:buNone/>
            </a:pPr>
            <a:endParaRPr lang="en-US" sz="1600" dirty="0" smtClean="0"/>
          </a:p>
          <a:p>
            <a:pPr lvl="1">
              <a:buNone/>
            </a:pPr>
            <a:r>
              <a:rPr lang="en-US" sz="1600" dirty="0" smtClean="0">
                <a:solidFill>
                  <a:srgbClr val="6A2800"/>
                </a:solidFill>
                <a:latin typeface="Courier"/>
                <a:cs typeface="Courier"/>
              </a:rPr>
              <a:t>Object </a:t>
            </a:r>
            <a:r>
              <a:rPr lang="en-US" sz="1600" dirty="0" err="1" smtClean="0"/>
              <a:t>val</a:t>
            </a:r>
            <a:r>
              <a:rPr lang="en-US" sz="1600" dirty="0" smtClean="0"/>
              <a:t> = </a:t>
            </a:r>
            <a:r>
              <a:rPr lang="en-US" sz="1600" i="1" dirty="0" smtClean="0">
                <a:solidFill>
                  <a:srgbClr val="000090"/>
                </a:solidFill>
              </a:rPr>
              <a:t>value</a:t>
            </a:r>
            <a:r>
              <a:rPr lang="en-US" sz="1600" dirty="0" smtClean="0"/>
              <a:t>(“y1”); or </a:t>
            </a:r>
            <a:r>
              <a:rPr lang="en-US" sz="1600" dirty="0" err="1" smtClean="0"/>
              <a:t>val</a:t>
            </a:r>
            <a:r>
              <a:rPr lang="en-US" sz="1600" dirty="0" smtClean="0"/>
              <a:t> = </a:t>
            </a:r>
            <a:r>
              <a:rPr lang="en-US" sz="1600" i="1" dirty="0" err="1" smtClean="0">
                <a:solidFill>
                  <a:srgbClr val="000090"/>
                </a:solidFill>
              </a:rPr>
              <a:t>value</a:t>
            </a:r>
            <a:r>
              <a:rPr lang="en-US" sz="1600" dirty="0" err="1" smtClean="0"/>
              <a:t>(rm</a:t>
            </a:r>
            <a:r>
              <a:rPr lang="en-US" sz="1600" dirty="0" smtClean="0"/>
              <a:t>, “y1”);</a:t>
            </a:r>
          </a:p>
          <a:p>
            <a:pPr lvl="1">
              <a:buNone/>
            </a:pPr>
            <a:r>
              <a:rPr lang="en-US" sz="1600" dirty="0" smtClean="0"/>
              <a:t>	</a:t>
            </a:r>
          </a:p>
        </p:txBody>
      </p:sp>
      <p:sp>
        <p:nvSpPr>
          <p:cNvPr id="4" name="Footer Placeholder 3"/>
          <p:cNvSpPr>
            <a:spLocks noGrp="1"/>
          </p:cNvSpPr>
          <p:nvPr>
            <p:ph type="ftr" sz="quarter" idx="10"/>
          </p:nvPr>
        </p:nvSpPr>
        <p:spPr/>
        <p:txBody>
          <a:bodyPr/>
          <a:lstStyle/>
          <a:p>
            <a:pPr>
              <a:defRPr/>
            </a:pPr>
            <a:r>
              <a:rPr lang="en-US" smtClean="0"/>
              <a:t>Mike Sobolewski</a:t>
            </a:r>
            <a:endParaRPr lang="en-US"/>
          </a:p>
        </p:txBody>
      </p:sp>
      <p:sp>
        <p:nvSpPr>
          <p:cNvPr id="5" name="Slide Number Placeholder 4"/>
          <p:cNvSpPr>
            <a:spLocks noGrp="1"/>
          </p:cNvSpPr>
          <p:nvPr>
            <p:ph type="sldNum" sz="quarter" idx="11"/>
          </p:nvPr>
        </p:nvSpPr>
        <p:spPr/>
        <p:txBody>
          <a:bodyPr/>
          <a:lstStyle/>
          <a:p>
            <a:pPr>
              <a:defRPr/>
            </a:pPr>
            <a:fld id="{7FB0E867-761E-264F-9436-73FFFB3EA5A5}" type="slidenum">
              <a:rPr lang="en-US" smtClean="0"/>
              <a:pPr>
                <a:defRPr/>
              </a:pPr>
              <a:t>173</a:t>
            </a:fld>
            <a:endParaRPr lang="en-US"/>
          </a:p>
        </p:txBody>
      </p:sp>
      <p:sp>
        <p:nvSpPr>
          <p:cNvPr id="6" name="TextBox 5"/>
          <p:cNvSpPr txBox="1"/>
          <p:nvPr/>
        </p:nvSpPr>
        <p:spPr>
          <a:xfrm>
            <a:off x="7717948" y="5592549"/>
            <a:ext cx="1426052" cy="646331"/>
          </a:xfrm>
          <a:prstGeom prst="rect">
            <a:avLst/>
          </a:prstGeom>
          <a:noFill/>
        </p:spPr>
        <p:txBody>
          <a:bodyPr wrap="square" rtlCol="0">
            <a:spAutoFit/>
          </a:bodyPr>
          <a:lstStyle/>
          <a:p>
            <a:pPr eaLnBrk="0" fontAlgn="base" hangingPunct="0">
              <a:spcBef>
                <a:spcPct val="0"/>
              </a:spcBef>
              <a:spcAft>
                <a:spcPct val="0"/>
              </a:spcAft>
            </a:pPr>
            <a:r>
              <a:rPr lang="en-US" sz="1200" dirty="0" smtClean="0">
                <a:solidFill>
                  <a:srgbClr val="000000"/>
                </a:solidFill>
                <a:ea typeface="ＭＳ Ｐゴシック" charset="-128"/>
              </a:rPr>
              <a:t>alternation	</a:t>
            </a:r>
            <a:r>
              <a:rPr lang="en-US" sz="1200" b="1" dirty="0" smtClean="0">
                <a:solidFill>
                  <a:srgbClr val="000000"/>
                </a:solidFill>
                <a:ea typeface="ＭＳ Ｐゴシック" charset="-128"/>
              </a:rPr>
              <a:t>|</a:t>
            </a:r>
          </a:p>
          <a:p>
            <a:pPr eaLnBrk="0" fontAlgn="base" hangingPunct="0">
              <a:spcBef>
                <a:spcPct val="0"/>
              </a:spcBef>
              <a:spcAft>
                <a:spcPct val="0"/>
              </a:spcAft>
            </a:pPr>
            <a:r>
              <a:rPr lang="en-US" sz="1200" dirty="0" smtClean="0">
                <a:solidFill>
                  <a:srgbClr val="000000"/>
                </a:solidFill>
                <a:ea typeface="ＭＳ Ｐゴシック" charset="-128"/>
              </a:rPr>
              <a:t>option	</a:t>
            </a:r>
            <a:r>
              <a:rPr lang="en-US" sz="1200" b="1" dirty="0" smtClean="0">
                <a:solidFill>
                  <a:srgbClr val="000000"/>
                </a:solidFill>
                <a:ea typeface="ＭＳ Ｐゴシック" charset="-128"/>
              </a:rPr>
              <a:t>[ ... ]</a:t>
            </a:r>
          </a:p>
          <a:p>
            <a:pPr eaLnBrk="0" fontAlgn="base" hangingPunct="0">
              <a:spcBef>
                <a:spcPct val="0"/>
              </a:spcBef>
              <a:spcAft>
                <a:spcPct val="0"/>
              </a:spcAft>
            </a:pPr>
            <a:r>
              <a:rPr lang="en-US" sz="1200" dirty="0" smtClean="0">
                <a:solidFill>
                  <a:srgbClr val="000000"/>
                </a:solidFill>
                <a:ea typeface="ＭＳ Ｐゴシック" charset="-128"/>
              </a:rPr>
              <a:t>repetition	</a:t>
            </a:r>
            <a:r>
              <a:rPr lang="en-US" sz="1200" b="1" dirty="0" smtClean="0">
                <a:solidFill>
                  <a:srgbClr val="000000"/>
                </a:solidFill>
                <a:ea typeface="ＭＳ Ｐゴシック" charset="-128"/>
              </a:rPr>
              <a:t>{ ... }</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24705" y="152400"/>
            <a:ext cx="8183666" cy="1143000"/>
          </a:xfrm>
        </p:spPr>
        <p:txBody>
          <a:bodyPr/>
          <a:lstStyle/>
          <a:p>
            <a:r>
              <a:rPr lang="en-US" dirty="0" smtClean="0"/>
              <a:t>Independent Variables</a:t>
            </a:r>
            <a:endParaRPr lang="en-US" dirty="0"/>
          </a:p>
        </p:txBody>
      </p:sp>
      <p:sp>
        <p:nvSpPr>
          <p:cNvPr id="3" name="Content Placeholder 2"/>
          <p:cNvSpPr>
            <a:spLocks noGrp="1"/>
          </p:cNvSpPr>
          <p:nvPr>
            <p:ph idx="1"/>
          </p:nvPr>
        </p:nvSpPr>
        <p:spPr>
          <a:xfrm>
            <a:off x="523628" y="1585502"/>
            <a:ext cx="8620372" cy="5272497"/>
          </a:xfrm>
        </p:spPr>
        <p:txBody>
          <a:bodyPr/>
          <a:lstStyle/>
          <a:p>
            <a:r>
              <a:rPr lang="en-US" sz="1800" dirty="0" err="1" smtClean="0">
                <a:solidFill>
                  <a:srgbClr val="6A2800"/>
                </a:solidFill>
                <a:latin typeface="Courier"/>
                <a:cs typeface="Courier"/>
              </a:rPr>
              <a:t>Var</a:t>
            </a:r>
            <a:r>
              <a:rPr lang="en-US" sz="1800" dirty="0" smtClean="0">
                <a:solidFill>
                  <a:srgbClr val="6A2800"/>
                </a:solidFill>
                <a:latin typeface="Courier"/>
                <a:cs typeface="Courier"/>
              </a:rPr>
              <a:t> </a:t>
            </a:r>
            <a:r>
              <a:rPr lang="en-US" sz="1800" dirty="0" smtClean="0">
                <a:solidFill>
                  <a:srgbClr val="000000"/>
                </a:solidFill>
              </a:rPr>
              <a:t>variable = </a:t>
            </a:r>
            <a:r>
              <a:rPr lang="en-US" sz="1800" i="1" dirty="0" err="1" smtClean="0">
                <a:solidFill>
                  <a:srgbClr val="000090"/>
                </a:solidFill>
              </a:rPr>
              <a:t>var</a:t>
            </a:r>
            <a:r>
              <a:rPr lang="en-US" sz="1800" dirty="0" smtClean="0"/>
              <a:t>(&lt;</a:t>
            </a:r>
            <a:r>
              <a:rPr lang="en-US" sz="1800" dirty="0" err="1" smtClean="0"/>
              <a:t>varName</a:t>
            </a:r>
            <a:r>
              <a:rPr lang="en-US" sz="1800" dirty="0" smtClean="0"/>
              <a:t>&gt;, </a:t>
            </a:r>
            <a:br>
              <a:rPr lang="en-US" sz="1800" dirty="0" smtClean="0"/>
            </a:br>
            <a:r>
              <a:rPr lang="en-US" sz="1800" dirty="0" smtClean="0"/>
              <a:t>	[ &lt;value&gt; ],</a:t>
            </a:r>
            <a:br>
              <a:rPr lang="en-US" sz="1800" dirty="0" smtClean="0"/>
            </a:br>
            <a:r>
              <a:rPr lang="en-US" sz="1800" dirty="0" smtClean="0"/>
              <a:t>	[ &lt;</a:t>
            </a:r>
            <a:r>
              <a:rPr lang="en-US" sz="1800" dirty="0" err="1" smtClean="0"/>
              <a:t>lowerBound</a:t>
            </a:r>
            <a:r>
              <a:rPr lang="en-US" sz="1800" dirty="0" smtClean="0"/>
              <a:t>&gt;, &lt;</a:t>
            </a:r>
            <a:r>
              <a:rPr lang="en-US" sz="1800" dirty="0" err="1" smtClean="0"/>
              <a:t>upperBound</a:t>
            </a:r>
            <a:r>
              <a:rPr lang="en-US" sz="1800" dirty="0" smtClean="0"/>
              <a:t>&gt; ]) </a:t>
            </a:r>
          </a:p>
          <a:p>
            <a:r>
              <a:rPr lang="en-US" sz="1800" dirty="0" err="1" smtClean="0">
                <a:solidFill>
                  <a:srgbClr val="6A2800"/>
                </a:solidFill>
                <a:latin typeface="Courier"/>
                <a:cs typeface="Courier"/>
              </a:rPr>
              <a:t>VarList</a:t>
            </a:r>
            <a:r>
              <a:rPr lang="en-US" sz="1800" dirty="0" smtClean="0">
                <a:solidFill>
                  <a:srgbClr val="6A2800"/>
                </a:solidFill>
                <a:latin typeface="Courier"/>
                <a:cs typeface="Courier"/>
              </a:rPr>
              <a:t> </a:t>
            </a:r>
            <a:r>
              <a:rPr lang="en-US" sz="1800" dirty="0" err="1" smtClean="0">
                <a:cs typeface="Courier"/>
              </a:rPr>
              <a:t>variableList</a:t>
            </a:r>
            <a:r>
              <a:rPr lang="en-US" sz="1800" dirty="0" smtClean="0">
                <a:cs typeface="Courier"/>
              </a:rPr>
              <a:t> </a:t>
            </a:r>
            <a:r>
              <a:rPr lang="en-US" sz="1800" dirty="0" smtClean="0">
                <a:solidFill>
                  <a:srgbClr val="000000"/>
                </a:solidFill>
              </a:rPr>
              <a:t>= </a:t>
            </a:r>
            <a:r>
              <a:rPr lang="en-US" sz="1800" i="1" dirty="0" err="1" smtClean="0">
                <a:solidFill>
                  <a:srgbClr val="000090"/>
                </a:solidFill>
              </a:rPr>
              <a:t>vars</a:t>
            </a:r>
            <a:r>
              <a:rPr lang="en-US" sz="1800" dirty="0" err="1" smtClean="0"/>
              <a:t>(</a:t>
            </a:r>
            <a:r>
              <a:rPr lang="en-US" sz="1800" i="1" dirty="0" err="1" smtClean="0">
                <a:solidFill>
                  <a:srgbClr val="000090"/>
                </a:solidFill>
              </a:rPr>
              <a:t>loop</a:t>
            </a:r>
            <a:r>
              <a:rPr lang="en-US" sz="1800" dirty="0" smtClean="0"/>
              <a:t>([ &lt;from&gt; ], &lt;to&gt;),</a:t>
            </a:r>
            <a:br>
              <a:rPr lang="en-US" sz="1800" dirty="0" smtClean="0"/>
            </a:br>
            <a:r>
              <a:rPr lang="en-US" sz="1800" dirty="0" smtClean="0"/>
              <a:t>	&lt;</a:t>
            </a:r>
            <a:r>
              <a:rPr lang="en-US" sz="1800" dirty="0" err="1" smtClean="0"/>
              <a:t>varName</a:t>
            </a:r>
            <a:r>
              <a:rPr lang="en-US" sz="1800" dirty="0" smtClean="0"/>
              <a:t>&gt;, </a:t>
            </a:r>
            <a:br>
              <a:rPr lang="en-US" sz="1800" dirty="0" smtClean="0"/>
            </a:br>
            <a:r>
              <a:rPr lang="en-US" sz="1800" dirty="0" smtClean="0"/>
              <a:t>	[ &lt;value&gt; ],</a:t>
            </a:r>
            <a:br>
              <a:rPr lang="en-US" sz="1800" dirty="0" smtClean="0"/>
            </a:br>
            <a:r>
              <a:rPr lang="en-US" sz="1800" dirty="0" smtClean="0"/>
              <a:t>	[ &lt;</a:t>
            </a:r>
            <a:r>
              <a:rPr lang="en-US" sz="1800" dirty="0" err="1" smtClean="0"/>
              <a:t>lowerBound</a:t>
            </a:r>
            <a:r>
              <a:rPr lang="en-US" sz="1800" dirty="0" smtClean="0"/>
              <a:t>&gt;, &lt;</a:t>
            </a:r>
            <a:r>
              <a:rPr lang="en-US" sz="1800" dirty="0" err="1" smtClean="0"/>
              <a:t>upperBound</a:t>
            </a:r>
            <a:r>
              <a:rPr lang="en-US" sz="1800" dirty="0" smtClean="0"/>
              <a:t>&gt; ]) </a:t>
            </a:r>
          </a:p>
          <a:p>
            <a:endParaRPr lang="en-US" sz="1800" dirty="0" smtClean="0"/>
          </a:p>
          <a:p>
            <a:r>
              <a:rPr lang="en-US" sz="1800" dirty="0" smtClean="0"/>
              <a:t>Example:</a:t>
            </a:r>
            <a:r>
              <a:rPr lang="en-US" sz="1600" dirty="0" smtClean="0"/>
              <a:t/>
            </a:r>
            <a:br>
              <a:rPr lang="en-US" sz="1600" dirty="0" smtClean="0"/>
            </a:br>
            <a:r>
              <a:rPr lang="en-US" sz="1600" dirty="0" smtClean="0"/>
              <a:t/>
            </a:r>
            <a:br>
              <a:rPr lang="en-US" sz="1600" dirty="0" smtClean="0"/>
            </a:br>
            <a:r>
              <a:rPr lang="en-US" sz="1600" dirty="0" err="1" smtClean="0">
                <a:solidFill>
                  <a:srgbClr val="6A2800"/>
                </a:solidFill>
                <a:latin typeface="Courier"/>
                <a:cs typeface="Courier"/>
              </a:rPr>
              <a:t>Var</a:t>
            </a:r>
            <a:r>
              <a:rPr lang="en-US" sz="1600" dirty="0" smtClean="0">
                <a:solidFill>
                  <a:srgbClr val="6A2800"/>
                </a:solidFill>
                <a:latin typeface="Courier"/>
                <a:cs typeface="Courier"/>
              </a:rPr>
              <a:t> </a:t>
            </a:r>
            <a:r>
              <a:rPr lang="en-US" sz="1600" dirty="0" smtClean="0">
                <a:solidFill>
                  <a:srgbClr val="000000"/>
                </a:solidFill>
              </a:rPr>
              <a:t>y1 = </a:t>
            </a:r>
            <a:r>
              <a:rPr lang="en-US" sz="1600" i="1" dirty="0" smtClean="0">
                <a:solidFill>
                  <a:srgbClr val="000090"/>
                </a:solidFill>
              </a:rPr>
              <a:t>var</a:t>
            </a:r>
            <a:r>
              <a:rPr lang="en-US" sz="1600" dirty="0" smtClean="0"/>
              <a:t>(“y1”);</a:t>
            </a:r>
          </a:p>
          <a:p>
            <a:pPr lvl="1">
              <a:buNone/>
            </a:pPr>
            <a:r>
              <a:rPr lang="en-US" sz="1600" dirty="0" smtClean="0">
                <a:solidFill>
                  <a:srgbClr val="6A2800"/>
                </a:solidFill>
                <a:latin typeface="Courier"/>
                <a:cs typeface="Courier"/>
              </a:rPr>
              <a:t>	</a:t>
            </a:r>
            <a:r>
              <a:rPr lang="en-US" sz="1600" dirty="0" err="1" smtClean="0">
                <a:solidFill>
                  <a:srgbClr val="6A2800"/>
                </a:solidFill>
                <a:latin typeface="Courier"/>
                <a:cs typeface="Courier"/>
              </a:rPr>
              <a:t>Var</a:t>
            </a:r>
            <a:r>
              <a:rPr lang="en-US" sz="1600" dirty="0" smtClean="0">
                <a:solidFill>
                  <a:srgbClr val="6A2800"/>
                </a:solidFill>
                <a:latin typeface="Courier"/>
                <a:cs typeface="Courier"/>
              </a:rPr>
              <a:t> </a:t>
            </a:r>
            <a:r>
              <a:rPr lang="en-US" sz="1600" dirty="0" smtClean="0">
                <a:solidFill>
                  <a:srgbClr val="000000"/>
                </a:solidFill>
              </a:rPr>
              <a:t>y1 = </a:t>
            </a:r>
            <a:r>
              <a:rPr lang="en-US" sz="1600" i="1" dirty="0" smtClean="0">
                <a:solidFill>
                  <a:srgbClr val="000090"/>
                </a:solidFill>
              </a:rPr>
              <a:t>var</a:t>
            </a:r>
            <a:r>
              <a:rPr lang="en-US" sz="1600" dirty="0" smtClean="0"/>
              <a:t>(“y1”, 10.0);</a:t>
            </a:r>
          </a:p>
          <a:p>
            <a:pPr lvl="1">
              <a:buNone/>
            </a:pPr>
            <a:r>
              <a:rPr lang="en-US" sz="1600" dirty="0" smtClean="0">
                <a:solidFill>
                  <a:srgbClr val="6A2800"/>
                </a:solidFill>
                <a:latin typeface="Courier"/>
                <a:cs typeface="Courier"/>
              </a:rPr>
              <a:t>	</a:t>
            </a:r>
            <a:r>
              <a:rPr lang="en-US" sz="1600" dirty="0" err="1" smtClean="0">
                <a:solidFill>
                  <a:srgbClr val="6A2800"/>
                </a:solidFill>
                <a:latin typeface="Courier"/>
                <a:cs typeface="Courier"/>
              </a:rPr>
              <a:t>Var</a:t>
            </a:r>
            <a:r>
              <a:rPr lang="en-US" sz="1600" dirty="0" smtClean="0">
                <a:solidFill>
                  <a:srgbClr val="6A2800"/>
                </a:solidFill>
                <a:latin typeface="Courier"/>
                <a:cs typeface="Courier"/>
              </a:rPr>
              <a:t> </a:t>
            </a:r>
            <a:r>
              <a:rPr lang="en-US" sz="1600" dirty="0" smtClean="0">
                <a:solidFill>
                  <a:srgbClr val="000000"/>
                </a:solidFill>
              </a:rPr>
              <a:t>y1 = </a:t>
            </a:r>
            <a:r>
              <a:rPr lang="en-US" sz="1600" i="1" dirty="0" smtClean="0">
                <a:solidFill>
                  <a:srgbClr val="000090"/>
                </a:solidFill>
              </a:rPr>
              <a:t>var</a:t>
            </a:r>
            <a:r>
              <a:rPr lang="en-US" sz="1600" dirty="0" smtClean="0"/>
              <a:t>(“y1”, 10.0, 5, 12);</a:t>
            </a:r>
          </a:p>
          <a:p>
            <a:pPr lvl="1">
              <a:buNone/>
            </a:pPr>
            <a:r>
              <a:rPr lang="en-US" sz="1600" dirty="0" smtClean="0">
                <a:solidFill>
                  <a:srgbClr val="6A2800"/>
                </a:solidFill>
                <a:latin typeface="Courier"/>
                <a:cs typeface="Courier"/>
              </a:rPr>
              <a:t>	</a:t>
            </a:r>
            <a:r>
              <a:rPr lang="en-US" sz="1600" dirty="0" err="1" smtClean="0">
                <a:solidFill>
                  <a:srgbClr val="6A2800"/>
                </a:solidFill>
                <a:latin typeface="Courier"/>
                <a:cs typeface="Courier"/>
              </a:rPr>
              <a:t>VarList</a:t>
            </a:r>
            <a:r>
              <a:rPr lang="en-US" sz="1600" dirty="0" smtClean="0">
                <a:solidFill>
                  <a:srgbClr val="6A2800"/>
                </a:solidFill>
                <a:latin typeface="Courier"/>
                <a:cs typeface="Courier"/>
              </a:rPr>
              <a:t> </a:t>
            </a:r>
            <a:r>
              <a:rPr lang="en-US" sz="1600" dirty="0" err="1" smtClean="0">
                <a:solidFill>
                  <a:srgbClr val="000000"/>
                </a:solidFill>
                <a:cs typeface="Courier"/>
              </a:rPr>
              <a:t>xv</a:t>
            </a:r>
            <a:r>
              <a:rPr lang="en-US" sz="1600" dirty="0" err="1" smtClean="0">
                <a:solidFill>
                  <a:srgbClr val="000000"/>
                </a:solidFill>
              </a:rPr>
              <a:t>l</a:t>
            </a:r>
            <a:r>
              <a:rPr lang="en-US" sz="1600" dirty="0" smtClean="0">
                <a:solidFill>
                  <a:srgbClr val="000000"/>
                </a:solidFill>
              </a:rPr>
              <a:t> = </a:t>
            </a:r>
            <a:r>
              <a:rPr lang="en-US" sz="1600" i="1" dirty="0" smtClean="0">
                <a:solidFill>
                  <a:srgbClr val="000090"/>
                </a:solidFill>
              </a:rPr>
              <a:t>vars</a:t>
            </a:r>
            <a:r>
              <a:rPr lang="en-US" sz="1600" dirty="0" smtClean="0"/>
              <a:t>(</a:t>
            </a:r>
            <a:r>
              <a:rPr lang="en-US" sz="1600" i="1" dirty="0" smtClean="0">
                <a:solidFill>
                  <a:srgbClr val="000090"/>
                </a:solidFill>
              </a:rPr>
              <a:t>loop</a:t>
            </a:r>
            <a:r>
              <a:rPr lang="en-US" sz="1600" dirty="0" smtClean="0"/>
              <a:t>(100), “</a:t>
            </a:r>
            <a:r>
              <a:rPr lang="en-US" sz="1600" dirty="0" err="1" smtClean="0"/>
              <a:t>x</a:t>
            </a:r>
            <a:r>
              <a:rPr lang="en-US" sz="1600" dirty="0" smtClean="0"/>
              <a:t>”, 10.0);</a:t>
            </a:r>
          </a:p>
          <a:p>
            <a:pPr lvl="1">
              <a:buNone/>
            </a:pPr>
            <a:r>
              <a:rPr lang="en-US" sz="1600" dirty="0" smtClean="0">
                <a:solidFill>
                  <a:srgbClr val="6A2800"/>
                </a:solidFill>
                <a:latin typeface="Courier"/>
                <a:cs typeface="Courier"/>
              </a:rPr>
              <a:t>	</a:t>
            </a:r>
            <a:r>
              <a:rPr lang="en-US" sz="1600" dirty="0" err="1" smtClean="0">
                <a:solidFill>
                  <a:srgbClr val="6A2800"/>
                </a:solidFill>
                <a:latin typeface="Courier"/>
                <a:cs typeface="Courier"/>
              </a:rPr>
              <a:t>VarList</a:t>
            </a:r>
            <a:r>
              <a:rPr lang="en-US" sz="1600" dirty="0" smtClean="0">
                <a:solidFill>
                  <a:srgbClr val="6A2800"/>
                </a:solidFill>
                <a:latin typeface="Courier"/>
                <a:cs typeface="Courier"/>
              </a:rPr>
              <a:t> </a:t>
            </a:r>
            <a:r>
              <a:rPr lang="en-US" sz="1600" dirty="0" err="1" smtClean="0"/>
              <a:t>LpusSOA</a:t>
            </a:r>
            <a:r>
              <a:rPr lang="en-US" sz="1600" dirty="0" err="1" smtClean="0">
                <a:solidFill>
                  <a:srgbClr val="000000"/>
                </a:solidFill>
              </a:rPr>
              <a:t>vl</a:t>
            </a:r>
            <a:r>
              <a:rPr lang="en-US" sz="1600" dirty="0" smtClean="0">
                <a:solidFill>
                  <a:srgbClr val="000000"/>
                </a:solidFill>
              </a:rPr>
              <a:t> = </a:t>
            </a:r>
            <a:r>
              <a:rPr lang="en-US" sz="1600" i="1" dirty="0" smtClean="0">
                <a:solidFill>
                  <a:srgbClr val="000090"/>
                </a:solidFill>
              </a:rPr>
              <a:t>vars</a:t>
            </a:r>
            <a:r>
              <a:rPr lang="en-US" sz="1600" dirty="0" smtClean="0"/>
              <a:t>(</a:t>
            </a:r>
            <a:r>
              <a:rPr lang="en-US" sz="1600" i="1" dirty="0" smtClean="0">
                <a:solidFill>
                  <a:srgbClr val="000090"/>
                </a:solidFill>
              </a:rPr>
              <a:t>loop</a:t>
            </a:r>
            <a:r>
              <a:rPr lang="en-US" sz="1600" dirty="0" smtClean="0"/>
              <a:t>(5-100), “</a:t>
            </a:r>
            <a:r>
              <a:rPr lang="en-US" sz="1600" dirty="0" err="1" smtClean="0"/>
              <a:t>LpusSOA</a:t>
            </a:r>
            <a:r>
              <a:rPr lang="en-US" sz="1600" dirty="0" smtClean="0"/>
              <a:t>”, 10.0 );</a:t>
            </a:r>
          </a:p>
          <a:p>
            <a:pPr lvl="1">
              <a:buNone/>
            </a:pPr>
            <a:r>
              <a:rPr lang="en-US" sz="1600" dirty="0" smtClean="0">
                <a:solidFill>
                  <a:srgbClr val="6A2800"/>
                </a:solidFill>
                <a:latin typeface="Courier"/>
                <a:cs typeface="Courier"/>
              </a:rPr>
              <a:t>	</a:t>
            </a:r>
            <a:r>
              <a:rPr lang="en-US" sz="1600" dirty="0" err="1" smtClean="0">
                <a:solidFill>
                  <a:srgbClr val="6A2800"/>
                </a:solidFill>
                <a:latin typeface="Courier"/>
                <a:cs typeface="Courier"/>
              </a:rPr>
              <a:t>VarLast</a:t>
            </a:r>
            <a:r>
              <a:rPr lang="en-US" sz="1600" dirty="0" smtClean="0">
                <a:solidFill>
                  <a:srgbClr val="6A2800"/>
                </a:solidFill>
                <a:latin typeface="Courier"/>
                <a:cs typeface="Courier"/>
              </a:rPr>
              <a:t> </a:t>
            </a:r>
            <a:r>
              <a:rPr lang="en-US" sz="1600" dirty="0" err="1" smtClean="0"/>
              <a:t>LpusSOA</a:t>
            </a:r>
            <a:r>
              <a:rPr lang="en-US" sz="1600" dirty="0" err="1" smtClean="0">
                <a:solidFill>
                  <a:srgbClr val="000000"/>
                </a:solidFill>
              </a:rPr>
              <a:t>vl</a:t>
            </a:r>
            <a:r>
              <a:rPr lang="en-US" sz="1600" dirty="0" smtClean="0">
                <a:solidFill>
                  <a:srgbClr val="000000"/>
                </a:solidFill>
              </a:rPr>
              <a:t> = </a:t>
            </a:r>
            <a:r>
              <a:rPr lang="en-US" sz="1600" i="1" dirty="0" err="1" smtClean="0">
                <a:solidFill>
                  <a:srgbClr val="000090"/>
                </a:solidFill>
              </a:rPr>
              <a:t>vars</a:t>
            </a:r>
            <a:r>
              <a:rPr lang="en-US" sz="1600" dirty="0" err="1" smtClean="0"/>
              <a:t>(</a:t>
            </a:r>
            <a:r>
              <a:rPr lang="en-US" sz="1600" i="1" dirty="0" err="1" smtClean="0">
                <a:solidFill>
                  <a:srgbClr val="000090"/>
                </a:solidFill>
              </a:rPr>
              <a:t>loop</a:t>
            </a:r>
            <a:r>
              <a:rPr lang="en-US" sz="1600" dirty="0" err="1" smtClean="0"/>
              <a:t>(“i</a:t>
            </a:r>
            <a:r>
              <a:rPr lang="en-US" sz="1600" dirty="0" smtClean="0"/>
              <a:t>”, 100), “</a:t>
            </a:r>
            <a:r>
              <a:rPr lang="en-US" sz="1600" dirty="0" err="1" smtClean="0"/>
              <a:t>Lpus$i$SOA</a:t>
            </a:r>
            <a:r>
              <a:rPr lang="en-US" sz="1600" dirty="0" smtClean="0"/>
              <a:t>”, 10.0, 5, 12 );</a:t>
            </a:r>
          </a:p>
          <a:p>
            <a:pPr lvl="1">
              <a:buNone/>
            </a:pPr>
            <a:endParaRPr lang="en-US" sz="1600" dirty="0" smtClean="0"/>
          </a:p>
          <a:p>
            <a:pPr lvl="1">
              <a:buNone/>
            </a:pPr>
            <a:r>
              <a:rPr lang="en-US" sz="1600" dirty="0" smtClean="0">
                <a:solidFill>
                  <a:srgbClr val="6A2800"/>
                </a:solidFill>
                <a:latin typeface="Courier"/>
                <a:cs typeface="Courier"/>
              </a:rPr>
              <a:t>Object </a:t>
            </a:r>
            <a:r>
              <a:rPr lang="en-US" sz="1600" dirty="0" err="1" smtClean="0"/>
              <a:t>val</a:t>
            </a:r>
            <a:r>
              <a:rPr lang="en-US" sz="1600" dirty="0" smtClean="0"/>
              <a:t> = </a:t>
            </a:r>
            <a:r>
              <a:rPr lang="en-US" sz="1600" i="1" dirty="0" smtClean="0">
                <a:solidFill>
                  <a:srgbClr val="000090"/>
                </a:solidFill>
              </a:rPr>
              <a:t>value</a:t>
            </a:r>
            <a:r>
              <a:rPr lang="en-US" sz="1600" dirty="0" smtClean="0"/>
              <a:t>(“y1”); </a:t>
            </a:r>
          </a:p>
          <a:p>
            <a:pPr lvl="1">
              <a:buNone/>
            </a:pPr>
            <a:r>
              <a:rPr lang="en-US" sz="1600" dirty="0" smtClean="0"/>
              <a:t>	</a:t>
            </a:r>
          </a:p>
        </p:txBody>
      </p:sp>
      <p:sp>
        <p:nvSpPr>
          <p:cNvPr id="4" name="Footer Placeholder 3"/>
          <p:cNvSpPr>
            <a:spLocks noGrp="1"/>
          </p:cNvSpPr>
          <p:nvPr>
            <p:ph type="ftr" sz="quarter" idx="10"/>
          </p:nvPr>
        </p:nvSpPr>
        <p:spPr/>
        <p:txBody>
          <a:bodyPr/>
          <a:lstStyle/>
          <a:p>
            <a:pPr>
              <a:defRPr/>
            </a:pPr>
            <a:r>
              <a:rPr lang="en-US" smtClean="0"/>
              <a:t>Mike Sobolewski</a:t>
            </a:r>
            <a:endParaRPr lang="en-US"/>
          </a:p>
        </p:txBody>
      </p:sp>
      <p:sp>
        <p:nvSpPr>
          <p:cNvPr id="5" name="Slide Number Placeholder 4"/>
          <p:cNvSpPr>
            <a:spLocks noGrp="1"/>
          </p:cNvSpPr>
          <p:nvPr>
            <p:ph type="sldNum" sz="quarter" idx="11"/>
          </p:nvPr>
        </p:nvSpPr>
        <p:spPr/>
        <p:txBody>
          <a:bodyPr/>
          <a:lstStyle/>
          <a:p>
            <a:pPr>
              <a:defRPr/>
            </a:pPr>
            <a:fld id="{7FB0E867-761E-264F-9436-73FFFB3EA5A5}" type="slidenum">
              <a:rPr lang="en-US" smtClean="0"/>
              <a:pPr>
                <a:defRPr/>
              </a:pPr>
              <a:t>174</a:t>
            </a:fld>
            <a:endParaRPr lang="en-US"/>
          </a:p>
        </p:txBody>
      </p:sp>
      <p:sp>
        <p:nvSpPr>
          <p:cNvPr id="7" name="TextBox 6"/>
          <p:cNvSpPr txBox="1"/>
          <p:nvPr/>
        </p:nvSpPr>
        <p:spPr>
          <a:xfrm>
            <a:off x="7709591" y="1370527"/>
            <a:ext cx="1426052" cy="646331"/>
          </a:xfrm>
          <a:prstGeom prst="rect">
            <a:avLst/>
          </a:prstGeom>
          <a:noFill/>
        </p:spPr>
        <p:txBody>
          <a:bodyPr wrap="square" rtlCol="0">
            <a:spAutoFit/>
          </a:bodyPr>
          <a:lstStyle/>
          <a:p>
            <a:pPr eaLnBrk="0" fontAlgn="base" hangingPunct="0">
              <a:spcBef>
                <a:spcPct val="0"/>
              </a:spcBef>
              <a:spcAft>
                <a:spcPct val="0"/>
              </a:spcAft>
            </a:pPr>
            <a:r>
              <a:rPr lang="en-US" sz="1200" dirty="0" smtClean="0">
                <a:solidFill>
                  <a:srgbClr val="000000"/>
                </a:solidFill>
                <a:ea typeface="ＭＳ Ｐゴシック" charset="-128"/>
              </a:rPr>
              <a:t>alternation	</a:t>
            </a:r>
            <a:r>
              <a:rPr lang="en-US" sz="1200" b="1" dirty="0" smtClean="0">
                <a:solidFill>
                  <a:srgbClr val="000000"/>
                </a:solidFill>
                <a:ea typeface="ＭＳ Ｐゴシック" charset="-128"/>
              </a:rPr>
              <a:t>|</a:t>
            </a:r>
          </a:p>
          <a:p>
            <a:pPr eaLnBrk="0" fontAlgn="base" hangingPunct="0">
              <a:spcBef>
                <a:spcPct val="0"/>
              </a:spcBef>
              <a:spcAft>
                <a:spcPct val="0"/>
              </a:spcAft>
            </a:pPr>
            <a:r>
              <a:rPr lang="en-US" sz="1200" dirty="0" smtClean="0">
                <a:solidFill>
                  <a:srgbClr val="000000"/>
                </a:solidFill>
                <a:ea typeface="ＭＳ Ｐゴシック" charset="-128"/>
              </a:rPr>
              <a:t>option	</a:t>
            </a:r>
            <a:r>
              <a:rPr lang="en-US" sz="1200" b="1" dirty="0" smtClean="0">
                <a:solidFill>
                  <a:srgbClr val="000000"/>
                </a:solidFill>
                <a:ea typeface="ＭＳ Ｐゴシック" charset="-128"/>
              </a:rPr>
              <a:t>[ ... ]</a:t>
            </a:r>
          </a:p>
          <a:p>
            <a:pPr eaLnBrk="0" fontAlgn="base" hangingPunct="0">
              <a:spcBef>
                <a:spcPct val="0"/>
              </a:spcBef>
              <a:spcAft>
                <a:spcPct val="0"/>
              </a:spcAft>
            </a:pPr>
            <a:r>
              <a:rPr lang="en-US" sz="1200" dirty="0" smtClean="0">
                <a:solidFill>
                  <a:srgbClr val="000000"/>
                </a:solidFill>
                <a:ea typeface="ＭＳ Ｐゴシック" charset="-128"/>
              </a:rPr>
              <a:t>repetition	</a:t>
            </a:r>
            <a:r>
              <a:rPr lang="en-US" sz="1200" b="1" dirty="0" smtClean="0">
                <a:solidFill>
                  <a:srgbClr val="000000"/>
                </a:solidFill>
                <a:ea typeface="ＭＳ Ｐゴシック" charset="-128"/>
              </a:rPr>
              <a:t>{ ... }</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24705" y="152400"/>
            <a:ext cx="8183666" cy="1143000"/>
          </a:xfrm>
        </p:spPr>
        <p:txBody>
          <a:bodyPr/>
          <a:lstStyle/>
          <a:p>
            <a:r>
              <a:rPr lang="en-US" dirty="0" smtClean="0"/>
              <a:t>Parameter Variables</a:t>
            </a:r>
            <a:endParaRPr lang="en-US" dirty="0"/>
          </a:p>
        </p:txBody>
      </p:sp>
      <p:sp>
        <p:nvSpPr>
          <p:cNvPr id="3" name="Content Placeholder 2"/>
          <p:cNvSpPr>
            <a:spLocks noGrp="1"/>
          </p:cNvSpPr>
          <p:nvPr>
            <p:ph idx="1"/>
          </p:nvPr>
        </p:nvSpPr>
        <p:spPr>
          <a:xfrm>
            <a:off x="523628" y="1585503"/>
            <a:ext cx="8620372" cy="4508020"/>
          </a:xfrm>
        </p:spPr>
        <p:txBody>
          <a:bodyPr/>
          <a:lstStyle/>
          <a:p>
            <a:r>
              <a:rPr lang="en-US" sz="1800" dirty="0" err="1" smtClean="0">
                <a:solidFill>
                  <a:srgbClr val="6A2800"/>
                </a:solidFill>
                <a:latin typeface="Courier"/>
                <a:cs typeface="Courier"/>
              </a:rPr>
              <a:t>Var</a:t>
            </a:r>
            <a:r>
              <a:rPr lang="en-US" sz="1800" dirty="0" smtClean="0">
                <a:solidFill>
                  <a:srgbClr val="6A2800"/>
                </a:solidFill>
                <a:latin typeface="Courier"/>
                <a:cs typeface="Courier"/>
              </a:rPr>
              <a:t> </a:t>
            </a:r>
            <a:r>
              <a:rPr lang="en-US" sz="1800" dirty="0" smtClean="0">
                <a:solidFill>
                  <a:srgbClr val="000000"/>
                </a:solidFill>
              </a:rPr>
              <a:t>variable = </a:t>
            </a:r>
            <a:r>
              <a:rPr lang="en-US" sz="1800" i="1" dirty="0" smtClean="0">
                <a:solidFill>
                  <a:srgbClr val="000090"/>
                </a:solidFill>
              </a:rPr>
              <a:t>parameter</a:t>
            </a:r>
            <a:r>
              <a:rPr lang="en-US" sz="1800" dirty="0" smtClean="0"/>
              <a:t>(&lt;</a:t>
            </a:r>
            <a:r>
              <a:rPr lang="en-US" sz="1800" dirty="0" err="1" smtClean="0"/>
              <a:t>parName</a:t>
            </a:r>
            <a:r>
              <a:rPr lang="en-US" sz="1800" dirty="0" smtClean="0"/>
              <a:t>&gt;,  [ &lt;value&gt; ]) </a:t>
            </a:r>
            <a:br>
              <a:rPr lang="en-US" sz="1800" dirty="0" smtClean="0"/>
            </a:br>
            <a:r>
              <a:rPr lang="en-US" sz="1800" dirty="0" smtClean="0"/>
              <a:t>	</a:t>
            </a:r>
          </a:p>
          <a:p>
            <a:r>
              <a:rPr lang="en-US" sz="1800" dirty="0" err="1" smtClean="0">
                <a:solidFill>
                  <a:srgbClr val="6A2800"/>
                </a:solidFill>
                <a:latin typeface="Courier"/>
                <a:cs typeface="Courier"/>
              </a:rPr>
              <a:t>VarList</a:t>
            </a:r>
            <a:r>
              <a:rPr lang="en-US" sz="1800" dirty="0" smtClean="0">
                <a:solidFill>
                  <a:srgbClr val="6A2800"/>
                </a:solidFill>
                <a:latin typeface="Courier"/>
                <a:cs typeface="Courier"/>
              </a:rPr>
              <a:t> </a:t>
            </a:r>
            <a:r>
              <a:rPr lang="en-US" sz="1800" dirty="0" err="1" smtClean="0">
                <a:cs typeface="Courier"/>
              </a:rPr>
              <a:t>variableList</a:t>
            </a:r>
            <a:r>
              <a:rPr lang="en-US" sz="1800" dirty="0" smtClean="0">
                <a:cs typeface="Courier"/>
              </a:rPr>
              <a:t> </a:t>
            </a:r>
            <a:r>
              <a:rPr lang="en-US" sz="1800" dirty="0" smtClean="0">
                <a:solidFill>
                  <a:srgbClr val="000000"/>
                </a:solidFill>
              </a:rPr>
              <a:t>= </a:t>
            </a:r>
            <a:r>
              <a:rPr lang="en-US" sz="1800" i="1" dirty="0" err="1" smtClean="0">
                <a:solidFill>
                  <a:srgbClr val="000090"/>
                </a:solidFill>
              </a:rPr>
              <a:t>parameters</a:t>
            </a:r>
            <a:r>
              <a:rPr lang="en-US" sz="1800" dirty="0" err="1" smtClean="0"/>
              <a:t>(</a:t>
            </a:r>
            <a:r>
              <a:rPr lang="en-US" sz="1800" i="1" dirty="0" err="1" smtClean="0">
                <a:solidFill>
                  <a:srgbClr val="000090"/>
                </a:solidFill>
              </a:rPr>
              <a:t>loop</a:t>
            </a:r>
            <a:r>
              <a:rPr lang="en-US" sz="1800" dirty="0" smtClean="0"/>
              <a:t>([ &lt;from&gt; ], &lt;to&gt;),</a:t>
            </a:r>
            <a:br>
              <a:rPr lang="en-US" sz="1800" dirty="0" smtClean="0"/>
            </a:br>
            <a:r>
              <a:rPr lang="en-US" sz="1800" dirty="0" smtClean="0"/>
              <a:t>	&lt;</a:t>
            </a:r>
            <a:r>
              <a:rPr lang="en-US" sz="1800" dirty="0" err="1" smtClean="0"/>
              <a:t>varName</a:t>
            </a:r>
            <a:r>
              <a:rPr lang="en-US" sz="1800" dirty="0" smtClean="0"/>
              <a:t>&gt;, </a:t>
            </a:r>
            <a:br>
              <a:rPr lang="en-US" sz="1800" dirty="0" smtClean="0"/>
            </a:br>
            <a:r>
              <a:rPr lang="en-US" sz="1800" dirty="0" smtClean="0"/>
              <a:t>	[ &lt;value&gt; ]) </a:t>
            </a:r>
          </a:p>
          <a:p>
            <a:endParaRPr lang="en-US" sz="1800" dirty="0" smtClean="0"/>
          </a:p>
          <a:p>
            <a:r>
              <a:rPr lang="en-US" sz="1800" dirty="0" smtClean="0"/>
              <a:t>Example:</a:t>
            </a:r>
            <a:r>
              <a:rPr lang="en-US" sz="1600" dirty="0" smtClean="0"/>
              <a:t/>
            </a:r>
            <a:br>
              <a:rPr lang="en-US" sz="1600" dirty="0" smtClean="0"/>
            </a:br>
            <a:r>
              <a:rPr lang="en-US" sz="1600" dirty="0" smtClean="0"/>
              <a:t/>
            </a:r>
            <a:br>
              <a:rPr lang="en-US" sz="1600" dirty="0" smtClean="0"/>
            </a:br>
            <a:r>
              <a:rPr lang="en-US" sz="1600" dirty="0" err="1" smtClean="0">
                <a:solidFill>
                  <a:srgbClr val="6A2800"/>
                </a:solidFill>
                <a:latin typeface="Courier"/>
                <a:cs typeface="Courier"/>
              </a:rPr>
              <a:t>Var</a:t>
            </a:r>
            <a:r>
              <a:rPr lang="en-US" sz="1600" dirty="0" smtClean="0">
                <a:solidFill>
                  <a:srgbClr val="6A2800"/>
                </a:solidFill>
                <a:latin typeface="Courier"/>
                <a:cs typeface="Courier"/>
              </a:rPr>
              <a:t> </a:t>
            </a:r>
            <a:r>
              <a:rPr lang="en-US" sz="1600" dirty="0" smtClean="0">
                <a:solidFill>
                  <a:srgbClr val="000000"/>
                </a:solidFill>
              </a:rPr>
              <a:t>p1 = </a:t>
            </a:r>
            <a:r>
              <a:rPr lang="en-US" sz="1600" i="1" dirty="0" smtClean="0">
                <a:solidFill>
                  <a:srgbClr val="000090"/>
                </a:solidFill>
              </a:rPr>
              <a:t>parameter</a:t>
            </a:r>
            <a:r>
              <a:rPr lang="en-US" sz="1600" dirty="0" smtClean="0"/>
              <a:t>(“p1”);</a:t>
            </a:r>
          </a:p>
          <a:p>
            <a:pPr lvl="1">
              <a:buNone/>
            </a:pPr>
            <a:r>
              <a:rPr lang="en-US" sz="1600" dirty="0" smtClean="0">
                <a:solidFill>
                  <a:srgbClr val="6A2800"/>
                </a:solidFill>
                <a:latin typeface="Courier"/>
                <a:cs typeface="Courier"/>
              </a:rPr>
              <a:t>	</a:t>
            </a:r>
            <a:r>
              <a:rPr lang="en-US" sz="1600" dirty="0" err="1" smtClean="0">
                <a:solidFill>
                  <a:srgbClr val="6A2800"/>
                </a:solidFill>
                <a:latin typeface="Courier"/>
                <a:cs typeface="Courier"/>
              </a:rPr>
              <a:t>Var</a:t>
            </a:r>
            <a:r>
              <a:rPr lang="en-US" sz="1600" dirty="0" smtClean="0">
                <a:solidFill>
                  <a:srgbClr val="6A2800"/>
                </a:solidFill>
                <a:latin typeface="Courier"/>
                <a:cs typeface="Courier"/>
              </a:rPr>
              <a:t> </a:t>
            </a:r>
            <a:r>
              <a:rPr lang="en-US" sz="1600" dirty="0" smtClean="0">
                <a:solidFill>
                  <a:srgbClr val="000000"/>
                </a:solidFill>
                <a:cs typeface="Courier"/>
              </a:rPr>
              <a:t>p</a:t>
            </a:r>
            <a:r>
              <a:rPr lang="en-US" sz="1600" dirty="0" smtClean="0">
                <a:solidFill>
                  <a:srgbClr val="000000"/>
                </a:solidFill>
              </a:rPr>
              <a:t>1 = </a:t>
            </a:r>
            <a:r>
              <a:rPr lang="en-US" sz="1600" i="1" dirty="0" smtClean="0">
                <a:solidFill>
                  <a:srgbClr val="000090"/>
                </a:solidFill>
              </a:rPr>
              <a:t>parameter</a:t>
            </a:r>
            <a:r>
              <a:rPr lang="en-US" sz="1600" dirty="0" smtClean="0"/>
              <a:t>(“p1”, 10.0);</a:t>
            </a:r>
          </a:p>
          <a:p>
            <a:pPr lvl="1">
              <a:buNone/>
            </a:pPr>
            <a:r>
              <a:rPr lang="en-US" sz="1600" dirty="0" smtClean="0">
                <a:solidFill>
                  <a:srgbClr val="6A2800"/>
                </a:solidFill>
                <a:latin typeface="Courier"/>
                <a:cs typeface="Courier"/>
              </a:rPr>
              <a:t>	</a:t>
            </a:r>
            <a:r>
              <a:rPr lang="en-US" sz="1600" dirty="0" err="1" smtClean="0">
                <a:solidFill>
                  <a:srgbClr val="6A2800"/>
                </a:solidFill>
                <a:latin typeface="Courier"/>
                <a:cs typeface="Courier"/>
              </a:rPr>
              <a:t>VarList</a:t>
            </a:r>
            <a:r>
              <a:rPr lang="en-US" sz="1600" dirty="0" smtClean="0">
                <a:solidFill>
                  <a:srgbClr val="6A2800"/>
                </a:solidFill>
                <a:latin typeface="Courier"/>
                <a:cs typeface="Courier"/>
              </a:rPr>
              <a:t> </a:t>
            </a:r>
            <a:r>
              <a:rPr lang="en-US" sz="1600" dirty="0" smtClean="0">
                <a:solidFill>
                  <a:srgbClr val="000000"/>
                </a:solidFill>
                <a:cs typeface="Courier"/>
              </a:rPr>
              <a:t>p</a:t>
            </a:r>
            <a:r>
              <a:rPr lang="en-US" sz="1600" dirty="0" smtClean="0">
                <a:solidFill>
                  <a:srgbClr val="000000"/>
                </a:solidFill>
              </a:rPr>
              <a:t>l = </a:t>
            </a:r>
            <a:r>
              <a:rPr lang="en-US" sz="1600" i="1" dirty="0" smtClean="0">
                <a:solidFill>
                  <a:srgbClr val="000090"/>
                </a:solidFill>
              </a:rPr>
              <a:t>parameters</a:t>
            </a:r>
            <a:r>
              <a:rPr lang="en-US" sz="1600" dirty="0" smtClean="0"/>
              <a:t>(</a:t>
            </a:r>
            <a:r>
              <a:rPr lang="en-US" sz="1600" i="1" dirty="0" smtClean="0">
                <a:solidFill>
                  <a:srgbClr val="000090"/>
                </a:solidFill>
              </a:rPr>
              <a:t>loop</a:t>
            </a:r>
            <a:r>
              <a:rPr lang="en-US" sz="1600" dirty="0" smtClean="0"/>
              <a:t>(100), “</a:t>
            </a:r>
            <a:r>
              <a:rPr lang="en-US" sz="1600" dirty="0" err="1" smtClean="0"/>
              <a:t>p</a:t>
            </a:r>
            <a:r>
              <a:rPr lang="en-US" sz="1600" dirty="0" smtClean="0"/>
              <a:t>”, 10.0);</a:t>
            </a:r>
          </a:p>
          <a:p>
            <a:pPr lvl="1">
              <a:buNone/>
            </a:pPr>
            <a:r>
              <a:rPr lang="en-US" sz="1600" dirty="0" smtClean="0">
                <a:solidFill>
                  <a:srgbClr val="6A2800"/>
                </a:solidFill>
                <a:latin typeface="Courier"/>
                <a:cs typeface="Courier"/>
              </a:rPr>
              <a:t>	</a:t>
            </a:r>
            <a:r>
              <a:rPr lang="en-US" sz="1600" dirty="0" err="1" smtClean="0">
                <a:solidFill>
                  <a:srgbClr val="6A2800"/>
                </a:solidFill>
                <a:latin typeface="Courier"/>
                <a:cs typeface="Courier"/>
              </a:rPr>
              <a:t>VarList</a:t>
            </a:r>
            <a:r>
              <a:rPr lang="en-US" sz="1600" dirty="0" smtClean="0">
                <a:solidFill>
                  <a:srgbClr val="6A2800"/>
                </a:solidFill>
                <a:latin typeface="Courier"/>
                <a:cs typeface="Courier"/>
              </a:rPr>
              <a:t> </a:t>
            </a:r>
            <a:r>
              <a:rPr lang="en-US" sz="1600" dirty="0" err="1" smtClean="0"/>
              <a:t>LpusSOA</a:t>
            </a:r>
            <a:r>
              <a:rPr lang="en-US" sz="1600" dirty="0" err="1" smtClean="0">
                <a:solidFill>
                  <a:srgbClr val="000000"/>
                </a:solidFill>
              </a:rPr>
              <a:t>pl</a:t>
            </a:r>
            <a:r>
              <a:rPr lang="en-US" sz="1600" dirty="0" smtClean="0">
                <a:solidFill>
                  <a:srgbClr val="000000"/>
                </a:solidFill>
              </a:rPr>
              <a:t> = </a:t>
            </a:r>
            <a:r>
              <a:rPr lang="en-US" sz="1600" i="1" dirty="0" smtClean="0">
                <a:solidFill>
                  <a:srgbClr val="000090"/>
                </a:solidFill>
              </a:rPr>
              <a:t>parameters </a:t>
            </a:r>
            <a:r>
              <a:rPr lang="en-US" sz="1600" dirty="0" smtClean="0"/>
              <a:t>(</a:t>
            </a:r>
            <a:r>
              <a:rPr lang="en-US" sz="1600" i="1" dirty="0" smtClean="0">
                <a:solidFill>
                  <a:srgbClr val="000090"/>
                </a:solidFill>
              </a:rPr>
              <a:t>loop</a:t>
            </a:r>
            <a:r>
              <a:rPr lang="en-US" sz="1600" dirty="0" smtClean="0"/>
              <a:t>(5-100), “</a:t>
            </a:r>
            <a:r>
              <a:rPr lang="en-US" sz="1600" dirty="0" err="1" smtClean="0"/>
              <a:t>LpusSOAp</a:t>
            </a:r>
            <a:r>
              <a:rPr lang="en-US" sz="1600" dirty="0" smtClean="0"/>
              <a:t>”, 10.0 );</a:t>
            </a:r>
          </a:p>
          <a:p>
            <a:pPr lvl="1">
              <a:buNone/>
            </a:pPr>
            <a:r>
              <a:rPr lang="en-US" sz="1600" dirty="0" smtClean="0">
                <a:solidFill>
                  <a:srgbClr val="6A2800"/>
                </a:solidFill>
                <a:latin typeface="Courier"/>
                <a:cs typeface="Courier"/>
              </a:rPr>
              <a:t>	</a:t>
            </a:r>
            <a:r>
              <a:rPr lang="en-US" sz="1600" dirty="0" err="1" smtClean="0">
                <a:solidFill>
                  <a:srgbClr val="6A2800"/>
                </a:solidFill>
                <a:latin typeface="Courier"/>
                <a:cs typeface="Courier"/>
              </a:rPr>
              <a:t>VarLast</a:t>
            </a:r>
            <a:r>
              <a:rPr lang="en-US" sz="1600" dirty="0" smtClean="0">
                <a:solidFill>
                  <a:srgbClr val="6A2800"/>
                </a:solidFill>
                <a:latin typeface="Courier"/>
                <a:cs typeface="Courier"/>
              </a:rPr>
              <a:t> </a:t>
            </a:r>
            <a:r>
              <a:rPr lang="en-US" sz="1600" dirty="0" err="1" smtClean="0"/>
              <a:t>LpusSOA</a:t>
            </a:r>
            <a:r>
              <a:rPr lang="en-US" sz="1600" dirty="0" err="1" smtClean="0">
                <a:solidFill>
                  <a:srgbClr val="000000"/>
                </a:solidFill>
              </a:rPr>
              <a:t>pl</a:t>
            </a:r>
            <a:r>
              <a:rPr lang="en-US" sz="1600" dirty="0" smtClean="0">
                <a:solidFill>
                  <a:srgbClr val="000000"/>
                </a:solidFill>
              </a:rPr>
              <a:t> = </a:t>
            </a:r>
            <a:r>
              <a:rPr lang="en-US" sz="1600" i="1" dirty="0" smtClean="0">
                <a:solidFill>
                  <a:srgbClr val="000090"/>
                </a:solidFill>
              </a:rPr>
              <a:t>parameters </a:t>
            </a:r>
            <a:r>
              <a:rPr lang="en-US" sz="1600" dirty="0" smtClean="0"/>
              <a:t>(</a:t>
            </a:r>
            <a:r>
              <a:rPr lang="en-US" sz="1600" i="1" dirty="0" err="1" smtClean="0">
                <a:solidFill>
                  <a:srgbClr val="000090"/>
                </a:solidFill>
              </a:rPr>
              <a:t>loop</a:t>
            </a:r>
            <a:r>
              <a:rPr lang="en-US" sz="1600" dirty="0" err="1" smtClean="0"/>
              <a:t>(“i</a:t>
            </a:r>
            <a:r>
              <a:rPr lang="en-US" sz="1600" dirty="0" smtClean="0"/>
              <a:t>”, 100), “</a:t>
            </a:r>
            <a:r>
              <a:rPr lang="en-US" sz="1600" dirty="0" err="1" smtClean="0"/>
              <a:t>Lpus$i$SOAp</a:t>
            </a:r>
            <a:r>
              <a:rPr lang="en-US" sz="1600" dirty="0" smtClean="0"/>
              <a:t>”, 10.0);</a:t>
            </a:r>
          </a:p>
          <a:p>
            <a:pPr lvl="1">
              <a:buNone/>
            </a:pPr>
            <a:endParaRPr lang="en-US" sz="1600" dirty="0" smtClean="0"/>
          </a:p>
          <a:p>
            <a:pPr lvl="1">
              <a:buNone/>
            </a:pPr>
            <a:r>
              <a:rPr lang="en-US" sz="1600" dirty="0" smtClean="0">
                <a:solidFill>
                  <a:srgbClr val="6A2800"/>
                </a:solidFill>
                <a:latin typeface="Courier"/>
                <a:cs typeface="Courier"/>
              </a:rPr>
              <a:t>Object </a:t>
            </a:r>
            <a:r>
              <a:rPr lang="en-US" sz="1600" dirty="0" err="1" smtClean="0"/>
              <a:t>val</a:t>
            </a:r>
            <a:r>
              <a:rPr lang="en-US" sz="1600" dirty="0" smtClean="0"/>
              <a:t> = </a:t>
            </a:r>
            <a:r>
              <a:rPr lang="en-US" sz="1600" i="1" dirty="0" smtClean="0">
                <a:solidFill>
                  <a:srgbClr val="000090"/>
                </a:solidFill>
              </a:rPr>
              <a:t>value</a:t>
            </a:r>
            <a:r>
              <a:rPr lang="en-US" sz="1600" dirty="0" smtClean="0"/>
              <a:t>(“p1”); </a:t>
            </a:r>
          </a:p>
          <a:p>
            <a:pPr lvl="1">
              <a:buNone/>
            </a:pPr>
            <a:r>
              <a:rPr lang="en-US" sz="1600" dirty="0" smtClean="0"/>
              <a:t>	</a:t>
            </a:r>
          </a:p>
        </p:txBody>
      </p:sp>
      <p:sp>
        <p:nvSpPr>
          <p:cNvPr id="4" name="Footer Placeholder 3"/>
          <p:cNvSpPr>
            <a:spLocks noGrp="1"/>
          </p:cNvSpPr>
          <p:nvPr>
            <p:ph type="ftr" sz="quarter" idx="10"/>
          </p:nvPr>
        </p:nvSpPr>
        <p:spPr/>
        <p:txBody>
          <a:bodyPr/>
          <a:lstStyle/>
          <a:p>
            <a:pPr>
              <a:defRPr/>
            </a:pPr>
            <a:r>
              <a:rPr lang="en-US" dirty="0" smtClean="0"/>
              <a:t>Mike Sobolewski</a:t>
            </a:r>
            <a:endParaRPr lang="en-US" dirty="0"/>
          </a:p>
        </p:txBody>
      </p:sp>
      <p:sp>
        <p:nvSpPr>
          <p:cNvPr id="5" name="Slide Number Placeholder 4"/>
          <p:cNvSpPr>
            <a:spLocks noGrp="1"/>
          </p:cNvSpPr>
          <p:nvPr>
            <p:ph type="sldNum" sz="quarter" idx="11"/>
          </p:nvPr>
        </p:nvSpPr>
        <p:spPr/>
        <p:txBody>
          <a:bodyPr/>
          <a:lstStyle/>
          <a:p>
            <a:pPr>
              <a:defRPr/>
            </a:pPr>
            <a:fld id="{7FB0E867-761E-264F-9436-73FFFB3EA5A5}" type="slidenum">
              <a:rPr lang="en-US" smtClean="0"/>
              <a:pPr>
                <a:defRPr/>
              </a:pPr>
              <a:t>175</a:t>
            </a:fld>
            <a:endParaRPr lang="en-US"/>
          </a:p>
        </p:txBody>
      </p:sp>
      <p:sp>
        <p:nvSpPr>
          <p:cNvPr id="7" name="TextBox 6"/>
          <p:cNvSpPr txBox="1"/>
          <p:nvPr/>
        </p:nvSpPr>
        <p:spPr>
          <a:xfrm>
            <a:off x="7709591" y="1370527"/>
            <a:ext cx="1426052" cy="646331"/>
          </a:xfrm>
          <a:prstGeom prst="rect">
            <a:avLst/>
          </a:prstGeom>
          <a:noFill/>
        </p:spPr>
        <p:txBody>
          <a:bodyPr wrap="square" rtlCol="0">
            <a:spAutoFit/>
          </a:bodyPr>
          <a:lstStyle/>
          <a:p>
            <a:pPr eaLnBrk="0" fontAlgn="base" hangingPunct="0">
              <a:spcBef>
                <a:spcPct val="0"/>
              </a:spcBef>
              <a:spcAft>
                <a:spcPct val="0"/>
              </a:spcAft>
            </a:pPr>
            <a:r>
              <a:rPr lang="en-US" sz="1200" dirty="0" smtClean="0">
                <a:solidFill>
                  <a:srgbClr val="000000"/>
                </a:solidFill>
                <a:ea typeface="ＭＳ Ｐゴシック" charset="-128"/>
              </a:rPr>
              <a:t>alternation	</a:t>
            </a:r>
            <a:r>
              <a:rPr lang="en-US" sz="1200" b="1" dirty="0" smtClean="0">
                <a:solidFill>
                  <a:srgbClr val="000000"/>
                </a:solidFill>
                <a:ea typeface="ＭＳ Ｐゴシック" charset="-128"/>
              </a:rPr>
              <a:t>|</a:t>
            </a:r>
          </a:p>
          <a:p>
            <a:pPr eaLnBrk="0" fontAlgn="base" hangingPunct="0">
              <a:spcBef>
                <a:spcPct val="0"/>
              </a:spcBef>
              <a:spcAft>
                <a:spcPct val="0"/>
              </a:spcAft>
            </a:pPr>
            <a:r>
              <a:rPr lang="en-US" sz="1200" dirty="0" smtClean="0">
                <a:solidFill>
                  <a:srgbClr val="000000"/>
                </a:solidFill>
                <a:ea typeface="ＭＳ Ｐゴシック" charset="-128"/>
              </a:rPr>
              <a:t>option	</a:t>
            </a:r>
            <a:r>
              <a:rPr lang="en-US" sz="1200" b="1" dirty="0" smtClean="0">
                <a:solidFill>
                  <a:srgbClr val="000000"/>
                </a:solidFill>
                <a:ea typeface="ＭＳ Ｐゴシック" charset="-128"/>
              </a:rPr>
              <a:t>[ ... ]</a:t>
            </a:r>
          </a:p>
          <a:p>
            <a:pPr eaLnBrk="0" fontAlgn="base" hangingPunct="0">
              <a:spcBef>
                <a:spcPct val="0"/>
              </a:spcBef>
              <a:spcAft>
                <a:spcPct val="0"/>
              </a:spcAft>
            </a:pPr>
            <a:r>
              <a:rPr lang="en-US" sz="1200" dirty="0" smtClean="0">
                <a:solidFill>
                  <a:srgbClr val="000000"/>
                </a:solidFill>
                <a:ea typeface="ＭＳ Ｐゴシック" charset="-128"/>
              </a:rPr>
              <a:t>repetition	</a:t>
            </a:r>
            <a:r>
              <a:rPr lang="en-US" sz="1200" b="1" dirty="0" smtClean="0">
                <a:solidFill>
                  <a:srgbClr val="000000"/>
                </a:solidFill>
                <a:ea typeface="ＭＳ Ｐゴシック" charset="-128"/>
              </a:rPr>
              <a:t>{ ... }</a:t>
            </a: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24705" y="152400"/>
            <a:ext cx="8183666" cy="1143000"/>
          </a:xfrm>
        </p:spPr>
        <p:txBody>
          <a:bodyPr/>
          <a:lstStyle/>
          <a:p>
            <a:r>
              <a:rPr lang="en-US" dirty="0" smtClean="0"/>
              <a:t>Dependent Variables</a:t>
            </a:r>
            <a:endParaRPr lang="en-US" dirty="0"/>
          </a:p>
        </p:txBody>
      </p:sp>
      <p:sp>
        <p:nvSpPr>
          <p:cNvPr id="3" name="Content Placeholder 2"/>
          <p:cNvSpPr>
            <a:spLocks noGrp="1"/>
          </p:cNvSpPr>
          <p:nvPr>
            <p:ph idx="1"/>
          </p:nvPr>
        </p:nvSpPr>
        <p:spPr>
          <a:xfrm>
            <a:off x="523628" y="1585502"/>
            <a:ext cx="8620372" cy="5272497"/>
          </a:xfrm>
        </p:spPr>
        <p:txBody>
          <a:bodyPr/>
          <a:lstStyle/>
          <a:p>
            <a:r>
              <a:rPr lang="en-US" sz="1800" dirty="0" err="1" smtClean="0">
                <a:solidFill>
                  <a:srgbClr val="6A2800"/>
                </a:solidFill>
                <a:latin typeface="Courier"/>
                <a:cs typeface="Courier"/>
              </a:rPr>
              <a:t>Var</a:t>
            </a:r>
            <a:r>
              <a:rPr lang="en-US" sz="1800" dirty="0" smtClean="0">
                <a:solidFill>
                  <a:srgbClr val="6A2800"/>
                </a:solidFill>
                <a:latin typeface="Courier"/>
                <a:cs typeface="Courier"/>
              </a:rPr>
              <a:t> </a:t>
            </a:r>
            <a:r>
              <a:rPr lang="en-US" sz="1800" dirty="0" smtClean="0">
                <a:solidFill>
                  <a:srgbClr val="000000"/>
                </a:solidFill>
              </a:rPr>
              <a:t>variable = </a:t>
            </a:r>
            <a:r>
              <a:rPr lang="en-US" sz="1800" i="1" dirty="0" err="1" smtClean="0">
                <a:solidFill>
                  <a:srgbClr val="000090"/>
                </a:solidFill>
              </a:rPr>
              <a:t>var</a:t>
            </a:r>
            <a:r>
              <a:rPr lang="en-US" sz="1800" dirty="0" smtClean="0"/>
              <a:t>(&lt;</a:t>
            </a:r>
            <a:r>
              <a:rPr lang="en-US" sz="1800" dirty="0" err="1" smtClean="0"/>
              <a:t>varName</a:t>
            </a:r>
            <a:r>
              <a:rPr lang="en-US" sz="1800" dirty="0" smtClean="0"/>
              <a:t>&gt;, </a:t>
            </a:r>
            <a:br>
              <a:rPr lang="en-US" sz="1800" dirty="0" smtClean="0"/>
            </a:br>
            <a:r>
              <a:rPr lang="en-US" sz="1800" dirty="0" smtClean="0"/>
              <a:t>	[ &lt;value&gt; ],</a:t>
            </a:r>
            <a:br>
              <a:rPr lang="en-US" sz="1800" dirty="0" smtClean="0"/>
            </a:br>
            <a:r>
              <a:rPr lang="en-US" sz="1800" dirty="0" smtClean="0"/>
              <a:t>	[ &lt;</a:t>
            </a:r>
            <a:r>
              <a:rPr lang="en-US" sz="1800" dirty="0" err="1" smtClean="0"/>
              <a:t>lowerBound</a:t>
            </a:r>
            <a:r>
              <a:rPr lang="en-US" sz="1800" dirty="0" smtClean="0"/>
              <a:t>&gt;, &lt;</a:t>
            </a:r>
            <a:r>
              <a:rPr lang="en-US" sz="1800" dirty="0" err="1" smtClean="0"/>
              <a:t>upperBound</a:t>
            </a:r>
            <a:r>
              <a:rPr lang="en-US" sz="1800" dirty="0" smtClean="0"/>
              <a:t>&gt; ], </a:t>
            </a:r>
            <a:r>
              <a:rPr lang="en-US" sz="1800" i="1" dirty="0" smtClean="0">
                <a:solidFill>
                  <a:srgbClr val="000090"/>
                </a:solidFill>
              </a:rPr>
              <a:t>realization</a:t>
            </a:r>
            <a:r>
              <a:rPr lang="en-US" sz="1800" dirty="0" smtClean="0"/>
              <a:t>(…)) </a:t>
            </a:r>
          </a:p>
          <a:p>
            <a:endParaRPr lang="en-US" sz="1800" dirty="0" smtClean="0"/>
          </a:p>
          <a:p>
            <a:r>
              <a:rPr lang="en-US" sz="1800" dirty="0" smtClean="0"/>
              <a:t>Example:</a:t>
            </a:r>
            <a:r>
              <a:rPr lang="en-US" sz="1600" dirty="0" smtClean="0"/>
              <a:t/>
            </a:r>
            <a:br>
              <a:rPr lang="en-US" sz="1600" dirty="0" smtClean="0"/>
            </a:br>
            <a:r>
              <a:rPr lang="en-US" sz="1600" dirty="0" smtClean="0"/>
              <a:t/>
            </a:r>
            <a:br>
              <a:rPr lang="en-US" sz="1600" dirty="0" smtClean="0"/>
            </a:br>
            <a:r>
              <a:rPr lang="en-US" sz="1800" dirty="0" err="1" smtClean="0">
                <a:solidFill>
                  <a:srgbClr val="6A2800"/>
                </a:solidFill>
                <a:latin typeface="Courier"/>
                <a:cs typeface="Courier"/>
              </a:rPr>
              <a:t>Var</a:t>
            </a:r>
            <a:r>
              <a:rPr lang="en-US" sz="1800" dirty="0" smtClean="0">
                <a:solidFill>
                  <a:srgbClr val="6A2800"/>
                </a:solidFill>
                <a:latin typeface="Courier"/>
                <a:cs typeface="Courier"/>
              </a:rPr>
              <a:t> </a:t>
            </a:r>
            <a:r>
              <a:rPr lang="en-US" sz="1800" dirty="0" smtClean="0">
                <a:solidFill>
                  <a:srgbClr val="000000"/>
                </a:solidFill>
              </a:rPr>
              <a:t>y1 = </a:t>
            </a:r>
            <a:r>
              <a:rPr lang="en-US" sz="1800" i="1" dirty="0" smtClean="0">
                <a:solidFill>
                  <a:srgbClr val="000090"/>
                </a:solidFill>
              </a:rPr>
              <a:t>var</a:t>
            </a:r>
            <a:r>
              <a:rPr lang="en-US" sz="1800" dirty="0" smtClean="0"/>
              <a:t>(“y1”, </a:t>
            </a:r>
            <a:r>
              <a:rPr lang="en-US" sz="1800" i="1" dirty="0" smtClean="0">
                <a:solidFill>
                  <a:srgbClr val="000090"/>
                </a:solidFill>
              </a:rPr>
              <a:t>realization</a:t>
            </a:r>
            <a:r>
              <a:rPr lang="en-US" sz="1800" dirty="0" smtClean="0"/>
              <a:t>(</a:t>
            </a:r>
            <a:r>
              <a:rPr lang="en-US" sz="1800" i="1" dirty="0" smtClean="0">
                <a:solidFill>
                  <a:srgbClr val="000090"/>
                </a:solidFill>
              </a:rPr>
              <a:t>evaluation</a:t>
            </a:r>
            <a:r>
              <a:rPr lang="en-US" sz="1800" dirty="0" smtClean="0"/>
              <a:t>("y1e1"), </a:t>
            </a:r>
            <a:r>
              <a:rPr lang="en-US" sz="1800" i="1" dirty="0" smtClean="0">
                <a:solidFill>
                  <a:srgbClr val="000090"/>
                </a:solidFill>
              </a:rPr>
              <a:t>evaluation</a:t>
            </a:r>
            <a:r>
              <a:rPr lang="en-US" sz="1800" dirty="0" smtClean="0"/>
              <a:t>("y1e2”)));</a:t>
            </a:r>
          </a:p>
          <a:p>
            <a:pPr>
              <a:buNone/>
            </a:pPr>
            <a:r>
              <a:rPr lang="en-US" sz="1800" dirty="0" smtClean="0"/>
              <a:t>or</a:t>
            </a:r>
          </a:p>
          <a:p>
            <a:r>
              <a:rPr lang="en-US" sz="1800" dirty="0" err="1" smtClean="0">
                <a:solidFill>
                  <a:schemeClr val="accent5">
                    <a:lumMod val="25000"/>
                  </a:schemeClr>
                </a:solidFill>
                <a:latin typeface="Courier"/>
                <a:cs typeface="Courier"/>
              </a:rPr>
              <a:t>ResponseModel</a:t>
            </a:r>
            <a:r>
              <a:rPr lang="en-US" sz="1800" dirty="0" smtClean="0">
                <a:solidFill>
                  <a:schemeClr val="accent5">
                    <a:lumMod val="25000"/>
                  </a:schemeClr>
                </a:solidFill>
                <a:latin typeface="Courier"/>
                <a:cs typeface="Courier"/>
              </a:rPr>
              <a:t> </a:t>
            </a:r>
            <a:r>
              <a:rPr lang="en-US" sz="1800" dirty="0" smtClean="0"/>
              <a:t>am = </a:t>
            </a:r>
            <a:r>
              <a:rPr lang="en-US" sz="1800" i="1" dirty="0" err="1" smtClean="0">
                <a:solidFill>
                  <a:srgbClr val="000090"/>
                </a:solidFill>
              </a:rPr>
              <a:t>responseModel</a:t>
            </a:r>
            <a:r>
              <a:rPr lang="en-US" sz="1800" dirty="0" err="1" smtClean="0"/>
              <a:t>("Response</a:t>
            </a:r>
            <a:r>
              <a:rPr lang="en-US" sz="1800" dirty="0" smtClean="0"/>
              <a:t> Analysis", </a:t>
            </a:r>
            <a:br>
              <a:rPr lang="en-US" sz="1800" dirty="0" smtClean="0"/>
            </a:br>
            <a:r>
              <a:rPr lang="en-US" sz="1800" dirty="0" smtClean="0"/>
              <a:t>	</a:t>
            </a:r>
            <a:r>
              <a:rPr lang="en-US" sz="1800" i="1" dirty="0" smtClean="0">
                <a:solidFill>
                  <a:srgbClr val="000090"/>
                </a:solidFill>
              </a:rPr>
              <a:t>parameterVars</a:t>
            </a:r>
            <a:r>
              <a:rPr lang="en-US" sz="1800" dirty="0" smtClean="0"/>
              <a:t>("p1"), </a:t>
            </a:r>
            <a:br>
              <a:rPr lang="en-US" sz="1800" dirty="0" smtClean="0"/>
            </a:br>
            <a:r>
              <a:rPr lang="en-US" sz="1800" dirty="0" smtClean="0"/>
              <a:t>	</a:t>
            </a:r>
            <a:r>
              <a:rPr lang="en-US" sz="1800" i="1" dirty="0" smtClean="0">
                <a:solidFill>
                  <a:srgbClr val="000090"/>
                </a:solidFill>
              </a:rPr>
              <a:t>designVars</a:t>
            </a:r>
            <a:r>
              <a:rPr lang="en-US" sz="1800" dirty="0" smtClean="0"/>
              <a:t>("x2”, ”x3”, ”x4”, ”x5”), </a:t>
            </a:r>
            <a:br>
              <a:rPr lang="en-US" sz="1800" dirty="0" smtClean="0"/>
            </a:br>
            <a:r>
              <a:rPr lang="en-US" sz="1800" dirty="0" smtClean="0"/>
              <a:t>	</a:t>
            </a:r>
            <a:r>
              <a:rPr lang="en-US" sz="1800" i="1" dirty="0" err="1" smtClean="0">
                <a:solidFill>
                  <a:srgbClr val="000090"/>
                </a:solidFill>
              </a:rPr>
              <a:t>linkedVars</a:t>
            </a:r>
            <a:r>
              <a:rPr lang="en-US" sz="1800" dirty="0" err="1" smtClean="0"/>
              <a:t>("xl</a:t>
            </a:r>
            <a:r>
              <a:rPr lang="en-US" sz="1800" dirty="0" smtClean="0"/>
              <a:t>”, </a:t>
            </a:r>
            <a:r>
              <a:rPr lang="en-US" sz="1800" i="1" dirty="0" err="1" smtClean="0">
                <a:solidFill>
                  <a:srgbClr val="000090"/>
                </a:solidFill>
              </a:rPr>
              <a:t>realization</a:t>
            </a:r>
            <a:r>
              <a:rPr lang="en-US" sz="1800" dirty="0" err="1" smtClean="0"/>
              <a:t>(</a:t>
            </a:r>
            <a:r>
              <a:rPr lang="en-US" sz="1800" i="1" dirty="0" err="1" smtClean="0">
                <a:solidFill>
                  <a:srgbClr val="000090"/>
                </a:solidFill>
              </a:rPr>
              <a:t>evaluation</a:t>
            </a:r>
            <a:r>
              <a:rPr lang="en-US" sz="1800" dirty="0" err="1" smtClean="0"/>
              <a:t>(”xle</a:t>
            </a:r>
            <a:r>
              <a:rPr lang="en-US" sz="1800" dirty="0" smtClean="0"/>
              <a:t>"))),</a:t>
            </a:r>
            <a:br>
              <a:rPr lang="en-US" sz="1800" dirty="0" smtClean="0"/>
            </a:br>
            <a:r>
              <a:rPr lang="en-US" sz="1800" dirty="0" smtClean="0"/>
              <a:t>	</a:t>
            </a:r>
            <a:r>
              <a:rPr lang="en-US" sz="1800" i="1" dirty="0" smtClean="0">
                <a:solidFill>
                  <a:srgbClr val="000090"/>
                </a:solidFill>
              </a:rPr>
              <a:t>responseVars</a:t>
            </a:r>
            <a:r>
              <a:rPr lang="en-US" sz="1800" dirty="0" smtClean="0"/>
              <a:t>(names(loop(5), "</a:t>
            </a:r>
            <a:r>
              <a:rPr lang="en-US" sz="1800" dirty="0" err="1" smtClean="0"/>
              <a:t>y</a:t>
            </a:r>
            <a:r>
              <a:rPr lang="en-US" sz="1800" dirty="0" smtClean="0"/>
              <a:t>”)),</a:t>
            </a:r>
            <a:br>
              <a:rPr lang="en-US" sz="1800" dirty="0" smtClean="0"/>
            </a:br>
            <a:r>
              <a:rPr lang="en-US" sz="1800" dirty="0" smtClean="0"/>
              <a:t>	</a:t>
            </a:r>
            <a:r>
              <a:rPr lang="en-US" sz="1800" i="1" dirty="0" smtClean="0">
                <a:solidFill>
                  <a:srgbClr val="000090"/>
                </a:solidFill>
              </a:rPr>
              <a:t>realization</a:t>
            </a:r>
            <a:r>
              <a:rPr lang="en-US" sz="1800" dirty="0" smtClean="0"/>
              <a:t>("y1", </a:t>
            </a:r>
            <a:r>
              <a:rPr lang="en-US" sz="1800" i="1" dirty="0" smtClean="0">
                <a:solidFill>
                  <a:srgbClr val="000090"/>
                </a:solidFill>
              </a:rPr>
              <a:t>evaluation</a:t>
            </a:r>
            <a:r>
              <a:rPr lang="en-US" sz="1800" dirty="0" smtClean="0"/>
              <a:t>("y1e1"), </a:t>
            </a:r>
            <a:r>
              <a:rPr lang="en-US" sz="1800" i="1" dirty="0" smtClean="0">
                <a:solidFill>
                  <a:srgbClr val="000090"/>
                </a:solidFill>
              </a:rPr>
              <a:t>evaluation</a:t>
            </a:r>
            <a:r>
              <a:rPr lang="en-US" sz="1800" dirty="0" smtClean="0"/>
              <a:t>("y1e2")));</a:t>
            </a:r>
          </a:p>
          <a:p>
            <a:pPr>
              <a:buNone/>
            </a:pPr>
            <a:r>
              <a:rPr lang="en-US" sz="1800" dirty="0" smtClean="0"/>
              <a:t>	</a:t>
            </a:r>
          </a:p>
        </p:txBody>
      </p:sp>
      <p:sp>
        <p:nvSpPr>
          <p:cNvPr id="4" name="Footer Placeholder 3"/>
          <p:cNvSpPr>
            <a:spLocks noGrp="1"/>
          </p:cNvSpPr>
          <p:nvPr>
            <p:ph type="ftr" sz="quarter" idx="10"/>
          </p:nvPr>
        </p:nvSpPr>
        <p:spPr/>
        <p:txBody>
          <a:bodyPr/>
          <a:lstStyle/>
          <a:p>
            <a:pPr>
              <a:defRPr/>
            </a:pPr>
            <a:r>
              <a:rPr lang="en-US" smtClean="0"/>
              <a:t>Mike Sobolewski</a:t>
            </a:r>
            <a:endParaRPr lang="en-US"/>
          </a:p>
        </p:txBody>
      </p:sp>
      <p:sp>
        <p:nvSpPr>
          <p:cNvPr id="5" name="Slide Number Placeholder 4"/>
          <p:cNvSpPr>
            <a:spLocks noGrp="1"/>
          </p:cNvSpPr>
          <p:nvPr>
            <p:ph type="sldNum" sz="quarter" idx="11"/>
          </p:nvPr>
        </p:nvSpPr>
        <p:spPr/>
        <p:txBody>
          <a:bodyPr/>
          <a:lstStyle/>
          <a:p>
            <a:pPr>
              <a:defRPr/>
            </a:pPr>
            <a:fld id="{7FB0E867-761E-264F-9436-73FFFB3EA5A5}" type="slidenum">
              <a:rPr lang="en-US" smtClean="0"/>
              <a:pPr>
                <a:defRPr/>
              </a:pPr>
              <a:t>176</a:t>
            </a:fld>
            <a:endParaRPr lang="en-US"/>
          </a:p>
        </p:txBody>
      </p:sp>
      <p:sp>
        <p:nvSpPr>
          <p:cNvPr id="7" name="TextBox 6"/>
          <p:cNvSpPr txBox="1"/>
          <p:nvPr/>
        </p:nvSpPr>
        <p:spPr>
          <a:xfrm>
            <a:off x="7709591" y="1370527"/>
            <a:ext cx="1426052" cy="646331"/>
          </a:xfrm>
          <a:prstGeom prst="rect">
            <a:avLst/>
          </a:prstGeom>
          <a:noFill/>
        </p:spPr>
        <p:txBody>
          <a:bodyPr wrap="square" rtlCol="0">
            <a:spAutoFit/>
          </a:bodyPr>
          <a:lstStyle/>
          <a:p>
            <a:pPr eaLnBrk="0" fontAlgn="base" hangingPunct="0">
              <a:spcBef>
                <a:spcPct val="0"/>
              </a:spcBef>
              <a:spcAft>
                <a:spcPct val="0"/>
              </a:spcAft>
            </a:pPr>
            <a:r>
              <a:rPr lang="en-US" sz="1200" dirty="0" smtClean="0">
                <a:solidFill>
                  <a:srgbClr val="000000"/>
                </a:solidFill>
                <a:ea typeface="ＭＳ Ｐゴシック" charset="-128"/>
              </a:rPr>
              <a:t>alternation	</a:t>
            </a:r>
            <a:r>
              <a:rPr lang="en-US" sz="1200" b="1" dirty="0" smtClean="0">
                <a:solidFill>
                  <a:srgbClr val="000000"/>
                </a:solidFill>
                <a:ea typeface="ＭＳ Ｐゴシック" charset="-128"/>
              </a:rPr>
              <a:t>|</a:t>
            </a:r>
          </a:p>
          <a:p>
            <a:pPr eaLnBrk="0" fontAlgn="base" hangingPunct="0">
              <a:spcBef>
                <a:spcPct val="0"/>
              </a:spcBef>
              <a:spcAft>
                <a:spcPct val="0"/>
              </a:spcAft>
            </a:pPr>
            <a:r>
              <a:rPr lang="en-US" sz="1200" dirty="0" smtClean="0">
                <a:solidFill>
                  <a:srgbClr val="000000"/>
                </a:solidFill>
                <a:ea typeface="ＭＳ Ｐゴシック" charset="-128"/>
              </a:rPr>
              <a:t>option	</a:t>
            </a:r>
            <a:r>
              <a:rPr lang="en-US" sz="1200" b="1" dirty="0" smtClean="0">
                <a:solidFill>
                  <a:srgbClr val="000000"/>
                </a:solidFill>
                <a:ea typeface="ＭＳ Ｐゴシック" charset="-128"/>
              </a:rPr>
              <a:t>[ ... ]</a:t>
            </a:r>
          </a:p>
          <a:p>
            <a:pPr eaLnBrk="0" fontAlgn="base" hangingPunct="0">
              <a:spcBef>
                <a:spcPct val="0"/>
              </a:spcBef>
              <a:spcAft>
                <a:spcPct val="0"/>
              </a:spcAft>
            </a:pPr>
            <a:r>
              <a:rPr lang="en-US" sz="1200" dirty="0" smtClean="0">
                <a:solidFill>
                  <a:srgbClr val="000000"/>
                </a:solidFill>
                <a:ea typeface="ＭＳ Ｐゴシック" charset="-128"/>
              </a:rPr>
              <a:t>repetition	</a:t>
            </a:r>
            <a:r>
              <a:rPr lang="en-US" sz="1200" b="1" dirty="0" smtClean="0">
                <a:solidFill>
                  <a:srgbClr val="000000"/>
                </a:solidFill>
                <a:ea typeface="ＭＳ Ｐゴシック" charset="-128"/>
              </a:rPr>
              <a:t>{ ... }</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24705" y="152400"/>
            <a:ext cx="8183666" cy="1143000"/>
          </a:xfrm>
        </p:spPr>
        <p:txBody>
          <a:bodyPr/>
          <a:lstStyle/>
          <a:p>
            <a:r>
              <a:rPr lang="en-US" dirty="0" smtClean="0"/>
              <a:t>Variable Realization</a:t>
            </a:r>
            <a:endParaRPr lang="en-US" dirty="0"/>
          </a:p>
        </p:txBody>
      </p:sp>
      <p:sp>
        <p:nvSpPr>
          <p:cNvPr id="3" name="Content Placeholder 2"/>
          <p:cNvSpPr>
            <a:spLocks noGrp="1"/>
          </p:cNvSpPr>
          <p:nvPr>
            <p:ph idx="1"/>
          </p:nvPr>
        </p:nvSpPr>
        <p:spPr>
          <a:xfrm>
            <a:off x="523628" y="1384987"/>
            <a:ext cx="8620372" cy="5272497"/>
          </a:xfrm>
        </p:spPr>
        <p:txBody>
          <a:bodyPr/>
          <a:lstStyle/>
          <a:p>
            <a:r>
              <a:rPr lang="en-US" sz="1800" dirty="0" smtClean="0">
                <a:solidFill>
                  <a:srgbClr val="6A2800"/>
                </a:solidFill>
                <a:latin typeface="Courier"/>
                <a:cs typeface="Courier"/>
              </a:rPr>
              <a:t>Realization </a:t>
            </a:r>
            <a:r>
              <a:rPr lang="en-US" sz="1800" dirty="0" smtClean="0">
                <a:solidFill>
                  <a:srgbClr val="000000"/>
                </a:solidFill>
              </a:rPr>
              <a:t>realization = </a:t>
            </a:r>
            <a:r>
              <a:rPr lang="en-US" sz="1800" i="1" dirty="0" smtClean="0">
                <a:solidFill>
                  <a:srgbClr val="000090"/>
                </a:solidFill>
              </a:rPr>
              <a:t>realization</a:t>
            </a:r>
            <a:r>
              <a:rPr lang="en-US" sz="1800" dirty="0" smtClean="0"/>
              <a:t>([ &lt;</a:t>
            </a:r>
            <a:r>
              <a:rPr lang="en-US" sz="1800" dirty="0" err="1" smtClean="0"/>
              <a:t>varName</a:t>
            </a:r>
            <a:r>
              <a:rPr lang="en-US" sz="1800" dirty="0" smtClean="0"/>
              <a:t>&gt; ], </a:t>
            </a:r>
            <a:br>
              <a:rPr lang="en-US" sz="1800" dirty="0" smtClean="0"/>
            </a:br>
            <a:r>
              <a:rPr lang="en-US" sz="1800" dirty="0" smtClean="0"/>
              <a:t>	{ &lt;evaluation&gt; }) </a:t>
            </a:r>
          </a:p>
          <a:p>
            <a:r>
              <a:rPr lang="en-US" sz="1800" dirty="0" smtClean="0"/>
              <a:t>&lt;evaluation&gt; = </a:t>
            </a:r>
            <a:r>
              <a:rPr lang="en-US" sz="1800" i="1" dirty="0" smtClean="0">
                <a:solidFill>
                  <a:srgbClr val="000090"/>
                </a:solidFill>
              </a:rPr>
              <a:t>evaluation</a:t>
            </a:r>
            <a:r>
              <a:rPr lang="en-US" sz="1800" dirty="0" smtClean="0"/>
              <a:t>( &lt;</a:t>
            </a:r>
            <a:r>
              <a:rPr lang="en-US" sz="1800" dirty="0" err="1" smtClean="0"/>
              <a:t>evalutorName</a:t>
            </a:r>
            <a:r>
              <a:rPr lang="en-US" sz="1800" dirty="0" smtClean="0"/>
              <a:t>&gt; , [ &lt;</a:t>
            </a:r>
            <a:r>
              <a:rPr lang="en-US" sz="1800" dirty="0" err="1" smtClean="0"/>
              <a:t>filterName</a:t>
            </a:r>
            <a:r>
              <a:rPr lang="en-US" sz="1800" dirty="0" smtClean="0"/>
              <a:t>&gt; ], </a:t>
            </a:r>
            <a:br>
              <a:rPr lang="en-US" sz="1800" dirty="0" smtClean="0"/>
            </a:br>
            <a:r>
              <a:rPr lang="en-US" sz="1800" dirty="0" smtClean="0"/>
              <a:t>	[ &lt;differentiation&gt; ])</a:t>
            </a:r>
          </a:p>
          <a:p>
            <a:r>
              <a:rPr lang="en-US" sz="1800" dirty="0" smtClean="0"/>
              <a:t>&lt;differentiation&gt; = </a:t>
            </a:r>
            <a:r>
              <a:rPr lang="en-US" sz="1800" i="1" dirty="0" err="1" smtClean="0">
                <a:solidFill>
                  <a:srgbClr val="000090"/>
                </a:solidFill>
              </a:rPr>
              <a:t>differentiation</a:t>
            </a:r>
            <a:r>
              <a:rPr lang="en-US" sz="1800" dirty="0" err="1" smtClean="0"/>
              <a:t>(</a:t>
            </a:r>
            <a:r>
              <a:rPr lang="en-US" sz="1800" i="1" dirty="0" err="1" smtClean="0">
                <a:solidFill>
                  <a:srgbClr val="000090"/>
                </a:solidFill>
              </a:rPr>
              <a:t>wrt</a:t>
            </a:r>
            <a:r>
              <a:rPr lang="en-US" sz="1800" dirty="0" smtClean="0"/>
              <a:t>({ { &lt;</a:t>
            </a:r>
            <a:r>
              <a:rPr lang="en-US" sz="1800" dirty="0" err="1" smtClean="0"/>
              <a:t>varName</a:t>
            </a:r>
            <a:r>
              <a:rPr lang="en-US" sz="1800" dirty="0" smtClean="0"/>
              <a:t>&gt; } | { &lt;</a:t>
            </a:r>
            <a:r>
              <a:rPr lang="en-US" sz="1800" dirty="0" err="1" smtClean="0"/>
              <a:t>varNameList</a:t>
            </a:r>
            <a:r>
              <a:rPr lang="en-US" sz="1800" dirty="0" smtClean="0"/>
              <a:t>&gt; } }), </a:t>
            </a:r>
            <a:br>
              <a:rPr lang="en-US" sz="1800" dirty="0" smtClean="0"/>
            </a:br>
            <a:r>
              <a:rPr lang="en-US" sz="1800" dirty="0" smtClean="0"/>
              <a:t>	{ </a:t>
            </a:r>
            <a:r>
              <a:rPr lang="en-US" sz="1800" i="1" dirty="0" smtClean="0">
                <a:solidFill>
                  <a:srgbClr val="000090"/>
                </a:solidFill>
              </a:rPr>
              <a:t>gradient</a:t>
            </a:r>
            <a:r>
              <a:rPr lang="en-US" sz="1800" dirty="0" smtClean="0"/>
              <a:t>(&lt;</a:t>
            </a:r>
            <a:r>
              <a:rPr lang="en-US" sz="1800" dirty="0" err="1" smtClean="0"/>
              <a:t>gradientName</a:t>
            </a:r>
            <a:r>
              <a:rPr lang="en-US" sz="1800" dirty="0" smtClean="0"/>
              <a:t>&gt;) })</a:t>
            </a:r>
          </a:p>
          <a:p>
            <a:pPr>
              <a:buNone/>
            </a:pPr>
            <a:r>
              <a:rPr lang="en-US" sz="1800" dirty="0" smtClean="0"/>
              <a:t>Example:</a:t>
            </a:r>
            <a:r>
              <a:rPr lang="en-US" sz="1600" dirty="0" smtClean="0"/>
              <a:t/>
            </a:r>
            <a:br>
              <a:rPr lang="en-US" sz="1600" dirty="0" smtClean="0"/>
            </a:br>
            <a:endParaRPr lang="en-US" sz="1600" dirty="0" smtClean="0"/>
          </a:p>
          <a:p>
            <a:pPr>
              <a:buNone/>
            </a:pPr>
            <a:r>
              <a:rPr lang="en-US" sz="1600" i="1" dirty="0" err="1" smtClean="0">
                <a:solidFill>
                  <a:srgbClr val="000090"/>
                </a:solidFill>
              </a:rPr>
              <a:t>realization</a:t>
            </a:r>
            <a:r>
              <a:rPr lang="en-US" sz="1600" dirty="0" err="1" smtClean="0"/>
              <a:t>("DI</a:t>
            </a:r>
            <a:r>
              <a:rPr lang="en-US" sz="1600" dirty="0" smtClean="0"/>
              <a:t>", </a:t>
            </a:r>
            <a:br>
              <a:rPr lang="en-US" sz="1600" dirty="0" smtClean="0"/>
            </a:br>
            <a:r>
              <a:rPr lang="en-US" sz="1600" i="1" dirty="0" err="1" smtClean="0">
                <a:solidFill>
                  <a:srgbClr val="000090"/>
                </a:solidFill>
              </a:rPr>
              <a:t>evaluation</a:t>
            </a:r>
            <a:r>
              <a:rPr lang="en-US" sz="1600" dirty="0" err="1" smtClean="0"/>
              <a:t>("DIeExact</a:t>
            </a:r>
            <a:r>
              <a:rPr lang="en-US" sz="1600" dirty="0" smtClean="0"/>
              <a:t>", </a:t>
            </a:r>
          </a:p>
          <a:p>
            <a:pPr>
              <a:buNone/>
            </a:pPr>
            <a:r>
              <a:rPr lang="en-US" sz="1600" dirty="0" smtClean="0"/>
              <a:t>		</a:t>
            </a:r>
            <a:r>
              <a:rPr lang="en-US" sz="1600" i="1" dirty="0" smtClean="0">
                <a:solidFill>
                  <a:srgbClr val="000090"/>
                </a:solidFill>
              </a:rPr>
              <a:t>differentiation </a:t>
            </a:r>
            <a:r>
              <a:rPr lang="en-US" sz="1600" dirty="0" smtClean="0"/>
              <a:t>(</a:t>
            </a:r>
            <a:r>
              <a:rPr lang="en-US" sz="1600" i="1" dirty="0" smtClean="0">
                <a:solidFill>
                  <a:srgbClr val="000090"/>
                </a:solidFill>
              </a:rPr>
              <a:t>wrt</a:t>
            </a:r>
            <a:r>
              <a:rPr lang="en-US" sz="1600" dirty="0" smtClean="0"/>
              <a:t>(</a:t>
            </a:r>
            <a:r>
              <a:rPr lang="en-US" sz="1600" i="1" dirty="0" smtClean="0">
                <a:solidFill>
                  <a:srgbClr val="000090"/>
                </a:solidFill>
              </a:rPr>
              <a:t>names</a:t>
            </a:r>
            <a:r>
              <a:rPr lang="en-US" sz="1600" dirty="0" smtClean="0"/>
              <a:t>(loop(20), "beta"), "alpha"), </a:t>
            </a:r>
            <a:r>
              <a:rPr lang="en-US" sz="1600" i="1" dirty="0" smtClean="0">
                <a:solidFill>
                  <a:srgbClr val="000090"/>
                </a:solidFill>
              </a:rPr>
              <a:t>gradient</a:t>
            </a:r>
            <a:r>
              <a:rPr lang="en-US" sz="1600" dirty="0" smtClean="0"/>
              <a:t>("DIeExactg1"))), </a:t>
            </a:r>
          </a:p>
          <a:p>
            <a:pPr>
              <a:buNone/>
            </a:pPr>
            <a:r>
              <a:rPr lang="en-US" sz="1600" i="1" dirty="0" smtClean="0">
                <a:solidFill>
                  <a:srgbClr val="000090"/>
                </a:solidFill>
              </a:rPr>
              <a:t>	</a:t>
            </a:r>
            <a:r>
              <a:rPr lang="en-US" sz="1600" i="1" dirty="0" err="1" smtClean="0">
                <a:solidFill>
                  <a:srgbClr val="000090"/>
                </a:solidFill>
              </a:rPr>
              <a:t>evaluation</a:t>
            </a:r>
            <a:r>
              <a:rPr lang="en-US" sz="1600" dirty="0" err="1" smtClean="0"/>
              <a:t>("DIeSOA</a:t>
            </a:r>
            <a:r>
              <a:rPr lang="en-US" sz="1600" dirty="0" smtClean="0"/>
              <a:t>", </a:t>
            </a:r>
          </a:p>
          <a:p>
            <a:pPr>
              <a:buNone/>
            </a:pPr>
            <a:r>
              <a:rPr lang="en-US" sz="1600" dirty="0" smtClean="0"/>
              <a:t>		</a:t>
            </a:r>
            <a:r>
              <a:rPr lang="en-US" sz="1600" i="1" dirty="0" smtClean="0">
                <a:solidFill>
                  <a:srgbClr val="000090"/>
                </a:solidFill>
              </a:rPr>
              <a:t>differentiation </a:t>
            </a:r>
            <a:r>
              <a:rPr lang="en-US" sz="1600" dirty="0" smtClean="0"/>
              <a:t>(</a:t>
            </a:r>
            <a:r>
              <a:rPr lang="en-US" sz="1600" i="1" dirty="0" smtClean="0">
                <a:solidFill>
                  <a:srgbClr val="000090"/>
                </a:solidFill>
              </a:rPr>
              <a:t>wrt</a:t>
            </a:r>
            <a:r>
              <a:rPr lang="en-US" sz="1600" dirty="0" smtClean="0"/>
              <a:t>(</a:t>
            </a:r>
            <a:r>
              <a:rPr lang="en-US" sz="1600" i="1" dirty="0" smtClean="0">
                <a:solidFill>
                  <a:srgbClr val="000090"/>
                </a:solidFill>
              </a:rPr>
              <a:t>names</a:t>
            </a:r>
            <a:r>
              <a:rPr lang="en-US" sz="1600" dirty="0" smtClean="0"/>
              <a:t>(loop(20), "beta"), "alpha"), </a:t>
            </a:r>
            <a:r>
              <a:rPr lang="en-US" sz="1600" i="1" dirty="0" smtClean="0">
                <a:solidFill>
                  <a:srgbClr val="000090"/>
                </a:solidFill>
              </a:rPr>
              <a:t>gradient</a:t>
            </a:r>
            <a:r>
              <a:rPr lang="en-US" sz="1600" dirty="0" smtClean="0"/>
              <a:t>("DIeSOAg1"))),</a:t>
            </a:r>
          </a:p>
          <a:p>
            <a:pPr>
              <a:buNone/>
            </a:pPr>
            <a:r>
              <a:rPr lang="en-US" sz="1600" dirty="0" smtClean="0"/>
              <a:t>	</a:t>
            </a:r>
            <a:r>
              <a:rPr lang="en-US" sz="1600" i="1" dirty="0" err="1" smtClean="0">
                <a:solidFill>
                  <a:srgbClr val="000090"/>
                </a:solidFill>
              </a:rPr>
              <a:t>evaluation</a:t>
            </a:r>
            <a:r>
              <a:rPr lang="en-US" sz="1600" dirty="0" err="1" smtClean="0"/>
              <a:t>("DIeMOA</a:t>
            </a:r>
            <a:r>
              <a:rPr lang="en-US" sz="1600" dirty="0" smtClean="0"/>
              <a:t>", </a:t>
            </a:r>
          </a:p>
          <a:p>
            <a:pPr>
              <a:buNone/>
            </a:pPr>
            <a:r>
              <a:rPr lang="en-US" sz="1600" dirty="0" smtClean="0"/>
              <a:t>		</a:t>
            </a:r>
            <a:r>
              <a:rPr lang="en-US" sz="1600" i="1" dirty="0" smtClean="0">
                <a:solidFill>
                  <a:srgbClr val="000090"/>
                </a:solidFill>
              </a:rPr>
              <a:t>differentiation </a:t>
            </a:r>
            <a:r>
              <a:rPr lang="en-US" sz="1600" dirty="0" smtClean="0"/>
              <a:t>(</a:t>
            </a:r>
            <a:r>
              <a:rPr lang="en-US" sz="1600" i="1" dirty="0" smtClean="0">
                <a:solidFill>
                  <a:srgbClr val="000090"/>
                </a:solidFill>
              </a:rPr>
              <a:t>wrt</a:t>
            </a:r>
            <a:r>
              <a:rPr lang="en-US" sz="1600" dirty="0" smtClean="0"/>
              <a:t>(</a:t>
            </a:r>
            <a:r>
              <a:rPr lang="en-US" sz="1600" i="1" dirty="0" smtClean="0">
                <a:solidFill>
                  <a:srgbClr val="000090"/>
                </a:solidFill>
              </a:rPr>
              <a:t>names</a:t>
            </a:r>
            <a:r>
              <a:rPr lang="en-US" sz="1600" dirty="0" smtClean="0"/>
              <a:t>(loop(20), "beta"), "alpha"), </a:t>
            </a:r>
            <a:r>
              <a:rPr lang="en-US" sz="1600" i="1" dirty="0" smtClean="0">
                <a:solidFill>
                  <a:srgbClr val="000090"/>
                </a:solidFill>
              </a:rPr>
              <a:t>gradient</a:t>
            </a:r>
            <a:r>
              <a:rPr lang="en-US" sz="1600" dirty="0" smtClean="0"/>
              <a:t>("DIeMOAExactg1"))), </a:t>
            </a:r>
          </a:p>
          <a:p>
            <a:pPr>
              <a:buNone/>
            </a:pPr>
            <a:r>
              <a:rPr lang="en-US" sz="1600" dirty="0" smtClean="0"/>
              <a:t>	</a:t>
            </a:r>
            <a:r>
              <a:rPr lang="en-US" sz="1600" i="1" dirty="0" err="1" smtClean="0">
                <a:solidFill>
                  <a:srgbClr val="000090"/>
                </a:solidFill>
              </a:rPr>
              <a:t>evaluation</a:t>
            </a:r>
            <a:r>
              <a:rPr lang="en-US" sz="1600" dirty="0" err="1" smtClean="0"/>
              <a:t>("DIeKrig</a:t>
            </a:r>
            <a:r>
              <a:rPr lang="en-US" sz="1600" dirty="0" smtClean="0"/>
              <a:t>",</a:t>
            </a:r>
          </a:p>
          <a:p>
            <a:pPr>
              <a:buNone/>
            </a:pPr>
            <a:r>
              <a:rPr lang="en-US" sz="1600" dirty="0" smtClean="0"/>
              <a:t>		</a:t>
            </a:r>
            <a:r>
              <a:rPr lang="en-US" sz="1600" i="1" dirty="0" smtClean="0">
                <a:solidFill>
                  <a:srgbClr val="000090"/>
                </a:solidFill>
              </a:rPr>
              <a:t>differentiation </a:t>
            </a:r>
            <a:r>
              <a:rPr lang="en-US" sz="1600" dirty="0" smtClean="0"/>
              <a:t>(</a:t>
            </a:r>
            <a:r>
              <a:rPr lang="en-US" sz="1600" i="1" dirty="0" smtClean="0">
                <a:solidFill>
                  <a:srgbClr val="000090"/>
                </a:solidFill>
              </a:rPr>
              <a:t>wrt</a:t>
            </a:r>
            <a:r>
              <a:rPr lang="en-US" sz="1600" dirty="0" smtClean="0"/>
              <a:t>(</a:t>
            </a:r>
            <a:r>
              <a:rPr lang="en-US" sz="1600" i="1" dirty="0" smtClean="0">
                <a:solidFill>
                  <a:srgbClr val="000090"/>
                </a:solidFill>
              </a:rPr>
              <a:t>names</a:t>
            </a:r>
            <a:r>
              <a:rPr lang="en-US" sz="1600" dirty="0" smtClean="0"/>
              <a:t>(loop(20), "beta"), "alpha"), </a:t>
            </a:r>
            <a:r>
              <a:rPr lang="en-US" sz="1600" i="1" dirty="0" smtClean="0">
                <a:solidFill>
                  <a:srgbClr val="000090"/>
                </a:solidFill>
              </a:rPr>
              <a:t>gradient</a:t>
            </a:r>
            <a:r>
              <a:rPr lang="en-US" sz="1600" dirty="0" smtClean="0"/>
              <a:t>("DIeKrigg1"))))</a:t>
            </a:r>
          </a:p>
        </p:txBody>
      </p:sp>
      <p:sp>
        <p:nvSpPr>
          <p:cNvPr id="4" name="Footer Placeholder 3"/>
          <p:cNvSpPr>
            <a:spLocks noGrp="1"/>
          </p:cNvSpPr>
          <p:nvPr>
            <p:ph type="ftr" sz="quarter" idx="10"/>
          </p:nvPr>
        </p:nvSpPr>
        <p:spPr/>
        <p:txBody>
          <a:bodyPr/>
          <a:lstStyle/>
          <a:p>
            <a:pPr>
              <a:defRPr/>
            </a:pPr>
            <a:r>
              <a:rPr lang="en-US" dirty="0" smtClean="0"/>
              <a:t>Mike Sobolewski</a:t>
            </a:r>
            <a:endParaRPr lang="en-US" dirty="0"/>
          </a:p>
        </p:txBody>
      </p:sp>
      <p:sp>
        <p:nvSpPr>
          <p:cNvPr id="5" name="Slide Number Placeholder 4"/>
          <p:cNvSpPr>
            <a:spLocks noGrp="1"/>
          </p:cNvSpPr>
          <p:nvPr>
            <p:ph type="sldNum" sz="quarter" idx="11"/>
          </p:nvPr>
        </p:nvSpPr>
        <p:spPr/>
        <p:txBody>
          <a:bodyPr/>
          <a:lstStyle/>
          <a:p>
            <a:pPr>
              <a:defRPr/>
            </a:pPr>
            <a:fld id="{7FB0E867-761E-264F-9436-73FFFB3EA5A5}" type="slidenum">
              <a:rPr lang="en-US" smtClean="0"/>
              <a:pPr>
                <a:defRPr/>
              </a:pPr>
              <a:t>177</a:t>
            </a:fld>
            <a:endParaRPr lang="en-US" dirty="0"/>
          </a:p>
        </p:txBody>
      </p:sp>
      <p:sp>
        <p:nvSpPr>
          <p:cNvPr id="7" name="TextBox 6"/>
          <p:cNvSpPr txBox="1"/>
          <p:nvPr/>
        </p:nvSpPr>
        <p:spPr>
          <a:xfrm>
            <a:off x="7709591" y="1370527"/>
            <a:ext cx="1426052" cy="646331"/>
          </a:xfrm>
          <a:prstGeom prst="rect">
            <a:avLst/>
          </a:prstGeom>
          <a:noFill/>
        </p:spPr>
        <p:txBody>
          <a:bodyPr wrap="square" rtlCol="0">
            <a:spAutoFit/>
          </a:bodyPr>
          <a:lstStyle/>
          <a:p>
            <a:pPr eaLnBrk="0" fontAlgn="base" hangingPunct="0">
              <a:spcBef>
                <a:spcPct val="0"/>
              </a:spcBef>
              <a:spcAft>
                <a:spcPct val="0"/>
              </a:spcAft>
            </a:pPr>
            <a:r>
              <a:rPr lang="en-US" sz="1200" dirty="0" smtClean="0">
                <a:solidFill>
                  <a:srgbClr val="000000"/>
                </a:solidFill>
                <a:ea typeface="ＭＳ Ｐゴシック" charset="-128"/>
              </a:rPr>
              <a:t>alternation	</a:t>
            </a:r>
            <a:r>
              <a:rPr lang="en-US" sz="1200" b="1" dirty="0" smtClean="0">
                <a:solidFill>
                  <a:srgbClr val="000000"/>
                </a:solidFill>
                <a:ea typeface="ＭＳ Ｐゴシック" charset="-128"/>
              </a:rPr>
              <a:t>|</a:t>
            </a:r>
          </a:p>
          <a:p>
            <a:pPr eaLnBrk="0" fontAlgn="base" hangingPunct="0">
              <a:spcBef>
                <a:spcPct val="0"/>
              </a:spcBef>
              <a:spcAft>
                <a:spcPct val="0"/>
              </a:spcAft>
            </a:pPr>
            <a:r>
              <a:rPr lang="en-US" sz="1200" dirty="0" smtClean="0">
                <a:solidFill>
                  <a:srgbClr val="000000"/>
                </a:solidFill>
                <a:ea typeface="ＭＳ Ｐゴシック" charset="-128"/>
              </a:rPr>
              <a:t>option	</a:t>
            </a:r>
            <a:r>
              <a:rPr lang="en-US" sz="1200" b="1" dirty="0" smtClean="0">
                <a:solidFill>
                  <a:srgbClr val="000000"/>
                </a:solidFill>
                <a:ea typeface="ＭＳ Ｐゴシック" charset="-128"/>
              </a:rPr>
              <a:t>[ ... ]</a:t>
            </a:r>
          </a:p>
          <a:p>
            <a:pPr eaLnBrk="0" fontAlgn="base" hangingPunct="0">
              <a:spcBef>
                <a:spcPct val="0"/>
              </a:spcBef>
              <a:spcAft>
                <a:spcPct val="0"/>
              </a:spcAft>
            </a:pPr>
            <a:r>
              <a:rPr lang="en-US" sz="1200" dirty="0" smtClean="0">
                <a:solidFill>
                  <a:srgbClr val="000000"/>
                </a:solidFill>
                <a:ea typeface="ＭＳ Ｐゴシック" charset="-128"/>
              </a:rPr>
              <a:t>repetition	</a:t>
            </a:r>
            <a:r>
              <a:rPr lang="en-US" sz="1200" b="1" dirty="0" smtClean="0">
                <a:solidFill>
                  <a:srgbClr val="000000"/>
                </a:solidFill>
                <a:ea typeface="ＭＳ Ｐゴシック" charset="-128"/>
              </a:rPr>
              <a:t>{ ... }</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Configuration:  MDP</a:t>
            </a:r>
            <a:endParaRPr lang="en-US" dirty="0"/>
          </a:p>
        </p:txBody>
      </p:sp>
      <p:sp>
        <p:nvSpPr>
          <p:cNvPr id="3" name="Content Placeholder 2"/>
          <p:cNvSpPr>
            <a:spLocks noGrp="1"/>
          </p:cNvSpPr>
          <p:nvPr>
            <p:ph idx="1"/>
          </p:nvPr>
        </p:nvSpPr>
        <p:spPr>
          <a:xfrm>
            <a:off x="523628" y="1351566"/>
            <a:ext cx="8620372" cy="5473014"/>
          </a:xfrm>
        </p:spPr>
        <p:txBody>
          <a:bodyPr/>
          <a:lstStyle/>
          <a:p>
            <a:r>
              <a:rPr lang="en-US" sz="1800" dirty="0" smtClean="0">
                <a:solidFill>
                  <a:srgbClr val="000000"/>
                </a:solidFill>
              </a:rPr>
              <a:t>Create a model: </a:t>
            </a:r>
            <a:r>
              <a:rPr lang="en-US" sz="1800" dirty="0" smtClean="0"/>
              <a:t>&lt;model&gt;</a:t>
            </a:r>
          </a:p>
          <a:p>
            <a:r>
              <a:rPr lang="en-US" sz="1800" dirty="0" smtClean="0">
                <a:solidFill>
                  <a:srgbClr val="000000"/>
                </a:solidFill>
              </a:rPr>
              <a:t>Create an </a:t>
            </a:r>
            <a:r>
              <a:rPr lang="en-US" sz="1800" dirty="0" smtClean="0">
                <a:solidFill>
                  <a:srgbClr val="6A2800"/>
                </a:solidFill>
                <a:latin typeface="Courier"/>
                <a:cs typeface="Courier"/>
              </a:rPr>
              <a:t>Evaluator</a:t>
            </a:r>
          </a:p>
          <a:p>
            <a:r>
              <a:rPr lang="en-US" sz="1800" dirty="0" smtClean="0">
                <a:solidFill>
                  <a:srgbClr val="000000"/>
                </a:solidFill>
              </a:rPr>
              <a:t>Create a </a:t>
            </a:r>
            <a:r>
              <a:rPr lang="en-US" sz="1800" dirty="0" smtClean="0">
                <a:solidFill>
                  <a:srgbClr val="6A2800"/>
                </a:solidFill>
                <a:latin typeface="Courier"/>
                <a:cs typeface="Courier"/>
              </a:rPr>
              <a:t>Filter</a:t>
            </a:r>
          </a:p>
          <a:p>
            <a:r>
              <a:rPr lang="en-US" sz="1600" dirty="0" err="1" smtClean="0">
                <a:solidFill>
                  <a:srgbClr val="6A2800"/>
                </a:solidFill>
                <a:latin typeface="Courier"/>
                <a:cs typeface="Courier"/>
              </a:rPr>
              <a:t>Var</a:t>
            </a:r>
            <a:r>
              <a:rPr lang="en-US" sz="1600" dirty="0" smtClean="0">
                <a:solidFill>
                  <a:srgbClr val="6A2800"/>
                </a:solidFill>
                <a:latin typeface="Courier"/>
                <a:cs typeface="Courier"/>
              </a:rPr>
              <a:t> </a:t>
            </a:r>
            <a:r>
              <a:rPr lang="en-US" sz="1600" dirty="0" smtClean="0">
                <a:solidFill>
                  <a:srgbClr val="000000"/>
                </a:solidFill>
              </a:rPr>
              <a:t>variable = </a:t>
            </a:r>
            <a:r>
              <a:rPr lang="en-US" sz="1600" i="1" dirty="0" err="1" smtClean="0">
                <a:solidFill>
                  <a:srgbClr val="000090"/>
                </a:solidFill>
              </a:rPr>
              <a:t>var</a:t>
            </a:r>
            <a:r>
              <a:rPr lang="en-US" sz="1600" dirty="0" smtClean="0"/>
              <a:t>(&lt;model&gt;, </a:t>
            </a:r>
            <a:br>
              <a:rPr lang="en-US" sz="1600" dirty="0" smtClean="0"/>
            </a:br>
            <a:r>
              <a:rPr lang="en-US" sz="1600" dirty="0" smtClean="0"/>
              <a:t>	&lt;</a:t>
            </a:r>
            <a:r>
              <a:rPr lang="en-US" sz="1600" dirty="0" err="1" smtClean="0"/>
              <a:t>varName</a:t>
            </a:r>
            <a:r>
              <a:rPr lang="en-US" sz="1600" dirty="0" smtClean="0"/>
              <a:t>&gt;, [ &lt;</a:t>
            </a:r>
            <a:r>
              <a:rPr lang="en-US" sz="1600" dirty="0" err="1" smtClean="0"/>
              <a:t>evaluationName</a:t>
            </a:r>
            <a:r>
              <a:rPr lang="en-US" sz="1600" dirty="0" smtClean="0"/>
              <a:t>&gt; ]</a:t>
            </a:r>
            <a:br>
              <a:rPr lang="en-US" sz="1600" dirty="0" smtClean="0"/>
            </a:br>
            <a:r>
              <a:rPr lang="en-US" sz="1600" dirty="0" smtClean="0"/>
              <a:t>	&lt;evaluator&gt;, </a:t>
            </a:r>
            <a:br>
              <a:rPr lang="en-US" sz="1600" dirty="0" smtClean="0"/>
            </a:br>
            <a:r>
              <a:rPr lang="en-US" sz="1600" dirty="0" smtClean="0"/>
              <a:t>	[ &lt;filter&gt; ]</a:t>
            </a:r>
            <a:br>
              <a:rPr lang="en-US" sz="1600" dirty="0" smtClean="0"/>
            </a:br>
            <a:r>
              <a:rPr lang="en-US" sz="1600" dirty="0" smtClean="0"/>
              <a:t>	</a:t>
            </a:r>
            <a:r>
              <a:rPr lang="en-US" sz="1600" i="1" dirty="0" err="1" smtClean="0">
                <a:solidFill>
                  <a:srgbClr val="000090"/>
                </a:solidFill>
              </a:rPr>
              <a:t>args</a:t>
            </a:r>
            <a:r>
              <a:rPr lang="en-US" sz="1600" dirty="0" smtClean="0"/>
              <a:t>({ </a:t>
            </a:r>
            <a:r>
              <a:rPr lang="en-US" sz="1600" dirty="0" err="1" smtClean="0"/>
              <a:t>varName</a:t>
            </a:r>
            <a:r>
              <a:rPr lang="en-US" sz="1600" dirty="0" smtClean="0"/>
              <a:t> } | { </a:t>
            </a:r>
            <a:r>
              <a:rPr lang="en-US" sz="1600" dirty="0" err="1" smtClean="0"/>
              <a:t>var</a:t>
            </a:r>
            <a:r>
              <a:rPr lang="en-US" sz="1600" dirty="0" smtClean="0"/>
              <a:t> } | { &lt;</a:t>
            </a:r>
            <a:r>
              <a:rPr lang="en-US" sz="1600" dirty="0" err="1" smtClean="0"/>
              <a:t>varNameList</a:t>
            </a:r>
            <a:r>
              <a:rPr lang="en-US" sz="1600" dirty="0" smtClean="0"/>
              <a:t>&gt; } | { &lt;</a:t>
            </a:r>
            <a:r>
              <a:rPr lang="en-US" sz="1600" dirty="0" err="1" smtClean="0"/>
              <a:t>varList</a:t>
            </a:r>
            <a:r>
              <a:rPr lang="en-US" sz="1600" dirty="0" smtClean="0"/>
              <a:t>&gt; }))</a:t>
            </a:r>
          </a:p>
          <a:p>
            <a:r>
              <a:rPr lang="en-US" sz="1600" dirty="0" smtClean="0"/>
              <a:t>&lt;</a:t>
            </a:r>
            <a:r>
              <a:rPr lang="en-US" sz="1600" dirty="0" err="1" smtClean="0"/>
              <a:t>varNameList</a:t>
            </a:r>
            <a:r>
              <a:rPr lang="en-US" sz="1600" dirty="0" smtClean="0"/>
              <a:t>&gt; = </a:t>
            </a:r>
            <a:r>
              <a:rPr lang="en-US" sz="1600" i="1" dirty="0" smtClean="0">
                <a:solidFill>
                  <a:srgbClr val="000090"/>
                </a:solidFill>
              </a:rPr>
              <a:t>list</a:t>
            </a:r>
            <a:r>
              <a:rPr lang="en-US" sz="1600" dirty="0" smtClean="0"/>
              <a:t>({ &lt;</a:t>
            </a:r>
            <a:r>
              <a:rPr lang="en-US" sz="1600" dirty="0" err="1" smtClean="0"/>
              <a:t>varName</a:t>
            </a:r>
            <a:r>
              <a:rPr lang="en-US" sz="1600" dirty="0" smtClean="0"/>
              <a:t>&gt; }) | </a:t>
            </a:r>
            <a:r>
              <a:rPr lang="en-US" sz="1600" i="1" dirty="0" err="1" smtClean="0">
                <a:solidFill>
                  <a:srgbClr val="000090"/>
                </a:solidFill>
              </a:rPr>
              <a:t>names</a:t>
            </a:r>
            <a:r>
              <a:rPr lang="en-US" sz="1600" dirty="0" err="1" smtClean="0"/>
              <a:t>(</a:t>
            </a:r>
            <a:r>
              <a:rPr lang="en-US" sz="1600" i="1" dirty="0" err="1" smtClean="0">
                <a:solidFill>
                  <a:srgbClr val="000090"/>
                </a:solidFill>
              </a:rPr>
              <a:t>loop</a:t>
            </a:r>
            <a:r>
              <a:rPr lang="en-US" sz="1600" dirty="0" smtClean="0"/>
              <a:t>(…), &lt;</a:t>
            </a:r>
            <a:r>
              <a:rPr lang="en-US" sz="1600" dirty="0" err="1" smtClean="0"/>
              <a:t>varName</a:t>
            </a:r>
            <a:r>
              <a:rPr lang="en-US" sz="1600" dirty="0" smtClean="0"/>
              <a:t>&gt;)</a:t>
            </a:r>
          </a:p>
          <a:p>
            <a:r>
              <a:rPr lang="en-US" sz="1600" dirty="0" smtClean="0"/>
              <a:t>&lt;</a:t>
            </a:r>
            <a:r>
              <a:rPr lang="en-US" sz="1600" dirty="0" err="1" smtClean="0"/>
              <a:t>varList</a:t>
            </a:r>
            <a:r>
              <a:rPr lang="en-US" sz="1600" dirty="0" smtClean="0"/>
              <a:t>&gt; = </a:t>
            </a:r>
            <a:r>
              <a:rPr lang="en-US" sz="1600" i="1" dirty="0" err="1" smtClean="0">
                <a:solidFill>
                  <a:srgbClr val="000090"/>
                </a:solidFill>
              </a:rPr>
              <a:t>varList</a:t>
            </a:r>
            <a:r>
              <a:rPr lang="en-US" sz="1600" dirty="0" smtClean="0"/>
              <a:t>({ &lt;</a:t>
            </a:r>
            <a:r>
              <a:rPr lang="en-US" sz="1600" dirty="0" err="1" smtClean="0"/>
              <a:t>aVar</a:t>
            </a:r>
            <a:r>
              <a:rPr lang="en-US" sz="1600" dirty="0" smtClean="0"/>
              <a:t>&gt; })  | </a:t>
            </a:r>
            <a:r>
              <a:rPr lang="en-US" sz="1600" i="1" dirty="0" err="1" smtClean="0">
                <a:solidFill>
                  <a:srgbClr val="000090"/>
                </a:solidFill>
              </a:rPr>
              <a:t>vars</a:t>
            </a:r>
            <a:r>
              <a:rPr lang="en-US" sz="1600" dirty="0" smtClean="0"/>
              <a:t>(…) | &lt;</a:t>
            </a:r>
            <a:r>
              <a:rPr lang="en-US" sz="1600" dirty="0" err="1" smtClean="0"/>
              <a:t>instanceof</a:t>
            </a:r>
            <a:r>
              <a:rPr lang="en-US" sz="1600" dirty="0" smtClean="0"/>
              <a:t> </a:t>
            </a:r>
            <a:r>
              <a:rPr lang="en-US" sz="1600" dirty="0" err="1" smtClean="0">
                <a:solidFill>
                  <a:schemeClr val="accent5">
                    <a:lumMod val="25000"/>
                  </a:schemeClr>
                </a:solidFill>
                <a:latin typeface="Courier"/>
                <a:cs typeface="Courier"/>
              </a:rPr>
              <a:t>VarList</a:t>
            </a:r>
            <a:r>
              <a:rPr lang="en-US" sz="1600" dirty="0" smtClean="0"/>
              <a:t>&gt;</a:t>
            </a:r>
          </a:p>
          <a:p>
            <a:r>
              <a:rPr lang="en-US" sz="1600" dirty="0" smtClean="0"/>
              <a:t>&lt;</a:t>
            </a:r>
            <a:r>
              <a:rPr lang="en-US" sz="1600" dirty="0" err="1" smtClean="0"/>
              <a:t>aVar</a:t>
            </a:r>
            <a:r>
              <a:rPr lang="en-US" sz="1600" dirty="0" smtClean="0"/>
              <a:t>&gt;  = </a:t>
            </a:r>
            <a:r>
              <a:rPr lang="en-US" sz="1600" i="1" dirty="0" err="1" smtClean="0">
                <a:solidFill>
                  <a:srgbClr val="000090"/>
                </a:solidFill>
              </a:rPr>
              <a:t>var</a:t>
            </a:r>
            <a:r>
              <a:rPr lang="en-US" sz="1600" dirty="0" smtClean="0"/>
              <a:t>(&lt;name&gt;, …) | &lt;</a:t>
            </a:r>
            <a:r>
              <a:rPr lang="en-US" sz="1600" dirty="0" err="1" smtClean="0"/>
              <a:t>instanceof</a:t>
            </a:r>
            <a:r>
              <a:rPr lang="en-US" sz="1600" dirty="0" smtClean="0"/>
              <a:t> </a:t>
            </a:r>
            <a:r>
              <a:rPr lang="en-US" sz="1600" dirty="0" err="1" smtClean="0">
                <a:solidFill>
                  <a:schemeClr val="accent5">
                    <a:lumMod val="25000"/>
                  </a:schemeClr>
                </a:solidFill>
                <a:latin typeface="Courier"/>
                <a:cs typeface="Courier"/>
              </a:rPr>
              <a:t>Var</a:t>
            </a:r>
            <a:r>
              <a:rPr lang="en-US" sz="1600" dirty="0" smtClean="0"/>
              <a:t>&gt;</a:t>
            </a:r>
          </a:p>
          <a:p>
            <a:r>
              <a:rPr lang="en-US" sz="1800" dirty="0" smtClean="0"/>
              <a:t>Example:</a:t>
            </a:r>
          </a:p>
          <a:p>
            <a:pPr marL="457200" lvl="1" indent="0">
              <a:buNone/>
            </a:pPr>
            <a:r>
              <a:rPr lang="en-US" sz="1600" dirty="0" err="1" smtClean="0">
                <a:solidFill>
                  <a:srgbClr val="6A2800"/>
                </a:solidFill>
                <a:latin typeface="Courier"/>
                <a:cs typeface="Courier"/>
              </a:rPr>
              <a:t>ResponseModel</a:t>
            </a:r>
            <a:r>
              <a:rPr lang="en-US" sz="1600" dirty="0" smtClean="0">
                <a:solidFill>
                  <a:srgbClr val="6A2800"/>
                </a:solidFill>
                <a:latin typeface="Courier"/>
                <a:cs typeface="Courier"/>
              </a:rPr>
              <a:t>  </a:t>
            </a:r>
            <a:r>
              <a:rPr lang="en-US" sz="1600" dirty="0" smtClean="0">
                <a:solidFill>
                  <a:srgbClr val="000000"/>
                </a:solidFill>
              </a:rPr>
              <a:t>model;</a:t>
            </a:r>
            <a:br>
              <a:rPr lang="en-US" sz="1600" dirty="0" smtClean="0">
                <a:solidFill>
                  <a:srgbClr val="000000"/>
                </a:solidFill>
              </a:rPr>
            </a:br>
            <a:r>
              <a:rPr lang="en-US" sz="1600" dirty="0" smtClean="0">
                <a:solidFill>
                  <a:srgbClr val="6A2800"/>
                </a:solidFill>
                <a:latin typeface="Courier"/>
                <a:cs typeface="Courier"/>
              </a:rPr>
              <a:t>Evaluator </a:t>
            </a:r>
            <a:r>
              <a:rPr lang="en-US" sz="1600" dirty="0" smtClean="0"/>
              <a:t>y1e2 = </a:t>
            </a:r>
            <a:r>
              <a:rPr lang="en-US" sz="1600" dirty="0" smtClean="0">
                <a:cs typeface="Courier"/>
              </a:rPr>
              <a:t>new </a:t>
            </a:r>
            <a:r>
              <a:rPr lang="en-US" sz="1600" dirty="0" smtClean="0">
                <a:solidFill>
                  <a:schemeClr val="accent5">
                    <a:lumMod val="25000"/>
                  </a:schemeClr>
                </a:solidFill>
                <a:latin typeface="Courier"/>
                <a:cs typeface="Courier"/>
              </a:rPr>
              <a:t>GroovyEvaluator</a:t>
            </a:r>
            <a:r>
              <a:rPr lang="en-US" sz="1600" dirty="0" smtClean="0"/>
              <a:t>("y1e2", "y3 + y4 + y5 + 4*x2^3");</a:t>
            </a:r>
          </a:p>
          <a:p>
            <a:pPr marL="457200" lvl="1" indent="0">
              <a:buNone/>
            </a:pPr>
            <a:r>
              <a:rPr lang="en-US" sz="1600" dirty="0" err="1" smtClean="0">
                <a:solidFill>
                  <a:srgbClr val="6A2800"/>
                </a:solidFill>
                <a:latin typeface="Courier"/>
                <a:cs typeface="Courier"/>
              </a:rPr>
              <a:t>Var</a:t>
            </a:r>
            <a:r>
              <a:rPr lang="en-US" sz="1600" dirty="0" smtClean="0">
                <a:solidFill>
                  <a:srgbClr val="6A2800"/>
                </a:solidFill>
                <a:latin typeface="Courier"/>
                <a:cs typeface="Courier"/>
              </a:rPr>
              <a:t> </a:t>
            </a:r>
            <a:r>
              <a:rPr lang="en-US" sz="1600" dirty="0" smtClean="0">
                <a:solidFill>
                  <a:srgbClr val="000000"/>
                </a:solidFill>
              </a:rPr>
              <a:t>y1 = </a:t>
            </a:r>
            <a:r>
              <a:rPr lang="en-US" sz="1600" i="1" dirty="0" err="1" smtClean="0">
                <a:solidFill>
                  <a:srgbClr val="000090"/>
                </a:solidFill>
              </a:rPr>
              <a:t>var</a:t>
            </a:r>
            <a:r>
              <a:rPr lang="en-US" sz="1600" dirty="0" err="1" smtClean="0"/>
              <a:t>(model</a:t>
            </a:r>
            <a:r>
              <a:rPr lang="en-US" sz="1600" dirty="0" smtClean="0"/>
              <a:t>, </a:t>
            </a:r>
            <a:br>
              <a:rPr lang="en-US" sz="1600" dirty="0" smtClean="0"/>
            </a:br>
            <a:r>
              <a:rPr lang="en-US" sz="1600" dirty="0" smtClean="0"/>
              <a:t>y1e2 , </a:t>
            </a:r>
            <a:br>
              <a:rPr lang="en-US" sz="1600" dirty="0" smtClean="0"/>
            </a:br>
            <a:r>
              <a:rPr lang="en-US" sz="1600" i="1" dirty="0" smtClean="0">
                <a:solidFill>
                  <a:srgbClr val="000090"/>
                </a:solidFill>
              </a:rPr>
              <a:t>args</a:t>
            </a:r>
            <a:r>
              <a:rPr lang="en-US" sz="1600" dirty="0" smtClean="0"/>
              <a:t>(</a:t>
            </a:r>
            <a:r>
              <a:rPr lang="en-US" sz="1600" i="1" dirty="0" smtClean="0">
                <a:solidFill>
                  <a:srgbClr val="000090"/>
                </a:solidFill>
              </a:rPr>
              <a:t>list</a:t>
            </a:r>
            <a:r>
              <a:rPr lang="en-US" sz="1600" dirty="0" smtClean="0"/>
              <a:t>("y3", "y4", "y5”), </a:t>
            </a:r>
            <a:r>
              <a:rPr lang="en-US" sz="1600" i="1" dirty="0" smtClean="0">
                <a:solidFill>
                  <a:srgbClr val="000090"/>
                </a:solidFill>
              </a:rPr>
              <a:t>list</a:t>
            </a:r>
            <a:r>
              <a:rPr lang="en-US" sz="1600" dirty="0" smtClean="0"/>
              <a:t>("x2")));</a:t>
            </a:r>
            <a:br>
              <a:rPr lang="en-US" sz="1600" dirty="0" smtClean="0"/>
            </a:br>
            <a:endParaRPr lang="en-US" sz="1600" dirty="0" smtClean="0"/>
          </a:p>
          <a:p>
            <a:pPr lvl="1">
              <a:buNone/>
            </a:pPr>
            <a:r>
              <a:rPr lang="en-US" sz="1600" dirty="0" smtClean="0">
                <a:solidFill>
                  <a:srgbClr val="6A2800"/>
                </a:solidFill>
                <a:latin typeface="Courier"/>
                <a:cs typeface="Courier"/>
              </a:rPr>
              <a:t>Object </a:t>
            </a:r>
            <a:r>
              <a:rPr lang="en-US" sz="1600" dirty="0" err="1" smtClean="0"/>
              <a:t>val</a:t>
            </a:r>
            <a:r>
              <a:rPr lang="en-US" sz="1600" dirty="0" smtClean="0"/>
              <a:t> = </a:t>
            </a:r>
            <a:r>
              <a:rPr lang="en-US" sz="1600" i="1" dirty="0" smtClean="0">
                <a:solidFill>
                  <a:srgbClr val="000090"/>
                </a:solidFill>
              </a:rPr>
              <a:t>value</a:t>
            </a:r>
            <a:r>
              <a:rPr lang="en-US" sz="1600" dirty="0" smtClean="0"/>
              <a:t>(“y1”); or </a:t>
            </a:r>
            <a:r>
              <a:rPr lang="en-US" sz="1600" dirty="0" err="1" smtClean="0"/>
              <a:t>val</a:t>
            </a:r>
            <a:r>
              <a:rPr lang="en-US" sz="1600" dirty="0" smtClean="0"/>
              <a:t> = </a:t>
            </a:r>
            <a:r>
              <a:rPr lang="en-US" sz="1600" i="1" dirty="0" err="1" smtClean="0">
                <a:solidFill>
                  <a:srgbClr val="000090"/>
                </a:solidFill>
              </a:rPr>
              <a:t>value</a:t>
            </a:r>
            <a:r>
              <a:rPr lang="en-US" sz="1600" dirty="0" err="1" smtClean="0"/>
              <a:t>(model</a:t>
            </a:r>
            <a:r>
              <a:rPr lang="en-US" sz="1600" dirty="0" smtClean="0"/>
              <a:t>, “y1”);</a:t>
            </a:r>
          </a:p>
          <a:p>
            <a:pPr>
              <a:buNone/>
            </a:pPr>
            <a:r>
              <a:rPr lang="en-US" sz="1800" dirty="0" smtClean="0"/>
              <a:t>	</a:t>
            </a:r>
          </a:p>
        </p:txBody>
      </p:sp>
      <p:sp>
        <p:nvSpPr>
          <p:cNvPr id="4" name="Footer Placeholder 3"/>
          <p:cNvSpPr>
            <a:spLocks noGrp="1"/>
          </p:cNvSpPr>
          <p:nvPr>
            <p:ph type="ftr" sz="quarter" idx="10"/>
          </p:nvPr>
        </p:nvSpPr>
        <p:spPr/>
        <p:txBody>
          <a:bodyPr/>
          <a:lstStyle/>
          <a:p>
            <a:pPr>
              <a:defRPr/>
            </a:pPr>
            <a:r>
              <a:rPr lang="en-US" smtClean="0"/>
              <a:t>Mike Sobolewski</a:t>
            </a:r>
            <a:endParaRPr lang="en-US"/>
          </a:p>
        </p:txBody>
      </p:sp>
      <p:sp>
        <p:nvSpPr>
          <p:cNvPr id="5" name="Slide Number Placeholder 4"/>
          <p:cNvSpPr>
            <a:spLocks noGrp="1"/>
          </p:cNvSpPr>
          <p:nvPr>
            <p:ph type="sldNum" sz="quarter" idx="11"/>
          </p:nvPr>
        </p:nvSpPr>
        <p:spPr/>
        <p:txBody>
          <a:bodyPr/>
          <a:lstStyle/>
          <a:p>
            <a:pPr>
              <a:defRPr/>
            </a:pPr>
            <a:fld id="{7FB0E867-761E-264F-9436-73FFFB3EA5A5}" type="slidenum">
              <a:rPr lang="en-US" smtClean="0"/>
              <a:pPr>
                <a:defRPr/>
              </a:pPr>
              <a:t>178</a:t>
            </a:fld>
            <a:endParaRPr lang="en-US"/>
          </a:p>
        </p:txBody>
      </p:sp>
      <p:sp>
        <p:nvSpPr>
          <p:cNvPr id="7" name="TextBox 6"/>
          <p:cNvSpPr txBox="1"/>
          <p:nvPr/>
        </p:nvSpPr>
        <p:spPr>
          <a:xfrm>
            <a:off x="7709591" y="1370527"/>
            <a:ext cx="1426052" cy="646331"/>
          </a:xfrm>
          <a:prstGeom prst="rect">
            <a:avLst/>
          </a:prstGeom>
          <a:noFill/>
        </p:spPr>
        <p:txBody>
          <a:bodyPr wrap="square" rtlCol="0">
            <a:spAutoFit/>
          </a:bodyPr>
          <a:lstStyle/>
          <a:p>
            <a:pPr eaLnBrk="0" fontAlgn="base" hangingPunct="0">
              <a:spcBef>
                <a:spcPct val="0"/>
              </a:spcBef>
              <a:spcAft>
                <a:spcPct val="0"/>
              </a:spcAft>
            </a:pPr>
            <a:r>
              <a:rPr lang="en-US" sz="1200" dirty="0" smtClean="0">
                <a:solidFill>
                  <a:srgbClr val="000000"/>
                </a:solidFill>
                <a:ea typeface="ＭＳ Ｐゴシック" charset="-128"/>
              </a:rPr>
              <a:t>alternation	</a:t>
            </a:r>
            <a:r>
              <a:rPr lang="en-US" sz="1200" b="1" dirty="0" smtClean="0">
                <a:solidFill>
                  <a:srgbClr val="000000"/>
                </a:solidFill>
                <a:ea typeface="ＭＳ Ｐゴシック" charset="-128"/>
              </a:rPr>
              <a:t>|</a:t>
            </a:r>
          </a:p>
          <a:p>
            <a:pPr eaLnBrk="0" fontAlgn="base" hangingPunct="0">
              <a:spcBef>
                <a:spcPct val="0"/>
              </a:spcBef>
              <a:spcAft>
                <a:spcPct val="0"/>
              </a:spcAft>
            </a:pPr>
            <a:r>
              <a:rPr lang="en-US" sz="1200" dirty="0" smtClean="0">
                <a:solidFill>
                  <a:srgbClr val="000000"/>
                </a:solidFill>
                <a:ea typeface="ＭＳ Ｐゴシック" charset="-128"/>
              </a:rPr>
              <a:t>option	</a:t>
            </a:r>
            <a:r>
              <a:rPr lang="en-US" sz="1200" b="1" dirty="0" smtClean="0">
                <a:solidFill>
                  <a:srgbClr val="000000"/>
                </a:solidFill>
                <a:ea typeface="ＭＳ Ｐゴシック" charset="-128"/>
              </a:rPr>
              <a:t>[ ... ]</a:t>
            </a:r>
          </a:p>
          <a:p>
            <a:pPr eaLnBrk="0" fontAlgn="base" hangingPunct="0">
              <a:spcBef>
                <a:spcPct val="0"/>
              </a:spcBef>
              <a:spcAft>
                <a:spcPct val="0"/>
              </a:spcAft>
            </a:pPr>
            <a:r>
              <a:rPr lang="en-US" sz="1200" dirty="0" smtClean="0">
                <a:solidFill>
                  <a:srgbClr val="000000"/>
                </a:solidFill>
                <a:ea typeface="ＭＳ Ｐゴシック" charset="-128"/>
              </a:rPr>
              <a:t>repetition	</a:t>
            </a:r>
            <a:r>
              <a:rPr lang="en-US" sz="1200" b="1" dirty="0" smtClean="0">
                <a:solidFill>
                  <a:srgbClr val="000000"/>
                </a:solidFill>
                <a:ea typeface="ＭＳ Ｐゴシック" charset="-128"/>
              </a:rPr>
              <a:t>{ ... }</a:t>
            </a: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24705" y="152400"/>
            <a:ext cx="8183666" cy="1143000"/>
          </a:xfrm>
        </p:spPr>
        <p:txBody>
          <a:bodyPr/>
          <a:lstStyle/>
          <a:p>
            <a:r>
              <a:rPr lang="en-US" dirty="0" err="1" smtClean="0"/>
              <a:t>Var</a:t>
            </a:r>
            <a:r>
              <a:rPr lang="en-US" dirty="0" smtClean="0"/>
              <a:t> Configuration: MDP Expressions</a:t>
            </a:r>
            <a:endParaRPr lang="en-US" dirty="0"/>
          </a:p>
        </p:txBody>
      </p:sp>
      <p:sp>
        <p:nvSpPr>
          <p:cNvPr id="3" name="Content Placeholder 2"/>
          <p:cNvSpPr>
            <a:spLocks noGrp="1"/>
          </p:cNvSpPr>
          <p:nvPr>
            <p:ph idx="1"/>
          </p:nvPr>
        </p:nvSpPr>
        <p:spPr>
          <a:xfrm>
            <a:off x="523628" y="1930839"/>
            <a:ext cx="8620372" cy="4775379"/>
          </a:xfrm>
        </p:spPr>
        <p:txBody>
          <a:bodyPr/>
          <a:lstStyle/>
          <a:p>
            <a:r>
              <a:rPr lang="en-US" sz="1800" dirty="0" smtClean="0">
                <a:solidFill>
                  <a:srgbClr val="000000"/>
                </a:solidFill>
              </a:rPr>
              <a:t>Create a model: </a:t>
            </a:r>
            <a:r>
              <a:rPr lang="en-US" sz="1800" dirty="0" smtClean="0"/>
              <a:t>&lt;model&gt;</a:t>
            </a:r>
            <a:endParaRPr lang="en-US" sz="1800" dirty="0" smtClean="0">
              <a:solidFill>
                <a:srgbClr val="000000"/>
              </a:solidFill>
            </a:endParaRPr>
          </a:p>
          <a:p>
            <a:r>
              <a:rPr lang="en-US" sz="1800" dirty="0" err="1" smtClean="0">
                <a:solidFill>
                  <a:srgbClr val="6A2800"/>
                </a:solidFill>
                <a:latin typeface="Courier"/>
                <a:cs typeface="Courier"/>
              </a:rPr>
              <a:t>Var</a:t>
            </a:r>
            <a:r>
              <a:rPr lang="en-US" sz="1800" dirty="0" smtClean="0">
                <a:solidFill>
                  <a:srgbClr val="6A2800"/>
                </a:solidFill>
                <a:latin typeface="Courier"/>
                <a:cs typeface="Courier"/>
              </a:rPr>
              <a:t> </a:t>
            </a:r>
            <a:r>
              <a:rPr lang="en-US" sz="1800" dirty="0" smtClean="0">
                <a:solidFill>
                  <a:srgbClr val="000000"/>
                </a:solidFill>
              </a:rPr>
              <a:t>variable = </a:t>
            </a:r>
            <a:r>
              <a:rPr lang="en-US" sz="1800" i="1" dirty="0" err="1" smtClean="0">
                <a:solidFill>
                  <a:srgbClr val="000090"/>
                </a:solidFill>
              </a:rPr>
              <a:t>var</a:t>
            </a:r>
            <a:r>
              <a:rPr lang="en-US" sz="1800" dirty="0" smtClean="0"/>
              <a:t>(&lt;model&gt;, </a:t>
            </a:r>
            <a:br>
              <a:rPr lang="en-US" sz="1800" dirty="0" smtClean="0"/>
            </a:br>
            <a:r>
              <a:rPr lang="en-US" sz="1800" dirty="0" smtClean="0"/>
              <a:t>	&lt;</a:t>
            </a:r>
            <a:r>
              <a:rPr lang="en-US" sz="1800" dirty="0" err="1" smtClean="0"/>
              <a:t>varName</a:t>
            </a:r>
            <a:r>
              <a:rPr lang="en-US" sz="1800" dirty="0" smtClean="0"/>
              <a:t>&gt;, </a:t>
            </a:r>
            <a:r>
              <a:rPr lang="en-US" sz="1800" dirty="0" err="1" smtClean="0"/>
              <a:t>c</a:t>
            </a:r>
            <a:r>
              <a:rPr lang="en-US" sz="1800" dirty="0" smtClean="0"/>
              <a:t>, </a:t>
            </a:r>
            <a:br>
              <a:rPr lang="en-US" sz="1800" dirty="0" smtClean="0"/>
            </a:br>
            <a:r>
              <a:rPr lang="en-US" sz="1800" dirty="0" smtClean="0"/>
              <a:t>	&lt;</a:t>
            </a:r>
            <a:r>
              <a:rPr lang="en-US" sz="1800" dirty="0" err="1" smtClean="0"/>
              <a:t>expressionEvlauator</a:t>
            </a:r>
            <a:r>
              <a:rPr lang="en-US" sz="1800" dirty="0" smtClean="0"/>
              <a:t>&gt;, </a:t>
            </a:r>
            <a:br>
              <a:rPr lang="en-US" sz="1800" dirty="0" smtClean="0"/>
            </a:br>
            <a:r>
              <a:rPr lang="en-US" sz="1800" dirty="0" smtClean="0"/>
              <a:t>	</a:t>
            </a:r>
            <a:r>
              <a:rPr lang="en-US" sz="1800" i="1" dirty="0" err="1" smtClean="0">
                <a:solidFill>
                  <a:srgbClr val="000090"/>
                </a:solidFill>
              </a:rPr>
              <a:t>args</a:t>
            </a:r>
            <a:r>
              <a:rPr lang="en-US" sz="1800" dirty="0" smtClean="0"/>
              <a:t>({ </a:t>
            </a:r>
            <a:r>
              <a:rPr lang="en-US" sz="1800" dirty="0" err="1" smtClean="0"/>
              <a:t>varName</a:t>
            </a:r>
            <a:r>
              <a:rPr lang="en-US" sz="1800" dirty="0" smtClean="0"/>
              <a:t> } | { </a:t>
            </a:r>
            <a:r>
              <a:rPr lang="en-US" sz="1800" dirty="0" err="1" smtClean="0"/>
              <a:t>var</a:t>
            </a:r>
            <a:r>
              <a:rPr lang="en-US" sz="1800" dirty="0" smtClean="0"/>
              <a:t> } | { &lt;</a:t>
            </a:r>
            <a:r>
              <a:rPr lang="en-US" sz="1800" dirty="0" err="1" smtClean="0"/>
              <a:t>varNameList</a:t>
            </a:r>
            <a:r>
              <a:rPr lang="en-US" sz="1800" dirty="0" smtClean="0"/>
              <a:t>&gt; } | { &lt;</a:t>
            </a:r>
            <a:r>
              <a:rPr lang="en-US" sz="1800" dirty="0" err="1" smtClean="0"/>
              <a:t>varList</a:t>
            </a:r>
            <a:r>
              <a:rPr lang="en-US" sz="1800" dirty="0" smtClean="0"/>
              <a:t>&gt; } ), 	[ &lt;</a:t>
            </a:r>
            <a:r>
              <a:rPr lang="en-US" sz="1800" dirty="0" err="1" smtClean="0"/>
              <a:t>evalType</a:t>
            </a:r>
            <a:r>
              <a:rPr lang="en-US" sz="1800" dirty="0" smtClean="0"/>
              <a:t>&gt; ])</a:t>
            </a:r>
          </a:p>
          <a:p>
            <a:r>
              <a:rPr lang="en-US" sz="1800" dirty="0" smtClean="0"/>
              <a:t>&lt;</a:t>
            </a:r>
            <a:r>
              <a:rPr lang="en-US" sz="1800" dirty="0" err="1" smtClean="0"/>
              <a:t>expressionEvaluator</a:t>
            </a:r>
            <a:r>
              <a:rPr lang="en-US" sz="1800" dirty="0" smtClean="0"/>
              <a:t>&gt; = </a:t>
            </a:r>
            <a:r>
              <a:rPr lang="en-US" sz="1800" i="1" dirty="0" smtClean="0">
                <a:solidFill>
                  <a:srgbClr val="000090"/>
                </a:solidFill>
              </a:rPr>
              <a:t>evaluator </a:t>
            </a:r>
            <a:r>
              <a:rPr lang="en-US" sz="1800" dirty="0" smtClean="0"/>
              <a:t>| </a:t>
            </a:r>
            <a:r>
              <a:rPr lang="en-US" sz="1800" i="1" dirty="0" smtClean="0">
                <a:solidFill>
                  <a:srgbClr val="000090"/>
                </a:solidFill>
              </a:rPr>
              <a:t>groovy</a:t>
            </a:r>
            <a:r>
              <a:rPr lang="en-US" sz="1800" dirty="0" smtClean="0"/>
              <a:t>([&lt;</a:t>
            </a:r>
            <a:r>
              <a:rPr lang="en-US" sz="1800" dirty="0" err="1" smtClean="0"/>
              <a:t>evaluatorName</a:t>
            </a:r>
            <a:r>
              <a:rPr lang="en-US" sz="1800" dirty="0" smtClean="0"/>
              <a:t>&gt;], &lt;expression&gt;)</a:t>
            </a:r>
          </a:p>
          <a:p>
            <a:endParaRPr lang="en-US" sz="1800" dirty="0" smtClean="0"/>
          </a:p>
          <a:p>
            <a:pPr defTabSz="912813">
              <a:tabLst>
                <a:tab pos="801688" algn="l"/>
                <a:tab pos="912813" algn="l"/>
              </a:tabLst>
            </a:pPr>
            <a:r>
              <a:rPr lang="en-US" sz="1800" dirty="0" smtClean="0"/>
              <a:t>Example:</a:t>
            </a:r>
            <a:r>
              <a:rPr lang="en-US" sz="1600" dirty="0" smtClean="0"/>
              <a:t/>
            </a:r>
            <a:br>
              <a:rPr lang="en-US" sz="1600" dirty="0" smtClean="0"/>
            </a:br>
            <a:r>
              <a:rPr lang="en-US" sz="1600" dirty="0" err="1" smtClean="0">
                <a:solidFill>
                  <a:schemeClr val="accent5">
                    <a:lumMod val="25000"/>
                  </a:schemeClr>
                </a:solidFill>
                <a:latin typeface="Courier"/>
                <a:cs typeface="Courier"/>
              </a:rPr>
              <a:t>ResponseModel</a:t>
            </a:r>
            <a:r>
              <a:rPr lang="en-US" sz="1600" dirty="0" smtClean="0">
                <a:solidFill>
                  <a:schemeClr val="accent5">
                    <a:lumMod val="25000"/>
                  </a:schemeClr>
                </a:solidFill>
                <a:latin typeface="Courier"/>
                <a:cs typeface="Courier"/>
              </a:rPr>
              <a:t>  </a:t>
            </a:r>
            <a:r>
              <a:rPr lang="en-US" sz="1600" dirty="0" smtClean="0"/>
              <a:t>model;</a:t>
            </a:r>
            <a:br>
              <a:rPr lang="en-US" sz="1600" dirty="0" smtClean="0"/>
            </a:br>
            <a:r>
              <a:rPr lang="en-US" sz="1600" dirty="0" smtClean="0"/>
              <a:t/>
            </a:r>
            <a:br>
              <a:rPr lang="en-US" sz="1600" dirty="0" smtClean="0"/>
            </a:br>
            <a:r>
              <a:rPr lang="en-US" sz="1600" dirty="0" err="1" smtClean="0">
                <a:solidFill>
                  <a:srgbClr val="6A2800"/>
                </a:solidFill>
                <a:latin typeface="Courier"/>
                <a:cs typeface="Courier"/>
              </a:rPr>
              <a:t>Var</a:t>
            </a:r>
            <a:r>
              <a:rPr lang="en-US" sz="1600" dirty="0" smtClean="0">
                <a:solidFill>
                  <a:srgbClr val="6A2800"/>
                </a:solidFill>
                <a:latin typeface="Courier"/>
                <a:cs typeface="Courier"/>
              </a:rPr>
              <a:t> </a:t>
            </a:r>
            <a:r>
              <a:rPr lang="en-US" sz="1600" dirty="0" smtClean="0">
                <a:solidFill>
                  <a:srgbClr val="000000"/>
                </a:solidFill>
              </a:rPr>
              <a:t>y1 = </a:t>
            </a:r>
            <a:r>
              <a:rPr lang="en-US" sz="1600" i="1" dirty="0" err="1" smtClean="0">
                <a:solidFill>
                  <a:srgbClr val="000090"/>
                </a:solidFill>
              </a:rPr>
              <a:t>var</a:t>
            </a:r>
            <a:r>
              <a:rPr lang="en-US" sz="1600" dirty="0" err="1" smtClean="0"/>
              <a:t>(model</a:t>
            </a:r>
            <a:r>
              <a:rPr lang="en-US" sz="1600" dirty="0" smtClean="0"/>
              <a:t>, </a:t>
            </a:r>
            <a:br>
              <a:rPr lang="en-US" sz="1600" dirty="0" smtClean="0"/>
            </a:br>
            <a:r>
              <a:rPr lang="en-US" sz="1600" dirty="0" smtClean="0"/>
              <a:t>		“y1”, </a:t>
            </a:r>
            <a:br>
              <a:rPr lang="en-US" sz="1600" dirty="0" smtClean="0"/>
            </a:br>
            <a:r>
              <a:rPr lang="en-US" sz="1600" dirty="0" smtClean="0"/>
              <a:t>		evaluator(“y1e1”, "xl1 + 2*x2^2 + 3*x3^2 + 5*x4 +4*x2^3”),</a:t>
            </a:r>
            <a:r>
              <a:rPr lang="en-US" sz="1600" i="1" dirty="0" smtClean="0"/>
              <a:t/>
            </a:r>
            <a:br>
              <a:rPr lang="en-US" sz="1600" i="1" dirty="0" smtClean="0"/>
            </a:br>
            <a:r>
              <a:rPr lang="en-US" sz="1600" i="1" dirty="0" smtClean="0"/>
              <a:t>		</a:t>
            </a:r>
            <a:r>
              <a:rPr lang="en-US" sz="1600" i="1" dirty="0" smtClean="0">
                <a:solidFill>
                  <a:srgbClr val="000090"/>
                </a:solidFill>
              </a:rPr>
              <a:t>args</a:t>
            </a:r>
            <a:r>
              <a:rPr lang="en-US" sz="1600" dirty="0" smtClean="0"/>
              <a:t>(</a:t>
            </a:r>
            <a:r>
              <a:rPr lang="en-US" sz="1600" i="1" dirty="0" smtClean="0">
                <a:solidFill>
                  <a:srgbClr val="000090"/>
                </a:solidFill>
              </a:rPr>
              <a:t>list</a:t>
            </a:r>
            <a:r>
              <a:rPr lang="en-US" sz="1600" dirty="0" smtClean="0"/>
              <a:t>("xl1”, "x2", "x3", "x4")));</a:t>
            </a:r>
          </a:p>
          <a:p>
            <a:pPr marL="346075" lvl="1" indent="-346075">
              <a:buNone/>
            </a:pPr>
            <a:r>
              <a:rPr lang="en-US" sz="1600" dirty="0" smtClean="0">
                <a:solidFill>
                  <a:srgbClr val="6A2800"/>
                </a:solidFill>
                <a:latin typeface="Courier"/>
                <a:cs typeface="Courier"/>
              </a:rPr>
              <a:t>	Object </a:t>
            </a:r>
            <a:r>
              <a:rPr lang="en-US" sz="1600" dirty="0" err="1" smtClean="0"/>
              <a:t>val</a:t>
            </a:r>
            <a:r>
              <a:rPr lang="en-US" sz="1600" dirty="0" smtClean="0"/>
              <a:t> = </a:t>
            </a:r>
            <a:r>
              <a:rPr lang="en-US" sz="1600" i="1" dirty="0" smtClean="0">
                <a:solidFill>
                  <a:srgbClr val="000090"/>
                </a:solidFill>
              </a:rPr>
              <a:t>value</a:t>
            </a:r>
            <a:r>
              <a:rPr lang="en-US" sz="1600" dirty="0" smtClean="0"/>
              <a:t>(“y1”); or </a:t>
            </a:r>
            <a:r>
              <a:rPr lang="en-US" sz="1600" dirty="0" err="1" smtClean="0"/>
              <a:t>val</a:t>
            </a:r>
            <a:r>
              <a:rPr lang="en-US" sz="1600" dirty="0" smtClean="0"/>
              <a:t> = </a:t>
            </a:r>
            <a:r>
              <a:rPr lang="en-US" sz="1600" i="1" dirty="0" err="1" smtClean="0">
                <a:solidFill>
                  <a:srgbClr val="000090"/>
                </a:solidFill>
              </a:rPr>
              <a:t>value</a:t>
            </a:r>
            <a:r>
              <a:rPr lang="en-US" sz="1600" dirty="0" err="1" smtClean="0"/>
              <a:t>(model</a:t>
            </a:r>
            <a:r>
              <a:rPr lang="en-US" sz="1600" dirty="0" smtClean="0"/>
              <a:t>, “y1”);</a:t>
            </a:r>
          </a:p>
          <a:p>
            <a:pPr lvl="1">
              <a:buNone/>
            </a:pPr>
            <a:r>
              <a:rPr lang="en-US" sz="1600" dirty="0" smtClean="0"/>
              <a:t>	</a:t>
            </a:r>
          </a:p>
        </p:txBody>
      </p:sp>
      <p:sp>
        <p:nvSpPr>
          <p:cNvPr id="4" name="Footer Placeholder 3"/>
          <p:cNvSpPr>
            <a:spLocks noGrp="1"/>
          </p:cNvSpPr>
          <p:nvPr>
            <p:ph type="ftr" sz="quarter" idx="10"/>
          </p:nvPr>
        </p:nvSpPr>
        <p:spPr/>
        <p:txBody>
          <a:bodyPr/>
          <a:lstStyle/>
          <a:p>
            <a:pPr>
              <a:defRPr/>
            </a:pPr>
            <a:r>
              <a:rPr lang="en-US" smtClean="0"/>
              <a:t>Mike Sobolewski</a:t>
            </a:r>
            <a:endParaRPr lang="en-US"/>
          </a:p>
        </p:txBody>
      </p:sp>
      <p:sp>
        <p:nvSpPr>
          <p:cNvPr id="5" name="Slide Number Placeholder 4"/>
          <p:cNvSpPr>
            <a:spLocks noGrp="1"/>
          </p:cNvSpPr>
          <p:nvPr>
            <p:ph type="sldNum" sz="quarter" idx="11"/>
          </p:nvPr>
        </p:nvSpPr>
        <p:spPr/>
        <p:txBody>
          <a:bodyPr/>
          <a:lstStyle/>
          <a:p>
            <a:pPr>
              <a:defRPr/>
            </a:pPr>
            <a:fld id="{7FB0E867-761E-264F-9436-73FFFB3EA5A5}" type="slidenum">
              <a:rPr lang="en-US" smtClean="0"/>
              <a:pPr>
                <a:defRPr/>
              </a:pPr>
              <a:t>179</a:t>
            </a:fld>
            <a:endParaRPr lang="en-US"/>
          </a:p>
        </p:txBody>
      </p:sp>
      <p:sp>
        <p:nvSpPr>
          <p:cNvPr id="7" name="TextBox 6"/>
          <p:cNvSpPr txBox="1"/>
          <p:nvPr/>
        </p:nvSpPr>
        <p:spPr>
          <a:xfrm>
            <a:off x="7709591" y="1370527"/>
            <a:ext cx="1426052" cy="646331"/>
          </a:xfrm>
          <a:prstGeom prst="rect">
            <a:avLst/>
          </a:prstGeom>
          <a:noFill/>
        </p:spPr>
        <p:txBody>
          <a:bodyPr wrap="square" rtlCol="0">
            <a:spAutoFit/>
          </a:bodyPr>
          <a:lstStyle/>
          <a:p>
            <a:pPr eaLnBrk="0" fontAlgn="base" hangingPunct="0">
              <a:spcBef>
                <a:spcPct val="0"/>
              </a:spcBef>
              <a:spcAft>
                <a:spcPct val="0"/>
              </a:spcAft>
            </a:pPr>
            <a:r>
              <a:rPr lang="en-US" sz="1200" dirty="0" smtClean="0">
                <a:solidFill>
                  <a:srgbClr val="000000"/>
                </a:solidFill>
                <a:ea typeface="ＭＳ Ｐゴシック" charset="-128"/>
              </a:rPr>
              <a:t>alternation	</a:t>
            </a:r>
            <a:r>
              <a:rPr lang="en-US" sz="1200" b="1" dirty="0" smtClean="0">
                <a:solidFill>
                  <a:srgbClr val="000000"/>
                </a:solidFill>
                <a:ea typeface="ＭＳ Ｐゴシック" charset="-128"/>
              </a:rPr>
              <a:t>|</a:t>
            </a:r>
          </a:p>
          <a:p>
            <a:pPr eaLnBrk="0" fontAlgn="base" hangingPunct="0">
              <a:spcBef>
                <a:spcPct val="0"/>
              </a:spcBef>
              <a:spcAft>
                <a:spcPct val="0"/>
              </a:spcAft>
            </a:pPr>
            <a:r>
              <a:rPr lang="en-US" sz="1200" dirty="0" smtClean="0">
                <a:solidFill>
                  <a:srgbClr val="000000"/>
                </a:solidFill>
                <a:ea typeface="ＭＳ Ｐゴシック" charset="-128"/>
              </a:rPr>
              <a:t>option	</a:t>
            </a:r>
            <a:r>
              <a:rPr lang="en-US" sz="1200" b="1" dirty="0" smtClean="0">
                <a:solidFill>
                  <a:srgbClr val="000000"/>
                </a:solidFill>
                <a:ea typeface="ＭＳ Ｐゴシック" charset="-128"/>
              </a:rPr>
              <a:t>[ ... ]</a:t>
            </a:r>
          </a:p>
          <a:p>
            <a:pPr eaLnBrk="0" fontAlgn="base" hangingPunct="0">
              <a:spcBef>
                <a:spcPct val="0"/>
              </a:spcBef>
              <a:spcAft>
                <a:spcPct val="0"/>
              </a:spcAft>
            </a:pPr>
            <a:r>
              <a:rPr lang="en-US" sz="1200" dirty="0" smtClean="0">
                <a:solidFill>
                  <a:srgbClr val="000000"/>
                </a:solidFill>
                <a:ea typeface="ＭＳ Ｐゴシック" charset="-128"/>
              </a:rPr>
              <a:t>repetition	</a:t>
            </a:r>
            <a:r>
              <a:rPr lang="en-US" sz="1200" b="1" dirty="0" smtClean="0">
                <a:solidFill>
                  <a:srgbClr val="000000"/>
                </a:solidFill>
                <a:ea typeface="ＭＳ Ｐゴシック" charset="-128"/>
              </a:rPr>
              <a:t>{ ...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Based Computing</a:t>
            </a:r>
            <a:endParaRPr lang="en-US" dirty="0"/>
          </a:p>
        </p:txBody>
      </p:sp>
      <p:sp>
        <p:nvSpPr>
          <p:cNvPr id="4" name="Rectangle 3"/>
          <p:cNvSpPr/>
          <p:nvPr/>
        </p:nvSpPr>
        <p:spPr>
          <a:xfrm>
            <a:off x="1947343" y="4235624"/>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5" name="Rectangle 4"/>
          <p:cNvSpPr/>
          <p:nvPr/>
        </p:nvSpPr>
        <p:spPr>
          <a:xfrm>
            <a:off x="3712643" y="3287410"/>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6" name="Rounded Rectangle 5"/>
          <p:cNvSpPr>
            <a:spLocks noChangeArrowheads="1"/>
          </p:cNvSpPr>
          <p:nvPr/>
        </p:nvSpPr>
        <p:spPr bwMode="auto">
          <a:xfrm>
            <a:off x="3812748" y="339272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err="1">
                <a:solidFill>
                  <a:prstClr val="black"/>
                </a:solidFill>
                <a:latin typeface="Calibri"/>
              </a:rPr>
              <a:t>Metaprograms</a:t>
            </a:r>
            <a:endParaRPr lang="en-US" sz="1200" kern="0" dirty="0">
              <a:solidFill>
                <a:prstClr val="black"/>
              </a:solidFill>
              <a:latin typeface="Calibri"/>
            </a:endParaRPr>
          </a:p>
        </p:txBody>
      </p:sp>
      <p:sp>
        <p:nvSpPr>
          <p:cNvPr id="7" name="Rounded Rectangle 6"/>
          <p:cNvSpPr>
            <a:spLocks noChangeArrowheads="1"/>
          </p:cNvSpPr>
          <p:nvPr/>
        </p:nvSpPr>
        <p:spPr bwMode="auto">
          <a:xfrm>
            <a:off x="3812748" y="3859453"/>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eaLnBrk="1" hangingPunct="1">
              <a:defRPr/>
            </a:pPr>
            <a:r>
              <a:rPr lang="en-US" sz="1200">
                <a:solidFill>
                  <a:srgbClr val="000000"/>
                </a:solidFill>
                <a:latin typeface="Calibri" charset="0"/>
              </a:rPr>
              <a:t>SORCER</a:t>
            </a:r>
            <a:br>
              <a:rPr lang="en-US" sz="1200">
                <a:solidFill>
                  <a:srgbClr val="000000"/>
                </a:solidFill>
                <a:latin typeface="Calibri" charset="0"/>
              </a:rPr>
            </a:br>
            <a:r>
              <a:rPr lang="en-US" sz="1200">
                <a:solidFill>
                  <a:srgbClr val="000000"/>
                </a:solidFill>
                <a:latin typeface="Calibri" charset="0"/>
              </a:rPr>
              <a:t>Meta-OS</a:t>
            </a:r>
          </a:p>
        </p:txBody>
      </p:sp>
      <p:sp>
        <p:nvSpPr>
          <p:cNvPr id="8" name="Rounded Rectangle 7"/>
          <p:cNvSpPr>
            <a:spLocks noChangeArrowheads="1"/>
          </p:cNvSpPr>
          <p:nvPr/>
        </p:nvSpPr>
        <p:spPr bwMode="auto">
          <a:xfrm>
            <a:off x="3812748" y="433252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err="1">
                <a:solidFill>
                  <a:prstClr val="black"/>
                </a:solidFill>
                <a:latin typeface="Calibri"/>
              </a:rPr>
              <a:t>Metaprocessor</a:t>
            </a:r>
            <a:endParaRPr lang="en-US" sz="1200" kern="0" dirty="0">
              <a:solidFill>
                <a:prstClr val="black"/>
              </a:solidFill>
              <a:latin typeface="Calibri"/>
            </a:endParaRPr>
          </a:p>
        </p:txBody>
      </p:sp>
      <p:sp>
        <p:nvSpPr>
          <p:cNvPr id="9" name="Rectangle 8"/>
          <p:cNvSpPr/>
          <p:nvPr/>
        </p:nvSpPr>
        <p:spPr>
          <a:xfrm>
            <a:off x="5471488" y="2316007"/>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10" name="Rounded Rectangle 9"/>
          <p:cNvSpPr>
            <a:spLocks noChangeArrowheads="1"/>
          </p:cNvSpPr>
          <p:nvPr/>
        </p:nvSpPr>
        <p:spPr bwMode="auto">
          <a:xfrm>
            <a:off x="5571698" y="2421178"/>
            <a:ext cx="1165225" cy="39211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eaLnBrk="1" hangingPunct="1">
              <a:defRPr/>
            </a:pPr>
            <a:r>
              <a:rPr lang="en-US" sz="1200" dirty="0">
                <a:solidFill>
                  <a:srgbClr val="000000"/>
                </a:solidFill>
                <a:latin typeface="Calibri" charset="0"/>
              </a:rPr>
              <a:t>Data</a:t>
            </a:r>
            <a:br>
              <a:rPr lang="en-US" sz="1200" dirty="0">
                <a:solidFill>
                  <a:srgbClr val="000000"/>
                </a:solidFill>
                <a:latin typeface="Calibri" charset="0"/>
              </a:rPr>
            </a:br>
            <a:r>
              <a:rPr lang="en-US" sz="1200" dirty="0">
                <a:solidFill>
                  <a:srgbClr val="000000"/>
                </a:solidFill>
                <a:latin typeface="Calibri" charset="0"/>
              </a:rPr>
              <a:t>Context</a:t>
            </a:r>
          </a:p>
        </p:txBody>
      </p:sp>
      <p:sp>
        <p:nvSpPr>
          <p:cNvPr id="11" name="Rounded Rectangle 10"/>
          <p:cNvSpPr>
            <a:spLocks noChangeArrowheads="1"/>
          </p:cNvSpPr>
          <p:nvPr/>
        </p:nvSpPr>
        <p:spPr bwMode="auto">
          <a:xfrm>
            <a:off x="5571698" y="2887903"/>
            <a:ext cx="1165225"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eaLnBrk="1" hangingPunct="1">
              <a:defRPr/>
            </a:pPr>
            <a:r>
              <a:rPr lang="en-US" sz="1200">
                <a:solidFill>
                  <a:srgbClr val="000000"/>
                </a:solidFill>
                <a:latin typeface="Calibri" charset="0"/>
              </a:rPr>
              <a:t>Control</a:t>
            </a:r>
            <a:br>
              <a:rPr lang="en-US" sz="1200">
                <a:solidFill>
                  <a:srgbClr val="000000"/>
                </a:solidFill>
                <a:latin typeface="Calibri" charset="0"/>
              </a:rPr>
            </a:br>
            <a:r>
              <a:rPr lang="en-US" sz="1200">
                <a:solidFill>
                  <a:srgbClr val="000000"/>
                </a:solidFill>
                <a:latin typeface="Calibri" charset="0"/>
              </a:rPr>
              <a:t>Context</a:t>
            </a:r>
          </a:p>
        </p:txBody>
      </p:sp>
      <p:sp>
        <p:nvSpPr>
          <p:cNvPr id="12" name="Rounded Rectangle 11"/>
          <p:cNvSpPr>
            <a:spLocks noChangeArrowheads="1"/>
          </p:cNvSpPr>
          <p:nvPr/>
        </p:nvSpPr>
        <p:spPr bwMode="auto">
          <a:xfrm>
            <a:off x="5571698" y="3360978"/>
            <a:ext cx="1165225"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Signatures</a:t>
            </a:r>
          </a:p>
        </p:txBody>
      </p:sp>
      <p:sp>
        <p:nvSpPr>
          <p:cNvPr id="13" name="Rectangle 12"/>
          <p:cNvSpPr/>
          <p:nvPr/>
        </p:nvSpPr>
        <p:spPr>
          <a:xfrm>
            <a:off x="7253742" y="1374407"/>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14" name="Rounded Rectangle 13"/>
          <p:cNvSpPr>
            <a:spLocks noChangeArrowheads="1"/>
          </p:cNvSpPr>
          <p:nvPr/>
        </p:nvSpPr>
        <p:spPr bwMode="auto">
          <a:xfrm>
            <a:off x="7352873" y="1479791"/>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srgbClr val="000000"/>
                </a:solidFill>
                <a:latin typeface="Calibri"/>
              </a:rPr>
              <a:t>Value</a:t>
            </a:r>
          </a:p>
        </p:txBody>
      </p:sp>
      <p:sp>
        <p:nvSpPr>
          <p:cNvPr id="15" name="Rounded Rectangle 14"/>
          <p:cNvSpPr>
            <a:spLocks noChangeArrowheads="1"/>
          </p:cNvSpPr>
          <p:nvPr/>
        </p:nvSpPr>
        <p:spPr bwMode="auto">
          <a:xfrm>
            <a:off x="7352873" y="1946516"/>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Filters</a:t>
            </a:r>
            <a:endParaRPr lang="en-US" sz="1200" kern="0" dirty="0">
              <a:solidFill>
                <a:srgbClr val="000000"/>
              </a:solidFill>
              <a:latin typeface="Calibri"/>
            </a:endParaRPr>
          </a:p>
        </p:txBody>
      </p:sp>
      <p:sp>
        <p:nvSpPr>
          <p:cNvPr id="16" name="Rounded Rectangle 15"/>
          <p:cNvSpPr>
            <a:spLocks noChangeArrowheads="1"/>
          </p:cNvSpPr>
          <p:nvPr/>
        </p:nvSpPr>
        <p:spPr bwMode="auto">
          <a:xfrm>
            <a:off x="7352873" y="2419591"/>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Evaluators</a:t>
            </a:r>
            <a:endParaRPr lang="en-US" sz="1200" kern="0" dirty="0">
              <a:solidFill>
                <a:srgbClr val="000000"/>
              </a:solidFill>
              <a:latin typeface="Calibri"/>
            </a:endParaRPr>
          </a:p>
        </p:txBody>
      </p:sp>
      <p:cxnSp>
        <p:nvCxnSpPr>
          <p:cNvPr id="17" name="Elbow Connector 16"/>
          <p:cNvCxnSpPr>
            <a:cxnSpLocks noChangeShapeType="1"/>
          </p:cNvCxnSpPr>
          <p:nvPr/>
        </p:nvCxnSpPr>
        <p:spPr bwMode="auto">
          <a:xfrm rot="10800000" flipV="1">
            <a:off x="6862336" y="2716453"/>
            <a:ext cx="1666875" cy="605292"/>
          </a:xfrm>
          <a:prstGeom prst="bentConnector3">
            <a:avLst>
              <a:gd name="adj1" fmla="val -13267"/>
            </a:avLst>
          </a:prstGeom>
          <a:noFill/>
          <a:ln w="50800">
            <a:solidFill>
              <a:srgbClr val="336600"/>
            </a:solidFill>
            <a:miter lim="800000"/>
            <a:headEnd/>
            <a:tailEnd type="triangle" w="med" len="lg"/>
          </a:ln>
          <a:effectLst>
            <a:outerShdw dist="20000" dir="5400000" rotWithShape="0">
              <a:srgbClr val="808080">
                <a:alpha val="37999"/>
              </a:srgbClr>
            </a:outerShdw>
          </a:effectLst>
        </p:spPr>
      </p:cxnSp>
      <p:cxnSp>
        <p:nvCxnSpPr>
          <p:cNvPr id="18" name="Straight Arrow Connector 17"/>
          <p:cNvCxnSpPr>
            <a:cxnSpLocks noChangeShapeType="1"/>
          </p:cNvCxnSpPr>
          <p:nvPr/>
        </p:nvCxnSpPr>
        <p:spPr bwMode="auto">
          <a:xfrm flipV="1">
            <a:off x="6868685" y="2638666"/>
            <a:ext cx="379413" cy="12700"/>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sp>
        <p:nvSpPr>
          <p:cNvPr id="19" name="Rectangle 52"/>
          <p:cNvSpPr>
            <a:spLocks noChangeArrowheads="1"/>
          </p:cNvSpPr>
          <p:nvPr/>
        </p:nvSpPr>
        <p:spPr bwMode="auto">
          <a:xfrm>
            <a:off x="3636979" y="2754543"/>
            <a:ext cx="1471613" cy="461665"/>
          </a:xfrm>
          <a:prstGeom prst="rect">
            <a:avLst/>
          </a:prstGeom>
          <a:noFill/>
          <a:ln w="9525">
            <a:noFill/>
            <a:miter lim="800000"/>
            <a:headEnd/>
            <a:tailEnd/>
          </a:ln>
        </p:spPr>
        <p:txBody>
          <a:bodyPr wrap="square">
            <a:prstTxWarp prst="textNoShape">
              <a:avLst/>
            </a:prstTxWarp>
            <a:spAutoFit/>
          </a:bodyPr>
          <a:lstStyle/>
          <a:p>
            <a:pPr algn="ctr" defTabSz="457200" eaLnBrk="1" hangingPunct="1"/>
            <a:r>
              <a:rPr lang="en-US" sz="1200" b="1" dirty="0" err="1" smtClean="0">
                <a:solidFill>
                  <a:srgbClr val="000000"/>
                </a:solidFill>
                <a:latin typeface="Calibri" charset="0"/>
              </a:rPr>
              <a:t>Metaplatfom</a:t>
            </a:r>
            <a:endParaRPr lang="en-US" sz="1200" b="1" dirty="0" smtClean="0">
              <a:solidFill>
                <a:srgbClr val="000000"/>
              </a:solidFill>
              <a:latin typeface="Calibri" charset="0"/>
            </a:endParaRPr>
          </a:p>
          <a:p>
            <a:pPr algn="ctr" defTabSz="457200" eaLnBrk="1" hangingPunct="1"/>
            <a:r>
              <a:rPr lang="en-US" sz="1200" b="1" dirty="0" smtClean="0">
                <a:solidFill>
                  <a:srgbClr val="000000"/>
                </a:solidFill>
                <a:latin typeface="Calibri" charset="0"/>
              </a:rPr>
              <a:t>(</a:t>
            </a:r>
            <a:r>
              <a:rPr lang="en-US" sz="1200" b="1" dirty="0" err="1" smtClean="0">
                <a:solidFill>
                  <a:srgbClr val="000000"/>
                </a:solidFill>
                <a:latin typeface="Calibri" charset="0"/>
              </a:rPr>
              <a:t>metacomputation</a:t>
            </a:r>
            <a:r>
              <a:rPr lang="en-US" sz="1200" b="1" dirty="0" smtClean="0">
                <a:solidFill>
                  <a:srgbClr val="000000"/>
                </a:solidFill>
                <a:latin typeface="Calibri" charset="0"/>
              </a:rPr>
              <a:t>)</a:t>
            </a:r>
            <a:endParaRPr lang="en-US" sz="1200" b="1" dirty="0">
              <a:solidFill>
                <a:srgbClr val="000000"/>
              </a:solidFill>
              <a:latin typeface="Calibri" charset="0"/>
            </a:endParaRPr>
          </a:p>
        </p:txBody>
      </p:sp>
      <p:sp>
        <p:nvSpPr>
          <p:cNvPr id="20" name="Rectangle 53"/>
          <p:cNvSpPr>
            <a:spLocks noChangeArrowheads="1"/>
          </p:cNvSpPr>
          <p:nvPr/>
        </p:nvSpPr>
        <p:spPr bwMode="auto">
          <a:xfrm>
            <a:off x="5560358" y="1813393"/>
            <a:ext cx="1163637" cy="461963"/>
          </a:xfrm>
          <a:prstGeom prst="rect">
            <a:avLst/>
          </a:prstGeom>
          <a:noFill/>
          <a:ln w="9525">
            <a:noFill/>
            <a:miter lim="800000"/>
            <a:headEnd/>
            <a:tailEnd/>
          </a:ln>
        </p:spPr>
        <p:txBody>
          <a:bodyPr>
            <a:prstTxWarp prst="textNoShape">
              <a:avLst/>
            </a:prstTxWarp>
            <a:spAutoFit/>
          </a:bodyPr>
          <a:lstStyle/>
          <a:p>
            <a:pPr algn="ctr" defTabSz="457200" eaLnBrk="1" hangingPunct="1"/>
            <a:r>
              <a:rPr lang="en-US" sz="1200" b="1" dirty="0">
                <a:solidFill>
                  <a:srgbClr val="000000"/>
                </a:solidFill>
                <a:latin typeface="Calibri" charset="0"/>
              </a:rPr>
              <a:t>Exertion</a:t>
            </a:r>
          </a:p>
          <a:p>
            <a:pPr algn="ctr" defTabSz="457200" eaLnBrk="1" hangingPunct="1"/>
            <a:r>
              <a:rPr lang="en-US" sz="1200" b="1" dirty="0">
                <a:solidFill>
                  <a:srgbClr val="000000"/>
                </a:solidFill>
                <a:latin typeface="Calibri" charset="0"/>
              </a:rPr>
              <a:t>(collaboration)</a:t>
            </a:r>
          </a:p>
        </p:txBody>
      </p:sp>
      <p:cxnSp>
        <p:nvCxnSpPr>
          <p:cNvPr id="21" name="Elbow Connector 20"/>
          <p:cNvCxnSpPr>
            <a:cxnSpLocks noChangeShapeType="1"/>
            <a:endCxn id="7" idx="3"/>
          </p:cNvCxnSpPr>
          <p:nvPr/>
        </p:nvCxnSpPr>
        <p:spPr bwMode="auto">
          <a:xfrm rot="10800000" flipV="1">
            <a:off x="4979560" y="3538778"/>
            <a:ext cx="1905000" cy="515938"/>
          </a:xfrm>
          <a:prstGeom prst="bentConnector3">
            <a:avLst>
              <a:gd name="adj1" fmla="val -11000"/>
            </a:avLst>
          </a:prstGeom>
          <a:noFill/>
          <a:ln w="50800">
            <a:solidFill>
              <a:srgbClr val="000090"/>
            </a:solidFill>
            <a:miter lim="800000"/>
            <a:headEnd/>
            <a:tailEnd type="triangle" w="med" len="lg"/>
          </a:ln>
          <a:effectLst>
            <a:outerShdw dist="20000" dir="5400000" rotWithShape="0">
              <a:srgbClr val="808080">
                <a:alpha val="37999"/>
              </a:srgbClr>
            </a:outerShdw>
          </a:effectLst>
        </p:spPr>
      </p:cxnSp>
      <p:sp>
        <p:nvSpPr>
          <p:cNvPr id="22" name="Rounded Rectangle 21"/>
          <p:cNvSpPr>
            <a:spLocks noChangeArrowheads="1"/>
          </p:cNvSpPr>
          <p:nvPr/>
        </p:nvSpPr>
        <p:spPr bwMode="auto">
          <a:xfrm>
            <a:off x="2047448" y="4340466"/>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Service Context</a:t>
            </a:r>
          </a:p>
        </p:txBody>
      </p:sp>
      <p:sp>
        <p:nvSpPr>
          <p:cNvPr id="23" name="Rounded Rectangle 22"/>
          <p:cNvSpPr>
            <a:spLocks noChangeArrowheads="1"/>
          </p:cNvSpPr>
          <p:nvPr/>
        </p:nvSpPr>
        <p:spPr bwMode="auto">
          <a:xfrm>
            <a:off x="2047448" y="4807191"/>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Service</a:t>
            </a:r>
          </a:p>
          <a:p>
            <a:pPr algn="ctr" defTabSz="457200" eaLnBrk="1" fontAlgn="auto" hangingPunct="1">
              <a:spcBef>
                <a:spcPts val="0"/>
              </a:spcBef>
              <a:spcAft>
                <a:spcPts val="0"/>
              </a:spcAft>
              <a:defRPr/>
            </a:pPr>
            <a:r>
              <a:rPr lang="en-US" sz="1200" kern="0" dirty="0">
                <a:solidFill>
                  <a:prstClr val="black"/>
                </a:solidFill>
                <a:latin typeface="Calibri"/>
              </a:rPr>
              <a:t>Management</a:t>
            </a:r>
          </a:p>
        </p:txBody>
      </p:sp>
      <p:sp>
        <p:nvSpPr>
          <p:cNvPr id="24" name="Rectangle 60"/>
          <p:cNvSpPr>
            <a:spLocks noChangeArrowheads="1"/>
          </p:cNvSpPr>
          <p:nvPr/>
        </p:nvSpPr>
        <p:spPr bwMode="auto">
          <a:xfrm>
            <a:off x="2034748" y="3706148"/>
            <a:ext cx="1179512" cy="461963"/>
          </a:xfrm>
          <a:prstGeom prst="rect">
            <a:avLst/>
          </a:prstGeom>
          <a:noFill/>
          <a:ln w="9525">
            <a:noFill/>
            <a:miter lim="800000"/>
            <a:headEnd/>
            <a:tailEnd/>
          </a:ln>
        </p:spPr>
        <p:txBody>
          <a:bodyPr>
            <a:prstTxWarp prst="textNoShape">
              <a:avLst/>
            </a:prstTxWarp>
            <a:spAutoFit/>
          </a:bodyPr>
          <a:lstStyle/>
          <a:p>
            <a:pPr algn="ctr" defTabSz="457200" eaLnBrk="1" hangingPunct="1"/>
            <a:r>
              <a:rPr lang="en-US" sz="1200" b="1" dirty="0">
                <a:solidFill>
                  <a:srgbClr val="000000"/>
                </a:solidFill>
                <a:latin typeface="Calibri" charset="0"/>
              </a:rPr>
              <a:t>Provider</a:t>
            </a:r>
          </a:p>
          <a:p>
            <a:pPr algn="ctr" defTabSz="457200" eaLnBrk="1" hangingPunct="1"/>
            <a:r>
              <a:rPr lang="en-US" sz="1200" b="1" dirty="0" smtClean="0">
                <a:solidFill>
                  <a:srgbClr val="000000"/>
                </a:solidFill>
                <a:latin typeface="Calibri" charset="0"/>
              </a:rPr>
              <a:t>(services)</a:t>
            </a:r>
            <a:endParaRPr lang="en-US" sz="1200" b="1" dirty="0">
              <a:solidFill>
                <a:srgbClr val="000000"/>
              </a:solidFill>
              <a:latin typeface="Calibri" charset="0"/>
            </a:endParaRPr>
          </a:p>
        </p:txBody>
      </p:sp>
      <p:sp>
        <p:nvSpPr>
          <p:cNvPr id="25" name="Rectangle 24"/>
          <p:cNvSpPr/>
          <p:nvPr/>
        </p:nvSpPr>
        <p:spPr>
          <a:xfrm>
            <a:off x="178960" y="5173125"/>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26" name="Rounded Rectangle 25"/>
          <p:cNvSpPr>
            <a:spLocks noChangeArrowheads="1"/>
          </p:cNvSpPr>
          <p:nvPr/>
        </p:nvSpPr>
        <p:spPr bwMode="auto">
          <a:xfrm>
            <a:off x="278973" y="527867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Programs</a:t>
            </a:r>
          </a:p>
        </p:txBody>
      </p:sp>
      <p:sp>
        <p:nvSpPr>
          <p:cNvPr id="27" name="Rounded Rectangle 26"/>
          <p:cNvSpPr>
            <a:spLocks noChangeArrowheads="1"/>
          </p:cNvSpPr>
          <p:nvPr/>
        </p:nvSpPr>
        <p:spPr bwMode="auto">
          <a:xfrm>
            <a:off x="278973" y="5743816"/>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OS </a:t>
            </a:r>
          </a:p>
        </p:txBody>
      </p:sp>
      <p:sp>
        <p:nvSpPr>
          <p:cNvPr id="28" name="Rounded Rectangle 27"/>
          <p:cNvSpPr>
            <a:spLocks noChangeArrowheads="1"/>
          </p:cNvSpPr>
          <p:nvPr/>
        </p:nvSpPr>
        <p:spPr bwMode="auto">
          <a:xfrm>
            <a:off x="278973" y="621847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Processor</a:t>
            </a:r>
          </a:p>
        </p:txBody>
      </p:sp>
      <p:sp>
        <p:nvSpPr>
          <p:cNvPr id="29" name="Rectangle 65"/>
          <p:cNvSpPr>
            <a:spLocks noChangeArrowheads="1"/>
          </p:cNvSpPr>
          <p:nvPr/>
        </p:nvSpPr>
        <p:spPr bwMode="auto">
          <a:xfrm>
            <a:off x="229305" y="4663173"/>
            <a:ext cx="1239838" cy="461665"/>
          </a:xfrm>
          <a:prstGeom prst="rect">
            <a:avLst/>
          </a:prstGeom>
          <a:noFill/>
          <a:ln w="9525">
            <a:noFill/>
            <a:miter lim="800000"/>
            <a:headEnd/>
            <a:tailEnd/>
          </a:ln>
        </p:spPr>
        <p:txBody>
          <a:bodyPr>
            <a:prstTxWarp prst="textNoShape">
              <a:avLst/>
            </a:prstTxWarp>
            <a:spAutoFit/>
          </a:bodyPr>
          <a:lstStyle/>
          <a:p>
            <a:pPr algn="ctr" defTabSz="457200" eaLnBrk="1" hangingPunct="1"/>
            <a:r>
              <a:rPr lang="en-US" sz="1200" b="1" dirty="0" smtClean="0">
                <a:solidFill>
                  <a:srgbClr val="000000"/>
                </a:solidFill>
                <a:latin typeface="Calibri" charset="0"/>
              </a:rPr>
              <a:t>Platform</a:t>
            </a:r>
          </a:p>
          <a:p>
            <a:pPr algn="ctr" defTabSz="457200" eaLnBrk="1" hangingPunct="1"/>
            <a:r>
              <a:rPr lang="en-US" sz="1200" b="1" dirty="0" smtClean="0">
                <a:solidFill>
                  <a:srgbClr val="000000"/>
                </a:solidFill>
                <a:latin typeface="Calibri" charset="0"/>
              </a:rPr>
              <a:t>(computation)</a:t>
            </a:r>
            <a:endParaRPr lang="en-US" sz="1200" b="1" dirty="0">
              <a:solidFill>
                <a:srgbClr val="000000"/>
              </a:solidFill>
              <a:latin typeface="Calibri" charset="0"/>
            </a:endParaRPr>
          </a:p>
        </p:txBody>
      </p:sp>
      <p:cxnSp>
        <p:nvCxnSpPr>
          <p:cNvPr id="30" name="Straight Arrow Connector 29"/>
          <p:cNvCxnSpPr>
            <a:cxnSpLocks noChangeShapeType="1"/>
          </p:cNvCxnSpPr>
          <p:nvPr/>
        </p:nvCxnSpPr>
        <p:spPr bwMode="auto">
          <a:xfrm>
            <a:off x="5085923" y="3589578"/>
            <a:ext cx="385762" cy="1588"/>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cxnSp>
        <p:nvCxnSpPr>
          <p:cNvPr id="31" name="Straight Arrow Connector 30"/>
          <p:cNvCxnSpPr>
            <a:cxnSpLocks noChangeShapeType="1"/>
          </p:cNvCxnSpPr>
          <p:nvPr/>
        </p:nvCxnSpPr>
        <p:spPr bwMode="auto">
          <a:xfrm>
            <a:off x="3304748" y="4529378"/>
            <a:ext cx="355600" cy="0"/>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cxnSp>
        <p:nvCxnSpPr>
          <p:cNvPr id="32" name="Straight Arrow Connector 31"/>
          <p:cNvCxnSpPr>
            <a:cxnSpLocks noChangeShapeType="1"/>
          </p:cNvCxnSpPr>
          <p:nvPr/>
        </p:nvCxnSpPr>
        <p:spPr bwMode="auto">
          <a:xfrm>
            <a:off x="1566435" y="5469178"/>
            <a:ext cx="377825" cy="1588"/>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cxnSp>
        <p:nvCxnSpPr>
          <p:cNvPr id="33" name="Elbow Connector 32"/>
          <p:cNvCxnSpPr>
            <a:cxnSpLocks noChangeShapeType="1"/>
            <a:endCxn id="27" idx="3"/>
          </p:cNvCxnSpPr>
          <p:nvPr/>
        </p:nvCxnSpPr>
        <p:spPr bwMode="auto">
          <a:xfrm flipH="1">
            <a:off x="1445785" y="5477116"/>
            <a:ext cx="1768475" cy="463550"/>
          </a:xfrm>
          <a:prstGeom prst="bentConnector3">
            <a:avLst>
              <a:gd name="adj1" fmla="val -12926"/>
            </a:avLst>
          </a:prstGeom>
          <a:noFill/>
          <a:ln w="50800">
            <a:solidFill>
              <a:srgbClr val="000090"/>
            </a:solidFill>
            <a:miter lim="800000"/>
            <a:headEnd/>
            <a:tailEnd type="triangle" w="med" len="lg"/>
          </a:ln>
          <a:effectLst>
            <a:outerShdw dist="20000" dir="5400000" rotWithShape="0">
              <a:srgbClr val="808080">
                <a:alpha val="37999"/>
              </a:srgbClr>
            </a:outerShdw>
          </a:effectLst>
        </p:spPr>
      </p:cxnSp>
      <p:cxnSp>
        <p:nvCxnSpPr>
          <p:cNvPr id="34" name="Elbow Connector 33"/>
          <p:cNvCxnSpPr>
            <a:cxnSpLocks noChangeShapeType="1"/>
            <a:stCxn id="8" idx="3"/>
            <a:endCxn id="4" idx="3"/>
          </p:cNvCxnSpPr>
          <p:nvPr/>
        </p:nvCxnSpPr>
        <p:spPr bwMode="auto">
          <a:xfrm flipH="1">
            <a:off x="3299670" y="4527791"/>
            <a:ext cx="1679890" cy="490787"/>
          </a:xfrm>
          <a:prstGeom prst="bentConnector3">
            <a:avLst>
              <a:gd name="adj1" fmla="val -17587"/>
            </a:avLst>
          </a:prstGeom>
          <a:noFill/>
          <a:ln w="50800">
            <a:solidFill>
              <a:srgbClr val="000090"/>
            </a:solidFill>
            <a:miter lim="800000"/>
            <a:headEnd/>
            <a:tailEnd type="triangle" w="med" len="lg"/>
          </a:ln>
          <a:effectLst>
            <a:outerShdw dist="20000" dir="5400000" rotWithShape="0">
              <a:srgbClr val="808080">
                <a:alpha val="37999"/>
              </a:srgbClr>
            </a:outerShdw>
          </a:effectLst>
        </p:spPr>
      </p:cxnSp>
      <p:cxnSp>
        <p:nvCxnSpPr>
          <p:cNvPr id="35" name="Elbow Connector 34"/>
          <p:cNvCxnSpPr>
            <a:cxnSpLocks noChangeShapeType="1"/>
            <a:stCxn id="16" idx="3"/>
          </p:cNvCxnSpPr>
          <p:nvPr/>
        </p:nvCxnSpPr>
        <p:spPr bwMode="auto">
          <a:xfrm flipH="1">
            <a:off x="3292897" y="2614854"/>
            <a:ext cx="5226788" cy="2608576"/>
          </a:xfrm>
          <a:prstGeom prst="bentConnector3">
            <a:avLst>
              <a:gd name="adj1" fmla="val -6506"/>
            </a:avLst>
          </a:prstGeom>
          <a:noFill/>
          <a:ln w="50800">
            <a:solidFill>
              <a:srgbClr val="336600"/>
            </a:solidFill>
            <a:miter lim="800000"/>
            <a:headEnd/>
            <a:tailEnd type="triangle" w="med" len="lg"/>
          </a:ln>
          <a:effectLst>
            <a:outerShdw dist="20000" dir="5400000" rotWithShape="0">
              <a:srgbClr val="808080">
                <a:alpha val="37999"/>
              </a:srgbClr>
            </a:outerShdw>
          </a:effectLst>
        </p:spPr>
      </p:cxnSp>
      <p:sp>
        <p:nvSpPr>
          <p:cNvPr id="36" name="Decision 147"/>
          <p:cNvSpPr>
            <a:spLocks noChangeArrowheads="1"/>
          </p:cNvSpPr>
          <p:nvPr/>
        </p:nvSpPr>
        <p:spPr bwMode="auto">
          <a:xfrm>
            <a:off x="1483885" y="5388216"/>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sp>
        <p:nvSpPr>
          <p:cNvPr id="37" name="Decision 148"/>
          <p:cNvSpPr>
            <a:spLocks noChangeArrowheads="1"/>
          </p:cNvSpPr>
          <p:nvPr/>
        </p:nvSpPr>
        <p:spPr bwMode="auto">
          <a:xfrm>
            <a:off x="3534935" y="4453178"/>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sp>
        <p:nvSpPr>
          <p:cNvPr id="38" name="Decision 149"/>
          <p:cNvSpPr>
            <a:spLocks noChangeArrowheads="1"/>
          </p:cNvSpPr>
          <p:nvPr/>
        </p:nvSpPr>
        <p:spPr bwMode="auto">
          <a:xfrm>
            <a:off x="5003373" y="3508616"/>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sp>
        <p:nvSpPr>
          <p:cNvPr id="39" name="Decision 151"/>
          <p:cNvSpPr>
            <a:spLocks noChangeArrowheads="1"/>
          </p:cNvSpPr>
          <p:nvPr/>
        </p:nvSpPr>
        <p:spPr bwMode="auto">
          <a:xfrm>
            <a:off x="6768673" y="2564053"/>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cxnSp>
        <p:nvCxnSpPr>
          <p:cNvPr id="40" name="Elbow Connector 39"/>
          <p:cNvCxnSpPr>
            <a:cxnSpLocks noChangeShapeType="1"/>
          </p:cNvCxnSpPr>
          <p:nvPr/>
        </p:nvCxnSpPr>
        <p:spPr bwMode="auto">
          <a:xfrm rot="10800000" flipV="1">
            <a:off x="1448960" y="2510078"/>
            <a:ext cx="7080250" cy="3587750"/>
          </a:xfrm>
          <a:prstGeom prst="bentConnector3">
            <a:avLst>
              <a:gd name="adj1" fmla="val -6618"/>
            </a:avLst>
          </a:prstGeom>
          <a:noFill/>
          <a:ln w="50800">
            <a:solidFill>
              <a:srgbClr val="336600"/>
            </a:solidFill>
            <a:miter lim="800000"/>
            <a:headEnd/>
            <a:tailEnd type="triangle" w="med" len="lg"/>
          </a:ln>
          <a:effectLst>
            <a:outerShdw dist="20000" dir="5400000" rotWithShape="0">
              <a:srgbClr val="808080">
                <a:alpha val="37999"/>
              </a:srgbClr>
            </a:outerShdw>
          </a:effectLst>
        </p:spPr>
      </p:cxnSp>
      <p:sp>
        <p:nvSpPr>
          <p:cNvPr id="41" name="TextBox 40"/>
          <p:cNvSpPr txBox="1"/>
          <p:nvPr/>
        </p:nvSpPr>
        <p:spPr>
          <a:xfrm>
            <a:off x="8460948" y="3284338"/>
            <a:ext cx="307975" cy="276225"/>
          </a:xfrm>
          <a:prstGeom prst="rect">
            <a:avLst/>
          </a:prstGeom>
          <a:noFill/>
        </p:spPr>
        <p:txBody>
          <a:bodyPr wrap="none">
            <a:spAutoFit/>
          </a:bodyPr>
          <a:lstStyle/>
          <a:p>
            <a:pPr>
              <a:defRPr/>
            </a:pPr>
            <a:r>
              <a:rPr lang="en-US" sz="1200" i="1" dirty="0">
                <a:latin typeface="+mn-lt"/>
              </a:rPr>
              <a:t>a</a:t>
            </a:r>
          </a:p>
        </p:txBody>
      </p:sp>
      <p:sp>
        <p:nvSpPr>
          <p:cNvPr id="42" name="TextBox 41"/>
          <p:cNvSpPr txBox="1"/>
          <p:nvPr/>
        </p:nvSpPr>
        <p:spPr>
          <a:xfrm>
            <a:off x="8492698" y="5219093"/>
            <a:ext cx="307975" cy="276999"/>
          </a:xfrm>
          <a:prstGeom prst="rect">
            <a:avLst/>
          </a:prstGeom>
          <a:noFill/>
        </p:spPr>
        <p:txBody>
          <a:bodyPr wrap="square">
            <a:spAutoFit/>
          </a:bodyPr>
          <a:lstStyle/>
          <a:p>
            <a:pPr>
              <a:defRPr/>
            </a:pPr>
            <a:r>
              <a:rPr lang="en-US" sz="1200" i="1" dirty="0">
                <a:latin typeface="+mn-lt"/>
              </a:rPr>
              <a:t>b</a:t>
            </a:r>
          </a:p>
        </p:txBody>
      </p:sp>
      <p:sp>
        <p:nvSpPr>
          <p:cNvPr id="43" name="TextBox 42"/>
          <p:cNvSpPr txBox="1"/>
          <p:nvPr/>
        </p:nvSpPr>
        <p:spPr>
          <a:xfrm>
            <a:off x="8526007" y="6081068"/>
            <a:ext cx="307975" cy="276225"/>
          </a:xfrm>
          <a:prstGeom prst="rect">
            <a:avLst/>
          </a:prstGeom>
          <a:noFill/>
        </p:spPr>
        <p:txBody>
          <a:bodyPr wrap="none">
            <a:spAutoFit/>
          </a:bodyPr>
          <a:lstStyle/>
          <a:p>
            <a:pPr>
              <a:defRPr/>
            </a:pPr>
            <a:r>
              <a:rPr lang="en-US" sz="1200" i="1" dirty="0" err="1" smtClean="0">
                <a:latin typeface="+mn-lt"/>
              </a:rPr>
              <a:t>c</a:t>
            </a:r>
            <a:endParaRPr lang="en-US" sz="1200" i="1" dirty="0">
              <a:latin typeface="+mn-lt"/>
            </a:endParaRPr>
          </a:p>
        </p:txBody>
      </p:sp>
      <p:grpSp>
        <p:nvGrpSpPr>
          <p:cNvPr id="3" name="Group 53"/>
          <p:cNvGrpSpPr/>
          <p:nvPr/>
        </p:nvGrpSpPr>
        <p:grpSpPr>
          <a:xfrm>
            <a:off x="2022819" y="5240299"/>
            <a:ext cx="1203231" cy="461665"/>
            <a:chOff x="1983103" y="5308321"/>
            <a:chExt cx="1203231" cy="461665"/>
          </a:xfrm>
        </p:grpSpPr>
        <p:sp>
          <p:nvSpPr>
            <p:cNvPr id="45" name="Rounded Rectangle 44"/>
            <p:cNvSpPr>
              <a:spLocks noChangeArrowheads="1"/>
            </p:cNvSpPr>
            <p:nvPr/>
          </p:nvSpPr>
          <p:spPr bwMode="auto">
            <a:xfrm>
              <a:off x="2007732" y="5348288"/>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hangingPunct="1"/>
              <a:endParaRPr lang="en-US" sz="1200" dirty="0" smtClean="0">
                <a:solidFill>
                  <a:srgbClr val="000000"/>
                </a:solidFill>
                <a:latin typeface="Calibri" charset="0"/>
              </a:endParaRPr>
            </a:p>
          </p:txBody>
        </p:sp>
        <p:sp>
          <p:nvSpPr>
            <p:cNvPr id="46" name="Rectangle 52"/>
            <p:cNvSpPr/>
            <p:nvPr/>
          </p:nvSpPr>
          <p:spPr>
            <a:xfrm>
              <a:off x="1983103" y="5308321"/>
              <a:ext cx="1203231" cy="461665"/>
            </a:xfrm>
            <a:prstGeom prst="rect">
              <a:avLst/>
            </a:prstGeom>
          </p:spPr>
          <p:txBody>
            <a:bodyPr wrap="square">
              <a:spAutoFit/>
            </a:bodyPr>
            <a:lstStyle/>
            <a:p>
              <a:pPr algn="ctr" defTabSz="457200" eaLnBrk="1" hangingPunct="1"/>
              <a:r>
                <a:rPr lang="en-US" sz="1200" dirty="0" smtClean="0">
                  <a:solidFill>
                    <a:srgbClr val="000000"/>
                  </a:solidFill>
                  <a:latin typeface="Calibri" charset="0"/>
                </a:rPr>
                <a:t>Service</a:t>
              </a:r>
              <a:br>
                <a:rPr lang="en-US" sz="1200" dirty="0" smtClean="0">
                  <a:solidFill>
                    <a:srgbClr val="000000"/>
                  </a:solidFill>
                  <a:latin typeface="Calibri" charset="0"/>
                </a:rPr>
              </a:br>
              <a:r>
                <a:rPr lang="en-US" sz="1200" dirty="0" smtClean="0">
                  <a:solidFill>
                    <a:srgbClr val="000000"/>
                  </a:solidFill>
                  <a:latin typeface="Calibri" charset="0"/>
                </a:rPr>
                <a:t>Implementation</a:t>
              </a:r>
              <a:endParaRPr lang="en-US" sz="1200" dirty="0">
                <a:solidFill>
                  <a:srgbClr val="000000"/>
                </a:solidFill>
                <a:latin typeface="Calibri" charset="0"/>
              </a:endParaRPr>
            </a:p>
          </p:txBody>
        </p:sp>
      </p:grpSp>
      <p:sp>
        <p:nvSpPr>
          <p:cNvPr id="47" name="Rectangle 53"/>
          <p:cNvSpPr>
            <a:spLocks noChangeArrowheads="1"/>
          </p:cNvSpPr>
          <p:nvPr/>
        </p:nvSpPr>
        <p:spPr bwMode="auto">
          <a:xfrm>
            <a:off x="7236759" y="2956069"/>
            <a:ext cx="1371610" cy="276999"/>
          </a:xfrm>
          <a:prstGeom prst="rect">
            <a:avLst/>
          </a:prstGeom>
          <a:noFill/>
          <a:ln w="9525">
            <a:noFill/>
            <a:miter lim="800000"/>
            <a:headEnd/>
            <a:tailEnd/>
          </a:ln>
        </p:spPr>
        <p:txBody>
          <a:bodyPr wrap="square">
            <a:prstTxWarp prst="textNoShape">
              <a:avLst/>
            </a:prstTxWarp>
            <a:spAutoFit/>
          </a:bodyPr>
          <a:lstStyle/>
          <a:p>
            <a:pPr algn="ctr" defTabSz="457200" eaLnBrk="1" hangingPunct="1"/>
            <a:r>
              <a:rPr lang="en-US" sz="1200" b="1" dirty="0" err="1" smtClean="0">
                <a:solidFill>
                  <a:srgbClr val="000000"/>
                </a:solidFill>
                <a:latin typeface="Calibri" charset="0"/>
              </a:rPr>
              <a:t>Var</a:t>
            </a:r>
            <a:r>
              <a:rPr lang="en-US" sz="1200" b="1" dirty="0">
                <a:solidFill>
                  <a:srgbClr val="000000"/>
                </a:solidFill>
                <a:latin typeface="Calibri" charset="0"/>
              </a:rPr>
              <a:t> </a:t>
            </a:r>
            <a:r>
              <a:rPr lang="en-US" sz="1200" b="1" dirty="0" smtClean="0">
                <a:solidFill>
                  <a:srgbClr val="000000"/>
                </a:solidFill>
                <a:latin typeface="Calibri" charset="0"/>
              </a:rPr>
              <a:t>(evaluation)</a:t>
            </a:r>
            <a:endParaRPr lang="en-US" sz="1200" b="1" dirty="0">
              <a:solidFill>
                <a:srgbClr val="000000"/>
              </a:solidFill>
              <a:latin typeface="Calibri" charset="0"/>
            </a:endParaRPr>
          </a:p>
        </p:txBody>
      </p:sp>
      <p:grpSp>
        <p:nvGrpSpPr>
          <p:cNvPr id="44" name="Group 52"/>
          <p:cNvGrpSpPr/>
          <p:nvPr/>
        </p:nvGrpSpPr>
        <p:grpSpPr>
          <a:xfrm>
            <a:off x="178960" y="1371600"/>
            <a:ext cx="1352327" cy="1565908"/>
            <a:chOff x="1952421" y="779608"/>
            <a:chExt cx="1352327" cy="1565908"/>
          </a:xfrm>
        </p:grpSpPr>
        <p:sp>
          <p:nvSpPr>
            <p:cNvPr id="49" name="Rectangle 48"/>
            <p:cNvSpPr/>
            <p:nvPr/>
          </p:nvSpPr>
          <p:spPr>
            <a:xfrm>
              <a:off x="1952421" y="779608"/>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50" name="Rounded Rectangle 49"/>
            <p:cNvSpPr>
              <a:spLocks noChangeArrowheads="1"/>
            </p:cNvSpPr>
            <p:nvPr/>
          </p:nvSpPr>
          <p:spPr bwMode="auto">
            <a:xfrm>
              <a:off x="2051552" y="884992"/>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Model</a:t>
              </a:r>
              <a:endParaRPr lang="en-US" sz="1200" kern="0" dirty="0">
                <a:solidFill>
                  <a:srgbClr val="000000"/>
                </a:solidFill>
                <a:latin typeface="Calibri"/>
              </a:endParaRPr>
            </a:p>
          </p:txBody>
        </p:sp>
        <p:sp>
          <p:nvSpPr>
            <p:cNvPr id="51" name="Rounded Rectangle 50"/>
            <p:cNvSpPr>
              <a:spLocks noChangeArrowheads="1"/>
            </p:cNvSpPr>
            <p:nvPr/>
          </p:nvSpPr>
          <p:spPr bwMode="auto">
            <a:xfrm>
              <a:off x="2051552" y="1351717"/>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Consumer</a:t>
              </a:r>
              <a:endParaRPr lang="en-US" sz="1200" kern="0" dirty="0">
                <a:solidFill>
                  <a:srgbClr val="000000"/>
                </a:solidFill>
                <a:latin typeface="Calibri"/>
              </a:endParaRPr>
            </a:p>
          </p:txBody>
        </p:sp>
        <p:sp>
          <p:nvSpPr>
            <p:cNvPr id="52" name="Rounded Rectangle 51"/>
            <p:cNvSpPr>
              <a:spLocks noChangeArrowheads="1"/>
            </p:cNvSpPr>
            <p:nvPr/>
          </p:nvSpPr>
          <p:spPr bwMode="auto">
            <a:xfrm>
              <a:off x="2051552" y="1824792"/>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Producer</a:t>
              </a:r>
              <a:endParaRPr lang="en-US" sz="1200" kern="0" dirty="0">
                <a:solidFill>
                  <a:srgbClr val="000000"/>
                </a:solidFill>
                <a:latin typeface="Calibri"/>
              </a:endParaRPr>
            </a:p>
          </p:txBody>
        </p:sp>
      </p:grpSp>
      <p:sp>
        <p:nvSpPr>
          <p:cNvPr id="53" name="Isosceles Triangle 52"/>
          <p:cNvSpPr/>
          <p:nvPr/>
        </p:nvSpPr>
        <p:spPr>
          <a:xfrm rot="5400000">
            <a:off x="5392412" y="2541259"/>
            <a:ext cx="164307" cy="141644"/>
          </a:xfrm>
          <a:prstGeom prst="triangle">
            <a:avLst/>
          </a:prstGeom>
          <a:solidFill>
            <a:schemeClr val="bg1"/>
          </a:solidFill>
          <a:ln w="4445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Elbow Connector 53"/>
          <p:cNvCxnSpPr>
            <a:endCxn id="53" idx="3"/>
          </p:cNvCxnSpPr>
          <p:nvPr/>
        </p:nvCxnSpPr>
        <p:spPr>
          <a:xfrm>
            <a:off x="1444903" y="1694927"/>
            <a:ext cx="3958841" cy="917155"/>
          </a:xfrm>
          <a:prstGeom prst="bentConnector3">
            <a:avLst>
              <a:gd name="adj1" fmla="val 50000"/>
            </a:avLst>
          </a:prstGeom>
          <a:ln w="50800">
            <a:solidFill>
              <a:srgbClr val="000090"/>
            </a:solidFill>
          </a:ln>
        </p:spPr>
        <p:style>
          <a:lnRef idx="2">
            <a:schemeClr val="accent1"/>
          </a:lnRef>
          <a:fillRef idx="0">
            <a:schemeClr val="accent1"/>
          </a:fillRef>
          <a:effectRef idx="1">
            <a:schemeClr val="accent1"/>
          </a:effectRef>
          <a:fontRef idx="minor">
            <a:schemeClr val="tx1"/>
          </a:fontRef>
        </p:style>
      </p:cxnSp>
      <p:sp>
        <p:nvSpPr>
          <p:cNvPr id="55" name="Decision 149"/>
          <p:cNvSpPr>
            <a:spLocks noChangeArrowheads="1"/>
          </p:cNvSpPr>
          <p:nvPr/>
        </p:nvSpPr>
        <p:spPr bwMode="auto">
          <a:xfrm>
            <a:off x="1456560" y="1478640"/>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cxnSp>
        <p:nvCxnSpPr>
          <p:cNvPr id="56" name="Straight Arrow Connector 55"/>
          <p:cNvCxnSpPr>
            <a:stCxn id="55" idx="3"/>
          </p:cNvCxnSpPr>
          <p:nvPr/>
        </p:nvCxnSpPr>
        <p:spPr>
          <a:xfrm>
            <a:off x="1697860" y="1554840"/>
            <a:ext cx="5550238" cy="1588"/>
          </a:xfrm>
          <a:prstGeom prst="straightConnector1">
            <a:avLst/>
          </a:prstGeom>
          <a:ln w="50800">
            <a:solidFill>
              <a:srgbClr val="000090"/>
            </a:solidFill>
            <a:tailEnd type="triangle" w="med" len="lg"/>
          </a:ln>
        </p:spPr>
        <p:style>
          <a:lnRef idx="2">
            <a:schemeClr val="accent1"/>
          </a:lnRef>
          <a:fillRef idx="0">
            <a:schemeClr val="accent1"/>
          </a:fillRef>
          <a:effectRef idx="1">
            <a:schemeClr val="accent1"/>
          </a:effectRef>
          <a:fontRef idx="minor">
            <a:schemeClr val="tx1"/>
          </a:fontRef>
        </p:style>
      </p:cxnSp>
      <p:sp>
        <p:nvSpPr>
          <p:cNvPr id="57" name="Rectangle 53"/>
          <p:cNvSpPr>
            <a:spLocks noChangeArrowheads="1"/>
          </p:cNvSpPr>
          <p:nvPr/>
        </p:nvSpPr>
        <p:spPr bwMode="auto">
          <a:xfrm>
            <a:off x="170068" y="2953445"/>
            <a:ext cx="1550472" cy="276999"/>
          </a:xfrm>
          <a:prstGeom prst="rect">
            <a:avLst/>
          </a:prstGeom>
          <a:noFill/>
          <a:ln w="9525">
            <a:noFill/>
            <a:miter lim="800000"/>
            <a:headEnd/>
            <a:tailEnd/>
          </a:ln>
        </p:spPr>
        <p:txBody>
          <a:bodyPr wrap="square">
            <a:prstTxWarp prst="textNoShape">
              <a:avLst/>
            </a:prstTxWarp>
            <a:spAutoFit/>
          </a:bodyPr>
          <a:lstStyle/>
          <a:p>
            <a:pPr defTabSz="457200" eaLnBrk="1" hangingPunct="1"/>
            <a:r>
              <a:rPr lang="en-US" sz="1200" b="1" dirty="0" smtClean="0">
                <a:solidFill>
                  <a:srgbClr val="000000"/>
                </a:solidFill>
                <a:latin typeface="Calibri" charset="0"/>
              </a:rPr>
              <a:t>Modeler (modeling)</a:t>
            </a:r>
          </a:p>
        </p:txBody>
      </p:sp>
      <p:cxnSp>
        <p:nvCxnSpPr>
          <p:cNvPr id="58" name="Shape 57"/>
          <p:cNvCxnSpPr/>
          <p:nvPr/>
        </p:nvCxnSpPr>
        <p:spPr>
          <a:xfrm>
            <a:off x="1444903" y="2612047"/>
            <a:ext cx="602545" cy="1556064"/>
          </a:xfrm>
          <a:prstGeom prst="bentConnector2">
            <a:avLst/>
          </a:prstGeom>
          <a:ln w="50800">
            <a:solidFill>
              <a:srgbClr val="000090"/>
            </a:solidFill>
            <a:tailEnd type="triangle" w="med" len="lg"/>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5181600" y="1752600"/>
            <a:ext cx="2057400" cy="2438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24705" y="152400"/>
            <a:ext cx="8183666" cy="1143000"/>
          </a:xfrm>
        </p:spPr>
        <p:txBody>
          <a:bodyPr/>
          <a:lstStyle/>
          <a:p>
            <a:r>
              <a:rPr lang="en-US" dirty="0" err="1" smtClean="0"/>
              <a:t>Var</a:t>
            </a:r>
            <a:r>
              <a:rPr lang="en-US" dirty="0" smtClean="0"/>
              <a:t> Configuration: MDP Derivatives</a:t>
            </a:r>
            <a:endParaRPr lang="en-US" dirty="0"/>
          </a:p>
        </p:txBody>
      </p:sp>
      <p:sp>
        <p:nvSpPr>
          <p:cNvPr id="3" name="Content Placeholder 2"/>
          <p:cNvSpPr>
            <a:spLocks noGrp="1"/>
          </p:cNvSpPr>
          <p:nvPr>
            <p:ph idx="1"/>
          </p:nvPr>
        </p:nvSpPr>
        <p:spPr>
          <a:xfrm>
            <a:off x="523628" y="1730320"/>
            <a:ext cx="8620372" cy="4508020"/>
          </a:xfrm>
        </p:spPr>
        <p:txBody>
          <a:bodyPr/>
          <a:lstStyle/>
          <a:p>
            <a:r>
              <a:rPr lang="en-US" sz="1800" dirty="0" smtClean="0">
                <a:solidFill>
                  <a:srgbClr val="000000"/>
                </a:solidFill>
              </a:rPr>
              <a:t>Create a model: </a:t>
            </a:r>
            <a:r>
              <a:rPr lang="en-US" sz="1800" dirty="0" smtClean="0"/>
              <a:t>&lt;model&gt;</a:t>
            </a:r>
          </a:p>
          <a:p>
            <a:r>
              <a:rPr lang="en-US" sz="1800" dirty="0" smtClean="0">
                <a:solidFill>
                  <a:srgbClr val="000000"/>
                </a:solidFill>
              </a:rPr>
              <a:t>Create partial derivative evaluators: d</a:t>
            </a:r>
            <a:r>
              <a:rPr lang="en-US" sz="1800" dirty="0" smtClean="0"/>
              <a:t>fe1, de2, … , </a:t>
            </a:r>
            <a:r>
              <a:rPr lang="en-US" sz="1800" dirty="0" err="1" smtClean="0"/>
              <a:t>deN</a:t>
            </a:r>
            <a:r>
              <a:rPr lang="en-US" sz="1800" dirty="0" smtClean="0"/>
              <a:t> </a:t>
            </a:r>
            <a:endParaRPr lang="en-US" sz="1800" dirty="0" smtClean="0">
              <a:solidFill>
                <a:srgbClr val="000000"/>
              </a:solidFill>
            </a:endParaRPr>
          </a:p>
          <a:p>
            <a:r>
              <a:rPr lang="en-US" sz="1800" dirty="0" err="1" smtClean="0">
                <a:solidFill>
                  <a:srgbClr val="6A2800"/>
                </a:solidFill>
                <a:latin typeface="Courier"/>
                <a:cs typeface="Courier"/>
              </a:rPr>
              <a:t>DerivativeEvaluator</a:t>
            </a:r>
            <a:r>
              <a:rPr lang="en-US" sz="1800" dirty="0" smtClean="0">
                <a:solidFill>
                  <a:srgbClr val="6A2800"/>
                </a:solidFill>
                <a:latin typeface="Courier"/>
                <a:cs typeface="Courier"/>
              </a:rPr>
              <a:t> </a:t>
            </a:r>
            <a:r>
              <a:rPr lang="en-US" sz="1800" dirty="0" err="1" smtClean="0">
                <a:solidFill>
                  <a:srgbClr val="000000"/>
                </a:solidFill>
              </a:rPr>
              <a:t>eval</a:t>
            </a:r>
            <a:r>
              <a:rPr lang="en-US" sz="1800" dirty="0" smtClean="0">
                <a:solidFill>
                  <a:srgbClr val="000000"/>
                </a:solidFill>
              </a:rPr>
              <a:t> = </a:t>
            </a:r>
            <a:r>
              <a:rPr lang="en-US" sz="1800" i="1" dirty="0" smtClean="0">
                <a:solidFill>
                  <a:srgbClr val="000090"/>
                </a:solidFill>
              </a:rPr>
              <a:t>evaluator</a:t>
            </a:r>
            <a:r>
              <a:rPr lang="en-US" sz="1800" dirty="0" smtClean="0"/>
              <a:t>(&lt;model&gt;, </a:t>
            </a:r>
            <a:br>
              <a:rPr lang="en-US" sz="1800" dirty="0" smtClean="0"/>
            </a:br>
            <a:r>
              <a:rPr lang="en-US" sz="1800" dirty="0" smtClean="0"/>
              <a:t>	&lt;</a:t>
            </a:r>
            <a:r>
              <a:rPr lang="en-US" sz="1800" dirty="0" err="1" smtClean="0"/>
              <a:t>varName</a:t>
            </a:r>
            <a:r>
              <a:rPr lang="en-US" sz="1800" dirty="0" smtClean="0"/>
              <a:t>&gt;, </a:t>
            </a:r>
            <a:br>
              <a:rPr lang="en-US" sz="1800" dirty="0" smtClean="0"/>
            </a:br>
            <a:r>
              <a:rPr lang="en-US" sz="1800" dirty="0" smtClean="0"/>
              <a:t>	&lt;</a:t>
            </a:r>
            <a:r>
              <a:rPr lang="en-US" sz="1800" dirty="0" err="1" smtClean="0"/>
              <a:t>evaluatorName</a:t>
            </a:r>
            <a:r>
              <a:rPr lang="en-US" sz="1800" dirty="0" smtClean="0"/>
              <a:t>&gt;, </a:t>
            </a:r>
            <a:br>
              <a:rPr lang="en-US" sz="1800" dirty="0" smtClean="0"/>
            </a:br>
            <a:r>
              <a:rPr lang="en-US" sz="1800" dirty="0" smtClean="0"/>
              <a:t>	&lt;</a:t>
            </a:r>
            <a:r>
              <a:rPr lang="en-US" sz="1800" dirty="0" err="1" smtClean="0"/>
              <a:t>gradientName</a:t>
            </a:r>
            <a:r>
              <a:rPr lang="en-US" sz="1800" dirty="0" smtClean="0"/>
              <a:t>&gt;,  </a:t>
            </a:r>
            <a:br>
              <a:rPr lang="en-US" sz="1800" dirty="0" smtClean="0"/>
            </a:br>
            <a:r>
              <a:rPr lang="en-US" sz="1800" dirty="0" smtClean="0"/>
              <a:t>	</a:t>
            </a:r>
            <a:r>
              <a:rPr lang="en-US" sz="1800" i="1" dirty="0" smtClean="0">
                <a:solidFill>
                  <a:srgbClr val="000090"/>
                </a:solidFill>
              </a:rPr>
              <a:t>evaluators</a:t>
            </a:r>
            <a:r>
              <a:rPr lang="en-US" sz="1800" dirty="0" smtClean="0"/>
              <a:t>(</a:t>
            </a:r>
            <a:r>
              <a:rPr lang="en-US" sz="1800" dirty="0" smtClean="0">
                <a:solidFill>
                  <a:srgbClr val="000000"/>
                </a:solidFill>
              </a:rPr>
              <a:t>d</a:t>
            </a:r>
            <a:r>
              <a:rPr lang="en-US" sz="1800" dirty="0" smtClean="0"/>
              <a:t>fe1, de2, … , </a:t>
            </a:r>
            <a:r>
              <a:rPr lang="en-US" sz="1800" dirty="0" err="1" smtClean="0"/>
              <a:t>deN</a:t>
            </a:r>
            <a:r>
              <a:rPr lang="en-US" sz="1800" dirty="0" smtClean="0"/>
              <a:t>));</a:t>
            </a:r>
          </a:p>
          <a:p>
            <a:endParaRPr lang="en-US" sz="1800" dirty="0" smtClean="0"/>
          </a:p>
          <a:p>
            <a:r>
              <a:rPr lang="en-US" sz="1800" dirty="0" smtClean="0"/>
              <a:t>Example:</a:t>
            </a:r>
          </a:p>
          <a:p>
            <a:pPr lvl="1">
              <a:buNone/>
            </a:pPr>
            <a:r>
              <a:rPr lang="en-US" sz="1600" dirty="0" smtClean="0"/>
              <a:t/>
            </a:r>
            <a:br>
              <a:rPr lang="en-US" sz="1600" dirty="0" smtClean="0"/>
            </a:br>
            <a:r>
              <a:rPr lang="en-US" sz="1600" dirty="0" err="1" smtClean="0">
                <a:solidFill>
                  <a:schemeClr val="accent5">
                    <a:lumMod val="25000"/>
                  </a:schemeClr>
                </a:solidFill>
                <a:latin typeface="Courier"/>
                <a:cs typeface="Courier"/>
              </a:rPr>
              <a:t>ResponseModel</a:t>
            </a:r>
            <a:r>
              <a:rPr lang="en-US" sz="1600" dirty="0" smtClean="0">
                <a:solidFill>
                  <a:schemeClr val="accent5">
                    <a:lumMod val="25000"/>
                  </a:schemeClr>
                </a:solidFill>
                <a:latin typeface="Courier"/>
                <a:cs typeface="Courier"/>
              </a:rPr>
              <a:t> </a:t>
            </a:r>
            <a:r>
              <a:rPr lang="en-US" sz="1600" dirty="0" smtClean="0"/>
              <a:t>model;</a:t>
            </a:r>
            <a:br>
              <a:rPr lang="en-US" sz="1600" dirty="0" smtClean="0"/>
            </a:br>
            <a:r>
              <a:rPr lang="en-US" sz="1600" dirty="0" smtClean="0"/>
              <a:t/>
            </a:r>
            <a:br>
              <a:rPr lang="en-US" sz="1600" dirty="0" smtClean="0"/>
            </a:br>
            <a:r>
              <a:rPr lang="en-US" sz="1600" dirty="0" err="1" smtClean="0">
                <a:solidFill>
                  <a:srgbClr val="6A2800"/>
                </a:solidFill>
                <a:latin typeface="Courier"/>
                <a:cs typeface="Courier"/>
              </a:rPr>
              <a:t>DerivativeEvaluator</a:t>
            </a:r>
            <a:r>
              <a:rPr lang="en-US" sz="1600" dirty="0" smtClean="0">
                <a:solidFill>
                  <a:srgbClr val="6A2800"/>
                </a:solidFill>
                <a:latin typeface="Courier"/>
                <a:cs typeface="Courier"/>
              </a:rPr>
              <a:t> </a:t>
            </a:r>
            <a:r>
              <a:rPr lang="en-US" sz="1600" dirty="0" err="1" smtClean="0">
                <a:cs typeface="Courier"/>
              </a:rPr>
              <a:t>v</a:t>
            </a:r>
            <a:r>
              <a:rPr lang="en-US" sz="1600" dirty="0" err="1" smtClean="0"/>
              <a:t>de</a:t>
            </a:r>
            <a:r>
              <a:rPr lang="en-US" sz="1600" dirty="0" smtClean="0"/>
              <a:t> = </a:t>
            </a:r>
            <a:r>
              <a:rPr lang="en-US" sz="1600" i="1" dirty="0" err="1" smtClean="0">
                <a:solidFill>
                  <a:srgbClr val="000090"/>
                </a:solidFill>
              </a:rPr>
              <a:t>evaluator</a:t>
            </a:r>
            <a:r>
              <a:rPr lang="en-US" sz="1600" dirty="0" err="1" smtClean="0"/>
              <a:t>(model</a:t>
            </a:r>
            <a:r>
              <a:rPr lang="en-US" sz="1600" dirty="0" smtClean="0"/>
              <a:t>, "</a:t>
            </a:r>
            <a:r>
              <a:rPr lang="en-US" sz="1600" dirty="0" err="1" smtClean="0"/>
              <a:t>f</a:t>
            </a:r>
            <a:r>
              <a:rPr lang="en-US" sz="1600" dirty="0" smtClean="0"/>
              <a:t>", "fe1", "fe1g1",  </a:t>
            </a:r>
            <a:br>
              <a:rPr lang="en-US" sz="1600" dirty="0" smtClean="0"/>
            </a:br>
            <a:r>
              <a:rPr lang="en-US" sz="1600" i="1" dirty="0" smtClean="0">
                <a:solidFill>
                  <a:srgbClr val="000090"/>
                </a:solidFill>
              </a:rPr>
              <a:t>evaluators</a:t>
            </a:r>
            <a:r>
              <a:rPr lang="en-US" sz="1600" dirty="0" smtClean="0"/>
              <a:t>(dfe1dx1e1, dfe1dx2e1, dfe1dx3e1, dfe1dx4e1));</a:t>
            </a:r>
          </a:p>
          <a:p>
            <a:pPr lvl="1">
              <a:buNone/>
            </a:pPr>
            <a:r>
              <a:rPr lang="en-US" sz="1600" dirty="0" smtClean="0"/>
              <a:t>	</a:t>
            </a:r>
            <a:r>
              <a:rPr lang="en-US" sz="1600" dirty="0" smtClean="0">
                <a:solidFill>
                  <a:srgbClr val="6A2800"/>
                </a:solidFill>
                <a:latin typeface="Courier"/>
                <a:cs typeface="Courier"/>
              </a:rPr>
              <a:t>Object </a:t>
            </a:r>
            <a:r>
              <a:rPr lang="en-US" sz="1600" dirty="0" err="1" smtClean="0"/>
              <a:t>val</a:t>
            </a:r>
            <a:r>
              <a:rPr lang="en-US" sz="1600" dirty="0" smtClean="0"/>
              <a:t> = </a:t>
            </a:r>
            <a:r>
              <a:rPr lang="en-US" sz="1600" i="1" dirty="0" err="1" smtClean="0">
                <a:solidFill>
                  <a:srgbClr val="000090"/>
                </a:solidFill>
              </a:rPr>
              <a:t>value</a:t>
            </a:r>
            <a:r>
              <a:rPr lang="en-US" sz="1600" dirty="0" err="1" smtClean="0"/>
              <a:t>(</a:t>
            </a:r>
            <a:r>
              <a:rPr lang="en-US" sz="1600" i="1" dirty="0" err="1" smtClean="0">
                <a:solidFill>
                  <a:srgbClr val="000090"/>
                </a:solidFill>
              </a:rPr>
              <a:t>evaluator</a:t>
            </a:r>
            <a:r>
              <a:rPr lang="en-US" sz="1600" dirty="0" err="1" smtClean="0"/>
              <a:t>(vde</a:t>
            </a:r>
            <a:r>
              <a:rPr lang="en-US" sz="1600" dirty="0" smtClean="0"/>
              <a:t>, “x1”, "fe1g1"));      // partial derivative</a:t>
            </a:r>
          </a:p>
          <a:p>
            <a:pPr lvl="1">
              <a:buNone/>
            </a:pPr>
            <a:r>
              <a:rPr lang="en-US" sz="1600" dirty="0" smtClean="0"/>
              <a:t>	</a:t>
            </a:r>
          </a:p>
        </p:txBody>
      </p:sp>
      <p:sp>
        <p:nvSpPr>
          <p:cNvPr id="4" name="Footer Placeholder 3"/>
          <p:cNvSpPr>
            <a:spLocks noGrp="1"/>
          </p:cNvSpPr>
          <p:nvPr>
            <p:ph type="ftr" sz="quarter" idx="10"/>
          </p:nvPr>
        </p:nvSpPr>
        <p:spPr/>
        <p:txBody>
          <a:bodyPr/>
          <a:lstStyle/>
          <a:p>
            <a:pPr>
              <a:defRPr/>
            </a:pPr>
            <a:r>
              <a:rPr lang="en-US" smtClean="0"/>
              <a:t>Mike Sobolewski</a:t>
            </a:r>
            <a:endParaRPr lang="en-US"/>
          </a:p>
        </p:txBody>
      </p:sp>
      <p:sp>
        <p:nvSpPr>
          <p:cNvPr id="5" name="Slide Number Placeholder 4"/>
          <p:cNvSpPr>
            <a:spLocks noGrp="1"/>
          </p:cNvSpPr>
          <p:nvPr>
            <p:ph type="sldNum" sz="quarter" idx="11"/>
          </p:nvPr>
        </p:nvSpPr>
        <p:spPr/>
        <p:txBody>
          <a:bodyPr/>
          <a:lstStyle/>
          <a:p>
            <a:pPr>
              <a:defRPr/>
            </a:pPr>
            <a:fld id="{7FB0E867-761E-264F-9436-73FFFB3EA5A5}" type="slidenum">
              <a:rPr lang="en-US" smtClean="0"/>
              <a:pPr>
                <a:defRPr/>
              </a:pPr>
              <a:t>180</a:t>
            </a:fld>
            <a:endParaRPr lang="en-US"/>
          </a:p>
        </p:txBody>
      </p:sp>
      <p:sp>
        <p:nvSpPr>
          <p:cNvPr id="7" name="TextBox 6"/>
          <p:cNvSpPr txBox="1"/>
          <p:nvPr/>
        </p:nvSpPr>
        <p:spPr>
          <a:xfrm>
            <a:off x="7709591" y="1370527"/>
            <a:ext cx="1426052" cy="646331"/>
          </a:xfrm>
          <a:prstGeom prst="rect">
            <a:avLst/>
          </a:prstGeom>
          <a:noFill/>
        </p:spPr>
        <p:txBody>
          <a:bodyPr wrap="square" rtlCol="0">
            <a:spAutoFit/>
          </a:bodyPr>
          <a:lstStyle/>
          <a:p>
            <a:pPr eaLnBrk="0" fontAlgn="base" hangingPunct="0">
              <a:spcBef>
                <a:spcPct val="0"/>
              </a:spcBef>
              <a:spcAft>
                <a:spcPct val="0"/>
              </a:spcAft>
            </a:pPr>
            <a:r>
              <a:rPr lang="en-US" sz="1200" dirty="0" smtClean="0">
                <a:solidFill>
                  <a:srgbClr val="000000"/>
                </a:solidFill>
                <a:ea typeface="ＭＳ Ｐゴシック" charset="-128"/>
              </a:rPr>
              <a:t>alternation	</a:t>
            </a:r>
            <a:r>
              <a:rPr lang="en-US" sz="1200" b="1" dirty="0" smtClean="0">
                <a:solidFill>
                  <a:srgbClr val="000000"/>
                </a:solidFill>
                <a:ea typeface="ＭＳ Ｐゴシック" charset="-128"/>
              </a:rPr>
              <a:t>|</a:t>
            </a:r>
          </a:p>
          <a:p>
            <a:pPr eaLnBrk="0" fontAlgn="base" hangingPunct="0">
              <a:spcBef>
                <a:spcPct val="0"/>
              </a:spcBef>
              <a:spcAft>
                <a:spcPct val="0"/>
              </a:spcAft>
            </a:pPr>
            <a:r>
              <a:rPr lang="en-US" sz="1200" dirty="0" smtClean="0">
                <a:solidFill>
                  <a:srgbClr val="000000"/>
                </a:solidFill>
                <a:ea typeface="ＭＳ Ｐゴシック" charset="-128"/>
              </a:rPr>
              <a:t>option	</a:t>
            </a:r>
            <a:r>
              <a:rPr lang="en-US" sz="1200" b="1" dirty="0" smtClean="0">
                <a:solidFill>
                  <a:srgbClr val="000000"/>
                </a:solidFill>
                <a:ea typeface="ＭＳ Ｐゴシック" charset="-128"/>
              </a:rPr>
              <a:t>[ ... ]</a:t>
            </a:r>
          </a:p>
          <a:p>
            <a:pPr eaLnBrk="0" fontAlgn="base" hangingPunct="0">
              <a:spcBef>
                <a:spcPct val="0"/>
              </a:spcBef>
              <a:spcAft>
                <a:spcPct val="0"/>
              </a:spcAft>
            </a:pPr>
            <a:r>
              <a:rPr lang="en-US" sz="1200" dirty="0" smtClean="0">
                <a:solidFill>
                  <a:srgbClr val="000000"/>
                </a:solidFill>
                <a:ea typeface="ＭＳ Ｐゴシック" charset="-128"/>
              </a:rPr>
              <a:t>repetition	</a:t>
            </a:r>
            <a:r>
              <a:rPr lang="en-US" sz="1200" b="1" dirty="0" smtClean="0">
                <a:solidFill>
                  <a:srgbClr val="000000"/>
                </a:solidFill>
                <a:ea typeface="ＭＳ Ｐゴシック" charset="-128"/>
              </a:rPr>
              <a:t>{ ... }</a:t>
            </a: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57590" y="152400"/>
            <a:ext cx="8386410" cy="1143000"/>
          </a:xfrm>
        </p:spPr>
        <p:txBody>
          <a:bodyPr/>
          <a:lstStyle/>
          <a:p>
            <a:r>
              <a:rPr lang="en-US" dirty="0" smtClean="0"/>
              <a:t>Configuration: Expression Evaluators</a:t>
            </a:r>
            <a:endParaRPr lang="en-US" dirty="0"/>
          </a:p>
        </p:txBody>
      </p:sp>
      <p:sp>
        <p:nvSpPr>
          <p:cNvPr id="3" name="Content Placeholder 2"/>
          <p:cNvSpPr>
            <a:spLocks noGrp="1"/>
          </p:cNvSpPr>
          <p:nvPr>
            <p:ph idx="1"/>
          </p:nvPr>
        </p:nvSpPr>
        <p:spPr>
          <a:xfrm>
            <a:off x="512486" y="1429546"/>
            <a:ext cx="8653795" cy="5294776"/>
          </a:xfrm>
        </p:spPr>
        <p:txBody>
          <a:bodyPr/>
          <a:lstStyle/>
          <a:p>
            <a:r>
              <a:rPr lang="en-US" sz="1800" dirty="0" smtClean="0">
                <a:solidFill>
                  <a:srgbClr val="000000"/>
                </a:solidFill>
              </a:rPr>
              <a:t>Create a model: </a:t>
            </a:r>
            <a:r>
              <a:rPr lang="en-US" sz="1800" dirty="0" smtClean="0"/>
              <a:t>&lt;model&gt;</a:t>
            </a:r>
            <a:endParaRPr lang="en-US" sz="1800" dirty="0" smtClean="0">
              <a:solidFill>
                <a:srgbClr val="000000"/>
              </a:solidFill>
            </a:endParaRPr>
          </a:p>
          <a:p>
            <a:r>
              <a:rPr lang="en-US" sz="1800" dirty="0" smtClean="0">
                <a:solidFill>
                  <a:schemeClr val="accent5">
                    <a:lumMod val="25000"/>
                  </a:schemeClr>
                </a:solidFill>
                <a:latin typeface="Courier"/>
                <a:cs typeface="Courier"/>
              </a:rPr>
              <a:t>Evaluator </a:t>
            </a:r>
            <a:r>
              <a:rPr lang="en-US" sz="1800" dirty="0" err="1" smtClean="0"/>
              <a:t>eval</a:t>
            </a:r>
            <a:r>
              <a:rPr lang="en-US" sz="1800" dirty="0" smtClean="0"/>
              <a:t> </a:t>
            </a:r>
            <a:r>
              <a:rPr lang="en-US" sz="1800" i="1" dirty="0" smtClean="0">
                <a:solidFill>
                  <a:srgbClr val="000090"/>
                </a:solidFill>
              </a:rPr>
              <a:t>= evaluator | groovy</a:t>
            </a:r>
            <a:r>
              <a:rPr lang="en-US" sz="1800" dirty="0" smtClean="0"/>
              <a:t>([ &lt;</a:t>
            </a:r>
            <a:r>
              <a:rPr lang="en-US" sz="1800" dirty="0" err="1" smtClean="0"/>
              <a:t>evalName</a:t>
            </a:r>
            <a:r>
              <a:rPr lang="en-US" sz="1800" dirty="0" smtClean="0"/>
              <a:t>&gt; ], </a:t>
            </a:r>
          </a:p>
          <a:p>
            <a:pPr>
              <a:buNone/>
            </a:pPr>
            <a:r>
              <a:rPr lang="en-US" sz="1800" dirty="0" smtClean="0"/>
              <a:t>		&lt;script&gt;, </a:t>
            </a:r>
            <a:r>
              <a:rPr lang="en-US" sz="1800" i="1" dirty="0" err="1" smtClean="0">
                <a:solidFill>
                  <a:srgbClr val="000090"/>
                </a:solidFill>
              </a:rPr>
              <a:t>args</a:t>
            </a:r>
            <a:r>
              <a:rPr lang="en-US" sz="1800" dirty="0" smtClean="0"/>
              <a:t>( { &lt;</a:t>
            </a:r>
            <a:r>
              <a:rPr lang="en-US" sz="1800" dirty="0" err="1" smtClean="0"/>
              <a:t>varList</a:t>
            </a:r>
            <a:r>
              <a:rPr lang="en-US" sz="1800" dirty="0" smtClean="0"/>
              <a:t>&gt; }) ], [ &lt;</a:t>
            </a:r>
            <a:r>
              <a:rPr lang="en-US" sz="1800" dirty="0" err="1" smtClean="0"/>
              <a:t>evalType</a:t>
            </a:r>
            <a:r>
              <a:rPr lang="en-US" sz="1800" dirty="0" smtClean="0"/>
              <a:t>&gt; ])</a:t>
            </a:r>
          </a:p>
          <a:p>
            <a:r>
              <a:rPr lang="en-US" sz="1800" i="1" dirty="0" smtClean="0">
                <a:solidFill>
                  <a:srgbClr val="000090"/>
                </a:solidFill>
              </a:rPr>
              <a:t>evaluator</a:t>
            </a:r>
            <a:r>
              <a:rPr lang="en-US" sz="1800" dirty="0" smtClean="0"/>
              <a:t>([ &lt;</a:t>
            </a:r>
            <a:r>
              <a:rPr lang="en-US" sz="1800" dirty="0" err="1" smtClean="0"/>
              <a:t>evalName</a:t>
            </a:r>
            <a:r>
              <a:rPr lang="en-US" sz="1800" dirty="0" smtClean="0"/>
              <a:t>&gt; ], &lt;script&gt;, </a:t>
            </a:r>
            <a:r>
              <a:rPr lang="en-US" sz="1800" i="1" dirty="0" err="1" smtClean="0">
                <a:solidFill>
                  <a:srgbClr val="000090"/>
                </a:solidFill>
              </a:rPr>
              <a:t>args</a:t>
            </a:r>
            <a:r>
              <a:rPr lang="en-US" sz="1800" dirty="0" smtClean="0"/>
              <a:t>({ &lt;</a:t>
            </a:r>
            <a:r>
              <a:rPr lang="en-US" sz="1800" dirty="0" err="1" smtClean="0"/>
              <a:t>varList</a:t>
            </a:r>
            <a:r>
              <a:rPr lang="en-US" sz="1800" dirty="0" smtClean="0"/>
              <a:t>&gt; }) ])	</a:t>
            </a:r>
          </a:p>
          <a:p>
            <a:r>
              <a:rPr lang="en-US" sz="1800" dirty="0" smtClean="0"/>
              <a:t>&lt;</a:t>
            </a:r>
            <a:r>
              <a:rPr lang="en-US" sz="1800" dirty="0" err="1" smtClean="0"/>
              <a:t>varList</a:t>
            </a:r>
            <a:r>
              <a:rPr lang="en-US" sz="1800" dirty="0" smtClean="0"/>
              <a:t>&gt; = </a:t>
            </a:r>
            <a:r>
              <a:rPr lang="en-US" sz="1800" i="1" dirty="0" err="1" smtClean="0">
                <a:solidFill>
                  <a:srgbClr val="000090"/>
                </a:solidFill>
              </a:rPr>
              <a:t>varList</a:t>
            </a:r>
            <a:r>
              <a:rPr lang="en-US" sz="1800" dirty="0" smtClean="0"/>
              <a:t>(&lt;</a:t>
            </a:r>
            <a:r>
              <a:rPr lang="en-US" sz="1800" dirty="0" err="1" smtClean="0"/>
              <a:t>aVar</a:t>
            </a:r>
            <a:r>
              <a:rPr lang="en-US" sz="1800" dirty="0" smtClean="0"/>
              <a:t>&gt;, { &lt;</a:t>
            </a:r>
            <a:r>
              <a:rPr lang="en-US" sz="1800" dirty="0" err="1" smtClean="0"/>
              <a:t>aVar</a:t>
            </a:r>
            <a:r>
              <a:rPr lang="en-US" sz="1800" dirty="0" smtClean="0"/>
              <a:t>&gt; } )  | &lt;</a:t>
            </a:r>
            <a:r>
              <a:rPr lang="en-US" sz="1800" dirty="0" err="1" smtClean="0"/>
              <a:t>instanceof</a:t>
            </a:r>
            <a:r>
              <a:rPr lang="en-US" sz="1800" dirty="0" smtClean="0"/>
              <a:t> </a:t>
            </a:r>
            <a:r>
              <a:rPr lang="en-US" sz="1800" dirty="0" err="1" smtClean="0">
                <a:solidFill>
                  <a:schemeClr val="accent5">
                    <a:lumMod val="25000"/>
                  </a:schemeClr>
                </a:solidFill>
                <a:latin typeface="Courier"/>
                <a:cs typeface="Courier"/>
              </a:rPr>
              <a:t>VarList</a:t>
            </a:r>
            <a:r>
              <a:rPr lang="en-US" sz="1800" dirty="0" smtClean="0"/>
              <a:t>&gt;</a:t>
            </a:r>
          </a:p>
          <a:p>
            <a:r>
              <a:rPr lang="en-US" sz="1800" dirty="0" smtClean="0"/>
              <a:t>&lt;</a:t>
            </a:r>
            <a:r>
              <a:rPr lang="en-US" sz="1800" dirty="0" err="1" smtClean="0"/>
              <a:t>aVar</a:t>
            </a:r>
            <a:r>
              <a:rPr lang="en-US" sz="1800" dirty="0" smtClean="0"/>
              <a:t>&gt;  = </a:t>
            </a:r>
            <a:r>
              <a:rPr lang="en-US" sz="1800" i="1" dirty="0" err="1" smtClean="0">
                <a:solidFill>
                  <a:srgbClr val="000090"/>
                </a:solidFill>
              </a:rPr>
              <a:t>var</a:t>
            </a:r>
            <a:r>
              <a:rPr lang="en-US" sz="1800" dirty="0" smtClean="0"/>
              <a:t>(&lt;name&gt;, &lt;value&gt;) | &lt;</a:t>
            </a:r>
            <a:r>
              <a:rPr lang="en-US" sz="1800" dirty="0" err="1" smtClean="0"/>
              <a:t>instanceof</a:t>
            </a:r>
            <a:r>
              <a:rPr lang="en-US" sz="1800" dirty="0" smtClean="0"/>
              <a:t> </a:t>
            </a:r>
            <a:r>
              <a:rPr lang="en-US" sz="1800" dirty="0" err="1" smtClean="0">
                <a:solidFill>
                  <a:schemeClr val="accent5">
                    <a:lumMod val="25000"/>
                  </a:schemeClr>
                </a:solidFill>
                <a:latin typeface="Courier"/>
                <a:cs typeface="Courier"/>
              </a:rPr>
              <a:t>Var</a:t>
            </a:r>
            <a:r>
              <a:rPr lang="en-US" sz="1800" dirty="0" smtClean="0"/>
              <a:t>&gt;</a:t>
            </a:r>
          </a:p>
          <a:p>
            <a:r>
              <a:rPr lang="en-US" sz="1800" dirty="0" smtClean="0"/>
              <a:t>Example:</a:t>
            </a:r>
          </a:p>
          <a:p>
            <a:pPr lvl="1">
              <a:buNone/>
            </a:pPr>
            <a:r>
              <a:rPr lang="en-US" sz="1600" dirty="0" smtClean="0"/>
              <a:t/>
            </a:r>
            <a:br>
              <a:rPr lang="en-US" sz="1600" dirty="0" smtClean="0"/>
            </a:br>
            <a:r>
              <a:rPr lang="en-US" sz="1600" dirty="0" err="1" smtClean="0">
                <a:solidFill>
                  <a:schemeClr val="accent5">
                    <a:lumMod val="25000"/>
                  </a:schemeClr>
                </a:solidFill>
                <a:latin typeface="Courier"/>
                <a:cs typeface="Courier"/>
              </a:rPr>
              <a:t>ResponseModel</a:t>
            </a:r>
            <a:r>
              <a:rPr lang="en-US" sz="1600" dirty="0" smtClean="0">
                <a:solidFill>
                  <a:schemeClr val="accent5">
                    <a:lumMod val="25000"/>
                  </a:schemeClr>
                </a:solidFill>
                <a:latin typeface="Courier"/>
                <a:cs typeface="Courier"/>
              </a:rPr>
              <a:t>  </a:t>
            </a:r>
            <a:r>
              <a:rPr lang="en-US" sz="1600" dirty="0" smtClean="0"/>
              <a:t>model;</a:t>
            </a:r>
            <a:br>
              <a:rPr lang="en-US" sz="1600" dirty="0" smtClean="0"/>
            </a:br>
            <a:r>
              <a:rPr lang="en-US" sz="1600" dirty="0" smtClean="0"/>
              <a:t/>
            </a:r>
            <a:br>
              <a:rPr lang="en-US" sz="1600" dirty="0" smtClean="0"/>
            </a:br>
            <a:r>
              <a:rPr lang="en-US" sz="1600" dirty="0" smtClean="0">
                <a:solidFill>
                  <a:srgbClr val="6A2800"/>
                </a:solidFill>
                <a:latin typeface="Courier"/>
                <a:cs typeface="Courier"/>
              </a:rPr>
              <a:t>Evaluator </a:t>
            </a:r>
            <a:r>
              <a:rPr lang="en-US" sz="1600" dirty="0" smtClean="0"/>
              <a:t>y1e = </a:t>
            </a:r>
            <a:r>
              <a:rPr lang="en-US" sz="1600" i="1" dirty="0" smtClean="0">
                <a:solidFill>
                  <a:srgbClr val="000090"/>
                </a:solidFill>
              </a:rPr>
              <a:t>evaluator</a:t>
            </a:r>
            <a:r>
              <a:rPr lang="en-US" sz="1600" dirty="0" smtClean="0"/>
              <a:t>("y1e1", </a:t>
            </a:r>
          </a:p>
          <a:p>
            <a:pPr lvl="1">
              <a:buNone/>
            </a:pPr>
            <a:r>
              <a:rPr lang="en-US" sz="1600" dirty="0" smtClean="0"/>
              <a:t>		"xl1 + 2*x2^2 + 3*x3^2 + 5*x4 +4*x2^3”,</a:t>
            </a:r>
            <a:r>
              <a:rPr lang="en-US" sz="1600" i="1" dirty="0" smtClean="0"/>
              <a:t> </a:t>
            </a:r>
            <a:r>
              <a:rPr lang="en-US" sz="1600" i="1" dirty="0" err="1" smtClean="0">
                <a:solidFill>
                  <a:srgbClr val="000090"/>
                </a:solidFill>
              </a:rPr>
              <a:t>args</a:t>
            </a:r>
            <a:r>
              <a:rPr lang="en-US" sz="1600" dirty="0" err="1" smtClean="0"/>
              <a:t>(</a:t>
            </a:r>
            <a:r>
              <a:rPr lang="en-US" sz="1600" i="1" dirty="0" err="1" smtClean="0">
                <a:solidFill>
                  <a:srgbClr val="000090"/>
                </a:solidFill>
              </a:rPr>
              <a:t>vars</a:t>
            </a:r>
            <a:r>
              <a:rPr lang="en-US" sz="1600" dirty="0" err="1" smtClean="0"/>
              <a:t>(model</a:t>
            </a:r>
            <a:r>
              <a:rPr lang="en-US" sz="1600" dirty="0" smtClean="0"/>
              <a:t>, "xl1”, "x2", "x3", "x4")));</a:t>
            </a:r>
            <a:br>
              <a:rPr lang="en-US" sz="1600" dirty="0" smtClean="0"/>
            </a:br>
            <a:endParaRPr lang="en-US" sz="1600" dirty="0" smtClean="0"/>
          </a:p>
          <a:p>
            <a:pPr lvl="1">
              <a:buNone/>
            </a:pPr>
            <a:r>
              <a:rPr lang="en-US" sz="1600" dirty="0" smtClean="0"/>
              <a:t>	</a:t>
            </a:r>
            <a:r>
              <a:rPr lang="en-US" sz="1600" i="1" dirty="0" err="1" smtClean="0">
                <a:solidFill>
                  <a:srgbClr val="000090"/>
                </a:solidFill>
              </a:rPr>
              <a:t>var</a:t>
            </a:r>
            <a:r>
              <a:rPr lang="en-US" sz="1600" dirty="0" err="1" smtClean="0"/>
              <a:t>(model</a:t>
            </a:r>
            <a:r>
              <a:rPr lang="en-US" sz="1600" dirty="0" smtClean="0"/>
              <a:t>, “y1”, y1e );</a:t>
            </a:r>
          </a:p>
          <a:p>
            <a:pPr lvl="1">
              <a:buNone/>
            </a:pPr>
            <a:r>
              <a:rPr lang="en-US" sz="1600" dirty="0" smtClean="0"/>
              <a:t>	</a:t>
            </a:r>
            <a:r>
              <a:rPr lang="en-US" sz="1600" dirty="0" smtClean="0">
                <a:solidFill>
                  <a:srgbClr val="6A2800"/>
                </a:solidFill>
                <a:latin typeface="Courier"/>
                <a:cs typeface="Courier"/>
              </a:rPr>
              <a:t>Object </a:t>
            </a:r>
            <a:r>
              <a:rPr lang="en-US" sz="1600" dirty="0" err="1" smtClean="0"/>
              <a:t>val</a:t>
            </a:r>
            <a:r>
              <a:rPr lang="en-US" sz="1600" dirty="0" smtClean="0"/>
              <a:t> = </a:t>
            </a:r>
            <a:r>
              <a:rPr lang="en-US" sz="1600" i="1" dirty="0" err="1" smtClean="0">
                <a:solidFill>
                  <a:srgbClr val="000090"/>
                </a:solidFill>
              </a:rPr>
              <a:t>value</a:t>
            </a:r>
            <a:r>
              <a:rPr lang="en-US" sz="1600" dirty="0" err="1" smtClean="0"/>
              <a:t>(model</a:t>
            </a:r>
            <a:r>
              <a:rPr lang="en-US" sz="1600" dirty="0" smtClean="0"/>
              <a:t>, “y1”);</a:t>
            </a:r>
          </a:p>
          <a:p>
            <a:pPr lvl="1">
              <a:buNone/>
            </a:pPr>
            <a:r>
              <a:rPr lang="en-US" sz="1600" dirty="0" smtClean="0"/>
              <a:t>	</a:t>
            </a:r>
          </a:p>
          <a:p>
            <a:pPr lvl="1">
              <a:buNone/>
            </a:pPr>
            <a:endParaRPr lang="en-US" sz="1600" dirty="0" smtClean="0"/>
          </a:p>
        </p:txBody>
      </p:sp>
      <p:sp>
        <p:nvSpPr>
          <p:cNvPr id="4" name="Footer Placeholder 3"/>
          <p:cNvSpPr>
            <a:spLocks noGrp="1"/>
          </p:cNvSpPr>
          <p:nvPr>
            <p:ph type="ftr" sz="quarter" idx="10"/>
          </p:nvPr>
        </p:nvSpPr>
        <p:spPr/>
        <p:txBody>
          <a:bodyPr/>
          <a:lstStyle/>
          <a:p>
            <a:pPr>
              <a:defRPr/>
            </a:pPr>
            <a:r>
              <a:rPr lang="en-US" smtClean="0"/>
              <a:t>Mike Sobolewski</a:t>
            </a:r>
            <a:endParaRPr lang="en-US"/>
          </a:p>
        </p:txBody>
      </p:sp>
      <p:sp>
        <p:nvSpPr>
          <p:cNvPr id="5" name="Slide Number Placeholder 4"/>
          <p:cNvSpPr>
            <a:spLocks noGrp="1"/>
          </p:cNvSpPr>
          <p:nvPr>
            <p:ph type="sldNum" sz="quarter" idx="11"/>
          </p:nvPr>
        </p:nvSpPr>
        <p:spPr/>
        <p:txBody>
          <a:bodyPr/>
          <a:lstStyle/>
          <a:p>
            <a:pPr>
              <a:defRPr/>
            </a:pPr>
            <a:fld id="{7FB0E867-761E-264F-9436-73FFFB3EA5A5}" type="slidenum">
              <a:rPr lang="en-US" smtClean="0"/>
              <a:pPr>
                <a:defRPr/>
              </a:pPr>
              <a:t>181</a:t>
            </a:fld>
            <a:endParaRPr lang="en-US"/>
          </a:p>
        </p:txBody>
      </p:sp>
      <p:sp>
        <p:nvSpPr>
          <p:cNvPr id="7" name="TextBox 6"/>
          <p:cNvSpPr txBox="1"/>
          <p:nvPr/>
        </p:nvSpPr>
        <p:spPr>
          <a:xfrm>
            <a:off x="7709591" y="1370527"/>
            <a:ext cx="1426052" cy="646331"/>
          </a:xfrm>
          <a:prstGeom prst="rect">
            <a:avLst/>
          </a:prstGeom>
          <a:noFill/>
        </p:spPr>
        <p:txBody>
          <a:bodyPr wrap="square" rtlCol="0">
            <a:spAutoFit/>
          </a:bodyPr>
          <a:lstStyle/>
          <a:p>
            <a:pPr eaLnBrk="0" fontAlgn="base" hangingPunct="0">
              <a:spcBef>
                <a:spcPct val="0"/>
              </a:spcBef>
              <a:spcAft>
                <a:spcPct val="0"/>
              </a:spcAft>
            </a:pPr>
            <a:r>
              <a:rPr lang="en-US" sz="1200" dirty="0" smtClean="0">
                <a:solidFill>
                  <a:srgbClr val="000000"/>
                </a:solidFill>
                <a:ea typeface="ＭＳ Ｐゴシック" charset="-128"/>
              </a:rPr>
              <a:t>alternation	</a:t>
            </a:r>
            <a:r>
              <a:rPr lang="en-US" sz="1200" b="1" dirty="0" smtClean="0">
                <a:solidFill>
                  <a:srgbClr val="000000"/>
                </a:solidFill>
                <a:ea typeface="ＭＳ Ｐゴシック" charset="-128"/>
              </a:rPr>
              <a:t>|</a:t>
            </a:r>
          </a:p>
          <a:p>
            <a:pPr eaLnBrk="0" fontAlgn="base" hangingPunct="0">
              <a:spcBef>
                <a:spcPct val="0"/>
              </a:spcBef>
              <a:spcAft>
                <a:spcPct val="0"/>
              </a:spcAft>
            </a:pPr>
            <a:r>
              <a:rPr lang="en-US" sz="1200" dirty="0" smtClean="0">
                <a:solidFill>
                  <a:srgbClr val="000000"/>
                </a:solidFill>
                <a:ea typeface="ＭＳ Ｐゴシック" charset="-128"/>
              </a:rPr>
              <a:t>option	</a:t>
            </a:r>
            <a:r>
              <a:rPr lang="en-US" sz="1200" b="1" dirty="0" smtClean="0">
                <a:solidFill>
                  <a:srgbClr val="000000"/>
                </a:solidFill>
                <a:ea typeface="ＭＳ Ｐゴシック" charset="-128"/>
              </a:rPr>
              <a:t>[ ... ]</a:t>
            </a:r>
          </a:p>
          <a:p>
            <a:pPr eaLnBrk="0" fontAlgn="base" hangingPunct="0">
              <a:spcBef>
                <a:spcPct val="0"/>
              </a:spcBef>
              <a:spcAft>
                <a:spcPct val="0"/>
              </a:spcAft>
            </a:pPr>
            <a:r>
              <a:rPr lang="en-US" sz="1200" dirty="0" smtClean="0">
                <a:solidFill>
                  <a:srgbClr val="000000"/>
                </a:solidFill>
                <a:ea typeface="ＭＳ Ｐゴシック" charset="-128"/>
              </a:rPr>
              <a:t>repetition	</a:t>
            </a:r>
            <a:r>
              <a:rPr lang="en-US" sz="1200" b="1" dirty="0" smtClean="0">
                <a:solidFill>
                  <a:srgbClr val="000000"/>
                </a:solidFill>
                <a:ea typeface="ＭＳ Ｐゴシック" charset="-128"/>
              </a:rPr>
              <a:t>{ ... }</a:t>
            </a: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35039" y="152400"/>
            <a:ext cx="8311208" cy="1143000"/>
          </a:xfrm>
        </p:spPr>
        <p:txBody>
          <a:bodyPr/>
          <a:lstStyle/>
          <a:p>
            <a:r>
              <a:rPr lang="en-US" dirty="0" err="1" smtClean="0"/>
              <a:t>Var</a:t>
            </a:r>
            <a:r>
              <a:rPr lang="en-US" dirty="0" smtClean="0"/>
              <a:t> Configuration:  VOP API + MDP</a:t>
            </a:r>
            <a:endParaRPr lang="en-US" dirty="0"/>
          </a:p>
        </p:txBody>
      </p:sp>
      <p:sp>
        <p:nvSpPr>
          <p:cNvPr id="3" name="Content Placeholder 2"/>
          <p:cNvSpPr>
            <a:spLocks noGrp="1"/>
          </p:cNvSpPr>
          <p:nvPr>
            <p:ph idx="1"/>
          </p:nvPr>
        </p:nvSpPr>
        <p:spPr>
          <a:xfrm>
            <a:off x="523628" y="1708043"/>
            <a:ext cx="8620372" cy="4875638"/>
          </a:xfrm>
        </p:spPr>
        <p:txBody>
          <a:bodyPr/>
          <a:lstStyle/>
          <a:p>
            <a:pPr>
              <a:buFont typeface="+mj-lt"/>
              <a:buAutoNum type="arabicPeriod"/>
            </a:pPr>
            <a:r>
              <a:rPr lang="en-US" sz="1800" dirty="0" smtClean="0"/>
              <a:t>Create a model</a:t>
            </a:r>
          </a:p>
          <a:p>
            <a:pPr>
              <a:buFont typeface="+mj-lt"/>
              <a:buAutoNum type="arabicPeriod"/>
            </a:pPr>
            <a:r>
              <a:rPr lang="en-US" sz="1800" dirty="0" smtClean="0"/>
              <a:t>Create an evaluator</a:t>
            </a:r>
          </a:p>
          <a:p>
            <a:pPr>
              <a:buFont typeface="+mj-lt"/>
              <a:buAutoNum type="arabicPeriod"/>
            </a:pPr>
            <a:r>
              <a:rPr lang="en-US" sz="1800" dirty="0" smtClean="0"/>
              <a:t>Create a filter</a:t>
            </a:r>
          </a:p>
          <a:p>
            <a:pPr>
              <a:buFont typeface="+mj-lt"/>
              <a:buAutoNum type="arabicPeriod"/>
            </a:pPr>
            <a:r>
              <a:rPr lang="en-US" sz="1800" dirty="0" smtClean="0"/>
              <a:t>Add dependents to the evaluator (API-based </a:t>
            </a:r>
            <a:r>
              <a:rPr lang="en-US" sz="1800" dirty="0" err="1" smtClean="0"/>
              <a:t>var</a:t>
            </a:r>
            <a:r>
              <a:rPr lang="en-US" sz="1800" dirty="0" smtClean="0"/>
              <a:t> configuration)</a:t>
            </a:r>
          </a:p>
          <a:p>
            <a:pPr>
              <a:buFont typeface="+mj-lt"/>
              <a:buAutoNum type="arabicPeriod"/>
            </a:pPr>
            <a:r>
              <a:rPr lang="en-US" sz="1800" dirty="0" smtClean="0"/>
              <a:t>Assign the evaluator and filter to the variable in the model (MDP-based configuration)</a:t>
            </a:r>
          </a:p>
          <a:p>
            <a:pPr>
              <a:buNone/>
            </a:pPr>
            <a:endParaRPr lang="en-US" sz="1800" dirty="0" smtClean="0"/>
          </a:p>
          <a:p>
            <a:pPr>
              <a:buNone/>
            </a:pPr>
            <a:r>
              <a:rPr lang="en-US" sz="1800" dirty="0" smtClean="0"/>
              <a:t>Example:</a:t>
            </a:r>
            <a:br>
              <a:rPr lang="en-US" sz="1800" dirty="0" smtClean="0"/>
            </a:br>
            <a:endParaRPr lang="en-US" sz="1800" dirty="0" smtClean="0"/>
          </a:p>
          <a:p>
            <a:pPr marL="457200" lvl="1" indent="0">
              <a:buNone/>
            </a:pPr>
            <a:r>
              <a:rPr lang="en-US" sz="1600" dirty="0" err="1" smtClean="0">
                <a:solidFill>
                  <a:schemeClr val="accent5">
                    <a:lumMod val="25000"/>
                  </a:schemeClr>
                </a:solidFill>
                <a:latin typeface="Courier"/>
                <a:cs typeface="Courier"/>
              </a:rPr>
              <a:t>ResponseModel</a:t>
            </a:r>
            <a:r>
              <a:rPr lang="en-US" sz="1600" dirty="0" smtClean="0">
                <a:solidFill>
                  <a:schemeClr val="accent5">
                    <a:lumMod val="25000"/>
                  </a:schemeClr>
                </a:solidFill>
                <a:latin typeface="Courier"/>
                <a:cs typeface="Courier"/>
              </a:rPr>
              <a:t>  </a:t>
            </a:r>
            <a:r>
              <a:rPr lang="en-US" sz="1600" dirty="0" smtClean="0">
                <a:solidFill>
                  <a:srgbClr val="000000"/>
                </a:solidFill>
              </a:rPr>
              <a:t>model</a:t>
            </a:r>
            <a:r>
              <a:rPr lang="en-US" sz="1600" dirty="0" smtClean="0"/>
              <a:t>;</a:t>
            </a:r>
            <a:br>
              <a:rPr lang="en-US" sz="1600" dirty="0" smtClean="0"/>
            </a:br>
            <a:r>
              <a:rPr lang="en-US" sz="1600" dirty="0" smtClean="0"/>
              <a:t/>
            </a:r>
            <a:br>
              <a:rPr lang="en-US" sz="1600" dirty="0" smtClean="0"/>
            </a:br>
            <a:r>
              <a:rPr lang="en-US" sz="1600" dirty="0" smtClean="0">
                <a:solidFill>
                  <a:srgbClr val="6A2800"/>
                </a:solidFill>
                <a:latin typeface="Courier"/>
                <a:cs typeface="Courier"/>
              </a:rPr>
              <a:t>Evaluator </a:t>
            </a:r>
            <a:r>
              <a:rPr lang="en-US" sz="1600" dirty="0" smtClean="0"/>
              <a:t>y1e2 = </a:t>
            </a:r>
            <a:r>
              <a:rPr lang="en-US" sz="1600" dirty="0" smtClean="0">
                <a:solidFill>
                  <a:srgbClr val="6A2800"/>
                </a:solidFill>
                <a:latin typeface="Courier"/>
                <a:cs typeface="Courier"/>
              </a:rPr>
              <a:t>new ExpressionEvaluator</a:t>
            </a:r>
            <a:r>
              <a:rPr lang="en-US" sz="1600" dirty="0" smtClean="0"/>
              <a:t>("y1e2", "y3 + y4 + y5 + 4*x2^3")</a:t>
            </a:r>
            <a:r>
              <a:rPr lang="en-US" sz="1600" i="1" dirty="0" smtClean="0"/>
              <a:t>;</a:t>
            </a:r>
            <a:br>
              <a:rPr lang="en-US" sz="1600" i="1" dirty="0" smtClean="0"/>
            </a:br>
            <a:r>
              <a:rPr lang="en-US" sz="1600" dirty="0" smtClean="0">
                <a:solidFill>
                  <a:srgbClr val="6A2800"/>
                </a:solidFill>
                <a:latin typeface="Courier"/>
                <a:cs typeface="Courier"/>
              </a:rPr>
              <a:t>Filter </a:t>
            </a:r>
            <a:r>
              <a:rPr lang="en-US" sz="1600" dirty="0" smtClean="0"/>
              <a:t>y1f2 = …</a:t>
            </a:r>
            <a:r>
              <a:rPr lang="en-US" sz="1600" i="1" dirty="0" smtClean="0"/>
              <a:t/>
            </a:r>
            <a:br>
              <a:rPr lang="en-US" sz="1600" i="1" dirty="0" smtClean="0"/>
            </a:br>
            <a:r>
              <a:rPr lang="en-US" sz="1600" dirty="0" smtClean="0"/>
              <a:t>y1e2.</a:t>
            </a:r>
            <a:r>
              <a:rPr lang="en-US" sz="1600" dirty="0" smtClean="0">
                <a:solidFill>
                  <a:schemeClr val="accent5">
                    <a:lumMod val="25000"/>
                  </a:schemeClr>
                </a:solidFill>
                <a:latin typeface="Courier"/>
                <a:cs typeface="Courier"/>
              </a:rPr>
              <a:t>addDependents</a:t>
            </a:r>
            <a:r>
              <a:rPr lang="en-US" sz="1600" dirty="0" smtClean="0"/>
              <a:t>(model.getVars("y3", "y4", "y5”, "x2"));</a:t>
            </a:r>
          </a:p>
          <a:p>
            <a:pPr marL="457200" lvl="1" indent="0">
              <a:buNone/>
            </a:pPr>
            <a:r>
              <a:rPr lang="en-US" sz="1600" i="1" dirty="0" err="1" smtClean="0">
                <a:solidFill>
                  <a:srgbClr val="000090"/>
                </a:solidFill>
              </a:rPr>
              <a:t>var</a:t>
            </a:r>
            <a:r>
              <a:rPr lang="en-US" sz="1600" dirty="0" err="1" smtClean="0"/>
              <a:t>(model</a:t>
            </a:r>
            <a:r>
              <a:rPr lang="en-US" sz="1600" dirty="0" smtClean="0"/>
              <a:t>, “y1”, y1e2, y1f2);</a:t>
            </a:r>
            <a:br>
              <a:rPr lang="en-US" sz="1600" dirty="0" smtClean="0"/>
            </a:br>
            <a:r>
              <a:rPr lang="en-US" sz="1600" dirty="0" smtClean="0">
                <a:solidFill>
                  <a:srgbClr val="6A2800"/>
                </a:solidFill>
                <a:latin typeface="Courier"/>
                <a:cs typeface="Courier"/>
              </a:rPr>
              <a:t>Object </a:t>
            </a:r>
            <a:r>
              <a:rPr lang="en-US" sz="1600" dirty="0" err="1" smtClean="0"/>
              <a:t>val</a:t>
            </a:r>
            <a:r>
              <a:rPr lang="en-US" sz="1600" dirty="0" smtClean="0"/>
              <a:t> = </a:t>
            </a:r>
            <a:r>
              <a:rPr lang="en-US" sz="1600" i="1" dirty="0" err="1" smtClean="0">
                <a:solidFill>
                  <a:srgbClr val="000090"/>
                </a:solidFill>
              </a:rPr>
              <a:t>value</a:t>
            </a:r>
            <a:r>
              <a:rPr lang="en-US" sz="1600" dirty="0" err="1" smtClean="0"/>
              <a:t>(model</a:t>
            </a:r>
            <a:r>
              <a:rPr lang="en-US" sz="1600" dirty="0" smtClean="0"/>
              <a:t>, “y1”);</a:t>
            </a:r>
          </a:p>
        </p:txBody>
      </p:sp>
      <p:sp>
        <p:nvSpPr>
          <p:cNvPr id="4" name="Footer Placeholder 3"/>
          <p:cNvSpPr>
            <a:spLocks noGrp="1"/>
          </p:cNvSpPr>
          <p:nvPr>
            <p:ph type="ftr" sz="quarter" idx="10"/>
          </p:nvPr>
        </p:nvSpPr>
        <p:spPr/>
        <p:txBody>
          <a:bodyPr/>
          <a:lstStyle/>
          <a:p>
            <a:pPr>
              <a:defRPr/>
            </a:pPr>
            <a:r>
              <a:rPr lang="en-US" smtClean="0"/>
              <a:t>Mike Sobolewski</a:t>
            </a:r>
            <a:endParaRPr lang="en-US"/>
          </a:p>
        </p:txBody>
      </p:sp>
      <p:sp>
        <p:nvSpPr>
          <p:cNvPr id="5" name="Slide Number Placeholder 4"/>
          <p:cNvSpPr>
            <a:spLocks noGrp="1"/>
          </p:cNvSpPr>
          <p:nvPr>
            <p:ph type="sldNum" sz="quarter" idx="11"/>
          </p:nvPr>
        </p:nvSpPr>
        <p:spPr/>
        <p:txBody>
          <a:bodyPr/>
          <a:lstStyle/>
          <a:p>
            <a:pPr>
              <a:defRPr/>
            </a:pPr>
            <a:fld id="{7FB0E867-761E-264F-9436-73FFFB3EA5A5}" type="slidenum">
              <a:rPr lang="en-US" smtClean="0"/>
              <a:pPr>
                <a:defRPr/>
              </a:pPr>
              <a:t>182</a:t>
            </a:fld>
            <a:endParaRPr lang="en-US"/>
          </a:p>
        </p:txBody>
      </p:sp>
      <p:sp>
        <p:nvSpPr>
          <p:cNvPr id="7" name="TextBox 6"/>
          <p:cNvSpPr txBox="1"/>
          <p:nvPr/>
        </p:nvSpPr>
        <p:spPr>
          <a:xfrm>
            <a:off x="7709591" y="1370527"/>
            <a:ext cx="1426052" cy="646331"/>
          </a:xfrm>
          <a:prstGeom prst="rect">
            <a:avLst/>
          </a:prstGeom>
          <a:noFill/>
        </p:spPr>
        <p:txBody>
          <a:bodyPr wrap="square" rtlCol="0">
            <a:spAutoFit/>
          </a:bodyPr>
          <a:lstStyle/>
          <a:p>
            <a:pPr eaLnBrk="0" fontAlgn="base" hangingPunct="0">
              <a:spcBef>
                <a:spcPct val="0"/>
              </a:spcBef>
              <a:spcAft>
                <a:spcPct val="0"/>
              </a:spcAft>
            </a:pPr>
            <a:r>
              <a:rPr lang="en-US" sz="1200" dirty="0" smtClean="0">
                <a:solidFill>
                  <a:srgbClr val="000000"/>
                </a:solidFill>
                <a:ea typeface="ＭＳ Ｐゴシック" charset="-128"/>
              </a:rPr>
              <a:t>alternation	</a:t>
            </a:r>
            <a:r>
              <a:rPr lang="en-US" sz="1200" b="1" dirty="0" smtClean="0">
                <a:solidFill>
                  <a:srgbClr val="000000"/>
                </a:solidFill>
                <a:ea typeface="ＭＳ Ｐゴシック" charset="-128"/>
              </a:rPr>
              <a:t>|</a:t>
            </a:r>
          </a:p>
          <a:p>
            <a:pPr eaLnBrk="0" fontAlgn="base" hangingPunct="0">
              <a:spcBef>
                <a:spcPct val="0"/>
              </a:spcBef>
              <a:spcAft>
                <a:spcPct val="0"/>
              </a:spcAft>
            </a:pPr>
            <a:r>
              <a:rPr lang="en-US" sz="1200" dirty="0" smtClean="0">
                <a:solidFill>
                  <a:srgbClr val="000000"/>
                </a:solidFill>
                <a:ea typeface="ＭＳ Ｐゴシック" charset="-128"/>
              </a:rPr>
              <a:t>option	</a:t>
            </a:r>
            <a:r>
              <a:rPr lang="en-US" sz="1200" b="1" dirty="0" smtClean="0">
                <a:solidFill>
                  <a:srgbClr val="000000"/>
                </a:solidFill>
                <a:ea typeface="ＭＳ Ｐゴシック" charset="-128"/>
              </a:rPr>
              <a:t>[ ... ]</a:t>
            </a:r>
          </a:p>
          <a:p>
            <a:pPr eaLnBrk="0" fontAlgn="base" hangingPunct="0">
              <a:spcBef>
                <a:spcPct val="0"/>
              </a:spcBef>
              <a:spcAft>
                <a:spcPct val="0"/>
              </a:spcAft>
            </a:pPr>
            <a:r>
              <a:rPr lang="en-US" sz="1200" dirty="0" smtClean="0">
                <a:solidFill>
                  <a:srgbClr val="000000"/>
                </a:solidFill>
                <a:ea typeface="ＭＳ Ｐゴシック" charset="-128"/>
              </a:rPr>
              <a:t>repetition	</a:t>
            </a:r>
            <a:r>
              <a:rPr lang="en-US" sz="1200" b="1" dirty="0" smtClean="0">
                <a:solidFill>
                  <a:srgbClr val="000000"/>
                </a:solidFill>
                <a:ea typeface="ＭＳ Ｐゴシック" charset="-128"/>
              </a:rPr>
              <a:t>{ ... }</a:t>
            </a: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Configuration:  VOP API</a:t>
            </a:r>
            <a:endParaRPr lang="en-US" dirty="0"/>
          </a:p>
        </p:txBody>
      </p:sp>
      <p:sp>
        <p:nvSpPr>
          <p:cNvPr id="3" name="Content Placeholder 2"/>
          <p:cNvSpPr>
            <a:spLocks noGrp="1"/>
          </p:cNvSpPr>
          <p:nvPr>
            <p:ph idx="1"/>
          </p:nvPr>
        </p:nvSpPr>
        <p:spPr>
          <a:xfrm>
            <a:off x="523628" y="1830583"/>
            <a:ext cx="8620372" cy="4675119"/>
          </a:xfrm>
        </p:spPr>
        <p:txBody>
          <a:bodyPr/>
          <a:lstStyle/>
          <a:p>
            <a:pPr>
              <a:buFont typeface="+mj-lt"/>
              <a:buAutoNum type="arabicPeriod"/>
            </a:pPr>
            <a:r>
              <a:rPr lang="en-US" sz="1800" dirty="0" smtClean="0"/>
              <a:t>Create all related variables</a:t>
            </a:r>
          </a:p>
          <a:p>
            <a:pPr>
              <a:buFont typeface="+mj-lt"/>
              <a:buAutoNum type="arabicPeriod"/>
            </a:pPr>
            <a:r>
              <a:rPr lang="en-US" sz="1800" dirty="0" smtClean="0"/>
              <a:t>Create an evaluator</a:t>
            </a:r>
          </a:p>
          <a:p>
            <a:pPr>
              <a:buFont typeface="+mj-lt"/>
              <a:buAutoNum type="arabicPeriod"/>
            </a:pPr>
            <a:r>
              <a:rPr lang="en-US" sz="1800" dirty="0" smtClean="0"/>
              <a:t>Add dependents to the variable (</a:t>
            </a:r>
            <a:r>
              <a:rPr lang="en-US" sz="1800" dirty="0" err="1" smtClean="0"/>
              <a:t>var</a:t>
            </a:r>
            <a:r>
              <a:rPr lang="en-US" sz="1800" dirty="0" smtClean="0"/>
              <a:t> configuration)</a:t>
            </a:r>
          </a:p>
          <a:p>
            <a:pPr>
              <a:buFont typeface="+mj-lt"/>
              <a:buAutoNum type="arabicPeriod"/>
            </a:pPr>
            <a:r>
              <a:rPr lang="en-US" sz="1800" dirty="0" smtClean="0"/>
              <a:t>Assign the evaluator to the variable</a:t>
            </a:r>
          </a:p>
          <a:p>
            <a:pPr>
              <a:buNone/>
            </a:pPr>
            <a:endParaRPr lang="en-US" sz="1800" dirty="0" smtClean="0"/>
          </a:p>
          <a:p>
            <a:pPr>
              <a:buNone/>
            </a:pPr>
            <a:r>
              <a:rPr lang="en-US" sz="1800" dirty="0" smtClean="0"/>
              <a:t>Example:</a:t>
            </a:r>
            <a:br>
              <a:rPr lang="en-US" sz="1800" dirty="0" smtClean="0"/>
            </a:br>
            <a:endParaRPr lang="en-US" sz="1800" dirty="0" smtClean="0"/>
          </a:p>
          <a:p>
            <a:pPr marL="457200" lvl="1" indent="0">
              <a:buNone/>
            </a:pPr>
            <a:r>
              <a:rPr lang="en-US" sz="1600" dirty="0" err="1" smtClean="0">
                <a:solidFill>
                  <a:srgbClr val="6A2800"/>
                </a:solidFill>
                <a:latin typeface="Courier"/>
                <a:cs typeface="Courier"/>
              </a:rPr>
              <a:t>Var</a:t>
            </a:r>
            <a:r>
              <a:rPr lang="en-US" sz="1600" dirty="0" smtClean="0">
                <a:solidFill>
                  <a:srgbClr val="000000"/>
                </a:solidFill>
              </a:rPr>
              <a:t> y1 = new </a:t>
            </a:r>
            <a:r>
              <a:rPr lang="en-US" sz="1600" dirty="0" smtClean="0">
                <a:solidFill>
                  <a:srgbClr val="6A2800"/>
                </a:solidFill>
                <a:latin typeface="Courier"/>
                <a:cs typeface="Courier"/>
              </a:rPr>
              <a:t>Var</a:t>
            </a:r>
            <a:r>
              <a:rPr lang="en-US" sz="1600" dirty="0" smtClean="0">
                <a:solidFill>
                  <a:srgbClr val="000000"/>
                </a:solidFill>
              </a:rPr>
              <a:t>(“y1”);</a:t>
            </a:r>
          </a:p>
          <a:p>
            <a:pPr marL="457200" lvl="1" indent="0">
              <a:buNone/>
            </a:pPr>
            <a:r>
              <a:rPr lang="en-US" sz="1600" dirty="0" err="1" smtClean="0">
                <a:solidFill>
                  <a:srgbClr val="6A2800"/>
                </a:solidFill>
                <a:latin typeface="Courier"/>
                <a:cs typeface="Courier"/>
              </a:rPr>
              <a:t>Var</a:t>
            </a:r>
            <a:r>
              <a:rPr lang="en-US" sz="1600" dirty="0" smtClean="0">
                <a:solidFill>
                  <a:srgbClr val="6A2800"/>
                </a:solidFill>
                <a:latin typeface="Courier"/>
                <a:cs typeface="Courier"/>
              </a:rPr>
              <a:t> </a:t>
            </a:r>
            <a:r>
              <a:rPr lang="en-US" sz="1600" dirty="0" smtClean="0">
                <a:solidFill>
                  <a:srgbClr val="000000"/>
                </a:solidFill>
              </a:rPr>
              <a:t>y3 = …</a:t>
            </a:r>
            <a:br>
              <a:rPr lang="en-US" sz="1600" dirty="0" smtClean="0">
                <a:solidFill>
                  <a:srgbClr val="000000"/>
                </a:solidFill>
              </a:rPr>
            </a:br>
            <a:r>
              <a:rPr lang="en-US" sz="1600" dirty="0" smtClean="0"/>
              <a:t/>
            </a:r>
            <a:br>
              <a:rPr lang="en-US" sz="1600" dirty="0" smtClean="0"/>
            </a:br>
            <a:r>
              <a:rPr lang="en-US" sz="1600" dirty="0" smtClean="0">
                <a:solidFill>
                  <a:srgbClr val="6A2800"/>
                </a:solidFill>
                <a:latin typeface="Courier"/>
                <a:cs typeface="Courier"/>
              </a:rPr>
              <a:t>Evaluator </a:t>
            </a:r>
            <a:r>
              <a:rPr lang="en-US" sz="1600" dirty="0" smtClean="0">
                <a:solidFill>
                  <a:srgbClr val="000000"/>
                </a:solidFill>
              </a:rPr>
              <a:t>y1e = new </a:t>
            </a:r>
            <a:r>
              <a:rPr lang="en-US" sz="1600" dirty="0" smtClean="0">
                <a:solidFill>
                  <a:srgbClr val="6A2800"/>
                </a:solidFill>
                <a:latin typeface="Courier"/>
                <a:cs typeface="Courier"/>
              </a:rPr>
              <a:t>GroovyEvaluator</a:t>
            </a:r>
            <a:r>
              <a:rPr lang="en-US" sz="1600" dirty="0" smtClean="0">
                <a:solidFill>
                  <a:srgbClr val="000000"/>
                </a:solidFill>
              </a:rPr>
              <a:t>("y1e2", "y3 + y4 + y5 + 4*x2^3");</a:t>
            </a:r>
            <a:br>
              <a:rPr lang="en-US" sz="1600" dirty="0" smtClean="0">
                <a:solidFill>
                  <a:srgbClr val="000000"/>
                </a:solidFill>
              </a:rPr>
            </a:br>
            <a:r>
              <a:rPr lang="en-US" sz="1600" dirty="0" smtClean="0">
                <a:solidFill>
                  <a:srgbClr val="000000"/>
                </a:solidFill>
              </a:rPr>
              <a:t>y1.</a:t>
            </a:r>
            <a:r>
              <a:rPr lang="en-US" sz="1600" dirty="0" smtClean="0">
                <a:solidFill>
                  <a:schemeClr val="accent5">
                    <a:lumMod val="25000"/>
                  </a:schemeClr>
                </a:solidFill>
                <a:latin typeface="Courier"/>
                <a:cs typeface="Courier"/>
              </a:rPr>
              <a:t>addDependents</a:t>
            </a:r>
            <a:r>
              <a:rPr lang="en-US" sz="1600" dirty="0" smtClean="0">
                <a:solidFill>
                  <a:srgbClr val="000000"/>
                </a:solidFill>
              </a:rPr>
              <a:t>(y3, y4, y5, x2));</a:t>
            </a:r>
            <a:br>
              <a:rPr lang="en-US" sz="1600" dirty="0" smtClean="0">
                <a:solidFill>
                  <a:srgbClr val="000000"/>
                </a:solidFill>
              </a:rPr>
            </a:br>
            <a:r>
              <a:rPr lang="en-US" sz="1600" dirty="0" smtClean="0">
                <a:solidFill>
                  <a:srgbClr val="000000"/>
                </a:solidFill>
              </a:rPr>
              <a:t>y1.</a:t>
            </a:r>
            <a:r>
              <a:rPr lang="en-US" sz="1600" dirty="0" smtClean="0">
                <a:solidFill>
                  <a:srgbClr val="6A2800"/>
                </a:solidFill>
                <a:latin typeface="Courier"/>
                <a:cs typeface="Courier"/>
              </a:rPr>
              <a:t>setEvaluator</a:t>
            </a:r>
            <a:r>
              <a:rPr lang="en-US" sz="1600" dirty="0" smtClean="0">
                <a:solidFill>
                  <a:srgbClr val="000000"/>
                </a:solidFill>
              </a:rPr>
              <a:t>( y1e);</a:t>
            </a:r>
          </a:p>
          <a:p>
            <a:pPr marL="457200" lvl="1" indent="0">
              <a:buNone/>
            </a:pPr>
            <a:r>
              <a:rPr lang="en-US" sz="1600" dirty="0" smtClean="0">
                <a:solidFill>
                  <a:srgbClr val="6A2800"/>
                </a:solidFill>
                <a:latin typeface="Courier"/>
                <a:cs typeface="Courier"/>
              </a:rPr>
              <a:t>Object </a:t>
            </a:r>
            <a:r>
              <a:rPr lang="en-US" sz="1600" dirty="0" smtClean="0"/>
              <a:t>value = y1.</a:t>
            </a:r>
            <a:r>
              <a:rPr lang="en-US" sz="1600" dirty="0" smtClean="0">
                <a:solidFill>
                  <a:srgbClr val="6A2800"/>
                </a:solidFill>
                <a:latin typeface="Courier"/>
                <a:cs typeface="Courier"/>
              </a:rPr>
              <a:t>getValue</a:t>
            </a:r>
            <a:r>
              <a:rPr lang="en-US" sz="1600" dirty="0" smtClean="0"/>
              <a:t>();</a:t>
            </a:r>
            <a:endParaRPr lang="en-US" sz="1600" dirty="0" smtClean="0">
              <a:solidFill>
                <a:srgbClr val="000000"/>
              </a:solidFill>
            </a:endParaRPr>
          </a:p>
          <a:p>
            <a:pPr lvl="1">
              <a:buNone/>
            </a:pPr>
            <a:r>
              <a:rPr lang="en-US" sz="1600" dirty="0" smtClean="0"/>
              <a:t>	</a:t>
            </a:r>
          </a:p>
        </p:txBody>
      </p:sp>
      <p:sp>
        <p:nvSpPr>
          <p:cNvPr id="4" name="Footer Placeholder 3"/>
          <p:cNvSpPr>
            <a:spLocks noGrp="1"/>
          </p:cNvSpPr>
          <p:nvPr>
            <p:ph type="ftr" sz="quarter" idx="10"/>
          </p:nvPr>
        </p:nvSpPr>
        <p:spPr/>
        <p:txBody>
          <a:bodyPr/>
          <a:lstStyle/>
          <a:p>
            <a:pPr>
              <a:defRPr/>
            </a:pPr>
            <a:r>
              <a:rPr lang="en-US" smtClean="0"/>
              <a:t>Mike Sobolewski</a:t>
            </a:r>
            <a:endParaRPr lang="en-US"/>
          </a:p>
        </p:txBody>
      </p:sp>
      <p:sp>
        <p:nvSpPr>
          <p:cNvPr id="5" name="Slide Number Placeholder 4"/>
          <p:cNvSpPr>
            <a:spLocks noGrp="1"/>
          </p:cNvSpPr>
          <p:nvPr>
            <p:ph type="sldNum" sz="quarter" idx="11"/>
          </p:nvPr>
        </p:nvSpPr>
        <p:spPr/>
        <p:txBody>
          <a:bodyPr/>
          <a:lstStyle/>
          <a:p>
            <a:pPr>
              <a:defRPr/>
            </a:pPr>
            <a:fld id="{7FB0E867-761E-264F-9436-73FFFB3EA5A5}" type="slidenum">
              <a:rPr lang="en-US" smtClean="0"/>
              <a:pPr>
                <a:defRPr/>
              </a:pPr>
              <a:t>183</a:t>
            </a:fld>
            <a:endParaRPr lang="en-US"/>
          </a:p>
        </p:txBody>
      </p:sp>
      <p:sp>
        <p:nvSpPr>
          <p:cNvPr id="6" name="TextBox 5"/>
          <p:cNvSpPr txBox="1"/>
          <p:nvPr/>
        </p:nvSpPr>
        <p:spPr>
          <a:xfrm>
            <a:off x="6900867" y="1370526"/>
            <a:ext cx="2101085" cy="830997"/>
          </a:xfrm>
          <a:prstGeom prst="rect">
            <a:avLst/>
          </a:prstGeom>
          <a:noFill/>
        </p:spPr>
        <p:txBody>
          <a:bodyPr wrap="square" rtlCol="0">
            <a:spAutoFit/>
          </a:bodyPr>
          <a:lstStyle/>
          <a:p>
            <a:pPr eaLnBrk="0" fontAlgn="base" hangingPunct="0">
              <a:spcBef>
                <a:spcPct val="0"/>
              </a:spcBef>
              <a:spcAft>
                <a:spcPct val="0"/>
              </a:spcAft>
            </a:pPr>
            <a:r>
              <a:rPr lang="en-US" sz="1200" dirty="0" smtClean="0">
                <a:solidFill>
                  <a:srgbClr val="000000"/>
                </a:solidFill>
                <a:ea typeface="ＭＳ Ｐゴシック" charset="-128"/>
              </a:rPr>
              <a:t>alternation	</a:t>
            </a:r>
            <a:r>
              <a:rPr lang="en-US" sz="1200" b="1" dirty="0" smtClean="0">
                <a:solidFill>
                  <a:srgbClr val="000000"/>
                </a:solidFill>
                <a:ea typeface="ＭＳ Ｐゴシック" charset="-128"/>
              </a:rPr>
              <a:t>|	</a:t>
            </a:r>
          </a:p>
          <a:p>
            <a:pPr eaLnBrk="0" fontAlgn="base" hangingPunct="0">
              <a:spcBef>
                <a:spcPct val="0"/>
              </a:spcBef>
              <a:spcAft>
                <a:spcPct val="0"/>
              </a:spcAft>
            </a:pPr>
            <a:r>
              <a:rPr lang="en-US" sz="1200" dirty="0" smtClean="0">
                <a:solidFill>
                  <a:srgbClr val="000000"/>
                </a:solidFill>
                <a:ea typeface="ＭＳ Ｐゴシック" charset="-128"/>
              </a:rPr>
              <a:t>option	</a:t>
            </a:r>
            <a:r>
              <a:rPr lang="en-US" sz="1200" b="1" dirty="0" smtClean="0">
                <a:solidFill>
                  <a:srgbClr val="000000"/>
                </a:solidFill>
                <a:ea typeface="ＭＳ Ｐゴシック" charset="-128"/>
              </a:rPr>
              <a:t>[ ... ]	</a:t>
            </a:r>
          </a:p>
          <a:p>
            <a:pPr eaLnBrk="0" fontAlgn="base" hangingPunct="0">
              <a:spcBef>
                <a:spcPct val="0"/>
              </a:spcBef>
              <a:spcAft>
                <a:spcPct val="0"/>
              </a:spcAft>
            </a:pPr>
            <a:r>
              <a:rPr lang="en-US" sz="1200" dirty="0" smtClean="0">
                <a:solidFill>
                  <a:srgbClr val="000000"/>
                </a:solidFill>
                <a:ea typeface="ＭＳ Ｐゴシック" charset="-128"/>
              </a:rPr>
              <a:t>repetition	</a:t>
            </a:r>
            <a:r>
              <a:rPr lang="en-US" sz="1200" b="1" dirty="0" smtClean="0">
                <a:solidFill>
                  <a:srgbClr val="000000"/>
                </a:solidFill>
                <a:ea typeface="ＭＳ Ｐゴシック" charset="-128"/>
              </a:rPr>
              <a:t>{ ... }	</a:t>
            </a:r>
          </a:p>
          <a:p>
            <a:pPr eaLnBrk="0" fontAlgn="base" hangingPunct="0">
              <a:spcBef>
                <a:spcPct val="0"/>
              </a:spcBef>
              <a:spcAft>
                <a:spcPct val="0"/>
              </a:spcAft>
            </a:pPr>
            <a:endParaRPr lang="en-US" sz="1200" dirty="0">
              <a:solidFill>
                <a:srgbClr val="000000"/>
              </a:solidFill>
              <a:ea typeface="ＭＳ Ｐゴシック" charset="-128"/>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35039" y="152400"/>
            <a:ext cx="8311208" cy="1143000"/>
          </a:xfrm>
        </p:spPr>
        <p:txBody>
          <a:bodyPr/>
          <a:lstStyle/>
          <a:p>
            <a:r>
              <a:rPr lang="en-US" dirty="0" err="1" smtClean="0"/>
              <a:t>Var</a:t>
            </a:r>
            <a:r>
              <a:rPr lang="en-US" dirty="0" smtClean="0"/>
              <a:t> Configuration:  MDP + EOP API</a:t>
            </a:r>
            <a:endParaRPr lang="en-US" dirty="0"/>
          </a:p>
        </p:txBody>
      </p:sp>
      <p:sp>
        <p:nvSpPr>
          <p:cNvPr id="3" name="Content Placeholder 2"/>
          <p:cNvSpPr>
            <a:spLocks noGrp="1"/>
          </p:cNvSpPr>
          <p:nvPr>
            <p:ph idx="1"/>
          </p:nvPr>
        </p:nvSpPr>
        <p:spPr>
          <a:xfrm>
            <a:off x="523628" y="1618922"/>
            <a:ext cx="8620372" cy="5239077"/>
          </a:xfrm>
        </p:spPr>
        <p:txBody>
          <a:bodyPr/>
          <a:lstStyle/>
          <a:p>
            <a:pPr>
              <a:buFont typeface="+mj-lt"/>
              <a:buAutoNum type="arabicPeriod"/>
            </a:pPr>
            <a:r>
              <a:rPr lang="en-US" sz="1800" dirty="0" smtClean="0"/>
              <a:t>Create a model</a:t>
            </a:r>
          </a:p>
          <a:p>
            <a:pPr>
              <a:buFont typeface="+mj-lt"/>
              <a:buAutoNum type="arabicPeriod"/>
            </a:pPr>
            <a:r>
              <a:rPr lang="en-US" sz="1800" dirty="0" smtClean="0"/>
              <a:t>Create an exertion</a:t>
            </a:r>
          </a:p>
          <a:p>
            <a:pPr>
              <a:buFont typeface="+mj-lt"/>
              <a:buAutoNum type="arabicPeriod"/>
            </a:pPr>
            <a:r>
              <a:rPr lang="en-US" sz="1800" dirty="0" smtClean="0"/>
              <a:t>Get an </a:t>
            </a:r>
            <a:r>
              <a:rPr lang="en-US" sz="1800" dirty="0" err="1" smtClean="0">
                <a:solidFill>
                  <a:srgbClr val="6A2800"/>
                </a:solidFill>
                <a:latin typeface="Courier"/>
                <a:cs typeface="Courier"/>
              </a:rPr>
              <a:t>ExertionEvaluator</a:t>
            </a:r>
            <a:endParaRPr lang="en-US" sz="1800" dirty="0" smtClean="0">
              <a:solidFill>
                <a:srgbClr val="6A2800"/>
              </a:solidFill>
              <a:latin typeface="Courier"/>
              <a:cs typeface="Courier"/>
            </a:endParaRPr>
          </a:p>
          <a:p>
            <a:pPr>
              <a:buFont typeface="+mj-lt"/>
              <a:buAutoNum type="arabicPeriod"/>
            </a:pPr>
            <a:r>
              <a:rPr lang="en-US" sz="1800" dirty="0" smtClean="0"/>
              <a:t>Add dependents to the evaluator (model-based </a:t>
            </a:r>
            <a:r>
              <a:rPr lang="en-US" sz="1800" dirty="0" err="1" smtClean="0"/>
              <a:t>var</a:t>
            </a:r>
            <a:r>
              <a:rPr lang="en-US" sz="1800" dirty="0" smtClean="0"/>
              <a:t> composition)</a:t>
            </a:r>
          </a:p>
          <a:p>
            <a:pPr>
              <a:buFont typeface="+mj-lt"/>
              <a:buAutoNum type="arabicPeriod"/>
            </a:pPr>
            <a:r>
              <a:rPr lang="en-US" sz="1800" dirty="0" smtClean="0"/>
              <a:t>Assign the evaluator for the variable in the model</a:t>
            </a:r>
          </a:p>
          <a:p>
            <a:pPr>
              <a:buNone/>
            </a:pPr>
            <a:endParaRPr lang="en-US" sz="1800" dirty="0" smtClean="0"/>
          </a:p>
          <a:p>
            <a:pPr>
              <a:buNone/>
            </a:pPr>
            <a:r>
              <a:rPr lang="en-US" sz="1800" dirty="0" smtClean="0"/>
              <a:t>Example:</a:t>
            </a:r>
            <a:br>
              <a:rPr lang="en-US" sz="1800" dirty="0" smtClean="0"/>
            </a:br>
            <a:endParaRPr lang="en-US" sz="1800" dirty="0" smtClean="0"/>
          </a:p>
          <a:p>
            <a:pPr marL="457200" lvl="1" indent="0">
              <a:buNone/>
            </a:pPr>
            <a:r>
              <a:rPr lang="en-US" sz="1600" dirty="0" err="1" smtClean="0">
                <a:solidFill>
                  <a:srgbClr val="6A2800"/>
                </a:solidFill>
                <a:latin typeface="Courier"/>
                <a:cs typeface="Courier"/>
              </a:rPr>
              <a:t>ResponseModel</a:t>
            </a:r>
            <a:r>
              <a:rPr lang="en-US" sz="1600" dirty="0" smtClean="0">
                <a:solidFill>
                  <a:srgbClr val="6A2800"/>
                </a:solidFill>
                <a:latin typeface="Courier"/>
                <a:cs typeface="Courier"/>
              </a:rPr>
              <a:t>  </a:t>
            </a:r>
            <a:r>
              <a:rPr lang="en-US" sz="1600" dirty="0" smtClean="0"/>
              <a:t>model;</a:t>
            </a:r>
          </a:p>
          <a:p>
            <a:pPr marL="457200" lvl="1" indent="0">
              <a:buNone/>
            </a:pPr>
            <a:r>
              <a:rPr lang="en-US" sz="1600" dirty="0" smtClean="0">
                <a:solidFill>
                  <a:srgbClr val="6A2800"/>
                </a:solidFill>
                <a:latin typeface="Courier"/>
                <a:cs typeface="Courier"/>
              </a:rPr>
              <a:t>Exertion </a:t>
            </a:r>
            <a:r>
              <a:rPr lang="en-US" sz="1600" dirty="0" smtClean="0"/>
              <a:t>exe = new </a:t>
            </a:r>
            <a:r>
              <a:rPr lang="en-US" sz="1600" dirty="0" err="1" smtClean="0">
                <a:solidFill>
                  <a:srgbClr val="6A2800"/>
                </a:solidFill>
                <a:latin typeface="Courier"/>
                <a:cs typeface="Courier"/>
              </a:rPr>
              <a:t>ServiceJob</a:t>
            </a:r>
            <a:r>
              <a:rPr lang="en-US" sz="1600" dirty="0" err="1" smtClean="0"/>
              <a:t>(“service-oriented-colaboration</a:t>
            </a:r>
            <a:r>
              <a:rPr lang="en-US" sz="1600" dirty="0" smtClean="0"/>
              <a:t>”); </a:t>
            </a:r>
            <a:br>
              <a:rPr lang="en-US" sz="1600" dirty="0" smtClean="0"/>
            </a:br>
            <a:r>
              <a:rPr lang="en-US" sz="1600" dirty="0" smtClean="0"/>
              <a:t> …</a:t>
            </a:r>
            <a:br>
              <a:rPr lang="en-US" sz="1600" dirty="0" smtClean="0"/>
            </a:br>
            <a:r>
              <a:rPr lang="en-US" sz="1600" dirty="0" smtClean="0"/>
              <a:t/>
            </a:r>
            <a:br>
              <a:rPr lang="en-US" sz="1600" dirty="0" smtClean="0"/>
            </a:br>
            <a:r>
              <a:rPr lang="en-US" sz="1600" dirty="0" smtClean="0">
                <a:solidFill>
                  <a:srgbClr val="6A2800"/>
                </a:solidFill>
                <a:latin typeface="Courier"/>
                <a:cs typeface="Courier"/>
              </a:rPr>
              <a:t>Evaluator </a:t>
            </a:r>
            <a:r>
              <a:rPr lang="en-US" sz="1600" dirty="0" smtClean="0">
                <a:solidFill>
                  <a:srgbClr val="000000"/>
                </a:solidFill>
              </a:rPr>
              <a:t>y1e = </a:t>
            </a:r>
            <a:r>
              <a:rPr lang="en-US" sz="1600" dirty="0" err="1" smtClean="0">
                <a:solidFill>
                  <a:srgbClr val="000000"/>
                </a:solidFill>
              </a:rPr>
              <a:t>exe.</a:t>
            </a:r>
            <a:r>
              <a:rPr lang="en-US" sz="1600" dirty="0" err="1" smtClean="0">
                <a:solidFill>
                  <a:srgbClr val="6A2800"/>
                </a:solidFill>
                <a:latin typeface="Courier"/>
                <a:cs typeface="Courier"/>
              </a:rPr>
              <a:t>getEvaluator</a:t>
            </a:r>
            <a:r>
              <a:rPr lang="en-US" sz="1600" dirty="0" smtClean="0">
                <a:solidFill>
                  <a:srgbClr val="000000"/>
                </a:solidFill>
              </a:rPr>
              <a:t>();</a:t>
            </a:r>
          </a:p>
          <a:p>
            <a:pPr marL="457200" lvl="1" indent="0">
              <a:buNone/>
            </a:pPr>
            <a:r>
              <a:rPr lang="en-US" sz="1600" dirty="0" smtClean="0">
                <a:solidFill>
                  <a:srgbClr val="6A2800"/>
                </a:solidFill>
                <a:latin typeface="Courier"/>
                <a:cs typeface="Courier"/>
              </a:rPr>
              <a:t>Filter </a:t>
            </a:r>
            <a:r>
              <a:rPr lang="en-US" sz="1600" dirty="0" smtClean="0"/>
              <a:t>y1f;</a:t>
            </a:r>
            <a:r>
              <a:rPr lang="en-US" sz="1600" i="1" dirty="0" smtClean="0"/>
              <a:t/>
            </a:r>
            <a:br>
              <a:rPr lang="en-US" sz="1600" i="1" dirty="0" smtClean="0"/>
            </a:br>
            <a:r>
              <a:rPr lang="en-US" sz="1600" dirty="0" smtClean="0"/>
              <a:t>y1e.</a:t>
            </a:r>
            <a:r>
              <a:rPr lang="en-US" sz="1600" dirty="0" smtClean="0">
                <a:solidFill>
                  <a:srgbClr val="6A2800"/>
                </a:solidFill>
                <a:latin typeface="Courier"/>
                <a:cs typeface="Courier"/>
              </a:rPr>
              <a:t>addDependents</a:t>
            </a:r>
            <a:r>
              <a:rPr lang="en-US" sz="1600" dirty="0" smtClean="0"/>
              <a:t>(model.</a:t>
            </a:r>
            <a:r>
              <a:rPr lang="en-US" sz="1600" dirty="0" smtClean="0">
                <a:solidFill>
                  <a:srgbClr val="6A2800"/>
                </a:solidFill>
                <a:latin typeface="Courier"/>
                <a:cs typeface="Courier"/>
              </a:rPr>
              <a:t>getVars</a:t>
            </a:r>
            <a:r>
              <a:rPr lang="en-US" sz="1600" dirty="0" smtClean="0"/>
              <a:t>(”y1", ”y2", “x4"));</a:t>
            </a:r>
            <a:r>
              <a:rPr lang="en-US" sz="1600" i="1" dirty="0" smtClean="0"/>
              <a:t/>
            </a:r>
            <a:br>
              <a:rPr lang="en-US" sz="1600" i="1" dirty="0" smtClean="0"/>
            </a:br>
            <a:r>
              <a:rPr lang="en-US" sz="1600" dirty="0" smtClean="0"/>
              <a:t>model.</a:t>
            </a:r>
            <a:r>
              <a:rPr lang="en-US" sz="1600" dirty="0" smtClean="0">
                <a:solidFill>
                  <a:srgbClr val="6A2800"/>
                </a:solidFill>
                <a:latin typeface="Courier"/>
                <a:cs typeface="Courier"/>
              </a:rPr>
              <a:t>setEvaluation</a:t>
            </a:r>
            <a:r>
              <a:rPr lang="en-US" sz="1600" dirty="0" smtClean="0"/>
              <a:t>("y1", y1e, y1f);</a:t>
            </a:r>
          </a:p>
          <a:p>
            <a:pPr marL="457200" lvl="1" indent="0">
              <a:buNone/>
            </a:pPr>
            <a:r>
              <a:rPr lang="en-US" sz="1600" dirty="0" smtClean="0">
                <a:solidFill>
                  <a:srgbClr val="6A2800"/>
                </a:solidFill>
                <a:latin typeface="Courier"/>
                <a:cs typeface="Courier"/>
              </a:rPr>
              <a:t>Object </a:t>
            </a:r>
            <a:r>
              <a:rPr lang="en-US" sz="1600" dirty="0" smtClean="0"/>
              <a:t>value = model.</a:t>
            </a:r>
            <a:r>
              <a:rPr lang="en-US" sz="1600" dirty="0" smtClean="0">
                <a:solidFill>
                  <a:srgbClr val="6A2800"/>
                </a:solidFill>
                <a:latin typeface="Courier"/>
                <a:cs typeface="Courier"/>
              </a:rPr>
              <a:t>getVarValue</a:t>
            </a:r>
            <a:r>
              <a:rPr lang="en-US" sz="1600" dirty="0" smtClean="0"/>
              <a:t>(“y1”);</a:t>
            </a:r>
          </a:p>
          <a:p>
            <a:pPr lvl="1">
              <a:buNone/>
            </a:pPr>
            <a:r>
              <a:rPr lang="en-US" sz="1600" dirty="0" smtClean="0"/>
              <a:t>	</a:t>
            </a:r>
          </a:p>
        </p:txBody>
      </p:sp>
      <p:sp>
        <p:nvSpPr>
          <p:cNvPr id="4" name="Footer Placeholder 3"/>
          <p:cNvSpPr>
            <a:spLocks noGrp="1"/>
          </p:cNvSpPr>
          <p:nvPr>
            <p:ph type="ftr" sz="quarter" idx="10"/>
          </p:nvPr>
        </p:nvSpPr>
        <p:spPr/>
        <p:txBody>
          <a:bodyPr/>
          <a:lstStyle/>
          <a:p>
            <a:pPr>
              <a:defRPr/>
            </a:pPr>
            <a:r>
              <a:rPr lang="en-US" smtClean="0"/>
              <a:t>Mike Sobolewski</a:t>
            </a:r>
            <a:endParaRPr lang="en-US"/>
          </a:p>
        </p:txBody>
      </p:sp>
      <p:sp>
        <p:nvSpPr>
          <p:cNvPr id="5" name="Slide Number Placeholder 4"/>
          <p:cNvSpPr>
            <a:spLocks noGrp="1"/>
          </p:cNvSpPr>
          <p:nvPr>
            <p:ph type="sldNum" sz="quarter" idx="11"/>
          </p:nvPr>
        </p:nvSpPr>
        <p:spPr/>
        <p:txBody>
          <a:bodyPr/>
          <a:lstStyle/>
          <a:p>
            <a:pPr>
              <a:defRPr/>
            </a:pPr>
            <a:fld id="{7FB0E867-761E-264F-9436-73FFFB3EA5A5}" type="slidenum">
              <a:rPr lang="en-US" smtClean="0"/>
              <a:pPr>
                <a:defRPr/>
              </a:pPr>
              <a:t>184</a:t>
            </a:fld>
            <a:endParaRPr lang="en-US"/>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35039" y="152400"/>
            <a:ext cx="8311208" cy="1143000"/>
          </a:xfrm>
        </p:spPr>
        <p:txBody>
          <a:bodyPr/>
          <a:lstStyle/>
          <a:p>
            <a:r>
              <a:rPr lang="en-US" dirty="0" err="1" smtClean="0"/>
              <a:t>Var</a:t>
            </a:r>
            <a:r>
              <a:rPr lang="en-US" dirty="0" smtClean="0"/>
              <a:t> Configuration:  MDP + EOP</a:t>
            </a:r>
            <a:endParaRPr lang="en-US" dirty="0"/>
          </a:p>
        </p:txBody>
      </p:sp>
      <p:sp>
        <p:nvSpPr>
          <p:cNvPr id="3" name="Content Placeholder 2"/>
          <p:cNvSpPr>
            <a:spLocks noGrp="1"/>
          </p:cNvSpPr>
          <p:nvPr>
            <p:ph idx="1"/>
          </p:nvPr>
        </p:nvSpPr>
        <p:spPr>
          <a:xfrm>
            <a:off x="523628" y="1618922"/>
            <a:ext cx="8620372" cy="5239077"/>
          </a:xfrm>
        </p:spPr>
        <p:txBody>
          <a:bodyPr/>
          <a:lstStyle/>
          <a:p>
            <a:pPr>
              <a:buFont typeface="+mj-lt"/>
              <a:buAutoNum type="arabicPeriod"/>
            </a:pPr>
            <a:r>
              <a:rPr lang="en-US" sz="1800" dirty="0" smtClean="0"/>
              <a:t>Create a model</a:t>
            </a:r>
          </a:p>
          <a:p>
            <a:pPr>
              <a:buFont typeface="+mj-lt"/>
              <a:buAutoNum type="arabicPeriod"/>
            </a:pPr>
            <a:r>
              <a:rPr lang="en-US" sz="1800" dirty="0" smtClean="0"/>
              <a:t>Create an exertion</a:t>
            </a:r>
          </a:p>
          <a:p>
            <a:pPr>
              <a:buFont typeface="+mj-lt"/>
              <a:buAutoNum type="arabicPeriod"/>
            </a:pPr>
            <a:r>
              <a:rPr lang="en-US" sz="1800" dirty="0" smtClean="0"/>
              <a:t>Assign the </a:t>
            </a:r>
            <a:r>
              <a:rPr lang="en-US" sz="1800" i="1" dirty="0" smtClean="0"/>
              <a:t>exertion evaluator </a:t>
            </a:r>
            <a:r>
              <a:rPr lang="en-US" sz="1800" dirty="0" smtClean="0"/>
              <a:t>to the variable in the model</a:t>
            </a:r>
          </a:p>
          <a:p>
            <a:pPr>
              <a:buNone/>
            </a:pPr>
            <a:endParaRPr lang="en-US" sz="1800" dirty="0" smtClean="0"/>
          </a:p>
          <a:p>
            <a:pPr>
              <a:buNone/>
            </a:pPr>
            <a:r>
              <a:rPr lang="en-US" sz="1800" dirty="0" smtClean="0"/>
              <a:t>Example:</a:t>
            </a:r>
            <a:br>
              <a:rPr lang="en-US" sz="1800" dirty="0" smtClean="0"/>
            </a:br>
            <a:endParaRPr lang="en-US" sz="1800" dirty="0" smtClean="0"/>
          </a:p>
          <a:p>
            <a:pPr marL="457200" lvl="1" indent="0">
              <a:buNone/>
            </a:pPr>
            <a:r>
              <a:rPr lang="en-US" sz="1600" dirty="0" err="1" smtClean="0">
                <a:solidFill>
                  <a:srgbClr val="6A2800"/>
                </a:solidFill>
                <a:latin typeface="Courier"/>
                <a:cs typeface="Courier"/>
              </a:rPr>
              <a:t>ResponseModel</a:t>
            </a:r>
            <a:r>
              <a:rPr lang="en-US" sz="1600" dirty="0" smtClean="0">
                <a:solidFill>
                  <a:srgbClr val="6A2800"/>
                </a:solidFill>
                <a:latin typeface="Courier"/>
                <a:cs typeface="Courier"/>
              </a:rPr>
              <a:t>  </a:t>
            </a:r>
            <a:r>
              <a:rPr lang="en-US" sz="1600" dirty="0" smtClean="0"/>
              <a:t>model;</a:t>
            </a:r>
          </a:p>
          <a:p>
            <a:pPr marL="457200" lvl="1" indent="0">
              <a:buNone/>
            </a:pPr>
            <a:r>
              <a:rPr lang="en-US" sz="1600" dirty="0" smtClean="0">
                <a:solidFill>
                  <a:srgbClr val="6A2800"/>
                </a:solidFill>
                <a:latin typeface="Courier"/>
                <a:cs typeface="Courier"/>
              </a:rPr>
              <a:t>Exertion </a:t>
            </a:r>
            <a:r>
              <a:rPr lang="en-US" sz="1600" dirty="0" smtClean="0"/>
              <a:t>exe = </a:t>
            </a:r>
            <a:r>
              <a:rPr lang="en-US" sz="1600" i="1" dirty="0" smtClean="0">
                <a:solidFill>
                  <a:srgbClr val="000090"/>
                </a:solidFill>
              </a:rPr>
              <a:t>task</a:t>
            </a:r>
            <a:r>
              <a:rPr lang="en-US" sz="1600" dirty="0" smtClean="0"/>
              <a:t>(…)  |  </a:t>
            </a:r>
            <a:r>
              <a:rPr lang="en-US" sz="1600" i="1" dirty="0" smtClean="0">
                <a:solidFill>
                  <a:srgbClr val="000090"/>
                </a:solidFill>
              </a:rPr>
              <a:t>job</a:t>
            </a:r>
            <a:r>
              <a:rPr lang="en-US" sz="1600" dirty="0" smtClean="0"/>
              <a:t>(…); </a:t>
            </a:r>
            <a:br>
              <a:rPr lang="en-US" sz="1600" dirty="0" smtClean="0"/>
            </a:br>
            <a:endParaRPr lang="en-US" sz="1600" dirty="0" smtClean="0">
              <a:solidFill>
                <a:srgbClr val="000000"/>
              </a:solidFill>
            </a:endParaRPr>
          </a:p>
          <a:p>
            <a:pPr marL="457200" lvl="1" indent="0">
              <a:buNone/>
            </a:pPr>
            <a:r>
              <a:rPr lang="en-US" sz="1600" dirty="0" smtClean="0">
                <a:solidFill>
                  <a:srgbClr val="6A2800"/>
                </a:solidFill>
                <a:latin typeface="Courier"/>
                <a:cs typeface="Courier"/>
              </a:rPr>
              <a:t>Filter </a:t>
            </a:r>
            <a:r>
              <a:rPr lang="en-US" sz="1600" dirty="0" smtClean="0"/>
              <a:t>y1f;</a:t>
            </a:r>
            <a:endParaRPr lang="en-US" sz="1600" i="1" dirty="0" smtClean="0"/>
          </a:p>
          <a:p>
            <a:pPr marL="457200" lvl="1" indent="0">
              <a:buNone/>
            </a:pPr>
            <a:r>
              <a:rPr lang="en-US" sz="1600" dirty="0" err="1" smtClean="0"/>
              <a:t>var(model</a:t>
            </a:r>
            <a:r>
              <a:rPr lang="en-US" sz="1600" dirty="0" smtClean="0"/>
              <a:t>, "y1", “y1e”, </a:t>
            </a:r>
            <a:r>
              <a:rPr lang="en-US" sz="1600" i="1" dirty="0" err="1" smtClean="0">
                <a:solidFill>
                  <a:srgbClr val="000090"/>
                </a:solidFill>
              </a:rPr>
              <a:t>evaluator</a:t>
            </a:r>
            <a:r>
              <a:rPr lang="en-US" sz="1600" dirty="0" err="1" smtClean="0"/>
              <a:t>(exe</a:t>
            </a:r>
            <a:r>
              <a:rPr lang="en-US" sz="1600" dirty="0" smtClean="0"/>
              <a:t>, </a:t>
            </a:r>
            <a:r>
              <a:rPr lang="en-US" sz="1600" i="1" dirty="0" err="1" smtClean="0">
                <a:solidFill>
                  <a:srgbClr val="000090"/>
                </a:solidFill>
              </a:rPr>
              <a:t>args</a:t>
            </a:r>
            <a:r>
              <a:rPr lang="en-US" sz="1600" dirty="0" err="1" smtClean="0"/>
              <a:t>(</a:t>
            </a:r>
            <a:r>
              <a:rPr lang="en-US" sz="1600" i="1" dirty="0" err="1" smtClean="0">
                <a:solidFill>
                  <a:srgbClr val="000090"/>
                </a:solidFill>
              </a:rPr>
              <a:t>vars</a:t>
            </a:r>
            <a:r>
              <a:rPr lang="en-US" sz="1600" dirty="0" err="1" smtClean="0"/>
              <a:t>(model</a:t>
            </a:r>
            <a:r>
              <a:rPr lang="en-US" sz="1600" dirty="0" smtClean="0"/>
              <a:t>, “x1”, “x2”)),  y1f);</a:t>
            </a:r>
          </a:p>
          <a:p>
            <a:pPr marL="457200" lvl="1" indent="0">
              <a:buNone/>
            </a:pPr>
            <a:r>
              <a:rPr lang="en-US" sz="1600" dirty="0" smtClean="0">
                <a:solidFill>
                  <a:srgbClr val="6A2800"/>
                </a:solidFill>
                <a:latin typeface="Courier"/>
                <a:cs typeface="Courier"/>
              </a:rPr>
              <a:t>Object </a:t>
            </a:r>
            <a:r>
              <a:rPr lang="en-US" sz="1600" dirty="0" err="1" smtClean="0"/>
              <a:t>val</a:t>
            </a:r>
            <a:r>
              <a:rPr lang="en-US" sz="1600" dirty="0" smtClean="0"/>
              <a:t> = </a:t>
            </a:r>
            <a:r>
              <a:rPr lang="en-US" sz="1600" i="1" dirty="0" err="1" smtClean="0">
                <a:solidFill>
                  <a:srgbClr val="000090"/>
                </a:solidFill>
              </a:rPr>
              <a:t>value</a:t>
            </a:r>
            <a:r>
              <a:rPr lang="en-US" sz="1600" dirty="0" err="1" smtClean="0"/>
              <a:t>(model</a:t>
            </a:r>
            <a:r>
              <a:rPr lang="en-US" sz="1600" dirty="0" smtClean="0"/>
              <a:t>, “y1”);</a:t>
            </a:r>
          </a:p>
          <a:p>
            <a:pPr lvl="1">
              <a:buNone/>
            </a:pPr>
            <a:r>
              <a:rPr lang="en-US" sz="1600" dirty="0" smtClean="0"/>
              <a:t>	</a:t>
            </a:r>
          </a:p>
        </p:txBody>
      </p:sp>
      <p:sp>
        <p:nvSpPr>
          <p:cNvPr id="4" name="Footer Placeholder 3"/>
          <p:cNvSpPr>
            <a:spLocks noGrp="1"/>
          </p:cNvSpPr>
          <p:nvPr>
            <p:ph type="ftr" sz="quarter" idx="10"/>
          </p:nvPr>
        </p:nvSpPr>
        <p:spPr/>
        <p:txBody>
          <a:bodyPr/>
          <a:lstStyle/>
          <a:p>
            <a:pPr>
              <a:defRPr/>
            </a:pPr>
            <a:r>
              <a:rPr lang="en-US" smtClean="0"/>
              <a:t>Mike Sobolewski</a:t>
            </a:r>
            <a:endParaRPr lang="en-US"/>
          </a:p>
        </p:txBody>
      </p:sp>
      <p:sp>
        <p:nvSpPr>
          <p:cNvPr id="5" name="Slide Number Placeholder 4"/>
          <p:cNvSpPr>
            <a:spLocks noGrp="1"/>
          </p:cNvSpPr>
          <p:nvPr>
            <p:ph type="sldNum" sz="quarter" idx="11"/>
          </p:nvPr>
        </p:nvSpPr>
        <p:spPr/>
        <p:txBody>
          <a:bodyPr/>
          <a:lstStyle/>
          <a:p>
            <a:pPr>
              <a:defRPr/>
            </a:pPr>
            <a:fld id="{7FB0E867-761E-264F-9436-73FFFB3EA5A5}" type="slidenum">
              <a:rPr lang="en-US" smtClean="0"/>
              <a:pPr>
                <a:defRPr/>
              </a:pPr>
              <a:t>185</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Exertion</a:t>
            </a:r>
            <a:endParaRPr lang="en-US" b="1" i="1" dirty="0"/>
          </a:p>
        </p:txBody>
      </p:sp>
      <p:pic>
        <p:nvPicPr>
          <p:cNvPr id="197634" name="Picture 2"/>
          <p:cNvPicPr>
            <a:picLocks noChangeAspect="1" noChangeArrowheads="1"/>
          </p:cNvPicPr>
          <p:nvPr/>
        </p:nvPicPr>
        <p:blipFill>
          <a:blip r:embed="rId2" cstate="print"/>
          <a:srcRect/>
          <a:stretch>
            <a:fillRect/>
          </a:stretch>
        </p:blipFill>
        <p:spPr bwMode="auto">
          <a:xfrm>
            <a:off x="152400" y="2133600"/>
            <a:ext cx="1825023" cy="1706563"/>
          </a:xfrm>
          <a:prstGeom prst="rect">
            <a:avLst/>
          </a:prstGeom>
          <a:noFill/>
          <a:ln w="9525">
            <a:noFill/>
            <a:miter lim="800000"/>
            <a:headEnd/>
            <a:tailEnd/>
          </a:ln>
          <a:effectLst/>
        </p:spPr>
      </p:pic>
      <p:sp>
        <p:nvSpPr>
          <p:cNvPr id="5" name="TextBox 4"/>
          <p:cNvSpPr txBox="1"/>
          <p:nvPr/>
        </p:nvSpPr>
        <p:spPr>
          <a:xfrm>
            <a:off x="76200" y="1219200"/>
            <a:ext cx="2121863" cy="369332"/>
          </a:xfrm>
          <a:prstGeom prst="rect">
            <a:avLst/>
          </a:prstGeom>
          <a:noFill/>
        </p:spPr>
        <p:txBody>
          <a:bodyPr wrap="none" rtlCol="0">
            <a:spAutoFit/>
          </a:bodyPr>
          <a:lstStyle/>
          <a:p>
            <a:r>
              <a:rPr lang="en-US" b="1" dirty="0">
                <a:solidFill>
                  <a:prstClr val="black"/>
                </a:solidFill>
              </a:rPr>
              <a:t>Elementary Exertion</a:t>
            </a:r>
          </a:p>
        </p:txBody>
      </p:sp>
      <p:sp>
        <p:nvSpPr>
          <p:cNvPr id="6" name="TextBox 5"/>
          <p:cNvSpPr txBox="1"/>
          <p:nvPr/>
        </p:nvSpPr>
        <p:spPr>
          <a:xfrm>
            <a:off x="2603202" y="1174899"/>
            <a:ext cx="2050241" cy="369332"/>
          </a:xfrm>
          <a:prstGeom prst="rect">
            <a:avLst/>
          </a:prstGeom>
          <a:noFill/>
        </p:spPr>
        <p:txBody>
          <a:bodyPr wrap="none" rtlCol="0">
            <a:spAutoFit/>
          </a:bodyPr>
          <a:lstStyle/>
          <a:p>
            <a:r>
              <a:rPr lang="en-US" b="1" dirty="0">
                <a:solidFill>
                  <a:prstClr val="black"/>
                </a:solidFill>
              </a:rPr>
              <a:t>Composite Exertion</a:t>
            </a:r>
          </a:p>
        </p:txBody>
      </p:sp>
      <p:sp>
        <p:nvSpPr>
          <p:cNvPr id="7" name="AutoShape 5"/>
          <p:cNvSpPr>
            <a:spLocks noChangeArrowheads="1"/>
          </p:cNvSpPr>
          <p:nvPr/>
        </p:nvSpPr>
        <p:spPr bwMode="auto">
          <a:xfrm>
            <a:off x="2796365" y="1623235"/>
            <a:ext cx="1600200" cy="5181600"/>
          </a:xfrm>
          <a:prstGeom prst="roundRect">
            <a:avLst>
              <a:gd name="adj" fmla="val 22023"/>
            </a:avLst>
          </a:prstGeom>
          <a:solidFill>
            <a:srgbClr val="762839"/>
          </a:solidFill>
          <a:ln w="9525">
            <a:round/>
            <a:headEnd/>
            <a:tailEnd/>
          </a:ln>
          <a:effectLst/>
          <a:scene3d>
            <a:camera prst="legacyObliqueTopRight"/>
            <a:lightRig rig="legacyFlat3" dir="b"/>
          </a:scene3d>
          <a:sp3d extrusionH="277800" prstMaterial="legacyMatte">
            <a:bevelT w="13500" h="13500" prst="angle"/>
            <a:bevelB w="13500" h="13500" prst="angle"/>
            <a:extrusionClr>
              <a:srgbClr val="C24A64"/>
            </a:extrusionClr>
          </a:sp3d>
        </p:spPr>
        <p:txBody>
          <a:bodyPr wrap="none" anchor="ctr">
            <a:flatTx/>
          </a:bodyPr>
          <a:lstStyle/>
          <a:p>
            <a:endParaRPr lang="en-US" dirty="0">
              <a:solidFill>
                <a:prstClr val="black"/>
              </a:solidFill>
            </a:endParaRPr>
          </a:p>
        </p:txBody>
      </p:sp>
      <p:pic>
        <p:nvPicPr>
          <p:cNvPr id="8" name="Picture 2"/>
          <p:cNvPicPr>
            <a:picLocks noChangeAspect="1" noChangeArrowheads="1"/>
          </p:cNvPicPr>
          <p:nvPr/>
        </p:nvPicPr>
        <p:blipFill>
          <a:blip r:embed="rId3" cstate="print"/>
          <a:srcRect/>
          <a:stretch>
            <a:fillRect/>
          </a:stretch>
        </p:blipFill>
        <p:spPr bwMode="auto">
          <a:xfrm>
            <a:off x="3101165" y="1848297"/>
            <a:ext cx="847151" cy="792163"/>
          </a:xfrm>
          <a:prstGeom prst="rect">
            <a:avLst/>
          </a:prstGeom>
          <a:noFill/>
          <a:ln w="9525">
            <a:noFill/>
            <a:miter lim="800000"/>
            <a:headEnd/>
            <a:tailEnd/>
          </a:ln>
          <a:effectLst/>
        </p:spPr>
      </p:pic>
      <p:pic>
        <p:nvPicPr>
          <p:cNvPr id="19" name="Picture 2"/>
          <p:cNvPicPr>
            <a:picLocks noChangeAspect="1" noChangeArrowheads="1"/>
          </p:cNvPicPr>
          <p:nvPr/>
        </p:nvPicPr>
        <p:blipFill>
          <a:blip r:embed="rId3" cstate="print"/>
          <a:srcRect/>
          <a:stretch>
            <a:fillRect/>
          </a:stretch>
        </p:blipFill>
        <p:spPr bwMode="auto">
          <a:xfrm>
            <a:off x="3092214" y="2686497"/>
            <a:ext cx="847151" cy="792163"/>
          </a:xfrm>
          <a:prstGeom prst="rect">
            <a:avLst/>
          </a:prstGeom>
          <a:noFill/>
          <a:ln w="9525">
            <a:noFill/>
            <a:miter lim="800000"/>
            <a:headEnd/>
            <a:tailEnd/>
          </a:ln>
          <a:effectLst/>
        </p:spPr>
      </p:pic>
      <p:pic>
        <p:nvPicPr>
          <p:cNvPr id="197636" name="Picture 4"/>
          <p:cNvPicPr>
            <a:picLocks noChangeAspect="1" noChangeArrowheads="1"/>
          </p:cNvPicPr>
          <p:nvPr/>
        </p:nvPicPr>
        <p:blipFill>
          <a:blip r:embed="rId4" cstate="print"/>
          <a:srcRect/>
          <a:stretch>
            <a:fillRect/>
          </a:stretch>
        </p:blipFill>
        <p:spPr bwMode="auto">
          <a:xfrm>
            <a:off x="3079899" y="3482165"/>
            <a:ext cx="879017" cy="1814513"/>
          </a:xfrm>
          <a:prstGeom prst="rect">
            <a:avLst/>
          </a:prstGeom>
          <a:noFill/>
          <a:ln w="9525">
            <a:noFill/>
            <a:miter lim="800000"/>
            <a:headEnd/>
            <a:tailEnd/>
          </a:ln>
          <a:effectLst/>
        </p:spPr>
      </p:pic>
      <p:pic>
        <p:nvPicPr>
          <p:cNvPr id="21" name="Picture 2"/>
          <p:cNvPicPr>
            <a:picLocks noChangeAspect="1" noChangeArrowheads="1"/>
          </p:cNvPicPr>
          <p:nvPr/>
        </p:nvPicPr>
        <p:blipFill>
          <a:blip r:embed="rId3" cstate="print"/>
          <a:srcRect/>
          <a:stretch>
            <a:fillRect/>
          </a:stretch>
        </p:blipFill>
        <p:spPr bwMode="auto">
          <a:xfrm>
            <a:off x="3101165" y="5621091"/>
            <a:ext cx="847151" cy="792163"/>
          </a:xfrm>
          <a:prstGeom prst="rect">
            <a:avLst/>
          </a:prstGeom>
          <a:noFill/>
          <a:ln w="9525">
            <a:noFill/>
            <a:miter lim="800000"/>
            <a:headEnd/>
            <a:tailEnd/>
          </a:ln>
          <a:effectLst/>
        </p:spPr>
      </p:pic>
      <p:pic>
        <p:nvPicPr>
          <p:cNvPr id="197637" name="Picture 5"/>
          <p:cNvPicPr>
            <a:picLocks noChangeAspect="1" noChangeArrowheads="1"/>
          </p:cNvPicPr>
          <p:nvPr/>
        </p:nvPicPr>
        <p:blipFill>
          <a:blip r:embed="rId5" cstate="print"/>
          <a:srcRect/>
          <a:stretch>
            <a:fillRect/>
          </a:stretch>
        </p:blipFill>
        <p:spPr bwMode="auto">
          <a:xfrm>
            <a:off x="2948765" y="6437771"/>
            <a:ext cx="1304925" cy="313899"/>
          </a:xfrm>
          <a:prstGeom prst="rect">
            <a:avLst/>
          </a:prstGeom>
          <a:noFill/>
          <a:ln w="9525">
            <a:noFill/>
            <a:miter lim="800000"/>
            <a:headEnd/>
            <a:tailEnd/>
          </a:ln>
          <a:effectLst/>
        </p:spPr>
      </p:pic>
      <p:sp>
        <p:nvSpPr>
          <p:cNvPr id="26" name="TextBox 25"/>
          <p:cNvSpPr txBox="1"/>
          <p:nvPr/>
        </p:nvSpPr>
        <p:spPr>
          <a:xfrm>
            <a:off x="3005468" y="1547035"/>
            <a:ext cx="502061" cy="369332"/>
          </a:xfrm>
          <a:prstGeom prst="rect">
            <a:avLst/>
          </a:prstGeom>
          <a:noFill/>
        </p:spPr>
        <p:txBody>
          <a:bodyPr wrap="none" rtlCol="0">
            <a:spAutoFit/>
          </a:bodyPr>
          <a:lstStyle/>
          <a:p>
            <a:r>
              <a:rPr lang="en-US" dirty="0">
                <a:solidFill>
                  <a:prstClr val="white"/>
                </a:solidFill>
              </a:rPr>
              <a:t>Job</a:t>
            </a:r>
          </a:p>
        </p:txBody>
      </p:sp>
      <p:sp>
        <p:nvSpPr>
          <p:cNvPr id="27" name="TextBox 26"/>
          <p:cNvSpPr txBox="1"/>
          <p:nvPr/>
        </p:nvSpPr>
        <p:spPr>
          <a:xfrm>
            <a:off x="3372297" y="5323367"/>
            <a:ext cx="242374" cy="329577"/>
          </a:xfrm>
          <a:prstGeom prst="rect">
            <a:avLst/>
          </a:prstGeom>
          <a:noFill/>
        </p:spPr>
        <p:txBody>
          <a:bodyPr wrap="none" rtlCol="0">
            <a:spAutoFit/>
          </a:bodyPr>
          <a:lstStyle/>
          <a:p>
            <a:pPr>
              <a:lnSpc>
                <a:spcPts val="500"/>
              </a:lnSpc>
            </a:pPr>
            <a:r>
              <a:rPr lang="en-US" dirty="0">
                <a:solidFill>
                  <a:prstClr val="white"/>
                </a:solidFill>
              </a:rPr>
              <a:t>.</a:t>
            </a:r>
          </a:p>
          <a:p>
            <a:pPr>
              <a:lnSpc>
                <a:spcPts val="500"/>
              </a:lnSpc>
            </a:pPr>
            <a:r>
              <a:rPr lang="en-US" dirty="0">
                <a:solidFill>
                  <a:prstClr val="white"/>
                </a:solidFill>
              </a:rPr>
              <a:t>.</a:t>
            </a:r>
          </a:p>
          <a:p>
            <a:pPr>
              <a:lnSpc>
                <a:spcPts val="500"/>
              </a:lnSpc>
            </a:pPr>
            <a:r>
              <a:rPr lang="en-US" dirty="0">
                <a:solidFill>
                  <a:prstClr val="white"/>
                </a:solidFill>
              </a:rPr>
              <a:t>.</a:t>
            </a:r>
          </a:p>
        </p:txBody>
      </p:sp>
      <p:sp>
        <p:nvSpPr>
          <p:cNvPr id="28" name="TextBox 27"/>
          <p:cNvSpPr txBox="1"/>
          <p:nvPr/>
        </p:nvSpPr>
        <p:spPr>
          <a:xfrm>
            <a:off x="3102934" y="3515833"/>
            <a:ext cx="308098" cy="200055"/>
          </a:xfrm>
          <a:prstGeom prst="rect">
            <a:avLst/>
          </a:prstGeom>
          <a:noFill/>
        </p:spPr>
        <p:txBody>
          <a:bodyPr wrap="none" rtlCol="0">
            <a:spAutoFit/>
          </a:bodyPr>
          <a:lstStyle/>
          <a:p>
            <a:r>
              <a:rPr lang="en-US" sz="700" dirty="0">
                <a:solidFill>
                  <a:prstClr val="white"/>
                </a:solidFill>
              </a:rPr>
              <a:t>Job</a:t>
            </a:r>
          </a:p>
        </p:txBody>
      </p:sp>
      <p:pic>
        <p:nvPicPr>
          <p:cNvPr id="197639" name="Picture 7"/>
          <p:cNvPicPr>
            <a:picLocks noChangeAspect="1" noChangeArrowheads="1"/>
          </p:cNvPicPr>
          <p:nvPr/>
        </p:nvPicPr>
        <p:blipFill>
          <a:blip r:embed="rId6" cstate="print"/>
          <a:srcRect/>
          <a:stretch>
            <a:fillRect/>
          </a:stretch>
        </p:blipFill>
        <p:spPr bwMode="auto">
          <a:xfrm>
            <a:off x="5257800" y="1828800"/>
            <a:ext cx="3835400" cy="4638675"/>
          </a:xfrm>
          <a:prstGeom prst="rect">
            <a:avLst/>
          </a:prstGeom>
          <a:noFill/>
          <a:ln w="9525">
            <a:noFill/>
            <a:miter lim="800000"/>
            <a:headEnd/>
            <a:tailEnd/>
          </a:ln>
          <a:effectLst/>
        </p:spPr>
      </p:pic>
      <p:sp>
        <p:nvSpPr>
          <p:cNvPr id="96" name="TextBox 95"/>
          <p:cNvSpPr txBox="1"/>
          <p:nvPr/>
        </p:nvSpPr>
        <p:spPr>
          <a:xfrm>
            <a:off x="5638800" y="1219200"/>
            <a:ext cx="2173608" cy="369332"/>
          </a:xfrm>
          <a:prstGeom prst="rect">
            <a:avLst/>
          </a:prstGeom>
          <a:noFill/>
        </p:spPr>
        <p:txBody>
          <a:bodyPr wrap="none" rtlCol="0">
            <a:spAutoFit/>
          </a:bodyPr>
          <a:lstStyle/>
          <a:p>
            <a:r>
              <a:rPr lang="en-US" b="1" dirty="0">
                <a:solidFill>
                  <a:prstClr val="black"/>
                </a:solidFill>
              </a:rPr>
              <a:t>Engineering Example</a:t>
            </a:r>
          </a:p>
        </p:txBody>
      </p:sp>
      <p:sp>
        <p:nvSpPr>
          <p:cNvPr id="17" name="Text Box 14"/>
          <p:cNvSpPr txBox="1">
            <a:spLocks noChangeArrowheads="1"/>
          </p:cNvSpPr>
          <p:nvPr/>
        </p:nvSpPr>
        <p:spPr bwMode="auto">
          <a:xfrm>
            <a:off x="2286000" y="6381690"/>
            <a:ext cx="4953000" cy="400110"/>
          </a:xfrm>
          <a:prstGeom prst="rect">
            <a:avLst/>
          </a:prstGeom>
          <a:solidFill>
            <a:schemeClr val="tx2"/>
          </a:solidFill>
          <a:ln w="9525">
            <a:noFill/>
            <a:miter lim="800000"/>
            <a:headEnd/>
            <a:tailEnd/>
          </a:ln>
          <a:effectLst/>
          <a:scene3d>
            <a:camera prst="orthographicFront"/>
            <a:lightRig rig="threePt" dir="t"/>
          </a:scene3d>
          <a:sp3d>
            <a:bevelT w="152400" h="50800" prst="softRound"/>
          </a:sp3d>
        </p:spPr>
        <p:txBody>
          <a:bodyPr wrap="square">
            <a:spAutoFit/>
          </a:bodyPr>
          <a:lstStyle/>
          <a:p>
            <a:pPr algn="ctr">
              <a:spcBef>
                <a:spcPct val="0"/>
              </a:spcBef>
            </a:pPr>
            <a:r>
              <a:rPr lang="en-US" sz="2000" b="1" i="1" dirty="0">
                <a:solidFill>
                  <a:prstClr val="white"/>
                </a:solidFill>
                <a:latin typeface="Arial" pitchFamily="34" charset="0"/>
                <a:cs typeface="Arial" pitchFamily="34" charset="0"/>
              </a:rPr>
              <a:t>All are Objects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fade">
                                      <p:cBhvr>
                                        <p:cTn id="7" dur="2000"/>
                                        <p:tgtEl>
                                          <p:spTgt spid="1976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strVal val="#ppt_w*0.70"/>
                                          </p:val>
                                        </p:tav>
                                        <p:tav tm="100000">
                                          <p:val>
                                            <p:strVal val="#ppt_w"/>
                                          </p:val>
                                        </p:tav>
                                      </p:tavLst>
                                    </p:anim>
                                    <p:anim calcmode="lin" valueType="num">
                                      <p:cBhvr>
                                        <p:cTn id="16" dur="1000" fill="hold"/>
                                        <p:tgtEl>
                                          <p:spTgt spid="7"/>
                                        </p:tgtEl>
                                        <p:attrNameLst>
                                          <p:attrName>ppt_h</p:attrName>
                                        </p:attrNameLst>
                                      </p:cBhvr>
                                      <p:tavLst>
                                        <p:tav tm="0">
                                          <p:val>
                                            <p:strVal val="#ppt_h"/>
                                          </p:val>
                                        </p:tav>
                                        <p:tav tm="100000">
                                          <p:val>
                                            <p:strVal val="#ppt_h"/>
                                          </p:val>
                                        </p:tav>
                                      </p:tavLst>
                                    </p:anim>
                                    <p:animEffect transition="in" filter="fade">
                                      <p:cBhvr>
                                        <p:cTn id="17" dur="1000"/>
                                        <p:tgtEl>
                                          <p:spTgt spid="7"/>
                                        </p:tgtEl>
                                      </p:cBhvr>
                                    </p:animEffect>
                                  </p:childTnLst>
                                </p:cTn>
                              </p:par>
                              <p:par>
                                <p:cTn id="18" presetID="55"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strVal val="#ppt_w*0.70"/>
                                          </p:val>
                                        </p:tav>
                                        <p:tav tm="100000">
                                          <p:val>
                                            <p:strVal val="#ppt_w"/>
                                          </p:val>
                                        </p:tav>
                                      </p:tavLst>
                                    </p:anim>
                                    <p:anim calcmode="lin" valueType="num">
                                      <p:cBhvr>
                                        <p:cTn id="21" dur="1000" fill="hold"/>
                                        <p:tgtEl>
                                          <p:spTgt spid="8"/>
                                        </p:tgtEl>
                                        <p:attrNameLst>
                                          <p:attrName>ppt_h</p:attrName>
                                        </p:attrNameLst>
                                      </p:cBhvr>
                                      <p:tavLst>
                                        <p:tav tm="0">
                                          <p:val>
                                            <p:strVal val="#ppt_h"/>
                                          </p:val>
                                        </p:tav>
                                        <p:tav tm="100000">
                                          <p:val>
                                            <p:strVal val="#ppt_h"/>
                                          </p:val>
                                        </p:tav>
                                      </p:tavLst>
                                    </p:anim>
                                    <p:animEffect transition="in" filter="fade">
                                      <p:cBhvr>
                                        <p:cTn id="22" dur="1000"/>
                                        <p:tgtEl>
                                          <p:spTgt spid="8"/>
                                        </p:tgtEl>
                                      </p:cBhvr>
                                    </p:animEffect>
                                  </p:childTnLst>
                                </p:cTn>
                              </p:par>
                              <p:par>
                                <p:cTn id="23" presetID="55"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strVal val="#ppt_w*0.70"/>
                                          </p:val>
                                        </p:tav>
                                        <p:tav tm="100000">
                                          <p:val>
                                            <p:strVal val="#ppt_w"/>
                                          </p:val>
                                        </p:tav>
                                      </p:tavLst>
                                    </p:anim>
                                    <p:anim calcmode="lin" valueType="num">
                                      <p:cBhvr>
                                        <p:cTn id="26" dur="1000" fill="hold"/>
                                        <p:tgtEl>
                                          <p:spTgt spid="19"/>
                                        </p:tgtEl>
                                        <p:attrNameLst>
                                          <p:attrName>ppt_h</p:attrName>
                                        </p:attrNameLst>
                                      </p:cBhvr>
                                      <p:tavLst>
                                        <p:tav tm="0">
                                          <p:val>
                                            <p:strVal val="#ppt_h"/>
                                          </p:val>
                                        </p:tav>
                                        <p:tav tm="100000">
                                          <p:val>
                                            <p:strVal val="#ppt_h"/>
                                          </p:val>
                                        </p:tav>
                                      </p:tavLst>
                                    </p:anim>
                                    <p:animEffect transition="in" filter="fade">
                                      <p:cBhvr>
                                        <p:cTn id="27" dur="1000"/>
                                        <p:tgtEl>
                                          <p:spTgt spid="19"/>
                                        </p:tgtEl>
                                      </p:cBhvr>
                                    </p:animEffect>
                                  </p:childTnLst>
                                </p:cTn>
                              </p:par>
                              <p:par>
                                <p:cTn id="28" presetID="55" presetClass="entr" presetSubtype="0" fill="hold" nodeType="withEffect">
                                  <p:stCondLst>
                                    <p:cond delay="0"/>
                                  </p:stCondLst>
                                  <p:childTnLst>
                                    <p:set>
                                      <p:cBhvr>
                                        <p:cTn id="29" dur="1" fill="hold">
                                          <p:stCondLst>
                                            <p:cond delay="0"/>
                                          </p:stCondLst>
                                        </p:cTn>
                                        <p:tgtEl>
                                          <p:spTgt spid="197636"/>
                                        </p:tgtEl>
                                        <p:attrNameLst>
                                          <p:attrName>style.visibility</p:attrName>
                                        </p:attrNameLst>
                                      </p:cBhvr>
                                      <p:to>
                                        <p:strVal val="visible"/>
                                      </p:to>
                                    </p:set>
                                    <p:anim calcmode="lin" valueType="num">
                                      <p:cBhvr>
                                        <p:cTn id="30" dur="1000" fill="hold"/>
                                        <p:tgtEl>
                                          <p:spTgt spid="197636"/>
                                        </p:tgtEl>
                                        <p:attrNameLst>
                                          <p:attrName>ppt_w</p:attrName>
                                        </p:attrNameLst>
                                      </p:cBhvr>
                                      <p:tavLst>
                                        <p:tav tm="0">
                                          <p:val>
                                            <p:strVal val="#ppt_w*0.70"/>
                                          </p:val>
                                        </p:tav>
                                        <p:tav tm="100000">
                                          <p:val>
                                            <p:strVal val="#ppt_w"/>
                                          </p:val>
                                        </p:tav>
                                      </p:tavLst>
                                    </p:anim>
                                    <p:anim calcmode="lin" valueType="num">
                                      <p:cBhvr>
                                        <p:cTn id="31" dur="1000" fill="hold"/>
                                        <p:tgtEl>
                                          <p:spTgt spid="197636"/>
                                        </p:tgtEl>
                                        <p:attrNameLst>
                                          <p:attrName>ppt_h</p:attrName>
                                        </p:attrNameLst>
                                      </p:cBhvr>
                                      <p:tavLst>
                                        <p:tav tm="0">
                                          <p:val>
                                            <p:strVal val="#ppt_h"/>
                                          </p:val>
                                        </p:tav>
                                        <p:tav tm="100000">
                                          <p:val>
                                            <p:strVal val="#ppt_h"/>
                                          </p:val>
                                        </p:tav>
                                      </p:tavLst>
                                    </p:anim>
                                    <p:animEffect transition="in" filter="fade">
                                      <p:cBhvr>
                                        <p:cTn id="32" dur="1000"/>
                                        <p:tgtEl>
                                          <p:spTgt spid="197636"/>
                                        </p:tgtEl>
                                      </p:cBhvr>
                                    </p:animEffect>
                                  </p:childTnLst>
                                </p:cTn>
                              </p:par>
                              <p:par>
                                <p:cTn id="33" presetID="55"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1000" fill="hold"/>
                                        <p:tgtEl>
                                          <p:spTgt spid="21"/>
                                        </p:tgtEl>
                                        <p:attrNameLst>
                                          <p:attrName>ppt_w</p:attrName>
                                        </p:attrNameLst>
                                      </p:cBhvr>
                                      <p:tavLst>
                                        <p:tav tm="0">
                                          <p:val>
                                            <p:strVal val="#ppt_w*0.70"/>
                                          </p:val>
                                        </p:tav>
                                        <p:tav tm="100000">
                                          <p:val>
                                            <p:strVal val="#ppt_w"/>
                                          </p:val>
                                        </p:tav>
                                      </p:tavLst>
                                    </p:anim>
                                    <p:anim calcmode="lin" valueType="num">
                                      <p:cBhvr>
                                        <p:cTn id="36" dur="1000" fill="hold"/>
                                        <p:tgtEl>
                                          <p:spTgt spid="21"/>
                                        </p:tgtEl>
                                        <p:attrNameLst>
                                          <p:attrName>ppt_h</p:attrName>
                                        </p:attrNameLst>
                                      </p:cBhvr>
                                      <p:tavLst>
                                        <p:tav tm="0">
                                          <p:val>
                                            <p:strVal val="#ppt_h"/>
                                          </p:val>
                                        </p:tav>
                                        <p:tav tm="100000">
                                          <p:val>
                                            <p:strVal val="#ppt_h"/>
                                          </p:val>
                                        </p:tav>
                                      </p:tavLst>
                                    </p:anim>
                                    <p:animEffect transition="in" filter="fade">
                                      <p:cBhvr>
                                        <p:cTn id="37" dur="1000"/>
                                        <p:tgtEl>
                                          <p:spTgt spid="21"/>
                                        </p:tgtEl>
                                      </p:cBhvr>
                                    </p:animEffect>
                                  </p:childTnLst>
                                </p:cTn>
                              </p:par>
                              <p:par>
                                <p:cTn id="38" presetID="55" presetClass="entr" presetSubtype="0" fill="hold" nodeType="withEffect">
                                  <p:stCondLst>
                                    <p:cond delay="0"/>
                                  </p:stCondLst>
                                  <p:childTnLst>
                                    <p:set>
                                      <p:cBhvr>
                                        <p:cTn id="39" dur="1" fill="hold">
                                          <p:stCondLst>
                                            <p:cond delay="0"/>
                                          </p:stCondLst>
                                        </p:cTn>
                                        <p:tgtEl>
                                          <p:spTgt spid="197637"/>
                                        </p:tgtEl>
                                        <p:attrNameLst>
                                          <p:attrName>style.visibility</p:attrName>
                                        </p:attrNameLst>
                                      </p:cBhvr>
                                      <p:to>
                                        <p:strVal val="visible"/>
                                      </p:to>
                                    </p:set>
                                    <p:anim calcmode="lin" valueType="num">
                                      <p:cBhvr>
                                        <p:cTn id="40" dur="1000" fill="hold"/>
                                        <p:tgtEl>
                                          <p:spTgt spid="197637"/>
                                        </p:tgtEl>
                                        <p:attrNameLst>
                                          <p:attrName>ppt_w</p:attrName>
                                        </p:attrNameLst>
                                      </p:cBhvr>
                                      <p:tavLst>
                                        <p:tav tm="0">
                                          <p:val>
                                            <p:strVal val="#ppt_w*0.70"/>
                                          </p:val>
                                        </p:tav>
                                        <p:tav tm="100000">
                                          <p:val>
                                            <p:strVal val="#ppt_w"/>
                                          </p:val>
                                        </p:tav>
                                      </p:tavLst>
                                    </p:anim>
                                    <p:anim calcmode="lin" valueType="num">
                                      <p:cBhvr>
                                        <p:cTn id="41" dur="1000" fill="hold"/>
                                        <p:tgtEl>
                                          <p:spTgt spid="197637"/>
                                        </p:tgtEl>
                                        <p:attrNameLst>
                                          <p:attrName>ppt_h</p:attrName>
                                        </p:attrNameLst>
                                      </p:cBhvr>
                                      <p:tavLst>
                                        <p:tav tm="0">
                                          <p:val>
                                            <p:strVal val="#ppt_h"/>
                                          </p:val>
                                        </p:tav>
                                        <p:tav tm="100000">
                                          <p:val>
                                            <p:strVal val="#ppt_h"/>
                                          </p:val>
                                        </p:tav>
                                      </p:tavLst>
                                    </p:anim>
                                    <p:animEffect transition="in" filter="fade">
                                      <p:cBhvr>
                                        <p:cTn id="42" dur="1000"/>
                                        <p:tgtEl>
                                          <p:spTgt spid="197637"/>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1000" fill="hold"/>
                                        <p:tgtEl>
                                          <p:spTgt spid="26"/>
                                        </p:tgtEl>
                                        <p:attrNameLst>
                                          <p:attrName>ppt_w</p:attrName>
                                        </p:attrNameLst>
                                      </p:cBhvr>
                                      <p:tavLst>
                                        <p:tav tm="0">
                                          <p:val>
                                            <p:strVal val="#ppt_w*0.70"/>
                                          </p:val>
                                        </p:tav>
                                        <p:tav tm="100000">
                                          <p:val>
                                            <p:strVal val="#ppt_w"/>
                                          </p:val>
                                        </p:tav>
                                      </p:tavLst>
                                    </p:anim>
                                    <p:anim calcmode="lin" valueType="num">
                                      <p:cBhvr>
                                        <p:cTn id="46" dur="1000" fill="hold"/>
                                        <p:tgtEl>
                                          <p:spTgt spid="26"/>
                                        </p:tgtEl>
                                        <p:attrNameLst>
                                          <p:attrName>ppt_h</p:attrName>
                                        </p:attrNameLst>
                                      </p:cBhvr>
                                      <p:tavLst>
                                        <p:tav tm="0">
                                          <p:val>
                                            <p:strVal val="#ppt_h"/>
                                          </p:val>
                                        </p:tav>
                                        <p:tav tm="100000">
                                          <p:val>
                                            <p:strVal val="#ppt_h"/>
                                          </p:val>
                                        </p:tav>
                                      </p:tavLst>
                                    </p:anim>
                                    <p:animEffect transition="in" filter="fade">
                                      <p:cBhvr>
                                        <p:cTn id="47" dur="1000"/>
                                        <p:tgtEl>
                                          <p:spTgt spid="26"/>
                                        </p:tgtEl>
                                      </p:cBhvr>
                                    </p:animEffect>
                                  </p:childTnLst>
                                </p:cTn>
                              </p:par>
                              <p:par>
                                <p:cTn id="48" presetID="55"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p:cTn id="50" dur="1000" fill="hold"/>
                                        <p:tgtEl>
                                          <p:spTgt spid="27"/>
                                        </p:tgtEl>
                                        <p:attrNameLst>
                                          <p:attrName>ppt_w</p:attrName>
                                        </p:attrNameLst>
                                      </p:cBhvr>
                                      <p:tavLst>
                                        <p:tav tm="0">
                                          <p:val>
                                            <p:strVal val="#ppt_w*0.70"/>
                                          </p:val>
                                        </p:tav>
                                        <p:tav tm="100000">
                                          <p:val>
                                            <p:strVal val="#ppt_w"/>
                                          </p:val>
                                        </p:tav>
                                      </p:tavLst>
                                    </p:anim>
                                    <p:anim calcmode="lin" valueType="num">
                                      <p:cBhvr>
                                        <p:cTn id="51" dur="1000" fill="hold"/>
                                        <p:tgtEl>
                                          <p:spTgt spid="27"/>
                                        </p:tgtEl>
                                        <p:attrNameLst>
                                          <p:attrName>ppt_h</p:attrName>
                                        </p:attrNameLst>
                                      </p:cBhvr>
                                      <p:tavLst>
                                        <p:tav tm="0">
                                          <p:val>
                                            <p:strVal val="#ppt_h"/>
                                          </p:val>
                                        </p:tav>
                                        <p:tav tm="100000">
                                          <p:val>
                                            <p:strVal val="#ppt_h"/>
                                          </p:val>
                                        </p:tav>
                                      </p:tavLst>
                                    </p:anim>
                                    <p:animEffect transition="in" filter="fade">
                                      <p:cBhvr>
                                        <p:cTn id="52" dur="1000"/>
                                        <p:tgtEl>
                                          <p:spTgt spid="27"/>
                                        </p:tgtEl>
                                      </p:cBhvr>
                                    </p:animEffect>
                                  </p:childTnLst>
                                </p:cTn>
                              </p:par>
                              <p:par>
                                <p:cTn id="53" presetID="55"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1000" fill="hold"/>
                                        <p:tgtEl>
                                          <p:spTgt spid="28"/>
                                        </p:tgtEl>
                                        <p:attrNameLst>
                                          <p:attrName>ppt_w</p:attrName>
                                        </p:attrNameLst>
                                      </p:cBhvr>
                                      <p:tavLst>
                                        <p:tav tm="0">
                                          <p:val>
                                            <p:strVal val="#ppt_w*0.70"/>
                                          </p:val>
                                        </p:tav>
                                        <p:tav tm="100000">
                                          <p:val>
                                            <p:strVal val="#ppt_w"/>
                                          </p:val>
                                        </p:tav>
                                      </p:tavLst>
                                    </p:anim>
                                    <p:anim calcmode="lin" valueType="num">
                                      <p:cBhvr>
                                        <p:cTn id="56" dur="1000" fill="hold"/>
                                        <p:tgtEl>
                                          <p:spTgt spid="28"/>
                                        </p:tgtEl>
                                        <p:attrNameLst>
                                          <p:attrName>ppt_h</p:attrName>
                                        </p:attrNameLst>
                                      </p:cBhvr>
                                      <p:tavLst>
                                        <p:tav tm="0">
                                          <p:val>
                                            <p:strVal val="#ppt_h"/>
                                          </p:val>
                                        </p:tav>
                                        <p:tav tm="100000">
                                          <p:val>
                                            <p:strVal val="#ppt_h"/>
                                          </p:val>
                                        </p:tav>
                                      </p:tavLst>
                                    </p:anim>
                                    <p:animEffect transition="in" filter="fade">
                                      <p:cBhvr>
                                        <p:cTn id="57" dur="1000"/>
                                        <p:tgtEl>
                                          <p:spTgt spid="28"/>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p:cTn id="60" dur="1000" fill="hold"/>
                                        <p:tgtEl>
                                          <p:spTgt spid="6"/>
                                        </p:tgtEl>
                                        <p:attrNameLst>
                                          <p:attrName>ppt_w</p:attrName>
                                        </p:attrNameLst>
                                      </p:cBhvr>
                                      <p:tavLst>
                                        <p:tav tm="0">
                                          <p:val>
                                            <p:strVal val="#ppt_w*0.70"/>
                                          </p:val>
                                        </p:tav>
                                        <p:tav tm="100000">
                                          <p:val>
                                            <p:strVal val="#ppt_w"/>
                                          </p:val>
                                        </p:tav>
                                      </p:tavLst>
                                    </p:anim>
                                    <p:anim calcmode="lin" valueType="num">
                                      <p:cBhvr>
                                        <p:cTn id="61" dur="1000" fill="hold"/>
                                        <p:tgtEl>
                                          <p:spTgt spid="6"/>
                                        </p:tgtEl>
                                        <p:attrNameLst>
                                          <p:attrName>ppt_h</p:attrName>
                                        </p:attrNameLst>
                                      </p:cBhvr>
                                      <p:tavLst>
                                        <p:tav tm="0">
                                          <p:val>
                                            <p:strVal val="#ppt_h"/>
                                          </p:val>
                                        </p:tav>
                                        <p:tav tm="100000">
                                          <p:val>
                                            <p:strVal val="#ppt_h"/>
                                          </p:val>
                                        </p:tav>
                                      </p:tavLst>
                                    </p:anim>
                                    <p:animEffect transition="in" filter="fade">
                                      <p:cBhvr>
                                        <p:cTn id="62" dur="10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fade">
                                      <p:cBhvr>
                                        <p:cTn id="67" dur="2000"/>
                                        <p:tgtEl>
                                          <p:spTgt spid="96"/>
                                        </p:tgtEl>
                                      </p:cBhvr>
                                    </p:animEffect>
                                  </p:childTnLst>
                                </p:cTn>
                              </p:par>
                              <p:par>
                                <p:cTn id="68" presetID="10" presetClass="entr" presetSubtype="0" fill="hold" nodeType="withEffect">
                                  <p:stCondLst>
                                    <p:cond delay="0"/>
                                  </p:stCondLst>
                                  <p:childTnLst>
                                    <p:set>
                                      <p:cBhvr>
                                        <p:cTn id="69" dur="1" fill="hold">
                                          <p:stCondLst>
                                            <p:cond delay="0"/>
                                          </p:stCondLst>
                                        </p:cTn>
                                        <p:tgtEl>
                                          <p:spTgt spid="197639"/>
                                        </p:tgtEl>
                                        <p:attrNameLst>
                                          <p:attrName>style.visibility</p:attrName>
                                        </p:attrNameLst>
                                      </p:cBhvr>
                                      <p:to>
                                        <p:strVal val="visible"/>
                                      </p:to>
                                    </p:set>
                                    <p:animEffect transition="in" filter="fade">
                                      <p:cBhvr>
                                        <p:cTn id="70" dur="2000"/>
                                        <p:tgtEl>
                                          <p:spTgt spid="19763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26" grpId="0"/>
      <p:bldP spid="27" grpId="0"/>
      <p:bldP spid="28" grpId="0"/>
      <p:bldP spid="96" grpId="0"/>
      <p:bldP spid="17" grpId="0" animBg="1"/>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System Level </a:t>
            </a:r>
            <a:r>
              <a:rPr lang="en-US" b="1" i="1" dirty="0" err="1" smtClean="0"/>
              <a:t>MDMFMSAOwUQ</a:t>
            </a:r>
            <a:endParaRPr lang="en-US" b="1" i="1" dirty="0"/>
          </a:p>
        </p:txBody>
      </p:sp>
      <p:pic>
        <p:nvPicPr>
          <p:cNvPr id="130049" name="Picture 1" descr="Z:\Darcy_Research\Team_Documents\N2_Diagram_Presentation_Rev4.PNG"/>
          <p:cNvPicPr>
            <a:picLocks noChangeAspect="1" noChangeArrowheads="1"/>
          </p:cNvPicPr>
          <p:nvPr/>
        </p:nvPicPr>
        <p:blipFill>
          <a:blip r:embed="rId2" cstate="print"/>
          <a:srcRect/>
          <a:stretch>
            <a:fillRect/>
          </a:stretch>
        </p:blipFill>
        <p:spPr bwMode="auto">
          <a:xfrm>
            <a:off x="1828800" y="2133600"/>
            <a:ext cx="5647311" cy="3629709"/>
          </a:xfrm>
          <a:prstGeom prst="rect">
            <a:avLst/>
          </a:prstGeom>
          <a:noFill/>
        </p:spPr>
      </p:pic>
      <p:sp>
        <p:nvSpPr>
          <p:cNvPr id="6" name="TextBox 5"/>
          <p:cNvSpPr txBox="1"/>
          <p:nvPr/>
        </p:nvSpPr>
        <p:spPr>
          <a:xfrm>
            <a:off x="304800" y="1219200"/>
            <a:ext cx="8839200" cy="1015663"/>
          </a:xfrm>
          <a:prstGeom prst="rect">
            <a:avLst/>
          </a:prstGeom>
          <a:noFill/>
        </p:spPr>
        <p:txBody>
          <a:bodyPr wrap="square" rtlCol="0">
            <a:spAutoFit/>
          </a:bodyPr>
          <a:lstStyle/>
          <a:p>
            <a:pPr algn="ctr"/>
            <a:r>
              <a:rPr lang="en-US" sz="2400" b="1" dirty="0" smtClean="0"/>
              <a:t>“Best in Class Approach (BCA)” </a:t>
            </a:r>
          </a:p>
          <a:p>
            <a:r>
              <a:rPr lang="en-US" b="1" dirty="0" smtClean="0"/>
              <a:t>Components are one or more engineering  computational applications that need to be “glued” together to execute a process.  </a:t>
            </a:r>
            <a:r>
              <a:rPr lang="en-US" sz="1200" b="1" dirty="0" smtClean="0"/>
              <a:t>(BTW, components may be on a distributed heterogeneous network)</a:t>
            </a:r>
            <a:endParaRPr lang="en-US" b="1" dirty="0"/>
          </a:p>
        </p:txBody>
      </p:sp>
      <p:sp>
        <p:nvSpPr>
          <p:cNvPr id="5" name="Text Box 14"/>
          <p:cNvSpPr txBox="1">
            <a:spLocks noChangeArrowheads="1"/>
          </p:cNvSpPr>
          <p:nvPr/>
        </p:nvSpPr>
        <p:spPr bwMode="auto">
          <a:xfrm>
            <a:off x="762000" y="5638800"/>
            <a:ext cx="8001001" cy="707886"/>
          </a:xfrm>
          <a:prstGeom prst="rect">
            <a:avLst/>
          </a:prstGeom>
          <a:solidFill>
            <a:schemeClr val="tx2"/>
          </a:solidFill>
          <a:ln w="9525">
            <a:noFill/>
            <a:miter lim="800000"/>
            <a:headEnd/>
            <a:tailEnd/>
          </a:ln>
          <a:effectLst/>
          <a:scene3d>
            <a:camera prst="orthographicFront"/>
            <a:lightRig rig="threePt" dir="t"/>
          </a:scene3d>
          <a:sp3d>
            <a:bevelT w="152400" h="50800" prst="softRound"/>
          </a:sp3d>
        </p:spPr>
        <p:txBody>
          <a:bodyPr wrap="square">
            <a:spAutoFit/>
          </a:bodyPr>
          <a:lstStyle/>
          <a:p>
            <a:pPr algn="ctr" eaLnBrk="1" hangingPunct="1">
              <a:spcBef>
                <a:spcPct val="0"/>
              </a:spcBef>
            </a:pPr>
            <a:r>
              <a:rPr lang="en-US" sz="2000" b="1" i="1" dirty="0" smtClean="0">
                <a:solidFill>
                  <a:schemeClr val="bg1"/>
                </a:solidFill>
                <a:latin typeface="Arial" pitchFamily="34" charset="0"/>
                <a:cs typeface="Arial" pitchFamily="34" charset="0"/>
              </a:rPr>
              <a:t>Need a Computational Environment to Achieve BCA </a:t>
            </a:r>
            <a:r>
              <a:rPr lang="en-US" sz="2000" b="1" i="1" dirty="0" err="1" smtClean="0">
                <a:solidFill>
                  <a:schemeClr val="bg1"/>
                </a:solidFill>
                <a:latin typeface="Arial" pitchFamily="34" charset="0"/>
                <a:cs typeface="Arial" pitchFamily="34" charset="0"/>
              </a:rPr>
              <a:t>MDMFMSAOwUQ</a:t>
            </a:r>
            <a:endParaRPr lang="en-US" sz="2000" b="1" i="1" dirty="0">
              <a:solidFill>
                <a:schemeClr val="bg1"/>
              </a:solidFill>
              <a:latin typeface="Arial" pitchFamily="34" charset="0"/>
              <a:cs typeface="Arial" pitchFamily="34" charset="0"/>
            </a:endParaRPr>
          </a:p>
        </p:txBody>
      </p:sp>
      <p:sp>
        <p:nvSpPr>
          <p:cNvPr id="7" name="Text Box 14"/>
          <p:cNvSpPr txBox="1">
            <a:spLocks noChangeArrowheads="1"/>
          </p:cNvSpPr>
          <p:nvPr/>
        </p:nvSpPr>
        <p:spPr bwMode="auto">
          <a:xfrm>
            <a:off x="685800" y="6391021"/>
            <a:ext cx="8001001" cy="400110"/>
          </a:xfrm>
          <a:prstGeom prst="rect">
            <a:avLst/>
          </a:prstGeom>
          <a:solidFill>
            <a:schemeClr val="tx2"/>
          </a:solidFill>
          <a:ln w="9525">
            <a:noFill/>
            <a:miter lim="800000"/>
            <a:headEnd/>
            <a:tailEnd/>
          </a:ln>
          <a:effectLst/>
          <a:scene3d>
            <a:camera prst="orthographicFront"/>
            <a:lightRig rig="threePt" dir="t"/>
          </a:scene3d>
          <a:sp3d>
            <a:bevelT w="152400" h="50800" prst="softRound"/>
          </a:sp3d>
        </p:spPr>
        <p:txBody>
          <a:bodyPr wrap="square">
            <a:spAutoFit/>
          </a:bodyPr>
          <a:lstStyle/>
          <a:p>
            <a:pPr algn="ctr" eaLnBrk="1" hangingPunct="1">
              <a:spcBef>
                <a:spcPct val="0"/>
              </a:spcBef>
            </a:pPr>
            <a:r>
              <a:rPr lang="en-US" sz="2000" b="1" i="1" dirty="0" smtClean="0">
                <a:solidFill>
                  <a:schemeClr val="bg1"/>
                </a:solidFill>
                <a:latin typeface="Arial" pitchFamily="34" charset="0"/>
                <a:cs typeface="Arial" pitchFamily="34" charset="0"/>
              </a:rPr>
              <a:t>Need to Maximize Reuse</a:t>
            </a:r>
            <a:endParaRPr lang="en-US" sz="2000" b="1" i="1" dirty="0">
              <a:solidFill>
                <a:schemeClr val="bg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AutoShape 13"/>
          <p:cNvSpPr>
            <a:spLocks noChangeArrowheads="1"/>
          </p:cNvSpPr>
          <p:nvPr/>
        </p:nvSpPr>
        <p:spPr bwMode="auto">
          <a:xfrm>
            <a:off x="228600" y="4876800"/>
            <a:ext cx="7467600" cy="762000"/>
          </a:xfrm>
          <a:prstGeom prst="roundRect">
            <a:avLst>
              <a:gd name="adj" fmla="val 12500"/>
            </a:avLst>
          </a:prstGeom>
          <a:solidFill>
            <a:schemeClr val="accent6">
              <a:alpha val="50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6" name="AutoShape 13"/>
          <p:cNvSpPr>
            <a:spLocks noChangeArrowheads="1"/>
          </p:cNvSpPr>
          <p:nvPr/>
        </p:nvSpPr>
        <p:spPr bwMode="auto">
          <a:xfrm>
            <a:off x="228600" y="4191000"/>
            <a:ext cx="7467600" cy="609600"/>
          </a:xfrm>
          <a:prstGeom prst="roundRect">
            <a:avLst>
              <a:gd name="adj" fmla="val 12500"/>
            </a:avLst>
          </a:prstGeom>
          <a:solidFill>
            <a:srgbClr val="004A11">
              <a:alpha val="50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5" name="AutoShape 13"/>
          <p:cNvSpPr>
            <a:spLocks noChangeArrowheads="1"/>
          </p:cNvSpPr>
          <p:nvPr/>
        </p:nvSpPr>
        <p:spPr bwMode="auto">
          <a:xfrm>
            <a:off x="228600" y="2667000"/>
            <a:ext cx="6629400" cy="1447800"/>
          </a:xfrm>
          <a:prstGeom prst="roundRect">
            <a:avLst>
              <a:gd name="adj" fmla="val 12500"/>
            </a:avLst>
          </a:prstGeom>
          <a:solidFill>
            <a:srgbClr val="0E2BFF">
              <a:alpha val="50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2" name="Title 1"/>
          <p:cNvSpPr>
            <a:spLocks noGrp="1"/>
          </p:cNvSpPr>
          <p:nvPr>
            <p:ph type="title"/>
          </p:nvPr>
        </p:nvSpPr>
        <p:spPr/>
        <p:txBody>
          <a:bodyPr>
            <a:normAutofit fontScale="90000"/>
          </a:bodyPr>
          <a:lstStyle/>
          <a:p>
            <a:r>
              <a:rPr lang="en-US" dirty="0" smtClean="0"/>
              <a:t>Astros Exertion (Task)</a:t>
            </a:r>
            <a:br>
              <a:rPr lang="en-US" dirty="0" smtClean="0"/>
            </a:br>
            <a:r>
              <a:rPr lang="en-US" sz="2222" dirty="0" smtClean="0"/>
              <a:t>(</a:t>
            </a:r>
            <a:r>
              <a:rPr lang="en-US" sz="2222" dirty="0" err="1" smtClean="0"/>
              <a:t>engineering.requestor.astros</a:t>
            </a:r>
            <a:r>
              <a:rPr lang="en-US" sz="2222" dirty="0" smtClean="0"/>
              <a:t>. </a:t>
            </a:r>
            <a:r>
              <a:rPr lang="en-US" sz="2222" dirty="0" err="1" smtClean="0"/>
              <a:t>AstrosRequestor</a:t>
            </a:r>
            <a:r>
              <a:rPr lang="en-US" sz="2222" dirty="0" smtClean="0"/>
              <a:t>)</a:t>
            </a:r>
            <a:endParaRPr lang="en-US" sz="2222" dirty="0"/>
          </a:p>
        </p:txBody>
      </p:sp>
      <p:sp>
        <p:nvSpPr>
          <p:cNvPr id="3" name="Content Placeholder 2"/>
          <p:cNvSpPr>
            <a:spLocks noGrp="1"/>
          </p:cNvSpPr>
          <p:nvPr>
            <p:ph idx="1"/>
          </p:nvPr>
        </p:nvSpPr>
        <p:spPr/>
        <p:txBody>
          <a:bodyPr>
            <a:noAutofit/>
          </a:bodyPr>
          <a:lstStyle/>
          <a:p>
            <a:pPr>
              <a:buNone/>
            </a:pPr>
            <a:r>
              <a:rPr lang="en-US" sz="1000" dirty="0" smtClean="0"/>
              <a:t>// Create the URLs for the </a:t>
            </a:r>
            <a:r>
              <a:rPr lang="en-US" sz="1000" u="sng" dirty="0" smtClean="0"/>
              <a:t>Astros input files</a:t>
            </a:r>
          </a:p>
          <a:p>
            <a:pPr>
              <a:buNone/>
            </a:pPr>
            <a:r>
              <a:rPr lang="en-US" sz="1000" dirty="0" smtClean="0"/>
              <a:t>String </a:t>
            </a:r>
            <a:r>
              <a:rPr lang="en-US" sz="1000" dirty="0" err="1" smtClean="0"/>
              <a:t>urlBase</a:t>
            </a:r>
            <a:r>
              <a:rPr lang="en-US" sz="1000" dirty="0" smtClean="0"/>
              <a:t> = </a:t>
            </a:r>
            <a:r>
              <a:rPr lang="en-US" sz="1000" dirty="0" err="1" smtClean="0"/>
              <a:t>getWebsterUrl</a:t>
            </a:r>
            <a:r>
              <a:rPr lang="en-US" sz="1000" dirty="0" smtClean="0"/>
              <a:t>();</a:t>
            </a:r>
          </a:p>
          <a:p>
            <a:pPr>
              <a:buNone/>
            </a:pPr>
            <a:r>
              <a:rPr lang="en-US" sz="1000" dirty="0" smtClean="0"/>
              <a:t>String </a:t>
            </a:r>
            <a:r>
              <a:rPr lang="en-US" sz="1000" dirty="0" err="1" smtClean="0"/>
              <a:t>inputDirName</a:t>
            </a:r>
            <a:r>
              <a:rPr lang="en-US" sz="1000" dirty="0" smtClean="0"/>
              <a:t> = </a:t>
            </a:r>
            <a:r>
              <a:rPr lang="en-US" sz="1000" dirty="0" err="1" smtClean="0"/>
              <a:t>getProperty("requestor.astros.input.path</a:t>
            </a:r>
            <a:r>
              <a:rPr lang="en-US" sz="1000" dirty="0" smtClean="0"/>
              <a:t>");</a:t>
            </a:r>
          </a:p>
          <a:p>
            <a:pPr>
              <a:buNone/>
            </a:pPr>
            <a:r>
              <a:rPr lang="en-US" sz="1000" dirty="0" smtClean="0"/>
              <a:t>String </a:t>
            </a:r>
            <a:r>
              <a:rPr lang="en-US" sz="1000" dirty="0" err="1" smtClean="0"/>
              <a:t>astrosMainInputFileName</a:t>
            </a:r>
            <a:r>
              <a:rPr lang="en-US" sz="1000" dirty="0" smtClean="0"/>
              <a:t> = </a:t>
            </a:r>
            <a:r>
              <a:rPr lang="en-US" sz="1000" dirty="0" err="1" smtClean="0"/>
              <a:t>getProperty("requestor.inputfile</a:t>
            </a:r>
            <a:r>
              <a:rPr lang="en-US" sz="1000" dirty="0" smtClean="0"/>
              <a:t>");</a:t>
            </a:r>
          </a:p>
          <a:p>
            <a:pPr>
              <a:buNone/>
            </a:pPr>
            <a:r>
              <a:rPr lang="en-US" sz="1000" dirty="0" smtClean="0"/>
              <a:t>String astrosbdf1InputFileName = getProperty("requestor.bdf1");</a:t>
            </a:r>
          </a:p>
          <a:p>
            <a:pPr>
              <a:buNone/>
            </a:pPr>
            <a:r>
              <a:rPr lang="en-US" sz="1000" dirty="0" smtClean="0"/>
              <a:t>URL </a:t>
            </a:r>
            <a:r>
              <a:rPr lang="en-US" sz="1000" dirty="0" err="1" smtClean="0"/>
              <a:t>astrosMainInputURL</a:t>
            </a:r>
            <a:r>
              <a:rPr lang="en-US" sz="1000" dirty="0" smtClean="0"/>
              <a:t> = </a:t>
            </a:r>
            <a:r>
              <a:rPr lang="en-US" sz="1000" b="1" dirty="0" smtClean="0"/>
              <a:t>new </a:t>
            </a:r>
            <a:r>
              <a:rPr lang="en-US" sz="1000" b="1" dirty="0" err="1" smtClean="0"/>
              <a:t>URL(urlBase+"/"+inputDirName+"/"+astrosMainInputFileName</a:t>
            </a:r>
            <a:r>
              <a:rPr lang="en-US" sz="1000" b="1" dirty="0" smtClean="0"/>
              <a:t>);</a:t>
            </a:r>
          </a:p>
          <a:p>
            <a:pPr>
              <a:buNone/>
            </a:pPr>
            <a:r>
              <a:rPr lang="en-US" sz="1000" dirty="0" smtClean="0"/>
              <a:t>URL astrosBulkData1URL = </a:t>
            </a:r>
            <a:r>
              <a:rPr lang="en-US" sz="1000" b="1" dirty="0" smtClean="0"/>
              <a:t>new URL(urlBase+"/"+inputDirName+"/"+astrosbdf1InputFileName);</a:t>
            </a:r>
          </a:p>
          <a:p>
            <a:pPr>
              <a:buNone/>
            </a:pPr>
            <a:endParaRPr lang="en-US" sz="1000" dirty="0" smtClean="0"/>
          </a:p>
          <a:p>
            <a:pPr>
              <a:buNone/>
            </a:pPr>
            <a:r>
              <a:rPr lang="en-US" sz="1000" dirty="0" smtClean="0"/>
              <a:t>// Create the Context for the task</a:t>
            </a:r>
          </a:p>
          <a:p>
            <a:pPr>
              <a:buNone/>
            </a:pPr>
            <a:r>
              <a:rPr lang="en-US" sz="1000" dirty="0" smtClean="0"/>
              <a:t>Context context = </a:t>
            </a:r>
            <a:r>
              <a:rPr lang="en-US" sz="1000" b="1" dirty="0" smtClean="0"/>
              <a:t>new </a:t>
            </a:r>
            <a:r>
              <a:rPr lang="en-US" sz="1000" b="1" dirty="0" err="1" smtClean="0"/>
              <a:t>ServiceContext("AstrosContext","AstrosContext</a:t>
            </a:r>
            <a:r>
              <a:rPr lang="en-US" sz="1000" b="1" dirty="0" smtClean="0"/>
              <a:t>");</a:t>
            </a:r>
          </a:p>
          <a:p>
            <a:pPr>
              <a:buNone/>
            </a:pPr>
            <a:r>
              <a:rPr lang="en-US" sz="1000" dirty="0" smtClean="0"/>
              <a:t>    </a:t>
            </a:r>
            <a:r>
              <a:rPr lang="en-US" sz="1000" dirty="0" err="1" smtClean="0"/>
              <a:t>Contexts.</a:t>
            </a:r>
            <a:r>
              <a:rPr lang="en-US" sz="1000" i="1" dirty="0" err="1" smtClean="0"/>
              <a:t>putInValue(context</a:t>
            </a:r>
            <a:r>
              <a:rPr lang="en-US" sz="1000" i="1" dirty="0" smtClean="0"/>
              <a:t>, IN_VALUE + CPS + "ASTROS/MAIN/INPUT", </a:t>
            </a:r>
            <a:r>
              <a:rPr lang="en-US" sz="1000" i="1" dirty="0" err="1" smtClean="0"/>
              <a:t>astrosMainInputURL</a:t>
            </a:r>
            <a:r>
              <a:rPr lang="en-US" sz="1000" i="1" dirty="0" smtClean="0"/>
              <a:t>, </a:t>
            </a:r>
            <a:r>
              <a:rPr lang="en-US" sz="1000" i="1" dirty="0" err="1" smtClean="0"/>
              <a:t>mainInputDT</a:t>
            </a:r>
            <a:r>
              <a:rPr lang="en-US" sz="1000" i="1" dirty="0" smtClean="0"/>
              <a:t>);</a:t>
            </a:r>
          </a:p>
          <a:p>
            <a:pPr>
              <a:buNone/>
            </a:pPr>
            <a:r>
              <a:rPr lang="en-US" sz="1000" dirty="0" err="1" smtClean="0"/>
              <a:t>Contexts.</a:t>
            </a:r>
            <a:r>
              <a:rPr lang="en-US" sz="1000" i="1" dirty="0" err="1" smtClean="0"/>
              <a:t>putInValue(context</a:t>
            </a:r>
            <a:r>
              <a:rPr lang="en-US" sz="1000" i="1" dirty="0" smtClean="0"/>
              <a:t>, IN_VALUE + CPS + "ASTROS/BDF1/INPUT", astrosBulkData1URL, </a:t>
            </a:r>
            <a:r>
              <a:rPr lang="en-US" sz="1000" i="1" dirty="0" err="1" smtClean="0"/>
              <a:t>bdfInputDT</a:t>
            </a:r>
            <a:r>
              <a:rPr lang="en-US" sz="1000" i="1" dirty="0" smtClean="0"/>
              <a:t>);</a:t>
            </a:r>
          </a:p>
          <a:p>
            <a:pPr>
              <a:buNone/>
            </a:pPr>
            <a:endParaRPr lang="en-US" sz="1000" dirty="0" smtClean="0"/>
          </a:p>
          <a:p>
            <a:pPr>
              <a:buNone/>
            </a:pPr>
            <a:r>
              <a:rPr lang="en-US" sz="1000" dirty="0" smtClean="0"/>
              <a:t>// echo Context to </a:t>
            </a:r>
            <a:r>
              <a:rPr lang="en-US" sz="1000" dirty="0" err="1" smtClean="0"/>
              <a:t>System.out</a:t>
            </a:r>
            <a:endParaRPr lang="en-US" sz="1000" dirty="0" smtClean="0"/>
          </a:p>
          <a:p>
            <a:pPr>
              <a:buNone/>
            </a:pPr>
            <a:r>
              <a:rPr lang="en-US" sz="1000" i="1" dirty="0" err="1" smtClean="0"/>
              <a:t>logger.info("Astros</a:t>
            </a:r>
            <a:r>
              <a:rPr lang="en-US" sz="1000" i="1" dirty="0" smtClean="0"/>
              <a:t> Input Context: "+context);</a:t>
            </a:r>
            <a:endParaRPr lang="en-US" sz="1000" dirty="0" smtClean="0"/>
          </a:p>
          <a:p>
            <a:pPr>
              <a:buNone/>
            </a:pPr>
            <a:endParaRPr lang="en-US" sz="1000" dirty="0" smtClean="0"/>
          </a:p>
          <a:p>
            <a:pPr>
              <a:buNone/>
            </a:pPr>
            <a:r>
              <a:rPr lang="en-US" sz="1000" dirty="0" smtClean="0"/>
              <a:t> // construct Method and then Task</a:t>
            </a:r>
          </a:p>
          <a:p>
            <a:pPr>
              <a:buNone/>
            </a:pPr>
            <a:r>
              <a:rPr lang="en-US" sz="1000" dirty="0" smtClean="0"/>
              <a:t>    Signature </a:t>
            </a:r>
            <a:r>
              <a:rPr lang="en-US" sz="1000" dirty="0" err="1" smtClean="0"/>
              <a:t>methodEN</a:t>
            </a:r>
            <a:r>
              <a:rPr lang="en-US" sz="1000" dirty="0" smtClean="0"/>
              <a:t> = </a:t>
            </a:r>
            <a:r>
              <a:rPr lang="en-US" sz="1000" b="1" dirty="0" smtClean="0"/>
              <a:t>new </a:t>
            </a:r>
            <a:r>
              <a:rPr lang="en-US" sz="1000" b="1" dirty="0" err="1" smtClean="0"/>
              <a:t>ServiceSignature("executeAstros</a:t>
            </a:r>
            <a:r>
              <a:rPr lang="en-US" sz="1000" b="1" dirty="0" smtClean="0"/>
              <a:t>", </a:t>
            </a:r>
            <a:r>
              <a:rPr lang="en-US" sz="1000" dirty="0" smtClean="0"/>
              <a:t>  </a:t>
            </a:r>
            <a:r>
              <a:rPr lang="en-US" sz="1000" dirty="0" err="1" smtClean="0"/>
              <a:t>engineering.provider.astros.AstrosRemoteInterface.</a:t>
            </a:r>
            <a:r>
              <a:rPr lang="en-US" sz="1000" b="1" dirty="0" err="1" smtClean="0"/>
              <a:t>class</a:t>
            </a:r>
            <a:r>
              <a:rPr lang="en-US" sz="1000" b="1" dirty="0" smtClean="0"/>
              <a:t>, </a:t>
            </a:r>
          </a:p>
          <a:p>
            <a:pPr>
              <a:buNone/>
            </a:pPr>
            <a:r>
              <a:rPr lang="en-US" sz="1000" b="1" dirty="0" smtClean="0"/>
              <a:t>		                </a:t>
            </a:r>
            <a:r>
              <a:rPr lang="en-US" sz="1000" dirty="0" smtClean="0"/>
              <a:t> "ENGINEERING-Astros-</a:t>
            </a:r>
            <a:r>
              <a:rPr lang="en-US" sz="1000" dirty="0" err="1" smtClean="0"/>
              <a:t>RMac</a:t>
            </a:r>
            <a:r>
              <a:rPr lang="en-US" sz="1000" dirty="0" smtClean="0"/>
              <a:t>");</a:t>
            </a:r>
          </a:p>
          <a:p>
            <a:pPr>
              <a:buNone/>
            </a:pPr>
            <a:r>
              <a:rPr lang="en-US" sz="1000" dirty="0" smtClean="0"/>
              <a:t>     </a:t>
            </a:r>
          </a:p>
          <a:p>
            <a:pPr>
              <a:buNone/>
            </a:pPr>
            <a:r>
              <a:rPr lang="en-US" sz="1000" dirty="0" smtClean="0"/>
              <a:t>    </a:t>
            </a:r>
            <a:r>
              <a:rPr lang="en-US" sz="1000" dirty="0" err="1" smtClean="0"/>
              <a:t>ServiceTask</a:t>
            </a:r>
            <a:r>
              <a:rPr lang="en-US" sz="1000" dirty="0" smtClean="0"/>
              <a:t> </a:t>
            </a:r>
            <a:r>
              <a:rPr lang="en-US" sz="1000" dirty="0" err="1" smtClean="0"/>
              <a:t>taskEN</a:t>
            </a:r>
            <a:r>
              <a:rPr lang="en-US" sz="1000" dirty="0" smtClean="0"/>
              <a:t> = </a:t>
            </a:r>
            <a:r>
              <a:rPr lang="en-US" sz="1000" b="1" dirty="0" smtClean="0"/>
              <a:t>new </a:t>
            </a:r>
            <a:r>
              <a:rPr lang="en-US" sz="1000" b="1" dirty="0" err="1" smtClean="0"/>
              <a:t>ServiceTask("run</a:t>
            </a:r>
            <a:r>
              <a:rPr lang="en-US" sz="1000" b="1" dirty="0" smtClean="0"/>
              <a:t> Astros", "Task to run Astros", </a:t>
            </a:r>
            <a:r>
              <a:rPr lang="en-US" sz="1000" b="1" dirty="0" err="1" smtClean="0"/>
              <a:t>methodEN</a:t>
            </a:r>
            <a:r>
              <a:rPr lang="en-US" sz="1000" b="1" dirty="0" smtClean="0"/>
              <a:t>);</a:t>
            </a:r>
          </a:p>
          <a:p>
            <a:pPr>
              <a:buNone/>
            </a:pPr>
            <a:endParaRPr lang="en-US" sz="1000" dirty="0" smtClean="0"/>
          </a:p>
          <a:p>
            <a:pPr>
              <a:buNone/>
            </a:pPr>
            <a:r>
              <a:rPr lang="en-US" sz="1000" dirty="0" smtClean="0"/>
              <a:t>    // Put the context into the task</a:t>
            </a:r>
          </a:p>
          <a:p>
            <a:pPr>
              <a:buNone/>
            </a:pPr>
            <a:r>
              <a:rPr lang="en-US" sz="1000" dirty="0" smtClean="0"/>
              <a:t>    </a:t>
            </a:r>
            <a:r>
              <a:rPr lang="en-US" sz="1000" dirty="0" err="1" smtClean="0"/>
              <a:t>taskEN.setContext(context</a:t>
            </a:r>
            <a:r>
              <a:rPr lang="en-US" sz="1000" dirty="0" smtClean="0"/>
              <a:t>);</a:t>
            </a:r>
          </a:p>
          <a:p>
            <a:pPr>
              <a:buNone/>
            </a:pPr>
            <a:r>
              <a:rPr lang="en-US" sz="1000" dirty="0" smtClean="0"/>
              <a:t>    </a:t>
            </a:r>
          </a:p>
          <a:p>
            <a:pPr>
              <a:buNone/>
            </a:pPr>
            <a:r>
              <a:rPr lang="en-US" sz="1000" dirty="0" smtClean="0"/>
              <a:t>    // Execute the task</a:t>
            </a:r>
          </a:p>
          <a:p>
            <a:pPr>
              <a:buNone/>
            </a:pPr>
            <a:r>
              <a:rPr lang="en-US" sz="1000" dirty="0" err="1" smtClean="0"/>
              <a:t>taskEN</a:t>
            </a:r>
            <a:r>
              <a:rPr lang="en-US" sz="1000" dirty="0" smtClean="0"/>
              <a:t> = (</a:t>
            </a:r>
            <a:r>
              <a:rPr lang="en-US" sz="1000" dirty="0" err="1" smtClean="0"/>
              <a:t>ServiceTask)taskEN.exert(</a:t>
            </a:r>
            <a:r>
              <a:rPr lang="en-US" sz="1000" b="1" dirty="0" err="1" smtClean="0"/>
              <a:t>null</a:t>
            </a:r>
            <a:r>
              <a:rPr lang="en-US" sz="1000" b="1" dirty="0" smtClean="0"/>
              <a:t>);</a:t>
            </a:r>
          </a:p>
          <a:p>
            <a:pPr>
              <a:buNone/>
            </a:pPr>
            <a:r>
              <a:rPr lang="en-US" sz="1000" dirty="0" smtClean="0"/>
              <a:t>// echo the returned task to the logger</a:t>
            </a:r>
          </a:p>
          <a:p>
            <a:pPr>
              <a:buNone/>
            </a:pPr>
            <a:r>
              <a:rPr lang="en-US" sz="1000" dirty="0" smtClean="0"/>
              <a:t> </a:t>
            </a:r>
            <a:r>
              <a:rPr lang="en-US" sz="1000" i="1" dirty="0" err="1" smtClean="0"/>
              <a:t>logger.info("Returned</a:t>
            </a:r>
            <a:r>
              <a:rPr lang="en-US" sz="1000" i="1" dirty="0" smtClean="0"/>
              <a:t> Task after exert: "+</a:t>
            </a:r>
            <a:r>
              <a:rPr lang="en-US" sz="1000" i="1" dirty="0" err="1" smtClean="0"/>
              <a:t>taskEN</a:t>
            </a:r>
            <a:r>
              <a:rPr lang="en-US" sz="1000" i="1" dirty="0" smtClean="0"/>
              <a:t>);</a:t>
            </a:r>
          </a:p>
          <a:p>
            <a:pPr>
              <a:buNone/>
            </a:pPr>
            <a:r>
              <a:rPr lang="en-US" sz="1000" dirty="0" smtClean="0"/>
              <a:t> context = </a:t>
            </a:r>
            <a:r>
              <a:rPr lang="en-US" sz="1000" dirty="0" err="1" smtClean="0"/>
              <a:t>taskEN.getContext</a:t>
            </a:r>
            <a:r>
              <a:rPr lang="en-US" sz="1000" dirty="0" smtClean="0"/>
              <a:t>();</a:t>
            </a:r>
            <a:endParaRPr lang="en-US" sz="1000" dirty="0"/>
          </a:p>
        </p:txBody>
      </p:sp>
      <p:pic>
        <p:nvPicPr>
          <p:cNvPr id="4" name="Picture 2"/>
          <p:cNvPicPr>
            <a:picLocks noChangeAspect="1" noChangeArrowheads="1"/>
          </p:cNvPicPr>
          <p:nvPr/>
        </p:nvPicPr>
        <p:blipFill>
          <a:blip r:embed="rId2" cstate="print"/>
          <a:srcRect/>
          <a:stretch>
            <a:fillRect/>
          </a:stretch>
        </p:blipFill>
        <p:spPr bwMode="auto">
          <a:xfrm>
            <a:off x="6858000" y="1752600"/>
            <a:ext cx="1825023" cy="17065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Based Computing</a:t>
            </a:r>
            <a:endParaRPr lang="en-US" dirty="0"/>
          </a:p>
        </p:txBody>
      </p:sp>
      <p:sp>
        <p:nvSpPr>
          <p:cNvPr id="4" name="Rectangle 3"/>
          <p:cNvSpPr/>
          <p:nvPr/>
        </p:nvSpPr>
        <p:spPr>
          <a:xfrm>
            <a:off x="1947343" y="4235624"/>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5" name="Rectangle 4"/>
          <p:cNvSpPr/>
          <p:nvPr/>
        </p:nvSpPr>
        <p:spPr>
          <a:xfrm>
            <a:off x="3712643" y="3287410"/>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6" name="Rounded Rectangle 5"/>
          <p:cNvSpPr>
            <a:spLocks noChangeArrowheads="1"/>
          </p:cNvSpPr>
          <p:nvPr/>
        </p:nvSpPr>
        <p:spPr bwMode="auto">
          <a:xfrm>
            <a:off x="3812748" y="339272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err="1">
                <a:solidFill>
                  <a:prstClr val="black"/>
                </a:solidFill>
                <a:latin typeface="Calibri"/>
              </a:rPr>
              <a:t>Metaprograms</a:t>
            </a:r>
            <a:endParaRPr lang="en-US" sz="1200" kern="0" dirty="0">
              <a:solidFill>
                <a:prstClr val="black"/>
              </a:solidFill>
              <a:latin typeface="Calibri"/>
            </a:endParaRPr>
          </a:p>
        </p:txBody>
      </p:sp>
      <p:sp>
        <p:nvSpPr>
          <p:cNvPr id="7" name="Rounded Rectangle 6"/>
          <p:cNvSpPr>
            <a:spLocks noChangeArrowheads="1"/>
          </p:cNvSpPr>
          <p:nvPr/>
        </p:nvSpPr>
        <p:spPr bwMode="auto">
          <a:xfrm>
            <a:off x="3812748" y="3859453"/>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eaLnBrk="1" hangingPunct="1">
              <a:defRPr/>
            </a:pPr>
            <a:r>
              <a:rPr lang="en-US" sz="1200">
                <a:solidFill>
                  <a:srgbClr val="000000"/>
                </a:solidFill>
                <a:latin typeface="Calibri" charset="0"/>
              </a:rPr>
              <a:t>SORCER</a:t>
            </a:r>
            <a:br>
              <a:rPr lang="en-US" sz="1200">
                <a:solidFill>
                  <a:srgbClr val="000000"/>
                </a:solidFill>
                <a:latin typeface="Calibri" charset="0"/>
              </a:rPr>
            </a:br>
            <a:r>
              <a:rPr lang="en-US" sz="1200">
                <a:solidFill>
                  <a:srgbClr val="000000"/>
                </a:solidFill>
                <a:latin typeface="Calibri" charset="0"/>
              </a:rPr>
              <a:t>Meta-OS</a:t>
            </a:r>
          </a:p>
        </p:txBody>
      </p:sp>
      <p:sp>
        <p:nvSpPr>
          <p:cNvPr id="8" name="Rounded Rectangle 7"/>
          <p:cNvSpPr>
            <a:spLocks noChangeArrowheads="1"/>
          </p:cNvSpPr>
          <p:nvPr/>
        </p:nvSpPr>
        <p:spPr bwMode="auto">
          <a:xfrm>
            <a:off x="3812748" y="433252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err="1">
                <a:solidFill>
                  <a:prstClr val="black"/>
                </a:solidFill>
                <a:latin typeface="Calibri"/>
              </a:rPr>
              <a:t>Metaprocessor</a:t>
            </a:r>
            <a:endParaRPr lang="en-US" sz="1200" kern="0" dirty="0">
              <a:solidFill>
                <a:prstClr val="black"/>
              </a:solidFill>
              <a:latin typeface="Calibri"/>
            </a:endParaRPr>
          </a:p>
        </p:txBody>
      </p:sp>
      <p:sp>
        <p:nvSpPr>
          <p:cNvPr id="9" name="Rectangle 8"/>
          <p:cNvSpPr/>
          <p:nvPr/>
        </p:nvSpPr>
        <p:spPr>
          <a:xfrm>
            <a:off x="5471488" y="2316007"/>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10" name="Rounded Rectangle 9"/>
          <p:cNvSpPr>
            <a:spLocks noChangeArrowheads="1"/>
          </p:cNvSpPr>
          <p:nvPr/>
        </p:nvSpPr>
        <p:spPr bwMode="auto">
          <a:xfrm>
            <a:off x="5571698" y="2421178"/>
            <a:ext cx="1165225" cy="39211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eaLnBrk="1" hangingPunct="1">
              <a:defRPr/>
            </a:pPr>
            <a:r>
              <a:rPr lang="en-US" sz="1200" dirty="0">
                <a:solidFill>
                  <a:srgbClr val="000000"/>
                </a:solidFill>
                <a:latin typeface="Calibri" charset="0"/>
              </a:rPr>
              <a:t>Data</a:t>
            </a:r>
            <a:br>
              <a:rPr lang="en-US" sz="1200" dirty="0">
                <a:solidFill>
                  <a:srgbClr val="000000"/>
                </a:solidFill>
                <a:latin typeface="Calibri" charset="0"/>
              </a:rPr>
            </a:br>
            <a:r>
              <a:rPr lang="en-US" sz="1200" dirty="0">
                <a:solidFill>
                  <a:srgbClr val="000000"/>
                </a:solidFill>
                <a:latin typeface="Calibri" charset="0"/>
              </a:rPr>
              <a:t>Context</a:t>
            </a:r>
          </a:p>
        </p:txBody>
      </p:sp>
      <p:sp>
        <p:nvSpPr>
          <p:cNvPr id="11" name="Rounded Rectangle 10"/>
          <p:cNvSpPr>
            <a:spLocks noChangeArrowheads="1"/>
          </p:cNvSpPr>
          <p:nvPr/>
        </p:nvSpPr>
        <p:spPr bwMode="auto">
          <a:xfrm>
            <a:off x="5571698" y="2887903"/>
            <a:ext cx="1165225"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eaLnBrk="1" hangingPunct="1">
              <a:defRPr/>
            </a:pPr>
            <a:r>
              <a:rPr lang="en-US" sz="1200">
                <a:solidFill>
                  <a:srgbClr val="000000"/>
                </a:solidFill>
                <a:latin typeface="Calibri" charset="0"/>
              </a:rPr>
              <a:t>Control</a:t>
            </a:r>
            <a:br>
              <a:rPr lang="en-US" sz="1200">
                <a:solidFill>
                  <a:srgbClr val="000000"/>
                </a:solidFill>
                <a:latin typeface="Calibri" charset="0"/>
              </a:rPr>
            </a:br>
            <a:r>
              <a:rPr lang="en-US" sz="1200">
                <a:solidFill>
                  <a:srgbClr val="000000"/>
                </a:solidFill>
                <a:latin typeface="Calibri" charset="0"/>
              </a:rPr>
              <a:t>Context</a:t>
            </a:r>
          </a:p>
        </p:txBody>
      </p:sp>
      <p:sp>
        <p:nvSpPr>
          <p:cNvPr id="12" name="Rounded Rectangle 11"/>
          <p:cNvSpPr>
            <a:spLocks noChangeArrowheads="1"/>
          </p:cNvSpPr>
          <p:nvPr/>
        </p:nvSpPr>
        <p:spPr bwMode="auto">
          <a:xfrm>
            <a:off x="5571698" y="3360978"/>
            <a:ext cx="1165225"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Signatures</a:t>
            </a:r>
          </a:p>
        </p:txBody>
      </p:sp>
      <p:sp>
        <p:nvSpPr>
          <p:cNvPr id="13" name="Rectangle 12"/>
          <p:cNvSpPr/>
          <p:nvPr/>
        </p:nvSpPr>
        <p:spPr>
          <a:xfrm>
            <a:off x="7253742" y="1374407"/>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14" name="Rounded Rectangle 13"/>
          <p:cNvSpPr>
            <a:spLocks noChangeArrowheads="1"/>
          </p:cNvSpPr>
          <p:nvPr/>
        </p:nvSpPr>
        <p:spPr bwMode="auto">
          <a:xfrm>
            <a:off x="7352873" y="1479791"/>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srgbClr val="000000"/>
                </a:solidFill>
                <a:latin typeface="Calibri"/>
              </a:rPr>
              <a:t>Value</a:t>
            </a:r>
          </a:p>
        </p:txBody>
      </p:sp>
      <p:sp>
        <p:nvSpPr>
          <p:cNvPr id="15" name="Rounded Rectangle 14"/>
          <p:cNvSpPr>
            <a:spLocks noChangeArrowheads="1"/>
          </p:cNvSpPr>
          <p:nvPr/>
        </p:nvSpPr>
        <p:spPr bwMode="auto">
          <a:xfrm>
            <a:off x="7352873" y="1946516"/>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Filters</a:t>
            </a:r>
            <a:endParaRPr lang="en-US" sz="1200" kern="0" dirty="0">
              <a:solidFill>
                <a:srgbClr val="000000"/>
              </a:solidFill>
              <a:latin typeface="Calibri"/>
            </a:endParaRPr>
          </a:p>
        </p:txBody>
      </p:sp>
      <p:sp>
        <p:nvSpPr>
          <p:cNvPr id="16" name="Rounded Rectangle 15"/>
          <p:cNvSpPr>
            <a:spLocks noChangeArrowheads="1"/>
          </p:cNvSpPr>
          <p:nvPr/>
        </p:nvSpPr>
        <p:spPr bwMode="auto">
          <a:xfrm>
            <a:off x="7352873" y="2419591"/>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Evaluators</a:t>
            </a:r>
            <a:endParaRPr lang="en-US" sz="1200" kern="0" dirty="0">
              <a:solidFill>
                <a:srgbClr val="000000"/>
              </a:solidFill>
              <a:latin typeface="Calibri"/>
            </a:endParaRPr>
          </a:p>
        </p:txBody>
      </p:sp>
      <p:cxnSp>
        <p:nvCxnSpPr>
          <p:cNvPr id="17" name="Elbow Connector 16"/>
          <p:cNvCxnSpPr>
            <a:cxnSpLocks noChangeShapeType="1"/>
          </p:cNvCxnSpPr>
          <p:nvPr/>
        </p:nvCxnSpPr>
        <p:spPr bwMode="auto">
          <a:xfrm rot="10800000" flipV="1">
            <a:off x="6862336" y="2716453"/>
            <a:ext cx="1666875" cy="605292"/>
          </a:xfrm>
          <a:prstGeom prst="bentConnector3">
            <a:avLst>
              <a:gd name="adj1" fmla="val -13267"/>
            </a:avLst>
          </a:prstGeom>
          <a:noFill/>
          <a:ln w="50800">
            <a:solidFill>
              <a:srgbClr val="336600"/>
            </a:solidFill>
            <a:miter lim="800000"/>
            <a:headEnd/>
            <a:tailEnd type="triangle" w="med" len="lg"/>
          </a:ln>
          <a:effectLst>
            <a:outerShdw dist="20000" dir="5400000" rotWithShape="0">
              <a:srgbClr val="808080">
                <a:alpha val="37999"/>
              </a:srgbClr>
            </a:outerShdw>
          </a:effectLst>
        </p:spPr>
      </p:cxnSp>
      <p:cxnSp>
        <p:nvCxnSpPr>
          <p:cNvPr id="18" name="Straight Arrow Connector 17"/>
          <p:cNvCxnSpPr>
            <a:cxnSpLocks noChangeShapeType="1"/>
          </p:cNvCxnSpPr>
          <p:nvPr/>
        </p:nvCxnSpPr>
        <p:spPr bwMode="auto">
          <a:xfrm flipV="1">
            <a:off x="6868685" y="2638666"/>
            <a:ext cx="379413" cy="12700"/>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sp>
        <p:nvSpPr>
          <p:cNvPr id="19" name="Rectangle 52"/>
          <p:cNvSpPr>
            <a:spLocks noChangeArrowheads="1"/>
          </p:cNvSpPr>
          <p:nvPr/>
        </p:nvSpPr>
        <p:spPr bwMode="auto">
          <a:xfrm>
            <a:off x="3636979" y="2754543"/>
            <a:ext cx="1471613" cy="461665"/>
          </a:xfrm>
          <a:prstGeom prst="rect">
            <a:avLst/>
          </a:prstGeom>
          <a:noFill/>
          <a:ln w="9525">
            <a:noFill/>
            <a:miter lim="800000"/>
            <a:headEnd/>
            <a:tailEnd/>
          </a:ln>
        </p:spPr>
        <p:txBody>
          <a:bodyPr wrap="square">
            <a:prstTxWarp prst="textNoShape">
              <a:avLst/>
            </a:prstTxWarp>
            <a:spAutoFit/>
          </a:bodyPr>
          <a:lstStyle/>
          <a:p>
            <a:pPr algn="ctr" defTabSz="457200" eaLnBrk="1" hangingPunct="1"/>
            <a:r>
              <a:rPr lang="en-US" sz="1200" b="1" dirty="0" err="1" smtClean="0">
                <a:solidFill>
                  <a:srgbClr val="000000"/>
                </a:solidFill>
                <a:latin typeface="Calibri" charset="0"/>
              </a:rPr>
              <a:t>Metaplatfom</a:t>
            </a:r>
            <a:endParaRPr lang="en-US" sz="1200" b="1" dirty="0" smtClean="0">
              <a:solidFill>
                <a:srgbClr val="000000"/>
              </a:solidFill>
              <a:latin typeface="Calibri" charset="0"/>
            </a:endParaRPr>
          </a:p>
          <a:p>
            <a:pPr algn="ctr" defTabSz="457200" eaLnBrk="1" hangingPunct="1"/>
            <a:r>
              <a:rPr lang="en-US" sz="1200" b="1" dirty="0" smtClean="0">
                <a:solidFill>
                  <a:srgbClr val="000000"/>
                </a:solidFill>
                <a:latin typeface="Calibri" charset="0"/>
              </a:rPr>
              <a:t>(</a:t>
            </a:r>
            <a:r>
              <a:rPr lang="en-US" sz="1200" b="1" dirty="0" err="1" smtClean="0">
                <a:solidFill>
                  <a:srgbClr val="000000"/>
                </a:solidFill>
                <a:latin typeface="Calibri" charset="0"/>
              </a:rPr>
              <a:t>metacomputation</a:t>
            </a:r>
            <a:r>
              <a:rPr lang="en-US" sz="1200" b="1" dirty="0" smtClean="0">
                <a:solidFill>
                  <a:srgbClr val="000000"/>
                </a:solidFill>
                <a:latin typeface="Calibri" charset="0"/>
              </a:rPr>
              <a:t>)</a:t>
            </a:r>
            <a:endParaRPr lang="en-US" sz="1200" b="1" dirty="0">
              <a:solidFill>
                <a:srgbClr val="000000"/>
              </a:solidFill>
              <a:latin typeface="Calibri" charset="0"/>
            </a:endParaRPr>
          </a:p>
        </p:txBody>
      </p:sp>
      <p:sp>
        <p:nvSpPr>
          <p:cNvPr id="20" name="Rectangle 53"/>
          <p:cNvSpPr>
            <a:spLocks noChangeArrowheads="1"/>
          </p:cNvSpPr>
          <p:nvPr/>
        </p:nvSpPr>
        <p:spPr bwMode="auto">
          <a:xfrm>
            <a:off x="5560358" y="1813393"/>
            <a:ext cx="1163637" cy="461963"/>
          </a:xfrm>
          <a:prstGeom prst="rect">
            <a:avLst/>
          </a:prstGeom>
          <a:noFill/>
          <a:ln w="9525">
            <a:noFill/>
            <a:miter lim="800000"/>
            <a:headEnd/>
            <a:tailEnd/>
          </a:ln>
        </p:spPr>
        <p:txBody>
          <a:bodyPr>
            <a:prstTxWarp prst="textNoShape">
              <a:avLst/>
            </a:prstTxWarp>
            <a:spAutoFit/>
          </a:bodyPr>
          <a:lstStyle/>
          <a:p>
            <a:pPr algn="ctr" defTabSz="457200" eaLnBrk="1" hangingPunct="1"/>
            <a:r>
              <a:rPr lang="en-US" sz="1200" b="1" dirty="0">
                <a:solidFill>
                  <a:srgbClr val="000000"/>
                </a:solidFill>
                <a:latin typeface="Calibri" charset="0"/>
              </a:rPr>
              <a:t>Exertion</a:t>
            </a:r>
          </a:p>
          <a:p>
            <a:pPr algn="ctr" defTabSz="457200" eaLnBrk="1" hangingPunct="1"/>
            <a:r>
              <a:rPr lang="en-US" sz="1200" b="1" dirty="0">
                <a:solidFill>
                  <a:srgbClr val="000000"/>
                </a:solidFill>
                <a:latin typeface="Calibri" charset="0"/>
              </a:rPr>
              <a:t>(collaboration)</a:t>
            </a:r>
          </a:p>
        </p:txBody>
      </p:sp>
      <p:cxnSp>
        <p:nvCxnSpPr>
          <p:cNvPr id="21" name="Elbow Connector 20"/>
          <p:cNvCxnSpPr>
            <a:cxnSpLocks noChangeShapeType="1"/>
            <a:endCxn id="7" idx="3"/>
          </p:cNvCxnSpPr>
          <p:nvPr/>
        </p:nvCxnSpPr>
        <p:spPr bwMode="auto">
          <a:xfrm rot="10800000" flipV="1">
            <a:off x="4979560" y="3538778"/>
            <a:ext cx="1905000" cy="515938"/>
          </a:xfrm>
          <a:prstGeom prst="bentConnector3">
            <a:avLst>
              <a:gd name="adj1" fmla="val -11000"/>
            </a:avLst>
          </a:prstGeom>
          <a:noFill/>
          <a:ln w="50800">
            <a:solidFill>
              <a:srgbClr val="000090"/>
            </a:solidFill>
            <a:miter lim="800000"/>
            <a:headEnd/>
            <a:tailEnd type="triangle" w="med" len="lg"/>
          </a:ln>
          <a:effectLst>
            <a:outerShdw dist="20000" dir="5400000" rotWithShape="0">
              <a:srgbClr val="808080">
                <a:alpha val="37999"/>
              </a:srgbClr>
            </a:outerShdw>
          </a:effectLst>
        </p:spPr>
      </p:cxnSp>
      <p:sp>
        <p:nvSpPr>
          <p:cNvPr id="22" name="Rounded Rectangle 21"/>
          <p:cNvSpPr>
            <a:spLocks noChangeArrowheads="1"/>
          </p:cNvSpPr>
          <p:nvPr/>
        </p:nvSpPr>
        <p:spPr bwMode="auto">
          <a:xfrm>
            <a:off x="2047448" y="4340466"/>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Service Context</a:t>
            </a:r>
          </a:p>
        </p:txBody>
      </p:sp>
      <p:sp>
        <p:nvSpPr>
          <p:cNvPr id="23" name="Rounded Rectangle 22"/>
          <p:cNvSpPr>
            <a:spLocks noChangeArrowheads="1"/>
          </p:cNvSpPr>
          <p:nvPr/>
        </p:nvSpPr>
        <p:spPr bwMode="auto">
          <a:xfrm>
            <a:off x="2047448" y="4807191"/>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Service</a:t>
            </a:r>
          </a:p>
          <a:p>
            <a:pPr algn="ctr" defTabSz="457200" eaLnBrk="1" fontAlgn="auto" hangingPunct="1">
              <a:spcBef>
                <a:spcPts val="0"/>
              </a:spcBef>
              <a:spcAft>
                <a:spcPts val="0"/>
              </a:spcAft>
              <a:defRPr/>
            </a:pPr>
            <a:r>
              <a:rPr lang="en-US" sz="1200" kern="0" dirty="0">
                <a:solidFill>
                  <a:prstClr val="black"/>
                </a:solidFill>
                <a:latin typeface="Calibri"/>
              </a:rPr>
              <a:t>Management</a:t>
            </a:r>
          </a:p>
        </p:txBody>
      </p:sp>
      <p:sp>
        <p:nvSpPr>
          <p:cNvPr id="24" name="Rectangle 60"/>
          <p:cNvSpPr>
            <a:spLocks noChangeArrowheads="1"/>
          </p:cNvSpPr>
          <p:nvPr/>
        </p:nvSpPr>
        <p:spPr bwMode="auto">
          <a:xfrm>
            <a:off x="2034748" y="3706148"/>
            <a:ext cx="1179512" cy="461963"/>
          </a:xfrm>
          <a:prstGeom prst="rect">
            <a:avLst/>
          </a:prstGeom>
          <a:noFill/>
          <a:ln w="9525">
            <a:noFill/>
            <a:miter lim="800000"/>
            <a:headEnd/>
            <a:tailEnd/>
          </a:ln>
        </p:spPr>
        <p:txBody>
          <a:bodyPr>
            <a:prstTxWarp prst="textNoShape">
              <a:avLst/>
            </a:prstTxWarp>
            <a:spAutoFit/>
          </a:bodyPr>
          <a:lstStyle/>
          <a:p>
            <a:pPr algn="ctr" defTabSz="457200" eaLnBrk="1" hangingPunct="1"/>
            <a:r>
              <a:rPr lang="en-US" sz="1200" b="1" dirty="0">
                <a:solidFill>
                  <a:srgbClr val="000000"/>
                </a:solidFill>
                <a:latin typeface="Calibri" charset="0"/>
              </a:rPr>
              <a:t>Provider</a:t>
            </a:r>
          </a:p>
          <a:p>
            <a:pPr algn="ctr" defTabSz="457200" eaLnBrk="1" hangingPunct="1"/>
            <a:r>
              <a:rPr lang="en-US" sz="1200" b="1" dirty="0" smtClean="0">
                <a:solidFill>
                  <a:srgbClr val="000000"/>
                </a:solidFill>
                <a:latin typeface="Calibri" charset="0"/>
              </a:rPr>
              <a:t>(services)</a:t>
            </a:r>
            <a:endParaRPr lang="en-US" sz="1200" b="1" dirty="0">
              <a:solidFill>
                <a:srgbClr val="000000"/>
              </a:solidFill>
              <a:latin typeface="Calibri" charset="0"/>
            </a:endParaRPr>
          </a:p>
        </p:txBody>
      </p:sp>
      <p:sp>
        <p:nvSpPr>
          <p:cNvPr id="25" name="Rectangle 24"/>
          <p:cNvSpPr/>
          <p:nvPr/>
        </p:nvSpPr>
        <p:spPr>
          <a:xfrm>
            <a:off x="178960" y="5173125"/>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26" name="Rounded Rectangle 25"/>
          <p:cNvSpPr>
            <a:spLocks noChangeArrowheads="1"/>
          </p:cNvSpPr>
          <p:nvPr/>
        </p:nvSpPr>
        <p:spPr bwMode="auto">
          <a:xfrm>
            <a:off x="278973" y="527867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Programs</a:t>
            </a:r>
          </a:p>
        </p:txBody>
      </p:sp>
      <p:sp>
        <p:nvSpPr>
          <p:cNvPr id="27" name="Rounded Rectangle 26"/>
          <p:cNvSpPr>
            <a:spLocks noChangeArrowheads="1"/>
          </p:cNvSpPr>
          <p:nvPr/>
        </p:nvSpPr>
        <p:spPr bwMode="auto">
          <a:xfrm>
            <a:off x="278973" y="5743816"/>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OS </a:t>
            </a:r>
          </a:p>
        </p:txBody>
      </p:sp>
      <p:sp>
        <p:nvSpPr>
          <p:cNvPr id="28" name="Rounded Rectangle 27"/>
          <p:cNvSpPr>
            <a:spLocks noChangeArrowheads="1"/>
          </p:cNvSpPr>
          <p:nvPr/>
        </p:nvSpPr>
        <p:spPr bwMode="auto">
          <a:xfrm>
            <a:off x="278973" y="621847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a:solidFill>
                  <a:prstClr val="black"/>
                </a:solidFill>
                <a:latin typeface="Calibri"/>
              </a:rPr>
              <a:t>Processor</a:t>
            </a:r>
          </a:p>
        </p:txBody>
      </p:sp>
      <p:sp>
        <p:nvSpPr>
          <p:cNvPr id="29" name="Rectangle 65"/>
          <p:cNvSpPr>
            <a:spLocks noChangeArrowheads="1"/>
          </p:cNvSpPr>
          <p:nvPr/>
        </p:nvSpPr>
        <p:spPr bwMode="auto">
          <a:xfrm>
            <a:off x="229305" y="4663173"/>
            <a:ext cx="1239838" cy="461665"/>
          </a:xfrm>
          <a:prstGeom prst="rect">
            <a:avLst/>
          </a:prstGeom>
          <a:noFill/>
          <a:ln w="9525">
            <a:noFill/>
            <a:miter lim="800000"/>
            <a:headEnd/>
            <a:tailEnd/>
          </a:ln>
        </p:spPr>
        <p:txBody>
          <a:bodyPr>
            <a:prstTxWarp prst="textNoShape">
              <a:avLst/>
            </a:prstTxWarp>
            <a:spAutoFit/>
          </a:bodyPr>
          <a:lstStyle/>
          <a:p>
            <a:pPr algn="ctr" defTabSz="457200" eaLnBrk="1" hangingPunct="1"/>
            <a:r>
              <a:rPr lang="en-US" sz="1200" b="1" dirty="0" smtClean="0">
                <a:solidFill>
                  <a:srgbClr val="000000"/>
                </a:solidFill>
                <a:latin typeface="Calibri" charset="0"/>
              </a:rPr>
              <a:t>Platform</a:t>
            </a:r>
          </a:p>
          <a:p>
            <a:pPr algn="ctr" defTabSz="457200" eaLnBrk="1" hangingPunct="1"/>
            <a:r>
              <a:rPr lang="en-US" sz="1200" b="1" dirty="0" smtClean="0">
                <a:solidFill>
                  <a:srgbClr val="000000"/>
                </a:solidFill>
                <a:latin typeface="Calibri" charset="0"/>
              </a:rPr>
              <a:t>(computation)</a:t>
            </a:r>
            <a:endParaRPr lang="en-US" sz="1200" b="1" dirty="0">
              <a:solidFill>
                <a:srgbClr val="000000"/>
              </a:solidFill>
              <a:latin typeface="Calibri" charset="0"/>
            </a:endParaRPr>
          </a:p>
        </p:txBody>
      </p:sp>
      <p:cxnSp>
        <p:nvCxnSpPr>
          <p:cNvPr id="30" name="Straight Arrow Connector 29"/>
          <p:cNvCxnSpPr>
            <a:cxnSpLocks noChangeShapeType="1"/>
          </p:cNvCxnSpPr>
          <p:nvPr/>
        </p:nvCxnSpPr>
        <p:spPr bwMode="auto">
          <a:xfrm>
            <a:off x="5085923" y="3589578"/>
            <a:ext cx="385762" cy="1588"/>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cxnSp>
        <p:nvCxnSpPr>
          <p:cNvPr id="31" name="Straight Arrow Connector 30"/>
          <p:cNvCxnSpPr>
            <a:cxnSpLocks noChangeShapeType="1"/>
          </p:cNvCxnSpPr>
          <p:nvPr/>
        </p:nvCxnSpPr>
        <p:spPr bwMode="auto">
          <a:xfrm>
            <a:off x="3304748" y="4529378"/>
            <a:ext cx="355600" cy="0"/>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cxnSp>
        <p:nvCxnSpPr>
          <p:cNvPr id="32" name="Straight Arrow Connector 31"/>
          <p:cNvCxnSpPr>
            <a:cxnSpLocks noChangeShapeType="1"/>
          </p:cNvCxnSpPr>
          <p:nvPr/>
        </p:nvCxnSpPr>
        <p:spPr bwMode="auto">
          <a:xfrm>
            <a:off x="1566435" y="5469178"/>
            <a:ext cx="377825" cy="1588"/>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cxnSp>
        <p:nvCxnSpPr>
          <p:cNvPr id="33" name="Elbow Connector 32"/>
          <p:cNvCxnSpPr>
            <a:cxnSpLocks noChangeShapeType="1"/>
            <a:endCxn id="27" idx="3"/>
          </p:cNvCxnSpPr>
          <p:nvPr/>
        </p:nvCxnSpPr>
        <p:spPr bwMode="auto">
          <a:xfrm flipH="1">
            <a:off x="1445785" y="5477116"/>
            <a:ext cx="1768475" cy="463550"/>
          </a:xfrm>
          <a:prstGeom prst="bentConnector3">
            <a:avLst>
              <a:gd name="adj1" fmla="val -12926"/>
            </a:avLst>
          </a:prstGeom>
          <a:noFill/>
          <a:ln w="50800">
            <a:solidFill>
              <a:srgbClr val="000090"/>
            </a:solidFill>
            <a:miter lim="800000"/>
            <a:headEnd/>
            <a:tailEnd type="triangle" w="med" len="lg"/>
          </a:ln>
          <a:effectLst>
            <a:outerShdw dist="20000" dir="5400000" rotWithShape="0">
              <a:srgbClr val="808080">
                <a:alpha val="37999"/>
              </a:srgbClr>
            </a:outerShdw>
          </a:effectLst>
        </p:spPr>
      </p:cxnSp>
      <p:cxnSp>
        <p:nvCxnSpPr>
          <p:cNvPr id="34" name="Elbow Connector 33"/>
          <p:cNvCxnSpPr>
            <a:cxnSpLocks noChangeShapeType="1"/>
            <a:stCxn id="8" idx="3"/>
            <a:endCxn id="4" idx="3"/>
          </p:cNvCxnSpPr>
          <p:nvPr/>
        </p:nvCxnSpPr>
        <p:spPr bwMode="auto">
          <a:xfrm flipH="1">
            <a:off x="3299670" y="4527791"/>
            <a:ext cx="1679890" cy="490787"/>
          </a:xfrm>
          <a:prstGeom prst="bentConnector3">
            <a:avLst>
              <a:gd name="adj1" fmla="val -17587"/>
            </a:avLst>
          </a:prstGeom>
          <a:noFill/>
          <a:ln w="50800">
            <a:solidFill>
              <a:srgbClr val="000090"/>
            </a:solidFill>
            <a:miter lim="800000"/>
            <a:headEnd/>
            <a:tailEnd type="triangle" w="med" len="lg"/>
          </a:ln>
          <a:effectLst>
            <a:outerShdw dist="20000" dir="5400000" rotWithShape="0">
              <a:srgbClr val="808080">
                <a:alpha val="37999"/>
              </a:srgbClr>
            </a:outerShdw>
          </a:effectLst>
        </p:spPr>
      </p:cxnSp>
      <p:cxnSp>
        <p:nvCxnSpPr>
          <p:cNvPr id="35" name="Elbow Connector 34"/>
          <p:cNvCxnSpPr>
            <a:cxnSpLocks noChangeShapeType="1"/>
            <a:stCxn id="16" idx="3"/>
          </p:cNvCxnSpPr>
          <p:nvPr/>
        </p:nvCxnSpPr>
        <p:spPr bwMode="auto">
          <a:xfrm flipH="1">
            <a:off x="3292897" y="2614854"/>
            <a:ext cx="5226788" cy="2608576"/>
          </a:xfrm>
          <a:prstGeom prst="bentConnector3">
            <a:avLst>
              <a:gd name="adj1" fmla="val -6506"/>
            </a:avLst>
          </a:prstGeom>
          <a:noFill/>
          <a:ln w="50800">
            <a:solidFill>
              <a:srgbClr val="336600"/>
            </a:solidFill>
            <a:miter lim="800000"/>
            <a:headEnd/>
            <a:tailEnd type="triangle" w="med" len="lg"/>
          </a:ln>
          <a:effectLst>
            <a:outerShdw dist="20000" dir="5400000" rotWithShape="0">
              <a:srgbClr val="808080">
                <a:alpha val="37999"/>
              </a:srgbClr>
            </a:outerShdw>
          </a:effectLst>
        </p:spPr>
      </p:cxnSp>
      <p:sp>
        <p:nvSpPr>
          <p:cNvPr id="36" name="Decision 147"/>
          <p:cNvSpPr>
            <a:spLocks noChangeArrowheads="1"/>
          </p:cNvSpPr>
          <p:nvPr/>
        </p:nvSpPr>
        <p:spPr bwMode="auto">
          <a:xfrm>
            <a:off x="1483885" y="5388216"/>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sp>
        <p:nvSpPr>
          <p:cNvPr id="37" name="Decision 148"/>
          <p:cNvSpPr>
            <a:spLocks noChangeArrowheads="1"/>
          </p:cNvSpPr>
          <p:nvPr/>
        </p:nvSpPr>
        <p:spPr bwMode="auto">
          <a:xfrm>
            <a:off x="3534935" y="4453178"/>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sp>
        <p:nvSpPr>
          <p:cNvPr id="38" name="Decision 149"/>
          <p:cNvSpPr>
            <a:spLocks noChangeArrowheads="1"/>
          </p:cNvSpPr>
          <p:nvPr/>
        </p:nvSpPr>
        <p:spPr bwMode="auto">
          <a:xfrm>
            <a:off x="5003373" y="3508616"/>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sp>
        <p:nvSpPr>
          <p:cNvPr id="39" name="Decision 151"/>
          <p:cNvSpPr>
            <a:spLocks noChangeArrowheads="1"/>
          </p:cNvSpPr>
          <p:nvPr/>
        </p:nvSpPr>
        <p:spPr bwMode="auto">
          <a:xfrm>
            <a:off x="6768673" y="2564053"/>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cxnSp>
        <p:nvCxnSpPr>
          <p:cNvPr id="40" name="Elbow Connector 39"/>
          <p:cNvCxnSpPr>
            <a:cxnSpLocks noChangeShapeType="1"/>
          </p:cNvCxnSpPr>
          <p:nvPr/>
        </p:nvCxnSpPr>
        <p:spPr bwMode="auto">
          <a:xfrm rot="10800000" flipV="1">
            <a:off x="1448960" y="2510078"/>
            <a:ext cx="7080250" cy="3587750"/>
          </a:xfrm>
          <a:prstGeom prst="bentConnector3">
            <a:avLst>
              <a:gd name="adj1" fmla="val -6618"/>
            </a:avLst>
          </a:prstGeom>
          <a:noFill/>
          <a:ln w="50800">
            <a:solidFill>
              <a:srgbClr val="336600"/>
            </a:solidFill>
            <a:miter lim="800000"/>
            <a:headEnd/>
            <a:tailEnd type="triangle" w="med" len="lg"/>
          </a:ln>
          <a:effectLst>
            <a:outerShdw dist="20000" dir="5400000" rotWithShape="0">
              <a:srgbClr val="808080">
                <a:alpha val="37999"/>
              </a:srgbClr>
            </a:outerShdw>
          </a:effectLst>
        </p:spPr>
      </p:cxnSp>
      <p:sp>
        <p:nvSpPr>
          <p:cNvPr id="41" name="TextBox 40"/>
          <p:cNvSpPr txBox="1"/>
          <p:nvPr/>
        </p:nvSpPr>
        <p:spPr>
          <a:xfrm>
            <a:off x="8460948" y="3284338"/>
            <a:ext cx="307975" cy="276225"/>
          </a:xfrm>
          <a:prstGeom prst="rect">
            <a:avLst/>
          </a:prstGeom>
          <a:noFill/>
        </p:spPr>
        <p:txBody>
          <a:bodyPr wrap="none">
            <a:spAutoFit/>
          </a:bodyPr>
          <a:lstStyle/>
          <a:p>
            <a:pPr>
              <a:defRPr/>
            </a:pPr>
            <a:r>
              <a:rPr lang="en-US" sz="1200" i="1" dirty="0">
                <a:latin typeface="+mn-lt"/>
              </a:rPr>
              <a:t>a</a:t>
            </a:r>
          </a:p>
        </p:txBody>
      </p:sp>
      <p:sp>
        <p:nvSpPr>
          <p:cNvPr id="42" name="TextBox 41"/>
          <p:cNvSpPr txBox="1"/>
          <p:nvPr/>
        </p:nvSpPr>
        <p:spPr>
          <a:xfrm>
            <a:off x="8492698" y="5219093"/>
            <a:ext cx="307975" cy="276999"/>
          </a:xfrm>
          <a:prstGeom prst="rect">
            <a:avLst/>
          </a:prstGeom>
          <a:noFill/>
        </p:spPr>
        <p:txBody>
          <a:bodyPr wrap="square">
            <a:spAutoFit/>
          </a:bodyPr>
          <a:lstStyle/>
          <a:p>
            <a:pPr>
              <a:defRPr/>
            </a:pPr>
            <a:r>
              <a:rPr lang="en-US" sz="1200" i="1" dirty="0">
                <a:latin typeface="+mn-lt"/>
              </a:rPr>
              <a:t>b</a:t>
            </a:r>
          </a:p>
        </p:txBody>
      </p:sp>
      <p:sp>
        <p:nvSpPr>
          <p:cNvPr id="43" name="TextBox 42"/>
          <p:cNvSpPr txBox="1"/>
          <p:nvPr/>
        </p:nvSpPr>
        <p:spPr>
          <a:xfrm>
            <a:off x="8526007" y="6081068"/>
            <a:ext cx="307975" cy="276225"/>
          </a:xfrm>
          <a:prstGeom prst="rect">
            <a:avLst/>
          </a:prstGeom>
          <a:noFill/>
        </p:spPr>
        <p:txBody>
          <a:bodyPr wrap="none">
            <a:spAutoFit/>
          </a:bodyPr>
          <a:lstStyle/>
          <a:p>
            <a:pPr>
              <a:defRPr/>
            </a:pPr>
            <a:r>
              <a:rPr lang="en-US" sz="1200" i="1" dirty="0" err="1" smtClean="0">
                <a:latin typeface="+mn-lt"/>
              </a:rPr>
              <a:t>c</a:t>
            </a:r>
            <a:endParaRPr lang="en-US" sz="1200" i="1" dirty="0">
              <a:latin typeface="+mn-lt"/>
            </a:endParaRPr>
          </a:p>
        </p:txBody>
      </p:sp>
      <p:grpSp>
        <p:nvGrpSpPr>
          <p:cNvPr id="3" name="Group 53"/>
          <p:cNvGrpSpPr/>
          <p:nvPr/>
        </p:nvGrpSpPr>
        <p:grpSpPr>
          <a:xfrm>
            <a:off x="2022819" y="5240299"/>
            <a:ext cx="1203231" cy="461665"/>
            <a:chOff x="1983103" y="5308321"/>
            <a:chExt cx="1203231" cy="461665"/>
          </a:xfrm>
        </p:grpSpPr>
        <p:sp>
          <p:nvSpPr>
            <p:cNvPr id="45" name="Rounded Rectangle 44"/>
            <p:cNvSpPr>
              <a:spLocks noChangeArrowheads="1"/>
            </p:cNvSpPr>
            <p:nvPr/>
          </p:nvSpPr>
          <p:spPr bwMode="auto">
            <a:xfrm>
              <a:off x="2007732" y="5348288"/>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hangingPunct="1"/>
              <a:endParaRPr lang="en-US" sz="1200" dirty="0" smtClean="0">
                <a:solidFill>
                  <a:srgbClr val="000000"/>
                </a:solidFill>
                <a:latin typeface="Calibri" charset="0"/>
              </a:endParaRPr>
            </a:p>
          </p:txBody>
        </p:sp>
        <p:sp>
          <p:nvSpPr>
            <p:cNvPr id="46" name="Rectangle 52"/>
            <p:cNvSpPr/>
            <p:nvPr/>
          </p:nvSpPr>
          <p:spPr>
            <a:xfrm>
              <a:off x="1983103" y="5308321"/>
              <a:ext cx="1203231" cy="461665"/>
            </a:xfrm>
            <a:prstGeom prst="rect">
              <a:avLst/>
            </a:prstGeom>
          </p:spPr>
          <p:txBody>
            <a:bodyPr wrap="square">
              <a:spAutoFit/>
            </a:bodyPr>
            <a:lstStyle/>
            <a:p>
              <a:pPr algn="ctr" defTabSz="457200" eaLnBrk="1" hangingPunct="1"/>
              <a:r>
                <a:rPr lang="en-US" sz="1200" dirty="0" smtClean="0">
                  <a:solidFill>
                    <a:srgbClr val="000000"/>
                  </a:solidFill>
                  <a:latin typeface="Calibri" charset="0"/>
                </a:rPr>
                <a:t>Service</a:t>
              </a:r>
              <a:br>
                <a:rPr lang="en-US" sz="1200" dirty="0" smtClean="0">
                  <a:solidFill>
                    <a:srgbClr val="000000"/>
                  </a:solidFill>
                  <a:latin typeface="Calibri" charset="0"/>
                </a:rPr>
              </a:br>
              <a:r>
                <a:rPr lang="en-US" sz="1200" dirty="0" smtClean="0">
                  <a:solidFill>
                    <a:srgbClr val="000000"/>
                  </a:solidFill>
                  <a:latin typeface="Calibri" charset="0"/>
                </a:rPr>
                <a:t>Implementation</a:t>
              </a:r>
              <a:endParaRPr lang="en-US" sz="1200" dirty="0">
                <a:solidFill>
                  <a:srgbClr val="000000"/>
                </a:solidFill>
                <a:latin typeface="Calibri" charset="0"/>
              </a:endParaRPr>
            </a:p>
          </p:txBody>
        </p:sp>
      </p:grpSp>
      <p:sp>
        <p:nvSpPr>
          <p:cNvPr id="47" name="Rectangle 53"/>
          <p:cNvSpPr>
            <a:spLocks noChangeArrowheads="1"/>
          </p:cNvSpPr>
          <p:nvPr/>
        </p:nvSpPr>
        <p:spPr bwMode="auto">
          <a:xfrm>
            <a:off x="7236759" y="2956069"/>
            <a:ext cx="1371610" cy="276999"/>
          </a:xfrm>
          <a:prstGeom prst="rect">
            <a:avLst/>
          </a:prstGeom>
          <a:noFill/>
          <a:ln w="9525">
            <a:noFill/>
            <a:miter lim="800000"/>
            <a:headEnd/>
            <a:tailEnd/>
          </a:ln>
        </p:spPr>
        <p:txBody>
          <a:bodyPr wrap="square">
            <a:prstTxWarp prst="textNoShape">
              <a:avLst/>
            </a:prstTxWarp>
            <a:spAutoFit/>
          </a:bodyPr>
          <a:lstStyle/>
          <a:p>
            <a:pPr algn="ctr" defTabSz="457200" eaLnBrk="1" hangingPunct="1"/>
            <a:r>
              <a:rPr lang="en-US" sz="1200" b="1" dirty="0" err="1" smtClean="0">
                <a:solidFill>
                  <a:srgbClr val="000000"/>
                </a:solidFill>
                <a:latin typeface="Calibri" charset="0"/>
              </a:rPr>
              <a:t>Var</a:t>
            </a:r>
            <a:r>
              <a:rPr lang="en-US" sz="1200" b="1" dirty="0">
                <a:solidFill>
                  <a:srgbClr val="000000"/>
                </a:solidFill>
                <a:latin typeface="Calibri" charset="0"/>
              </a:rPr>
              <a:t> </a:t>
            </a:r>
            <a:r>
              <a:rPr lang="en-US" sz="1200" b="1" dirty="0" smtClean="0">
                <a:solidFill>
                  <a:srgbClr val="000000"/>
                </a:solidFill>
                <a:latin typeface="Calibri" charset="0"/>
              </a:rPr>
              <a:t>(evaluation)</a:t>
            </a:r>
            <a:endParaRPr lang="en-US" sz="1200" b="1" dirty="0">
              <a:solidFill>
                <a:srgbClr val="000000"/>
              </a:solidFill>
              <a:latin typeface="Calibri" charset="0"/>
            </a:endParaRPr>
          </a:p>
        </p:txBody>
      </p:sp>
      <p:grpSp>
        <p:nvGrpSpPr>
          <p:cNvPr id="44" name="Group 52"/>
          <p:cNvGrpSpPr/>
          <p:nvPr/>
        </p:nvGrpSpPr>
        <p:grpSpPr>
          <a:xfrm>
            <a:off x="178960" y="1371600"/>
            <a:ext cx="1352327" cy="1565908"/>
            <a:chOff x="1952421" y="779608"/>
            <a:chExt cx="1352327" cy="1565908"/>
          </a:xfrm>
        </p:grpSpPr>
        <p:sp>
          <p:nvSpPr>
            <p:cNvPr id="49" name="Rectangle 48"/>
            <p:cNvSpPr/>
            <p:nvPr/>
          </p:nvSpPr>
          <p:spPr>
            <a:xfrm>
              <a:off x="1952421" y="779608"/>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defTabSz="457200" eaLnBrk="1" fontAlgn="auto" hangingPunct="1">
                <a:spcBef>
                  <a:spcPts val="0"/>
                </a:spcBef>
                <a:spcAft>
                  <a:spcPts val="0"/>
                </a:spcAft>
                <a:defRPr/>
              </a:pPr>
              <a:endParaRPr lang="en-US" sz="1200" kern="0">
                <a:solidFill>
                  <a:prstClr val="white"/>
                </a:solidFill>
                <a:latin typeface="Calibri"/>
              </a:endParaRPr>
            </a:p>
          </p:txBody>
        </p:sp>
        <p:sp>
          <p:nvSpPr>
            <p:cNvPr id="50" name="Rounded Rectangle 49"/>
            <p:cNvSpPr>
              <a:spLocks noChangeArrowheads="1"/>
            </p:cNvSpPr>
            <p:nvPr/>
          </p:nvSpPr>
          <p:spPr bwMode="auto">
            <a:xfrm>
              <a:off x="2051552" y="884992"/>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Model</a:t>
              </a:r>
              <a:endParaRPr lang="en-US" sz="1200" kern="0" dirty="0">
                <a:solidFill>
                  <a:srgbClr val="000000"/>
                </a:solidFill>
                <a:latin typeface="Calibri"/>
              </a:endParaRPr>
            </a:p>
          </p:txBody>
        </p:sp>
        <p:sp>
          <p:nvSpPr>
            <p:cNvPr id="51" name="Rounded Rectangle 50"/>
            <p:cNvSpPr>
              <a:spLocks noChangeArrowheads="1"/>
            </p:cNvSpPr>
            <p:nvPr/>
          </p:nvSpPr>
          <p:spPr bwMode="auto">
            <a:xfrm>
              <a:off x="2051552" y="1351717"/>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Consumer</a:t>
              </a:r>
              <a:endParaRPr lang="en-US" sz="1200" kern="0" dirty="0">
                <a:solidFill>
                  <a:srgbClr val="000000"/>
                </a:solidFill>
                <a:latin typeface="Calibri"/>
              </a:endParaRPr>
            </a:p>
          </p:txBody>
        </p:sp>
        <p:sp>
          <p:nvSpPr>
            <p:cNvPr id="52" name="Rounded Rectangle 51"/>
            <p:cNvSpPr>
              <a:spLocks noChangeArrowheads="1"/>
            </p:cNvSpPr>
            <p:nvPr/>
          </p:nvSpPr>
          <p:spPr bwMode="auto">
            <a:xfrm>
              <a:off x="2051552" y="1824792"/>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eaLnBrk="1" fontAlgn="auto" hangingPunct="1">
                <a:spcBef>
                  <a:spcPts val="0"/>
                </a:spcBef>
                <a:spcAft>
                  <a:spcPts val="0"/>
                </a:spcAft>
                <a:defRPr/>
              </a:pPr>
              <a:r>
                <a:rPr lang="en-US" sz="1200" kern="0" dirty="0" smtClean="0">
                  <a:solidFill>
                    <a:srgbClr val="000000"/>
                  </a:solidFill>
                  <a:latin typeface="Calibri"/>
                </a:rPr>
                <a:t>Producer</a:t>
              </a:r>
              <a:endParaRPr lang="en-US" sz="1200" kern="0" dirty="0">
                <a:solidFill>
                  <a:srgbClr val="000000"/>
                </a:solidFill>
                <a:latin typeface="Calibri"/>
              </a:endParaRPr>
            </a:p>
          </p:txBody>
        </p:sp>
      </p:grpSp>
      <p:sp>
        <p:nvSpPr>
          <p:cNvPr id="53" name="Isosceles Triangle 52"/>
          <p:cNvSpPr/>
          <p:nvPr/>
        </p:nvSpPr>
        <p:spPr>
          <a:xfrm rot="5400000">
            <a:off x="5392412" y="2541259"/>
            <a:ext cx="164307" cy="141644"/>
          </a:xfrm>
          <a:prstGeom prst="triangle">
            <a:avLst/>
          </a:prstGeom>
          <a:solidFill>
            <a:schemeClr val="bg1"/>
          </a:solidFill>
          <a:ln w="4445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Elbow Connector 53"/>
          <p:cNvCxnSpPr>
            <a:endCxn id="53" idx="3"/>
          </p:cNvCxnSpPr>
          <p:nvPr/>
        </p:nvCxnSpPr>
        <p:spPr>
          <a:xfrm>
            <a:off x="1444903" y="1694927"/>
            <a:ext cx="3958841" cy="917155"/>
          </a:xfrm>
          <a:prstGeom prst="bentConnector3">
            <a:avLst>
              <a:gd name="adj1" fmla="val 50000"/>
            </a:avLst>
          </a:prstGeom>
          <a:ln w="50800">
            <a:solidFill>
              <a:srgbClr val="000090"/>
            </a:solidFill>
          </a:ln>
        </p:spPr>
        <p:style>
          <a:lnRef idx="2">
            <a:schemeClr val="accent1"/>
          </a:lnRef>
          <a:fillRef idx="0">
            <a:schemeClr val="accent1"/>
          </a:fillRef>
          <a:effectRef idx="1">
            <a:schemeClr val="accent1"/>
          </a:effectRef>
          <a:fontRef idx="minor">
            <a:schemeClr val="tx1"/>
          </a:fontRef>
        </p:style>
      </p:cxnSp>
      <p:sp>
        <p:nvSpPr>
          <p:cNvPr id="55" name="Decision 149"/>
          <p:cNvSpPr>
            <a:spLocks noChangeArrowheads="1"/>
          </p:cNvSpPr>
          <p:nvPr/>
        </p:nvSpPr>
        <p:spPr bwMode="auto">
          <a:xfrm>
            <a:off x="1456560" y="1478640"/>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endParaRPr lang="en-US"/>
          </a:p>
        </p:txBody>
      </p:sp>
      <p:cxnSp>
        <p:nvCxnSpPr>
          <p:cNvPr id="56" name="Straight Arrow Connector 55"/>
          <p:cNvCxnSpPr>
            <a:stCxn id="55" idx="3"/>
          </p:cNvCxnSpPr>
          <p:nvPr/>
        </p:nvCxnSpPr>
        <p:spPr>
          <a:xfrm>
            <a:off x="1697860" y="1554840"/>
            <a:ext cx="5550238" cy="1588"/>
          </a:xfrm>
          <a:prstGeom prst="straightConnector1">
            <a:avLst/>
          </a:prstGeom>
          <a:ln w="50800">
            <a:solidFill>
              <a:srgbClr val="000090"/>
            </a:solidFill>
            <a:tailEnd type="triangle" w="med" len="lg"/>
          </a:ln>
        </p:spPr>
        <p:style>
          <a:lnRef idx="2">
            <a:schemeClr val="accent1"/>
          </a:lnRef>
          <a:fillRef idx="0">
            <a:schemeClr val="accent1"/>
          </a:fillRef>
          <a:effectRef idx="1">
            <a:schemeClr val="accent1"/>
          </a:effectRef>
          <a:fontRef idx="minor">
            <a:schemeClr val="tx1"/>
          </a:fontRef>
        </p:style>
      </p:cxnSp>
      <p:sp>
        <p:nvSpPr>
          <p:cNvPr id="57" name="Rectangle 53"/>
          <p:cNvSpPr>
            <a:spLocks noChangeArrowheads="1"/>
          </p:cNvSpPr>
          <p:nvPr/>
        </p:nvSpPr>
        <p:spPr bwMode="auto">
          <a:xfrm>
            <a:off x="170068" y="2953445"/>
            <a:ext cx="1550472" cy="276999"/>
          </a:xfrm>
          <a:prstGeom prst="rect">
            <a:avLst/>
          </a:prstGeom>
          <a:noFill/>
          <a:ln w="9525">
            <a:noFill/>
            <a:miter lim="800000"/>
            <a:headEnd/>
            <a:tailEnd/>
          </a:ln>
        </p:spPr>
        <p:txBody>
          <a:bodyPr wrap="square">
            <a:prstTxWarp prst="textNoShape">
              <a:avLst/>
            </a:prstTxWarp>
            <a:spAutoFit/>
          </a:bodyPr>
          <a:lstStyle/>
          <a:p>
            <a:pPr defTabSz="457200" eaLnBrk="1" hangingPunct="1"/>
            <a:r>
              <a:rPr lang="en-US" sz="1200" b="1" dirty="0" smtClean="0">
                <a:solidFill>
                  <a:srgbClr val="000000"/>
                </a:solidFill>
                <a:latin typeface="Calibri" charset="0"/>
              </a:rPr>
              <a:t>Modeler (modeling)</a:t>
            </a:r>
          </a:p>
        </p:txBody>
      </p:sp>
      <p:cxnSp>
        <p:nvCxnSpPr>
          <p:cNvPr id="58" name="Shape 57"/>
          <p:cNvCxnSpPr/>
          <p:nvPr/>
        </p:nvCxnSpPr>
        <p:spPr>
          <a:xfrm>
            <a:off x="1444903" y="2612047"/>
            <a:ext cx="602545" cy="1556064"/>
          </a:xfrm>
          <a:prstGeom prst="bentConnector2">
            <a:avLst/>
          </a:prstGeom>
          <a:ln w="50800">
            <a:solidFill>
              <a:srgbClr val="000090"/>
            </a:solidFill>
            <a:tailEnd type="triangle" w="med" len="lg"/>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7162800" y="1219200"/>
            <a:ext cx="1600200" cy="1981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76200" y="1219200"/>
            <a:ext cx="16764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SORCER </a:t>
            </a:r>
            <a:r>
              <a:rPr lang="en-US" sz="2800" i="1" dirty="0" smtClean="0"/>
              <a:t>Models</a:t>
            </a:r>
            <a:endParaRPr lang="en-US" sz="2800" dirty="0"/>
          </a:p>
        </p:txBody>
      </p:sp>
      <p:sp>
        <p:nvSpPr>
          <p:cNvPr id="4" name="TextBox 3"/>
          <p:cNvSpPr txBox="1"/>
          <p:nvPr/>
        </p:nvSpPr>
        <p:spPr>
          <a:xfrm>
            <a:off x="304800" y="1295400"/>
            <a:ext cx="8610600" cy="3416320"/>
          </a:xfrm>
          <a:prstGeom prst="rect">
            <a:avLst/>
          </a:prstGeom>
          <a:noFill/>
        </p:spPr>
        <p:txBody>
          <a:bodyPr wrap="square" rtlCol="0">
            <a:spAutoFit/>
          </a:bodyPr>
          <a:lstStyle/>
          <a:p>
            <a:r>
              <a:rPr lang="en-US" sz="2400" dirty="0" smtClean="0">
                <a:latin typeface="Arial" pitchFamily="34" charset="0"/>
                <a:cs typeface="Arial" pitchFamily="34" charset="0"/>
              </a:rPr>
              <a:t>SORCER Models support </a:t>
            </a:r>
          </a:p>
          <a:p>
            <a:pPr>
              <a:buFont typeface="Arial" pitchFamily="34" charset="0"/>
              <a:buChar char="•"/>
            </a:pPr>
            <a:r>
              <a:rPr lang="en-US" sz="2400" dirty="0" smtClean="0">
                <a:latin typeface="Arial" pitchFamily="34" charset="0"/>
                <a:cs typeface="Arial" pitchFamily="34" charset="0"/>
              </a:rPr>
              <a:t> Analysis – (</a:t>
            </a:r>
            <a:r>
              <a:rPr lang="en-US" sz="2400" dirty="0" err="1" smtClean="0">
                <a:latin typeface="Arial" pitchFamily="34" charset="0"/>
                <a:cs typeface="Arial" pitchFamily="34" charset="0"/>
              </a:rPr>
              <a:t>ResponsModel</a:t>
            </a:r>
            <a:r>
              <a:rPr lang="en-US" sz="2400" dirty="0" smtClean="0">
                <a:latin typeface="Arial" pitchFamily="34" charset="0"/>
                <a:cs typeface="Arial" pitchFamily="34" charset="0"/>
              </a:rPr>
              <a:t> &amp; </a:t>
            </a:r>
            <a:r>
              <a:rPr lang="en-US" sz="2400" dirty="0" err="1" smtClean="0">
                <a:latin typeface="Arial" pitchFamily="34" charset="0"/>
                <a:cs typeface="Arial" pitchFamily="34" charset="0"/>
              </a:rPr>
              <a:t>ParametricModel</a:t>
            </a:r>
            <a:r>
              <a:rPr lang="en-US" sz="2400" dirty="0" smtClean="0">
                <a:latin typeface="Arial" pitchFamily="34" charset="0"/>
                <a:cs typeface="Arial" pitchFamily="34" charset="0"/>
              </a:rPr>
              <a:t>)</a:t>
            </a:r>
          </a:p>
          <a:p>
            <a:pPr lvl="1">
              <a:buFont typeface="Arial" pitchFamily="34" charset="0"/>
              <a:buChar char="•"/>
            </a:pPr>
            <a:r>
              <a:rPr lang="en-US" sz="2400" dirty="0" smtClean="0">
                <a:latin typeface="Arial" pitchFamily="34" charset="0"/>
                <a:cs typeface="Arial" pitchFamily="34" charset="0"/>
              </a:rPr>
              <a:t> multidisciplinary response analysis</a:t>
            </a:r>
          </a:p>
          <a:p>
            <a:pPr lvl="1">
              <a:buFont typeface="Arial" pitchFamily="34" charset="0"/>
              <a:buChar char="•"/>
            </a:pPr>
            <a:r>
              <a:rPr lang="en-US" sz="2400" dirty="0" smtClean="0">
                <a:latin typeface="Arial" pitchFamily="34" charset="0"/>
                <a:cs typeface="Arial" pitchFamily="34" charset="0"/>
              </a:rPr>
              <a:t> multi-fidelity response analysis</a:t>
            </a:r>
          </a:p>
          <a:p>
            <a:pPr lvl="1">
              <a:buFont typeface="Arial" pitchFamily="34" charset="0"/>
              <a:buChar char="•"/>
            </a:pPr>
            <a:r>
              <a:rPr lang="en-US" sz="2400" dirty="0" smtClean="0">
                <a:latin typeface="Arial" pitchFamily="34" charset="0"/>
                <a:cs typeface="Arial" pitchFamily="34" charset="0"/>
              </a:rPr>
              <a:t> multi-fidelity response sensitivities</a:t>
            </a:r>
          </a:p>
          <a:p>
            <a:pPr lvl="1">
              <a:buFont typeface="Arial" pitchFamily="34" charset="0"/>
              <a:buChar char="•"/>
            </a:pPr>
            <a:endParaRPr lang="en-US" sz="2400" dirty="0" smtClean="0">
              <a:latin typeface="Arial" pitchFamily="34" charset="0"/>
              <a:cs typeface="Arial" pitchFamily="34" charset="0"/>
            </a:endParaRPr>
          </a:p>
          <a:p>
            <a:pPr>
              <a:buFont typeface="Arial" pitchFamily="34" charset="0"/>
              <a:buChar char="•"/>
            </a:pPr>
            <a:r>
              <a:rPr lang="en-US" sz="2400" dirty="0" smtClean="0">
                <a:latin typeface="Arial" pitchFamily="34" charset="0"/>
                <a:cs typeface="Arial" pitchFamily="34" charset="0"/>
              </a:rPr>
              <a:t> Design Space Exploration (</a:t>
            </a:r>
            <a:r>
              <a:rPr lang="en-US" sz="2400" dirty="0" err="1" smtClean="0">
                <a:latin typeface="Arial" pitchFamily="34" charset="0"/>
                <a:cs typeface="Arial" pitchFamily="34" charset="0"/>
              </a:rPr>
              <a:t>OptimizationModel</a:t>
            </a:r>
            <a:r>
              <a:rPr lang="en-US" sz="2400" dirty="0" smtClean="0">
                <a:latin typeface="Arial" pitchFamily="34" charset="0"/>
                <a:cs typeface="Arial" pitchFamily="34" charset="0"/>
              </a:rPr>
              <a:t>)</a:t>
            </a:r>
          </a:p>
          <a:p>
            <a:pPr lvl="2">
              <a:buFont typeface="Arial" pitchFamily="34" charset="0"/>
              <a:buChar char="•"/>
            </a:pPr>
            <a:r>
              <a:rPr lang="en-US" sz="2400" dirty="0" smtClean="0">
                <a:latin typeface="Arial" pitchFamily="34" charset="0"/>
                <a:cs typeface="Arial" pitchFamily="34" charset="0"/>
              </a:rPr>
              <a:t> Optimization</a:t>
            </a:r>
          </a:p>
          <a:p>
            <a:pPr lvl="2">
              <a:buFont typeface="Arial" pitchFamily="34" charset="0"/>
              <a:buChar char="•"/>
            </a:pPr>
            <a:r>
              <a:rPr lang="en-US" sz="2400" dirty="0" smtClean="0">
                <a:latin typeface="Arial" pitchFamily="34" charset="0"/>
                <a:cs typeface="Arial" pitchFamily="34" charset="0"/>
              </a:rPr>
              <a:t> Multidisciplinary Optimization</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SORCER Model &amp; Variables</a:t>
            </a:r>
            <a:endParaRPr lang="en-US" b="1" i="1" dirty="0"/>
          </a:p>
        </p:txBody>
      </p:sp>
      <p:sp>
        <p:nvSpPr>
          <p:cNvPr id="3" name="Content Placeholder 2"/>
          <p:cNvSpPr>
            <a:spLocks noGrp="1"/>
          </p:cNvSpPr>
          <p:nvPr>
            <p:ph idx="1"/>
          </p:nvPr>
        </p:nvSpPr>
        <p:spPr>
          <a:xfrm>
            <a:off x="152400" y="1295400"/>
            <a:ext cx="8839200" cy="4800600"/>
          </a:xfrm>
        </p:spPr>
        <p:txBody>
          <a:bodyPr>
            <a:normAutofit/>
          </a:bodyPr>
          <a:lstStyle/>
          <a:p>
            <a:pPr marL="0" lvl="0" indent="0">
              <a:lnSpc>
                <a:spcPct val="120000"/>
              </a:lnSpc>
              <a:spcBef>
                <a:spcPts val="0"/>
              </a:spcBef>
              <a:buClrTx/>
              <a:buNone/>
            </a:pPr>
            <a:endParaRPr lang="en-US" sz="1800" b="1" i="1" dirty="0" smtClean="0">
              <a:solidFill>
                <a:srgbClr val="000099"/>
              </a:solidFill>
            </a:endParaRPr>
          </a:p>
          <a:p>
            <a:r>
              <a:rPr lang="en-US" sz="1800" b="1" i="1" dirty="0" smtClean="0">
                <a:solidFill>
                  <a:srgbClr val="000099"/>
                </a:solidFill>
              </a:rPr>
              <a:t>Models – </a:t>
            </a:r>
            <a:r>
              <a:rPr lang="en-US" sz="1800" dirty="0" smtClean="0">
                <a:solidFill>
                  <a:prstClr val="black"/>
                </a:solidFill>
              </a:rPr>
              <a:t>consists of </a:t>
            </a:r>
            <a:r>
              <a:rPr lang="en-US" sz="1800" b="1" i="1" dirty="0" smtClean="0">
                <a:solidFill>
                  <a:prstClr val="black"/>
                </a:solidFill>
              </a:rPr>
              <a:t>Variables, Filters </a:t>
            </a:r>
            <a:r>
              <a:rPr lang="en-US" sz="1800" dirty="0" smtClean="0">
                <a:solidFill>
                  <a:prstClr val="black"/>
                </a:solidFill>
              </a:rPr>
              <a:t>and </a:t>
            </a:r>
            <a:r>
              <a:rPr lang="en-US" sz="1800" b="1" i="1" dirty="0" smtClean="0">
                <a:solidFill>
                  <a:prstClr val="black"/>
                </a:solidFill>
              </a:rPr>
              <a:t>Evaluators</a:t>
            </a:r>
            <a:r>
              <a:rPr lang="en-US" sz="1800" dirty="0" smtClean="0">
                <a:solidFill>
                  <a:prstClr val="black"/>
                </a:solidFill>
              </a:rPr>
              <a:t>.</a:t>
            </a:r>
          </a:p>
          <a:p>
            <a:pPr lvl="1"/>
            <a:r>
              <a:rPr lang="en-US" sz="1400" dirty="0" smtClean="0">
                <a:solidFill>
                  <a:prstClr val="black"/>
                </a:solidFill>
              </a:rPr>
              <a:t>Current available models – </a:t>
            </a:r>
            <a:r>
              <a:rPr lang="en-US" sz="1400" dirty="0" err="1" smtClean="0">
                <a:solidFill>
                  <a:prstClr val="black"/>
                </a:solidFill>
              </a:rPr>
              <a:t>ResponseModel</a:t>
            </a:r>
            <a:r>
              <a:rPr lang="en-US" sz="1400" dirty="0" smtClean="0">
                <a:solidFill>
                  <a:prstClr val="black"/>
                </a:solidFill>
              </a:rPr>
              <a:t>(including sensitivities) , </a:t>
            </a:r>
            <a:r>
              <a:rPr lang="en-US" sz="1400" dirty="0" err="1" smtClean="0">
                <a:solidFill>
                  <a:prstClr val="black"/>
                </a:solidFill>
              </a:rPr>
              <a:t>ParametricModel</a:t>
            </a:r>
            <a:r>
              <a:rPr lang="en-US" sz="1400" dirty="0" smtClean="0">
                <a:solidFill>
                  <a:prstClr val="black"/>
                </a:solidFill>
              </a:rPr>
              <a:t>,</a:t>
            </a:r>
            <a:r>
              <a:rPr lang="en-US" sz="1400" dirty="0" smtClean="0">
                <a:solidFill>
                  <a:schemeClr val="tx1">
                    <a:lumMod val="65000"/>
                    <a:lumOff val="35000"/>
                  </a:schemeClr>
                </a:solidFill>
              </a:rPr>
              <a:t>, </a:t>
            </a:r>
            <a:r>
              <a:rPr lang="en-US" sz="1400" dirty="0" err="1" smtClean="0"/>
              <a:t>OptimizationModel</a:t>
            </a:r>
            <a:endParaRPr lang="en-US" sz="1400" dirty="0" smtClean="0"/>
          </a:p>
          <a:p>
            <a:pPr lvl="2"/>
            <a:endParaRPr lang="en-US" sz="1000" b="1" dirty="0" smtClean="0"/>
          </a:p>
          <a:p>
            <a:r>
              <a:rPr lang="en-US" sz="1800" b="1" i="1" dirty="0" smtClean="0">
                <a:solidFill>
                  <a:srgbClr val="000099"/>
                </a:solidFill>
              </a:rPr>
              <a:t>Variables - </a:t>
            </a:r>
            <a:r>
              <a:rPr lang="en-US" sz="1800" dirty="0" smtClean="0">
                <a:solidFill>
                  <a:prstClr val="black"/>
                </a:solidFill>
              </a:rPr>
              <a:t>can be dependent on other </a:t>
            </a:r>
            <a:r>
              <a:rPr lang="en-US" sz="1800" i="1" dirty="0" smtClean="0">
                <a:solidFill>
                  <a:prstClr val="black"/>
                </a:solidFill>
              </a:rPr>
              <a:t>Variables</a:t>
            </a:r>
            <a:r>
              <a:rPr lang="en-US" sz="1800" dirty="0" smtClean="0">
                <a:solidFill>
                  <a:prstClr val="black"/>
                </a:solidFill>
              </a:rPr>
              <a:t> enabling distributed </a:t>
            </a:r>
            <a:r>
              <a:rPr lang="en-US" sz="1800" b="1" dirty="0" smtClean="0">
                <a:solidFill>
                  <a:prstClr val="black"/>
                </a:solidFill>
              </a:rPr>
              <a:t>functional programming</a:t>
            </a:r>
            <a:r>
              <a:rPr lang="en-US" sz="1800" dirty="0" smtClean="0"/>
              <a:t>. Variables can have multiple evaluators enabling </a:t>
            </a:r>
            <a:r>
              <a:rPr lang="en-US" sz="1800" b="1" dirty="0" smtClean="0"/>
              <a:t>multi-fidelity calculations</a:t>
            </a:r>
            <a:r>
              <a:rPr lang="en-US" sz="1800" dirty="0" smtClean="0"/>
              <a:t> for a specific variable’s value. </a:t>
            </a:r>
          </a:p>
          <a:p>
            <a:r>
              <a:rPr lang="en-US" sz="1800" b="1" i="1" dirty="0" smtClean="0">
                <a:solidFill>
                  <a:srgbClr val="000099"/>
                </a:solidFill>
              </a:rPr>
              <a:t>Evaluators –</a:t>
            </a:r>
            <a:r>
              <a:rPr lang="en-US" sz="1800" b="1" i="1" dirty="0" smtClean="0">
                <a:solidFill>
                  <a:prstClr val="black"/>
                </a:solidFill>
              </a:rPr>
              <a:t> </a:t>
            </a:r>
            <a:r>
              <a:rPr lang="en-US" sz="1800" dirty="0" smtClean="0">
                <a:solidFill>
                  <a:prstClr val="black"/>
                </a:solidFill>
              </a:rPr>
              <a:t> are used to determine the value of variables and their partial derivatives(chain rule works) with respect to their dependencies (Variables)</a:t>
            </a:r>
            <a:r>
              <a:rPr lang="en-US" sz="1800" dirty="0" smtClean="0"/>
              <a:t>.</a:t>
            </a:r>
          </a:p>
          <a:p>
            <a:pPr lvl="1"/>
            <a:r>
              <a:rPr lang="en-US" sz="1400" dirty="0" smtClean="0"/>
              <a:t>Current Evaluator Types – </a:t>
            </a:r>
            <a:r>
              <a:rPr lang="en-US" sz="1400" dirty="0" err="1" smtClean="0"/>
              <a:t>ModelEvaluator</a:t>
            </a:r>
            <a:r>
              <a:rPr lang="en-US" sz="1400" dirty="0" smtClean="0"/>
              <a:t>, </a:t>
            </a:r>
            <a:r>
              <a:rPr lang="en-US" sz="1400" dirty="0" err="1" smtClean="0"/>
              <a:t>ExertionEvaluator</a:t>
            </a:r>
            <a:r>
              <a:rPr lang="en-US" sz="1400" dirty="0" smtClean="0"/>
              <a:t>, </a:t>
            </a:r>
            <a:r>
              <a:rPr lang="en-US" sz="1400" dirty="0" err="1" smtClean="0"/>
              <a:t>ExpressionEvaluator</a:t>
            </a:r>
            <a:r>
              <a:rPr lang="en-US" sz="1400" dirty="0" smtClean="0"/>
              <a:t>, </a:t>
            </a:r>
            <a:r>
              <a:rPr lang="en-US" sz="1400" dirty="0" err="1" smtClean="0"/>
              <a:t>GroovyEvaluator</a:t>
            </a:r>
            <a:r>
              <a:rPr lang="en-US" sz="1400" dirty="0" smtClean="0"/>
              <a:t>, </a:t>
            </a:r>
            <a:r>
              <a:rPr lang="en-US" sz="1400" dirty="0" err="1" smtClean="0"/>
              <a:t>JepEvaluator</a:t>
            </a:r>
            <a:r>
              <a:rPr lang="en-US" sz="1400" dirty="0" smtClean="0"/>
              <a:t>, </a:t>
            </a:r>
            <a:r>
              <a:rPr lang="en-US" sz="1400" dirty="0" err="1" smtClean="0"/>
              <a:t>MethodEvaluator</a:t>
            </a:r>
            <a:endParaRPr lang="en-US" sz="1800" dirty="0" smtClean="0"/>
          </a:p>
          <a:p>
            <a:r>
              <a:rPr lang="en-US" sz="1800" b="1" i="1" dirty="0" smtClean="0">
                <a:solidFill>
                  <a:srgbClr val="000099"/>
                </a:solidFill>
              </a:rPr>
              <a:t>Filters - </a:t>
            </a:r>
            <a:r>
              <a:rPr lang="en-US" sz="1800" dirty="0" smtClean="0"/>
              <a:t>are used to map the results of </a:t>
            </a:r>
            <a:r>
              <a:rPr lang="en-US" sz="1800" i="1" dirty="0" smtClean="0"/>
              <a:t>Evaluators</a:t>
            </a:r>
            <a:r>
              <a:rPr lang="en-US" sz="1800" dirty="0" smtClean="0"/>
              <a:t> to </a:t>
            </a:r>
            <a:r>
              <a:rPr lang="en-US" sz="1800" i="1" dirty="0" smtClean="0"/>
              <a:t>Variable</a:t>
            </a:r>
            <a:r>
              <a:rPr lang="en-US" sz="1800" dirty="0" smtClean="0"/>
              <a:t> Values. Think </a:t>
            </a:r>
            <a:r>
              <a:rPr lang="en-US" sz="1800" dirty="0" err="1" smtClean="0"/>
              <a:t>unix</a:t>
            </a:r>
            <a:r>
              <a:rPr lang="en-US" sz="1800" dirty="0" smtClean="0"/>
              <a:t> shell piping. Filters can be concatenated </a:t>
            </a:r>
            <a:r>
              <a:rPr lang="en-US" sz="1800" i="1" dirty="0" smtClean="0"/>
              <a:t>n</a:t>
            </a:r>
            <a:r>
              <a:rPr lang="en-US" sz="1800" dirty="0" smtClean="0"/>
              <a:t> times.</a:t>
            </a:r>
          </a:p>
          <a:p>
            <a:pPr lvl="1"/>
            <a:r>
              <a:rPr lang="en-US" sz="1400" dirty="0" smtClean="0"/>
              <a:t>Current Filter Types – </a:t>
            </a:r>
            <a:r>
              <a:rPr lang="en-US" sz="1400" dirty="0" err="1" smtClean="0"/>
              <a:t>BasicFileFilter</a:t>
            </a:r>
            <a:r>
              <a:rPr lang="en-US" sz="1400" dirty="0" smtClean="0"/>
              <a:t>, </a:t>
            </a:r>
            <a:r>
              <a:rPr lang="en-US" sz="1400" dirty="0" err="1" smtClean="0"/>
              <a:t>ContextFilter</a:t>
            </a:r>
            <a:r>
              <a:rPr lang="en-US" sz="1400" dirty="0" smtClean="0"/>
              <a:t>, </a:t>
            </a:r>
            <a:r>
              <a:rPr lang="en-US" sz="1400" dirty="0" err="1" smtClean="0"/>
              <a:t>FileFilter</a:t>
            </a:r>
            <a:r>
              <a:rPr lang="en-US" sz="1400" dirty="0" smtClean="0"/>
              <a:t>, </a:t>
            </a:r>
            <a:r>
              <a:rPr lang="en-US" sz="1400" dirty="0" err="1" smtClean="0"/>
              <a:t>GrepFilter</a:t>
            </a:r>
            <a:r>
              <a:rPr lang="en-US" sz="1400" dirty="0" smtClean="0"/>
              <a:t>, </a:t>
            </a:r>
            <a:r>
              <a:rPr lang="en-US" sz="1400" dirty="0" err="1" smtClean="0"/>
              <a:t>ListFilter</a:t>
            </a:r>
            <a:r>
              <a:rPr lang="en-US" sz="1400" dirty="0" smtClean="0"/>
              <a:t>, </a:t>
            </a:r>
            <a:r>
              <a:rPr lang="en-US" sz="1400" dirty="0" err="1" smtClean="0"/>
              <a:t>MapFilter</a:t>
            </a:r>
            <a:r>
              <a:rPr lang="en-US" sz="1400" dirty="0" smtClean="0"/>
              <a:t>, </a:t>
            </a:r>
            <a:r>
              <a:rPr lang="en-US" sz="1400" dirty="0" err="1" smtClean="0"/>
              <a:t>ObjetFilter</a:t>
            </a:r>
            <a:r>
              <a:rPr lang="en-US" sz="1400" dirty="0" smtClean="0"/>
              <a:t>, </a:t>
            </a:r>
            <a:r>
              <a:rPr lang="en-US" sz="1400" dirty="0" err="1" smtClean="0"/>
              <a:t>PatternFilter</a:t>
            </a:r>
            <a:r>
              <a:rPr lang="en-US" sz="1400" dirty="0" smtClean="0"/>
              <a:t>, </a:t>
            </a:r>
            <a:r>
              <a:rPr lang="en-US" sz="1400" dirty="0" err="1" smtClean="0"/>
              <a:t>TextFilter</a:t>
            </a:r>
            <a:endParaRPr lang="en-US" sz="1400" dirty="0"/>
          </a:p>
        </p:txBody>
      </p:sp>
      <p:sp>
        <p:nvSpPr>
          <p:cNvPr id="6" name="Text Box 14"/>
          <p:cNvSpPr txBox="1">
            <a:spLocks noChangeArrowheads="1"/>
          </p:cNvSpPr>
          <p:nvPr/>
        </p:nvSpPr>
        <p:spPr bwMode="auto">
          <a:xfrm>
            <a:off x="1676400" y="6248400"/>
            <a:ext cx="4953000" cy="400110"/>
          </a:xfrm>
          <a:prstGeom prst="rect">
            <a:avLst/>
          </a:prstGeom>
          <a:solidFill>
            <a:schemeClr val="tx2"/>
          </a:solidFill>
          <a:ln w="9525">
            <a:noFill/>
            <a:miter lim="800000"/>
            <a:headEnd/>
            <a:tailEnd/>
          </a:ln>
          <a:effectLst/>
          <a:scene3d>
            <a:camera prst="orthographicFront"/>
            <a:lightRig rig="threePt" dir="t"/>
          </a:scene3d>
          <a:sp3d>
            <a:bevelT w="152400" h="50800" prst="softRound"/>
          </a:sp3d>
        </p:spPr>
        <p:txBody>
          <a:bodyPr wrap="square">
            <a:spAutoFit/>
          </a:bodyPr>
          <a:lstStyle/>
          <a:p>
            <a:pPr algn="ctr">
              <a:spcBef>
                <a:spcPct val="0"/>
              </a:spcBef>
            </a:pPr>
            <a:r>
              <a:rPr lang="en-US" sz="2000" b="1" i="1" dirty="0">
                <a:solidFill>
                  <a:prstClr val="white"/>
                </a:solidFill>
                <a:latin typeface="Arial" pitchFamily="34" charset="0"/>
                <a:cs typeface="Arial" pitchFamily="34" charset="0"/>
              </a:rPr>
              <a:t>All are Objects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4"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 calcmode="lin" valueType="num">
                                      <p:cBhvr>
                                        <p:cTn id="14"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5" end="5"/>
                                            </p:txEl>
                                          </p:spTgt>
                                        </p:tgtEl>
                                      </p:cBhvr>
                                    </p:animEffect>
                                  </p:childTnLst>
                                </p:cTn>
                              </p:par>
                              <p:par>
                                <p:cTn id="17" presetID="55"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p:cTn id="26"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27"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28" dur="1000"/>
                                        <p:tgtEl>
                                          <p:spTgt spid="3">
                                            <p:txEl>
                                              <p:pRg st="7" end="7"/>
                                            </p:txEl>
                                          </p:spTgt>
                                        </p:tgtEl>
                                      </p:cBhvr>
                                    </p:animEffect>
                                  </p:childTnLst>
                                </p:cTn>
                              </p:par>
                              <p:par>
                                <p:cTn id="29" presetID="55"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p:cTn id="31"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32"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33" dur="10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Variable - Value, Filters, Evaluators</a:t>
            </a:r>
            <a:endParaRPr lang="en-US" dirty="0"/>
          </a:p>
        </p:txBody>
      </p:sp>
      <p:sp>
        <p:nvSpPr>
          <p:cNvPr id="4" name="Left Arrow Callout 3"/>
          <p:cNvSpPr/>
          <p:nvPr/>
        </p:nvSpPr>
        <p:spPr>
          <a:xfrm>
            <a:off x="2057400" y="2362200"/>
            <a:ext cx="990600" cy="762000"/>
          </a:xfrm>
          <a:prstGeom prst="lef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Filter </a:t>
            </a:r>
            <a:r>
              <a:rPr lang="en-US" sz="1600" dirty="0" err="1" smtClean="0"/>
              <a:t>n</a:t>
            </a:r>
            <a:endParaRPr lang="en-US" sz="1600" dirty="0" smtClean="0"/>
          </a:p>
        </p:txBody>
      </p:sp>
      <p:sp>
        <p:nvSpPr>
          <p:cNvPr id="7" name="Left Arrow Callout 6"/>
          <p:cNvSpPr/>
          <p:nvPr/>
        </p:nvSpPr>
        <p:spPr>
          <a:xfrm>
            <a:off x="3048000" y="2667000"/>
            <a:ext cx="990600" cy="762000"/>
          </a:xfrm>
          <a:prstGeom prst="lef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Filter …</a:t>
            </a:r>
          </a:p>
        </p:txBody>
      </p:sp>
      <p:sp>
        <p:nvSpPr>
          <p:cNvPr id="8" name="Left Arrow Callout 7"/>
          <p:cNvSpPr/>
          <p:nvPr/>
        </p:nvSpPr>
        <p:spPr>
          <a:xfrm>
            <a:off x="4038600" y="2895600"/>
            <a:ext cx="990600" cy="762000"/>
          </a:xfrm>
          <a:prstGeom prst="lef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Filter 2</a:t>
            </a:r>
          </a:p>
        </p:txBody>
      </p:sp>
      <p:sp>
        <p:nvSpPr>
          <p:cNvPr id="9" name="Left Arrow Callout 8"/>
          <p:cNvSpPr/>
          <p:nvPr/>
        </p:nvSpPr>
        <p:spPr>
          <a:xfrm>
            <a:off x="5029200" y="3200400"/>
            <a:ext cx="990600" cy="762000"/>
          </a:xfrm>
          <a:prstGeom prst="lef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Filter 1</a:t>
            </a:r>
          </a:p>
        </p:txBody>
      </p:sp>
      <p:sp>
        <p:nvSpPr>
          <p:cNvPr id="10" name="Cube 9"/>
          <p:cNvSpPr/>
          <p:nvPr/>
        </p:nvSpPr>
        <p:spPr>
          <a:xfrm>
            <a:off x="6781800" y="3352800"/>
            <a:ext cx="1371600" cy="1143000"/>
          </a:xfrm>
          <a:prstGeom prst="cub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Evaluator</a:t>
            </a:r>
            <a:endParaRPr lang="en-US" dirty="0"/>
          </a:p>
        </p:txBody>
      </p:sp>
      <p:sp>
        <p:nvSpPr>
          <p:cNvPr id="11" name="Terminator 10"/>
          <p:cNvSpPr/>
          <p:nvPr/>
        </p:nvSpPr>
        <p:spPr>
          <a:xfrm>
            <a:off x="914400" y="2362200"/>
            <a:ext cx="1143000" cy="685800"/>
          </a:xfrm>
          <a:prstGeom prst="flowChartTerminator">
            <a:avLst/>
          </a:prstGeom>
          <a:solidFill>
            <a:schemeClr val="accent5">
              <a:lumMod val="50000"/>
            </a:schemeClr>
          </a:solidFill>
          <a:ln>
            <a:solidFill>
              <a:schemeClr val="accent5">
                <a:lumMod val="75000"/>
              </a:schemeClr>
            </a:solidFill>
          </a:ln>
          <a:scene3d>
            <a:camera prst="orthographicFront"/>
            <a:lightRig rig="threePt" dir="t"/>
          </a:scene3d>
          <a:sp3d>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Value</a:t>
            </a:r>
            <a:endParaRPr lang="en-US" dirty="0"/>
          </a:p>
        </p:txBody>
      </p:sp>
      <p:sp>
        <p:nvSpPr>
          <p:cNvPr id="12" name="Right Arrow 11"/>
          <p:cNvSpPr/>
          <p:nvPr/>
        </p:nvSpPr>
        <p:spPr>
          <a:xfrm>
            <a:off x="6019800" y="3810000"/>
            <a:ext cx="7620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90600" y="3124200"/>
            <a:ext cx="741459" cy="923330"/>
          </a:xfrm>
          <a:prstGeom prst="rect">
            <a:avLst/>
          </a:prstGeom>
          <a:noFill/>
        </p:spPr>
        <p:txBody>
          <a:bodyPr wrap="none" rtlCol="0">
            <a:spAutoFit/>
          </a:bodyPr>
          <a:lstStyle/>
          <a:p>
            <a:r>
              <a:rPr lang="en-US" dirty="0" smtClean="0"/>
              <a:t>Single </a:t>
            </a:r>
          </a:p>
          <a:p>
            <a:r>
              <a:rPr lang="en-US" dirty="0" smtClean="0"/>
              <a:t>Scalar </a:t>
            </a:r>
          </a:p>
          <a:p>
            <a:r>
              <a:rPr lang="en-US" dirty="0" smtClean="0"/>
              <a:t>Value</a:t>
            </a:r>
            <a:endParaRPr lang="en-US" dirty="0"/>
          </a:p>
        </p:txBody>
      </p:sp>
      <p:sp>
        <p:nvSpPr>
          <p:cNvPr id="14" name="TextBox 13"/>
          <p:cNvSpPr txBox="1"/>
          <p:nvPr/>
        </p:nvSpPr>
        <p:spPr>
          <a:xfrm>
            <a:off x="7010401" y="4572000"/>
            <a:ext cx="1600200" cy="1200329"/>
          </a:xfrm>
          <a:prstGeom prst="rect">
            <a:avLst/>
          </a:prstGeom>
          <a:noFill/>
        </p:spPr>
        <p:txBody>
          <a:bodyPr wrap="square" rtlCol="0">
            <a:spAutoFit/>
          </a:bodyPr>
          <a:lstStyle/>
          <a:p>
            <a:r>
              <a:rPr lang="en-US" dirty="0" smtClean="0"/>
              <a:t>Computational</a:t>
            </a:r>
          </a:p>
          <a:p>
            <a:r>
              <a:rPr lang="en-US" dirty="0" smtClean="0"/>
              <a:t>Entity. Creating</a:t>
            </a:r>
          </a:p>
          <a:p>
            <a:r>
              <a:rPr lang="en-US" dirty="0" smtClean="0"/>
              <a:t>Large Amounts of Data</a:t>
            </a:r>
            <a:endParaRPr lang="en-US" dirty="0"/>
          </a:p>
        </p:txBody>
      </p:sp>
      <p:sp>
        <p:nvSpPr>
          <p:cNvPr id="15" name="Rounded Rectangle 14"/>
          <p:cNvSpPr/>
          <p:nvPr/>
        </p:nvSpPr>
        <p:spPr>
          <a:xfrm>
            <a:off x="685800" y="2057400"/>
            <a:ext cx="7620000" cy="2438400"/>
          </a:xfrm>
          <a:prstGeom prst="roundRect">
            <a:avLst/>
          </a:prstGeom>
          <a:solidFill>
            <a:schemeClr val="accent3">
              <a:lumMod val="75000"/>
              <a:alpha val="28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a:xfrm>
            <a:off x="5257800" y="2209800"/>
            <a:ext cx="1234232" cy="461665"/>
          </a:xfrm>
          <a:prstGeom prst="rect">
            <a:avLst/>
          </a:prstGeom>
          <a:noFill/>
        </p:spPr>
        <p:txBody>
          <a:bodyPr wrap="none" rtlCol="0">
            <a:spAutoFit/>
          </a:bodyPr>
          <a:lstStyle/>
          <a:p>
            <a:r>
              <a:rPr lang="en-US" sz="2400" b="1" dirty="0" smtClean="0"/>
              <a:t>Variable</a:t>
            </a:r>
            <a:endParaRPr lang="en-US" sz="2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is a Collection of Variables</a:t>
            </a:r>
            <a:endParaRPr lang="en-US" dirty="0"/>
          </a:p>
        </p:txBody>
      </p:sp>
      <p:pic>
        <p:nvPicPr>
          <p:cNvPr id="15" name="Picture 14"/>
          <p:cNvPicPr>
            <a:picLocks noChangeAspect="1"/>
          </p:cNvPicPr>
          <p:nvPr/>
        </p:nvPicPr>
        <p:blipFill>
          <a:blip r:embed="rId2" cstate="print"/>
          <a:stretch>
            <a:fillRect/>
          </a:stretch>
        </p:blipFill>
        <p:spPr>
          <a:xfrm>
            <a:off x="1752600" y="2743200"/>
            <a:ext cx="2654300" cy="857208"/>
          </a:xfrm>
          <a:prstGeom prst="rect">
            <a:avLst/>
          </a:prstGeom>
        </p:spPr>
      </p:pic>
      <p:pic>
        <p:nvPicPr>
          <p:cNvPr id="16" name="Picture 15"/>
          <p:cNvPicPr>
            <a:picLocks noChangeAspect="1"/>
          </p:cNvPicPr>
          <p:nvPr/>
        </p:nvPicPr>
        <p:blipFill>
          <a:blip r:embed="rId2" cstate="print"/>
          <a:stretch>
            <a:fillRect/>
          </a:stretch>
        </p:blipFill>
        <p:spPr>
          <a:xfrm>
            <a:off x="1752600" y="3733800"/>
            <a:ext cx="2654300" cy="857208"/>
          </a:xfrm>
          <a:prstGeom prst="rect">
            <a:avLst/>
          </a:prstGeom>
        </p:spPr>
      </p:pic>
      <p:pic>
        <p:nvPicPr>
          <p:cNvPr id="17" name="Picture 16"/>
          <p:cNvPicPr>
            <a:picLocks noChangeAspect="1"/>
          </p:cNvPicPr>
          <p:nvPr/>
        </p:nvPicPr>
        <p:blipFill>
          <a:blip r:embed="rId2" cstate="print"/>
          <a:stretch>
            <a:fillRect/>
          </a:stretch>
        </p:blipFill>
        <p:spPr>
          <a:xfrm>
            <a:off x="1752600" y="4800600"/>
            <a:ext cx="2654300" cy="857208"/>
          </a:xfrm>
          <a:prstGeom prst="rect">
            <a:avLst/>
          </a:prstGeom>
        </p:spPr>
      </p:pic>
      <p:pic>
        <p:nvPicPr>
          <p:cNvPr id="18" name="Picture 17"/>
          <p:cNvPicPr>
            <a:picLocks noChangeAspect="1"/>
          </p:cNvPicPr>
          <p:nvPr/>
        </p:nvPicPr>
        <p:blipFill>
          <a:blip r:embed="rId2" cstate="print"/>
          <a:stretch>
            <a:fillRect/>
          </a:stretch>
        </p:blipFill>
        <p:spPr>
          <a:xfrm>
            <a:off x="4889500" y="2743200"/>
            <a:ext cx="2654300" cy="857208"/>
          </a:xfrm>
          <a:prstGeom prst="rect">
            <a:avLst/>
          </a:prstGeom>
        </p:spPr>
      </p:pic>
      <p:pic>
        <p:nvPicPr>
          <p:cNvPr id="19" name="Picture 18"/>
          <p:cNvPicPr>
            <a:picLocks noChangeAspect="1"/>
          </p:cNvPicPr>
          <p:nvPr/>
        </p:nvPicPr>
        <p:blipFill>
          <a:blip r:embed="rId2" cstate="print"/>
          <a:stretch>
            <a:fillRect/>
          </a:stretch>
        </p:blipFill>
        <p:spPr>
          <a:xfrm>
            <a:off x="4876800" y="3733800"/>
            <a:ext cx="2654300" cy="857208"/>
          </a:xfrm>
          <a:prstGeom prst="rect">
            <a:avLst/>
          </a:prstGeom>
        </p:spPr>
      </p:pic>
      <p:pic>
        <p:nvPicPr>
          <p:cNvPr id="20" name="Picture 19"/>
          <p:cNvPicPr>
            <a:picLocks noChangeAspect="1"/>
          </p:cNvPicPr>
          <p:nvPr/>
        </p:nvPicPr>
        <p:blipFill>
          <a:blip r:embed="rId2" cstate="print"/>
          <a:stretch>
            <a:fillRect/>
          </a:stretch>
        </p:blipFill>
        <p:spPr>
          <a:xfrm>
            <a:off x="4912896" y="4800600"/>
            <a:ext cx="2654300" cy="857208"/>
          </a:xfrm>
          <a:prstGeom prst="rect">
            <a:avLst/>
          </a:prstGeom>
        </p:spPr>
      </p:pic>
      <p:sp>
        <p:nvSpPr>
          <p:cNvPr id="13" name="TextBox 12"/>
          <p:cNvSpPr txBox="1"/>
          <p:nvPr/>
        </p:nvSpPr>
        <p:spPr>
          <a:xfrm>
            <a:off x="1828800" y="2971800"/>
            <a:ext cx="447258" cy="461665"/>
          </a:xfrm>
          <a:prstGeom prst="rect">
            <a:avLst/>
          </a:prstGeom>
          <a:noFill/>
        </p:spPr>
        <p:txBody>
          <a:bodyPr wrap="none" rtlCol="0">
            <a:spAutoFit/>
          </a:bodyPr>
          <a:lstStyle/>
          <a:p>
            <a:r>
              <a:rPr lang="en-US" sz="2400" b="1" dirty="0" smtClean="0">
                <a:solidFill>
                  <a:prstClr val="black"/>
                </a:solidFill>
              </a:rPr>
              <a:t>y</a:t>
            </a:r>
            <a:r>
              <a:rPr lang="en-US" sz="2400" b="1" baseline="-25000" dirty="0" smtClean="0">
                <a:solidFill>
                  <a:prstClr val="black"/>
                </a:solidFill>
              </a:rPr>
              <a:t>1</a:t>
            </a:r>
            <a:endParaRPr lang="en-US" sz="2400" b="1" baseline="-25000" dirty="0">
              <a:solidFill>
                <a:prstClr val="black"/>
              </a:solidFill>
            </a:endParaRPr>
          </a:p>
        </p:txBody>
      </p:sp>
      <p:sp>
        <p:nvSpPr>
          <p:cNvPr id="22" name="TextBox 21"/>
          <p:cNvSpPr txBox="1"/>
          <p:nvPr/>
        </p:nvSpPr>
        <p:spPr>
          <a:xfrm>
            <a:off x="1828800" y="5024735"/>
            <a:ext cx="447258" cy="461665"/>
          </a:xfrm>
          <a:prstGeom prst="rect">
            <a:avLst/>
          </a:prstGeom>
          <a:noFill/>
        </p:spPr>
        <p:txBody>
          <a:bodyPr wrap="none" rtlCol="0">
            <a:spAutoFit/>
          </a:bodyPr>
          <a:lstStyle/>
          <a:p>
            <a:r>
              <a:rPr lang="en-US" sz="2400" b="1" dirty="0" smtClean="0">
                <a:solidFill>
                  <a:prstClr val="black"/>
                </a:solidFill>
              </a:rPr>
              <a:t>y</a:t>
            </a:r>
            <a:r>
              <a:rPr lang="en-US" sz="2400" b="1" baseline="-25000" dirty="0" smtClean="0">
                <a:solidFill>
                  <a:prstClr val="black"/>
                </a:solidFill>
              </a:rPr>
              <a:t>3</a:t>
            </a:r>
            <a:endParaRPr lang="en-US" sz="2400" b="1" baseline="-25000" dirty="0">
              <a:solidFill>
                <a:prstClr val="black"/>
              </a:solidFill>
            </a:endParaRPr>
          </a:p>
        </p:txBody>
      </p:sp>
      <p:sp>
        <p:nvSpPr>
          <p:cNvPr id="23" name="TextBox 22"/>
          <p:cNvSpPr txBox="1"/>
          <p:nvPr/>
        </p:nvSpPr>
        <p:spPr>
          <a:xfrm>
            <a:off x="1861470" y="3962400"/>
            <a:ext cx="447258" cy="461665"/>
          </a:xfrm>
          <a:prstGeom prst="rect">
            <a:avLst/>
          </a:prstGeom>
          <a:noFill/>
        </p:spPr>
        <p:txBody>
          <a:bodyPr wrap="none" rtlCol="0">
            <a:spAutoFit/>
          </a:bodyPr>
          <a:lstStyle/>
          <a:p>
            <a:r>
              <a:rPr lang="en-US" sz="2400" b="1" dirty="0" smtClean="0">
                <a:solidFill>
                  <a:prstClr val="black"/>
                </a:solidFill>
              </a:rPr>
              <a:t>y</a:t>
            </a:r>
            <a:r>
              <a:rPr lang="en-US" sz="2400" b="1" baseline="-25000" dirty="0" smtClean="0">
                <a:solidFill>
                  <a:prstClr val="black"/>
                </a:solidFill>
              </a:rPr>
              <a:t>2</a:t>
            </a:r>
            <a:endParaRPr lang="en-US" sz="2400" b="1" baseline="-25000" dirty="0">
              <a:solidFill>
                <a:prstClr val="black"/>
              </a:solidFill>
            </a:endParaRPr>
          </a:p>
        </p:txBody>
      </p:sp>
      <p:sp>
        <p:nvSpPr>
          <p:cNvPr id="24" name="TextBox 23"/>
          <p:cNvSpPr txBox="1"/>
          <p:nvPr/>
        </p:nvSpPr>
        <p:spPr>
          <a:xfrm>
            <a:off x="4953000" y="2971800"/>
            <a:ext cx="447258" cy="461665"/>
          </a:xfrm>
          <a:prstGeom prst="rect">
            <a:avLst/>
          </a:prstGeom>
          <a:noFill/>
        </p:spPr>
        <p:txBody>
          <a:bodyPr wrap="none" rtlCol="0">
            <a:spAutoFit/>
          </a:bodyPr>
          <a:lstStyle/>
          <a:p>
            <a:r>
              <a:rPr lang="en-US" sz="2400" b="1" dirty="0" smtClean="0">
                <a:solidFill>
                  <a:prstClr val="black"/>
                </a:solidFill>
              </a:rPr>
              <a:t>y</a:t>
            </a:r>
            <a:r>
              <a:rPr lang="en-US" sz="2400" b="1" baseline="-25000" dirty="0" smtClean="0">
                <a:solidFill>
                  <a:prstClr val="black"/>
                </a:solidFill>
              </a:rPr>
              <a:t>4</a:t>
            </a:r>
            <a:endParaRPr lang="en-US" sz="2400" b="1" baseline="-25000" dirty="0">
              <a:solidFill>
                <a:prstClr val="black"/>
              </a:solidFill>
            </a:endParaRPr>
          </a:p>
        </p:txBody>
      </p:sp>
      <p:sp>
        <p:nvSpPr>
          <p:cNvPr id="25" name="TextBox 24"/>
          <p:cNvSpPr txBox="1"/>
          <p:nvPr/>
        </p:nvSpPr>
        <p:spPr>
          <a:xfrm>
            <a:off x="4953000" y="3957935"/>
            <a:ext cx="447258" cy="461665"/>
          </a:xfrm>
          <a:prstGeom prst="rect">
            <a:avLst/>
          </a:prstGeom>
          <a:noFill/>
        </p:spPr>
        <p:txBody>
          <a:bodyPr wrap="none" rtlCol="0">
            <a:spAutoFit/>
          </a:bodyPr>
          <a:lstStyle/>
          <a:p>
            <a:r>
              <a:rPr lang="en-US" sz="2400" b="1" dirty="0" smtClean="0">
                <a:solidFill>
                  <a:prstClr val="black"/>
                </a:solidFill>
              </a:rPr>
              <a:t>y</a:t>
            </a:r>
            <a:r>
              <a:rPr lang="en-US" sz="2400" b="1" baseline="-25000" dirty="0" smtClean="0">
                <a:solidFill>
                  <a:prstClr val="black"/>
                </a:solidFill>
              </a:rPr>
              <a:t>5</a:t>
            </a:r>
            <a:endParaRPr lang="en-US" sz="2400" b="1" baseline="-25000" dirty="0">
              <a:solidFill>
                <a:prstClr val="black"/>
              </a:solidFill>
            </a:endParaRPr>
          </a:p>
        </p:txBody>
      </p:sp>
      <p:sp>
        <p:nvSpPr>
          <p:cNvPr id="26" name="TextBox 25"/>
          <p:cNvSpPr txBox="1"/>
          <p:nvPr/>
        </p:nvSpPr>
        <p:spPr>
          <a:xfrm>
            <a:off x="5029200" y="5029200"/>
            <a:ext cx="453369" cy="461665"/>
          </a:xfrm>
          <a:prstGeom prst="rect">
            <a:avLst/>
          </a:prstGeom>
          <a:noFill/>
        </p:spPr>
        <p:txBody>
          <a:bodyPr wrap="none" rtlCol="0">
            <a:spAutoFit/>
          </a:bodyPr>
          <a:lstStyle/>
          <a:p>
            <a:r>
              <a:rPr lang="en-US" sz="2400" b="1" dirty="0" err="1" smtClean="0">
                <a:solidFill>
                  <a:prstClr val="black"/>
                </a:solidFill>
              </a:rPr>
              <a:t>y</a:t>
            </a:r>
            <a:r>
              <a:rPr lang="en-US" sz="2400" b="1" baseline="-25000" dirty="0" err="1" smtClean="0">
                <a:solidFill>
                  <a:prstClr val="black"/>
                </a:solidFill>
              </a:rPr>
              <a:t>n</a:t>
            </a:r>
            <a:endParaRPr lang="en-US" sz="2400" b="1" baseline="-25000" dirty="0">
              <a:solidFill>
                <a:prstClr val="black"/>
              </a:solidFill>
            </a:endParaRPr>
          </a:p>
        </p:txBody>
      </p:sp>
      <p:sp>
        <p:nvSpPr>
          <p:cNvPr id="27" name="Rounded Rectangle 26"/>
          <p:cNvSpPr/>
          <p:nvPr/>
        </p:nvSpPr>
        <p:spPr>
          <a:xfrm>
            <a:off x="1200480" y="2133600"/>
            <a:ext cx="6781800" cy="3733800"/>
          </a:xfrm>
          <a:prstGeom prst="roundRect">
            <a:avLst/>
          </a:prstGeom>
          <a:solidFill>
            <a:schemeClr val="accent3">
              <a:lumMod val="75000"/>
              <a:alpha val="28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8" name="TextBox 27"/>
          <p:cNvSpPr txBox="1"/>
          <p:nvPr/>
        </p:nvSpPr>
        <p:spPr>
          <a:xfrm>
            <a:off x="3657600" y="2209800"/>
            <a:ext cx="1690787" cy="461665"/>
          </a:xfrm>
          <a:prstGeom prst="rect">
            <a:avLst/>
          </a:prstGeom>
          <a:noFill/>
        </p:spPr>
        <p:txBody>
          <a:bodyPr wrap="none" rtlCol="0">
            <a:spAutoFit/>
          </a:bodyPr>
          <a:lstStyle/>
          <a:p>
            <a:r>
              <a:rPr lang="en-US" sz="2400" b="1" dirty="0" smtClean="0">
                <a:solidFill>
                  <a:prstClr val="black"/>
                </a:solidFill>
              </a:rPr>
              <a:t>Model  - M</a:t>
            </a:r>
            <a:r>
              <a:rPr lang="en-US" sz="2400" b="1" baseline="-25000" dirty="0" smtClean="0">
                <a:solidFill>
                  <a:prstClr val="black"/>
                </a:solidFill>
              </a:rPr>
              <a:t>1</a:t>
            </a:r>
            <a:endParaRPr lang="en-US" sz="2400" b="1" baseline="-25000" dirty="0">
              <a:solidFill>
                <a:prstClr val="black"/>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Construction</a:t>
            </a:r>
            <a:endParaRPr lang="en-US" dirty="0"/>
          </a:p>
        </p:txBody>
      </p:sp>
      <p:sp>
        <p:nvSpPr>
          <p:cNvPr id="3" name="Content Placeholder 2"/>
          <p:cNvSpPr>
            <a:spLocks noGrp="1"/>
          </p:cNvSpPr>
          <p:nvPr>
            <p:ph idx="1"/>
          </p:nvPr>
        </p:nvSpPr>
        <p:spPr/>
        <p:txBody>
          <a:bodyPr/>
          <a:lstStyle/>
          <a:p>
            <a:r>
              <a:rPr lang="en-US" dirty="0" smtClean="0"/>
              <a:t>Constructing a Model Consists of Two Steps</a:t>
            </a:r>
          </a:p>
          <a:p>
            <a:pPr lvl="1"/>
            <a:r>
              <a:rPr lang="en-US" dirty="0" smtClean="0"/>
              <a:t>Model Definition (Skeleton)</a:t>
            </a:r>
          </a:p>
          <a:p>
            <a:pPr lvl="2"/>
            <a:r>
              <a:rPr lang="en-US" dirty="0" smtClean="0"/>
              <a:t>Defines the model Variables (design, response, parameters, objectives, constraints.</a:t>
            </a:r>
          </a:p>
          <a:p>
            <a:pPr lvl="2"/>
            <a:r>
              <a:rPr lang="en-US" dirty="0" smtClean="0"/>
              <a:t>Defines the Variable Realizations, Evaluations, and Differentiation</a:t>
            </a:r>
          </a:p>
          <a:p>
            <a:pPr lvl="1"/>
            <a:r>
              <a:rPr lang="en-US" dirty="0" smtClean="0"/>
              <a:t>Model Configuration (Muscle)</a:t>
            </a:r>
          </a:p>
          <a:p>
            <a:pPr lvl="2"/>
            <a:r>
              <a:rPr lang="en-US" dirty="0" smtClean="0"/>
              <a:t>Develops the evaluators and filters for all variables and derivative variables.</a:t>
            </a:r>
          </a:p>
          <a:p>
            <a:pPr lvl="2"/>
            <a:endParaRPr lang="en-US" dirty="0"/>
          </a:p>
        </p:txBody>
      </p:sp>
      <p:sp>
        <p:nvSpPr>
          <p:cNvPr id="4" name="Text Box 14"/>
          <p:cNvSpPr txBox="1">
            <a:spLocks noChangeArrowheads="1"/>
          </p:cNvSpPr>
          <p:nvPr/>
        </p:nvSpPr>
        <p:spPr bwMode="auto">
          <a:xfrm>
            <a:off x="228600" y="5715000"/>
            <a:ext cx="8610600" cy="707886"/>
          </a:xfrm>
          <a:prstGeom prst="rect">
            <a:avLst/>
          </a:prstGeom>
          <a:solidFill>
            <a:schemeClr val="tx2"/>
          </a:solidFill>
          <a:ln w="9525">
            <a:noFill/>
            <a:miter lim="800000"/>
            <a:headEnd/>
            <a:tailEnd/>
          </a:ln>
          <a:effectLst/>
          <a:scene3d>
            <a:camera prst="orthographicFront"/>
            <a:lightRig rig="threePt" dir="t"/>
          </a:scene3d>
          <a:sp3d>
            <a:bevelT w="152400" h="50800" prst="softRound"/>
          </a:sp3d>
        </p:spPr>
        <p:txBody>
          <a:bodyPr wrap="square">
            <a:spAutoFit/>
          </a:bodyPr>
          <a:lstStyle/>
          <a:p>
            <a:pPr algn="ctr">
              <a:spcBef>
                <a:spcPct val="0"/>
              </a:spcBef>
            </a:pPr>
            <a:r>
              <a:rPr lang="en-US" sz="2000" b="1" i="1" dirty="0" smtClean="0">
                <a:solidFill>
                  <a:prstClr val="white"/>
                </a:solidFill>
                <a:latin typeface="Arial" pitchFamily="34" charset="0"/>
                <a:cs typeface="Arial" pitchFamily="34" charset="0"/>
              </a:rPr>
              <a:t>Models can be created programmatically with or without</a:t>
            </a:r>
          </a:p>
          <a:p>
            <a:pPr algn="ctr">
              <a:spcBef>
                <a:spcPct val="0"/>
              </a:spcBef>
            </a:pPr>
            <a:r>
              <a:rPr lang="en-US" sz="2000" b="1" i="1" dirty="0" smtClean="0">
                <a:solidFill>
                  <a:prstClr val="white"/>
                </a:solidFill>
                <a:latin typeface="Arial" pitchFamily="34" charset="0"/>
                <a:cs typeface="Arial" pitchFamily="34" charset="0"/>
              </a:rPr>
              <a:t> Operators (Functional Programming)</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sz="2800" i="1" dirty="0" smtClean="0"/>
              <a:t>Model Construction Example </a:t>
            </a:r>
            <a:br>
              <a:rPr lang="en-US" sz="2800" i="1" dirty="0" smtClean="0"/>
            </a:br>
            <a:r>
              <a:rPr lang="en-US" sz="2800" i="1" dirty="0" smtClean="0"/>
              <a:t>Rosen-Suzuki Function</a:t>
            </a:r>
            <a:r>
              <a:rPr lang="en-US" sz="2800" dirty="0" smtClean="0"/>
              <a:t>s </a:t>
            </a:r>
            <a:r>
              <a:rPr lang="en-US" sz="2800" i="1" dirty="0" smtClean="0"/>
              <a:t>Definition</a:t>
            </a:r>
          </a:p>
        </p:txBody>
      </p:sp>
      <p:graphicFrame>
        <p:nvGraphicFramePr>
          <p:cNvPr id="5" name="Object 9"/>
          <p:cNvGraphicFramePr>
            <a:graphicFrameLocks noChangeAspect="1"/>
          </p:cNvGraphicFramePr>
          <p:nvPr/>
        </p:nvGraphicFramePr>
        <p:xfrm>
          <a:off x="1614488" y="2192338"/>
          <a:ext cx="6310312" cy="322262"/>
        </p:xfrm>
        <a:graphic>
          <a:graphicData uri="http://schemas.openxmlformats.org/presentationml/2006/ole">
            <p:oleObj spid="_x0000_s296962" name="Equation" r:id="rId3" imgW="3937000" imgH="203200" progId="Equation.3">
              <p:embed/>
            </p:oleObj>
          </a:graphicData>
        </a:graphic>
      </p:graphicFrame>
      <p:graphicFrame>
        <p:nvGraphicFramePr>
          <p:cNvPr id="8" name="Object 9"/>
          <p:cNvGraphicFramePr>
            <a:graphicFrameLocks noChangeAspect="1"/>
          </p:cNvGraphicFramePr>
          <p:nvPr/>
        </p:nvGraphicFramePr>
        <p:xfrm>
          <a:off x="1614488" y="2801938"/>
          <a:ext cx="5680075" cy="322262"/>
        </p:xfrm>
        <a:graphic>
          <a:graphicData uri="http://schemas.openxmlformats.org/presentationml/2006/ole">
            <p:oleObj spid="_x0000_s296963" name="Equation" r:id="rId4" imgW="3543300" imgH="203200" progId="Equation.3">
              <p:embed/>
            </p:oleObj>
          </a:graphicData>
        </a:graphic>
      </p:graphicFrame>
      <p:graphicFrame>
        <p:nvGraphicFramePr>
          <p:cNvPr id="9" name="Object 9"/>
          <p:cNvGraphicFramePr>
            <a:graphicFrameLocks noChangeAspect="1"/>
          </p:cNvGraphicFramePr>
          <p:nvPr/>
        </p:nvGraphicFramePr>
        <p:xfrm>
          <a:off x="1614488" y="3411538"/>
          <a:ext cx="5149850" cy="322262"/>
        </p:xfrm>
        <a:graphic>
          <a:graphicData uri="http://schemas.openxmlformats.org/presentationml/2006/ole">
            <p:oleObj spid="_x0000_s296964" name="Equation" r:id="rId5" imgW="3213100" imgH="203200" progId="Equation.3">
              <p:embed/>
            </p:oleObj>
          </a:graphicData>
        </a:graphic>
      </p:graphicFrame>
      <p:graphicFrame>
        <p:nvGraphicFramePr>
          <p:cNvPr id="10" name="Object 9"/>
          <p:cNvGraphicFramePr>
            <a:graphicFrameLocks noChangeAspect="1"/>
          </p:cNvGraphicFramePr>
          <p:nvPr/>
        </p:nvGraphicFramePr>
        <p:xfrm>
          <a:off x="1614488" y="4021138"/>
          <a:ext cx="5048250" cy="322262"/>
        </p:xfrm>
        <a:graphic>
          <a:graphicData uri="http://schemas.openxmlformats.org/presentationml/2006/ole">
            <p:oleObj spid="_x0000_s296965" name="Equation" r:id="rId6" imgW="3149600" imgH="203200" progId="Equation.3">
              <p:embed/>
            </p:oleObj>
          </a:graphicData>
        </a:graphic>
      </p:graphicFrame>
      <p:graphicFrame>
        <p:nvGraphicFramePr>
          <p:cNvPr id="296967" name="Object 9"/>
          <p:cNvGraphicFramePr>
            <a:graphicFrameLocks noChangeAspect="1"/>
          </p:cNvGraphicFramePr>
          <p:nvPr/>
        </p:nvGraphicFramePr>
        <p:xfrm>
          <a:off x="990600" y="1524000"/>
          <a:ext cx="3744912" cy="282575"/>
        </p:xfrm>
        <a:graphic>
          <a:graphicData uri="http://schemas.openxmlformats.org/presentationml/2006/ole">
            <p:oleObj spid="_x0000_s296967" name="Equation" r:id="rId7" imgW="2336800" imgH="177800" progId="Equation.3">
              <p:embed/>
            </p:oleObj>
          </a:graphicData>
        </a:graphic>
      </p:graphicFrame>
      <p:graphicFrame>
        <p:nvGraphicFramePr>
          <p:cNvPr id="296968" name="Object 9"/>
          <p:cNvGraphicFramePr>
            <a:graphicFrameLocks noChangeAspect="1"/>
          </p:cNvGraphicFramePr>
          <p:nvPr/>
        </p:nvGraphicFramePr>
        <p:xfrm>
          <a:off x="990600" y="1905000"/>
          <a:ext cx="1017587" cy="222250"/>
        </p:xfrm>
        <a:graphic>
          <a:graphicData uri="http://schemas.openxmlformats.org/presentationml/2006/ole">
            <p:oleObj spid="_x0000_s296968" name="Equation" r:id="rId8" imgW="635000" imgH="139700" progId="Equation.3">
              <p:embed/>
            </p:oleObj>
          </a:graphicData>
        </a:graphic>
      </p:graphicFrame>
      <p:sp>
        <p:nvSpPr>
          <p:cNvPr id="16" name="Rounded Rectangle 15"/>
          <p:cNvSpPr/>
          <p:nvPr/>
        </p:nvSpPr>
        <p:spPr>
          <a:xfrm>
            <a:off x="3429000" y="1524000"/>
            <a:ext cx="1295400" cy="304800"/>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1676400" y="2209800"/>
            <a:ext cx="1371600" cy="304800"/>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1600200" y="2832100"/>
            <a:ext cx="15240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1600200" y="3441700"/>
            <a:ext cx="15240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1600200" y="4051300"/>
            <a:ext cx="1524000" cy="3048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ounded Rectangle 4"/>
          <p:cNvSpPr/>
          <p:nvPr/>
        </p:nvSpPr>
        <p:spPr>
          <a:xfrm>
            <a:off x="1260765" y="3094196"/>
            <a:ext cx="4378035" cy="616514"/>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a:off x="1253835" y="2830945"/>
            <a:ext cx="3622965" cy="240145"/>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90600" y="161925"/>
            <a:ext cx="7162800" cy="981075"/>
          </a:xfrm>
        </p:spPr>
        <p:txBody>
          <a:bodyPr>
            <a:noAutofit/>
          </a:bodyPr>
          <a:lstStyle/>
          <a:p>
            <a:r>
              <a:rPr lang="en-US" sz="2800" dirty="0" smtClean="0">
                <a:latin typeface="Arial"/>
                <a:cs typeface="Arial"/>
              </a:rPr>
              <a:t>Model Definition </a:t>
            </a:r>
            <a:r>
              <a:rPr lang="en-US" sz="2000" dirty="0" smtClean="0">
                <a:latin typeface="Arial"/>
                <a:cs typeface="Arial"/>
              </a:rPr>
              <a:t/>
            </a:r>
            <a:br>
              <a:rPr lang="en-US" sz="2000" dirty="0" smtClean="0">
                <a:latin typeface="Arial"/>
                <a:cs typeface="Arial"/>
              </a:rPr>
            </a:br>
            <a:r>
              <a:rPr lang="en-US" sz="2000" dirty="0" smtClean="0">
                <a:latin typeface="Arial"/>
                <a:cs typeface="Arial"/>
              </a:rPr>
              <a:t>(using functional programming operators)</a:t>
            </a:r>
            <a:br>
              <a:rPr lang="en-US" sz="2000" dirty="0" smtClean="0">
                <a:latin typeface="Arial"/>
                <a:cs typeface="Arial"/>
              </a:rPr>
            </a:br>
            <a:endParaRPr lang="en-US" sz="2000" dirty="0"/>
          </a:p>
        </p:txBody>
      </p:sp>
      <p:sp>
        <p:nvSpPr>
          <p:cNvPr id="6" name="Rounded Rectangle 5"/>
          <p:cNvSpPr/>
          <p:nvPr/>
        </p:nvSpPr>
        <p:spPr>
          <a:xfrm>
            <a:off x="1219200" y="3761520"/>
            <a:ext cx="4800600" cy="86129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1219200"/>
            <a:ext cx="6248400" cy="369332"/>
          </a:xfrm>
          <a:prstGeom prst="rect">
            <a:avLst/>
          </a:prstGeom>
        </p:spPr>
        <p:txBody>
          <a:bodyPr wrap="square">
            <a:spAutoFit/>
          </a:bodyPr>
          <a:lstStyle/>
          <a:p>
            <a:r>
              <a:rPr lang="en-US" dirty="0" smtClean="0">
                <a:latin typeface="Courier New"/>
                <a:cs typeface="Courier New"/>
              </a:rPr>
              <a:t>sorcer.rs.ex7.model.RsResponseModelBuilder</a:t>
            </a:r>
            <a:endParaRPr lang="en-US" dirty="0">
              <a:latin typeface="Courier New"/>
              <a:cs typeface="Courier New"/>
            </a:endParaRPr>
          </a:p>
        </p:txBody>
      </p:sp>
      <p:sp>
        <p:nvSpPr>
          <p:cNvPr id="8" name="TextBox 7"/>
          <p:cNvSpPr txBox="1"/>
          <p:nvPr/>
        </p:nvSpPr>
        <p:spPr>
          <a:xfrm>
            <a:off x="6858000" y="1219200"/>
            <a:ext cx="1479492" cy="369332"/>
          </a:xfrm>
          <a:prstGeom prst="rect">
            <a:avLst/>
          </a:prstGeom>
          <a:noFill/>
        </p:spPr>
        <p:txBody>
          <a:bodyPr wrap="none" rtlCol="0">
            <a:spAutoFit/>
          </a:bodyPr>
          <a:lstStyle/>
          <a:p>
            <a:r>
              <a:rPr lang="en-US" dirty="0" smtClean="0"/>
              <a:t>e</a:t>
            </a:r>
            <a:r>
              <a:rPr lang="en-US" dirty="0" smtClean="0"/>
              <a:t>xamples</a:t>
            </a:r>
            <a:r>
              <a:rPr lang="en-US" dirty="0" smtClean="0"/>
              <a:t>/ex7</a:t>
            </a:r>
          </a:p>
        </p:txBody>
      </p:sp>
      <p:sp>
        <p:nvSpPr>
          <p:cNvPr id="9" name="TextBox 8"/>
          <p:cNvSpPr txBox="1"/>
          <p:nvPr/>
        </p:nvSpPr>
        <p:spPr>
          <a:xfrm>
            <a:off x="152400" y="1752600"/>
            <a:ext cx="7442836" cy="400110"/>
          </a:xfrm>
          <a:prstGeom prst="rect">
            <a:avLst/>
          </a:prstGeom>
          <a:noFill/>
        </p:spPr>
        <p:txBody>
          <a:bodyPr wrap="none" rtlCol="0">
            <a:spAutoFit/>
          </a:bodyPr>
          <a:lstStyle/>
          <a:p>
            <a:r>
              <a:rPr lang="en-US" sz="2000" b="1" i="1" dirty="0" smtClean="0">
                <a:latin typeface="Arial"/>
                <a:cs typeface="Arial"/>
              </a:rPr>
              <a:t>Model Definition (using functional programming operators)</a:t>
            </a:r>
            <a:endParaRPr lang="en-US" sz="2000" b="1" i="1" dirty="0">
              <a:latin typeface="Arial"/>
              <a:cs typeface="Arial"/>
            </a:endParaRPr>
          </a:p>
        </p:txBody>
      </p:sp>
      <p:sp>
        <p:nvSpPr>
          <p:cNvPr id="3" name="Content Placeholder 2"/>
          <p:cNvSpPr>
            <a:spLocks noGrp="1"/>
          </p:cNvSpPr>
          <p:nvPr>
            <p:ph idx="1"/>
          </p:nvPr>
        </p:nvSpPr>
        <p:spPr>
          <a:xfrm>
            <a:off x="304800" y="2362200"/>
            <a:ext cx="8690224" cy="2673874"/>
          </a:xfrm>
        </p:spPr>
        <p:txBody>
          <a:bodyPr>
            <a:normAutofit/>
          </a:bodyPr>
          <a:lstStyle/>
          <a:p>
            <a:pPr>
              <a:buNone/>
            </a:pPr>
            <a:r>
              <a:rPr lang="en-US" sz="1200" dirty="0" smtClean="0"/>
              <a:t>// define the </a:t>
            </a:r>
            <a:r>
              <a:rPr lang="en-US" sz="1200" dirty="0" smtClean="0"/>
              <a:t>model</a:t>
            </a:r>
          </a:p>
          <a:p>
            <a:pPr>
              <a:buNone/>
            </a:pPr>
            <a:r>
              <a:rPr lang="en-US" sz="1200" dirty="0" smtClean="0"/>
              <a:t>model = </a:t>
            </a:r>
            <a:r>
              <a:rPr lang="en-US" sz="1200" i="1" dirty="0" err="1" smtClean="0"/>
              <a:t>responseModel("Rosen</a:t>
            </a:r>
            <a:r>
              <a:rPr lang="en-US" sz="1200" i="1" dirty="0" smtClean="0"/>
              <a:t>-Suzuki Response Model", </a:t>
            </a:r>
            <a:endParaRPr lang="en-US" sz="1200" i="1" dirty="0" smtClean="0"/>
          </a:p>
          <a:p>
            <a:pPr>
              <a:buNone/>
            </a:pPr>
            <a:r>
              <a:rPr lang="en-US" sz="1200" i="1" dirty="0" smtClean="0"/>
              <a:t>		</a:t>
            </a:r>
            <a:r>
              <a:rPr lang="en-US" sz="1200" i="1" dirty="0" err="1" smtClean="0"/>
              <a:t>designVars</a:t>
            </a:r>
            <a:r>
              <a:rPr lang="en-US" sz="1200" i="1" dirty="0" err="1" smtClean="0"/>
              <a:t>(vars(loop("i</a:t>
            </a:r>
            <a:r>
              <a:rPr lang="en-US" sz="1200" i="1" dirty="0" smtClean="0"/>
              <a:t>", </a:t>
            </a:r>
            <a:r>
              <a:rPr lang="en-US" sz="1200" i="1" dirty="0" smtClean="0"/>
              <a:t>1,4)</a:t>
            </a:r>
            <a:r>
              <a:rPr lang="en-US" sz="1200" i="1" dirty="0" smtClean="0"/>
              <a:t>,"x$i$")),</a:t>
            </a:r>
            <a:endParaRPr lang="en-US" sz="1200" i="1" dirty="0" smtClean="0"/>
          </a:p>
          <a:p>
            <a:pPr>
              <a:buNone/>
            </a:pPr>
            <a:r>
              <a:rPr lang="en-US" sz="1200" i="1" dirty="0" smtClean="0"/>
              <a:t>		</a:t>
            </a:r>
            <a:r>
              <a:rPr lang="en-US" sz="1200" i="1" dirty="0" err="1" smtClean="0"/>
              <a:t>responseVar</a:t>
            </a:r>
            <a:r>
              <a:rPr lang="en-US" sz="1200" i="1" dirty="0" err="1" smtClean="0"/>
              <a:t>("f</a:t>
            </a:r>
            <a:r>
              <a:rPr lang="en-US" sz="1200" i="1" dirty="0" smtClean="0"/>
              <a:t>",</a:t>
            </a:r>
            <a:endParaRPr lang="en-US" sz="1200" i="1" dirty="0" smtClean="0"/>
          </a:p>
          <a:p>
            <a:pPr>
              <a:buNone/>
            </a:pPr>
            <a:r>
              <a:rPr lang="en-US" sz="1200" i="1" dirty="0" smtClean="0"/>
              <a:t>			realization</a:t>
            </a:r>
            <a:r>
              <a:rPr lang="en-US" sz="1200" i="1" dirty="0" smtClean="0"/>
              <a:t>(</a:t>
            </a:r>
            <a:endParaRPr lang="en-US" sz="1200" i="1" dirty="0" smtClean="0"/>
          </a:p>
          <a:p>
            <a:pPr>
              <a:buNone/>
            </a:pPr>
            <a:r>
              <a:rPr lang="en-US" sz="1200" i="1" dirty="0" smtClean="0"/>
              <a:t>			                  </a:t>
            </a:r>
            <a:r>
              <a:rPr lang="en-US" sz="1200" i="1" dirty="0" err="1" smtClean="0"/>
              <a:t>evaluation</a:t>
            </a:r>
            <a:r>
              <a:rPr lang="en-US" sz="1200" i="1" dirty="0" err="1" smtClean="0"/>
              <a:t>("FExacte</a:t>
            </a:r>
            <a:r>
              <a:rPr lang="en-US" sz="1200" i="1" dirty="0" smtClean="0"/>
              <a:t>", "</a:t>
            </a:r>
            <a:r>
              <a:rPr lang="en-US" sz="1200" i="1" dirty="0" err="1" smtClean="0"/>
              <a:t>fe",</a:t>
            </a:r>
            <a:r>
              <a:rPr lang="en-US" sz="1200" b="1" i="1" dirty="0" err="1" smtClean="0"/>
              <a:t>null,null</a:t>
            </a:r>
            <a:r>
              <a:rPr lang="en-US" sz="1200" b="1" i="1" dirty="0" smtClean="0"/>
              <a:t>))), </a:t>
            </a:r>
            <a:endParaRPr lang="en-US" sz="1200" b="1" i="1" dirty="0" smtClean="0"/>
          </a:p>
          <a:p>
            <a:pPr>
              <a:buNone/>
            </a:pPr>
            <a:r>
              <a:rPr lang="en-US" sz="1200" i="1" dirty="0" smtClean="0"/>
              <a:t>		</a:t>
            </a:r>
            <a:r>
              <a:rPr lang="en-US" sz="1200" i="1" dirty="0" err="1" smtClean="0"/>
              <a:t>responseVars</a:t>
            </a:r>
            <a:r>
              <a:rPr lang="en-US" sz="1200" i="1" dirty="0" err="1" smtClean="0"/>
              <a:t>(loop("i</a:t>
            </a:r>
            <a:r>
              <a:rPr lang="en-US" sz="1200" i="1" dirty="0" smtClean="0"/>
              <a:t>", 1, 3),"g$i$",</a:t>
            </a:r>
            <a:endParaRPr lang="en-US" sz="1200" i="1" dirty="0" smtClean="0"/>
          </a:p>
          <a:p>
            <a:pPr>
              <a:buNone/>
            </a:pPr>
            <a:r>
              <a:rPr lang="en-US" sz="1200" i="1" dirty="0" smtClean="0"/>
              <a:t>			realization</a:t>
            </a:r>
            <a:r>
              <a:rPr lang="en-US" sz="1200" i="1" dirty="0" smtClean="0"/>
              <a:t>( </a:t>
            </a:r>
            <a:endParaRPr lang="en-US" sz="1200" i="1" dirty="0" smtClean="0"/>
          </a:p>
          <a:p>
            <a:pPr>
              <a:buNone/>
            </a:pPr>
            <a:r>
              <a:rPr lang="en-US" sz="1200" i="1" dirty="0" smtClean="0"/>
              <a:t>			                  </a:t>
            </a:r>
            <a:r>
              <a:rPr lang="en-US" sz="1200" i="1" dirty="0" err="1" smtClean="0"/>
              <a:t>evaluation</a:t>
            </a:r>
            <a:r>
              <a:rPr lang="en-US" sz="1200" i="1" dirty="0" err="1" smtClean="0"/>
              <a:t>("g$i$Exacte</a:t>
            </a:r>
            <a:r>
              <a:rPr lang="en-US" sz="1200" i="1" dirty="0" smtClean="0"/>
              <a:t>", "</a:t>
            </a:r>
            <a:r>
              <a:rPr lang="en-US" sz="1200" i="1" dirty="0" err="1" smtClean="0"/>
              <a:t>g$i$e",</a:t>
            </a:r>
            <a:r>
              <a:rPr lang="en-US" sz="1200" b="1" i="1" dirty="0" err="1" smtClean="0"/>
              <a:t>null,null</a:t>
            </a:r>
            <a:r>
              <a:rPr lang="en-US" sz="1200" b="1" i="1" dirty="0" smtClean="0"/>
              <a:t>)))</a:t>
            </a:r>
            <a:endParaRPr lang="en-US" sz="1200" b="1" i="1" dirty="0" smtClean="0"/>
          </a:p>
          <a:p>
            <a:pPr>
              <a:buNone/>
            </a:pPr>
            <a:r>
              <a:rPr lang="en-US" sz="1200" dirty="0" smtClean="0"/>
              <a:t>           )</a:t>
            </a:r>
            <a:r>
              <a:rPr lang="en-US" sz="1200" dirty="0" smtClean="0"/>
              <a:t>;</a:t>
            </a:r>
            <a:endParaRPr lang="en-US" sz="1200" dirty="0"/>
          </a:p>
        </p:txBody>
      </p:sp>
      <p:sp>
        <p:nvSpPr>
          <p:cNvPr id="10" name="TextBox 9"/>
          <p:cNvSpPr txBox="1"/>
          <p:nvPr/>
        </p:nvSpPr>
        <p:spPr>
          <a:xfrm>
            <a:off x="375883" y="4876800"/>
            <a:ext cx="8539517" cy="1815882"/>
          </a:xfrm>
          <a:prstGeom prst="rect">
            <a:avLst/>
          </a:prstGeom>
          <a:noFill/>
        </p:spPr>
        <p:txBody>
          <a:bodyPr wrap="none" rtlCol="0">
            <a:spAutoFit/>
          </a:bodyPr>
          <a:lstStyle/>
          <a:p>
            <a:r>
              <a:rPr lang="en-US" sz="1600" dirty="0" smtClean="0"/>
              <a:t>The above creates </a:t>
            </a:r>
          </a:p>
          <a:p>
            <a:r>
              <a:rPr lang="en-US" sz="1600" dirty="0" err="1" smtClean="0"/>
              <a:t>ResponseModel</a:t>
            </a:r>
            <a:r>
              <a:rPr lang="en-US" sz="1600" dirty="0" smtClean="0"/>
              <a:t>:</a:t>
            </a:r>
            <a:r>
              <a:rPr lang="en-US" sz="1600" dirty="0" smtClean="0"/>
              <a:t> “Rosen-Suzuki Response Model”, which contains -</a:t>
            </a:r>
          </a:p>
          <a:p>
            <a:r>
              <a:rPr lang="en-US" sz="1600" dirty="0" err="1" smtClean="0"/>
              <a:t>Vars</a:t>
            </a:r>
            <a:r>
              <a:rPr lang="en-US" sz="1600" dirty="0" smtClean="0"/>
              <a:t>: with names:  “x1”,”x2”,”x3”,”x4”,  type: DESIGN</a:t>
            </a:r>
          </a:p>
          <a:p>
            <a:r>
              <a:rPr lang="en-US" sz="1600" dirty="0" err="1" smtClean="0"/>
              <a:t>Var</a:t>
            </a:r>
            <a:r>
              <a:rPr lang="en-US" sz="1600" dirty="0" smtClean="0"/>
              <a:t>: with name: “</a:t>
            </a:r>
            <a:r>
              <a:rPr lang="en-US" sz="1600" dirty="0" err="1" smtClean="0"/>
              <a:t>f</a:t>
            </a:r>
            <a:r>
              <a:rPr lang="en-US" sz="1600" dirty="0" smtClean="0"/>
              <a:t>”, type: RESPONSE, </a:t>
            </a:r>
            <a:r>
              <a:rPr lang="en-US" sz="1600" dirty="0" err="1" smtClean="0"/>
              <a:t>evaluationName:”Fexacte</a:t>
            </a:r>
            <a:r>
              <a:rPr lang="en-US" sz="1600" dirty="0" smtClean="0"/>
              <a:t>” , </a:t>
            </a:r>
            <a:r>
              <a:rPr lang="en-US" sz="1600" dirty="0" err="1" smtClean="0"/>
              <a:t>evaluatorName:”fe</a:t>
            </a:r>
            <a:r>
              <a:rPr lang="en-US" sz="1600" dirty="0" smtClean="0"/>
              <a:t>”</a:t>
            </a:r>
          </a:p>
          <a:p>
            <a:r>
              <a:rPr lang="en-US" sz="1600" dirty="0" err="1" smtClean="0"/>
              <a:t>Vars</a:t>
            </a:r>
            <a:r>
              <a:rPr lang="en-US" sz="1600" dirty="0" smtClean="0"/>
              <a:t>: with names: “g1”,”g2”,”g3”, type: RESPONSE, evaluationName:”g1Exacte”, evaluatorName:”g1e”</a:t>
            </a:r>
          </a:p>
          <a:p>
            <a:r>
              <a:rPr lang="en-US" sz="1600" dirty="0" smtClean="0"/>
              <a:t>				          evaluationName:”g2Exacte”, evaluatorName:”g2e”</a:t>
            </a:r>
          </a:p>
          <a:p>
            <a:r>
              <a:rPr lang="en-US" sz="1600" dirty="0" smtClean="0"/>
              <a:t>				          evaluationName:”g3Exacte”, evaluatorName:”g3e”</a:t>
            </a:r>
            <a:endParaRPr 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SORCER </a:t>
            </a:r>
            <a:r>
              <a:rPr lang="en-US" sz="2800" i="1" dirty="0" smtClean="0"/>
              <a:t>Variables</a:t>
            </a:r>
            <a:endParaRPr lang="en-US" sz="2800" dirty="0"/>
          </a:p>
        </p:txBody>
      </p:sp>
      <p:sp>
        <p:nvSpPr>
          <p:cNvPr id="4" name="TextBox 3"/>
          <p:cNvSpPr txBox="1"/>
          <p:nvPr/>
        </p:nvSpPr>
        <p:spPr>
          <a:xfrm>
            <a:off x="152400" y="1981200"/>
            <a:ext cx="3505200" cy="3293209"/>
          </a:xfrm>
          <a:prstGeom prst="rect">
            <a:avLst/>
          </a:prstGeom>
          <a:noFill/>
        </p:spPr>
        <p:txBody>
          <a:bodyPr wrap="square" rtlCol="0">
            <a:spAutoFit/>
          </a:bodyPr>
          <a:lstStyle/>
          <a:p>
            <a:r>
              <a:rPr lang="en-US" sz="1600" dirty="0" smtClean="0"/>
              <a:t>SORCER Variable</a:t>
            </a:r>
            <a:r>
              <a:rPr lang="en-US" sz="1600" dirty="0" smtClean="0"/>
              <a:t> </a:t>
            </a:r>
            <a:r>
              <a:rPr lang="en-US" sz="1600" b="1" i="1" dirty="0" smtClean="0"/>
              <a:t>t</a:t>
            </a:r>
            <a:r>
              <a:rPr lang="en-US" sz="1600" b="1" i="1" dirty="0" smtClean="0"/>
              <a:t>ype </a:t>
            </a:r>
            <a:r>
              <a:rPr lang="en-US" sz="1600" dirty="0" smtClean="0"/>
              <a:t>(only one) </a:t>
            </a:r>
          </a:p>
          <a:p>
            <a:pPr lvl="1">
              <a:buFont typeface="Arial" pitchFamily="34" charset="0"/>
              <a:buChar char="•"/>
            </a:pPr>
            <a:r>
              <a:rPr lang="en-US" sz="1600" dirty="0" smtClean="0"/>
              <a:t> </a:t>
            </a:r>
            <a:r>
              <a:rPr lang="en-US" sz="1600" cap="all" dirty="0" smtClean="0"/>
              <a:t>Design (default)</a:t>
            </a:r>
          </a:p>
          <a:p>
            <a:pPr lvl="1">
              <a:buFont typeface="Arial" pitchFamily="34" charset="0"/>
              <a:buChar char="•"/>
            </a:pPr>
            <a:r>
              <a:rPr lang="en-US" sz="1600" dirty="0" smtClean="0"/>
              <a:t> </a:t>
            </a:r>
            <a:r>
              <a:rPr lang="en-US" sz="1600" cap="all" dirty="0" smtClean="0"/>
              <a:t>Response</a:t>
            </a:r>
          </a:p>
          <a:p>
            <a:pPr lvl="1">
              <a:buFont typeface="Arial" pitchFamily="34" charset="0"/>
              <a:buChar char="•"/>
            </a:pPr>
            <a:endParaRPr lang="en-US" sz="1600" dirty="0" smtClean="0"/>
          </a:p>
          <a:p>
            <a:r>
              <a:rPr lang="en-US" sz="1600" dirty="0" smtClean="0"/>
              <a:t>SORCER Variable</a:t>
            </a:r>
            <a:r>
              <a:rPr lang="en-US" sz="1600" dirty="0" smtClean="0"/>
              <a:t> </a:t>
            </a:r>
            <a:r>
              <a:rPr lang="en-US" sz="1600" b="1" i="1" dirty="0" smtClean="0"/>
              <a:t>k</a:t>
            </a:r>
            <a:r>
              <a:rPr lang="en-US" sz="1600" b="1" i="1" dirty="0" smtClean="0"/>
              <a:t>ind </a:t>
            </a:r>
            <a:r>
              <a:rPr lang="en-US" sz="1600" dirty="0" smtClean="0"/>
              <a:t>(one or more combinations)</a:t>
            </a:r>
            <a:endParaRPr lang="en-US" sz="1600" cap="all" dirty="0" smtClean="0"/>
          </a:p>
          <a:p>
            <a:pPr lvl="1">
              <a:buFont typeface="Arial" pitchFamily="34" charset="0"/>
              <a:buChar char="•"/>
            </a:pPr>
            <a:r>
              <a:rPr lang="en-US" sz="1600" cap="all" dirty="0" smtClean="0"/>
              <a:t> Linked</a:t>
            </a:r>
          </a:p>
          <a:p>
            <a:pPr lvl="1">
              <a:buFont typeface="Arial" pitchFamily="34" charset="0"/>
              <a:buChar char="•"/>
            </a:pPr>
            <a:r>
              <a:rPr lang="en-US" sz="1600" cap="all" dirty="0" smtClean="0"/>
              <a:t> Parameter</a:t>
            </a:r>
          </a:p>
          <a:p>
            <a:pPr lvl="1">
              <a:buFont typeface="Arial" pitchFamily="34" charset="0"/>
              <a:buChar char="•"/>
            </a:pPr>
            <a:r>
              <a:rPr lang="en-US" sz="1600" cap="all" dirty="0" smtClean="0"/>
              <a:t> Bounded</a:t>
            </a:r>
          </a:p>
          <a:p>
            <a:pPr lvl="1">
              <a:buFont typeface="Arial" pitchFamily="34" charset="0"/>
              <a:buChar char="•"/>
            </a:pPr>
            <a:r>
              <a:rPr lang="en-US" sz="1600" cap="all" dirty="0" smtClean="0"/>
              <a:t> Random</a:t>
            </a:r>
          </a:p>
          <a:p>
            <a:pPr lvl="1">
              <a:buFont typeface="Arial" pitchFamily="34" charset="0"/>
              <a:buChar char="•"/>
            </a:pPr>
            <a:r>
              <a:rPr lang="en-US" sz="1600" cap="all" dirty="0" smtClean="0"/>
              <a:t> Constraint</a:t>
            </a:r>
          </a:p>
          <a:p>
            <a:pPr lvl="1">
              <a:buFont typeface="Arial" pitchFamily="34" charset="0"/>
              <a:buChar char="•"/>
            </a:pPr>
            <a:r>
              <a:rPr lang="en-US" sz="1600" cap="all" dirty="0" smtClean="0"/>
              <a:t> Objective</a:t>
            </a:r>
          </a:p>
          <a:p>
            <a:pPr lvl="1">
              <a:buFont typeface="Arial" pitchFamily="34" charset="0"/>
              <a:buChar char="•"/>
            </a:pPr>
            <a:r>
              <a:rPr lang="en-US" sz="1600" cap="all" dirty="0" smtClean="0"/>
              <a:t> INDEPENDENT</a:t>
            </a:r>
          </a:p>
        </p:txBody>
      </p:sp>
      <p:sp>
        <p:nvSpPr>
          <p:cNvPr id="5" name="TextBox 4"/>
          <p:cNvSpPr txBox="1"/>
          <p:nvPr/>
        </p:nvSpPr>
        <p:spPr>
          <a:xfrm>
            <a:off x="152400" y="1219200"/>
            <a:ext cx="8991600" cy="369332"/>
          </a:xfrm>
          <a:prstGeom prst="rect">
            <a:avLst/>
          </a:prstGeom>
          <a:noFill/>
        </p:spPr>
        <p:txBody>
          <a:bodyPr wrap="square" rtlCol="0">
            <a:spAutoFit/>
          </a:bodyPr>
          <a:lstStyle/>
          <a:p>
            <a:r>
              <a:rPr lang="en-US" dirty="0" smtClean="0"/>
              <a:t>SORCER Variables are distinguished by four attributes:</a:t>
            </a:r>
            <a:r>
              <a:rPr lang="en-US" dirty="0" smtClean="0"/>
              <a:t> </a:t>
            </a:r>
            <a:r>
              <a:rPr lang="en-US" b="1" i="1" dirty="0" smtClean="0"/>
              <a:t>t</a:t>
            </a:r>
            <a:r>
              <a:rPr lang="en-US" b="1" i="1" dirty="0" smtClean="0"/>
              <a:t>ype</a:t>
            </a:r>
            <a:r>
              <a:rPr lang="en-US" b="1" i="1" dirty="0" smtClean="0"/>
              <a:t>,</a:t>
            </a:r>
            <a:r>
              <a:rPr lang="en-US" b="1" i="1" dirty="0" smtClean="0"/>
              <a:t> kind</a:t>
            </a:r>
            <a:r>
              <a:rPr lang="en-US" b="1" i="1" dirty="0" smtClean="0"/>
              <a:t>,</a:t>
            </a:r>
            <a:r>
              <a:rPr lang="en-US" b="1" i="1" dirty="0" smtClean="0"/>
              <a:t> </a:t>
            </a:r>
            <a:r>
              <a:rPr lang="en-US" b="1" i="1" dirty="0" err="1" smtClean="0"/>
              <a:t>v</a:t>
            </a:r>
            <a:r>
              <a:rPr lang="en-US" b="1" i="1" dirty="0" err="1" smtClean="0"/>
              <a:t>alueType</a:t>
            </a:r>
            <a:r>
              <a:rPr lang="en-US" b="1" i="1" dirty="0" smtClean="0"/>
              <a:t>, </a:t>
            </a:r>
            <a:r>
              <a:rPr lang="en-US" dirty="0" smtClean="0"/>
              <a:t>and</a:t>
            </a:r>
            <a:r>
              <a:rPr lang="en-US" b="1" i="1" dirty="0" smtClean="0"/>
              <a:t> </a:t>
            </a:r>
            <a:r>
              <a:rPr lang="en-US" b="1" i="1" dirty="0" err="1" smtClean="0"/>
              <a:t>m</a:t>
            </a:r>
            <a:r>
              <a:rPr lang="en-US" b="1" i="1" dirty="0" err="1" smtClean="0"/>
              <a:t>athType</a:t>
            </a:r>
            <a:endParaRPr lang="en-US" b="1" i="1" dirty="0"/>
          </a:p>
        </p:txBody>
      </p:sp>
      <p:sp>
        <p:nvSpPr>
          <p:cNvPr id="6" name="TextBox 5"/>
          <p:cNvSpPr txBox="1"/>
          <p:nvPr/>
        </p:nvSpPr>
        <p:spPr>
          <a:xfrm>
            <a:off x="3581400" y="1600200"/>
            <a:ext cx="5562600" cy="4524315"/>
          </a:xfrm>
          <a:prstGeom prst="rect">
            <a:avLst/>
          </a:prstGeom>
          <a:noFill/>
        </p:spPr>
        <p:txBody>
          <a:bodyPr wrap="square" rtlCol="0">
            <a:spAutoFit/>
          </a:bodyPr>
          <a:lstStyle/>
          <a:p>
            <a:r>
              <a:rPr lang="en-US" sz="1600" dirty="0" smtClean="0"/>
              <a:t>SORCER Variable </a:t>
            </a:r>
            <a:r>
              <a:rPr lang="en-US" sz="1600" b="1" i="1" dirty="0" err="1" smtClean="0"/>
              <a:t>ValueType</a:t>
            </a:r>
            <a:r>
              <a:rPr lang="en-US" sz="1600" dirty="0" smtClean="0"/>
              <a:t> (only one)</a:t>
            </a:r>
          </a:p>
          <a:p>
            <a:pPr lvl="1">
              <a:buFont typeface="Arial" pitchFamily="34" charset="0"/>
              <a:buChar char="•"/>
            </a:pPr>
            <a:r>
              <a:rPr lang="en-US" sz="1600" dirty="0" smtClean="0"/>
              <a:t> </a:t>
            </a:r>
            <a:r>
              <a:rPr lang="en-US" sz="1600" cap="all" dirty="0" smtClean="0"/>
              <a:t>Integer</a:t>
            </a:r>
          </a:p>
          <a:p>
            <a:pPr lvl="1">
              <a:buFont typeface="Arial" pitchFamily="34" charset="0"/>
              <a:buChar char="•"/>
            </a:pPr>
            <a:r>
              <a:rPr lang="en-US" sz="1600" cap="all" dirty="0" smtClean="0"/>
              <a:t> Long</a:t>
            </a:r>
          </a:p>
          <a:p>
            <a:pPr lvl="1">
              <a:buFont typeface="Arial" pitchFamily="34" charset="0"/>
              <a:buChar char="•"/>
            </a:pPr>
            <a:r>
              <a:rPr lang="en-US" sz="1600" cap="all" dirty="0" smtClean="0"/>
              <a:t> Double (Default)</a:t>
            </a:r>
          </a:p>
          <a:p>
            <a:pPr lvl="1">
              <a:buFont typeface="Arial" pitchFamily="34" charset="0"/>
              <a:buChar char="•"/>
            </a:pPr>
            <a:r>
              <a:rPr lang="en-US" sz="1600" cap="all" dirty="0" smtClean="0"/>
              <a:t> Float</a:t>
            </a:r>
          </a:p>
          <a:p>
            <a:pPr lvl="1">
              <a:buFont typeface="Arial" pitchFamily="34" charset="0"/>
              <a:buChar char="•"/>
            </a:pPr>
            <a:r>
              <a:rPr lang="en-US" sz="1600" cap="all" dirty="0" smtClean="0"/>
              <a:t> String</a:t>
            </a:r>
          </a:p>
          <a:p>
            <a:pPr lvl="1">
              <a:buFont typeface="Arial" pitchFamily="34" charset="0"/>
              <a:buChar char="•"/>
            </a:pPr>
            <a:r>
              <a:rPr lang="en-US" sz="1600" cap="all" dirty="0" smtClean="0"/>
              <a:t> Object</a:t>
            </a:r>
          </a:p>
          <a:p>
            <a:pPr lvl="1">
              <a:buFont typeface="Arial" pitchFamily="34" charset="0"/>
              <a:buChar char="•"/>
            </a:pPr>
            <a:r>
              <a:rPr lang="en-US" sz="1600" cap="all" dirty="0" smtClean="0"/>
              <a:t> Unknown</a:t>
            </a:r>
          </a:p>
          <a:p>
            <a:pPr lvl="1">
              <a:buFont typeface="Arial" pitchFamily="34" charset="0"/>
              <a:buChar char="•"/>
            </a:pPr>
            <a:r>
              <a:rPr lang="en-US" sz="1600" cap="all" dirty="0" smtClean="0"/>
              <a:t> Undefined</a:t>
            </a:r>
          </a:p>
          <a:p>
            <a:pPr lvl="1">
              <a:buFont typeface="Arial" pitchFamily="34" charset="0"/>
              <a:buChar char="•"/>
            </a:pPr>
            <a:endParaRPr lang="en-US" sz="1600" dirty="0" smtClean="0"/>
          </a:p>
          <a:p>
            <a:r>
              <a:rPr lang="en-US" sz="1600" dirty="0" smtClean="0"/>
              <a:t>SORCER Variable</a:t>
            </a:r>
            <a:r>
              <a:rPr lang="en-US" sz="1600" dirty="0" smtClean="0"/>
              <a:t> </a:t>
            </a:r>
            <a:r>
              <a:rPr lang="en-US" sz="1600" b="1" i="1" dirty="0" err="1" smtClean="0"/>
              <a:t>m</a:t>
            </a:r>
            <a:r>
              <a:rPr lang="en-US" sz="1600" b="1" i="1" dirty="0" err="1" smtClean="0"/>
              <a:t>athType</a:t>
            </a:r>
            <a:r>
              <a:rPr lang="en-US" sz="1600" b="1" i="1" dirty="0" smtClean="0"/>
              <a:t> </a:t>
            </a:r>
            <a:r>
              <a:rPr lang="en-US" sz="1600" dirty="0" smtClean="0"/>
              <a:t>(one or more combinations)</a:t>
            </a:r>
            <a:endParaRPr lang="en-US" sz="1600" b="1" i="1" dirty="0" smtClean="0"/>
          </a:p>
          <a:p>
            <a:pPr lvl="1">
              <a:buFont typeface="Arial" pitchFamily="34" charset="0"/>
              <a:buChar char="•"/>
            </a:pPr>
            <a:r>
              <a:rPr lang="en-US" sz="1600" dirty="0" smtClean="0"/>
              <a:t> </a:t>
            </a:r>
            <a:r>
              <a:rPr lang="en-US" sz="1600" cap="all" dirty="0" smtClean="0"/>
              <a:t>Continuous (default)</a:t>
            </a:r>
          </a:p>
          <a:p>
            <a:pPr lvl="1">
              <a:buFont typeface="Arial" pitchFamily="34" charset="0"/>
              <a:buChar char="•"/>
            </a:pPr>
            <a:r>
              <a:rPr lang="en-US" sz="1600" cap="all" dirty="0" smtClean="0"/>
              <a:t> Discrete</a:t>
            </a:r>
          </a:p>
          <a:p>
            <a:pPr lvl="1">
              <a:buFont typeface="Arial" pitchFamily="34" charset="0"/>
              <a:buChar char="•"/>
            </a:pPr>
            <a:r>
              <a:rPr lang="en-US" sz="1600" cap="all" dirty="0" smtClean="0"/>
              <a:t> </a:t>
            </a:r>
            <a:r>
              <a:rPr lang="en-US" sz="1600" cap="all" dirty="0" err="1" smtClean="0"/>
              <a:t>Discrete_With_Order</a:t>
            </a:r>
            <a:endParaRPr lang="en-US" sz="1600" cap="all" dirty="0" smtClean="0"/>
          </a:p>
          <a:p>
            <a:pPr lvl="1">
              <a:buFont typeface="Arial" pitchFamily="34" charset="0"/>
              <a:buChar char="•"/>
            </a:pPr>
            <a:r>
              <a:rPr lang="en-US" sz="1600" cap="all" dirty="0" smtClean="0"/>
              <a:t> </a:t>
            </a:r>
            <a:r>
              <a:rPr lang="en-US" sz="1600" cap="all" dirty="0" err="1" smtClean="0"/>
              <a:t>Discrete_with_Math</a:t>
            </a:r>
            <a:endParaRPr lang="en-US" sz="1600" cap="all" dirty="0" smtClean="0"/>
          </a:p>
          <a:p>
            <a:pPr lvl="1">
              <a:buFont typeface="Arial" pitchFamily="34" charset="0"/>
              <a:buChar char="•"/>
            </a:pPr>
            <a:r>
              <a:rPr lang="en-US" sz="1600" cap="all" dirty="0" smtClean="0"/>
              <a:t> </a:t>
            </a:r>
            <a:r>
              <a:rPr lang="en-US" sz="1600" cap="all" dirty="0" err="1" smtClean="0"/>
              <a:t>Discrete_No_Order</a:t>
            </a:r>
            <a:endParaRPr lang="en-US" sz="1600" cap="all" dirty="0" smtClean="0"/>
          </a:p>
          <a:p>
            <a:pPr lvl="1">
              <a:buFont typeface="Arial" pitchFamily="34" charset="0"/>
              <a:buChar char="•"/>
            </a:pPr>
            <a:r>
              <a:rPr lang="en-US" sz="1600" cap="all" dirty="0" smtClean="0"/>
              <a:t> </a:t>
            </a:r>
            <a:r>
              <a:rPr lang="en-US" sz="1600" cap="all" dirty="0" err="1" smtClean="0"/>
              <a:t>Problem_Parameter</a:t>
            </a:r>
            <a:endParaRPr lang="en-US" sz="1600" cap="all" dirty="0" smtClean="0"/>
          </a:p>
          <a:p>
            <a:pPr lvl="1">
              <a:buFont typeface="Arial" pitchFamily="34" charset="0"/>
              <a:buChar char="•"/>
            </a:pPr>
            <a:r>
              <a:rPr lang="en-US" sz="1600" cap="all" dirty="0" smtClean="0"/>
              <a:t> </a:t>
            </a:r>
            <a:r>
              <a:rPr lang="en-US" sz="1600" cap="all" dirty="0" err="1" smtClean="0"/>
              <a:t>ReaL</a:t>
            </a:r>
            <a:endParaRPr lang="en-US" sz="1600" cap="all" dirty="0" smtClean="0"/>
          </a:p>
        </p:txBody>
      </p:sp>
      <p:sp>
        <p:nvSpPr>
          <p:cNvPr id="7" name="TextBox 6"/>
          <p:cNvSpPr txBox="1"/>
          <p:nvPr/>
        </p:nvSpPr>
        <p:spPr>
          <a:xfrm>
            <a:off x="152400" y="6096000"/>
            <a:ext cx="8534400" cy="584775"/>
          </a:xfrm>
          <a:prstGeom prst="rect">
            <a:avLst/>
          </a:prstGeom>
          <a:noFill/>
        </p:spPr>
        <p:txBody>
          <a:bodyPr wrap="square" rtlCol="0">
            <a:spAutoFit/>
          </a:bodyPr>
          <a:lstStyle/>
          <a:p>
            <a:r>
              <a:rPr lang="en-US" sz="1600" dirty="0" smtClean="0"/>
              <a:t>Example: </a:t>
            </a:r>
            <a:r>
              <a:rPr lang="en-US" sz="1600" dirty="0" err="1" smtClean="0"/>
              <a:t>skinThickness</a:t>
            </a:r>
            <a:r>
              <a:rPr lang="en-US" sz="1600" dirty="0" smtClean="0"/>
              <a:t>: </a:t>
            </a:r>
            <a:r>
              <a:rPr lang="en-US" sz="1600" dirty="0" err="1" smtClean="0"/>
              <a:t>Type:DESIGN</a:t>
            </a:r>
            <a:r>
              <a:rPr lang="en-US" sz="1600" dirty="0" smtClean="0"/>
              <a:t>, </a:t>
            </a:r>
            <a:r>
              <a:rPr lang="en-US" sz="1600" dirty="0" err="1" smtClean="0"/>
              <a:t>Kinds:BOUNDED,RANDOM</a:t>
            </a:r>
            <a:r>
              <a:rPr lang="en-US" sz="1600" dirty="0" smtClean="0"/>
              <a:t>, </a:t>
            </a:r>
            <a:r>
              <a:rPr lang="en-US" sz="1600" dirty="0" err="1" smtClean="0"/>
              <a:t>ValueType:DOUBLE</a:t>
            </a:r>
            <a:r>
              <a:rPr lang="en-US" sz="1600" dirty="0" smtClean="0"/>
              <a:t>, </a:t>
            </a:r>
            <a:r>
              <a:rPr lang="en-US" sz="1600" dirty="0" err="1" smtClean="0"/>
              <a:t>MathType</a:t>
            </a:r>
            <a:r>
              <a:rPr lang="en-US" sz="1600" dirty="0" smtClean="0"/>
              <a:t>: REAL, CONTINUOUS</a:t>
            </a:r>
            <a:endParaRPr lang="en-US" sz="1600" b="1" i="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SORCER is not for the Faint at Heart</a:t>
            </a:r>
            <a:endParaRPr lang="en-US" dirty="0"/>
          </a:p>
        </p:txBody>
      </p:sp>
      <p:sp>
        <p:nvSpPr>
          <p:cNvPr id="3" name="Content Placeholder 2"/>
          <p:cNvSpPr>
            <a:spLocks noGrp="1"/>
          </p:cNvSpPr>
          <p:nvPr>
            <p:ph idx="1"/>
          </p:nvPr>
        </p:nvSpPr>
        <p:spPr/>
        <p:txBody>
          <a:bodyPr/>
          <a:lstStyle/>
          <a:p>
            <a:r>
              <a:rPr lang="en-US" i="1" dirty="0" err="1" smtClean="0"/>
              <a:t>MDMFMSAOwUQ</a:t>
            </a:r>
            <a:r>
              <a:rPr lang="en-US" i="1" dirty="0" smtClean="0"/>
              <a:t> </a:t>
            </a:r>
            <a:r>
              <a:rPr lang="en-US" sz="1200" i="1" dirty="0" smtClean="0"/>
              <a:t>(</a:t>
            </a:r>
            <a:r>
              <a:rPr lang="en-US" sz="1200" i="1" dirty="0" err="1" smtClean="0"/>
              <a:t>MultiDisciplinary,MultiFidelity,MultiScale</a:t>
            </a:r>
            <a:r>
              <a:rPr lang="en-US" sz="1200" i="1" dirty="0" smtClean="0"/>
              <a:t>, Analysis/</a:t>
            </a:r>
            <a:r>
              <a:rPr lang="en-US" sz="1200" i="1" dirty="0" err="1" smtClean="0"/>
              <a:t>Optimizaiton</a:t>
            </a:r>
            <a:r>
              <a:rPr lang="en-US" sz="1200" i="1" dirty="0" smtClean="0"/>
              <a:t>)</a:t>
            </a:r>
            <a:endParaRPr lang="en-US" sz="1200" dirty="0" smtClean="0"/>
          </a:p>
          <a:p>
            <a:r>
              <a:rPr lang="en-US" dirty="0" smtClean="0"/>
              <a:t>Eclipse</a:t>
            </a:r>
          </a:p>
          <a:p>
            <a:r>
              <a:rPr lang="en-US" dirty="0" smtClean="0"/>
              <a:t>Ant</a:t>
            </a:r>
          </a:p>
          <a:p>
            <a:r>
              <a:rPr lang="en-US" dirty="0" smtClean="0"/>
              <a:t>Java</a:t>
            </a:r>
          </a:p>
          <a:p>
            <a:r>
              <a:rPr lang="en-US" dirty="0" smtClean="0"/>
              <a:t>JNA, JNI, SWIG</a:t>
            </a:r>
          </a:p>
          <a:p>
            <a:r>
              <a:rPr lang="en-US" dirty="0" smtClean="0"/>
              <a:t>Network Computing</a:t>
            </a:r>
          </a:p>
          <a:p>
            <a:r>
              <a:rPr lang="en-US" dirty="0" smtClean="0"/>
              <a:t>Object Oriented Concepts</a:t>
            </a:r>
          </a:p>
          <a:p>
            <a:r>
              <a:rPr lang="en-US" dirty="0" smtClean="0"/>
              <a:t>SORCER Concepts</a:t>
            </a:r>
          </a:p>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4" name="Rectangle 953"/>
          <p:cNvSpPr/>
          <p:nvPr/>
        </p:nvSpPr>
        <p:spPr>
          <a:xfrm>
            <a:off x="3803899" y="10955"/>
            <a:ext cx="5338296" cy="5338295"/>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2" name="Rectangle 951"/>
          <p:cNvSpPr/>
          <p:nvPr/>
        </p:nvSpPr>
        <p:spPr>
          <a:xfrm>
            <a:off x="3837371" y="1096321"/>
            <a:ext cx="3077334" cy="57616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Rectangle 949"/>
          <p:cNvSpPr/>
          <p:nvPr/>
        </p:nvSpPr>
        <p:spPr>
          <a:xfrm>
            <a:off x="0" y="12527"/>
            <a:ext cx="3880709" cy="684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Rectangle 948"/>
          <p:cNvSpPr/>
          <p:nvPr/>
        </p:nvSpPr>
        <p:spPr>
          <a:xfrm>
            <a:off x="1" y="0"/>
            <a:ext cx="1990080" cy="179722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014225" y="1623965"/>
            <a:ext cx="2381109" cy="2185203"/>
          </a:xfrm>
          <a:prstGeom prst="rect">
            <a:avLst/>
          </a:prstGeom>
          <a:solidFill>
            <a:schemeClr val="accent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Evaluator</a:t>
            </a:r>
          </a:p>
          <a:p>
            <a:r>
              <a:rPr lang="en-US" sz="800" dirty="0" smtClean="0"/>
              <a:t>delta: double</a:t>
            </a:r>
          </a:p>
          <a:p>
            <a:r>
              <a:rPr lang="en-US" sz="800" dirty="0" smtClean="0"/>
              <a:t>dependents: </a:t>
            </a:r>
            <a:r>
              <a:rPr lang="en-US" sz="800" dirty="0" err="1" smtClean="0"/>
              <a:t>VarSet</a:t>
            </a:r>
            <a:endParaRPr lang="en-US" sz="800" dirty="0" smtClean="0"/>
          </a:p>
          <a:p>
            <a:r>
              <a:rPr lang="en-US" sz="800" dirty="0" smtClean="0"/>
              <a:t>description: </a:t>
            </a:r>
            <a:r>
              <a:rPr lang="en-US" sz="800" dirty="0" err="1" smtClean="0"/>
              <a:t>ApplicationDescription</a:t>
            </a:r>
            <a:endParaRPr lang="en-US" sz="800" dirty="0" smtClean="0"/>
          </a:p>
          <a:p>
            <a:r>
              <a:rPr lang="en-US" sz="800" dirty="0" smtClean="0"/>
              <a:t>id: String</a:t>
            </a:r>
          </a:p>
          <a:p>
            <a:r>
              <a:rPr lang="en-US" sz="800" dirty="0" err="1" smtClean="0"/>
              <a:t>isInitialized</a:t>
            </a:r>
            <a:r>
              <a:rPr lang="en-US" sz="800" dirty="0" smtClean="0"/>
              <a:t>: </a:t>
            </a:r>
            <a:r>
              <a:rPr lang="en-US" sz="800" dirty="0" err="1" smtClean="0"/>
              <a:t>boolean</a:t>
            </a:r>
            <a:endParaRPr lang="en-US" sz="800" dirty="0" smtClean="0"/>
          </a:p>
          <a:p>
            <a:r>
              <a:rPr lang="en-US" sz="800" dirty="0" smtClean="0"/>
              <a:t>multiplicity: VarList</a:t>
            </a:r>
          </a:p>
          <a:p>
            <a:r>
              <a:rPr lang="en-US" sz="800" dirty="0" smtClean="0"/>
              <a:t>name: String</a:t>
            </a:r>
          </a:p>
          <a:p>
            <a:r>
              <a:rPr lang="en-US" sz="800" dirty="0" smtClean="0"/>
              <a:t>perturbation: double</a:t>
            </a:r>
          </a:p>
          <a:p>
            <a:r>
              <a:rPr lang="en-US" sz="800" dirty="0" err="1" smtClean="0"/>
              <a:t>perturbedValue</a:t>
            </a:r>
            <a:r>
              <a:rPr lang="en-US" sz="800" dirty="0" smtClean="0"/>
              <a:t>: Object</a:t>
            </a:r>
          </a:p>
          <a:p>
            <a:r>
              <a:rPr lang="en-US" sz="800" dirty="0" smtClean="0"/>
              <a:t>properties: Properties</a:t>
            </a:r>
          </a:p>
          <a:p>
            <a:r>
              <a:rPr lang="en-US" sz="800" dirty="0" smtClean="0"/>
              <a:t>provider: </a:t>
            </a:r>
            <a:r>
              <a:rPr lang="en-US" sz="800" dirty="0" err="1" smtClean="0"/>
              <a:t>EvaluationManagement</a:t>
            </a:r>
            <a:endParaRPr lang="en-US" sz="800" dirty="0" smtClean="0"/>
          </a:p>
          <a:p>
            <a:r>
              <a:rPr lang="en-US" sz="800" dirty="0" err="1" smtClean="0"/>
              <a:t>simulatedValue</a:t>
            </a:r>
            <a:r>
              <a:rPr lang="en-US" sz="800" dirty="0" smtClean="0"/>
              <a:t>: Object</a:t>
            </a:r>
          </a:p>
          <a:p>
            <a:r>
              <a:rPr lang="en-US" sz="800" dirty="0" err="1" smtClean="0"/>
              <a:t>stepSize</a:t>
            </a:r>
            <a:r>
              <a:rPr lang="en-US" sz="800" dirty="0" smtClean="0"/>
              <a:t>: double</a:t>
            </a:r>
          </a:p>
          <a:p>
            <a:r>
              <a:rPr lang="en-US" sz="800" dirty="0" smtClean="0"/>
              <a:t>type: </a:t>
            </a:r>
            <a:r>
              <a:rPr lang="en-US" sz="800" dirty="0" err="1" smtClean="0"/>
              <a:t>EvaluatorType</a:t>
            </a:r>
            <a:endParaRPr lang="en-US" sz="800" dirty="0" smtClean="0"/>
          </a:p>
          <a:p>
            <a:r>
              <a:rPr lang="en-US" sz="800" dirty="0" smtClean="0"/>
              <a:t>value: Object</a:t>
            </a:r>
          </a:p>
          <a:p>
            <a:r>
              <a:rPr lang="en-US" sz="800" dirty="0" err="1" smtClean="0"/>
              <a:t>valueChange</a:t>
            </a:r>
            <a:r>
              <a:rPr lang="en-US" sz="800" dirty="0" smtClean="0"/>
              <a:t>:: </a:t>
            </a:r>
            <a:r>
              <a:rPr lang="en-US" sz="800" dirty="0" err="1" smtClean="0"/>
              <a:t>boolean</a:t>
            </a:r>
            <a:endParaRPr lang="en-US" sz="800" dirty="0" smtClean="0"/>
          </a:p>
        </p:txBody>
      </p:sp>
      <p:sp>
        <p:nvSpPr>
          <p:cNvPr id="459" name="Rectangle 458"/>
          <p:cNvSpPr/>
          <p:nvPr/>
        </p:nvSpPr>
        <p:spPr>
          <a:xfrm>
            <a:off x="4189755" y="49360"/>
            <a:ext cx="1805036" cy="9540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Realization</a:t>
            </a:r>
          </a:p>
          <a:p>
            <a:r>
              <a:rPr lang="en-US" sz="800" b="1" dirty="0" smtClean="0"/>
              <a:t>differentiations: List&lt;Differentiation&gt;</a:t>
            </a:r>
          </a:p>
          <a:p>
            <a:r>
              <a:rPr lang="en-US" sz="800" b="1" dirty="0" smtClean="0"/>
              <a:t>evaluations: List&lt;Evaluation&gt;</a:t>
            </a:r>
          </a:p>
          <a:p>
            <a:r>
              <a:rPr lang="en-US" sz="800" b="1" dirty="0" err="1" smtClean="0"/>
              <a:t>evaluatorNames</a:t>
            </a:r>
            <a:r>
              <a:rPr lang="en-US" sz="800" b="1" dirty="0" smtClean="0"/>
              <a:t>: List&lt;String&gt;</a:t>
            </a:r>
          </a:p>
          <a:p>
            <a:r>
              <a:rPr lang="en-US" sz="800" b="1" dirty="0" err="1" smtClean="0"/>
              <a:t>filterNames</a:t>
            </a:r>
            <a:r>
              <a:rPr lang="en-US" sz="800" b="1" dirty="0" smtClean="0"/>
              <a:t>: List&lt;String&gt;</a:t>
            </a:r>
          </a:p>
          <a:p>
            <a:r>
              <a:rPr lang="en-US" sz="800" b="1" dirty="0" err="1" smtClean="0"/>
              <a:t>selectedEvaluation</a:t>
            </a:r>
            <a:r>
              <a:rPr lang="en-US" sz="800" b="1" dirty="0" smtClean="0"/>
              <a:t>: Evaluation</a:t>
            </a:r>
          </a:p>
          <a:p>
            <a:r>
              <a:rPr lang="en-US" sz="800" b="1" dirty="0" err="1" smtClean="0"/>
              <a:t>variableName</a:t>
            </a:r>
            <a:r>
              <a:rPr lang="en-US" sz="800" b="1" dirty="0" smtClean="0"/>
              <a:t>: String </a:t>
            </a:r>
          </a:p>
        </p:txBody>
      </p:sp>
      <p:sp>
        <p:nvSpPr>
          <p:cNvPr id="4" name="Rectangle 3"/>
          <p:cNvSpPr/>
          <p:nvPr/>
        </p:nvSpPr>
        <p:spPr>
          <a:xfrm>
            <a:off x="1461195" y="3587575"/>
            <a:ext cx="1997058" cy="144654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t" anchorCtr="0">
            <a:spAutoFit/>
          </a:bodyPr>
          <a:lstStyle/>
          <a:p>
            <a:pPr algn="ctr"/>
            <a:r>
              <a:rPr lang="en-US" sz="1100" b="1" u="sng" dirty="0" smtClean="0"/>
              <a:t>Var</a:t>
            </a:r>
          </a:p>
          <a:p>
            <a:r>
              <a:rPr lang="en-US" sz="800" dirty="0" err="1" smtClean="0"/>
              <a:t>configFilename</a:t>
            </a:r>
            <a:r>
              <a:rPr lang="en-US" sz="800" dirty="0" smtClean="0"/>
              <a:t>: String</a:t>
            </a:r>
          </a:p>
          <a:p>
            <a:r>
              <a:rPr lang="en-US" sz="800" dirty="0" err="1" smtClean="0"/>
              <a:t>differentiatorName</a:t>
            </a:r>
            <a:r>
              <a:rPr lang="en-US" sz="800" dirty="0" smtClean="0"/>
              <a:t>: String</a:t>
            </a:r>
          </a:p>
          <a:p>
            <a:r>
              <a:rPr lang="en-US" sz="800" dirty="0" smtClean="0"/>
              <a:t>differentiators: Map&lt;String, Differentiator&gt;</a:t>
            </a:r>
          </a:p>
          <a:p>
            <a:r>
              <a:rPr lang="en-US" sz="800" dirty="0" smtClean="0"/>
              <a:t>evaluator: Evaluator</a:t>
            </a:r>
          </a:p>
          <a:p>
            <a:r>
              <a:rPr lang="en-US" sz="800" dirty="0" smtClean="0"/>
              <a:t>evaluators: List&lt;Evaluator&gt;</a:t>
            </a:r>
            <a:endParaRPr lang="en-US" sz="800" dirty="0" smtClean="0"/>
          </a:p>
          <a:p>
            <a:r>
              <a:rPr lang="en-US" sz="800" dirty="0" smtClean="0"/>
              <a:t>filter</a:t>
            </a:r>
            <a:r>
              <a:rPr lang="en-US" sz="800" dirty="0" smtClean="0"/>
              <a:t>: Filter</a:t>
            </a:r>
          </a:p>
          <a:p>
            <a:r>
              <a:rPr lang="en-US" sz="800" dirty="0" smtClean="0"/>
              <a:t>filters: List&lt;Filter&gt;</a:t>
            </a:r>
          </a:p>
          <a:p>
            <a:r>
              <a:rPr lang="en-US" sz="800" dirty="0" err="1" smtClean="0"/>
              <a:t>innerName</a:t>
            </a:r>
            <a:r>
              <a:rPr lang="en-US" sz="800" dirty="0" smtClean="0"/>
              <a:t>: String</a:t>
            </a:r>
          </a:p>
          <a:p>
            <a:r>
              <a:rPr lang="en-US" sz="800" dirty="0" err="1" smtClean="0"/>
              <a:t>innerVar</a:t>
            </a:r>
            <a:r>
              <a:rPr lang="en-US" sz="800" dirty="0" smtClean="0"/>
              <a:t>: Var&lt;T&gt;</a:t>
            </a:r>
          </a:p>
          <a:p>
            <a:r>
              <a:rPr lang="en-US" sz="800" dirty="0" err="1" smtClean="0"/>
              <a:t>Persister</a:t>
            </a:r>
            <a:r>
              <a:rPr lang="en-US" sz="800" dirty="0" smtClean="0"/>
              <a:t>: </a:t>
            </a:r>
            <a:r>
              <a:rPr lang="en-US" sz="800" dirty="0" err="1" smtClean="0"/>
              <a:t>Persister</a:t>
            </a:r>
            <a:endParaRPr lang="en-US" sz="800" dirty="0" smtClean="0"/>
          </a:p>
        </p:txBody>
      </p:sp>
      <p:sp>
        <p:nvSpPr>
          <p:cNvPr id="483" name="Rectangle 482"/>
          <p:cNvSpPr/>
          <p:nvPr/>
        </p:nvSpPr>
        <p:spPr>
          <a:xfrm>
            <a:off x="31885" y="568214"/>
            <a:ext cx="945085" cy="1846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900" b="1" u="sng" dirty="0" smtClean="0"/>
              <a:t>AnalysisModel</a:t>
            </a:r>
            <a:endParaRPr lang="en-US" sz="900" b="1" u="sng" dirty="0"/>
          </a:p>
        </p:txBody>
      </p:sp>
      <p:sp>
        <p:nvSpPr>
          <p:cNvPr id="484" name="Rectangle 483"/>
          <p:cNvSpPr/>
          <p:nvPr/>
        </p:nvSpPr>
        <p:spPr>
          <a:xfrm>
            <a:off x="477119" y="87115"/>
            <a:ext cx="1114332" cy="1846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45710" rtlCol="0" anchor="ctr">
            <a:spAutoFit/>
          </a:bodyPr>
          <a:lstStyle/>
          <a:p>
            <a:pPr algn="ctr"/>
            <a:r>
              <a:rPr lang="en-US" sz="900" b="1" u="sng" dirty="0" smtClean="0"/>
              <a:t>ServiceContext</a:t>
            </a:r>
            <a:endParaRPr lang="en-US" sz="900" b="1" u="sng" dirty="0"/>
          </a:p>
        </p:txBody>
      </p:sp>
      <p:cxnSp>
        <p:nvCxnSpPr>
          <p:cNvPr id="485" name="Elbow Connector 83"/>
          <p:cNvCxnSpPr>
            <a:stCxn id="19" idx="0"/>
            <a:endCxn id="483" idx="2"/>
          </p:cNvCxnSpPr>
          <p:nvPr/>
        </p:nvCxnSpPr>
        <p:spPr>
          <a:xfrm rot="5400000" flipH="1" flipV="1">
            <a:off x="351086" y="863512"/>
            <a:ext cx="263984" cy="4270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8" name="Elbow Connector 83"/>
          <p:cNvCxnSpPr>
            <a:stCxn id="483" idx="0"/>
            <a:endCxn id="484" idx="2"/>
          </p:cNvCxnSpPr>
          <p:nvPr/>
        </p:nvCxnSpPr>
        <p:spPr>
          <a:xfrm rot="5400000" flipH="1" flipV="1">
            <a:off x="621135" y="155065"/>
            <a:ext cx="296443" cy="529857"/>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6833713" y="37161"/>
            <a:ext cx="1461196" cy="107720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Evaluation</a:t>
            </a:r>
          </a:p>
          <a:p>
            <a:r>
              <a:rPr lang="en-US" sz="800" dirty="0" smtClean="0"/>
              <a:t>differentiation: Differentiation</a:t>
            </a:r>
          </a:p>
          <a:p>
            <a:r>
              <a:rPr lang="en-US" sz="800" dirty="0" err="1" smtClean="0"/>
              <a:t>evaluationName</a:t>
            </a:r>
            <a:r>
              <a:rPr lang="en-US" sz="800" dirty="0" smtClean="0"/>
              <a:t>: String</a:t>
            </a:r>
          </a:p>
          <a:p>
            <a:r>
              <a:rPr lang="en-US" sz="800" dirty="0" err="1" smtClean="0"/>
              <a:t>evalutorName</a:t>
            </a:r>
            <a:r>
              <a:rPr lang="en-US" sz="800" dirty="0" smtClean="0"/>
              <a:t>: String</a:t>
            </a:r>
          </a:p>
          <a:p>
            <a:r>
              <a:rPr lang="en-US" sz="800" dirty="0" err="1" smtClean="0"/>
              <a:t>filterName</a:t>
            </a:r>
            <a:r>
              <a:rPr lang="en-US" sz="800" dirty="0" smtClean="0"/>
              <a:t> : String</a:t>
            </a:r>
          </a:p>
          <a:p>
            <a:r>
              <a:rPr lang="en-US" sz="800" dirty="0" err="1" smtClean="0"/>
              <a:t>gradientName</a:t>
            </a:r>
            <a:r>
              <a:rPr lang="en-US" sz="800" dirty="0" smtClean="0"/>
              <a:t> : String</a:t>
            </a:r>
          </a:p>
          <a:p>
            <a:r>
              <a:rPr lang="en-US" sz="800" dirty="0" err="1" smtClean="0"/>
              <a:t>varName</a:t>
            </a:r>
            <a:r>
              <a:rPr lang="en-US" sz="800" dirty="0" smtClean="0"/>
              <a:t>: String</a:t>
            </a:r>
          </a:p>
          <a:p>
            <a:r>
              <a:rPr lang="en-US" sz="800" dirty="0" err="1" smtClean="0"/>
              <a:t>wrt</a:t>
            </a:r>
            <a:r>
              <a:rPr lang="en-US" sz="800" dirty="0" smtClean="0"/>
              <a:t>: </a:t>
            </a:r>
            <a:r>
              <a:rPr lang="en-US" sz="800" dirty="0" err="1" smtClean="0"/>
              <a:t>Wrt</a:t>
            </a:r>
            <a:endParaRPr lang="en-US" sz="800" dirty="0" smtClean="0"/>
          </a:p>
        </p:txBody>
      </p:sp>
      <p:sp>
        <p:nvSpPr>
          <p:cNvPr id="93" name="Rectangle 92"/>
          <p:cNvSpPr/>
          <p:nvPr/>
        </p:nvSpPr>
        <p:spPr>
          <a:xfrm>
            <a:off x="7154827" y="1427891"/>
            <a:ext cx="1230635" cy="5847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Differentiation</a:t>
            </a:r>
          </a:p>
          <a:p>
            <a:r>
              <a:rPr lang="en-US" sz="800" dirty="0" err="1" smtClean="0"/>
              <a:t>evaluatorName</a:t>
            </a:r>
            <a:r>
              <a:rPr lang="en-US" sz="800" dirty="0" smtClean="0"/>
              <a:t>: String</a:t>
            </a:r>
          </a:p>
          <a:p>
            <a:r>
              <a:rPr lang="en-US" sz="800" dirty="0" smtClean="0"/>
              <a:t>gradients: List&lt;Gradient&gt;</a:t>
            </a:r>
          </a:p>
          <a:p>
            <a:r>
              <a:rPr lang="en-US" sz="800" dirty="0" err="1" smtClean="0"/>
              <a:t>wrtNames</a:t>
            </a:r>
            <a:r>
              <a:rPr lang="en-US" sz="800" dirty="0" smtClean="0"/>
              <a:t>: List&lt;String&gt;</a:t>
            </a:r>
          </a:p>
        </p:txBody>
      </p:sp>
      <p:sp>
        <p:nvSpPr>
          <p:cNvPr id="518" name="Rectangle 517"/>
          <p:cNvSpPr/>
          <p:nvPr/>
        </p:nvSpPr>
        <p:spPr>
          <a:xfrm>
            <a:off x="4304970" y="1124700"/>
            <a:ext cx="844910" cy="21543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Observable</a:t>
            </a:r>
            <a:endParaRPr lang="en-US" sz="1100" b="1" u="sng" dirty="0"/>
          </a:p>
        </p:txBody>
      </p:sp>
      <p:sp>
        <p:nvSpPr>
          <p:cNvPr id="519" name="Rectangle 518"/>
          <p:cNvSpPr/>
          <p:nvPr/>
        </p:nvSpPr>
        <p:spPr>
          <a:xfrm>
            <a:off x="5303501" y="1124700"/>
            <a:ext cx="756079" cy="215433"/>
          </a:xfrm>
          <a:prstGeom prst="rect">
            <a:avLst/>
          </a:prstGeom>
          <a:solidFill>
            <a:schemeClr val="bg1">
              <a:lumMod val="6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i="1" u="sng" dirty="0" smtClean="0"/>
              <a:t>Observer</a:t>
            </a:r>
            <a:endParaRPr lang="en-US" sz="1100" b="1" i="1" u="sng" dirty="0"/>
          </a:p>
        </p:txBody>
      </p:sp>
      <p:cxnSp>
        <p:nvCxnSpPr>
          <p:cNvPr id="520" name="Elbow Connector 83"/>
          <p:cNvCxnSpPr>
            <a:stCxn id="5" idx="0"/>
            <a:endCxn id="519" idx="2"/>
          </p:cNvCxnSpPr>
          <p:nvPr/>
        </p:nvCxnSpPr>
        <p:spPr>
          <a:xfrm rot="5400000" flipH="1" flipV="1">
            <a:off x="5301244" y="1243669"/>
            <a:ext cx="283832" cy="476761"/>
          </a:xfrm>
          <a:prstGeom prst="bentConnector3">
            <a:avLst>
              <a:gd name="adj1" fmla="val 50000"/>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5" name="Elbow Connector 83"/>
          <p:cNvCxnSpPr>
            <a:stCxn id="5" idx="0"/>
            <a:endCxn id="518" idx="2"/>
          </p:cNvCxnSpPr>
          <p:nvPr/>
        </p:nvCxnSpPr>
        <p:spPr>
          <a:xfrm rot="16200000" flipV="1">
            <a:off x="4824187" y="1243371"/>
            <a:ext cx="283832" cy="47735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7" name="Rectangle 566"/>
          <p:cNvSpPr/>
          <p:nvPr/>
        </p:nvSpPr>
        <p:spPr>
          <a:xfrm>
            <a:off x="5396804" y="4043480"/>
            <a:ext cx="1402686" cy="215433"/>
          </a:xfrm>
          <a:prstGeom prst="rect">
            <a:avLst/>
          </a:prstGeom>
          <a:solidFill>
            <a:schemeClr val="accent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err="1" smtClean="0"/>
              <a:t>ExpressionEvaluator</a:t>
            </a:r>
            <a:endParaRPr lang="en-US" sz="1100" b="1" u="sng" dirty="0"/>
          </a:p>
        </p:txBody>
      </p:sp>
      <p:cxnSp>
        <p:nvCxnSpPr>
          <p:cNvPr id="568" name="Elbow Connector 83"/>
          <p:cNvCxnSpPr>
            <a:stCxn id="567" idx="0"/>
            <a:endCxn id="5" idx="2"/>
          </p:cNvCxnSpPr>
          <p:nvPr/>
        </p:nvCxnSpPr>
        <p:spPr>
          <a:xfrm rot="16200000" flipV="1">
            <a:off x="5534308" y="3479640"/>
            <a:ext cx="234312" cy="893367"/>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73" name="Rectangle 572"/>
          <p:cNvSpPr/>
          <p:nvPr/>
        </p:nvSpPr>
        <p:spPr>
          <a:xfrm>
            <a:off x="1015376" y="573014"/>
            <a:ext cx="906679" cy="1846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900" b="1" u="sng" dirty="0" smtClean="0"/>
              <a:t>ModelContext</a:t>
            </a:r>
            <a:endParaRPr lang="en-US" sz="900" b="1" u="sng" dirty="0"/>
          </a:p>
        </p:txBody>
      </p:sp>
      <p:sp>
        <p:nvSpPr>
          <p:cNvPr id="19" name="Rectangle 18"/>
          <p:cNvSpPr/>
          <p:nvPr/>
        </p:nvSpPr>
        <p:spPr>
          <a:xfrm>
            <a:off x="21469" y="1016854"/>
            <a:ext cx="880517" cy="1846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45710" rtlCol="0" anchor="ctr">
            <a:spAutoFit/>
          </a:bodyPr>
          <a:lstStyle/>
          <a:p>
            <a:pPr algn="ctr"/>
            <a:r>
              <a:rPr lang="en-US" sz="900" b="1" u="sng" dirty="0" smtClean="0"/>
              <a:t>ResponseModel</a:t>
            </a:r>
          </a:p>
        </p:txBody>
      </p:sp>
      <p:grpSp>
        <p:nvGrpSpPr>
          <p:cNvPr id="2" name="Group 588"/>
          <p:cNvGrpSpPr/>
          <p:nvPr/>
        </p:nvGrpSpPr>
        <p:grpSpPr>
          <a:xfrm>
            <a:off x="232235" y="1033631"/>
            <a:ext cx="895192" cy="2865461"/>
            <a:chOff x="804698" y="2501800"/>
            <a:chExt cx="895192" cy="2865461"/>
          </a:xfrm>
        </p:grpSpPr>
        <p:sp>
          <p:nvSpPr>
            <p:cNvPr id="590" name="Diamond 589"/>
            <p:cNvSpPr>
              <a:spLocks noChangeAspect="1"/>
            </p:cNvSpPr>
            <p:nvPr/>
          </p:nvSpPr>
          <p:spPr>
            <a:xfrm>
              <a:off x="1465961" y="2501800"/>
              <a:ext cx="233929" cy="125380"/>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591" name="Elbow Connector 590"/>
            <p:cNvCxnSpPr>
              <a:stCxn id="590" idx="3"/>
              <a:endCxn id="20" idx="1"/>
            </p:cNvCxnSpPr>
            <p:nvPr/>
          </p:nvCxnSpPr>
          <p:spPr>
            <a:xfrm flipH="1">
              <a:off x="804698" y="2564490"/>
              <a:ext cx="895192" cy="2802771"/>
            </a:xfrm>
            <a:prstGeom prst="bentConnector5">
              <a:avLst>
                <a:gd name="adj1" fmla="val -47177"/>
                <a:gd name="adj2" fmla="val 49197"/>
                <a:gd name="adj3" fmla="val 115148"/>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615" name="Elbow Connector 83"/>
          <p:cNvCxnSpPr>
            <a:stCxn id="573" idx="0"/>
            <a:endCxn id="484" idx="2"/>
          </p:cNvCxnSpPr>
          <p:nvPr/>
        </p:nvCxnSpPr>
        <p:spPr>
          <a:xfrm rot="16200000" flipV="1">
            <a:off x="1100880" y="205177"/>
            <a:ext cx="301243" cy="43443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 name="Group 703"/>
          <p:cNvGrpSpPr/>
          <p:nvPr/>
        </p:nvGrpSpPr>
        <p:grpSpPr>
          <a:xfrm>
            <a:off x="232235" y="3791370"/>
            <a:ext cx="1228960" cy="519475"/>
            <a:chOff x="1710164" y="1953886"/>
            <a:chExt cx="1228960" cy="519475"/>
          </a:xfrm>
        </p:grpSpPr>
        <p:sp>
          <p:nvSpPr>
            <p:cNvPr id="20" name="Rectangle 19"/>
            <p:cNvSpPr/>
            <p:nvPr/>
          </p:nvSpPr>
          <p:spPr>
            <a:xfrm>
              <a:off x="1710164" y="1953886"/>
              <a:ext cx="806505" cy="2154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tIns="0" bIns="45720" rtlCol="0" anchor="t" anchorCtr="0">
              <a:spAutoFit/>
            </a:bodyPr>
            <a:lstStyle/>
            <a:p>
              <a:pPr algn="ctr"/>
              <a:r>
                <a:rPr lang="en-US" sz="1100" b="1" u="sng" dirty="0" smtClean="0"/>
                <a:t>VarList</a:t>
              </a:r>
            </a:p>
          </p:txBody>
        </p:sp>
        <p:grpSp>
          <p:nvGrpSpPr>
            <p:cNvPr id="6" name="Group 637"/>
            <p:cNvGrpSpPr/>
            <p:nvPr/>
          </p:nvGrpSpPr>
          <p:grpSpPr>
            <a:xfrm>
              <a:off x="2513170" y="2008015"/>
              <a:ext cx="425954" cy="465346"/>
              <a:chOff x="2370980" y="2324034"/>
              <a:chExt cx="425954" cy="465346"/>
            </a:xfrm>
          </p:grpSpPr>
          <p:sp>
            <p:nvSpPr>
              <p:cNvPr id="639" name="Diamond 638"/>
              <p:cNvSpPr>
                <a:spLocks noChangeAspect="1"/>
              </p:cNvSpPr>
              <p:nvPr/>
            </p:nvSpPr>
            <p:spPr>
              <a:xfrm>
                <a:off x="2370980" y="2324034"/>
                <a:ext cx="233929" cy="125380"/>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640" name="Elbow Connector 639"/>
              <p:cNvCxnSpPr>
                <a:stCxn id="639" idx="3"/>
                <a:endCxn id="4" idx="1"/>
              </p:cNvCxnSpPr>
              <p:nvPr/>
            </p:nvCxnSpPr>
            <p:spPr>
              <a:xfrm>
                <a:off x="2604909" y="2386724"/>
                <a:ext cx="192025" cy="4026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654" name="Rectangle 653"/>
          <p:cNvSpPr/>
          <p:nvPr/>
        </p:nvSpPr>
        <p:spPr>
          <a:xfrm>
            <a:off x="2075675" y="49362"/>
            <a:ext cx="1651415" cy="329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t" anchorCtr="0">
            <a:spAutoFit/>
          </a:bodyPr>
          <a:lstStyle/>
          <a:p>
            <a:pPr algn="ctr"/>
            <a:r>
              <a:rPr lang="en-US" sz="1100" b="1" u="sng" dirty="0" err="1" smtClean="0"/>
              <a:t>VarInfo</a:t>
            </a:r>
            <a:endParaRPr lang="en-US" sz="1100" b="1" u="sng" dirty="0" smtClean="0"/>
          </a:p>
          <a:p>
            <a:r>
              <a:rPr lang="en-US" sz="800" dirty="0" smtClean="0"/>
              <a:t>allowable: Object </a:t>
            </a:r>
          </a:p>
          <a:p>
            <a:r>
              <a:rPr lang="en-US" sz="800" dirty="0" err="1" smtClean="0"/>
              <a:t>constraintRelation</a:t>
            </a:r>
            <a:r>
              <a:rPr lang="en-US" sz="800" dirty="0" smtClean="0"/>
              <a:t>: Relation</a:t>
            </a:r>
          </a:p>
          <a:p>
            <a:r>
              <a:rPr lang="en-US" sz="800" dirty="0" smtClean="0"/>
              <a:t>description: </a:t>
            </a:r>
            <a:r>
              <a:rPr lang="en-US" sz="800" dirty="0" err="1" smtClean="0"/>
              <a:t>ApplicationDescription</a:t>
            </a:r>
            <a:endParaRPr lang="en-US" sz="800" dirty="0" smtClean="0"/>
          </a:p>
          <a:p>
            <a:r>
              <a:rPr lang="en-US" sz="800" dirty="0" err="1" smtClean="0"/>
              <a:t>differentiatorName:String</a:t>
            </a:r>
            <a:endParaRPr lang="en-US" sz="800" dirty="0" smtClean="0"/>
          </a:p>
          <a:p>
            <a:r>
              <a:rPr lang="en-US" sz="800" dirty="0" smtClean="0"/>
              <a:t>distribution: Distribution</a:t>
            </a:r>
          </a:p>
          <a:p>
            <a:r>
              <a:rPr lang="en-US" sz="800" dirty="0" err="1" smtClean="0"/>
              <a:t>evaluationName</a:t>
            </a:r>
            <a:r>
              <a:rPr lang="en-US" sz="800" dirty="0" smtClean="0"/>
              <a:t>: String</a:t>
            </a:r>
          </a:p>
          <a:p>
            <a:r>
              <a:rPr lang="en-US" sz="800" dirty="0" err="1" smtClean="0"/>
              <a:t>evaluatorName</a:t>
            </a:r>
            <a:r>
              <a:rPr lang="en-US" sz="800" dirty="0" smtClean="0"/>
              <a:t>: String</a:t>
            </a:r>
          </a:p>
          <a:p>
            <a:r>
              <a:rPr lang="en-US" sz="800" dirty="0" err="1" smtClean="0"/>
              <a:t>filterName</a:t>
            </a:r>
            <a:r>
              <a:rPr lang="en-US" sz="800" dirty="0" smtClean="0"/>
              <a:t>: String</a:t>
            </a:r>
          </a:p>
          <a:p>
            <a:r>
              <a:rPr lang="en-US" sz="800" dirty="0" err="1" smtClean="0"/>
              <a:t>gradientName:String</a:t>
            </a:r>
            <a:endParaRPr lang="en-US" sz="800" dirty="0" smtClean="0"/>
          </a:p>
          <a:p>
            <a:r>
              <a:rPr lang="en-US" sz="800" dirty="0" err="1" smtClean="0"/>
              <a:t>gradientVarNames</a:t>
            </a:r>
            <a:r>
              <a:rPr lang="en-US" sz="800" dirty="0" smtClean="0"/>
              <a:t>: List&lt;String&gt;</a:t>
            </a:r>
          </a:p>
          <a:p>
            <a:r>
              <a:rPr lang="en-US" sz="800" dirty="0" err="1" smtClean="0"/>
              <a:t>infoConstraintResponse</a:t>
            </a:r>
            <a:r>
              <a:rPr lang="en-US" sz="800" dirty="0" smtClean="0"/>
              <a:t>: Object</a:t>
            </a:r>
          </a:p>
          <a:p>
            <a:r>
              <a:rPr lang="en-US" sz="800" dirty="0" err="1" smtClean="0"/>
              <a:t>innerVarInfo</a:t>
            </a:r>
            <a:r>
              <a:rPr lang="en-US" sz="800" dirty="0" smtClean="0"/>
              <a:t>: </a:t>
            </a:r>
            <a:r>
              <a:rPr lang="en-US" sz="800" dirty="0" err="1" smtClean="0"/>
              <a:t>VarInfo</a:t>
            </a:r>
            <a:r>
              <a:rPr lang="en-US" sz="800" dirty="0" smtClean="0"/>
              <a:t>&lt;?&gt;</a:t>
            </a:r>
          </a:p>
          <a:p>
            <a:r>
              <a:rPr lang="en-US" sz="800" dirty="0" smtClean="0"/>
              <a:t>kind: Set&lt;Type&gt;</a:t>
            </a:r>
          </a:p>
          <a:p>
            <a:r>
              <a:rPr lang="en-US" sz="800" dirty="0" err="1" smtClean="0"/>
              <a:t>lowerBound</a:t>
            </a:r>
            <a:r>
              <a:rPr lang="en-US" sz="800" dirty="0" smtClean="0"/>
              <a:t>: Double</a:t>
            </a:r>
          </a:p>
          <a:p>
            <a:r>
              <a:rPr lang="en-US" sz="800" dirty="0" err="1" smtClean="0"/>
              <a:t>lowerMoveLimit</a:t>
            </a:r>
            <a:r>
              <a:rPr lang="en-US" sz="800" dirty="0" smtClean="0"/>
              <a:t>: Double</a:t>
            </a:r>
          </a:p>
          <a:p>
            <a:r>
              <a:rPr lang="en-US" sz="800" dirty="0" err="1" smtClean="0"/>
              <a:t>mathTypes</a:t>
            </a:r>
            <a:r>
              <a:rPr lang="en-US" sz="800" dirty="0" smtClean="0"/>
              <a:t>: Set&lt;</a:t>
            </a:r>
            <a:r>
              <a:rPr lang="en-US" sz="800" dirty="0" err="1" smtClean="0"/>
              <a:t>MathType</a:t>
            </a:r>
            <a:r>
              <a:rPr lang="en-US" sz="800" dirty="0" smtClean="0"/>
              <a:t>&gt;</a:t>
            </a:r>
          </a:p>
          <a:p>
            <a:r>
              <a:rPr lang="en-US" sz="800" dirty="0" smtClean="0"/>
              <a:t>path: String</a:t>
            </a:r>
          </a:p>
          <a:p>
            <a:r>
              <a:rPr lang="en-US" sz="800" dirty="0" smtClean="0"/>
              <a:t>pattern: Pattern</a:t>
            </a:r>
          </a:p>
          <a:p>
            <a:r>
              <a:rPr lang="en-US" sz="800" dirty="0" smtClean="0"/>
              <a:t>realization: Realization</a:t>
            </a:r>
          </a:p>
          <a:p>
            <a:r>
              <a:rPr lang="en-US" sz="800" dirty="0" smtClean="0"/>
              <a:t>target: Target</a:t>
            </a:r>
          </a:p>
          <a:p>
            <a:r>
              <a:rPr lang="en-US" sz="800" dirty="0" smtClean="0"/>
              <a:t>type: Type</a:t>
            </a:r>
          </a:p>
          <a:p>
            <a:r>
              <a:rPr lang="en-US" sz="800" dirty="0" err="1" smtClean="0"/>
              <a:t>upperBound</a:t>
            </a:r>
            <a:r>
              <a:rPr lang="en-US" sz="800" dirty="0" smtClean="0"/>
              <a:t>: Double</a:t>
            </a:r>
          </a:p>
          <a:p>
            <a:r>
              <a:rPr lang="en-US" sz="800" dirty="0" err="1" smtClean="0"/>
              <a:t>upperMoveLimit</a:t>
            </a:r>
            <a:r>
              <a:rPr lang="en-US" sz="800" dirty="0" smtClean="0"/>
              <a:t>: Double</a:t>
            </a:r>
          </a:p>
          <a:p>
            <a:r>
              <a:rPr lang="en-US" sz="800" dirty="0" err="1" smtClean="0"/>
              <a:t>val</a:t>
            </a:r>
            <a:r>
              <a:rPr lang="en-US" sz="800" dirty="0" smtClean="0"/>
              <a:t>: T</a:t>
            </a:r>
          </a:p>
          <a:p>
            <a:r>
              <a:rPr lang="en-US" sz="800" dirty="0" err="1" smtClean="0"/>
              <a:t>valueType</a:t>
            </a:r>
            <a:r>
              <a:rPr lang="en-US" sz="800" dirty="0" smtClean="0"/>
              <a:t>: </a:t>
            </a:r>
            <a:r>
              <a:rPr lang="en-US" sz="800" dirty="0" err="1" smtClean="0"/>
              <a:t>ValueType</a:t>
            </a:r>
            <a:endParaRPr lang="en-US" sz="800" dirty="0" smtClean="0"/>
          </a:p>
        </p:txBody>
      </p:sp>
      <p:cxnSp>
        <p:nvCxnSpPr>
          <p:cNvPr id="656" name="Elbow Connector 83"/>
          <p:cNvCxnSpPr>
            <a:stCxn id="4" idx="0"/>
            <a:endCxn id="654" idx="2"/>
          </p:cNvCxnSpPr>
          <p:nvPr/>
        </p:nvCxnSpPr>
        <p:spPr>
          <a:xfrm rot="5400000" flipH="1" flipV="1">
            <a:off x="2558046" y="3244239"/>
            <a:ext cx="245014" cy="441659"/>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94" name="Elbow Connector 504"/>
          <p:cNvCxnSpPr>
            <a:stCxn id="654" idx="3"/>
            <a:endCxn id="459" idx="1"/>
          </p:cNvCxnSpPr>
          <p:nvPr/>
        </p:nvCxnSpPr>
        <p:spPr>
          <a:xfrm flipV="1">
            <a:off x="3727090" y="526409"/>
            <a:ext cx="462665" cy="116955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 name="Group 812"/>
          <p:cNvGrpSpPr/>
          <p:nvPr/>
        </p:nvGrpSpPr>
        <p:grpSpPr>
          <a:xfrm>
            <a:off x="3458255" y="4033315"/>
            <a:ext cx="555968" cy="562156"/>
            <a:chOff x="2661374" y="2121843"/>
            <a:chExt cx="555968" cy="562156"/>
          </a:xfrm>
        </p:grpSpPr>
        <p:sp>
          <p:nvSpPr>
            <p:cNvPr id="814" name="Diamond 813"/>
            <p:cNvSpPr>
              <a:spLocks noChangeAspect="1"/>
            </p:cNvSpPr>
            <p:nvPr/>
          </p:nvSpPr>
          <p:spPr>
            <a:xfrm>
              <a:off x="2661374" y="2121843"/>
              <a:ext cx="233929" cy="125380"/>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815" name="Elbow Connector 814"/>
            <p:cNvCxnSpPr>
              <a:stCxn id="814" idx="3"/>
              <a:endCxn id="817" idx="1"/>
            </p:cNvCxnSpPr>
            <p:nvPr/>
          </p:nvCxnSpPr>
          <p:spPr>
            <a:xfrm>
              <a:off x="2895303" y="2184533"/>
              <a:ext cx="322039" cy="4994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17" name="Rectangle 816"/>
          <p:cNvSpPr/>
          <p:nvPr/>
        </p:nvSpPr>
        <p:spPr>
          <a:xfrm>
            <a:off x="4014223" y="4056867"/>
            <a:ext cx="1289277" cy="1077208"/>
          </a:xfrm>
          <a:prstGeom prst="rect">
            <a:avLst/>
          </a:prstGeom>
          <a:solidFill>
            <a:schemeClr val="accent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Differentiator</a:t>
            </a:r>
          </a:p>
          <a:p>
            <a:r>
              <a:rPr lang="en-US" sz="800" dirty="0" err="1" smtClean="0"/>
              <a:t>serialVersionID</a:t>
            </a:r>
            <a:r>
              <a:rPr lang="en-US" sz="800" dirty="0" smtClean="0"/>
              <a:t>: long</a:t>
            </a:r>
          </a:p>
          <a:p>
            <a:r>
              <a:rPr lang="en-US" sz="800" dirty="0" err="1" smtClean="0"/>
              <a:t>columnNames:List</a:t>
            </a:r>
            <a:r>
              <a:rPr lang="en-US" sz="800" dirty="0" smtClean="0"/>
              <a:t>&lt;String&gt;</a:t>
            </a:r>
          </a:p>
          <a:p>
            <a:r>
              <a:rPr lang="en-US" sz="800" dirty="0" smtClean="0"/>
              <a:t>current: </a:t>
            </a:r>
            <a:r>
              <a:rPr lang="en-US" sz="800" dirty="0" err="1" smtClean="0"/>
              <a:t>Var</a:t>
            </a:r>
            <a:r>
              <a:rPr lang="en-US" sz="800" dirty="0" smtClean="0"/>
              <a:t>&lt;?&gt;</a:t>
            </a:r>
          </a:p>
          <a:p>
            <a:r>
              <a:rPr lang="en-US" sz="800" dirty="0" err="1" smtClean="0"/>
              <a:t>dataList</a:t>
            </a:r>
            <a:r>
              <a:rPr lang="en-US" sz="800" dirty="0" smtClean="0"/>
              <a:t>: List&lt;</a:t>
            </a:r>
            <a:r>
              <a:rPr lang="en-US" sz="800" dirty="0" err="1" smtClean="0"/>
              <a:t>VarList</a:t>
            </a:r>
            <a:r>
              <a:rPr lang="en-US" sz="800" dirty="0" smtClean="0"/>
              <a:t>&gt;</a:t>
            </a:r>
          </a:p>
          <a:p>
            <a:r>
              <a:rPr lang="en-US" sz="800" dirty="0" err="1" smtClean="0"/>
              <a:t>rowNames</a:t>
            </a:r>
            <a:r>
              <a:rPr lang="en-US" sz="800" dirty="0" smtClean="0"/>
              <a:t>: List&lt;String&gt;</a:t>
            </a:r>
          </a:p>
          <a:p>
            <a:r>
              <a:rPr lang="en-US" sz="800" dirty="0" smtClean="0"/>
              <a:t>x: </a:t>
            </a:r>
            <a:r>
              <a:rPr lang="en-US" sz="800" dirty="0" err="1" smtClean="0"/>
              <a:t>int</a:t>
            </a:r>
            <a:endParaRPr lang="en-US" sz="800" dirty="0" smtClean="0"/>
          </a:p>
          <a:p>
            <a:r>
              <a:rPr lang="en-US" sz="800" dirty="0" smtClean="0"/>
              <a:t>y: </a:t>
            </a:r>
            <a:r>
              <a:rPr lang="en-US" sz="800" dirty="0" err="1" smtClean="0"/>
              <a:t>int</a:t>
            </a:r>
            <a:endParaRPr lang="en-US" sz="800" dirty="0" smtClean="0"/>
          </a:p>
        </p:txBody>
      </p:sp>
      <p:cxnSp>
        <p:nvCxnSpPr>
          <p:cNvPr id="818" name="Elbow Connector 83"/>
          <p:cNvCxnSpPr>
            <a:stCxn id="817" idx="0"/>
            <a:endCxn id="5" idx="2"/>
          </p:cNvCxnSpPr>
          <p:nvPr/>
        </p:nvCxnSpPr>
        <p:spPr>
          <a:xfrm rot="5400000" flipH="1" flipV="1">
            <a:off x="4807972" y="3660059"/>
            <a:ext cx="247699" cy="54591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8" name="Group 824"/>
          <p:cNvGrpSpPr/>
          <p:nvPr/>
        </p:nvGrpSpPr>
        <p:grpSpPr>
          <a:xfrm>
            <a:off x="3458255" y="4158695"/>
            <a:ext cx="537670" cy="1952163"/>
            <a:chOff x="1470819" y="2659510"/>
            <a:chExt cx="537670" cy="1952164"/>
          </a:xfrm>
        </p:grpSpPr>
        <p:sp>
          <p:nvSpPr>
            <p:cNvPr id="826" name="Diamond 825"/>
            <p:cNvSpPr>
              <a:spLocks noChangeAspect="1"/>
            </p:cNvSpPr>
            <p:nvPr/>
          </p:nvSpPr>
          <p:spPr>
            <a:xfrm>
              <a:off x="1470819" y="2659510"/>
              <a:ext cx="233929" cy="125379"/>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827" name="Elbow Connector 826"/>
            <p:cNvCxnSpPr>
              <a:stCxn id="826" idx="3"/>
              <a:endCxn id="831" idx="1"/>
            </p:cNvCxnSpPr>
            <p:nvPr/>
          </p:nvCxnSpPr>
          <p:spPr>
            <a:xfrm>
              <a:off x="1704748" y="2722200"/>
              <a:ext cx="303741" cy="18894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31" name="Rectangle 830"/>
          <p:cNvSpPr/>
          <p:nvPr/>
        </p:nvSpPr>
        <p:spPr>
          <a:xfrm>
            <a:off x="3995925" y="5426060"/>
            <a:ext cx="1497794" cy="1369596"/>
          </a:xfrm>
          <a:prstGeom prst="rect">
            <a:avLst/>
          </a:prstGeom>
          <a:solidFill>
            <a:schemeClr val="accent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Filter</a:t>
            </a:r>
          </a:p>
          <a:p>
            <a:r>
              <a:rPr lang="en-US" sz="800" dirty="0" smtClean="0"/>
              <a:t>count: </a:t>
            </a:r>
            <a:r>
              <a:rPr lang="en-US" sz="800" dirty="0" err="1" smtClean="0"/>
              <a:t>int</a:t>
            </a:r>
            <a:endParaRPr lang="en-US" sz="800" dirty="0" smtClean="0"/>
          </a:p>
          <a:p>
            <a:r>
              <a:rPr lang="en-US" sz="800" dirty="0" smtClean="0"/>
              <a:t>logger: Logger</a:t>
            </a:r>
          </a:p>
          <a:p>
            <a:r>
              <a:rPr lang="en-US" sz="800" dirty="0" err="1" smtClean="0"/>
              <a:t>serialVersionUID</a:t>
            </a:r>
            <a:r>
              <a:rPr lang="en-US" sz="800" dirty="0" smtClean="0"/>
              <a:t>: long</a:t>
            </a:r>
          </a:p>
          <a:p>
            <a:r>
              <a:rPr lang="en-US" sz="800" dirty="0" smtClean="0"/>
              <a:t>evaluator: Evaluator</a:t>
            </a:r>
          </a:p>
          <a:p>
            <a:r>
              <a:rPr lang="en-US" sz="800" dirty="0" smtClean="0"/>
              <a:t>filters: List&lt;</a:t>
            </a:r>
            <a:r>
              <a:rPr lang="en-US" sz="800" dirty="0" err="1" smtClean="0"/>
              <a:t>FilterManagement</a:t>
            </a:r>
            <a:r>
              <a:rPr lang="en-US" sz="800" dirty="0" smtClean="0"/>
              <a:t>&gt;</a:t>
            </a:r>
          </a:p>
          <a:p>
            <a:r>
              <a:rPr lang="en-US" sz="800" dirty="0" smtClean="0"/>
              <a:t>id: String</a:t>
            </a:r>
          </a:p>
          <a:p>
            <a:r>
              <a:rPr lang="en-US" sz="800" dirty="0" smtClean="0"/>
              <a:t>name: String</a:t>
            </a:r>
          </a:p>
          <a:p>
            <a:r>
              <a:rPr lang="en-US" sz="800" dirty="0" smtClean="0"/>
              <a:t>target: Object</a:t>
            </a:r>
          </a:p>
          <a:p>
            <a:r>
              <a:rPr lang="en-US" sz="800" dirty="0" err="1" smtClean="0"/>
              <a:t>valueChanged</a:t>
            </a:r>
            <a:r>
              <a:rPr lang="en-US" sz="800" dirty="0" smtClean="0"/>
              <a:t>: </a:t>
            </a:r>
            <a:r>
              <a:rPr lang="en-US" sz="800" dirty="0" err="1" smtClean="0"/>
              <a:t>boolean</a:t>
            </a:r>
            <a:endParaRPr lang="en-US" sz="800" dirty="0"/>
          </a:p>
        </p:txBody>
      </p:sp>
      <p:grpSp>
        <p:nvGrpSpPr>
          <p:cNvPr id="9" name="Group 857"/>
          <p:cNvGrpSpPr/>
          <p:nvPr/>
        </p:nvGrpSpPr>
        <p:grpSpPr>
          <a:xfrm>
            <a:off x="3458255" y="2716567"/>
            <a:ext cx="555970" cy="1298673"/>
            <a:chOff x="2661373" y="997123"/>
            <a:chExt cx="555970" cy="1298673"/>
          </a:xfrm>
        </p:grpSpPr>
        <p:sp>
          <p:nvSpPr>
            <p:cNvPr id="859" name="Diamond 858"/>
            <p:cNvSpPr>
              <a:spLocks noChangeAspect="1"/>
            </p:cNvSpPr>
            <p:nvPr/>
          </p:nvSpPr>
          <p:spPr>
            <a:xfrm>
              <a:off x="2661373" y="2170416"/>
              <a:ext cx="233929" cy="125380"/>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860" name="Elbow Connector 859"/>
            <p:cNvCxnSpPr>
              <a:stCxn id="859" idx="3"/>
              <a:endCxn id="5" idx="1"/>
            </p:cNvCxnSpPr>
            <p:nvPr/>
          </p:nvCxnSpPr>
          <p:spPr>
            <a:xfrm flipV="1">
              <a:off x="2895302" y="997123"/>
              <a:ext cx="322041" cy="123598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 name="Group 878"/>
          <p:cNvGrpSpPr/>
          <p:nvPr/>
        </p:nvGrpSpPr>
        <p:grpSpPr>
          <a:xfrm>
            <a:off x="5989486" y="423241"/>
            <a:ext cx="1165341" cy="1297033"/>
            <a:chOff x="968054" y="3273993"/>
            <a:chExt cx="1165341" cy="1297033"/>
          </a:xfrm>
        </p:grpSpPr>
        <p:sp>
          <p:nvSpPr>
            <p:cNvPr id="880" name="Diamond 879"/>
            <p:cNvSpPr>
              <a:spLocks noChangeAspect="1"/>
            </p:cNvSpPr>
            <p:nvPr/>
          </p:nvSpPr>
          <p:spPr>
            <a:xfrm>
              <a:off x="968054" y="3273993"/>
              <a:ext cx="233929" cy="125380"/>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881" name="Elbow Connector 880"/>
            <p:cNvCxnSpPr>
              <a:stCxn id="880" idx="3"/>
              <a:endCxn id="93" idx="1"/>
            </p:cNvCxnSpPr>
            <p:nvPr/>
          </p:nvCxnSpPr>
          <p:spPr>
            <a:xfrm>
              <a:off x="1201983" y="3336683"/>
              <a:ext cx="931412" cy="1234343"/>
            </a:xfrm>
            <a:prstGeom prst="bentConnector3">
              <a:avLst>
                <a:gd name="adj1" fmla="val 27537"/>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 name="Group 884"/>
          <p:cNvGrpSpPr/>
          <p:nvPr/>
        </p:nvGrpSpPr>
        <p:grpSpPr>
          <a:xfrm>
            <a:off x="5989486" y="308025"/>
            <a:ext cx="844227" cy="267740"/>
            <a:chOff x="969860" y="3312403"/>
            <a:chExt cx="844227" cy="267740"/>
          </a:xfrm>
        </p:grpSpPr>
        <p:sp>
          <p:nvSpPr>
            <p:cNvPr id="886" name="Diamond 885"/>
            <p:cNvSpPr>
              <a:spLocks noChangeAspect="1"/>
            </p:cNvSpPr>
            <p:nvPr/>
          </p:nvSpPr>
          <p:spPr>
            <a:xfrm>
              <a:off x="969860" y="3312403"/>
              <a:ext cx="233929" cy="125381"/>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887" name="Elbow Connector 886"/>
            <p:cNvCxnSpPr>
              <a:stCxn id="886" idx="3"/>
              <a:endCxn id="88" idx="1"/>
            </p:cNvCxnSpPr>
            <p:nvPr/>
          </p:nvCxnSpPr>
          <p:spPr>
            <a:xfrm>
              <a:off x="1203789" y="3375094"/>
              <a:ext cx="610298" cy="20504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48" name="TextBox 947"/>
          <p:cNvSpPr txBox="1"/>
          <p:nvPr/>
        </p:nvSpPr>
        <p:spPr>
          <a:xfrm>
            <a:off x="0" y="1427891"/>
            <a:ext cx="1518364" cy="369332"/>
          </a:xfrm>
          <a:prstGeom prst="rect">
            <a:avLst/>
          </a:prstGeom>
          <a:noFill/>
        </p:spPr>
        <p:txBody>
          <a:bodyPr wrap="none" rtlCol="0">
            <a:spAutoFit/>
          </a:bodyPr>
          <a:lstStyle/>
          <a:p>
            <a:r>
              <a:rPr lang="en-US" dirty="0" smtClean="0">
                <a:solidFill>
                  <a:schemeClr val="tx2"/>
                </a:solidFill>
              </a:rPr>
              <a:t>Model Classes</a:t>
            </a:r>
            <a:endParaRPr lang="en-US" dirty="0">
              <a:solidFill>
                <a:schemeClr val="tx2"/>
              </a:solidFill>
            </a:endParaRPr>
          </a:p>
        </p:txBody>
      </p:sp>
      <p:sp>
        <p:nvSpPr>
          <p:cNvPr id="951" name="TextBox 950"/>
          <p:cNvSpPr txBox="1"/>
          <p:nvPr/>
        </p:nvSpPr>
        <p:spPr>
          <a:xfrm>
            <a:off x="1167617" y="6281051"/>
            <a:ext cx="1672253" cy="369332"/>
          </a:xfrm>
          <a:prstGeom prst="rect">
            <a:avLst/>
          </a:prstGeom>
          <a:noFill/>
        </p:spPr>
        <p:txBody>
          <a:bodyPr wrap="none" rtlCol="0">
            <a:spAutoFit/>
          </a:bodyPr>
          <a:lstStyle/>
          <a:p>
            <a:r>
              <a:rPr lang="en-US" dirty="0" smtClean="0">
                <a:solidFill>
                  <a:schemeClr val="tx2"/>
                </a:solidFill>
              </a:rPr>
              <a:t>Variable Classes</a:t>
            </a:r>
            <a:endParaRPr lang="en-US" dirty="0">
              <a:solidFill>
                <a:schemeClr val="tx2"/>
              </a:solidFill>
            </a:endParaRPr>
          </a:p>
        </p:txBody>
      </p:sp>
      <p:sp>
        <p:nvSpPr>
          <p:cNvPr id="953" name="TextBox 952"/>
          <p:cNvSpPr txBox="1"/>
          <p:nvPr/>
        </p:nvSpPr>
        <p:spPr>
          <a:xfrm>
            <a:off x="6098148" y="6078339"/>
            <a:ext cx="1744388" cy="369332"/>
          </a:xfrm>
          <a:prstGeom prst="rect">
            <a:avLst/>
          </a:prstGeom>
          <a:noFill/>
        </p:spPr>
        <p:txBody>
          <a:bodyPr wrap="none" rtlCol="0">
            <a:spAutoFit/>
          </a:bodyPr>
          <a:lstStyle/>
          <a:p>
            <a:r>
              <a:rPr lang="en-US" dirty="0" smtClean="0">
                <a:solidFill>
                  <a:schemeClr val="tx2"/>
                </a:solidFill>
              </a:rPr>
              <a:t>Mapping Classes</a:t>
            </a:r>
            <a:endParaRPr lang="en-US" dirty="0">
              <a:solidFill>
                <a:schemeClr val="tx2"/>
              </a:solidFill>
            </a:endParaRPr>
          </a:p>
        </p:txBody>
      </p:sp>
      <p:sp>
        <p:nvSpPr>
          <p:cNvPr id="955" name="TextBox 954"/>
          <p:cNvSpPr txBox="1"/>
          <p:nvPr/>
        </p:nvSpPr>
        <p:spPr>
          <a:xfrm>
            <a:off x="7033573" y="4587704"/>
            <a:ext cx="1686167" cy="646331"/>
          </a:xfrm>
          <a:prstGeom prst="rect">
            <a:avLst/>
          </a:prstGeom>
          <a:noFill/>
        </p:spPr>
        <p:txBody>
          <a:bodyPr wrap="square" rtlCol="0">
            <a:spAutoFit/>
          </a:bodyPr>
          <a:lstStyle/>
          <a:p>
            <a:r>
              <a:rPr lang="en-US" dirty="0" smtClean="0">
                <a:solidFill>
                  <a:schemeClr val="tx2"/>
                </a:solidFill>
              </a:rPr>
              <a:t>Selection Classes</a:t>
            </a:r>
            <a:endParaRPr lang="en-US" dirty="0">
              <a:solidFill>
                <a:schemeClr val="tx2"/>
              </a:solidFill>
            </a:endParaRPr>
          </a:p>
        </p:txBody>
      </p:sp>
      <p:cxnSp>
        <p:nvCxnSpPr>
          <p:cNvPr id="964" name="Elbow Connector 963"/>
          <p:cNvCxnSpPr>
            <a:stCxn id="88" idx="2"/>
            <a:endCxn id="93" idx="0"/>
          </p:cNvCxnSpPr>
          <p:nvPr/>
        </p:nvCxnSpPr>
        <p:spPr>
          <a:xfrm rot="16200000" flipH="1">
            <a:off x="7510467" y="1168213"/>
            <a:ext cx="313522" cy="20583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72" name="Rectangle 971"/>
          <p:cNvSpPr/>
          <p:nvPr/>
        </p:nvSpPr>
        <p:spPr>
          <a:xfrm>
            <a:off x="7895658" y="3973771"/>
            <a:ext cx="1169727" cy="3385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err="1" smtClean="0"/>
              <a:t>Wrt</a:t>
            </a:r>
            <a:endParaRPr lang="en-US" sz="1100" b="1" u="sng" dirty="0" smtClean="0"/>
          </a:p>
          <a:p>
            <a:r>
              <a:rPr lang="en-US" sz="800" dirty="0" err="1" smtClean="0"/>
              <a:t>serialVersionUID</a:t>
            </a:r>
            <a:r>
              <a:rPr lang="en-US" sz="800" dirty="0" smtClean="0"/>
              <a:t>: long</a:t>
            </a:r>
          </a:p>
        </p:txBody>
      </p:sp>
      <p:sp>
        <p:nvSpPr>
          <p:cNvPr id="973" name="Rectangle 972"/>
          <p:cNvSpPr/>
          <p:nvPr/>
        </p:nvSpPr>
        <p:spPr>
          <a:xfrm>
            <a:off x="7453823" y="2543162"/>
            <a:ext cx="1190555" cy="5847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Gradient</a:t>
            </a:r>
          </a:p>
          <a:p>
            <a:r>
              <a:rPr lang="en-US" sz="800" dirty="0" err="1" smtClean="0"/>
              <a:t>serialVersionUID</a:t>
            </a:r>
            <a:r>
              <a:rPr lang="en-US" sz="800" dirty="0" smtClean="0"/>
              <a:t>: long</a:t>
            </a:r>
          </a:p>
          <a:p>
            <a:r>
              <a:rPr lang="en-US" sz="800" dirty="0" err="1" smtClean="0"/>
              <a:t>evaluationName</a:t>
            </a:r>
            <a:r>
              <a:rPr lang="en-US" sz="800" dirty="0" smtClean="0"/>
              <a:t>: String</a:t>
            </a:r>
          </a:p>
          <a:p>
            <a:r>
              <a:rPr lang="en-US" sz="800" dirty="0" err="1" smtClean="0"/>
              <a:t>wrt</a:t>
            </a:r>
            <a:r>
              <a:rPr lang="en-US" sz="800" dirty="0" smtClean="0"/>
              <a:t>: </a:t>
            </a:r>
            <a:r>
              <a:rPr lang="en-US" sz="800" dirty="0" err="1" smtClean="0"/>
              <a:t>Wrt</a:t>
            </a:r>
            <a:endParaRPr lang="en-US" sz="800" dirty="0"/>
          </a:p>
        </p:txBody>
      </p:sp>
      <p:sp>
        <p:nvSpPr>
          <p:cNvPr id="974" name="Rectangle 973"/>
          <p:cNvSpPr/>
          <p:nvPr/>
        </p:nvSpPr>
        <p:spPr>
          <a:xfrm>
            <a:off x="7873693" y="3600111"/>
            <a:ext cx="1190556" cy="21543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err="1" smtClean="0"/>
              <a:t>ArrayList</a:t>
            </a:r>
            <a:r>
              <a:rPr lang="en-US" sz="1100" b="1" u="sng" dirty="0" smtClean="0"/>
              <a:t>&lt;String&gt;</a:t>
            </a:r>
            <a:endParaRPr lang="en-US" sz="1100" b="1" u="sng" dirty="0"/>
          </a:p>
        </p:txBody>
      </p:sp>
      <p:cxnSp>
        <p:nvCxnSpPr>
          <p:cNvPr id="975" name="Elbow Connector 83"/>
          <p:cNvCxnSpPr>
            <a:stCxn id="972" idx="0"/>
            <a:endCxn id="974" idx="2"/>
          </p:cNvCxnSpPr>
          <p:nvPr/>
        </p:nvCxnSpPr>
        <p:spPr>
          <a:xfrm rot="16200000" flipV="1">
            <a:off x="8395634" y="3888882"/>
            <a:ext cx="158227" cy="1155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79" name="Elbow Connector 978"/>
          <p:cNvCxnSpPr>
            <a:stCxn id="88" idx="3"/>
            <a:endCxn id="972" idx="1"/>
          </p:cNvCxnSpPr>
          <p:nvPr/>
        </p:nvCxnSpPr>
        <p:spPr>
          <a:xfrm flipH="1">
            <a:off x="7895658" y="575765"/>
            <a:ext cx="399251" cy="3567278"/>
          </a:xfrm>
          <a:prstGeom prst="bentConnector5">
            <a:avLst>
              <a:gd name="adj1" fmla="val -164008"/>
              <a:gd name="adj2" fmla="val 77986"/>
              <a:gd name="adj3" fmla="val 1572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93" idx="2"/>
            <a:endCxn id="973" idx="0"/>
          </p:cNvCxnSpPr>
          <p:nvPr/>
        </p:nvCxnSpPr>
        <p:spPr>
          <a:xfrm rot="16200000" flipH="1">
            <a:off x="7644370" y="2138431"/>
            <a:ext cx="530506" cy="2789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Diamond 84"/>
          <p:cNvSpPr>
            <a:spLocks noChangeAspect="1"/>
          </p:cNvSpPr>
          <p:nvPr/>
        </p:nvSpPr>
        <p:spPr>
          <a:xfrm>
            <a:off x="7658260" y="2019417"/>
            <a:ext cx="233929" cy="125381"/>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167" name="Elbow Connector 166"/>
          <p:cNvCxnSpPr>
            <a:stCxn id="973" idx="2"/>
            <a:endCxn id="972" idx="1"/>
          </p:cNvCxnSpPr>
          <p:nvPr/>
        </p:nvCxnSpPr>
        <p:spPr>
          <a:xfrm rot="5400000">
            <a:off x="7464822" y="3558764"/>
            <a:ext cx="1015116" cy="153443"/>
          </a:xfrm>
          <a:prstGeom prst="bentConnector4">
            <a:avLst>
              <a:gd name="adj1" fmla="val 21814"/>
              <a:gd name="adj2" fmla="val 24898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2" name="Group 78"/>
          <p:cNvGrpSpPr/>
          <p:nvPr/>
        </p:nvGrpSpPr>
        <p:grpSpPr>
          <a:xfrm>
            <a:off x="635488" y="4006814"/>
            <a:ext cx="4900136" cy="546096"/>
            <a:chOff x="-2004833" y="1533588"/>
            <a:chExt cx="4900136" cy="546096"/>
          </a:xfrm>
        </p:grpSpPr>
        <p:sp>
          <p:nvSpPr>
            <p:cNvPr id="80" name="Diamond 79"/>
            <p:cNvSpPr>
              <a:spLocks noChangeAspect="1"/>
            </p:cNvSpPr>
            <p:nvPr/>
          </p:nvSpPr>
          <p:spPr>
            <a:xfrm>
              <a:off x="2661374" y="1954304"/>
              <a:ext cx="233929" cy="125380"/>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81" name="Elbow Connector 80"/>
            <p:cNvCxnSpPr>
              <a:stCxn id="80" idx="3"/>
              <a:endCxn id="20" idx="2"/>
            </p:cNvCxnSpPr>
            <p:nvPr/>
          </p:nvCxnSpPr>
          <p:spPr>
            <a:xfrm flipH="1" flipV="1">
              <a:off x="-2004833" y="1533588"/>
              <a:ext cx="4900136" cy="483406"/>
            </a:xfrm>
            <a:prstGeom prst="bentConnector4">
              <a:avLst>
                <a:gd name="adj1" fmla="val -4665"/>
                <a:gd name="adj2" fmla="val -166507"/>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89" name="Elbow Connector 88"/>
          <p:cNvCxnSpPr>
            <a:stCxn id="817" idx="3"/>
            <a:endCxn id="4" idx="2"/>
          </p:cNvCxnSpPr>
          <p:nvPr/>
        </p:nvCxnSpPr>
        <p:spPr>
          <a:xfrm flipH="1">
            <a:off x="2459724" y="4595471"/>
            <a:ext cx="2843776" cy="438644"/>
          </a:xfrm>
          <a:prstGeom prst="bentConnector4">
            <a:avLst>
              <a:gd name="adj1" fmla="val -8039"/>
              <a:gd name="adj2" fmla="val 174904"/>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3573470" y="1"/>
            <a:ext cx="5570531" cy="239206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496659" y="625435"/>
            <a:ext cx="3110805" cy="21506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9295" y="0"/>
            <a:ext cx="1497796" cy="1892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
            <a:ext cx="2344510" cy="18927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19115" y="1216827"/>
            <a:ext cx="806504" cy="215433"/>
          </a:xfrm>
          <a:prstGeom prst="rect">
            <a:avLst/>
          </a:prstGeom>
          <a:solidFill>
            <a:schemeClr val="accent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Evaluator</a:t>
            </a:r>
          </a:p>
        </p:txBody>
      </p:sp>
      <p:sp>
        <p:nvSpPr>
          <p:cNvPr id="9" name="Rectangle 8"/>
          <p:cNvSpPr/>
          <p:nvPr/>
        </p:nvSpPr>
        <p:spPr>
          <a:xfrm>
            <a:off x="3957520" y="141487"/>
            <a:ext cx="998530" cy="215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Realization</a:t>
            </a:r>
          </a:p>
        </p:txBody>
      </p:sp>
      <p:sp>
        <p:nvSpPr>
          <p:cNvPr id="10" name="Rectangle 9"/>
          <p:cNvSpPr/>
          <p:nvPr/>
        </p:nvSpPr>
        <p:spPr>
          <a:xfrm>
            <a:off x="2882180" y="717562"/>
            <a:ext cx="537670" cy="215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t" anchorCtr="0">
            <a:spAutoFit/>
          </a:bodyPr>
          <a:lstStyle/>
          <a:p>
            <a:pPr algn="ctr"/>
            <a:r>
              <a:rPr lang="en-US" sz="1100" b="1" u="sng" dirty="0" smtClean="0"/>
              <a:t>Var</a:t>
            </a:r>
          </a:p>
        </p:txBody>
      </p:sp>
      <p:sp>
        <p:nvSpPr>
          <p:cNvPr id="11" name="Rectangle 10"/>
          <p:cNvSpPr/>
          <p:nvPr/>
        </p:nvSpPr>
        <p:spPr>
          <a:xfrm>
            <a:off x="55250" y="724982"/>
            <a:ext cx="1060300" cy="215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AnalysisModel</a:t>
            </a:r>
            <a:endParaRPr lang="en-US" sz="1100" b="1" u="sng" dirty="0"/>
          </a:p>
        </p:txBody>
      </p:sp>
      <p:sp>
        <p:nvSpPr>
          <p:cNvPr id="12" name="Rectangle 11"/>
          <p:cNvSpPr/>
          <p:nvPr/>
        </p:nvSpPr>
        <p:spPr>
          <a:xfrm>
            <a:off x="708135" y="87765"/>
            <a:ext cx="1114332" cy="215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45710" rtlCol="0" anchor="ctr">
            <a:spAutoFit/>
          </a:bodyPr>
          <a:lstStyle/>
          <a:p>
            <a:pPr algn="ctr"/>
            <a:r>
              <a:rPr lang="en-US" sz="1100" b="1" u="sng" dirty="0" smtClean="0"/>
              <a:t>ServiceContext</a:t>
            </a:r>
            <a:endParaRPr lang="en-US" sz="1100" b="1" u="sng" dirty="0"/>
          </a:p>
        </p:txBody>
      </p:sp>
      <p:cxnSp>
        <p:nvCxnSpPr>
          <p:cNvPr id="13" name="Elbow Connector 83"/>
          <p:cNvCxnSpPr>
            <a:stCxn id="24" idx="0"/>
            <a:endCxn id="11" idx="2"/>
          </p:cNvCxnSpPr>
          <p:nvPr/>
        </p:nvCxnSpPr>
        <p:spPr>
          <a:xfrm rot="16200000" flipV="1">
            <a:off x="482996" y="1042820"/>
            <a:ext cx="238007" cy="33197"/>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83"/>
          <p:cNvCxnSpPr>
            <a:stCxn id="11" idx="0"/>
            <a:endCxn id="12" idx="2"/>
          </p:cNvCxnSpPr>
          <p:nvPr/>
        </p:nvCxnSpPr>
        <p:spPr>
          <a:xfrm rot="5400000" flipH="1" flipV="1">
            <a:off x="714458" y="174140"/>
            <a:ext cx="421784" cy="67990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068325" y="775212"/>
            <a:ext cx="1461196" cy="107720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Evaluation</a:t>
            </a:r>
          </a:p>
          <a:p>
            <a:r>
              <a:rPr lang="en-US" sz="800" dirty="0" smtClean="0"/>
              <a:t>differentiation: Differentiation</a:t>
            </a:r>
          </a:p>
          <a:p>
            <a:r>
              <a:rPr lang="en-US" sz="800" dirty="0" err="1" smtClean="0"/>
              <a:t>evaluationName</a:t>
            </a:r>
            <a:r>
              <a:rPr lang="en-US" sz="800" dirty="0" smtClean="0"/>
              <a:t>: String</a:t>
            </a:r>
          </a:p>
          <a:p>
            <a:r>
              <a:rPr lang="en-US" sz="800" dirty="0" err="1" smtClean="0"/>
              <a:t>evalutorName</a:t>
            </a:r>
            <a:r>
              <a:rPr lang="en-US" sz="800" dirty="0" smtClean="0"/>
              <a:t>: String</a:t>
            </a:r>
          </a:p>
          <a:p>
            <a:r>
              <a:rPr lang="en-US" sz="800" dirty="0" err="1" smtClean="0"/>
              <a:t>filterName</a:t>
            </a:r>
            <a:r>
              <a:rPr lang="en-US" sz="800" dirty="0" smtClean="0"/>
              <a:t> : String</a:t>
            </a:r>
          </a:p>
          <a:p>
            <a:r>
              <a:rPr lang="en-US" sz="800" dirty="0" err="1" smtClean="0"/>
              <a:t>gradientName</a:t>
            </a:r>
            <a:r>
              <a:rPr lang="en-US" sz="800" dirty="0" smtClean="0"/>
              <a:t> : String</a:t>
            </a:r>
          </a:p>
          <a:p>
            <a:r>
              <a:rPr lang="en-US" sz="800" dirty="0" err="1" smtClean="0"/>
              <a:t>varName</a:t>
            </a:r>
            <a:r>
              <a:rPr lang="en-US" sz="800" dirty="0" smtClean="0"/>
              <a:t>: String</a:t>
            </a:r>
          </a:p>
          <a:p>
            <a:r>
              <a:rPr lang="en-US" sz="800" dirty="0" err="1" smtClean="0"/>
              <a:t>wrt</a:t>
            </a:r>
            <a:r>
              <a:rPr lang="en-US" sz="800" dirty="0" smtClean="0"/>
              <a:t>: </a:t>
            </a:r>
            <a:r>
              <a:rPr lang="en-US" sz="800" dirty="0" err="1" smtClean="0"/>
              <a:t>Wrt</a:t>
            </a:r>
            <a:endParaRPr lang="en-US" sz="800" dirty="0" smtClean="0"/>
          </a:p>
        </p:txBody>
      </p:sp>
      <p:sp>
        <p:nvSpPr>
          <p:cNvPr id="16" name="Rectangle 15"/>
          <p:cNvSpPr/>
          <p:nvPr/>
        </p:nvSpPr>
        <p:spPr>
          <a:xfrm>
            <a:off x="7068325" y="122329"/>
            <a:ext cx="1230635" cy="5847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Differentiation</a:t>
            </a:r>
          </a:p>
          <a:p>
            <a:r>
              <a:rPr lang="en-US" sz="800" dirty="0" err="1" smtClean="0"/>
              <a:t>evaluatorName</a:t>
            </a:r>
            <a:r>
              <a:rPr lang="en-US" sz="800" dirty="0" smtClean="0"/>
              <a:t>: String</a:t>
            </a:r>
          </a:p>
          <a:p>
            <a:r>
              <a:rPr lang="en-US" sz="800" dirty="0" smtClean="0"/>
              <a:t>gradients: List&lt;Gradient&gt;</a:t>
            </a:r>
          </a:p>
          <a:p>
            <a:r>
              <a:rPr lang="en-US" sz="800" dirty="0" err="1" smtClean="0"/>
              <a:t>wrtNames</a:t>
            </a:r>
            <a:r>
              <a:rPr lang="en-US" sz="800" dirty="0" smtClean="0"/>
              <a:t>: List&lt;String&gt;</a:t>
            </a:r>
          </a:p>
        </p:txBody>
      </p:sp>
      <p:sp>
        <p:nvSpPr>
          <p:cNvPr id="17" name="Rectangle 16"/>
          <p:cNvSpPr/>
          <p:nvPr/>
        </p:nvSpPr>
        <p:spPr>
          <a:xfrm>
            <a:off x="4264757" y="755967"/>
            <a:ext cx="844910" cy="21543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Observable</a:t>
            </a:r>
            <a:endParaRPr lang="en-US" sz="1100" b="1" u="sng" dirty="0"/>
          </a:p>
        </p:txBody>
      </p:sp>
      <p:sp>
        <p:nvSpPr>
          <p:cNvPr id="18" name="Rectangle 17"/>
          <p:cNvSpPr/>
          <p:nvPr/>
        </p:nvSpPr>
        <p:spPr>
          <a:xfrm>
            <a:off x="5263288" y="755967"/>
            <a:ext cx="756079" cy="215433"/>
          </a:xfrm>
          <a:prstGeom prst="rect">
            <a:avLst/>
          </a:prstGeom>
          <a:solidFill>
            <a:schemeClr val="bg1">
              <a:lumMod val="6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i="1" u="sng" dirty="0" smtClean="0"/>
              <a:t>Observer</a:t>
            </a:r>
            <a:endParaRPr lang="en-US" sz="1100" b="1" i="1" u="sng" dirty="0"/>
          </a:p>
        </p:txBody>
      </p:sp>
      <p:cxnSp>
        <p:nvCxnSpPr>
          <p:cNvPr id="19" name="Elbow Connector 83"/>
          <p:cNvCxnSpPr>
            <a:stCxn id="8" idx="0"/>
            <a:endCxn id="18" idx="2"/>
          </p:cNvCxnSpPr>
          <p:nvPr/>
        </p:nvCxnSpPr>
        <p:spPr>
          <a:xfrm rot="5400000" flipH="1" flipV="1">
            <a:off x="4859134" y="434634"/>
            <a:ext cx="245427" cy="1318961"/>
          </a:xfrm>
          <a:prstGeom prst="bentConnector3">
            <a:avLst>
              <a:gd name="adj1" fmla="val 50000"/>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83"/>
          <p:cNvCxnSpPr>
            <a:stCxn id="8" idx="0"/>
            <a:endCxn id="17" idx="2"/>
          </p:cNvCxnSpPr>
          <p:nvPr/>
        </p:nvCxnSpPr>
        <p:spPr>
          <a:xfrm rot="5400000" flipH="1" flipV="1">
            <a:off x="4382076" y="911692"/>
            <a:ext cx="245427" cy="36484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042291" y="1677367"/>
            <a:ext cx="1373148" cy="215433"/>
          </a:xfrm>
          <a:prstGeom prst="rect">
            <a:avLst/>
          </a:prstGeom>
          <a:solidFill>
            <a:schemeClr val="accent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dirty="0" err="1" smtClean="0"/>
              <a:t>ExpressionEvaluator</a:t>
            </a:r>
            <a:endParaRPr lang="en-US" sz="1100" b="1" dirty="0"/>
          </a:p>
        </p:txBody>
      </p:sp>
      <p:cxnSp>
        <p:nvCxnSpPr>
          <p:cNvPr id="22" name="Elbow Connector 83"/>
          <p:cNvCxnSpPr>
            <a:stCxn id="21" idx="0"/>
            <a:endCxn id="8" idx="2"/>
          </p:cNvCxnSpPr>
          <p:nvPr/>
        </p:nvCxnSpPr>
        <p:spPr>
          <a:xfrm rot="16200000" flipV="1">
            <a:off x="4903063" y="851565"/>
            <a:ext cx="245107" cy="140649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168995" y="736605"/>
            <a:ext cx="1021895" cy="215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ModelContext</a:t>
            </a:r>
            <a:endParaRPr lang="en-US" sz="1100" b="1" u="sng" dirty="0"/>
          </a:p>
        </p:txBody>
      </p:sp>
      <p:sp>
        <p:nvSpPr>
          <p:cNvPr id="24" name="Rectangle 23"/>
          <p:cNvSpPr/>
          <p:nvPr/>
        </p:nvSpPr>
        <p:spPr>
          <a:xfrm>
            <a:off x="44833" y="1178422"/>
            <a:ext cx="1147527" cy="215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45710" rtlCol="0" anchor="ctr">
            <a:spAutoFit/>
          </a:bodyPr>
          <a:lstStyle/>
          <a:p>
            <a:pPr algn="ctr"/>
            <a:r>
              <a:rPr lang="en-US" sz="1100" b="1" u="sng" dirty="0" smtClean="0"/>
              <a:t>ResponseModel</a:t>
            </a:r>
          </a:p>
        </p:txBody>
      </p:sp>
      <p:grpSp>
        <p:nvGrpSpPr>
          <p:cNvPr id="2" name="Group 24"/>
          <p:cNvGrpSpPr/>
          <p:nvPr/>
        </p:nvGrpSpPr>
        <p:grpSpPr>
          <a:xfrm>
            <a:off x="1207402" y="1206662"/>
            <a:ext cx="637843" cy="125380"/>
            <a:chOff x="1779865" y="2928349"/>
            <a:chExt cx="637843" cy="125380"/>
          </a:xfrm>
        </p:grpSpPr>
        <p:sp>
          <p:nvSpPr>
            <p:cNvPr id="26" name="Diamond 25"/>
            <p:cNvSpPr>
              <a:spLocks noChangeAspect="1"/>
            </p:cNvSpPr>
            <p:nvPr/>
          </p:nvSpPr>
          <p:spPr>
            <a:xfrm>
              <a:off x="1779865" y="2928349"/>
              <a:ext cx="233929" cy="125380"/>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27" name="Elbow Connector 590"/>
            <p:cNvCxnSpPr>
              <a:stCxn id="26" idx="3"/>
              <a:endCxn id="30" idx="1"/>
            </p:cNvCxnSpPr>
            <p:nvPr/>
          </p:nvCxnSpPr>
          <p:spPr>
            <a:xfrm flipV="1">
              <a:off x="2013794" y="2946017"/>
              <a:ext cx="403914" cy="4502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8" name="Elbow Connector 83"/>
          <p:cNvCxnSpPr>
            <a:stCxn id="23" idx="0"/>
            <a:endCxn id="12" idx="2"/>
          </p:cNvCxnSpPr>
          <p:nvPr/>
        </p:nvCxnSpPr>
        <p:spPr>
          <a:xfrm rot="16200000" flipV="1">
            <a:off x="1255919" y="312581"/>
            <a:ext cx="433407" cy="41464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 name="Group 28"/>
          <p:cNvGrpSpPr/>
          <p:nvPr/>
        </p:nvGrpSpPr>
        <p:grpSpPr>
          <a:xfrm>
            <a:off x="1845245" y="786874"/>
            <a:ext cx="1040434" cy="545178"/>
            <a:chOff x="2743600" y="-488123"/>
            <a:chExt cx="1040434" cy="545178"/>
          </a:xfrm>
        </p:grpSpPr>
        <p:sp>
          <p:nvSpPr>
            <p:cNvPr id="30" name="Rectangle 29"/>
            <p:cNvSpPr/>
            <p:nvPr/>
          </p:nvSpPr>
          <p:spPr>
            <a:xfrm>
              <a:off x="2743600" y="-158389"/>
              <a:ext cx="806505" cy="2154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tIns="0" bIns="45720" rtlCol="0" anchor="t" anchorCtr="0">
              <a:spAutoFit/>
            </a:bodyPr>
            <a:lstStyle/>
            <a:p>
              <a:pPr algn="ctr"/>
              <a:r>
                <a:rPr lang="en-US" sz="1100" b="1" u="sng" dirty="0" smtClean="0"/>
                <a:t>VarList</a:t>
              </a:r>
            </a:p>
          </p:txBody>
        </p:sp>
        <p:grpSp>
          <p:nvGrpSpPr>
            <p:cNvPr id="25" name="Group 637"/>
            <p:cNvGrpSpPr/>
            <p:nvPr/>
          </p:nvGrpSpPr>
          <p:grpSpPr>
            <a:xfrm>
              <a:off x="3550105" y="-488123"/>
              <a:ext cx="233929" cy="493519"/>
              <a:chOff x="3407915" y="-172104"/>
              <a:chExt cx="233929" cy="493519"/>
            </a:xfrm>
          </p:grpSpPr>
          <p:sp>
            <p:nvSpPr>
              <p:cNvPr id="32" name="Diamond 31"/>
              <p:cNvSpPr>
                <a:spLocks noChangeAspect="1"/>
              </p:cNvSpPr>
              <p:nvPr/>
            </p:nvSpPr>
            <p:spPr>
              <a:xfrm>
                <a:off x="3407915" y="196035"/>
                <a:ext cx="233929" cy="125380"/>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33" name="Elbow Connector 32"/>
              <p:cNvCxnSpPr>
                <a:stCxn id="32" idx="3"/>
                <a:endCxn id="10" idx="1"/>
              </p:cNvCxnSpPr>
              <p:nvPr/>
            </p:nvCxnSpPr>
            <p:spPr>
              <a:xfrm flipH="1" flipV="1">
                <a:off x="3638345" y="-172104"/>
                <a:ext cx="3499" cy="430829"/>
              </a:xfrm>
              <a:prstGeom prst="bentConnector5">
                <a:avLst>
                  <a:gd name="adj1" fmla="val -6533295"/>
                  <a:gd name="adj2" fmla="val 44774"/>
                  <a:gd name="adj3" fmla="val 6633295"/>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34" name="Rectangle 33"/>
          <p:cNvSpPr/>
          <p:nvPr/>
        </p:nvSpPr>
        <p:spPr>
          <a:xfrm>
            <a:off x="2805370" y="141487"/>
            <a:ext cx="729695" cy="215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t" anchorCtr="0">
            <a:spAutoFit/>
          </a:bodyPr>
          <a:lstStyle/>
          <a:p>
            <a:pPr algn="ctr"/>
            <a:r>
              <a:rPr lang="en-US" sz="1100" b="1" u="sng" dirty="0" err="1" smtClean="0"/>
              <a:t>VarInfo</a:t>
            </a:r>
            <a:endParaRPr lang="en-US" sz="1100" b="1" u="sng" dirty="0" smtClean="0"/>
          </a:p>
        </p:txBody>
      </p:sp>
      <p:cxnSp>
        <p:nvCxnSpPr>
          <p:cNvPr id="35" name="Elbow Connector 83"/>
          <p:cNvCxnSpPr>
            <a:stCxn id="10" idx="0"/>
            <a:endCxn id="34" idx="2"/>
          </p:cNvCxnSpPr>
          <p:nvPr/>
        </p:nvCxnSpPr>
        <p:spPr>
          <a:xfrm rot="5400000" flipH="1" flipV="1">
            <a:off x="2980295" y="527640"/>
            <a:ext cx="360642" cy="1920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504"/>
          <p:cNvCxnSpPr>
            <a:stCxn id="34" idx="3"/>
            <a:endCxn id="9" idx="1"/>
          </p:cNvCxnSpPr>
          <p:nvPr/>
        </p:nvCxnSpPr>
        <p:spPr>
          <a:xfrm>
            <a:off x="3535065" y="249204"/>
            <a:ext cx="422455"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9" name="Group 36"/>
          <p:cNvGrpSpPr/>
          <p:nvPr/>
        </p:nvGrpSpPr>
        <p:grpSpPr>
          <a:xfrm>
            <a:off x="3419850" y="755967"/>
            <a:ext cx="508696" cy="1029117"/>
            <a:chOff x="2663180" y="-901987"/>
            <a:chExt cx="508696" cy="1029117"/>
          </a:xfrm>
        </p:grpSpPr>
        <p:sp>
          <p:nvSpPr>
            <p:cNvPr id="38" name="Diamond 37"/>
            <p:cNvSpPr>
              <a:spLocks noChangeAspect="1"/>
            </p:cNvSpPr>
            <p:nvPr/>
          </p:nvSpPr>
          <p:spPr>
            <a:xfrm>
              <a:off x="2663180" y="-901987"/>
              <a:ext cx="233929" cy="125380"/>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39" name="Elbow Connector 38"/>
            <p:cNvCxnSpPr>
              <a:stCxn id="38" idx="3"/>
              <a:endCxn id="40" idx="1"/>
            </p:cNvCxnSpPr>
            <p:nvPr/>
          </p:nvCxnSpPr>
          <p:spPr>
            <a:xfrm>
              <a:off x="2897109" y="-839297"/>
              <a:ext cx="274767" cy="96642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3928546" y="1677367"/>
            <a:ext cx="1036934" cy="215433"/>
          </a:xfrm>
          <a:prstGeom prst="rect">
            <a:avLst/>
          </a:prstGeom>
          <a:solidFill>
            <a:schemeClr val="accent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dirty="0" smtClean="0"/>
              <a:t>Differentiator</a:t>
            </a:r>
            <a:endParaRPr lang="en-US" sz="1100" b="1" dirty="0"/>
          </a:p>
        </p:txBody>
      </p:sp>
      <p:cxnSp>
        <p:nvCxnSpPr>
          <p:cNvPr id="41" name="Elbow Connector 83"/>
          <p:cNvCxnSpPr>
            <a:stCxn id="40" idx="0"/>
            <a:endCxn id="8" idx="2"/>
          </p:cNvCxnSpPr>
          <p:nvPr/>
        </p:nvCxnSpPr>
        <p:spPr>
          <a:xfrm rot="16200000" flipV="1">
            <a:off x="4262137" y="1492491"/>
            <a:ext cx="245107" cy="12464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1" name="Group 41"/>
          <p:cNvGrpSpPr/>
          <p:nvPr/>
        </p:nvGrpSpPr>
        <p:grpSpPr>
          <a:xfrm>
            <a:off x="3419850" y="871182"/>
            <a:ext cx="499265" cy="1336357"/>
            <a:chOff x="1472625" y="-374487"/>
            <a:chExt cx="499265" cy="1336360"/>
          </a:xfrm>
        </p:grpSpPr>
        <p:sp>
          <p:nvSpPr>
            <p:cNvPr id="43" name="Diamond 42"/>
            <p:cNvSpPr>
              <a:spLocks noChangeAspect="1"/>
            </p:cNvSpPr>
            <p:nvPr/>
          </p:nvSpPr>
          <p:spPr>
            <a:xfrm>
              <a:off x="1472625" y="-374487"/>
              <a:ext cx="233929" cy="125379"/>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44" name="Elbow Connector 43"/>
            <p:cNvCxnSpPr>
              <a:stCxn id="43" idx="3"/>
              <a:endCxn id="45" idx="1"/>
            </p:cNvCxnSpPr>
            <p:nvPr/>
          </p:nvCxnSpPr>
          <p:spPr>
            <a:xfrm>
              <a:off x="1706554" y="-311797"/>
              <a:ext cx="265336" cy="127367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Rectangle 44"/>
          <p:cNvSpPr/>
          <p:nvPr/>
        </p:nvSpPr>
        <p:spPr>
          <a:xfrm>
            <a:off x="3919115" y="2099822"/>
            <a:ext cx="652884" cy="215433"/>
          </a:xfrm>
          <a:prstGeom prst="rect">
            <a:avLst/>
          </a:prstGeom>
          <a:solidFill>
            <a:schemeClr val="accent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20" tIns="0" rIns="91420" bIns="45710" rtlCol="0" anchor="ctr">
            <a:spAutoFit/>
          </a:bodyPr>
          <a:lstStyle/>
          <a:p>
            <a:pPr algn="ctr"/>
            <a:r>
              <a:rPr lang="en-US" sz="1100" b="1" u="sng" dirty="0" smtClean="0"/>
              <a:t>Filter</a:t>
            </a:r>
            <a:endParaRPr lang="en-US" sz="800" dirty="0"/>
          </a:p>
        </p:txBody>
      </p:sp>
      <p:grpSp>
        <p:nvGrpSpPr>
          <p:cNvPr id="37" name="Group 45"/>
          <p:cNvGrpSpPr/>
          <p:nvPr/>
        </p:nvGrpSpPr>
        <p:grpSpPr>
          <a:xfrm>
            <a:off x="3419850" y="640752"/>
            <a:ext cx="499265" cy="683792"/>
            <a:chOff x="2663179" y="-825174"/>
            <a:chExt cx="499265" cy="683792"/>
          </a:xfrm>
        </p:grpSpPr>
        <p:sp>
          <p:nvSpPr>
            <p:cNvPr id="47" name="Diamond 46"/>
            <p:cNvSpPr>
              <a:spLocks noChangeAspect="1"/>
            </p:cNvSpPr>
            <p:nvPr/>
          </p:nvSpPr>
          <p:spPr>
            <a:xfrm>
              <a:off x="2663179" y="-825174"/>
              <a:ext cx="233929" cy="125380"/>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48" name="Elbow Connector 47"/>
            <p:cNvCxnSpPr>
              <a:stCxn id="47" idx="3"/>
              <a:endCxn id="8" idx="1"/>
            </p:cNvCxnSpPr>
            <p:nvPr/>
          </p:nvCxnSpPr>
          <p:spPr>
            <a:xfrm>
              <a:off x="2897108" y="-762484"/>
              <a:ext cx="265336" cy="621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2" name="Group 48"/>
          <p:cNvGrpSpPr/>
          <p:nvPr/>
        </p:nvGrpSpPr>
        <p:grpSpPr>
          <a:xfrm>
            <a:off x="4956050" y="241385"/>
            <a:ext cx="2112275" cy="1072431"/>
            <a:chOff x="-25171" y="3092133"/>
            <a:chExt cx="2112275" cy="1072430"/>
          </a:xfrm>
        </p:grpSpPr>
        <p:sp>
          <p:nvSpPr>
            <p:cNvPr id="50" name="Diamond 49"/>
            <p:cNvSpPr>
              <a:spLocks noChangeAspect="1"/>
            </p:cNvSpPr>
            <p:nvPr/>
          </p:nvSpPr>
          <p:spPr>
            <a:xfrm>
              <a:off x="-25171" y="3092133"/>
              <a:ext cx="233929" cy="125380"/>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51" name="Elbow Connector 50"/>
            <p:cNvCxnSpPr>
              <a:stCxn id="50" idx="3"/>
              <a:endCxn id="15" idx="1"/>
            </p:cNvCxnSpPr>
            <p:nvPr/>
          </p:nvCxnSpPr>
          <p:spPr>
            <a:xfrm>
              <a:off x="208758" y="3154823"/>
              <a:ext cx="1878346" cy="1009740"/>
            </a:xfrm>
            <a:prstGeom prst="bentConnector3">
              <a:avLst>
                <a:gd name="adj1" fmla="val 82293"/>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6" name="Group 51"/>
          <p:cNvGrpSpPr/>
          <p:nvPr/>
        </p:nvGrpSpPr>
        <p:grpSpPr>
          <a:xfrm>
            <a:off x="4956050" y="126171"/>
            <a:ext cx="2112275" cy="288541"/>
            <a:chOff x="-63576" y="3130540"/>
            <a:chExt cx="2112275" cy="288540"/>
          </a:xfrm>
        </p:grpSpPr>
        <p:sp>
          <p:nvSpPr>
            <p:cNvPr id="53" name="Diamond 52"/>
            <p:cNvSpPr>
              <a:spLocks noChangeAspect="1"/>
            </p:cNvSpPr>
            <p:nvPr/>
          </p:nvSpPr>
          <p:spPr>
            <a:xfrm>
              <a:off x="-63576" y="3130540"/>
              <a:ext cx="233929" cy="125381"/>
            </a:xfrm>
            <a:prstGeom prst="diamond">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a:endParaRPr lang="en-US" sz="1100" dirty="0"/>
            </a:p>
          </p:txBody>
        </p:sp>
        <p:cxnSp>
          <p:nvCxnSpPr>
            <p:cNvPr id="54" name="Elbow Connector 53"/>
            <p:cNvCxnSpPr>
              <a:stCxn id="53" idx="3"/>
              <a:endCxn id="16" idx="1"/>
            </p:cNvCxnSpPr>
            <p:nvPr/>
          </p:nvCxnSpPr>
          <p:spPr>
            <a:xfrm>
              <a:off x="170353" y="3193230"/>
              <a:ext cx="1878346" cy="225850"/>
            </a:xfrm>
            <a:prstGeom prst="bentConnector3">
              <a:avLst>
                <a:gd name="adj1" fmla="val 90969"/>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577880" y="1547155"/>
            <a:ext cx="1225015" cy="307777"/>
          </a:xfrm>
          <a:prstGeom prst="rect">
            <a:avLst/>
          </a:prstGeom>
          <a:noFill/>
        </p:spPr>
        <p:txBody>
          <a:bodyPr wrap="none" rtlCol="0">
            <a:spAutoFit/>
          </a:bodyPr>
          <a:lstStyle/>
          <a:p>
            <a:r>
              <a:rPr lang="en-US" sz="1400" dirty="0" smtClean="0">
                <a:solidFill>
                  <a:schemeClr val="tx2"/>
                </a:solidFill>
              </a:rPr>
              <a:t>Model Classes</a:t>
            </a:r>
            <a:endParaRPr lang="en-US" sz="1400" dirty="0">
              <a:solidFill>
                <a:schemeClr val="tx2"/>
              </a:solidFill>
            </a:endParaRPr>
          </a:p>
        </p:txBody>
      </p:sp>
      <p:sp>
        <p:nvSpPr>
          <p:cNvPr id="56" name="TextBox 55"/>
          <p:cNvSpPr txBox="1"/>
          <p:nvPr/>
        </p:nvSpPr>
        <p:spPr>
          <a:xfrm>
            <a:off x="2306105" y="1547155"/>
            <a:ext cx="1346459" cy="307777"/>
          </a:xfrm>
          <a:prstGeom prst="rect">
            <a:avLst/>
          </a:prstGeom>
          <a:noFill/>
        </p:spPr>
        <p:txBody>
          <a:bodyPr wrap="none" rtlCol="0">
            <a:spAutoFit/>
          </a:bodyPr>
          <a:lstStyle/>
          <a:p>
            <a:r>
              <a:rPr lang="en-US" sz="1400" dirty="0" smtClean="0">
                <a:solidFill>
                  <a:schemeClr val="tx2"/>
                </a:solidFill>
              </a:rPr>
              <a:t>Variable Classes</a:t>
            </a:r>
            <a:endParaRPr lang="en-US" sz="1400" dirty="0">
              <a:solidFill>
                <a:schemeClr val="tx2"/>
              </a:solidFill>
            </a:endParaRPr>
          </a:p>
        </p:txBody>
      </p:sp>
      <p:sp>
        <p:nvSpPr>
          <p:cNvPr id="57" name="TextBox 56"/>
          <p:cNvSpPr txBox="1"/>
          <p:nvPr/>
        </p:nvSpPr>
        <p:spPr>
          <a:xfrm>
            <a:off x="4994455" y="6488668"/>
            <a:ext cx="1744388" cy="369332"/>
          </a:xfrm>
          <a:prstGeom prst="rect">
            <a:avLst/>
          </a:prstGeom>
          <a:noFill/>
        </p:spPr>
        <p:txBody>
          <a:bodyPr wrap="none" rtlCol="0">
            <a:spAutoFit/>
          </a:bodyPr>
          <a:lstStyle/>
          <a:p>
            <a:r>
              <a:rPr lang="en-US" dirty="0" smtClean="0">
                <a:solidFill>
                  <a:schemeClr val="tx2"/>
                </a:solidFill>
              </a:rPr>
              <a:t>Mapping Classes</a:t>
            </a:r>
            <a:endParaRPr lang="en-US" dirty="0">
              <a:solidFill>
                <a:schemeClr val="tx2"/>
              </a:solidFill>
            </a:endParaRPr>
          </a:p>
        </p:txBody>
      </p:sp>
      <p:sp>
        <p:nvSpPr>
          <p:cNvPr id="58" name="TextBox 57"/>
          <p:cNvSpPr txBox="1"/>
          <p:nvPr/>
        </p:nvSpPr>
        <p:spPr>
          <a:xfrm>
            <a:off x="7029920" y="2008015"/>
            <a:ext cx="1686167" cy="307777"/>
          </a:xfrm>
          <a:prstGeom prst="rect">
            <a:avLst/>
          </a:prstGeom>
          <a:noFill/>
        </p:spPr>
        <p:txBody>
          <a:bodyPr wrap="square" rtlCol="0">
            <a:spAutoFit/>
          </a:bodyPr>
          <a:lstStyle/>
          <a:p>
            <a:r>
              <a:rPr lang="en-US" sz="1400" dirty="0" smtClean="0">
                <a:solidFill>
                  <a:schemeClr val="tx2"/>
                </a:solidFill>
              </a:rPr>
              <a:t>Selection Classes</a:t>
            </a:r>
            <a:endParaRPr lang="en-US" sz="1400" dirty="0">
              <a:solidFill>
                <a:schemeClr val="tx2"/>
              </a:solidFill>
            </a:endParaRPr>
          </a:p>
        </p:txBody>
      </p:sp>
      <p:sp>
        <p:nvSpPr>
          <p:cNvPr id="99" name="TextBox 98"/>
          <p:cNvSpPr txBox="1"/>
          <p:nvPr/>
        </p:nvSpPr>
        <p:spPr>
          <a:xfrm>
            <a:off x="4610405" y="2392065"/>
            <a:ext cx="1401346" cy="307777"/>
          </a:xfrm>
          <a:prstGeom prst="rect">
            <a:avLst/>
          </a:prstGeom>
          <a:noFill/>
        </p:spPr>
        <p:txBody>
          <a:bodyPr wrap="none" rtlCol="0">
            <a:spAutoFit/>
          </a:bodyPr>
          <a:lstStyle/>
          <a:p>
            <a:r>
              <a:rPr lang="en-US" sz="1400" dirty="0" smtClean="0">
                <a:solidFill>
                  <a:schemeClr val="tx2"/>
                </a:solidFill>
              </a:rPr>
              <a:t>Mapping Classes</a:t>
            </a:r>
            <a:endParaRPr lang="en-US" sz="1400" dirty="0">
              <a:solidFill>
                <a:schemeClr val="tx2"/>
              </a:solidFill>
            </a:endParaRPr>
          </a:p>
        </p:txBody>
      </p:sp>
      <p:cxnSp>
        <p:nvCxnSpPr>
          <p:cNvPr id="100" name="Elbow Connector 99"/>
          <p:cNvCxnSpPr>
            <a:stCxn id="15" idx="3"/>
            <a:endCxn id="16" idx="3"/>
          </p:cNvCxnSpPr>
          <p:nvPr/>
        </p:nvCxnSpPr>
        <p:spPr>
          <a:xfrm flipH="1" flipV="1">
            <a:off x="8298960" y="414712"/>
            <a:ext cx="230561" cy="899104"/>
          </a:xfrm>
          <a:prstGeom prst="bentConnector3">
            <a:avLst>
              <a:gd name="adj1" fmla="val -99149"/>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457200" y="1933575"/>
            <a:ext cx="8305800" cy="4216539"/>
          </a:xfrm>
          <a:prstGeom prst="rect">
            <a:avLst/>
          </a:prstGeom>
        </p:spPr>
        <p:txBody>
          <a:bodyPr wrap="square">
            <a:spAutoFit/>
          </a:bodyPr>
          <a:lstStyle/>
          <a:p>
            <a:r>
              <a:rPr lang="en-US" sz="1600" dirty="0" err="1" smtClean="0"/>
              <a:t>fe</a:t>
            </a:r>
            <a:r>
              <a:rPr lang="en-US" sz="1600" dirty="0" smtClean="0"/>
              <a:t> = </a:t>
            </a:r>
            <a:r>
              <a:rPr lang="en-US" sz="1600" i="1" dirty="0" smtClean="0"/>
              <a:t>evaluator("fe","x1^2-5.0*x1+x2^2-5.0*x2+2.0*x3^2-21.0*x3+x4^2+7.0*x4+50.0");</a:t>
            </a:r>
          </a:p>
          <a:p>
            <a:r>
              <a:rPr lang="en-US" sz="1600" dirty="0" smtClean="0"/>
              <a:t>fe.addArgs(model.getDesignVars("x1", "x2", "x3", "x4"));</a:t>
            </a:r>
          </a:p>
          <a:p>
            <a:r>
              <a:rPr lang="en-US" sz="1600" dirty="0" err="1" smtClean="0"/>
              <a:t>model.setResponseEvaluator("f</a:t>
            </a:r>
            <a:r>
              <a:rPr lang="en-US" sz="1600" dirty="0" smtClean="0"/>
              <a:t>", </a:t>
            </a:r>
            <a:r>
              <a:rPr lang="en-US" sz="1600" dirty="0" err="1" smtClean="0"/>
              <a:t>fe</a:t>
            </a:r>
            <a:r>
              <a:rPr lang="en-US" sz="1600" dirty="0" smtClean="0"/>
              <a:t>);</a:t>
            </a:r>
          </a:p>
          <a:p>
            <a:r>
              <a:rPr lang="en-US" sz="1600" dirty="0" smtClean="0"/>
              <a:t>// an alternative approach would be to do it declaratively</a:t>
            </a:r>
          </a:p>
          <a:p>
            <a:r>
              <a:rPr lang="en-US" sz="1200" dirty="0" smtClean="0"/>
              <a:t>//</a:t>
            </a:r>
            <a:r>
              <a:rPr lang="en-US" sz="1200" u="sng" dirty="0" smtClean="0"/>
              <a:t>var(model,"f","fe",evaluator("fe","x1^2-5.0*x1+x2^2-5.0*x2+2.0*x3^2-21.0*x3+x4^2+7.0*x4+50.0"),args("x1", "x2", "x3", "x4"));</a:t>
            </a:r>
          </a:p>
          <a:p>
            <a:endParaRPr lang="en-US" sz="1600" dirty="0" smtClean="0"/>
          </a:p>
          <a:p>
            <a:r>
              <a:rPr lang="en-US" sz="1600" dirty="0" smtClean="0"/>
              <a:t>Evaluator g1e = </a:t>
            </a:r>
            <a:r>
              <a:rPr lang="en-US" sz="1600" i="1" dirty="0" smtClean="0"/>
              <a:t>evaluator("g1e", "x1^2+x1+x2^2-x2+x3^2+x3+x4^2-x4-8.0");</a:t>
            </a:r>
          </a:p>
          <a:p>
            <a:r>
              <a:rPr lang="en-US" sz="1600" dirty="0" smtClean="0"/>
              <a:t>g1e.addArgs(model.getDesignVars("x1", "x2", "x3", "x4"));</a:t>
            </a:r>
          </a:p>
          <a:p>
            <a:r>
              <a:rPr lang="en-US" sz="1600" dirty="0" smtClean="0"/>
              <a:t>model.setResponseEvaluator("g1", g1e);</a:t>
            </a:r>
          </a:p>
          <a:p>
            <a:endParaRPr lang="en-US" sz="1600" dirty="0" smtClean="0"/>
          </a:p>
          <a:p>
            <a:r>
              <a:rPr lang="en-US" sz="1600" dirty="0" smtClean="0"/>
              <a:t>Evaluator g2e = </a:t>
            </a:r>
            <a:r>
              <a:rPr lang="en-US" sz="1600" i="1" dirty="0" smtClean="0"/>
              <a:t>evaluator("g2e","x1^2-x1+2.0*x2^2+x3^2+2.0*x4^2-x4-10.0");</a:t>
            </a:r>
          </a:p>
          <a:p>
            <a:r>
              <a:rPr lang="en-US" sz="1600" dirty="0" smtClean="0"/>
              <a:t>g2e.addArgs(model.getDesignVars("x1", "x2", "x3", "x4"));</a:t>
            </a:r>
          </a:p>
          <a:p>
            <a:r>
              <a:rPr lang="en-US" sz="1600" dirty="0" smtClean="0"/>
              <a:t>model.setResponseEvaluator("g2", g2e);</a:t>
            </a:r>
          </a:p>
          <a:p>
            <a:endParaRPr lang="en-US" sz="1600" dirty="0" smtClean="0"/>
          </a:p>
          <a:p>
            <a:r>
              <a:rPr lang="en-US" sz="1600" dirty="0" smtClean="0"/>
              <a:t>Evaluator g3e = </a:t>
            </a:r>
            <a:r>
              <a:rPr lang="en-US" sz="1600" i="1" dirty="0" smtClean="0"/>
              <a:t>evaluator("g3e", "2.0*x1^2+2.0*x1+x2^2-x2+x3^2-x4-5.0");</a:t>
            </a:r>
          </a:p>
          <a:p>
            <a:r>
              <a:rPr lang="en-US" sz="1600" dirty="0" smtClean="0"/>
              <a:t>g3e.addArgs(model.getDesignVars("x1", "x2", "x3", "x4"));</a:t>
            </a:r>
          </a:p>
          <a:p>
            <a:r>
              <a:rPr lang="en-US" sz="1600" dirty="0" smtClean="0"/>
              <a:t>model.setResponseEvaluator("g3", g3e);</a:t>
            </a:r>
            <a:endParaRPr lang="en-US" sz="1600" dirty="0"/>
          </a:p>
        </p:txBody>
      </p:sp>
      <p:sp>
        <p:nvSpPr>
          <p:cNvPr id="2" name="Title 1"/>
          <p:cNvSpPr>
            <a:spLocks noGrp="1"/>
          </p:cNvSpPr>
          <p:nvPr>
            <p:ph type="title"/>
          </p:nvPr>
        </p:nvSpPr>
        <p:spPr/>
        <p:txBody>
          <a:bodyPr/>
          <a:lstStyle/>
          <a:p>
            <a:r>
              <a:rPr lang="en-US" dirty="0" smtClean="0"/>
              <a:t>Rosen-Suzuki Functions </a:t>
            </a:r>
            <a:endParaRPr lang="en-US" dirty="0"/>
          </a:p>
        </p:txBody>
      </p:sp>
      <p:sp>
        <p:nvSpPr>
          <p:cNvPr id="6" name="TextBox 5"/>
          <p:cNvSpPr txBox="1"/>
          <p:nvPr/>
        </p:nvSpPr>
        <p:spPr>
          <a:xfrm>
            <a:off x="0" y="1600200"/>
            <a:ext cx="8127118" cy="400110"/>
          </a:xfrm>
          <a:prstGeom prst="rect">
            <a:avLst/>
          </a:prstGeom>
          <a:noFill/>
        </p:spPr>
        <p:txBody>
          <a:bodyPr wrap="none" rtlCol="0">
            <a:spAutoFit/>
          </a:bodyPr>
          <a:lstStyle/>
          <a:p>
            <a:r>
              <a:rPr lang="en-US" sz="2000" b="1" i="1" dirty="0" smtClean="0">
                <a:latin typeface="Arial"/>
                <a:cs typeface="Arial"/>
              </a:rPr>
              <a:t>Model Configuration (using operators and explicit programming)</a:t>
            </a:r>
            <a:endParaRPr lang="en-US" sz="2000" b="1" i="1" dirty="0">
              <a:latin typeface="Arial"/>
              <a:cs typeface="Arial"/>
            </a:endParaRPr>
          </a:p>
        </p:txBody>
      </p:sp>
      <p:sp>
        <p:nvSpPr>
          <p:cNvPr id="7" name="Rounded Rectangle 6"/>
          <p:cNvSpPr/>
          <p:nvPr/>
        </p:nvSpPr>
        <p:spPr>
          <a:xfrm>
            <a:off x="2110510" y="2004290"/>
            <a:ext cx="5486400" cy="234781"/>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3015761" y="2514600"/>
            <a:ext cx="457200" cy="175239"/>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3244581" y="3429000"/>
            <a:ext cx="3505200" cy="18591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3209946" y="4408055"/>
            <a:ext cx="3733800" cy="18591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5375565"/>
            <a:ext cx="3352800" cy="18591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2985687" y="3908988"/>
            <a:ext cx="771203" cy="2286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2997232" y="4876800"/>
            <a:ext cx="771203" cy="2286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2992617" y="5855855"/>
            <a:ext cx="771203" cy="2286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276558" y="2286000"/>
            <a:ext cx="1752600" cy="170804"/>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3438326" y="3692235"/>
            <a:ext cx="1752600" cy="170804"/>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3424385" y="4659745"/>
            <a:ext cx="1752600" cy="170804"/>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3417455" y="5638871"/>
            <a:ext cx="1752600" cy="170804"/>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0" y="1219200"/>
            <a:ext cx="6248400" cy="369332"/>
          </a:xfrm>
          <a:prstGeom prst="rect">
            <a:avLst/>
          </a:prstGeom>
        </p:spPr>
        <p:txBody>
          <a:bodyPr wrap="square">
            <a:spAutoFit/>
          </a:bodyPr>
          <a:lstStyle/>
          <a:p>
            <a:r>
              <a:rPr lang="en-US" dirty="0" smtClean="0">
                <a:latin typeface="Courier New"/>
                <a:cs typeface="Courier New"/>
              </a:rPr>
              <a:t>sorcer.rs.ex7.model.RsResponseModelBuilder</a:t>
            </a:r>
            <a:endParaRPr lang="en-US" dirty="0">
              <a:latin typeface="Courier New"/>
              <a:cs typeface="Courier New"/>
            </a:endParaRPr>
          </a:p>
        </p:txBody>
      </p:sp>
      <p:sp>
        <p:nvSpPr>
          <p:cNvPr id="21" name="TextBox 20"/>
          <p:cNvSpPr txBox="1"/>
          <p:nvPr/>
        </p:nvSpPr>
        <p:spPr>
          <a:xfrm>
            <a:off x="6858000" y="1219200"/>
            <a:ext cx="1480844" cy="369332"/>
          </a:xfrm>
          <a:prstGeom prst="rect">
            <a:avLst/>
          </a:prstGeom>
          <a:noFill/>
        </p:spPr>
        <p:txBody>
          <a:bodyPr wrap="none" rtlCol="0">
            <a:spAutoFit/>
          </a:bodyPr>
          <a:lstStyle/>
          <a:p>
            <a:r>
              <a:rPr lang="en-US" dirty="0" smtClean="0"/>
              <a:t>Examples/ex7</a:t>
            </a:r>
          </a:p>
        </p:txBody>
      </p:sp>
      <p:sp>
        <p:nvSpPr>
          <p:cNvPr id="22" name="TextBox 21"/>
          <p:cNvSpPr txBox="1"/>
          <p:nvPr/>
        </p:nvSpPr>
        <p:spPr>
          <a:xfrm>
            <a:off x="228600" y="6096000"/>
            <a:ext cx="8605090" cy="646331"/>
          </a:xfrm>
          <a:prstGeom prst="rect">
            <a:avLst/>
          </a:prstGeom>
          <a:noFill/>
        </p:spPr>
        <p:txBody>
          <a:bodyPr wrap="none" rtlCol="0">
            <a:spAutoFit/>
          </a:bodyPr>
          <a:lstStyle/>
          <a:p>
            <a:r>
              <a:rPr lang="en-US" dirty="0" smtClean="0"/>
              <a:t>Steps for Configuration: 1. Create Evaluator, 2. add Arguments/Dependencies to Evaluator, </a:t>
            </a:r>
          </a:p>
          <a:p>
            <a:r>
              <a:rPr lang="en-US" dirty="0" smtClean="0"/>
              <a:t>		        3. Create </a:t>
            </a:r>
            <a:r>
              <a:rPr lang="en-US" dirty="0" err="1" smtClean="0"/>
              <a:t>Filter(s</a:t>
            </a:r>
            <a:r>
              <a:rPr lang="en-US" dirty="0" smtClean="0"/>
              <a:t>) if required, 4. Associate Evaluator with </a:t>
            </a:r>
            <a:r>
              <a:rPr lang="en-US" dirty="0" err="1" smtClean="0"/>
              <a:t>Var</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a:t>
            </a:r>
            <a:r>
              <a:rPr lang="en-US" dirty="0" err="1" smtClean="0"/>
              <a:t>Var</a:t>
            </a:r>
            <a:endParaRPr lang="en-US" dirty="0"/>
          </a:p>
        </p:txBody>
      </p:sp>
      <p:sp>
        <p:nvSpPr>
          <p:cNvPr id="3" name="Content Placeholder 2"/>
          <p:cNvSpPr>
            <a:spLocks noGrp="1"/>
          </p:cNvSpPr>
          <p:nvPr>
            <p:ph idx="1"/>
          </p:nvPr>
        </p:nvSpPr>
        <p:spPr/>
        <p:txBody>
          <a:bodyPr>
            <a:normAutofit/>
          </a:bodyPr>
          <a:lstStyle/>
          <a:p>
            <a:pPr>
              <a:buNone/>
            </a:pPr>
            <a:r>
              <a:rPr lang="en-US" sz="1600" dirty="0" smtClean="0"/>
              <a:t>In SORCER </a:t>
            </a:r>
            <a:r>
              <a:rPr lang="en-US" sz="1600" dirty="0" err="1" smtClean="0"/>
              <a:t>Vars</a:t>
            </a:r>
            <a:r>
              <a:rPr lang="en-US" sz="1600" dirty="0" smtClean="0"/>
              <a:t> have  </a:t>
            </a:r>
            <a:r>
              <a:rPr lang="en-US" sz="1600" b="1" i="1" dirty="0" smtClean="0"/>
              <a:t>t</a:t>
            </a:r>
            <a:r>
              <a:rPr lang="en-US" sz="1600" b="1" i="1" dirty="0" smtClean="0"/>
              <a:t>ype </a:t>
            </a:r>
            <a:r>
              <a:rPr lang="en-US" sz="1600" dirty="0" smtClean="0"/>
              <a:t>either </a:t>
            </a:r>
            <a:r>
              <a:rPr lang="en-US" sz="1600" b="1" dirty="0" smtClean="0"/>
              <a:t>DESIGN</a:t>
            </a:r>
            <a:r>
              <a:rPr lang="en-US" sz="1600" dirty="0" smtClean="0"/>
              <a:t> (default) or </a:t>
            </a:r>
            <a:r>
              <a:rPr lang="en-US" sz="1600" b="1" dirty="0" smtClean="0"/>
              <a:t>RESONSE. Depending on the </a:t>
            </a:r>
            <a:r>
              <a:rPr lang="en-US" sz="1600" b="1" i="1" dirty="0" smtClean="0"/>
              <a:t>type, </a:t>
            </a:r>
            <a:r>
              <a:rPr lang="en-US" sz="1600" dirty="0" smtClean="0"/>
              <a:t>the configuration process is different. </a:t>
            </a:r>
          </a:p>
          <a:p>
            <a:pPr>
              <a:buNone/>
            </a:pPr>
            <a:endParaRPr lang="en-US" sz="1600" dirty="0" smtClean="0"/>
          </a:p>
          <a:p>
            <a:pPr>
              <a:buNone/>
            </a:pPr>
            <a:r>
              <a:rPr lang="en-US" sz="1600" b="1" i="1" dirty="0" smtClean="0"/>
              <a:t>type:</a:t>
            </a:r>
            <a:r>
              <a:rPr lang="en-US" sz="1600" b="1" dirty="0" smtClean="0"/>
              <a:t> DESIGN – </a:t>
            </a:r>
            <a:r>
              <a:rPr lang="en-US" sz="1600" dirty="0" smtClean="0"/>
              <a:t>No </a:t>
            </a:r>
            <a:r>
              <a:rPr lang="en-US" sz="1600" b="1" i="1" dirty="0" smtClean="0"/>
              <a:t>Evaluator</a:t>
            </a:r>
            <a:r>
              <a:rPr lang="en-US" sz="1600" dirty="0" smtClean="0"/>
              <a:t> is specified, a </a:t>
            </a:r>
            <a:r>
              <a:rPr lang="en-US" sz="1600" b="1" i="1" dirty="0" smtClean="0"/>
              <a:t>Filter</a:t>
            </a:r>
            <a:r>
              <a:rPr lang="en-US" sz="1600" dirty="0" smtClean="0"/>
              <a:t> may or may not be specified, </a:t>
            </a:r>
            <a:r>
              <a:rPr lang="en-US" sz="1600" b="1" i="1" dirty="0" smtClean="0"/>
              <a:t>kind</a:t>
            </a:r>
            <a:r>
              <a:rPr lang="en-US" sz="1600" dirty="0" smtClean="0"/>
              <a:t>, </a:t>
            </a:r>
            <a:r>
              <a:rPr lang="en-US" sz="1600" b="1" i="1" dirty="0" err="1" smtClean="0"/>
              <a:t>valueType</a:t>
            </a:r>
            <a:r>
              <a:rPr lang="en-US" sz="1600" dirty="0" smtClean="0"/>
              <a:t>, and,  </a:t>
            </a:r>
            <a:r>
              <a:rPr lang="en-US" sz="1600" b="1" i="1" dirty="0" err="1" smtClean="0"/>
              <a:t>mathType</a:t>
            </a:r>
            <a:r>
              <a:rPr lang="en-US" sz="1600" dirty="0" smtClean="0"/>
              <a:t> may or may not be specified (defaults will occur).</a:t>
            </a:r>
          </a:p>
          <a:p>
            <a:pPr>
              <a:buNone/>
            </a:pPr>
            <a:endParaRPr lang="en-US" sz="1600" dirty="0" smtClean="0"/>
          </a:p>
          <a:p>
            <a:pPr>
              <a:buNone/>
            </a:pPr>
            <a:r>
              <a:rPr lang="en-US" sz="1600" dirty="0" smtClean="0"/>
              <a:t>In the </a:t>
            </a:r>
            <a:r>
              <a:rPr lang="en-US" sz="1600" dirty="0" err="1" smtClean="0"/>
              <a:t>Roszen</a:t>
            </a:r>
            <a:r>
              <a:rPr lang="en-US" sz="1600" dirty="0" smtClean="0"/>
              <a:t>-Suzuki Example the DESIGN </a:t>
            </a:r>
            <a:r>
              <a:rPr lang="en-US" sz="1600" dirty="0" err="1" smtClean="0"/>
              <a:t>Vars</a:t>
            </a:r>
            <a:r>
              <a:rPr lang="en-US" sz="1600" dirty="0" smtClean="0"/>
              <a:t> are “x1”, “x2”, “x3”, and “x4”.  They do not require filters and hence no further configuration. </a:t>
            </a:r>
          </a:p>
          <a:p>
            <a:pPr>
              <a:buNone/>
            </a:pPr>
            <a:endParaRPr lang="en-US" sz="1600" b="1" i="1" dirty="0" smtClean="0"/>
          </a:p>
          <a:p>
            <a:pPr>
              <a:buNone/>
            </a:pPr>
            <a:endParaRPr lang="en-US" sz="1600" dirty="0" smtClean="0"/>
          </a:p>
          <a:p>
            <a:pPr>
              <a:buNone/>
            </a:pPr>
            <a:endParaRPr lang="en-US" sz="1600" b="1" i="1" dirty="0" smtClean="0"/>
          </a:p>
          <a:p>
            <a:pPr>
              <a:buNone/>
            </a:pPr>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a:t>
            </a:r>
            <a:r>
              <a:rPr lang="en-US" dirty="0" err="1" smtClean="0"/>
              <a:t>Var</a:t>
            </a:r>
            <a:r>
              <a:rPr lang="en-US" dirty="0" smtClean="0"/>
              <a:t> in the Model</a:t>
            </a:r>
            <a:endParaRPr lang="en-US" dirty="0"/>
          </a:p>
        </p:txBody>
      </p:sp>
      <p:sp>
        <p:nvSpPr>
          <p:cNvPr id="3" name="Content Placeholder 2"/>
          <p:cNvSpPr>
            <a:spLocks noGrp="1"/>
          </p:cNvSpPr>
          <p:nvPr>
            <p:ph idx="1"/>
          </p:nvPr>
        </p:nvSpPr>
        <p:spPr>
          <a:xfrm>
            <a:off x="228600" y="1212326"/>
            <a:ext cx="8763000" cy="5257800"/>
          </a:xfrm>
        </p:spPr>
        <p:txBody>
          <a:bodyPr>
            <a:normAutofit fontScale="92500" lnSpcReduction="10000"/>
          </a:bodyPr>
          <a:lstStyle/>
          <a:p>
            <a:pPr>
              <a:buNone/>
            </a:pPr>
            <a:r>
              <a:rPr lang="en-US" sz="1600" b="1" i="1" dirty="0" smtClean="0"/>
              <a:t>type</a:t>
            </a:r>
            <a:r>
              <a:rPr lang="en-US" sz="1600" b="1" i="1" dirty="0" smtClean="0"/>
              <a:t>:</a:t>
            </a:r>
            <a:r>
              <a:rPr lang="en-US" sz="1600" b="1" dirty="0" smtClean="0"/>
              <a:t> RESPONSE </a:t>
            </a:r>
            <a:r>
              <a:rPr lang="en-US" sz="1600" b="1" dirty="0" smtClean="0"/>
              <a:t>–</a:t>
            </a:r>
            <a:r>
              <a:rPr lang="en-US" sz="1600" b="1" dirty="0" smtClean="0"/>
              <a:t> </a:t>
            </a:r>
            <a:r>
              <a:rPr lang="en-US" sz="1600" dirty="0" smtClean="0"/>
              <a:t> </a:t>
            </a:r>
            <a:r>
              <a:rPr lang="en-US" sz="1600" b="1" i="1" dirty="0" smtClean="0"/>
              <a:t>Evaluator</a:t>
            </a:r>
            <a:r>
              <a:rPr lang="en-US" sz="1600" dirty="0" smtClean="0"/>
              <a:t> must be </a:t>
            </a:r>
            <a:r>
              <a:rPr lang="en-US" sz="1600" dirty="0" smtClean="0"/>
              <a:t>specified, a </a:t>
            </a:r>
            <a:r>
              <a:rPr lang="en-US" sz="1600" b="1" i="1" dirty="0" smtClean="0"/>
              <a:t>Filter </a:t>
            </a:r>
            <a:r>
              <a:rPr lang="en-US" sz="1600" dirty="0" smtClean="0"/>
              <a:t>(default </a:t>
            </a:r>
            <a:r>
              <a:rPr lang="en-US" sz="1600" b="1" dirty="0" smtClean="0"/>
              <a:t>null)</a:t>
            </a:r>
            <a:r>
              <a:rPr lang="en-US" sz="1600" dirty="0" smtClean="0"/>
              <a:t> </a:t>
            </a:r>
            <a:r>
              <a:rPr lang="en-US" sz="1600" dirty="0" smtClean="0"/>
              <a:t>may or may not be </a:t>
            </a:r>
            <a:r>
              <a:rPr lang="en-US" sz="1600" dirty="0" smtClean="0"/>
              <a:t>specified, </a:t>
            </a:r>
            <a:r>
              <a:rPr lang="en-US" sz="1600" b="1" i="1" dirty="0" smtClean="0"/>
              <a:t>Differentiator</a:t>
            </a:r>
            <a:r>
              <a:rPr lang="en-US" sz="1600" dirty="0" smtClean="0"/>
              <a:t> (default </a:t>
            </a:r>
            <a:r>
              <a:rPr lang="en-US" sz="1600" b="1" dirty="0" smtClean="0"/>
              <a:t>null </a:t>
            </a:r>
            <a:r>
              <a:rPr lang="en-US" sz="1600" dirty="0" smtClean="0"/>
              <a:t>) must be specified if derivatives are to be computed,  </a:t>
            </a:r>
            <a:r>
              <a:rPr lang="en-US" sz="1600" b="1" i="1" dirty="0" err="1" smtClean="0"/>
              <a:t>evaluationName</a:t>
            </a:r>
            <a:r>
              <a:rPr lang="en-US" sz="1600" b="1" i="1" dirty="0" smtClean="0"/>
              <a:t> </a:t>
            </a:r>
            <a:r>
              <a:rPr lang="en-US" sz="1600" dirty="0" smtClean="0"/>
              <a:t>may or may not be specified – if it is specified it must match an </a:t>
            </a:r>
            <a:r>
              <a:rPr lang="en-US" sz="1600" b="1" i="1" dirty="0" err="1" smtClean="0"/>
              <a:t>evaluationName</a:t>
            </a:r>
            <a:r>
              <a:rPr lang="en-US" sz="1600" dirty="0" smtClean="0"/>
              <a:t> given in the model it is utilized within. </a:t>
            </a:r>
            <a:r>
              <a:rPr lang="en-US" sz="1600" b="1" i="1" dirty="0" smtClean="0"/>
              <a:t>kind</a:t>
            </a:r>
            <a:r>
              <a:rPr lang="en-US" sz="1600" dirty="0" smtClean="0"/>
              <a:t>, </a:t>
            </a:r>
            <a:r>
              <a:rPr lang="en-US" sz="1600" b="1" i="1" dirty="0" err="1" smtClean="0"/>
              <a:t>valueType</a:t>
            </a:r>
            <a:r>
              <a:rPr lang="en-US" sz="1600" dirty="0" smtClean="0"/>
              <a:t>, and,  </a:t>
            </a:r>
            <a:r>
              <a:rPr lang="en-US" sz="1600" b="1" i="1" dirty="0" err="1" smtClean="0"/>
              <a:t>mathType</a:t>
            </a:r>
            <a:r>
              <a:rPr lang="en-US" sz="1600" dirty="0" smtClean="0"/>
              <a:t> may or may not be specified (defaults will occur)</a:t>
            </a:r>
            <a:r>
              <a:rPr lang="en-US" sz="1600" dirty="0" smtClean="0"/>
              <a:t>. </a:t>
            </a:r>
          </a:p>
          <a:p>
            <a:pPr>
              <a:buNone/>
            </a:pPr>
            <a:r>
              <a:rPr lang="en-US" sz="1600" dirty="0" smtClean="0"/>
              <a:t>	</a:t>
            </a:r>
            <a:r>
              <a:rPr lang="en-US" sz="1600" dirty="0" smtClean="0"/>
              <a:t>Note: the </a:t>
            </a:r>
            <a:r>
              <a:rPr lang="en-US" sz="1600" b="1" i="1" dirty="0" err="1" smtClean="0"/>
              <a:t>evaluator</a:t>
            </a:r>
            <a:r>
              <a:rPr lang="en-US" sz="1600" b="1" i="1" dirty="0" err="1" smtClean="0"/>
              <a:t>N</a:t>
            </a:r>
            <a:r>
              <a:rPr lang="en-US" sz="1600" b="1" i="1" dirty="0" err="1" smtClean="0"/>
              <a:t>ame</a:t>
            </a:r>
            <a:r>
              <a:rPr lang="en-US" sz="1600" b="1" i="1" dirty="0" smtClean="0"/>
              <a:t> </a:t>
            </a:r>
            <a:r>
              <a:rPr lang="en-US" sz="1600" dirty="0" smtClean="0"/>
              <a:t>given for the </a:t>
            </a:r>
            <a:r>
              <a:rPr lang="en-US" sz="1600" b="1" i="1" dirty="0" smtClean="0"/>
              <a:t>Evaluator </a:t>
            </a:r>
            <a:r>
              <a:rPr lang="en-US" sz="1600" dirty="0" smtClean="0"/>
              <a:t>must match a </a:t>
            </a:r>
            <a:r>
              <a:rPr lang="en-US" sz="1600" b="1" i="1" dirty="0" smtClean="0"/>
              <a:t>name </a:t>
            </a:r>
            <a:r>
              <a:rPr lang="en-US" sz="1600" dirty="0" smtClean="0"/>
              <a:t>given in the model it is utilized </a:t>
            </a:r>
            <a:r>
              <a:rPr lang="en-US" sz="1600" dirty="0" smtClean="0"/>
              <a:t>within.</a:t>
            </a:r>
            <a:endParaRPr lang="en-US" sz="1600" b="1" i="1" dirty="0" smtClean="0"/>
          </a:p>
          <a:p>
            <a:pPr>
              <a:buNone/>
            </a:pPr>
            <a:endParaRPr lang="en-US" sz="1600" b="1" i="1" dirty="0" smtClean="0"/>
          </a:p>
          <a:p>
            <a:pPr>
              <a:buNone/>
            </a:pPr>
            <a:r>
              <a:rPr lang="en-US" sz="1600" dirty="0" smtClean="0"/>
              <a:t>In </a:t>
            </a:r>
            <a:r>
              <a:rPr lang="en-US" sz="1600" dirty="0" smtClean="0"/>
              <a:t>the </a:t>
            </a:r>
            <a:r>
              <a:rPr lang="en-US" sz="1600" dirty="0" err="1" smtClean="0"/>
              <a:t>Roszen</a:t>
            </a:r>
            <a:r>
              <a:rPr lang="en-US" sz="1600" dirty="0" smtClean="0"/>
              <a:t>-Suzuki Example</a:t>
            </a:r>
            <a:r>
              <a:rPr lang="en-US" sz="1600" dirty="0" smtClean="0"/>
              <a:t> for the </a:t>
            </a:r>
            <a:r>
              <a:rPr lang="en-US" sz="1600" b="1" dirty="0" smtClean="0"/>
              <a:t>RESPONSE</a:t>
            </a:r>
            <a:r>
              <a:rPr lang="en-US" sz="1600" dirty="0" smtClean="0"/>
              <a:t> </a:t>
            </a:r>
            <a:r>
              <a:rPr lang="en-US" sz="1600" b="1" i="1" dirty="0" err="1" smtClean="0"/>
              <a:t>Var</a:t>
            </a:r>
            <a:r>
              <a:rPr lang="en-US" sz="1600" dirty="0" smtClean="0"/>
              <a:t> “g1” an </a:t>
            </a:r>
            <a:r>
              <a:rPr lang="en-US" sz="1600" b="1" i="1" dirty="0" smtClean="0"/>
              <a:t>Evaluator</a:t>
            </a:r>
            <a:r>
              <a:rPr lang="en-US" sz="1600" dirty="0" smtClean="0"/>
              <a:t>  </a:t>
            </a:r>
          </a:p>
          <a:p>
            <a:pPr>
              <a:buNone/>
            </a:pPr>
            <a:r>
              <a:rPr lang="en-US" sz="1600" b="1" i="1" dirty="0" smtClean="0"/>
              <a:t>g1e </a:t>
            </a:r>
            <a:r>
              <a:rPr lang="en-US" sz="1600" b="1" i="1" dirty="0" smtClean="0"/>
              <a:t>= evaluator("g1e", "x1^2+x1+x2^2-x2+x3^2+x3+x4^2-x4-8.0")</a:t>
            </a:r>
            <a:r>
              <a:rPr lang="en-US" sz="1600" i="1" dirty="0" smtClean="0"/>
              <a:t>; </a:t>
            </a:r>
            <a:r>
              <a:rPr lang="en-US" sz="1600" dirty="0" smtClean="0"/>
              <a:t>is created.</a:t>
            </a:r>
          </a:p>
          <a:p>
            <a:pPr>
              <a:buNone/>
            </a:pPr>
            <a:r>
              <a:rPr lang="en-US" sz="1600" dirty="0" smtClean="0"/>
              <a:t>Note: that the </a:t>
            </a:r>
            <a:r>
              <a:rPr lang="en-US" sz="1600" b="1" i="1" dirty="0" err="1" smtClean="0"/>
              <a:t>evaluatorName</a:t>
            </a:r>
            <a:r>
              <a:rPr lang="en-US" sz="1600" b="1" i="1" dirty="0" smtClean="0"/>
              <a:t> </a:t>
            </a:r>
            <a:r>
              <a:rPr lang="en-US" sz="1600" i="1" dirty="0" smtClean="0"/>
              <a:t>“g1e” </a:t>
            </a:r>
            <a:r>
              <a:rPr lang="en-US" sz="1600" dirty="0" smtClean="0"/>
              <a:t>matches the </a:t>
            </a:r>
            <a:r>
              <a:rPr lang="en-US" sz="1600" b="1" i="1" dirty="0" err="1" smtClean="0"/>
              <a:t>evaluatorName</a:t>
            </a:r>
            <a:r>
              <a:rPr lang="en-US" sz="1600" b="1" i="1" dirty="0" smtClean="0"/>
              <a:t> </a:t>
            </a:r>
            <a:r>
              <a:rPr lang="en-US" sz="1600" dirty="0" smtClean="0"/>
              <a:t>given in the model definition.</a:t>
            </a:r>
            <a:endParaRPr lang="en-US" sz="1600" i="1" dirty="0" smtClean="0"/>
          </a:p>
          <a:p>
            <a:pPr>
              <a:buNone/>
            </a:pPr>
            <a:endParaRPr lang="en-US" sz="1600" dirty="0" smtClean="0"/>
          </a:p>
          <a:p>
            <a:pPr>
              <a:buNone/>
            </a:pPr>
            <a:r>
              <a:rPr lang="en-US" sz="1600" dirty="0" smtClean="0"/>
              <a:t>The statement:</a:t>
            </a:r>
          </a:p>
          <a:p>
            <a:pPr>
              <a:buNone/>
            </a:pPr>
            <a:r>
              <a:rPr lang="en-US" sz="1600" b="1" i="1" dirty="0" smtClean="0"/>
              <a:t>model.setResponseEvaluator</a:t>
            </a:r>
            <a:r>
              <a:rPr lang="en-US" sz="1600" b="1" i="1" dirty="0" smtClean="0"/>
              <a:t>("g1", g1e)</a:t>
            </a:r>
            <a:r>
              <a:rPr lang="en-US" sz="1600" b="1" i="1" dirty="0" smtClean="0"/>
              <a:t>;</a:t>
            </a:r>
          </a:p>
          <a:p>
            <a:pPr>
              <a:buNone/>
            </a:pPr>
            <a:r>
              <a:rPr lang="en-US" sz="1600" dirty="0" smtClean="0"/>
              <a:t>Actually associates the </a:t>
            </a:r>
            <a:r>
              <a:rPr lang="en-US" sz="1600" b="1" i="1" dirty="0" smtClean="0"/>
              <a:t>E</a:t>
            </a:r>
            <a:r>
              <a:rPr lang="en-US" sz="1600" b="1" i="1" dirty="0" smtClean="0"/>
              <a:t>valuator</a:t>
            </a:r>
            <a:r>
              <a:rPr lang="en-US" sz="1600" dirty="0" smtClean="0"/>
              <a:t> </a:t>
            </a:r>
            <a:r>
              <a:rPr lang="en-US" sz="1600" b="1" i="1" dirty="0" smtClean="0"/>
              <a:t>g1e</a:t>
            </a:r>
            <a:r>
              <a:rPr lang="en-US" sz="1600" dirty="0" smtClean="0"/>
              <a:t> with the </a:t>
            </a:r>
            <a:r>
              <a:rPr lang="en-US" sz="1600" b="1" i="1" dirty="0" err="1" smtClean="0"/>
              <a:t>Var</a:t>
            </a:r>
            <a:r>
              <a:rPr lang="en-US" sz="1600" dirty="0" smtClean="0"/>
              <a:t> “g1” in</a:t>
            </a:r>
          </a:p>
          <a:p>
            <a:pPr>
              <a:buNone/>
            </a:pPr>
            <a:r>
              <a:rPr lang="en-US" sz="1600" dirty="0" smtClean="0"/>
              <a:t>the model. Note: No </a:t>
            </a:r>
            <a:r>
              <a:rPr lang="en-US" sz="1600" b="1" i="1" dirty="0" smtClean="0"/>
              <a:t>Filter</a:t>
            </a:r>
            <a:r>
              <a:rPr lang="en-US" sz="1600" dirty="0" smtClean="0"/>
              <a:t> or </a:t>
            </a:r>
            <a:r>
              <a:rPr lang="en-US" sz="1600" b="1" i="1" dirty="0" smtClean="0"/>
              <a:t>Differentiator</a:t>
            </a:r>
            <a:r>
              <a:rPr lang="en-US" sz="1600" dirty="0" smtClean="0"/>
              <a:t> is needed in </a:t>
            </a:r>
          </a:p>
          <a:p>
            <a:pPr>
              <a:buNone/>
            </a:pPr>
            <a:r>
              <a:rPr lang="en-US" sz="1600" dirty="0" smtClean="0"/>
              <a:t>t</a:t>
            </a:r>
            <a:r>
              <a:rPr lang="en-US" sz="1600" dirty="0" smtClean="0"/>
              <a:t>his example. (they are set to </a:t>
            </a:r>
            <a:r>
              <a:rPr lang="en-US" sz="1600" b="1" i="1" dirty="0" smtClean="0"/>
              <a:t>null</a:t>
            </a:r>
            <a:r>
              <a:rPr lang="en-US" sz="1600" dirty="0" smtClean="0"/>
              <a:t> by default).</a:t>
            </a:r>
          </a:p>
          <a:p>
            <a:pPr>
              <a:buNone/>
            </a:pPr>
            <a:endParaRPr lang="en-US" sz="1600" dirty="0" smtClean="0"/>
          </a:p>
          <a:p>
            <a:pPr>
              <a:buNone/>
            </a:pPr>
            <a:r>
              <a:rPr lang="en-US" sz="1600" dirty="0" smtClean="0"/>
              <a:t> This could have been achieved with the following two statements</a:t>
            </a:r>
          </a:p>
          <a:p>
            <a:pPr>
              <a:buNone/>
            </a:pPr>
            <a:r>
              <a:rPr lang="en-US" sz="1600" b="1" i="1" dirty="0" err="1" smtClean="0"/>
              <a:t>Var</a:t>
            </a:r>
            <a:r>
              <a:rPr lang="en-US" sz="1600" b="1" i="1" dirty="0" smtClean="0"/>
              <a:t> g1Var = Model.getVar(“g1”);</a:t>
            </a:r>
          </a:p>
          <a:p>
            <a:pPr>
              <a:buNone/>
            </a:pPr>
            <a:r>
              <a:rPr lang="en-US" sz="1600" b="1" i="1" dirty="0" smtClean="0"/>
              <a:t>g1Var.setEvaluator(g1e)</a:t>
            </a:r>
            <a:r>
              <a:rPr lang="en-US" sz="1600" b="1" i="1" dirty="0" smtClean="0"/>
              <a:t>;</a:t>
            </a:r>
            <a:endParaRPr lang="en-US" sz="1600" b="1" i="1" dirty="0" smtClean="0"/>
          </a:p>
          <a:p>
            <a:pPr>
              <a:buNone/>
            </a:pPr>
            <a:endParaRPr lang="en-US" sz="1600" dirty="0" smtClean="0"/>
          </a:p>
          <a:p>
            <a:pPr>
              <a:buNone/>
            </a:pPr>
            <a:endParaRPr lang="en-US" sz="1600" b="1" i="1" dirty="0" smtClean="0"/>
          </a:p>
          <a:p>
            <a:pPr>
              <a:buNone/>
            </a:pPr>
            <a:endParaRPr lang="en-US" sz="1600" dirty="0"/>
          </a:p>
        </p:txBody>
      </p:sp>
      <p:pic>
        <p:nvPicPr>
          <p:cNvPr id="8" name="Picture 7"/>
          <p:cNvPicPr>
            <a:picLocks noChangeAspect="1"/>
          </p:cNvPicPr>
          <p:nvPr/>
        </p:nvPicPr>
        <p:blipFill>
          <a:blip r:embed="rId2"/>
          <a:srcRect r="31487" b="13521"/>
          <a:stretch>
            <a:fillRect/>
          </a:stretch>
        </p:blipFill>
        <p:spPr>
          <a:xfrm>
            <a:off x="5637395" y="4038600"/>
            <a:ext cx="3506605" cy="1374284"/>
          </a:xfrm>
          <a:prstGeom prst="rect">
            <a:avLst/>
          </a:prstGeom>
        </p:spPr>
      </p:pic>
      <p:cxnSp>
        <p:nvCxnSpPr>
          <p:cNvPr id="10" name="Straight Arrow Connector 9"/>
          <p:cNvCxnSpPr/>
          <p:nvPr/>
        </p:nvCxnSpPr>
        <p:spPr>
          <a:xfrm>
            <a:off x="5715000" y="3733800"/>
            <a:ext cx="2590800" cy="1371600"/>
          </a:xfrm>
          <a:prstGeom prst="straightConnector1">
            <a:avLst/>
          </a:prstGeom>
          <a:ln w="12700" cap="flat" cmpd="sng" algn="ctr">
            <a:solidFill>
              <a:schemeClr val="tx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905000" y="2057400"/>
            <a:ext cx="5867400" cy="3048000"/>
          </a:xfrm>
          <a:prstGeom prst="straightConnector1">
            <a:avLst/>
          </a:prstGeom>
          <a:ln w="12700" cap="flat" cmpd="sng" algn="ctr">
            <a:solidFill>
              <a:schemeClr val="tx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362200" y="2514600"/>
            <a:ext cx="5943600" cy="2590800"/>
          </a:xfrm>
          <a:prstGeom prst="straightConnector1">
            <a:avLst/>
          </a:prstGeom>
          <a:ln w="12700" cap="flat" cmpd="sng" algn="ctr">
            <a:solidFill>
              <a:schemeClr val="tx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Rosen-Suzuki Functions </a:t>
            </a:r>
            <a:endParaRPr lang="en-US" dirty="0"/>
          </a:p>
        </p:txBody>
      </p:sp>
      <p:sp>
        <p:nvSpPr>
          <p:cNvPr id="3" name="Content Placeholder 2"/>
          <p:cNvSpPr>
            <a:spLocks noGrp="1"/>
          </p:cNvSpPr>
          <p:nvPr>
            <p:ph idx="1"/>
          </p:nvPr>
        </p:nvSpPr>
        <p:spPr/>
        <p:txBody>
          <a:bodyPr/>
          <a:lstStyle/>
          <a:p>
            <a:pPr algn="ctr">
              <a:buNone/>
            </a:pPr>
            <a:r>
              <a:rPr lang="en-US" b="1" dirty="0" smtClean="0"/>
              <a:t>Using the Model</a:t>
            </a:r>
          </a:p>
          <a:p>
            <a:pPr>
              <a:buNone/>
            </a:pPr>
            <a:endParaRPr lang="en-US" b="1" dirty="0" smtClean="0"/>
          </a:p>
          <a:p>
            <a:r>
              <a:rPr lang="en-US" dirty="0" smtClean="0"/>
              <a:t>Models </a:t>
            </a:r>
            <a:r>
              <a:rPr lang="en-US" dirty="0" smtClean="0"/>
              <a:t>can be used in two ways </a:t>
            </a:r>
          </a:p>
          <a:p>
            <a:pPr lvl="1"/>
            <a:r>
              <a:rPr lang="en-US" dirty="0" smtClean="0"/>
              <a:t>Intra – instantiating the class and using the available methods or “querying” the model using a </a:t>
            </a:r>
            <a:r>
              <a:rPr lang="en-US" dirty="0" smtClean="0"/>
              <a:t>context (the </a:t>
            </a:r>
            <a:r>
              <a:rPr lang="en-US" b="1" i="1" dirty="0" err="1" smtClean="0"/>
              <a:t>ModelContext</a:t>
            </a:r>
            <a:r>
              <a:rPr lang="en-US" dirty="0" smtClean="0"/>
              <a:t>).</a:t>
            </a:r>
            <a:endParaRPr lang="en-US" dirty="0" smtClean="0"/>
          </a:p>
          <a:p>
            <a:pPr lvl="1"/>
            <a:r>
              <a:rPr lang="en-US" dirty="0" smtClean="0"/>
              <a:t>Inter – publishing the model as a service and “querying” the model using a </a:t>
            </a:r>
            <a:r>
              <a:rPr lang="en-US" dirty="0" smtClean="0"/>
              <a:t>context (the </a:t>
            </a:r>
            <a:r>
              <a:rPr lang="en-US" b="1" i="1" dirty="0" err="1" smtClean="0"/>
              <a:t>ModelContext</a:t>
            </a:r>
            <a:r>
              <a:rPr lang="en-US" dirty="0" smtClean="0"/>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Rosen-Suzuki Functions </a:t>
            </a:r>
            <a:endParaRPr lang="en-US" dirty="0"/>
          </a:p>
        </p:txBody>
      </p:sp>
      <p:sp>
        <p:nvSpPr>
          <p:cNvPr id="4" name="TextBox 3"/>
          <p:cNvSpPr txBox="1"/>
          <p:nvPr/>
        </p:nvSpPr>
        <p:spPr>
          <a:xfrm>
            <a:off x="0" y="1219200"/>
            <a:ext cx="8384000" cy="461665"/>
          </a:xfrm>
          <a:prstGeom prst="rect">
            <a:avLst/>
          </a:prstGeom>
          <a:noFill/>
        </p:spPr>
        <p:txBody>
          <a:bodyPr wrap="none" rtlCol="0">
            <a:spAutoFit/>
          </a:bodyPr>
          <a:lstStyle/>
          <a:p>
            <a:r>
              <a:rPr lang="en-US" sz="2400" b="1" i="1" dirty="0" smtClean="0">
                <a:latin typeface="Arial"/>
                <a:cs typeface="Arial"/>
              </a:rPr>
              <a:t>Model Use </a:t>
            </a:r>
            <a:r>
              <a:rPr lang="en-US" sz="2400" b="1" i="1" dirty="0" smtClean="0">
                <a:latin typeface="Arial"/>
                <a:cs typeface="Arial"/>
              </a:rPr>
              <a:t>(using </a:t>
            </a:r>
            <a:r>
              <a:rPr lang="en-US" sz="2400" b="1" i="1" dirty="0" smtClean="0">
                <a:latin typeface="Arial"/>
                <a:cs typeface="Arial"/>
              </a:rPr>
              <a:t>the </a:t>
            </a:r>
            <a:r>
              <a:rPr lang="en-US" sz="2400" b="1" i="1" dirty="0" smtClean="0">
                <a:latin typeface="Arial"/>
                <a:cs typeface="Arial"/>
              </a:rPr>
              <a:t>methods in an instantiated class )</a:t>
            </a:r>
            <a:endParaRPr lang="en-US" sz="2400" b="1" i="1" dirty="0">
              <a:latin typeface="Arial"/>
              <a:cs typeface="Arial"/>
            </a:endParaRPr>
          </a:p>
        </p:txBody>
      </p:sp>
      <p:sp>
        <p:nvSpPr>
          <p:cNvPr id="6" name="Rounded Rectangle 5"/>
          <p:cNvSpPr/>
          <p:nvPr/>
        </p:nvSpPr>
        <p:spPr>
          <a:xfrm>
            <a:off x="2590800" y="2021247"/>
            <a:ext cx="4800600" cy="228600"/>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1600200" y="3001175"/>
            <a:ext cx="914400" cy="191792"/>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15532" y="3246705"/>
            <a:ext cx="1380067" cy="194735"/>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2639388" y="3018106"/>
            <a:ext cx="180009" cy="152400"/>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2971800" y="3246706"/>
            <a:ext cx="304800" cy="186268"/>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3352800" y="3212841"/>
            <a:ext cx="1295400" cy="22860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2853268" y="3001175"/>
            <a:ext cx="685800" cy="194732"/>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914400" y="3974842"/>
            <a:ext cx="228600" cy="177800"/>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2743200" y="3983308"/>
            <a:ext cx="381000" cy="186268"/>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09600" y="4432042"/>
            <a:ext cx="1066800" cy="237066"/>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3276600" y="4203441"/>
            <a:ext cx="838200" cy="237066"/>
          </a:xfrm>
          <a:prstGeom prst="roundRect">
            <a:avLst/>
          </a:prstGeom>
          <a:solidFill>
            <a:srgbClr val="FFFF00">
              <a:alpha val="4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914400" y="1993641"/>
            <a:ext cx="1600200" cy="237066"/>
          </a:xfrm>
          <a:prstGeom prst="roundRect">
            <a:avLst/>
          </a:prstGeom>
          <a:solidFill>
            <a:srgbClr val="FFFF00">
              <a:alpha val="4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533400" y="2755641"/>
            <a:ext cx="1600200" cy="237066"/>
          </a:xfrm>
          <a:prstGeom prst="roundRect">
            <a:avLst/>
          </a:prstGeom>
          <a:solidFill>
            <a:srgbClr val="FFFF00">
              <a:alpha val="4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888999" y="5202508"/>
            <a:ext cx="180009" cy="152400"/>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2878667" y="5168640"/>
            <a:ext cx="228599" cy="228600"/>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1524000" y="5194041"/>
            <a:ext cx="1295400" cy="237066"/>
          </a:xfrm>
          <a:prstGeom prst="roundRect">
            <a:avLst/>
          </a:prstGeom>
          <a:solidFill>
            <a:srgbClr val="FFFF00">
              <a:alpha val="4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4648200" y="5422641"/>
            <a:ext cx="1066800" cy="237066"/>
          </a:xfrm>
          <a:prstGeom prst="roundRect">
            <a:avLst/>
          </a:prstGeom>
          <a:solidFill>
            <a:srgbClr val="FFFF00">
              <a:alpha val="4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3048000" y="4237309"/>
            <a:ext cx="228600" cy="177800"/>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4478870" y="5422647"/>
            <a:ext cx="177798" cy="228600"/>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5012266" y="6150773"/>
            <a:ext cx="110064" cy="228600"/>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5156196" y="6142309"/>
            <a:ext cx="787404" cy="237066"/>
          </a:xfrm>
          <a:prstGeom prst="roundRect">
            <a:avLst/>
          </a:prstGeom>
          <a:solidFill>
            <a:srgbClr val="FFFF00">
              <a:alpha val="4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609600" y="6413241"/>
            <a:ext cx="685799" cy="228600"/>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ounded Rectangle 28"/>
          <p:cNvSpPr/>
          <p:nvPr/>
        </p:nvSpPr>
        <p:spPr>
          <a:xfrm>
            <a:off x="609600" y="5905239"/>
            <a:ext cx="5562600" cy="228600"/>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533400" y="1688841"/>
            <a:ext cx="7772400" cy="5016759"/>
          </a:xfrm>
          <a:prstGeom prst="rect">
            <a:avLst/>
          </a:prstGeom>
        </p:spPr>
        <p:txBody>
          <a:bodyPr wrap="square">
            <a:spAutoFit/>
          </a:bodyPr>
          <a:lstStyle/>
          <a:p>
            <a:r>
              <a:rPr lang="en-US" sz="1600" dirty="0" smtClean="0"/>
              <a:t>// you can set the value of the independent variables</a:t>
            </a:r>
          </a:p>
          <a:p>
            <a:r>
              <a:rPr lang="en-US" sz="1600" dirty="0" smtClean="0"/>
              <a:t>rm.setDesignVarValues(set("x1", 2.0), set("x2", 3.0), set("x3", 4.0), set("x4", 200.0));</a:t>
            </a:r>
          </a:p>
          <a:p>
            <a:endParaRPr lang="en-US" sz="1600" dirty="0" smtClean="0"/>
          </a:p>
          <a:p>
            <a:r>
              <a:rPr lang="en-US" sz="1600" dirty="0" smtClean="0"/>
              <a:t>// get the values of the responses for the new x values </a:t>
            </a:r>
          </a:p>
          <a:p>
            <a:r>
              <a:rPr lang="en-US" sz="1600" dirty="0" err="1" smtClean="0"/>
              <a:t>rm.getRepsonses</a:t>
            </a:r>
            <a:r>
              <a:rPr lang="en-US" sz="1600" dirty="0" smtClean="0"/>
              <a:t>(); </a:t>
            </a:r>
          </a:p>
          <a:p>
            <a:r>
              <a:rPr lang="en-US" sz="1600" dirty="0" smtClean="0"/>
              <a:t>Data Table [x1,x2,x3,x4,   </a:t>
            </a:r>
            <a:r>
              <a:rPr lang="en-US" sz="1600" dirty="0" err="1" smtClean="0"/>
              <a:t>f</a:t>
            </a:r>
            <a:r>
              <a:rPr lang="en-US" sz="1600" dirty="0" smtClean="0"/>
              <a:t>, g1,g2,g3]</a:t>
            </a:r>
          </a:p>
          <a:p>
            <a:r>
              <a:rPr lang="en-US" sz="1600" dirty="0" smtClean="0"/>
              <a:t>                  [2.0, 3.0, 4.0, 5.0,  46.,  44.0, 71.0, 24.0]</a:t>
            </a:r>
          </a:p>
          <a:p>
            <a:endParaRPr lang="en-US" sz="1600" dirty="0" smtClean="0"/>
          </a:p>
          <a:p>
            <a:r>
              <a:rPr lang="en-US" sz="1600" dirty="0" smtClean="0"/>
              <a:t>// additional examples of using the </a:t>
            </a:r>
            <a:r>
              <a:rPr lang="en-US" sz="1600" dirty="0" err="1" smtClean="0"/>
              <a:t>api</a:t>
            </a:r>
            <a:r>
              <a:rPr lang="en-US" sz="1600" dirty="0" smtClean="0"/>
              <a:t>		</a:t>
            </a:r>
          </a:p>
          <a:p>
            <a:r>
              <a:rPr lang="en-US" sz="1600" dirty="0" err="1" smtClean="0"/>
              <a:t>Var</a:t>
            </a:r>
            <a:r>
              <a:rPr lang="en-US" sz="1600" dirty="0" smtClean="0"/>
              <a:t> x4 = rm.getDesignVar("x4");</a:t>
            </a:r>
          </a:p>
          <a:p>
            <a:r>
              <a:rPr lang="en-US" sz="1600" dirty="0" smtClean="0"/>
              <a:t>logger.info("\n\nx4 value: " + x4.getValue());</a:t>
            </a:r>
          </a:p>
          <a:p>
            <a:r>
              <a:rPr lang="en-US" sz="1600" dirty="0" smtClean="0">
                <a:solidFill>
                  <a:srgbClr val="000000"/>
                </a:solidFill>
              </a:rPr>
              <a:t>x4 value: 5.0</a:t>
            </a:r>
          </a:p>
          <a:p>
            <a:r>
              <a:rPr lang="en-US" sz="1600" dirty="0" smtClean="0"/>
              <a:t>		</a:t>
            </a:r>
          </a:p>
          <a:p>
            <a:r>
              <a:rPr lang="en-US" sz="1600" dirty="0" smtClean="0"/>
              <a:t>// examine the </a:t>
            </a:r>
            <a:r>
              <a:rPr lang="en-US" sz="1600" dirty="0" err="1" smtClean="0"/>
              <a:t>responseVar</a:t>
            </a:r>
            <a:r>
              <a:rPr lang="en-US" sz="1600" dirty="0" smtClean="0"/>
              <a:t> f</a:t>
            </a:r>
          </a:p>
          <a:p>
            <a:r>
              <a:rPr lang="en-US" sz="1600" dirty="0" err="1" smtClean="0"/>
              <a:t>Var</a:t>
            </a:r>
            <a:r>
              <a:rPr lang="en-US" sz="1600" dirty="0" smtClean="0"/>
              <a:t> f = </a:t>
            </a:r>
            <a:r>
              <a:rPr lang="en-US" sz="1600" dirty="0" err="1" smtClean="0"/>
              <a:t>rm.getResponseVar</a:t>
            </a:r>
            <a:r>
              <a:rPr lang="en-US" sz="1600" dirty="0" smtClean="0"/>
              <a:t>("f");</a:t>
            </a:r>
          </a:p>
          <a:p>
            <a:r>
              <a:rPr lang="en-US" sz="1600" dirty="0" err="1" smtClean="0"/>
              <a:t>ExpressionEvaluator</a:t>
            </a:r>
            <a:r>
              <a:rPr lang="en-US" sz="1600" dirty="0" smtClean="0"/>
              <a:t> </a:t>
            </a:r>
            <a:r>
              <a:rPr lang="en-US" sz="1600" dirty="0" err="1" smtClean="0"/>
              <a:t>ee</a:t>
            </a:r>
            <a:r>
              <a:rPr lang="en-US" sz="1600" dirty="0" smtClean="0"/>
              <a:t> = (</a:t>
            </a:r>
            <a:r>
              <a:rPr lang="en-US" sz="1600" dirty="0" err="1" smtClean="0"/>
              <a:t>ExpressionEvaluator</a:t>
            </a:r>
            <a:r>
              <a:rPr lang="en-US" sz="1600" dirty="0" smtClean="0"/>
              <a:t>) </a:t>
            </a:r>
            <a:r>
              <a:rPr lang="en-US" sz="1600" dirty="0" err="1" smtClean="0"/>
              <a:t>f.getEvaluator</a:t>
            </a:r>
            <a:r>
              <a:rPr lang="en-US" sz="1600" dirty="0" smtClean="0"/>
              <a:t>();</a:t>
            </a:r>
          </a:p>
          <a:p>
            <a:r>
              <a:rPr lang="en-US" sz="1600" dirty="0" smtClean="0"/>
              <a:t>logger.info("\n\</a:t>
            </a:r>
            <a:r>
              <a:rPr lang="en-US" sz="1600" dirty="0" err="1" smtClean="0"/>
              <a:t>nexpression</a:t>
            </a:r>
            <a:r>
              <a:rPr lang="en-US" sz="1600" dirty="0" smtClean="0"/>
              <a:t>:\n" + </a:t>
            </a:r>
            <a:r>
              <a:rPr lang="en-US" sz="1600" dirty="0" err="1" smtClean="0"/>
              <a:t>ee.getName</a:t>
            </a:r>
            <a:r>
              <a:rPr lang="en-US" sz="1600" dirty="0" smtClean="0"/>
              <a:t>() + "/" + </a:t>
            </a:r>
            <a:r>
              <a:rPr lang="en-US" sz="1600" dirty="0" err="1" smtClean="0"/>
              <a:t>ee.getExpression</a:t>
            </a:r>
            <a:r>
              <a:rPr lang="en-US" sz="1600" dirty="0" smtClean="0"/>
              <a:t>()); </a:t>
            </a:r>
          </a:p>
          <a:p>
            <a:r>
              <a:rPr lang="en-US" sz="1600" dirty="0" err="1" smtClean="0">
                <a:solidFill>
                  <a:srgbClr val="000000"/>
                </a:solidFill>
              </a:rPr>
              <a:t>fe</a:t>
            </a:r>
            <a:r>
              <a:rPr lang="en-US" sz="1600" dirty="0" smtClean="0">
                <a:solidFill>
                  <a:srgbClr val="000000"/>
                </a:solidFill>
              </a:rPr>
              <a:t>/x1^2-5.0*x1+x2^2-5.0*x2+2.0*x3^2-21.0*x3+x4^2+7.0*x4+50.0</a:t>
            </a:r>
          </a:p>
          <a:p>
            <a:r>
              <a:rPr lang="en-US" sz="1600" dirty="0" smtClean="0"/>
              <a:t>logger.info("\n\</a:t>
            </a:r>
            <a:r>
              <a:rPr lang="en-US" sz="1600" dirty="0" err="1" smtClean="0"/>
              <a:t>nresponse</a:t>
            </a:r>
            <a:r>
              <a:rPr lang="en-US" sz="1600" dirty="0" smtClean="0"/>
              <a:t>:\n" + </a:t>
            </a:r>
            <a:r>
              <a:rPr lang="en-US" sz="1600" dirty="0" err="1" smtClean="0"/>
              <a:t>ee.getName</a:t>
            </a:r>
            <a:r>
              <a:rPr lang="en-US" sz="1600" dirty="0" smtClean="0"/>
              <a:t>() + "/" + </a:t>
            </a:r>
            <a:r>
              <a:rPr lang="en-US" sz="1600" dirty="0" err="1" smtClean="0"/>
              <a:t>f.getValue</a:t>
            </a:r>
            <a:r>
              <a:rPr lang="en-US" sz="1600" dirty="0" smtClean="0"/>
              <a:t>());</a:t>
            </a:r>
          </a:p>
          <a:p>
            <a:r>
              <a:rPr lang="en-US" sz="1600" dirty="0" err="1" smtClean="0">
                <a:solidFill>
                  <a:srgbClr val="000000"/>
                </a:solidFill>
              </a:rPr>
              <a:t>fe</a:t>
            </a:r>
            <a:r>
              <a:rPr lang="en-US" sz="1600" dirty="0" smtClean="0">
                <a:solidFill>
                  <a:srgbClr val="000000"/>
                </a:solidFill>
              </a:rPr>
              <a:t>/46.0</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Rosen-Suzuki Functions </a:t>
            </a:r>
            <a:endParaRPr lang="en-US" dirty="0"/>
          </a:p>
        </p:txBody>
      </p:sp>
      <p:sp>
        <p:nvSpPr>
          <p:cNvPr id="3" name="Content Placeholder 2"/>
          <p:cNvSpPr>
            <a:spLocks noGrp="1"/>
          </p:cNvSpPr>
          <p:nvPr>
            <p:ph idx="1"/>
          </p:nvPr>
        </p:nvSpPr>
        <p:spPr>
          <a:xfrm>
            <a:off x="381000" y="2514600"/>
            <a:ext cx="8521700" cy="4267200"/>
          </a:xfrm>
        </p:spPr>
        <p:txBody>
          <a:bodyPr>
            <a:normAutofit fontScale="92500" lnSpcReduction="20000"/>
          </a:bodyPr>
          <a:lstStyle/>
          <a:p>
            <a:pPr>
              <a:buNone/>
            </a:pPr>
            <a:r>
              <a:rPr lang="en-US" sz="1400" dirty="0" smtClean="0">
                <a:latin typeface="Courier New"/>
                <a:cs typeface="Courier New"/>
              </a:rPr>
              <a:t>// Creating the Model “query” context</a:t>
            </a:r>
          </a:p>
          <a:p>
            <a:pPr>
              <a:buNone/>
            </a:pPr>
            <a:r>
              <a:rPr lang="en-US" sz="1400" dirty="0" err="1" smtClean="0">
                <a:latin typeface="Courier New"/>
                <a:cs typeface="Courier New"/>
              </a:rPr>
              <a:t>ModelContext</a:t>
            </a:r>
            <a:r>
              <a:rPr lang="en-US" sz="1400" dirty="0" smtClean="0">
                <a:latin typeface="Courier New"/>
                <a:cs typeface="Courier New"/>
              </a:rPr>
              <a:t> </a:t>
            </a:r>
            <a:r>
              <a:rPr lang="en-US" sz="1400" dirty="0" err="1" smtClean="0">
                <a:latin typeface="Courier New"/>
                <a:cs typeface="Courier New"/>
              </a:rPr>
              <a:t>modelContext</a:t>
            </a:r>
            <a:r>
              <a:rPr lang="en-US" sz="1400" dirty="0" smtClean="0">
                <a:latin typeface="Courier New"/>
                <a:cs typeface="Courier New"/>
              </a:rPr>
              <a:t> = new </a:t>
            </a:r>
            <a:r>
              <a:rPr lang="en-US" sz="1400" dirty="0" err="1" smtClean="0">
                <a:latin typeface="Courier New"/>
                <a:cs typeface="Courier New"/>
              </a:rPr>
              <a:t>ModelContext("Rosen</a:t>
            </a:r>
            <a:r>
              <a:rPr lang="en-US" sz="1400" dirty="0" smtClean="0">
                <a:latin typeface="Courier New"/>
                <a:cs typeface="Courier New"/>
              </a:rPr>
              <a:t>-Suzuki");</a:t>
            </a:r>
          </a:p>
          <a:p>
            <a:pPr>
              <a:buNone/>
            </a:pPr>
            <a:r>
              <a:rPr lang="en-US" sz="1400" dirty="0" err="1" smtClean="0">
                <a:latin typeface="Courier New"/>
                <a:cs typeface="Courier New"/>
              </a:rPr>
              <a:t>VarInfoList</a:t>
            </a:r>
            <a:r>
              <a:rPr lang="en-US" sz="1400" dirty="0" smtClean="0">
                <a:latin typeface="Courier New"/>
                <a:cs typeface="Courier New"/>
              </a:rPr>
              <a:t> </a:t>
            </a:r>
            <a:r>
              <a:rPr lang="en-US" sz="1400" dirty="0" err="1" smtClean="0">
                <a:latin typeface="Courier New"/>
                <a:cs typeface="Courier New"/>
              </a:rPr>
              <a:t>designInfo</a:t>
            </a:r>
            <a:r>
              <a:rPr lang="en-US" sz="1400" dirty="0" smtClean="0">
                <a:latin typeface="Courier New"/>
                <a:cs typeface="Courier New"/>
              </a:rPr>
              <a:t> = varsInfo(varInfo("x1", 2.0), varInfo("x2", 3.0), varInfo("x3", 4.0), varInfo("x4", 5.0));</a:t>
            </a:r>
          </a:p>
          <a:p>
            <a:pPr>
              <a:buNone/>
            </a:pPr>
            <a:r>
              <a:rPr lang="en-US" sz="1400" dirty="0" err="1" smtClean="0">
                <a:latin typeface="Courier New"/>
                <a:cs typeface="Courier New"/>
              </a:rPr>
              <a:t>modelContext.setDesignVarsInfo(designInfo</a:t>
            </a:r>
            <a:r>
              <a:rPr lang="en-US" sz="1400" dirty="0" smtClean="0">
                <a:latin typeface="Courier New"/>
                <a:cs typeface="Courier New"/>
              </a:rPr>
              <a:t>);</a:t>
            </a:r>
          </a:p>
          <a:p>
            <a:pPr>
              <a:buNone/>
            </a:pPr>
            <a:r>
              <a:rPr lang="en-US" sz="1400" dirty="0" err="1" smtClean="0">
                <a:latin typeface="Courier New"/>
                <a:cs typeface="Courier New"/>
              </a:rPr>
              <a:t>modelContext.setResponsesInfo(null</a:t>
            </a:r>
            <a:r>
              <a:rPr lang="en-US" sz="1400" dirty="0" smtClean="0">
                <a:latin typeface="Courier New"/>
                <a:cs typeface="Courier New"/>
              </a:rPr>
              <a:t>);</a:t>
            </a:r>
          </a:p>
          <a:p>
            <a:pPr>
              <a:buNone/>
            </a:pPr>
            <a:endParaRPr lang="en-US" sz="1400" dirty="0" smtClean="0">
              <a:latin typeface="Courier New"/>
              <a:cs typeface="Courier New"/>
            </a:endParaRPr>
          </a:p>
          <a:p>
            <a:pPr>
              <a:buNone/>
            </a:pPr>
            <a:r>
              <a:rPr lang="en-US" sz="1400" dirty="0" smtClean="0">
                <a:latin typeface="Courier New"/>
                <a:cs typeface="Courier New"/>
              </a:rPr>
              <a:t>if (</a:t>
            </a:r>
            <a:r>
              <a:rPr lang="en-US" sz="1400" b="1" i="1" dirty="0" err="1" smtClean="0">
                <a:latin typeface="Courier New"/>
                <a:cs typeface="Courier New"/>
              </a:rPr>
              <a:t>isIntra</a:t>
            </a:r>
            <a:r>
              <a:rPr lang="en-US" sz="1400" dirty="0" smtClean="0">
                <a:latin typeface="Courier New"/>
                <a:cs typeface="Courier New"/>
              </a:rPr>
              <a:t>) {</a:t>
            </a:r>
          </a:p>
          <a:p>
            <a:pPr>
              <a:buNone/>
            </a:pPr>
            <a:r>
              <a:rPr lang="en-US" sz="1400" dirty="0" smtClean="0">
                <a:latin typeface="Courier New"/>
                <a:cs typeface="Courier New"/>
              </a:rPr>
              <a:t>model = </a:t>
            </a:r>
            <a:r>
              <a:rPr lang="en-US" sz="1400" dirty="0" err="1" smtClean="0">
                <a:latin typeface="Courier New"/>
                <a:cs typeface="Courier New"/>
              </a:rPr>
              <a:t>RsResponseModelBuilder.getModel</a:t>
            </a:r>
            <a:r>
              <a:rPr lang="en-US" sz="1400" dirty="0" smtClean="0">
                <a:latin typeface="Courier New"/>
                <a:cs typeface="Courier New"/>
              </a:rPr>
              <a:t>();</a:t>
            </a:r>
          </a:p>
          <a:p>
            <a:pPr>
              <a:buNone/>
            </a:pPr>
            <a:r>
              <a:rPr lang="en-US" sz="1400" dirty="0" err="1" smtClean="0">
                <a:latin typeface="Courier New"/>
                <a:cs typeface="Courier New"/>
              </a:rPr>
              <a:t>ModelContext</a:t>
            </a:r>
            <a:r>
              <a:rPr lang="en-US" sz="1400" dirty="0" smtClean="0">
                <a:latin typeface="Courier New"/>
                <a:cs typeface="Courier New"/>
              </a:rPr>
              <a:t> </a:t>
            </a:r>
            <a:r>
              <a:rPr lang="en-US" sz="1400" dirty="0" err="1" smtClean="0">
                <a:latin typeface="Courier New"/>
                <a:cs typeface="Courier New"/>
              </a:rPr>
              <a:t>outContext</a:t>
            </a:r>
            <a:r>
              <a:rPr lang="en-US" sz="1400" dirty="0" smtClean="0">
                <a:latin typeface="Courier New"/>
                <a:cs typeface="Courier New"/>
              </a:rPr>
              <a:t> = (</a:t>
            </a:r>
            <a:r>
              <a:rPr lang="en-US" sz="1400" dirty="0" err="1" smtClean="0">
                <a:latin typeface="Courier New"/>
                <a:cs typeface="Courier New"/>
              </a:rPr>
              <a:t>ModelContext)model.evaluate(modelContext</a:t>
            </a:r>
            <a:r>
              <a:rPr lang="en-US" sz="1400" dirty="0" smtClean="0">
                <a:latin typeface="Courier New"/>
                <a:cs typeface="Courier New"/>
              </a:rPr>
              <a:t>);</a:t>
            </a:r>
          </a:p>
          <a:p>
            <a:pPr>
              <a:buNone/>
            </a:pPr>
            <a:r>
              <a:rPr lang="en-US" sz="1400" dirty="0" err="1" smtClean="0">
                <a:latin typeface="Courier New"/>
                <a:cs typeface="Courier New"/>
              </a:rPr>
              <a:t>logger.info</a:t>
            </a:r>
            <a:r>
              <a:rPr lang="en-US" sz="1400" dirty="0" smtClean="0">
                <a:latin typeface="Courier New"/>
                <a:cs typeface="Courier New"/>
              </a:rPr>
              <a:t>("&gt;&gt;&gt;&gt;&gt;&gt;&gt;&gt;&gt;&gt;&gt;&gt;&gt; query results: " + </a:t>
            </a:r>
            <a:r>
              <a:rPr lang="en-US" sz="1400" dirty="0" err="1" smtClean="0">
                <a:latin typeface="Courier New"/>
                <a:cs typeface="Courier New"/>
              </a:rPr>
              <a:t>outContext.getResponsesInfo().getValueMap</a:t>
            </a:r>
            <a:r>
              <a:rPr lang="en-US" sz="1400" dirty="0" smtClean="0">
                <a:latin typeface="Courier New"/>
                <a:cs typeface="Courier New"/>
              </a:rPr>
              <a:t>());</a:t>
            </a:r>
          </a:p>
          <a:p>
            <a:pPr>
              <a:buNone/>
            </a:pPr>
            <a:r>
              <a:rPr lang="en-US" sz="1400" dirty="0" smtClean="0">
                <a:latin typeface="Courier New"/>
                <a:cs typeface="Courier New"/>
              </a:rPr>
              <a:t>}</a:t>
            </a:r>
          </a:p>
          <a:p>
            <a:pPr>
              <a:buNone/>
            </a:pPr>
            <a:r>
              <a:rPr lang="en-US" sz="1400" dirty="0" smtClean="0">
                <a:latin typeface="Courier New"/>
                <a:cs typeface="Courier New"/>
              </a:rPr>
              <a:t>If (</a:t>
            </a:r>
            <a:r>
              <a:rPr lang="en-US" sz="1400" b="1" i="1" dirty="0" err="1" smtClean="0">
                <a:latin typeface="Courier New"/>
                <a:cs typeface="Courier New"/>
              </a:rPr>
              <a:t>isInter</a:t>
            </a:r>
            <a:r>
              <a:rPr lang="en-US" sz="1400" dirty="0" smtClean="0">
                <a:latin typeface="Courier New"/>
                <a:cs typeface="Courier New"/>
              </a:rPr>
              <a:t>){</a:t>
            </a:r>
          </a:p>
          <a:p>
            <a:pPr>
              <a:buNone/>
            </a:pPr>
            <a:r>
              <a:rPr lang="en-US" sz="1400" dirty="0" smtClean="0">
                <a:latin typeface="Courier New"/>
                <a:cs typeface="Courier New"/>
              </a:rPr>
              <a:t>Task responses = </a:t>
            </a:r>
            <a:r>
              <a:rPr lang="en-US" sz="1400" dirty="0" err="1" smtClean="0">
                <a:latin typeface="Courier New"/>
                <a:cs typeface="Courier New"/>
              </a:rPr>
              <a:t>task("responses</a:t>
            </a:r>
            <a:r>
              <a:rPr lang="en-US" sz="1400" dirty="0" smtClean="0">
                <a:latin typeface="Courier New"/>
                <a:cs typeface="Courier New"/>
              </a:rPr>
              <a:t>", </a:t>
            </a:r>
            <a:r>
              <a:rPr lang="en-US" sz="1400" dirty="0" err="1" smtClean="0">
                <a:latin typeface="Courier New"/>
                <a:cs typeface="Courier New"/>
              </a:rPr>
              <a:t>sig("evaluate</a:t>
            </a:r>
            <a:r>
              <a:rPr lang="en-US" sz="1400" dirty="0" smtClean="0">
                <a:latin typeface="Courier New"/>
                <a:cs typeface="Courier New"/>
              </a:rPr>
              <a:t>", </a:t>
            </a:r>
            <a:r>
              <a:rPr lang="en-US" sz="1400" dirty="0" err="1" smtClean="0">
                <a:latin typeface="Courier New"/>
                <a:cs typeface="Courier New"/>
              </a:rPr>
              <a:t>ResponseModeling.class</a:t>
            </a:r>
            <a:r>
              <a:rPr lang="en-US" sz="1400" dirty="0" smtClean="0">
                <a:latin typeface="Courier New"/>
                <a:cs typeface="Courier New"/>
              </a:rPr>
              <a:t>), </a:t>
            </a:r>
            <a:r>
              <a:rPr lang="en-US" sz="1400" dirty="0" err="1" smtClean="0">
                <a:latin typeface="Courier New"/>
                <a:cs typeface="Courier New"/>
              </a:rPr>
              <a:t>modelContext</a:t>
            </a:r>
            <a:r>
              <a:rPr lang="en-US" sz="1400" dirty="0" smtClean="0">
                <a:latin typeface="Courier New"/>
                <a:cs typeface="Courier New"/>
              </a:rPr>
              <a:t>);</a:t>
            </a:r>
          </a:p>
          <a:p>
            <a:pPr>
              <a:buNone/>
            </a:pPr>
            <a:r>
              <a:rPr lang="en-US" sz="1400" dirty="0" smtClean="0">
                <a:latin typeface="Courier New"/>
                <a:cs typeface="Courier New"/>
              </a:rPr>
              <a:t>Exertion out = </a:t>
            </a:r>
            <a:r>
              <a:rPr lang="en-US" sz="1400" dirty="0" err="1" smtClean="0">
                <a:latin typeface="Courier New"/>
                <a:cs typeface="Courier New"/>
              </a:rPr>
              <a:t>exert(responses</a:t>
            </a:r>
            <a:r>
              <a:rPr lang="en-US" sz="1400" dirty="0" smtClean="0">
                <a:latin typeface="Courier New"/>
                <a:cs typeface="Courier New"/>
              </a:rPr>
              <a:t>);</a:t>
            </a:r>
          </a:p>
          <a:p>
            <a:pPr>
              <a:buNone/>
            </a:pPr>
            <a:r>
              <a:rPr lang="en-US" sz="1400" dirty="0" err="1" smtClean="0">
                <a:latin typeface="Courier New"/>
                <a:cs typeface="Courier New"/>
              </a:rPr>
              <a:t>logger.info</a:t>
            </a:r>
            <a:r>
              <a:rPr lang="en-US" sz="1400" dirty="0" smtClean="0">
                <a:latin typeface="Courier New"/>
                <a:cs typeface="Courier New"/>
              </a:rPr>
              <a:t>("&gt;&gt;&gt;&gt;&gt;&gt;&gt;&gt;&gt;&gt;&gt;&gt;&gt; exceptions: " + </a:t>
            </a:r>
            <a:r>
              <a:rPr lang="en-US" sz="1400" dirty="0" err="1" smtClean="0">
                <a:latin typeface="Courier New"/>
                <a:cs typeface="Courier New"/>
              </a:rPr>
              <a:t>out.getExceptions</a:t>
            </a:r>
            <a:r>
              <a:rPr lang="en-US" sz="1400" dirty="0" smtClean="0">
                <a:latin typeface="Courier New"/>
                <a:cs typeface="Courier New"/>
              </a:rPr>
              <a:t>());</a:t>
            </a:r>
          </a:p>
          <a:p>
            <a:pPr>
              <a:buNone/>
            </a:pPr>
            <a:r>
              <a:rPr lang="en-US" sz="1400" dirty="0" err="1" smtClean="0">
                <a:latin typeface="Courier New"/>
                <a:cs typeface="Courier New"/>
              </a:rPr>
              <a:t>logger.info</a:t>
            </a:r>
            <a:r>
              <a:rPr lang="en-US" sz="1400" dirty="0" smtClean="0">
                <a:latin typeface="Courier New"/>
                <a:cs typeface="Courier New"/>
              </a:rPr>
              <a:t>("&gt;&gt;&gt;&gt;&gt;&gt;&gt;&gt;&gt;&gt;&gt;&gt;&gt; query results: " + ((</a:t>
            </a:r>
            <a:r>
              <a:rPr lang="en-US" sz="1400" dirty="0" err="1" smtClean="0">
                <a:latin typeface="Courier New"/>
                <a:cs typeface="Courier New"/>
              </a:rPr>
              <a:t>ModelContext)out.getContext()).getResponsesInfo().getValueMap</a:t>
            </a:r>
            <a:r>
              <a:rPr lang="en-US" sz="1400" dirty="0" smtClean="0">
                <a:latin typeface="Courier New"/>
                <a:cs typeface="Courier New"/>
              </a:rPr>
              <a:t>());</a:t>
            </a:r>
          </a:p>
          <a:p>
            <a:pPr>
              <a:buNone/>
            </a:pPr>
            <a:r>
              <a:rPr lang="en-US" sz="1400" dirty="0" smtClean="0">
                <a:latin typeface="Courier New"/>
                <a:cs typeface="Courier New"/>
              </a:rPr>
              <a:t>}</a:t>
            </a:r>
            <a:endParaRPr lang="en-US" sz="1400" dirty="0">
              <a:latin typeface="Courier New"/>
              <a:cs typeface="Courier New"/>
            </a:endParaRPr>
          </a:p>
        </p:txBody>
      </p:sp>
      <p:sp>
        <p:nvSpPr>
          <p:cNvPr id="4" name="Rectangle 3"/>
          <p:cNvSpPr/>
          <p:nvPr/>
        </p:nvSpPr>
        <p:spPr>
          <a:xfrm>
            <a:off x="2590800" y="1947446"/>
            <a:ext cx="4572000" cy="338554"/>
          </a:xfrm>
          <a:prstGeom prst="rect">
            <a:avLst/>
          </a:prstGeom>
        </p:spPr>
        <p:txBody>
          <a:bodyPr>
            <a:spAutoFit/>
          </a:bodyPr>
          <a:lstStyle/>
          <a:p>
            <a:r>
              <a:rPr lang="en-US" sz="1600" dirty="0" smtClean="0"/>
              <a:t>sorcer.rs.ex7.requestor.RsResponseModelRequestor</a:t>
            </a:r>
            <a:endParaRPr lang="en-US" sz="1600" dirty="0"/>
          </a:p>
        </p:txBody>
      </p:sp>
      <p:sp>
        <p:nvSpPr>
          <p:cNvPr id="5" name="TextBox 4"/>
          <p:cNvSpPr txBox="1"/>
          <p:nvPr/>
        </p:nvSpPr>
        <p:spPr>
          <a:xfrm>
            <a:off x="0" y="1197114"/>
            <a:ext cx="9144000" cy="707886"/>
          </a:xfrm>
          <a:prstGeom prst="rect">
            <a:avLst/>
          </a:prstGeom>
          <a:noFill/>
        </p:spPr>
        <p:txBody>
          <a:bodyPr wrap="square" rtlCol="0">
            <a:spAutoFit/>
          </a:bodyPr>
          <a:lstStyle/>
          <a:p>
            <a:r>
              <a:rPr lang="en-US" sz="2000" b="1" i="1" dirty="0" smtClean="0">
                <a:latin typeface="Arial"/>
                <a:cs typeface="Arial"/>
              </a:rPr>
              <a:t>Model Use (instantiating the class &amp; query (intra), publish the model and query the service (inter))</a:t>
            </a:r>
            <a:endParaRPr lang="en-US" sz="2000" b="1" i="1" dirty="0">
              <a:latin typeface="Arial"/>
              <a:cs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ModelContext</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b="1" i="1" dirty="0" err="1" smtClean="0"/>
              <a:t>ModelContext</a:t>
            </a:r>
            <a:r>
              <a:rPr lang="en-US" sz="2400" dirty="0" smtClean="0"/>
              <a:t> is used to query the model, update the model or configure the model.</a:t>
            </a:r>
          </a:p>
          <a:p>
            <a:r>
              <a:rPr lang="en-US" sz="2400" dirty="0" smtClean="0"/>
              <a:t>If you want the values for variables or their derivatives. You use the </a:t>
            </a:r>
            <a:r>
              <a:rPr lang="en-US" sz="2400" b="1" i="1" dirty="0" err="1" smtClean="0"/>
              <a:t>ModelContext</a:t>
            </a:r>
            <a:r>
              <a:rPr lang="en-US" sz="2400" dirty="0" smtClean="0"/>
              <a:t> methods to set the appropriate path with a list of variables you desire values for. For example if you want a select set of response values from the model you would use </a:t>
            </a:r>
          </a:p>
          <a:p>
            <a:pPr lvl="1"/>
            <a:r>
              <a:rPr lang="en-US" sz="2000" b="1" i="1" dirty="0" err="1" smtClean="0"/>
              <a:t>modelContext.setResponsesInfo(VarInfoList</a:t>
            </a:r>
            <a:r>
              <a:rPr lang="en-US" sz="2000" b="1" i="1" dirty="0" smtClean="0"/>
              <a:t>) </a:t>
            </a:r>
          </a:p>
          <a:p>
            <a:pPr lvl="1"/>
            <a:r>
              <a:rPr lang="en-US" sz="2000" dirty="0" smtClean="0"/>
              <a:t>where </a:t>
            </a:r>
            <a:r>
              <a:rPr lang="en-US" sz="2000" b="1" i="1" dirty="0" err="1" smtClean="0"/>
              <a:t>VarInfoList</a:t>
            </a:r>
            <a:r>
              <a:rPr lang="en-US" sz="2000" dirty="0" smtClean="0"/>
              <a:t> is a list of </a:t>
            </a:r>
            <a:r>
              <a:rPr lang="en-US" sz="2000" b="1" i="1" dirty="0" err="1" smtClean="0"/>
              <a:t>VarInfo</a:t>
            </a:r>
            <a:r>
              <a:rPr lang="en-US" sz="2000" dirty="0" smtClean="0"/>
              <a:t> variables that you desire values for. If you set </a:t>
            </a:r>
            <a:r>
              <a:rPr lang="en-US" sz="2000" b="1" i="1" dirty="0" err="1" smtClean="0"/>
              <a:t>VarInfoList</a:t>
            </a:r>
            <a:r>
              <a:rPr lang="en-US" sz="2000" b="1" i="1" dirty="0" smtClean="0"/>
              <a:t> = null</a:t>
            </a:r>
            <a:r>
              <a:rPr lang="en-US" sz="2000" dirty="0" smtClean="0"/>
              <a:t>. The model will return the values for all </a:t>
            </a:r>
            <a:r>
              <a:rPr lang="en-US" sz="2000" b="1" i="1" dirty="0" err="1" smtClean="0"/>
              <a:t>ResponseVars</a:t>
            </a:r>
            <a:r>
              <a:rPr lang="en-US" sz="2000" dirty="0" smtClean="0"/>
              <a:t> in the model. This was demonstrated in the previous slide. </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and Running Ex7</a:t>
            </a:r>
            <a:endParaRPr lang="en-US" dirty="0"/>
          </a:p>
        </p:txBody>
      </p:sp>
      <p:sp>
        <p:nvSpPr>
          <p:cNvPr id="3" name="Content Placeholder 2"/>
          <p:cNvSpPr>
            <a:spLocks noGrp="1"/>
          </p:cNvSpPr>
          <p:nvPr>
            <p:ph idx="1"/>
          </p:nvPr>
        </p:nvSpPr>
        <p:spPr/>
        <p:txBody>
          <a:bodyPr>
            <a:normAutofit/>
          </a:bodyPr>
          <a:lstStyle/>
          <a:p>
            <a:r>
              <a:rPr lang="en-US" sz="2000" dirty="0" smtClean="0"/>
              <a:t>There</a:t>
            </a:r>
            <a:r>
              <a:rPr lang="en-US" sz="2000" dirty="0" smtClean="0"/>
              <a:t> are seven </a:t>
            </a:r>
            <a:r>
              <a:rPr lang="en-US" sz="2000" dirty="0" smtClean="0"/>
              <a:t>different Rosen-Suzuki models in ex7. They can be found in ex7/model. They differ by the fact that some have sensitivities, some demonstrate functions of </a:t>
            </a:r>
            <a:r>
              <a:rPr lang="en-US" sz="2000" dirty="0" smtClean="0"/>
              <a:t>functions, some have multi-fidelity </a:t>
            </a:r>
            <a:r>
              <a:rPr lang="en-US" sz="2000" dirty="0" smtClean="0"/>
              <a:t>etc…</a:t>
            </a:r>
          </a:p>
          <a:p>
            <a:r>
              <a:rPr lang="en-US" sz="2000" dirty="0" smtClean="0"/>
              <a:t>The simplest model is </a:t>
            </a:r>
            <a:r>
              <a:rPr lang="en-US" sz="2000" b="1" i="1" dirty="0" err="1" smtClean="0"/>
              <a:t>RsResponseModelBuilder.java</a:t>
            </a:r>
            <a:r>
              <a:rPr lang="en-US" sz="2000" dirty="0" smtClean="0"/>
              <a:t>. The model definition and configuration was shown earlier. Here we will discuss the publishing of the model and a requestor to call the model.</a:t>
            </a:r>
          </a:p>
          <a:p>
            <a:r>
              <a:rPr lang="en-US" sz="2000" dirty="0" smtClean="0"/>
              <a:t>As mentioned earlier the model can be run in two ways “</a:t>
            </a:r>
            <a:r>
              <a:rPr lang="en-US" sz="2000" b="1" i="1" dirty="0" smtClean="0"/>
              <a:t>inter</a:t>
            </a:r>
            <a:r>
              <a:rPr lang="en-US" sz="2000" dirty="0" smtClean="0"/>
              <a:t>” or “</a:t>
            </a:r>
            <a:r>
              <a:rPr lang="en-US" sz="2000" b="1" i="1" dirty="0" smtClean="0"/>
              <a:t>intra</a:t>
            </a:r>
            <a:r>
              <a:rPr lang="en-US" sz="2000" dirty="0" smtClean="0"/>
              <a:t>”. “</a:t>
            </a:r>
            <a:r>
              <a:rPr lang="en-US" sz="2000" b="1" i="1" dirty="0" smtClean="0"/>
              <a:t>inter</a:t>
            </a:r>
            <a:r>
              <a:rPr lang="en-US" sz="2000" dirty="0" smtClean="0"/>
              <a:t>” requires the model to be “published” on the network while  “</a:t>
            </a:r>
            <a:r>
              <a:rPr lang="en-US" sz="2000" b="1" i="1" dirty="0" smtClean="0"/>
              <a:t>intra</a:t>
            </a:r>
            <a:r>
              <a:rPr lang="en-US" sz="2000" dirty="0" smtClean="0"/>
              <a:t>” </a:t>
            </a:r>
            <a:r>
              <a:rPr lang="en-US" sz="2000" dirty="0" smtClean="0"/>
              <a:t>runs everything in a single JVM. The class ex7/requestor/</a:t>
            </a:r>
            <a:r>
              <a:rPr lang="en-US" sz="2000" b="1" dirty="0" smtClean="0"/>
              <a:t>RsResponseModelRequestor</a:t>
            </a:r>
            <a:r>
              <a:rPr lang="en-US" sz="2000" dirty="0" smtClean="0"/>
              <a:t> is a requestor that is used to query the model. This requestor is executed by running the xml file </a:t>
            </a:r>
          </a:p>
          <a:p>
            <a:pPr>
              <a:buNone/>
            </a:pPr>
            <a:r>
              <a:rPr lang="en-US" sz="2000" dirty="0" smtClean="0"/>
              <a:t>	ex7/bin/</a:t>
            </a:r>
            <a:r>
              <a:rPr lang="en-US" sz="2000" b="1" i="1" dirty="0" smtClean="0"/>
              <a:t>rs-response-model-prv.run.xml</a:t>
            </a:r>
            <a:r>
              <a:rPr lang="en-US" sz="2000" dirty="0" smtClean="0"/>
              <a:t>.</a:t>
            </a:r>
            <a:r>
              <a:rPr lang="en-US" sz="2000" dirty="0" smtClean="0"/>
              <a:t> </a:t>
            </a:r>
            <a:endParaRPr lang="en-US"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sz="2800" b="1" dirty="0" smtClean="0"/>
              <a:t> </a:t>
            </a:r>
            <a:r>
              <a:rPr lang="en-US" sz="2800" b="1" i="1" dirty="0" smtClean="0"/>
              <a:t>SORCER is  a Service-Object-Oriented Architecture</a:t>
            </a:r>
            <a:endParaRPr lang="en-US" altLang="en-US" sz="2800" b="1" dirty="0" smtClean="0"/>
          </a:p>
        </p:txBody>
      </p:sp>
      <p:sp>
        <p:nvSpPr>
          <p:cNvPr id="58371" name="Rectangle 3"/>
          <p:cNvSpPr>
            <a:spLocks noGrp="1" noChangeArrowheads="1"/>
          </p:cNvSpPr>
          <p:nvPr>
            <p:ph idx="1"/>
          </p:nvPr>
        </p:nvSpPr>
        <p:spPr bwMode="auto">
          <a:xfrm>
            <a:off x="301376" y="1447800"/>
            <a:ext cx="8521700" cy="5257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0" indent="0">
              <a:lnSpc>
                <a:spcPct val="90000"/>
              </a:lnSpc>
              <a:buFontTx/>
              <a:buNone/>
            </a:pPr>
            <a:r>
              <a:rPr lang="en-US" altLang="en-US" sz="2400" b="1" dirty="0" smtClean="0">
                <a:solidFill>
                  <a:srgbClr val="333399"/>
                </a:solidFill>
                <a:latin typeface="Arial" pitchFamily="34" charset="0"/>
              </a:rPr>
              <a:t>A service-oriented product development environment</a:t>
            </a:r>
          </a:p>
          <a:p>
            <a:pPr marL="681038" lvl="1" indent="-333375">
              <a:lnSpc>
                <a:spcPct val="90000"/>
              </a:lnSpc>
              <a:buFontTx/>
              <a:buChar char="•"/>
            </a:pPr>
            <a:r>
              <a:rPr lang="en-US" altLang="en-US" sz="2000" dirty="0" smtClean="0">
                <a:latin typeface="Arial" pitchFamily="34" charset="0"/>
              </a:rPr>
              <a:t>Provides an open flexible design environment which allows universal availability and incorporation of existing data, tools/methods, processes and hardware as </a:t>
            </a:r>
            <a:r>
              <a:rPr lang="en-US" altLang="en-US" sz="2000" u="sng" dirty="0" smtClean="0">
                <a:latin typeface="Arial" pitchFamily="34" charset="0"/>
              </a:rPr>
              <a:t>services</a:t>
            </a:r>
            <a:r>
              <a:rPr lang="en-US" altLang="en-US" sz="2000" dirty="0" smtClean="0">
                <a:latin typeface="Arial" pitchFamily="34" charset="0"/>
              </a:rPr>
              <a:t>.</a:t>
            </a:r>
          </a:p>
          <a:p>
            <a:pPr marL="681038" lvl="1" indent="-333375">
              <a:lnSpc>
                <a:spcPct val="90000"/>
              </a:lnSpc>
              <a:buFontTx/>
              <a:buNone/>
            </a:pPr>
            <a:endParaRPr lang="en-US" altLang="en-US" sz="800" dirty="0" smtClean="0">
              <a:latin typeface="Arial" pitchFamily="34" charset="0"/>
            </a:endParaRPr>
          </a:p>
          <a:p>
            <a:pPr marL="681038" lvl="1" indent="-333375">
              <a:lnSpc>
                <a:spcPct val="90000"/>
              </a:lnSpc>
              <a:buFontTx/>
              <a:buChar char="•"/>
            </a:pPr>
            <a:r>
              <a:rPr lang="en-US" altLang="en-US" sz="2000" dirty="0" smtClean="0">
                <a:latin typeface="Arial" pitchFamily="34" charset="0"/>
              </a:rPr>
              <a:t>Provides a common  way to model your analysis and design process in conjunction with your product data.</a:t>
            </a:r>
            <a:endParaRPr lang="en-US" altLang="en-US" sz="2400" dirty="0" smtClean="0">
              <a:solidFill>
                <a:srgbClr val="333399"/>
              </a:solidFill>
              <a:latin typeface="Arial" pitchFamily="34" charset="0"/>
            </a:endParaRPr>
          </a:p>
          <a:p>
            <a:pPr marL="0" indent="0">
              <a:lnSpc>
                <a:spcPct val="90000"/>
              </a:lnSpc>
              <a:buFontTx/>
              <a:buNone/>
            </a:pPr>
            <a:endParaRPr lang="en-US" altLang="en-US" sz="2400" dirty="0" smtClean="0">
              <a:solidFill>
                <a:srgbClr val="333399"/>
              </a:solidFill>
              <a:latin typeface="Arial" pitchFamily="34" charset="0"/>
            </a:endParaRPr>
          </a:p>
          <a:p>
            <a:pPr marL="0" indent="0">
              <a:lnSpc>
                <a:spcPct val="90000"/>
              </a:lnSpc>
              <a:buFontTx/>
              <a:buNone/>
            </a:pPr>
            <a:r>
              <a:rPr lang="en-US" altLang="en-US" sz="2400" b="1" dirty="0" smtClean="0">
                <a:solidFill>
                  <a:srgbClr val="333399"/>
                </a:solidFill>
                <a:latin typeface="Arial" pitchFamily="34" charset="0"/>
              </a:rPr>
              <a:t>A network-based distributed framework</a:t>
            </a:r>
          </a:p>
          <a:p>
            <a:pPr marL="681038" lvl="1" indent="-333375">
              <a:lnSpc>
                <a:spcPct val="90000"/>
              </a:lnSpc>
              <a:buFontTx/>
              <a:buChar char="•"/>
            </a:pPr>
            <a:r>
              <a:rPr lang="en-US" altLang="en-US" sz="2000" dirty="0" smtClean="0">
                <a:latin typeface="Arial" pitchFamily="34" charset="0"/>
              </a:rPr>
              <a:t>Supports collaboration among geographically distributed engineering and business partners.</a:t>
            </a:r>
            <a:br>
              <a:rPr lang="en-US" altLang="en-US" sz="2000" dirty="0" smtClean="0">
                <a:latin typeface="Arial" pitchFamily="34" charset="0"/>
              </a:rPr>
            </a:br>
            <a:endParaRPr lang="en-US" altLang="en-US" sz="2000" dirty="0" smtClean="0">
              <a:latin typeface="Arial" pitchFamily="34" charset="0"/>
            </a:endParaRPr>
          </a:p>
          <a:p>
            <a:pPr marL="0" indent="0">
              <a:lnSpc>
                <a:spcPct val="90000"/>
              </a:lnSpc>
              <a:buFontTx/>
              <a:buNone/>
            </a:pPr>
            <a:r>
              <a:rPr lang="en-US" altLang="en-US" sz="2000" dirty="0" smtClean="0">
                <a:latin typeface="Arial" pitchFamily="34" charset="0"/>
              </a:rPr>
              <a:t/>
            </a:r>
            <a:br>
              <a:rPr lang="en-US" altLang="en-US" sz="2000" dirty="0" smtClean="0">
                <a:latin typeface="Arial" pitchFamily="34" charset="0"/>
              </a:rPr>
            </a:br>
            <a:endParaRPr lang="en-US" altLang="en-US" sz="2000" dirty="0" smtClean="0">
              <a:latin typeface="Arial" pitchFamily="34" charset="0"/>
            </a:endParaRPr>
          </a:p>
        </p:txBody>
      </p:sp>
      <p:sp>
        <p:nvSpPr>
          <p:cNvPr id="5" name="Text Box 14"/>
          <p:cNvSpPr txBox="1">
            <a:spLocks noChangeArrowheads="1"/>
          </p:cNvSpPr>
          <p:nvPr/>
        </p:nvSpPr>
        <p:spPr bwMode="auto">
          <a:xfrm>
            <a:off x="685800" y="5486400"/>
            <a:ext cx="8001001" cy="400110"/>
          </a:xfrm>
          <a:prstGeom prst="rect">
            <a:avLst/>
          </a:prstGeom>
          <a:solidFill>
            <a:schemeClr val="tx2"/>
          </a:solidFill>
          <a:ln w="9525">
            <a:noFill/>
            <a:miter lim="800000"/>
            <a:headEnd/>
            <a:tailEnd/>
          </a:ln>
          <a:effectLst/>
          <a:scene3d>
            <a:camera prst="orthographicFront"/>
            <a:lightRig rig="threePt" dir="t"/>
          </a:scene3d>
          <a:sp3d>
            <a:bevelT w="152400" h="50800" prst="softRound"/>
          </a:sp3d>
        </p:spPr>
        <p:txBody>
          <a:bodyPr wrap="square">
            <a:spAutoFit/>
          </a:bodyPr>
          <a:lstStyle/>
          <a:p>
            <a:pPr algn="ctr">
              <a:spcBef>
                <a:spcPct val="0"/>
              </a:spcBef>
            </a:pPr>
            <a:r>
              <a:rPr lang="en-US" sz="2000" b="1" i="1" dirty="0">
                <a:solidFill>
                  <a:prstClr val="white"/>
                </a:solidFill>
                <a:latin typeface="Arial" pitchFamily="34" charset="0"/>
                <a:cs typeface="Arial" pitchFamily="34" charset="0"/>
              </a:rPr>
              <a:t>SORCER Philosophy – Accessibility, Flexibility &amp; Reusability</a:t>
            </a:r>
          </a:p>
        </p:txBody>
      </p:sp>
      <p:sp>
        <p:nvSpPr>
          <p:cNvPr id="7" name="Text Box 14"/>
          <p:cNvSpPr txBox="1">
            <a:spLocks noChangeArrowheads="1"/>
          </p:cNvSpPr>
          <p:nvPr/>
        </p:nvSpPr>
        <p:spPr bwMode="auto">
          <a:xfrm>
            <a:off x="685800" y="6096000"/>
            <a:ext cx="8001001" cy="400110"/>
          </a:xfrm>
          <a:prstGeom prst="rect">
            <a:avLst/>
          </a:prstGeom>
          <a:solidFill>
            <a:schemeClr val="tx2"/>
          </a:solidFill>
          <a:ln w="9525">
            <a:noFill/>
            <a:miter lim="800000"/>
            <a:headEnd/>
            <a:tailEnd/>
          </a:ln>
          <a:effectLst/>
          <a:scene3d>
            <a:camera prst="orthographicFront"/>
            <a:lightRig rig="threePt" dir="t"/>
          </a:scene3d>
          <a:sp3d>
            <a:bevelT w="152400" h="50800" prst="softRound"/>
          </a:sp3d>
        </p:spPr>
        <p:txBody>
          <a:bodyPr wrap="square">
            <a:spAutoFit/>
          </a:bodyPr>
          <a:lstStyle/>
          <a:p>
            <a:pPr algn="ctr">
              <a:spcBef>
                <a:spcPct val="0"/>
              </a:spcBef>
            </a:pPr>
            <a:r>
              <a:rPr lang="en-US" sz="2000" b="1" i="1" dirty="0">
                <a:solidFill>
                  <a:prstClr val="white"/>
                </a:solidFill>
                <a:latin typeface="Arial" pitchFamily="34" charset="0"/>
                <a:cs typeface="Arial" pitchFamily="34" charset="0"/>
              </a:rPr>
              <a:t>SORCER  is Research Code!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p:cTn id="7" dur="1000" fill="hold"/>
                                        <p:tgtEl>
                                          <p:spTgt spid="5837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837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8371">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 calcmode="lin" valueType="num">
                                      <p:cBhvr>
                                        <p:cTn id="12" dur="1000" fill="hold"/>
                                        <p:tgtEl>
                                          <p:spTgt spid="58371">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58371">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58371">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58371">
                                            <p:txEl>
                                              <p:pRg st="3" end="3"/>
                                            </p:txEl>
                                          </p:spTgt>
                                        </p:tgtEl>
                                        <p:attrNameLst>
                                          <p:attrName>style.visibility</p:attrName>
                                        </p:attrNameLst>
                                      </p:cBhvr>
                                      <p:to>
                                        <p:strVal val="visible"/>
                                      </p:to>
                                    </p:set>
                                    <p:anim calcmode="lin" valueType="num">
                                      <p:cBhvr>
                                        <p:cTn id="17" dur="1000" fill="hold"/>
                                        <p:tgtEl>
                                          <p:spTgt spid="58371">
                                            <p:txEl>
                                              <p:pRg st="3" end="3"/>
                                            </p:txEl>
                                          </p:spTgt>
                                        </p:tgtEl>
                                        <p:attrNameLst>
                                          <p:attrName>ppt_w</p:attrName>
                                        </p:attrNameLst>
                                      </p:cBhvr>
                                      <p:tavLst>
                                        <p:tav tm="0">
                                          <p:val>
                                            <p:strVal val="#ppt_w*0.70"/>
                                          </p:val>
                                        </p:tav>
                                        <p:tav tm="100000">
                                          <p:val>
                                            <p:strVal val="#ppt_w"/>
                                          </p:val>
                                        </p:tav>
                                      </p:tavLst>
                                    </p:anim>
                                    <p:anim calcmode="lin" valueType="num">
                                      <p:cBhvr>
                                        <p:cTn id="18" dur="1000" fill="hold"/>
                                        <p:tgtEl>
                                          <p:spTgt spid="58371">
                                            <p:txEl>
                                              <p:pRg st="3" end="3"/>
                                            </p:txEl>
                                          </p:spTgt>
                                        </p:tgtEl>
                                        <p:attrNameLst>
                                          <p:attrName>ppt_h</p:attrName>
                                        </p:attrNameLst>
                                      </p:cBhvr>
                                      <p:tavLst>
                                        <p:tav tm="0">
                                          <p:val>
                                            <p:strVal val="#ppt_h"/>
                                          </p:val>
                                        </p:tav>
                                        <p:tav tm="100000">
                                          <p:val>
                                            <p:strVal val="#ppt_h"/>
                                          </p:val>
                                        </p:tav>
                                      </p:tavLst>
                                    </p:anim>
                                    <p:animEffect transition="in" filter="fade">
                                      <p:cBhvr>
                                        <p:cTn id="19" dur="1000"/>
                                        <p:tgtEl>
                                          <p:spTgt spid="5837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58371">
                                            <p:txEl>
                                              <p:pRg st="5" end="5"/>
                                            </p:txEl>
                                          </p:spTgt>
                                        </p:tgtEl>
                                        <p:attrNameLst>
                                          <p:attrName>style.visibility</p:attrName>
                                        </p:attrNameLst>
                                      </p:cBhvr>
                                      <p:to>
                                        <p:strVal val="visible"/>
                                      </p:to>
                                    </p:set>
                                    <p:anim calcmode="lin" valueType="num">
                                      <p:cBhvr>
                                        <p:cTn id="24" dur="1000" fill="hold"/>
                                        <p:tgtEl>
                                          <p:spTgt spid="58371">
                                            <p:txEl>
                                              <p:pRg st="5" end="5"/>
                                            </p:txEl>
                                          </p:spTgt>
                                        </p:tgtEl>
                                        <p:attrNameLst>
                                          <p:attrName>ppt_w</p:attrName>
                                        </p:attrNameLst>
                                      </p:cBhvr>
                                      <p:tavLst>
                                        <p:tav tm="0">
                                          <p:val>
                                            <p:strVal val="#ppt_w*0.70"/>
                                          </p:val>
                                        </p:tav>
                                        <p:tav tm="100000">
                                          <p:val>
                                            <p:strVal val="#ppt_w"/>
                                          </p:val>
                                        </p:tav>
                                      </p:tavLst>
                                    </p:anim>
                                    <p:anim calcmode="lin" valueType="num">
                                      <p:cBhvr>
                                        <p:cTn id="25" dur="1000" fill="hold"/>
                                        <p:tgtEl>
                                          <p:spTgt spid="58371">
                                            <p:txEl>
                                              <p:pRg st="5" end="5"/>
                                            </p:txEl>
                                          </p:spTgt>
                                        </p:tgtEl>
                                        <p:attrNameLst>
                                          <p:attrName>ppt_h</p:attrName>
                                        </p:attrNameLst>
                                      </p:cBhvr>
                                      <p:tavLst>
                                        <p:tav tm="0">
                                          <p:val>
                                            <p:strVal val="#ppt_h"/>
                                          </p:val>
                                        </p:tav>
                                        <p:tav tm="100000">
                                          <p:val>
                                            <p:strVal val="#ppt_h"/>
                                          </p:val>
                                        </p:tav>
                                      </p:tavLst>
                                    </p:anim>
                                    <p:animEffect transition="in" filter="fade">
                                      <p:cBhvr>
                                        <p:cTn id="26" dur="1000"/>
                                        <p:tgtEl>
                                          <p:spTgt spid="58371">
                                            <p:txEl>
                                              <p:pRg st="5" end="5"/>
                                            </p:txEl>
                                          </p:spTgt>
                                        </p:tgtEl>
                                      </p:cBhvr>
                                    </p:animEffect>
                                  </p:childTnLst>
                                </p:cTn>
                              </p:par>
                              <p:par>
                                <p:cTn id="27" presetID="55" presetClass="entr" presetSubtype="0" fill="hold" nodeType="withEffect">
                                  <p:stCondLst>
                                    <p:cond delay="0"/>
                                  </p:stCondLst>
                                  <p:childTnLst>
                                    <p:set>
                                      <p:cBhvr>
                                        <p:cTn id="28" dur="1" fill="hold">
                                          <p:stCondLst>
                                            <p:cond delay="0"/>
                                          </p:stCondLst>
                                        </p:cTn>
                                        <p:tgtEl>
                                          <p:spTgt spid="58371">
                                            <p:txEl>
                                              <p:pRg st="6" end="6"/>
                                            </p:txEl>
                                          </p:spTgt>
                                        </p:tgtEl>
                                        <p:attrNameLst>
                                          <p:attrName>style.visibility</p:attrName>
                                        </p:attrNameLst>
                                      </p:cBhvr>
                                      <p:to>
                                        <p:strVal val="visible"/>
                                      </p:to>
                                    </p:set>
                                    <p:anim calcmode="lin" valueType="num">
                                      <p:cBhvr>
                                        <p:cTn id="29" dur="1000" fill="hold"/>
                                        <p:tgtEl>
                                          <p:spTgt spid="58371">
                                            <p:txEl>
                                              <p:pRg st="6" end="6"/>
                                            </p:txEl>
                                          </p:spTgt>
                                        </p:tgtEl>
                                        <p:attrNameLst>
                                          <p:attrName>ppt_w</p:attrName>
                                        </p:attrNameLst>
                                      </p:cBhvr>
                                      <p:tavLst>
                                        <p:tav tm="0">
                                          <p:val>
                                            <p:strVal val="#ppt_w*0.70"/>
                                          </p:val>
                                        </p:tav>
                                        <p:tav tm="100000">
                                          <p:val>
                                            <p:strVal val="#ppt_w"/>
                                          </p:val>
                                        </p:tav>
                                      </p:tavLst>
                                    </p:anim>
                                    <p:anim calcmode="lin" valueType="num">
                                      <p:cBhvr>
                                        <p:cTn id="30" dur="1000" fill="hold"/>
                                        <p:tgtEl>
                                          <p:spTgt spid="58371">
                                            <p:txEl>
                                              <p:pRg st="6" end="6"/>
                                            </p:txEl>
                                          </p:spTgt>
                                        </p:tgtEl>
                                        <p:attrNameLst>
                                          <p:attrName>ppt_h</p:attrName>
                                        </p:attrNameLst>
                                      </p:cBhvr>
                                      <p:tavLst>
                                        <p:tav tm="0">
                                          <p:val>
                                            <p:strVal val="#ppt_h"/>
                                          </p:val>
                                        </p:tav>
                                        <p:tav tm="100000">
                                          <p:val>
                                            <p:strVal val="#ppt_h"/>
                                          </p:val>
                                        </p:tav>
                                      </p:tavLst>
                                    </p:anim>
                                    <p:animEffect transition="in" filter="fade">
                                      <p:cBhvr>
                                        <p:cTn id="31" dur="1000"/>
                                        <p:tgtEl>
                                          <p:spTgt spid="5837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strVal val="#ppt_w*0.70"/>
                                          </p:val>
                                        </p:tav>
                                        <p:tav tm="100000">
                                          <p:val>
                                            <p:strVal val="#ppt_w"/>
                                          </p:val>
                                        </p:tav>
                                      </p:tavLst>
                                    </p:anim>
                                    <p:anim calcmode="lin" valueType="num">
                                      <p:cBhvr>
                                        <p:cTn id="37" dur="1000" fill="hold"/>
                                        <p:tgtEl>
                                          <p:spTgt spid="5"/>
                                        </p:tgtEl>
                                        <p:attrNameLst>
                                          <p:attrName>ppt_h</p:attrName>
                                        </p:attrNameLst>
                                      </p:cBhvr>
                                      <p:tavLst>
                                        <p:tav tm="0">
                                          <p:val>
                                            <p:strVal val="#ppt_h"/>
                                          </p:val>
                                        </p:tav>
                                        <p:tav tm="100000">
                                          <p:val>
                                            <p:strVal val="#ppt_h"/>
                                          </p:val>
                                        </p:tav>
                                      </p:tavLst>
                                    </p:anim>
                                    <p:animEffect transition="in" filter="fade">
                                      <p:cBhvr>
                                        <p:cTn id="38" dur="1000"/>
                                        <p:tgtEl>
                                          <p:spTgt spid="5"/>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1000" fill="hold"/>
                                        <p:tgtEl>
                                          <p:spTgt spid="7"/>
                                        </p:tgtEl>
                                        <p:attrNameLst>
                                          <p:attrName>ppt_w</p:attrName>
                                        </p:attrNameLst>
                                      </p:cBhvr>
                                      <p:tavLst>
                                        <p:tav tm="0">
                                          <p:val>
                                            <p:strVal val="#ppt_w*0.70"/>
                                          </p:val>
                                        </p:tav>
                                        <p:tav tm="100000">
                                          <p:val>
                                            <p:strVal val="#ppt_w"/>
                                          </p:val>
                                        </p:tav>
                                      </p:tavLst>
                                    </p:anim>
                                    <p:anim calcmode="lin" valueType="num">
                                      <p:cBhvr>
                                        <p:cTn id="42" dur="1000" fill="hold"/>
                                        <p:tgtEl>
                                          <p:spTgt spid="7"/>
                                        </p:tgtEl>
                                        <p:attrNameLst>
                                          <p:attrName>ppt_h</p:attrName>
                                        </p:attrNameLst>
                                      </p:cBhvr>
                                      <p:tavLst>
                                        <p:tav tm="0">
                                          <p:val>
                                            <p:strVal val="#ppt_h"/>
                                          </p:val>
                                        </p:tav>
                                        <p:tav tm="100000">
                                          <p:val>
                                            <p:strVal val="#ppt_h"/>
                                          </p:val>
                                        </p:tav>
                                      </p:tavLst>
                                    </p:anim>
                                    <p:animEffect transition="in" filter="fade">
                                      <p:cBhvr>
                                        <p:cTn id="4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and Running Ex7</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1800" dirty="0" smtClean="0"/>
              <a:t>In the xml file that executes the requestor ( ex7/bin/</a:t>
            </a:r>
            <a:r>
              <a:rPr lang="en-US" sz="1800" b="1" i="1" dirty="0" smtClean="0"/>
              <a:t>rs-response-model-req-run.xml</a:t>
            </a:r>
            <a:r>
              <a:rPr lang="en-US" sz="1800" dirty="0" smtClean="0"/>
              <a:t>)</a:t>
            </a:r>
          </a:p>
          <a:p>
            <a:pPr>
              <a:buNone/>
            </a:pPr>
            <a:r>
              <a:rPr lang="en-US" sz="1800" dirty="0" smtClean="0"/>
              <a:t>Near the bottom</a:t>
            </a:r>
            <a:r>
              <a:rPr lang="en-US" sz="1800" dirty="0" smtClean="0"/>
              <a:t> of the </a:t>
            </a:r>
            <a:r>
              <a:rPr lang="en-US" sz="1800" dirty="0" smtClean="0"/>
              <a:t>file</a:t>
            </a:r>
            <a:r>
              <a:rPr lang="en-US" sz="1800" dirty="0" smtClean="0"/>
              <a:t> there appears:</a:t>
            </a:r>
            <a:endParaRPr lang="en-US" sz="1800" dirty="0" smtClean="0"/>
          </a:p>
          <a:p>
            <a:pPr>
              <a:buNone/>
            </a:pPr>
            <a:endParaRPr lang="en-US" sz="1800" dirty="0" smtClean="0"/>
          </a:p>
          <a:p>
            <a:pPr>
              <a:buNone/>
            </a:pPr>
            <a:r>
              <a:rPr lang="en-US" sz="1800" dirty="0" smtClean="0"/>
              <a:t>&lt;target name="</a:t>
            </a:r>
            <a:r>
              <a:rPr lang="en-US" sz="1800" dirty="0" err="1" smtClean="0"/>
              <a:t>run.rs</a:t>
            </a:r>
            <a:r>
              <a:rPr lang="en-US" sz="1800" dirty="0" smtClean="0"/>
              <a:t>-response-model-requestor"&gt;</a:t>
            </a:r>
          </a:p>
          <a:p>
            <a:pPr>
              <a:buNone/>
            </a:pPr>
            <a:r>
              <a:rPr lang="en-US" sz="1800" dirty="0" smtClean="0"/>
              <a:t>.</a:t>
            </a:r>
          </a:p>
          <a:p>
            <a:pPr>
              <a:buNone/>
            </a:pPr>
            <a:r>
              <a:rPr lang="en-US" sz="1800" dirty="0" smtClean="0"/>
              <a:t>.</a:t>
            </a:r>
          </a:p>
          <a:p>
            <a:pPr>
              <a:buNone/>
            </a:pPr>
            <a:r>
              <a:rPr lang="en-US" sz="1800" dirty="0" smtClean="0"/>
              <a:t>.</a:t>
            </a:r>
          </a:p>
          <a:p>
            <a:pPr>
              <a:buNone/>
            </a:pPr>
            <a:r>
              <a:rPr lang="en-US" sz="1800" dirty="0" smtClean="0"/>
              <a:t>&lt;</a:t>
            </a:r>
            <a:r>
              <a:rPr lang="en-US" sz="1800" dirty="0" err="1" smtClean="0"/>
              <a:t>arg</a:t>
            </a:r>
            <a:r>
              <a:rPr lang="en-US" sz="1800" dirty="0" smtClean="0"/>
              <a:t> value="inter" /&gt;</a:t>
            </a:r>
          </a:p>
          <a:p>
            <a:pPr>
              <a:buNone/>
            </a:pPr>
            <a:endParaRPr lang="en-US" sz="1800" dirty="0" smtClean="0"/>
          </a:p>
          <a:p>
            <a:pPr>
              <a:buNone/>
            </a:pPr>
            <a:r>
              <a:rPr lang="en-US" sz="1800" dirty="0" smtClean="0"/>
              <a:t>To switch between running “</a:t>
            </a:r>
            <a:r>
              <a:rPr lang="en-US" sz="1800" b="1" i="1" dirty="0" smtClean="0"/>
              <a:t>inter</a:t>
            </a:r>
            <a:r>
              <a:rPr lang="en-US" sz="1800" dirty="0" smtClean="0"/>
              <a:t>” versus “</a:t>
            </a:r>
            <a:r>
              <a:rPr lang="en-US" sz="1800" b="1" i="1" dirty="0" smtClean="0"/>
              <a:t>intra</a:t>
            </a:r>
            <a:r>
              <a:rPr lang="en-US" sz="1800" dirty="0" smtClean="0"/>
              <a:t>” one only needs to change the</a:t>
            </a:r>
          </a:p>
          <a:p>
            <a:pPr>
              <a:buNone/>
            </a:pPr>
            <a:r>
              <a:rPr lang="en-US" sz="1800" dirty="0" smtClean="0"/>
              <a:t> &lt;</a:t>
            </a:r>
            <a:r>
              <a:rPr lang="en-US" sz="1800" dirty="0" err="1" smtClean="0"/>
              <a:t>arg</a:t>
            </a:r>
            <a:r>
              <a:rPr lang="en-US" sz="1800" dirty="0" smtClean="0"/>
              <a:t> value=“inter”/&gt; line to the desired state.</a:t>
            </a:r>
          </a:p>
          <a:p>
            <a:pPr>
              <a:buNone/>
            </a:pPr>
            <a:endParaRPr lang="en-US" sz="1800" dirty="0" smtClean="0"/>
          </a:p>
          <a:p>
            <a:pPr>
              <a:buNone/>
            </a:pPr>
            <a:r>
              <a:rPr lang="en-US" sz="1800" dirty="0" smtClean="0"/>
              <a:t>Running “</a:t>
            </a:r>
            <a:r>
              <a:rPr lang="en-US" sz="1800" b="1" i="1" dirty="0" smtClean="0"/>
              <a:t>intra</a:t>
            </a:r>
            <a:r>
              <a:rPr lang="en-US" sz="1800" dirty="0" smtClean="0"/>
              <a:t>” </a:t>
            </a:r>
          </a:p>
          <a:p>
            <a:pPr>
              <a:buNone/>
            </a:pPr>
            <a:r>
              <a:rPr lang="en-US" sz="1800" dirty="0" smtClean="0"/>
              <a:t>	If “intra” is selected then all that is necessary is for </a:t>
            </a:r>
            <a:r>
              <a:rPr lang="en-US" sz="1800" dirty="0" err="1" smtClean="0"/>
              <a:t>i</a:t>
            </a:r>
            <a:r>
              <a:rPr lang="en-US" sz="1800" dirty="0" smtClean="0"/>
              <a:t>-Grid to be compiled and for ex7 be compiled. If you wish you may modify the requestor to “query” the model for different information or for a different set of design variable values.</a:t>
            </a:r>
          </a:p>
          <a:p>
            <a:pPr>
              <a:buNone/>
            </a:pPr>
            <a:endParaRPr lang="en-US" sz="1800" dirty="0" smtClean="0"/>
          </a:p>
          <a:p>
            <a:pPr>
              <a:buNone/>
            </a:pPr>
            <a:r>
              <a:rPr lang="en-US" sz="1800" dirty="0" smtClean="0"/>
              <a:t>	Once compiled it can be run by executing the following xml file.</a:t>
            </a:r>
          </a:p>
          <a:p>
            <a:pPr>
              <a:buNone/>
            </a:pPr>
            <a:r>
              <a:rPr lang="en-US" sz="1800" dirty="0" smtClean="0"/>
              <a:t> </a:t>
            </a:r>
          </a:p>
          <a:p>
            <a:pPr>
              <a:buNone/>
            </a:pPr>
            <a:r>
              <a:rPr lang="en-US" sz="1800" dirty="0" smtClean="0"/>
              <a:t>     </a:t>
            </a:r>
            <a:r>
              <a:rPr lang="en-US" sz="1800" b="1" i="1" dirty="0" err="1" smtClean="0"/>
              <a:t>run.rs-response-model-requestor.xml</a:t>
            </a:r>
            <a:endParaRPr lang="en-US" sz="1800" b="1" i="1" dirty="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ex7</a:t>
            </a:r>
            <a:endParaRPr lang="en-US" dirty="0"/>
          </a:p>
        </p:txBody>
      </p:sp>
      <p:sp>
        <p:nvSpPr>
          <p:cNvPr id="3" name="Content Placeholder 2"/>
          <p:cNvSpPr>
            <a:spLocks noGrp="1"/>
          </p:cNvSpPr>
          <p:nvPr>
            <p:ph idx="1"/>
          </p:nvPr>
        </p:nvSpPr>
        <p:spPr/>
        <p:txBody>
          <a:bodyPr/>
          <a:lstStyle/>
          <a:p>
            <a:r>
              <a:rPr lang="en-US" sz="1800" dirty="0" smtClean="0"/>
              <a:t>The console should display the following.</a:t>
            </a:r>
          </a:p>
          <a:p>
            <a:pPr>
              <a:buNone/>
            </a:pPr>
            <a:r>
              <a:rPr lang="en-US" sz="1600" dirty="0" smtClean="0">
                <a:solidFill>
                  <a:srgbClr val="FF6600"/>
                </a:solidFill>
              </a:rPr>
              <a:t>Feb 2, 2011 11:38:27 AM sorcer.rs.ex7.requestor.RsResponseModelRequestor </a:t>
            </a:r>
            <a:r>
              <a:rPr lang="en-US" sz="1600" dirty="0" err="1" smtClean="0">
                <a:solidFill>
                  <a:srgbClr val="FF6600"/>
                </a:solidFill>
              </a:rPr>
              <a:t>getResponses</a:t>
            </a:r>
            <a:endParaRPr lang="en-US" sz="1600" dirty="0" smtClean="0">
              <a:solidFill>
                <a:srgbClr val="FF6600"/>
              </a:solidFill>
            </a:endParaRPr>
          </a:p>
          <a:p>
            <a:pPr>
              <a:buNone/>
            </a:pPr>
            <a:r>
              <a:rPr lang="en-US" sz="1600" dirty="0" smtClean="0">
                <a:solidFill>
                  <a:srgbClr val="FF6600"/>
                </a:solidFill>
              </a:rPr>
              <a:t>     [</a:t>
            </a:r>
            <a:r>
              <a:rPr lang="en-US" sz="1600" u="sng" dirty="0" smtClean="0">
                <a:solidFill>
                  <a:srgbClr val="FF6600"/>
                </a:solidFill>
              </a:rPr>
              <a:t>java] INFO: &gt;&gt;&gt;&gt;&gt;&gt;&gt;&gt;&gt;&gt;&gt;&gt;&gt; query results: {</a:t>
            </a:r>
            <a:r>
              <a:rPr lang="en-US" sz="1600" u="sng" dirty="0" err="1" smtClean="0">
                <a:solidFill>
                  <a:srgbClr val="FF6600"/>
                </a:solidFill>
              </a:rPr>
              <a:t>f</a:t>
            </a:r>
            <a:r>
              <a:rPr lang="en-US" sz="1600" u="sng" dirty="0" smtClean="0">
                <a:solidFill>
                  <a:srgbClr val="FF6600"/>
                </a:solidFill>
              </a:rPr>
              <a:t>=46.0, g2=71.0, g1=44.0, g3=24.0}</a:t>
            </a:r>
          </a:p>
          <a:p>
            <a:pPr>
              <a:buNone/>
            </a:pPr>
            <a:endParaRPr lang="en-US" sz="1600" u="sng" dirty="0" smtClean="0"/>
          </a:p>
          <a:p>
            <a:pPr>
              <a:buFont typeface="Wingdings" charset="2"/>
              <a:buChar char="Ø"/>
            </a:pPr>
            <a:r>
              <a:rPr lang="en-US" sz="1800" dirty="0" smtClean="0"/>
              <a:t>To run the example as “</a:t>
            </a:r>
            <a:r>
              <a:rPr lang="en-US" sz="1800" b="1" i="1" dirty="0" smtClean="0"/>
              <a:t>inter</a:t>
            </a:r>
            <a:r>
              <a:rPr lang="en-US" sz="1800" dirty="0" smtClean="0"/>
              <a:t>” you must edit the </a:t>
            </a:r>
            <a:r>
              <a:rPr lang="en-US" sz="1800" b="1" i="1" dirty="0" err="1" smtClean="0"/>
              <a:t>run.rs-response-model-requestor.xml</a:t>
            </a:r>
            <a:r>
              <a:rPr lang="en-US" sz="1800" b="1" i="1" dirty="0" smtClean="0"/>
              <a:t> </a:t>
            </a:r>
            <a:r>
              <a:rPr lang="en-US" sz="1800" dirty="0" smtClean="0"/>
              <a:t>and set the &lt;</a:t>
            </a:r>
            <a:r>
              <a:rPr lang="en-US" sz="1800" dirty="0" err="1" smtClean="0"/>
              <a:t>arg</a:t>
            </a:r>
            <a:r>
              <a:rPr lang="en-US" sz="1800" dirty="0" smtClean="0"/>
              <a:t> value="inter" /&gt;</a:t>
            </a:r>
          </a:p>
          <a:p>
            <a:pPr>
              <a:buFont typeface="Wingdings" charset="2"/>
              <a:buChar char="Ø"/>
            </a:pPr>
            <a:r>
              <a:rPr lang="en-US" sz="1800" dirty="0" smtClean="0"/>
              <a:t>Next the model now has to be published on the network. This is done by executing the </a:t>
            </a:r>
            <a:r>
              <a:rPr lang="en-US" sz="1800" dirty="0" err="1" smtClean="0"/>
              <a:t>scirpt</a:t>
            </a:r>
            <a:r>
              <a:rPr lang="en-US" sz="1800" dirty="0" smtClean="0"/>
              <a:t> ex7/bin/</a:t>
            </a:r>
            <a:r>
              <a:rPr lang="en-US" sz="1800" b="1" i="1" dirty="0" smtClean="0"/>
              <a:t>rs-response-model-prv.run.xml</a:t>
            </a:r>
            <a:r>
              <a:rPr lang="en-US" sz="1800" dirty="0" smtClean="0"/>
              <a:t>. This should result in the model showing up in your </a:t>
            </a:r>
            <a:r>
              <a:rPr lang="en-US" sz="1800" dirty="0" err="1" smtClean="0"/>
              <a:t>sorcer</a:t>
            </a:r>
            <a:r>
              <a:rPr lang="en-US" sz="1800" dirty="0" smtClean="0"/>
              <a:t> browser. </a:t>
            </a:r>
          </a:p>
          <a:p>
            <a:pPr>
              <a:buFont typeface="Wingdings" charset="2"/>
              <a:buChar char="Ø"/>
            </a:pPr>
            <a:r>
              <a:rPr lang="en-US" sz="1800" dirty="0" smtClean="0"/>
              <a:t>Now you can run the </a:t>
            </a:r>
            <a:r>
              <a:rPr lang="en-US" sz="1800" b="1" i="1" dirty="0" err="1" smtClean="0"/>
              <a:t>rs-response-model-requestor.xml</a:t>
            </a:r>
            <a:r>
              <a:rPr lang="en-US" sz="1800" b="1" i="1" dirty="0" smtClean="0"/>
              <a:t>  </a:t>
            </a:r>
            <a:r>
              <a:rPr lang="en-US" sz="1800" dirty="0" smtClean="0"/>
              <a:t>(assuming </a:t>
            </a:r>
            <a:r>
              <a:rPr lang="en-US" sz="1800" dirty="0" err="1" smtClean="0"/>
              <a:t>iGrid</a:t>
            </a:r>
            <a:r>
              <a:rPr lang="en-US" sz="1800" dirty="0" smtClean="0"/>
              <a:t> is up and running as well) and </a:t>
            </a:r>
            <a:r>
              <a:rPr lang="en-US" sz="1800" dirty="0" smtClean="0"/>
              <a:t>should yield the same result as that found when running “inter”</a:t>
            </a:r>
            <a:r>
              <a:rPr lang="en-US" sz="1800" dirty="0" smtClean="0">
                <a:solidFill>
                  <a:srgbClr val="FF6600"/>
                </a:solidFill>
              </a:rPr>
              <a:t> </a:t>
            </a:r>
          </a:p>
          <a:p>
            <a:pPr>
              <a:buNone/>
            </a:pPr>
            <a:r>
              <a:rPr lang="en-US" sz="1600" dirty="0" smtClean="0">
                <a:solidFill>
                  <a:srgbClr val="FF6600"/>
                </a:solidFill>
              </a:rPr>
              <a:t>	[</a:t>
            </a:r>
            <a:r>
              <a:rPr lang="en-US" sz="1600" u="sng" dirty="0" smtClean="0">
                <a:solidFill>
                  <a:srgbClr val="FF6600"/>
                </a:solidFill>
              </a:rPr>
              <a:t>java] INFO: &gt;&gt;&gt;&gt;&gt;&gt;&gt;&gt;&gt;&gt;&gt;&gt;&gt; query results: {</a:t>
            </a:r>
            <a:r>
              <a:rPr lang="en-US" sz="1600" u="sng" dirty="0" err="1" smtClean="0">
                <a:solidFill>
                  <a:srgbClr val="FF6600"/>
                </a:solidFill>
              </a:rPr>
              <a:t>f</a:t>
            </a:r>
            <a:r>
              <a:rPr lang="en-US" sz="1600" u="sng" dirty="0" smtClean="0">
                <a:solidFill>
                  <a:srgbClr val="FF6600"/>
                </a:solidFill>
              </a:rPr>
              <a:t>=46.0, g2=71.0, g1=44.0, g3=24.0}</a:t>
            </a:r>
          </a:p>
          <a:p>
            <a:pPr>
              <a:buNone/>
            </a:pPr>
            <a:endParaRPr lang="en-US" sz="1800" dirty="0" smtClean="0"/>
          </a:p>
          <a:p>
            <a:pPr>
              <a:buNone/>
            </a:pPr>
            <a:endParaRPr lang="en-US" sz="1600" dirty="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Rosen-Suzuki </a:t>
            </a:r>
            <a:r>
              <a:rPr lang="en-US" dirty="0" smtClean="0"/>
              <a:t>Functions - Ex7</a:t>
            </a:r>
            <a:endParaRPr lang="en-US" dirty="0"/>
          </a:p>
        </p:txBody>
      </p:sp>
      <p:sp>
        <p:nvSpPr>
          <p:cNvPr id="3" name="Content Placeholder 2"/>
          <p:cNvSpPr>
            <a:spLocks noGrp="1"/>
          </p:cNvSpPr>
          <p:nvPr>
            <p:ph idx="1"/>
          </p:nvPr>
        </p:nvSpPr>
        <p:spPr>
          <a:xfrm>
            <a:off x="228600" y="2819400"/>
            <a:ext cx="8521700" cy="921274"/>
          </a:xfrm>
        </p:spPr>
        <p:txBody>
          <a:bodyPr/>
          <a:lstStyle/>
          <a:p>
            <a:pPr algn="ctr">
              <a:buNone/>
            </a:pPr>
            <a:r>
              <a:rPr lang="en-US" dirty="0" smtClean="0"/>
              <a:t>Adding Sensitivities to the </a:t>
            </a:r>
            <a:r>
              <a:rPr lang="en-US" dirty="0" err="1" smtClean="0"/>
              <a:t>Vars</a:t>
            </a:r>
            <a:r>
              <a:rPr lang="en-US" dirty="0" smtClean="0"/>
              <a:t> &amp; Model</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Ex7 </a:t>
            </a:r>
            <a:br>
              <a:rPr lang="en-US" dirty="0" smtClean="0"/>
            </a:br>
            <a:r>
              <a:rPr lang="en-US" dirty="0" err="1" smtClean="0"/>
              <a:t>RsSensitivityModelBuilder.java</a:t>
            </a:r>
            <a:endParaRPr lang="en-US" dirty="0"/>
          </a:p>
        </p:txBody>
      </p:sp>
      <p:sp>
        <p:nvSpPr>
          <p:cNvPr id="4" name="Rounded Rectangle 3"/>
          <p:cNvSpPr/>
          <p:nvPr/>
        </p:nvSpPr>
        <p:spPr>
          <a:xfrm>
            <a:off x="1272310" y="4227991"/>
            <a:ext cx="7162800" cy="838200"/>
          </a:xfrm>
          <a:prstGeom prst="roundRect">
            <a:avLst/>
          </a:prstGeom>
          <a:solidFill>
            <a:schemeClr val="accent3">
              <a:alpha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1295400" y="3964756"/>
            <a:ext cx="4876800" cy="228600"/>
          </a:xfrm>
          <a:prstGeom prst="roundRect">
            <a:avLst/>
          </a:prstGeom>
          <a:solidFill>
            <a:schemeClr val="accent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260765" y="5105456"/>
            <a:ext cx="7543800" cy="861290"/>
          </a:xfrm>
          <a:prstGeom prst="roundRect">
            <a:avLst/>
          </a:prstGeom>
          <a:solidFill>
            <a:schemeClr val="accent6">
              <a:alpha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304800" y="3498326"/>
            <a:ext cx="8690224" cy="2673874"/>
          </a:xfrm>
        </p:spPr>
        <p:txBody>
          <a:bodyPr>
            <a:normAutofit/>
          </a:bodyPr>
          <a:lstStyle/>
          <a:p>
            <a:pPr>
              <a:buNone/>
            </a:pPr>
            <a:r>
              <a:rPr lang="en-US" sz="1200" dirty="0" err="1" smtClean="0"/>
              <a:t>Int</a:t>
            </a:r>
            <a:r>
              <a:rPr lang="en-US" sz="1200" dirty="0" smtClean="0"/>
              <a:t> </a:t>
            </a:r>
            <a:r>
              <a:rPr lang="en-US" sz="1200" dirty="0" err="1" smtClean="0"/>
              <a:t>designVarCount</a:t>
            </a:r>
            <a:r>
              <a:rPr lang="en-US" sz="1200" dirty="0" smtClean="0"/>
              <a:t> = 4</a:t>
            </a:r>
          </a:p>
          <a:p>
            <a:pPr>
              <a:buNone/>
            </a:pPr>
            <a:r>
              <a:rPr lang="en-US" sz="1200" dirty="0" err="1" smtClean="0"/>
              <a:t>ResponseModel</a:t>
            </a:r>
            <a:r>
              <a:rPr lang="en-US" sz="1200" dirty="0" smtClean="0"/>
              <a:t> </a:t>
            </a:r>
            <a:r>
              <a:rPr lang="en-US" sz="1200" dirty="0" err="1" smtClean="0"/>
              <a:t>rm</a:t>
            </a:r>
            <a:r>
              <a:rPr lang="en-US" sz="1200" dirty="0" smtClean="0"/>
              <a:t> = </a:t>
            </a:r>
            <a:r>
              <a:rPr lang="en-US" sz="1200" i="1" dirty="0" err="1" smtClean="0"/>
              <a:t>responseModel("Rosen</a:t>
            </a:r>
            <a:r>
              <a:rPr lang="en-US" sz="1200" i="1" dirty="0" smtClean="0"/>
              <a:t>-Suzuki Response Model", </a:t>
            </a:r>
          </a:p>
          <a:p>
            <a:pPr>
              <a:buNone/>
            </a:pPr>
            <a:r>
              <a:rPr lang="en-US" sz="1200" i="1" dirty="0" smtClean="0"/>
              <a:t>		</a:t>
            </a:r>
            <a:r>
              <a:rPr lang="en-US" sz="1200" i="1" dirty="0" err="1" smtClean="0"/>
              <a:t>designVars(vars(loop("i</a:t>
            </a:r>
            <a:r>
              <a:rPr lang="en-US" sz="1200" i="1" dirty="0" smtClean="0"/>
              <a:t>", 1, </a:t>
            </a:r>
            <a:r>
              <a:rPr lang="en-US" sz="1200" i="1" dirty="0" err="1" smtClean="0"/>
              <a:t>designVarCount),"x$i</a:t>
            </a:r>
            <a:r>
              <a:rPr lang="en-US" sz="1200" i="1" dirty="0" smtClean="0"/>
              <a:t>$", 0.0, -100.0, 100.0)),</a:t>
            </a:r>
          </a:p>
          <a:p>
            <a:pPr>
              <a:buNone/>
            </a:pPr>
            <a:r>
              <a:rPr lang="en-US" sz="1200" i="1" dirty="0" smtClean="0"/>
              <a:t>		</a:t>
            </a:r>
            <a:r>
              <a:rPr lang="en-US" sz="1200" i="1" dirty="0" err="1" smtClean="0"/>
              <a:t>responseVar("f</a:t>
            </a:r>
            <a:r>
              <a:rPr lang="en-US" sz="1200" i="1" dirty="0" smtClean="0"/>
              <a:t>",</a:t>
            </a:r>
          </a:p>
          <a:p>
            <a:pPr>
              <a:buNone/>
            </a:pPr>
            <a:r>
              <a:rPr lang="en-US" sz="1200" i="1" dirty="0" smtClean="0"/>
              <a:t>		       realization(</a:t>
            </a:r>
          </a:p>
          <a:p>
            <a:pPr>
              <a:buNone/>
            </a:pPr>
            <a:r>
              <a:rPr lang="en-US" sz="1200" i="1" dirty="0" smtClean="0"/>
              <a:t>		                 </a:t>
            </a:r>
            <a:r>
              <a:rPr lang="en-US" sz="1200" i="1" dirty="0" err="1" smtClean="0"/>
              <a:t>evaluation("FExacte</a:t>
            </a:r>
            <a:r>
              <a:rPr lang="en-US" sz="1200" i="1" dirty="0" smtClean="0"/>
              <a:t>", "</a:t>
            </a:r>
            <a:r>
              <a:rPr lang="en-US" sz="1200" i="1" dirty="0" err="1" smtClean="0"/>
              <a:t>fe</a:t>
            </a:r>
            <a:r>
              <a:rPr lang="en-US" sz="1200" i="1" dirty="0" smtClean="0"/>
              <a:t>",</a:t>
            </a:r>
          </a:p>
          <a:p>
            <a:pPr>
              <a:buNone/>
            </a:pPr>
            <a:r>
              <a:rPr lang="en-US" sz="1200" i="1" dirty="0" smtClean="0"/>
              <a:t>			      </a:t>
            </a:r>
            <a:r>
              <a:rPr lang="en-US" sz="1200" i="1" dirty="0" err="1" smtClean="0"/>
              <a:t>differentiation(wrt(names(loop("i</a:t>
            </a:r>
            <a:r>
              <a:rPr lang="en-US" sz="1200" i="1" dirty="0" smtClean="0"/>
              <a:t>", 1, </a:t>
            </a:r>
            <a:r>
              <a:rPr lang="en-US" sz="1200" i="1" dirty="0" err="1" smtClean="0"/>
              <a:t>designVarCount</a:t>
            </a:r>
            <a:r>
              <a:rPr lang="en-US" sz="1200" i="1" dirty="0" smtClean="0"/>
              <a:t>), "</a:t>
            </a:r>
            <a:r>
              <a:rPr lang="en-US" sz="1200" i="1" dirty="0" err="1" smtClean="0"/>
              <a:t>x$i</a:t>
            </a:r>
            <a:r>
              <a:rPr lang="en-US" sz="1200" i="1" dirty="0" smtClean="0"/>
              <a:t>$")), gradient("FExacteg1"))))), </a:t>
            </a:r>
          </a:p>
          <a:p>
            <a:pPr>
              <a:buNone/>
            </a:pPr>
            <a:r>
              <a:rPr lang="en-US" sz="1200" i="1" dirty="0" smtClean="0"/>
              <a:t>		</a:t>
            </a:r>
            <a:r>
              <a:rPr lang="en-US" sz="1200" i="1" dirty="0" err="1" smtClean="0"/>
              <a:t>responseVars(loop("i</a:t>
            </a:r>
            <a:r>
              <a:rPr lang="en-US" sz="1200" i="1" dirty="0" smtClean="0"/>
              <a:t>", 1, 3),"g$i$",</a:t>
            </a:r>
          </a:p>
          <a:p>
            <a:pPr>
              <a:buNone/>
            </a:pPr>
            <a:r>
              <a:rPr lang="en-US" sz="1200" i="1" dirty="0" smtClean="0"/>
              <a:t>		      realization( </a:t>
            </a:r>
          </a:p>
          <a:p>
            <a:pPr>
              <a:buNone/>
            </a:pPr>
            <a:r>
              <a:rPr lang="en-US" sz="1200" i="1" dirty="0" smtClean="0"/>
              <a:t>		                 </a:t>
            </a:r>
            <a:r>
              <a:rPr lang="en-US" sz="1200" i="1" dirty="0" err="1" smtClean="0"/>
              <a:t>evaluation("g$i$Exacte</a:t>
            </a:r>
            <a:r>
              <a:rPr lang="en-US" sz="1200" i="1" dirty="0" smtClean="0"/>
              <a:t>", "</a:t>
            </a:r>
            <a:r>
              <a:rPr lang="en-US" sz="1200" i="1" dirty="0" err="1" smtClean="0"/>
              <a:t>g$i$e</a:t>
            </a:r>
            <a:r>
              <a:rPr lang="en-US" sz="1200" i="1" dirty="0" smtClean="0"/>
              <a:t>",</a:t>
            </a:r>
          </a:p>
          <a:p>
            <a:pPr>
              <a:buNone/>
            </a:pPr>
            <a:r>
              <a:rPr lang="en-US" sz="1200" i="1" dirty="0" smtClean="0"/>
              <a:t>			      </a:t>
            </a:r>
            <a:r>
              <a:rPr lang="en-US" sz="1200" i="1" dirty="0" err="1" smtClean="0"/>
              <a:t>differentiation(wrt(names(loop("k</a:t>
            </a:r>
            <a:r>
              <a:rPr lang="en-US" sz="1200" i="1" dirty="0" smtClean="0"/>
              <a:t>", 1, </a:t>
            </a:r>
            <a:r>
              <a:rPr lang="en-US" sz="1200" i="1" dirty="0" err="1" smtClean="0"/>
              <a:t>designVarCount</a:t>
            </a:r>
            <a:r>
              <a:rPr lang="en-US" sz="1200" i="1" dirty="0" smtClean="0"/>
              <a:t>), "</a:t>
            </a:r>
            <a:r>
              <a:rPr lang="en-US" sz="1200" i="1" dirty="0" err="1" smtClean="0"/>
              <a:t>x$k</a:t>
            </a:r>
            <a:r>
              <a:rPr lang="en-US" sz="1200" i="1" dirty="0" smtClean="0"/>
              <a:t>$")), gradient("g$i$Exacteg1"))))));</a:t>
            </a:r>
            <a:endParaRPr lang="en-US" sz="1200" dirty="0"/>
          </a:p>
        </p:txBody>
      </p:sp>
      <p:sp>
        <p:nvSpPr>
          <p:cNvPr id="8" name="TextBox 7"/>
          <p:cNvSpPr txBox="1"/>
          <p:nvPr/>
        </p:nvSpPr>
        <p:spPr>
          <a:xfrm>
            <a:off x="304800" y="2209800"/>
            <a:ext cx="8839200" cy="1015663"/>
          </a:xfrm>
          <a:prstGeom prst="rect">
            <a:avLst/>
          </a:prstGeom>
          <a:noFill/>
        </p:spPr>
        <p:txBody>
          <a:bodyPr wrap="square" rtlCol="0">
            <a:spAutoFit/>
          </a:bodyPr>
          <a:lstStyle/>
          <a:p>
            <a:r>
              <a:rPr lang="en-US" sz="2000" dirty="0" smtClean="0">
                <a:latin typeface="Arial"/>
                <a:cs typeface="Arial"/>
              </a:rPr>
              <a:t>Model Definition – Note definition identical as </a:t>
            </a:r>
            <a:r>
              <a:rPr lang="en-US" sz="2000" dirty="0" err="1" smtClean="0">
                <a:latin typeface="Arial"/>
                <a:cs typeface="Arial"/>
              </a:rPr>
              <a:t>RsResponseModelBuilder</a:t>
            </a:r>
            <a:r>
              <a:rPr lang="en-US" sz="2000" dirty="0" smtClean="0">
                <a:latin typeface="Arial"/>
                <a:cs typeface="Arial"/>
              </a:rPr>
              <a:t> except for the addition of “</a:t>
            </a:r>
            <a:r>
              <a:rPr lang="en-US" sz="2000" b="1" i="1" dirty="0" smtClean="0">
                <a:latin typeface="Arial"/>
                <a:cs typeface="Arial"/>
              </a:rPr>
              <a:t>differentiation</a:t>
            </a:r>
            <a:r>
              <a:rPr lang="en-US" sz="2000" dirty="0" smtClean="0">
                <a:latin typeface="Arial"/>
                <a:cs typeface="Arial"/>
              </a:rPr>
              <a:t>” as an additional argument to </a:t>
            </a:r>
            <a:r>
              <a:rPr lang="en-US" sz="2000" b="1" i="1" dirty="0" smtClean="0">
                <a:latin typeface="Arial"/>
                <a:cs typeface="Arial"/>
              </a:rPr>
              <a:t>evaluation</a:t>
            </a:r>
            <a:r>
              <a:rPr lang="en-US" sz="2000" dirty="0" smtClean="0">
                <a:latin typeface="Arial"/>
                <a:cs typeface="Arial"/>
              </a:rPr>
              <a:t>. </a:t>
            </a:r>
            <a:r>
              <a:rPr lang="en-US" sz="2000" dirty="0" smtClean="0">
                <a:latin typeface="Arial"/>
                <a:cs typeface="Arial"/>
              </a:rPr>
              <a:t>“</a:t>
            </a:r>
            <a:r>
              <a:rPr lang="en-US" sz="2000" b="1" i="1" dirty="0" smtClean="0">
                <a:latin typeface="Arial"/>
                <a:cs typeface="Arial"/>
              </a:rPr>
              <a:t>differentiation</a:t>
            </a:r>
            <a:r>
              <a:rPr lang="en-US" sz="2000" dirty="0" smtClean="0">
                <a:latin typeface="Arial"/>
                <a:cs typeface="Arial"/>
              </a:rPr>
              <a:t>”</a:t>
            </a:r>
            <a:r>
              <a:rPr lang="en-US" sz="2000" dirty="0" smtClean="0">
                <a:latin typeface="Arial"/>
                <a:cs typeface="Arial"/>
              </a:rPr>
              <a:t> has arguments “</a:t>
            </a:r>
            <a:r>
              <a:rPr lang="en-US" sz="2000" b="1" i="1" dirty="0" err="1" smtClean="0">
                <a:latin typeface="Arial"/>
                <a:cs typeface="Arial"/>
              </a:rPr>
              <a:t>wrt</a:t>
            </a:r>
            <a:r>
              <a:rPr lang="en-US" sz="2000" dirty="0" smtClean="0">
                <a:latin typeface="Arial"/>
                <a:cs typeface="Arial"/>
              </a:rPr>
              <a:t>” and  “</a:t>
            </a:r>
            <a:r>
              <a:rPr lang="en-US" sz="2000" b="1" i="1" dirty="0" smtClean="0">
                <a:latin typeface="Arial"/>
                <a:cs typeface="Arial"/>
              </a:rPr>
              <a:t>gradient</a:t>
            </a:r>
            <a:r>
              <a:rPr lang="en-US" sz="2000" dirty="0" smtClean="0">
                <a:latin typeface="Arial"/>
                <a:cs typeface="Arial"/>
              </a:rPr>
              <a:t>”.</a:t>
            </a:r>
            <a:endParaRPr lang="en-US" sz="2000" dirty="0">
              <a:latin typeface="Arial"/>
              <a:cs typeface="Arial"/>
            </a:endParaRPr>
          </a:p>
        </p:txBody>
      </p:sp>
      <p:sp>
        <p:nvSpPr>
          <p:cNvPr id="10" name="TextBox 9"/>
          <p:cNvSpPr txBox="1"/>
          <p:nvPr/>
        </p:nvSpPr>
        <p:spPr>
          <a:xfrm>
            <a:off x="381001" y="1524000"/>
            <a:ext cx="8610600" cy="646331"/>
          </a:xfrm>
          <a:prstGeom prst="rect">
            <a:avLst/>
          </a:prstGeom>
          <a:noFill/>
        </p:spPr>
        <p:txBody>
          <a:bodyPr wrap="square" rtlCol="0">
            <a:spAutoFit/>
          </a:bodyPr>
          <a:lstStyle/>
          <a:p>
            <a:r>
              <a:rPr lang="en-US" dirty="0" smtClean="0">
                <a:latin typeface="Arial"/>
                <a:cs typeface="Arial"/>
              </a:rPr>
              <a:t>The </a:t>
            </a:r>
            <a:r>
              <a:rPr lang="en-US" b="1" i="1" dirty="0" err="1" smtClean="0">
                <a:latin typeface="Arial"/>
                <a:cs typeface="Arial"/>
              </a:rPr>
              <a:t>RsSensitivityModelBuilder</a:t>
            </a:r>
            <a:r>
              <a:rPr lang="en-US" dirty="0" smtClean="0">
                <a:latin typeface="Arial"/>
                <a:cs typeface="Arial"/>
              </a:rPr>
              <a:t> class defines and configures the Rosen-Suzuki Model for the responses and their respective sensitivities.</a:t>
            </a:r>
            <a:endParaRPr lang="en-US" dirty="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Ex7 </a:t>
            </a:r>
            <a:br>
              <a:rPr lang="en-US" dirty="0" smtClean="0"/>
            </a:br>
            <a:r>
              <a:rPr lang="en-US" dirty="0" err="1" smtClean="0"/>
              <a:t>RsSensitivityModelBuilder.java</a:t>
            </a:r>
            <a:endParaRPr lang="en-US" dirty="0"/>
          </a:p>
        </p:txBody>
      </p:sp>
      <p:sp>
        <p:nvSpPr>
          <p:cNvPr id="8" name="TextBox 7"/>
          <p:cNvSpPr txBox="1"/>
          <p:nvPr/>
        </p:nvSpPr>
        <p:spPr>
          <a:xfrm>
            <a:off x="304800" y="1295400"/>
            <a:ext cx="8839200" cy="1569660"/>
          </a:xfrm>
          <a:prstGeom prst="rect">
            <a:avLst/>
          </a:prstGeom>
          <a:noFill/>
        </p:spPr>
        <p:txBody>
          <a:bodyPr wrap="square" rtlCol="0">
            <a:spAutoFit/>
          </a:bodyPr>
          <a:lstStyle/>
          <a:p>
            <a:r>
              <a:rPr lang="en-US" sz="2400" dirty="0" smtClean="0"/>
              <a:t>Model Configuration– The configuration of response variables are the same. There is now the additional configuration of the derivative evaluators and variables. Below are the evaluators for the calculation of the the derivatives of </a:t>
            </a:r>
            <a:r>
              <a:rPr lang="en-US" sz="2400" dirty="0" err="1" smtClean="0"/>
              <a:t>f</a:t>
            </a:r>
            <a:r>
              <a:rPr lang="en-US" sz="2400" dirty="0" smtClean="0"/>
              <a:t> </a:t>
            </a:r>
            <a:r>
              <a:rPr lang="en-US" sz="2400" dirty="0" err="1" smtClean="0"/>
              <a:t>wrt</a:t>
            </a:r>
            <a:r>
              <a:rPr lang="en-US" sz="2400" dirty="0" smtClean="0"/>
              <a:t> </a:t>
            </a:r>
            <a:r>
              <a:rPr lang="en-US" sz="2400" dirty="0" err="1" smtClean="0"/>
              <a:t>x_i</a:t>
            </a:r>
            <a:endParaRPr lang="en-US" sz="2400" dirty="0"/>
          </a:p>
        </p:txBody>
      </p:sp>
      <p:sp>
        <p:nvSpPr>
          <p:cNvPr id="10" name="Rectangle 9"/>
          <p:cNvSpPr/>
          <p:nvPr/>
        </p:nvSpPr>
        <p:spPr>
          <a:xfrm>
            <a:off x="228600" y="3198673"/>
            <a:ext cx="8915400" cy="1631216"/>
          </a:xfrm>
          <a:prstGeom prst="rect">
            <a:avLst/>
          </a:prstGeom>
        </p:spPr>
        <p:txBody>
          <a:bodyPr wrap="square">
            <a:spAutoFit/>
          </a:bodyPr>
          <a:lstStyle/>
          <a:p>
            <a:r>
              <a:rPr lang="en-US" sz="1600" dirty="0" smtClean="0">
                <a:latin typeface="Arial"/>
                <a:cs typeface="Arial"/>
              </a:rPr>
              <a:t>Evaluator dfedx1e1 = </a:t>
            </a:r>
            <a:r>
              <a:rPr lang="en-US" sz="1600" i="1" dirty="0" smtClean="0">
                <a:latin typeface="Arial"/>
                <a:cs typeface="Arial"/>
              </a:rPr>
              <a:t>evaluator("dfedx1e1", "2.0*x1-5.0",args(model.getDesignVars("x1")));</a:t>
            </a:r>
          </a:p>
          <a:p>
            <a:r>
              <a:rPr lang="en-US" sz="1600" dirty="0" smtClean="0">
                <a:latin typeface="Arial"/>
                <a:cs typeface="Arial"/>
              </a:rPr>
              <a:t>Evaluator dfedx2e1 = </a:t>
            </a:r>
            <a:r>
              <a:rPr lang="en-US" sz="1600" i="1" dirty="0" smtClean="0">
                <a:latin typeface="Arial"/>
                <a:cs typeface="Arial"/>
              </a:rPr>
              <a:t>evaluator("dfedx2e1", "2.0*x2-5.0",args(model.getDesignVars("x2")));</a:t>
            </a:r>
          </a:p>
          <a:p>
            <a:r>
              <a:rPr lang="en-US" sz="1600" dirty="0" smtClean="0">
                <a:latin typeface="Arial"/>
                <a:cs typeface="Arial"/>
              </a:rPr>
              <a:t>Evaluator dfedx3e1 = </a:t>
            </a:r>
            <a:r>
              <a:rPr lang="en-US" sz="1600" i="1" dirty="0" smtClean="0">
                <a:latin typeface="Arial"/>
                <a:cs typeface="Arial"/>
              </a:rPr>
              <a:t>evaluator("dfedx3e1", "4.0*x3-21.0",args(model.getDesignVars("x3")));</a:t>
            </a:r>
          </a:p>
          <a:p>
            <a:r>
              <a:rPr lang="en-US" sz="1600" dirty="0" smtClean="0">
                <a:latin typeface="Arial"/>
                <a:cs typeface="Arial"/>
              </a:rPr>
              <a:t>Evaluator dfedx4e1 = </a:t>
            </a:r>
            <a:r>
              <a:rPr lang="en-US" sz="1600" i="1" dirty="0" smtClean="0">
                <a:latin typeface="Arial"/>
                <a:cs typeface="Arial"/>
              </a:rPr>
              <a:t>evaluator("dfedx4e1", "2.0*x4+7.0",args(model.getDesignVars("x4")));</a:t>
            </a:r>
          </a:p>
          <a:p>
            <a:r>
              <a:rPr lang="en-US" sz="1600" dirty="0" smtClean="0">
                <a:latin typeface="Arial"/>
                <a:cs typeface="Arial"/>
              </a:rPr>
              <a:t>List&lt;Evaluator&gt; feg1 = </a:t>
            </a:r>
            <a:r>
              <a:rPr lang="en-US" sz="1600" i="1" dirty="0" smtClean="0">
                <a:latin typeface="Arial"/>
                <a:cs typeface="Arial"/>
              </a:rPr>
              <a:t>list(dfedx1e1, dfedx2e1, dfedx3e1, dfedx4e1);</a:t>
            </a:r>
          </a:p>
          <a:p>
            <a:r>
              <a:rPr lang="en-US" sz="1600" dirty="0" err="1" smtClean="0">
                <a:latin typeface="Arial"/>
                <a:cs typeface="Arial"/>
              </a:rPr>
              <a:t>model.setGradientEvaluators("f</a:t>
            </a:r>
            <a:r>
              <a:rPr lang="en-US" sz="1600" dirty="0" smtClean="0">
                <a:latin typeface="Arial"/>
                <a:cs typeface="Arial"/>
              </a:rPr>
              <a:t>", "</a:t>
            </a:r>
            <a:r>
              <a:rPr lang="en-US" sz="1600" dirty="0" err="1" smtClean="0">
                <a:latin typeface="Arial"/>
                <a:cs typeface="Arial"/>
              </a:rPr>
              <a:t>fe</a:t>
            </a:r>
            <a:r>
              <a:rPr lang="en-US" sz="1600" dirty="0" smtClean="0">
                <a:latin typeface="Arial"/>
                <a:cs typeface="Arial"/>
              </a:rPr>
              <a:t>", "feg1",  feg1);</a:t>
            </a:r>
            <a:endParaRPr lang="en-US" sz="1600" dirty="0">
              <a:latin typeface="Arial"/>
              <a:cs typeface="Arial"/>
            </a:endParaRPr>
          </a:p>
        </p:txBody>
      </p:sp>
      <p:sp>
        <p:nvSpPr>
          <p:cNvPr id="11" name="Rectangle 10"/>
          <p:cNvSpPr/>
          <p:nvPr/>
        </p:nvSpPr>
        <p:spPr>
          <a:xfrm>
            <a:off x="0" y="5410200"/>
            <a:ext cx="8991600" cy="307777"/>
          </a:xfrm>
          <a:prstGeom prst="rect">
            <a:avLst/>
          </a:prstGeom>
        </p:spPr>
        <p:txBody>
          <a:bodyPr wrap="square">
            <a:spAutoFit/>
          </a:bodyPr>
          <a:lstStyle/>
          <a:p>
            <a:r>
              <a:rPr lang="en-US" sz="1400" dirty="0" err="1" smtClean="0"/>
              <a:t>setGradientEvaluators(String</a:t>
            </a:r>
            <a:r>
              <a:rPr lang="en-US" sz="1400" dirty="0" smtClean="0"/>
              <a:t> </a:t>
            </a:r>
            <a:r>
              <a:rPr lang="en-US" sz="1400" dirty="0" err="1" smtClean="0"/>
              <a:t>variableName,String</a:t>
            </a:r>
            <a:r>
              <a:rPr lang="en-US" sz="1400" dirty="0" smtClean="0"/>
              <a:t> </a:t>
            </a:r>
            <a:r>
              <a:rPr lang="en-US" sz="1400" dirty="0" err="1" smtClean="0"/>
              <a:t>evaluatorName</a:t>
            </a:r>
            <a:r>
              <a:rPr lang="en-US" sz="1400" dirty="0" smtClean="0"/>
              <a:t>, String </a:t>
            </a:r>
            <a:r>
              <a:rPr lang="en-US" sz="1400" dirty="0" err="1" smtClean="0"/>
              <a:t>gradientName,List</a:t>
            </a:r>
            <a:r>
              <a:rPr lang="en-US" sz="1400" dirty="0" smtClean="0"/>
              <a:t>&lt;Evaluator&gt; evaluators)</a:t>
            </a:r>
            <a:endParaRPr lang="en-US" sz="1400" dirty="0"/>
          </a:p>
        </p:txBody>
      </p:sp>
      <p:sp>
        <p:nvSpPr>
          <p:cNvPr id="12" name="TextBox 11"/>
          <p:cNvSpPr txBox="1"/>
          <p:nvPr/>
        </p:nvSpPr>
        <p:spPr>
          <a:xfrm>
            <a:off x="152400" y="4953000"/>
            <a:ext cx="7921497" cy="369332"/>
          </a:xfrm>
          <a:prstGeom prst="rect">
            <a:avLst/>
          </a:prstGeom>
          <a:noFill/>
        </p:spPr>
        <p:txBody>
          <a:bodyPr wrap="none" rtlCol="0">
            <a:spAutoFit/>
          </a:bodyPr>
          <a:lstStyle/>
          <a:p>
            <a:r>
              <a:rPr lang="en-US" dirty="0" smtClean="0"/>
              <a:t>Note: The </a:t>
            </a:r>
            <a:r>
              <a:rPr lang="en-US" dirty="0" err="1" smtClean="0"/>
              <a:t>setGradientEvaluators</a:t>
            </a:r>
            <a:r>
              <a:rPr lang="en-US" dirty="0" smtClean="0"/>
              <a:t> methods takes a List&lt;Evaluators&gt; as shown below </a:t>
            </a:r>
            <a:endParaRPr lang="en-US" dirty="0"/>
          </a:p>
        </p:txBody>
      </p:sp>
      <p:sp>
        <p:nvSpPr>
          <p:cNvPr id="13" name="Rectangle 12"/>
          <p:cNvSpPr/>
          <p:nvPr/>
        </p:nvSpPr>
        <p:spPr>
          <a:xfrm>
            <a:off x="152400" y="6245423"/>
            <a:ext cx="8991600" cy="307777"/>
          </a:xfrm>
          <a:prstGeom prst="rect">
            <a:avLst/>
          </a:prstGeom>
        </p:spPr>
        <p:txBody>
          <a:bodyPr wrap="square">
            <a:spAutoFit/>
          </a:bodyPr>
          <a:lstStyle/>
          <a:p>
            <a:r>
              <a:rPr lang="en-US" sz="1400" dirty="0" err="1" smtClean="0"/>
              <a:t>setGradientEvaluators(String</a:t>
            </a:r>
            <a:r>
              <a:rPr lang="en-US" sz="1400" dirty="0" smtClean="0"/>
              <a:t> </a:t>
            </a:r>
            <a:r>
              <a:rPr lang="en-US" sz="1400" dirty="0" err="1" smtClean="0"/>
              <a:t>variableName,String</a:t>
            </a:r>
            <a:r>
              <a:rPr lang="en-US" sz="1400" dirty="0" smtClean="0"/>
              <a:t> </a:t>
            </a:r>
            <a:r>
              <a:rPr lang="en-US" sz="1400" dirty="0" err="1" smtClean="0"/>
              <a:t>evaluatorName</a:t>
            </a:r>
            <a:r>
              <a:rPr lang="en-US" sz="1400" dirty="0" smtClean="0"/>
              <a:t>, String </a:t>
            </a:r>
            <a:r>
              <a:rPr lang="en-US" sz="1400" dirty="0" err="1" smtClean="0"/>
              <a:t>gradientName</a:t>
            </a:r>
            <a:r>
              <a:rPr lang="en-US" sz="1400" dirty="0" smtClean="0"/>
              <a:t>, </a:t>
            </a:r>
            <a:r>
              <a:rPr lang="en-US" sz="1400" dirty="0" err="1" smtClean="0"/>
              <a:t>VarList</a:t>
            </a:r>
            <a:r>
              <a:rPr lang="en-US" sz="1400" dirty="0" smtClean="0"/>
              <a:t>)</a:t>
            </a:r>
            <a:endParaRPr lang="en-US" sz="1400" dirty="0"/>
          </a:p>
        </p:txBody>
      </p:sp>
      <p:sp>
        <p:nvSpPr>
          <p:cNvPr id="14" name="TextBox 13"/>
          <p:cNvSpPr txBox="1"/>
          <p:nvPr/>
        </p:nvSpPr>
        <p:spPr>
          <a:xfrm>
            <a:off x="152400" y="5867400"/>
            <a:ext cx="6301725" cy="369332"/>
          </a:xfrm>
          <a:prstGeom prst="rect">
            <a:avLst/>
          </a:prstGeom>
          <a:noFill/>
        </p:spPr>
        <p:txBody>
          <a:bodyPr wrap="none" rtlCol="0">
            <a:spAutoFit/>
          </a:bodyPr>
          <a:lstStyle/>
          <a:p>
            <a:r>
              <a:rPr lang="en-US" dirty="0" smtClean="0"/>
              <a:t>An alternative is to pass a </a:t>
            </a:r>
            <a:r>
              <a:rPr lang="en-US" dirty="0" err="1" smtClean="0"/>
              <a:t>VarList</a:t>
            </a:r>
            <a:r>
              <a:rPr lang="en-US" dirty="0" smtClean="0"/>
              <a:t> in instead of the List&lt;Evaluator&gt;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447800"/>
            <a:ext cx="8839200" cy="923330"/>
          </a:xfrm>
          <a:prstGeom prst="rect">
            <a:avLst/>
          </a:prstGeom>
          <a:noFill/>
        </p:spPr>
        <p:txBody>
          <a:bodyPr wrap="square" rtlCol="0">
            <a:spAutoFit/>
          </a:bodyPr>
          <a:lstStyle/>
          <a:p>
            <a:r>
              <a:rPr lang="en-US" dirty="0" smtClean="0"/>
              <a:t>When a List&lt;Evaluator&gt; is passed in, </a:t>
            </a:r>
            <a:r>
              <a:rPr lang="en-US" dirty="0" smtClean="0"/>
              <a:t>internally </a:t>
            </a:r>
            <a:r>
              <a:rPr lang="en-US" dirty="0" err="1" smtClean="0"/>
              <a:t>Vars</a:t>
            </a:r>
            <a:r>
              <a:rPr lang="en-US" dirty="0" smtClean="0"/>
              <a:t> are created for each Evaluator. This is due to the fact that </a:t>
            </a:r>
            <a:r>
              <a:rPr lang="en-US" dirty="0" err="1" smtClean="0"/>
              <a:t>Vars</a:t>
            </a:r>
            <a:r>
              <a:rPr lang="en-US" dirty="0" smtClean="0"/>
              <a:t> are actually used to perform the </a:t>
            </a:r>
            <a:r>
              <a:rPr lang="en-US" dirty="0" err="1" smtClean="0"/>
              <a:t>senstivities</a:t>
            </a:r>
            <a:r>
              <a:rPr lang="en-US" dirty="0" smtClean="0"/>
              <a:t>.  Below are examples of using the methods on </a:t>
            </a:r>
            <a:r>
              <a:rPr lang="en-US" dirty="0" err="1" smtClean="0"/>
              <a:t>Var</a:t>
            </a:r>
            <a:r>
              <a:rPr lang="en-US" dirty="0" smtClean="0"/>
              <a:t> to</a:t>
            </a:r>
            <a:r>
              <a:rPr lang="en-US" dirty="0" smtClean="0"/>
              <a:t> </a:t>
            </a:r>
            <a:r>
              <a:rPr lang="en-US" dirty="0" smtClean="0"/>
              <a:t>obtain </a:t>
            </a:r>
            <a:r>
              <a:rPr lang="en-US" dirty="0" smtClean="0"/>
              <a:t> </a:t>
            </a:r>
            <a:r>
              <a:rPr lang="en-US" dirty="0" smtClean="0"/>
              <a:t>the sensitivities.</a:t>
            </a:r>
            <a:endParaRPr lang="en-US" dirty="0"/>
          </a:p>
        </p:txBody>
      </p:sp>
      <p:sp>
        <p:nvSpPr>
          <p:cNvPr id="6" name="Rectangle 5"/>
          <p:cNvSpPr/>
          <p:nvPr/>
        </p:nvSpPr>
        <p:spPr>
          <a:xfrm>
            <a:off x="304800" y="2438400"/>
            <a:ext cx="8534400" cy="3385542"/>
          </a:xfrm>
          <a:prstGeom prst="rect">
            <a:avLst/>
          </a:prstGeom>
        </p:spPr>
        <p:txBody>
          <a:bodyPr wrap="square">
            <a:spAutoFit/>
          </a:bodyPr>
          <a:lstStyle/>
          <a:p>
            <a:r>
              <a:rPr lang="en-US" sz="1400" dirty="0" err="1" smtClean="0"/>
              <a:t>Var</a:t>
            </a:r>
            <a:r>
              <a:rPr lang="en-US" sz="1400" dirty="0" smtClean="0"/>
              <a:t> </a:t>
            </a:r>
            <a:r>
              <a:rPr lang="en-US" sz="1400" dirty="0" err="1" smtClean="0"/>
              <a:t>f</a:t>
            </a:r>
            <a:r>
              <a:rPr lang="en-US" sz="1400" dirty="0" smtClean="0"/>
              <a:t> = </a:t>
            </a:r>
            <a:r>
              <a:rPr lang="en-US" sz="1400" dirty="0" err="1" smtClean="0"/>
              <a:t>sm.getResponseVar("f</a:t>
            </a:r>
            <a:r>
              <a:rPr lang="en-US" sz="1400" dirty="0" smtClean="0"/>
              <a:t>");</a:t>
            </a:r>
            <a:endParaRPr lang="en-US" sz="1400" i="1" dirty="0" smtClean="0"/>
          </a:p>
          <a:p>
            <a:r>
              <a:rPr lang="en-US" sz="1400" i="1" dirty="0" err="1" smtClean="0"/>
              <a:t>logger.info("\n</a:t>
            </a:r>
            <a:r>
              <a:rPr lang="en-US" sz="1400" i="1" dirty="0" smtClean="0"/>
              <a:t> current function value:\</a:t>
            </a:r>
            <a:r>
              <a:rPr lang="en-US" sz="1400" i="1" dirty="0" err="1" smtClean="0"/>
              <a:t>n</a:t>
            </a:r>
            <a:r>
              <a:rPr lang="en-US" sz="1400" i="1" dirty="0" smtClean="0"/>
              <a:t>" + </a:t>
            </a:r>
            <a:r>
              <a:rPr lang="en-US" sz="1400" i="1" dirty="0" err="1" smtClean="0"/>
              <a:t>f.getValue</a:t>
            </a:r>
            <a:r>
              <a:rPr lang="en-US" sz="1400" i="1" dirty="0" smtClean="0"/>
              <a:t>());</a:t>
            </a:r>
          </a:p>
          <a:p>
            <a:r>
              <a:rPr lang="en-US" sz="1400" i="1" dirty="0" err="1" smtClean="0"/>
              <a:t>logger.info</a:t>
            </a:r>
            <a:r>
              <a:rPr lang="en-US" sz="1400" i="1" dirty="0" smtClean="0"/>
              <a:t>("----------------- partial derivative </a:t>
            </a:r>
            <a:r>
              <a:rPr lang="en-US" sz="1400" i="1" dirty="0" err="1" smtClean="0"/>
              <a:t>f</a:t>
            </a:r>
            <a:r>
              <a:rPr lang="en-US" sz="1400" i="1" dirty="0" smtClean="0"/>
              <a:t> </a:t>
            </a:r>
            <a:r>
              <a:rPr lang="en-US" sz="1400" i="1" dirty="0" err="1" smtClean="0"/>
              <a:t>wrt</a:t>
            </a:r>
            <a:r>
              <a:rPr lang="en-US" sz="1400" i="1" dirty="0" smtClean="0"/>
              <a:t> x1 fe|feg1: " + f.getPartialDerivative("feg1", "x1" ));</a:t>
            </a:r>
          </a:p>
          <a:p>
            <a:r>
              <a:rPr lang="en-US" sz="1400" i="1" dirty="0" err="1" smtClean="0"/>
              <a:t>logger.info</a:t>
            </a:r>
            <a:r>
              <a:rPr lang="en-US" sz="1400" i="1" dirty="0" smtClean="0"/>
              <a:t>("----------------- partial derivative </a:t>
            </a:r>
            <a:r>
              <a:rPr lang="en-US" sz="1400" i="1" dirty="0" err="1" smtClean="0"/>
              <a:t>f</a:t>
            </a:r>
            <a:r>
              <a:rPr lang="en-US" sz="1400" i="1" dirty="0" smtClean="0"/>
              <a:t> </a:t>
            </a:r>
            <a:r>
              <a:rPr lang="en-US" sz="1400" i="1" dirty="0" err="1" smtClean="0"/>
              <a:t>wrt</a:t>
            </a:r>
            <a:r>
              <a:rPr lang="en-US" sz="1400" i="1" dirty="0" smtClean="0"/>
              <a:t> x2 fe|feg1: " + f.getPartialDerivative("feg1", "x2" ));</a:t>
            </a:r>
          </a:p>
          <a:p>
            <a:r>
              <a:rPr lang="en-US" sz="1400" i="1" dirty="0" err="1" smtClean="0"/>
              <a:t>logger.info</a:t>
            </a:r>
            <a:r>
              <a:rPr lang="en-US" sz="1400" i="1" dirty="0" smtClean="0"/>
              <a:t>("----------------- partial derivative </a:t>
            </a:r>
            <a:r>
              <a:rPr lang="en-US" sz="1400" i="1" dirty="0" err="1" smtClean="0"/>
              <a:t>f</a:t>
            </a:r>
            <a:r>
              <a:rPr lang="en-US" sz="1400" i="1" dirty="0" smtClean="0"/>
              <a:t> </a:t>
            </a:r>
            <a:r>
              <a:rPr lang="en-US" sz="1400" i="1" dirty="0" err="1" smtClean="0"/>
              <a:t>wrt</a:t>
            </a:r>
            <a:r>
              <a:rPr lang="en-US" sz="1400" i="1" dirty="0" smtClean="0"/>
              <a:t> x3 fe|feg1: " + f.getPartialDerivative("feg1", "x3" ));</a:t>
            </a:r>
          </a:p>
          <a:p>
            <a:r>
              <a:rPr lang="en-US" sz="1400" i="1" dirty="0" err="1" smtClean="0"/>
              <a:t>logger.info</a:t>
            </a:r>
            <a:r>
              <a:rPr lang="en-US" sz="1400" i="1" dirty="0" smtClean="0"/>
              <a:t>("----------------- partial derivative </a:t>
            </a:r>
            <a:r>
              <a:rPr lang="en-US" sz="1400" i="1" dirty="0" err="1" smtClean="0"/>
              <a:t>f</a:t>
            </a:r>
            <a:r>
              <a:rPr lang="en-US" sz="1400" i="1" dirty="0" smtClean="0"/>
              <a:t> </a:t>
            </a:r>
            <a:r>
              <a:rPr lang="en-US" sz="1400" i="1" dirty="0" err="1" smtClean="0"/>
              <a:t>wrt</a:t>
            </a:r>
            <a:r>
              <a:rPr lang="en-US" sz="1400" i="1" dirty="0" smtClean="0"/>
              <a:t> x4 fe|feg1: " + f.getPartialDerivative("feg1", "x4"));</a:t>
            </a:r>
          </a:p>
          <a:p>
            <a:r>
              <a:rPr lang="en-US" sz="1400" i="1" dirty="0" err="1" smtClean="0"/>
              <a:t>logger.info</a:t>
            </a:r>
            <a:r>
              <a:rPr lang="en-US" sz="1400" i="1" dirty="0" smtClean="0"/>
              <a:t>("*-*-*-*-*-*-*-*-* partial gradient   </a:t>
            </a:r>
            <a:r>
              <a:rPr lang="en-US" sz="1400" i="1" dirty="0" err="1" smtClean="0"/>
              <a:t>f</a:t>
            </a:r>
            <a:r>
              <a:rPr lang="en-US" sz="1400" i="1" dirty="0" smtClean="0"/>
              <a:t> for    fe|feg1: " + </a:t>
            </a:r>
            <a:r>
              <a:rPr lang="en-US" sz="1400" i="1" dirty="0" err="1" smtClean="0"/>
              <a:t>f.getPartialDerivativeTable</a:t>
            </a:r>
            <a:r>
              <a:rPr lang="en-US" sz="1400" i="1" dirty="0" smtClean="0"/>
              <a:t>( "feg1"));</a:t>
            </a:r>
          </a:p>
          <a:p>
            <a:r>
              <a:rPr lang="en-US" sz="1400" i="1" dirty="0" err="1" smtClean="0"/>
              <a:t>logger.info</a:t>
            </a:r>
            <a:r>
              <a:rPr lang="en-US" sz="1400" i="1" dirty="0" smtClean="0"/>
              <a:t>("*+*+*+*+*+*+*+*+* total gradient     </a:t>
            </a:r>
            <a:r>
              <a:rPr lang="en-US" sz="1400" i="1" dirty="0" err="1" smtClean="0"/>
              <a:t>f</a:t>
            </a:r>
            <a:r>
              <a:rPr lang="en-US" sz="1400" i="1" dirty="0" smtClean="0"/>
              <a:t> for    fe|feg1: " + </a:t>
            </a:r>
            <a:r>
              <a:rPr lang="en-US" sz="1400" i="1" dirty="0" err="1" smtClean="0"/>
              <a:t>f.getTotalDerivativeTable</a:t>
            </a:r>
            <a:r>
              <a:rPr lang="en-US" sz="1400" i="1" dirty="0" smtClean="0"/>
              <a:t>( "feg1"));</a:t>
            </a:r>
          </a:p>
          <a:p>
            <a:endParaRPr lang="en-US" sz="1400" dirty="0" smtClean="0"/>
          </a:p>
          <a:p>
            <a:r>
              <a:rPr lang="en-US" sz="1400" dirty="0" err="1" smtClean="0"/>
              <a:t>Var</a:t>
            </a:r>
            <a:r>
              <a:rPr lang="en-US" sz="1400" dirty="0" smtClean="0"/>
              <a:t> g1 = sm.getResponseVar("g1");</a:t>
            </a:r>
          </a:p>
          <a:p>
            <a:r>
              <a:rPr lang="en-US" sz="1400" dirty="0" err="1" smtClean="0"/>
              <a:t>Var</a:t>
            </a:r>
            <a:r>
              <a:rPr lang="en-US" sz="1400" dirty="0" smtClean="0"/>
              <a:t> g2 = sm.getResponseVar("g2");</a:t>
            </a:r>
          </a:p>
          <a:p>
            <a:r>
              <a:rPr lang="en-US" sz="1400" dirty="0" err="1" smtClean="0"/>
              <a:t>Var</a:t>
            </a:r>
            <a:r>
              <a:rPr lang="en-US" sz="1400" dirty="0" smtClean="0"/>
              <a:t> g3 = sm.getResponseVar("g3");</a:t>
            </a:r>
          </a:p>
          <a:p>
            <a:r>
              <a:rPr lang="en-US" sz="1400" i="1" dirty="0" err="1" smtClean="0"/>
              <a:t>logger.info</a:t>
            </a:r>
            <a:r>
              <a:rPr lang="en-US" sz="1400" i="1" dirty="0" smtClean="0"/>
              <a:t>("*+*+*+*+*+*+*+*+* total gradient     g1 for    g1e|g1eg1: " + g1.getTotalDerivativeTable( "g1eg1"));</a:t>
            </a:r>
          </a:p>
          <a:p>
            <a:r>
              <a:rPr lang="en-US" sz="1400" i="1" dirty="0" err="1" smtClean="0"/>
              <a:t>logger.info</a:t>
            </a:r>
            <a:r>
              <a:rPr lang="en-US" sz="1400" i="1" dirty="0" smtClean="0"/>
              <a:t>("*+*+*+*+*+*+*+*+* total gradient     g2 for    g2e|g2eg1: " + g2.getTotalDerivativeTable( "g2eg1"));</a:t>
            </a:r>
          </a:p>
          <a:p>
            <a:r>
              <a:rPr lang="en-US" sz="1400" i="1" dirty="0" err="1" smtClean="0"/>
              <a:t>logger.info</a:t>
            </a:r>
            <a:r>
              <a:rPr lang="en-US" sz="1400" i="1" dirty="0" smtClean="0"/>
              <a:t>("*+*+*+*+*+*+*+*+* total gradient     g3 for    g3e|g3eg1: " + g3.getTotalDerivativeTable( "g3eg1"));</a:t>
            </a:r>
            <a:endParaRPr lang="en-US" sz="1400" dirty="0"/>
          </a:p>
        </p:txBody>
      </p:sp>
      <p:sp>
        <p:nvSpPr>
          <p:cNvPr id="7" name="TextBox 6"/>
          <p:cNvSpPr txBox="1"/>
          <p:nvPr/>
        </p:nvSpPr>
        <p:spPr>
          <a:xfrm>
            <a:off x="381000" y="5943600"/>
            <a:ext cx="5802640" cy="369332"/>
          </a:xfrm>
          <a:prstGeom prst="rect">
            <a:avLst/>
          </a:prstGeom>
          <a:noFill/>
        </p:spPr>
        <p:txBody>
          <a:bodyPr wrap="none" rtlCol="0">
            <a:spAutoFit/>
          </a:bodyPr>
          <a:lstStyle/>
          <a:p>
            <a:r>
              <a:rPr lang="en-US" dirty="0" smtClean="0"/>
              <a:t>The next slide shows the console results for the above code.</a:t>
            </a:r>
            <a:endParaRPr lang="en-US" dirty="0"/>
          </a:p>
        </p:txBody>
      </p:sp>
      <p:sp>
        <p:nvSpPr>
          <p:cNvPr id="8" name="Title 1"/>
          <p:cNvSpPr>
            <a:spLocks noGrp="1"/>
          </p:cNvSpPr>
          <p:nvPr>
            <p:ph type="title"/>
          </p:nvPr>
        </p:nvSpPr>
        <p:spPr>
          <a:xfrm>
            <a:off x="990600" y="14288"/>
            <a:ext cx="6400800" cy="981075"/>
          </a:xfrm>
        </p:spPr>
        <p:txBody>
          <a:bodyPr>
            <a:normAutofit fontScale="90000"/>
          </a:bodyPr>
          <a:lstStyle/>
          <a:p>
            <a:r>
              <a:rPr lang="en-US" dirty="0" smtClean="0"/>
              <a:t>Ex7 </a:t>
            </a:r>
            <a:br>
              <a:rPr lang="en-US" dirty="0" smtClean="0"/>
            </a:br>
            <a:r>
              <a:rPr lang="en-US" dirty="0" err="1" smtClean="0"/>
              <a:t>RsSensitivityModelBuilder.java</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a:xfrm>
            <a:off x="304800" y="1486556"/>
            <a:ext cx="8534400" cy="5447644"/>
          </a:xfrm>
          <a:prstGeom prst="rect">
            <a:avLst/>
          </a:prstGeom>
        </p:spPr>
        <p:txBody>
          <a:bodyPr wrap="square">
            <a:spAutoFit/>
          </a:bodyPr>
          <a:lstStyle/>
          <a:p>
            <a:r>
              <a:rPr lang="en-US" sz="1200" dirty="0" smtClean="0"/>
              <a:t>     [</a:t>
            </a:r>
            <a:r>
              <a:rPr lang="en-US" sz="1200" u="sng" dirty="0" smtClean="0"/>
              <a:t>java] Feb 2, 2011 6:21:32 PM sorcer.rs.ex7.model.RsSensitivityModelBuilder </a:t>
            </a:r>
            <a:r>
              <a:rPr lang="en-US" sz="1200" u="sng" dirty="0" err="1" smtClean="0"/>
              <a:t>doSensitivityAnalysis</a:t>
            </a:r>
            <a:endParaRPr lang="en-US" sz="1200" u="sng" dirty="0" smtClean="0"/>
          </a:p>
          <a:p>
            <a:r>
              <a:rPr lang="en-US" sz="1200" dirty="0" smtClean="0"/>
              <a:t>     [</a:t>
            </a:r>
            <a:r>
              <a:rPr lang="en-US" sz="1200" u="sng" dirty="0" smtClean="0"/>
              <a:t>java] INFO: ----------------- partial derivative </a:t>
            </a:r>
            <a:r>
              <a:rPr lang="en-US" sz="1200" u="sng" dirty="0" err="1" smtClean="0"/>
              <a:t>f</a:t>
            </a:r>
            <a:r>
              <a:rPr lang="en-US" sz="1200" u="sng" dirty="0" smtClean="0"/>
              <a:t> </a:t>
            </a:r>
            <a:r>
              <a:rPr lang="en-US" sz="1200" u="sng" dirty="0" err="1" smtClean="0"/>
              <a:t>wrt</a:t>
            </a:r>
            <a:r>
              <a:rPr lang="en-US" sz="1200" u="sng" dirty="0" smtClean="0"/>
              <a:t> x1 fe|feg1: -1.0</a:t>
            </a:r>
          </a:p>
          <a:p>
            <a:r>
              <a:rPr lang="en-US" sz="1200" dirty="0" smtClean="0"/>
              <a:t>     [</a:t>
            </a:r>
            <a:r>
              <a:rPr lang="en-US" sz="1200" u="sng" dirty="0" smtClean="0"/>
              <a:t>java] Feb 2, 2011 6:21:32 PM sorcer.rs.ex7.model.RsSensitivityModelBuilder </a:t>
            </a:r>
            <a:r>
              <a:rPr lang="en-US" sz="1200" u="sng" dirty="0" err="1" smtClean="0"/>
              <a:t>doSensitivityAnalysis</a:t>
            </a:r>
            <a:endParaRPr lang="en-US" sz="1200" u="sng" dirty="0" smtClean="0"/>
          </a:p>
          <a:p>
            <a:r>
              <a:rPr lang="en-US" sz="1200" dirty="0" smtClean="0"/>
              <a:t>     [</a:t>
            </a:r>
            <a:r>
              <a:rPr lang="en-US" sz="1200" u="sng" dirty="0" smtClean="0"/>
              <a:t>java] INFO: ----------------- partial derivative </a:t>
            </a:r>
            <a:r>
              <a:rPr lang="en-US" sz="1200" u="sng" dirty="0" err="1" smtClean="0"/>
              <a:t>f</a:t>
            </a:r>
            <a:r>
              <a:rPr lang="en-US" sz="1200" u="sng" dirty="0" smtClean="0"/>
              <a:t> </a:t>
            </a:r>
            <a:r>
              <a:rPr lang="en-US" sz="1200" u="sng" dirty="0" err="1" smtClean="0"/>
              <a:t>wrt</a:t>
            </a:r>
            <a:r>
              <a:rPr lang="en-US" sz="1200" u="sng" dirty="0" smtClean="0"/>
              <a:t> x2 fe|feg1: 1.0</a:t>
            </a:r>
          </a:p>
          <a:p>
            <a:r>
              <a:rPr lang="en-US" sz="1200" dirty="0" smtClean="0"/>
              <a:t>     [</a:t>
            </a:r>
            <a:r>
              <a:rPr lang="en-US" sz="1200" u="sng" dirty="0" smtClean="0"/>
              <a:t>java] Feb 2, 2011 6:21:32 PM sorcer.rs.ex7.model.RsSensitivityModelBuilder </a:t>
            </a:r>
            <a:r>
              <a:rPr lang="en-US" sz="1200" u="sng" dirty="0" err="1" smtClean="0"/>
              <a:t>doSensitivityAnalysis</a:t>
            </a:r>
            <a:endParaRPr lang="en-US" sz="1200" u="sng" dirty="0" smtClean="0"/>
          </a:p>
          <a:p>
            <a:r>
              <a:rPr lang="en-US" sz="1200" dirty="0" smtClean="0"/>
              <a:t>     [</a:t>
            </a:r>
            <a:r>
              <a:rPr lang="en-US" sz="1200" u="sng" dirty="0" smtClean="0"/>
              <a:t>java] INFO: ----------------- partial derivative </a:t>
            </a:r>
            <a:r>
              <a:rPr lang="en-US" sz="1200" u="sng" dirty="0" err="1" smtClean="0"/>
              <a:t>f</a:t>
            </a:r>
            <a:r>
              <a:rPr lang="en-US" sz="1200" u="sng" dirty="0" smtClean="0"/>
              <a:t> </a:t>
            </a:r>
            <a:r>
              <a:rPr lang="en-US" sz="1200" u="sng" dirty="0" err="1" smtClean="0"/>
              <a:t>wrt</a:t>
            </a:r>
            <a:r>
              <a:rPr lang="en-US" sz="1200" u="sng" dirty="0" smtClean="0"/>
              <a:t> x3 fe|feg1: -5.0</a:t>
            </a:r>
          </a:p>
          <a:p>
            <a:r>
              <a:rPr lang="en-US" sz="1200" dirty="0" smtClean="0"/>
              <a:t>     [</a:t>
            </a:r>
            <a:r>
              <a:rPr lang="en-US" sz="1200" u="sng" dirty="0" smtClean="0"/>
              <a:t>java] Feb 2, 2011 6:21:32 PM sorcer.rs.ex7.model.RsSensitivityModelBuilder </a:t>
            </a:r>
            <a:r>
              <a:rPr lang="en-US" sz="1200" u="sng" dirty="0" err="1" smtClean="0"/>
              <a:t>doSensitivityAnalysis</a:t>
            </a:r>
            <a:endParaRPr lang="en-US" sz="1200" u="sng" dirty="0" smtClean="0"/>
          </a:p>
          <a:p>
            <a:r>
              <a:rPr lang="en-US" sz="1200" dirty="0" smtClean="0"/>
              <a:t>     [</a:t>
            </a:r>
            <a:r>
              <a:rPr lang="en-US" sz="1200" u="sng" dirty="0" smtClean="0"/>
              <a:t>java] INFO: ----------------- partial derivative </a:t>
            </a:r>
            <a:r>
              <a:rPr lang="en-US" sz="1200" u="sng" dirty="0" err="1" smtClean="0"/>
              <a:t>f</a:t>
            </a:r>
            <a:r>
              <a:rPr lang="en-US" sz="1200" u="sng" dirty="0" smtClean="0"/>
              <a:t> </a:t>
            </a:r>
            <a:r>
              <a:rPr lang="en-US" sz="1200" u="sng" dirty="0" err="1" smtClean="0"/>
              <a:t>wrt</a:t>
            </a:r>
            <a:r>
              <a:rPr lang="en-US" sz="1200" u="sng" dirty="0" smtClean="0"/>
              <a:t> x4 fe|feg1: 17.0</a:t>
            </a:r>
          </a:p>
          <a:p>
            <a:r>
              <a:rPr lang="en-US" sz="1200" dirty="0" smtClean="0"/>
              <a:t>     [</a:t>
            </a:r>
            <a:r>
              <a:rPr lang="en-US" sz="1200" u="sng" dirty="0" smtClean="0"/>
              <a:t>java] Feb 2, 2011 6:21:32 PM sorcer.rs.ex7.model.RsSensitivityModelBuilder </a:t>
            </a:r>
            <a:r>
              <a:rPr lang="en-US" sz="1200" u="sng" dirty="0" err="1" smtClean="0"/>
              <a:t>doSensitivityAnalysis</a:t>
            </a:r>
            <a:endParaRPr lang="en-US" sz="1200" u="sng" dirty="0" smtClean="0"/>
          </a:p>
          <a:p>
            <a:r>
              <a:rPr lang="en-US" sz="1200" dirty="0" smtClean="0"/>
              <a:t>     [java] INFO: *-*-*-*-*-*-*-*-* partial gradient   </a:t>
            </a:r>
            <a:r>
              <a:rPr lang="en-US" sz="1200" dirty="0" err="1" smtClean="0"/>
              <a:t>f</a:t>
            </a:r>
            <a:r>
              <a:rPr lang="en-US" sz="1200" dirty="0" smtClean="0"/>
              <a:t> for    fe|feg1: </a:t>
            </a:r>
          </a:p>
          <a:p>
            <a:r>
              <a:rPr lang="en-US" sz="1200" dirty="0" smtClean="0"/>
              <a:t>     [</a:t>
            </a:r>
            <a:r>
              <a:rPr lang="en-US" sz="1200" u="sng" dirty="0" smtClean="0"/>
              <a:t>java] f:fe[x1, x2, x3, x4]</a:t>
            </a:r>
          </a:p>
          <a:p>
            <a:r>
              <a:rPr lang="en-US" sz="1200" dirty="0" smtClean="0"/>
              <a:t>     [</a:t>
            </a:r>
            <a:r>
              <a:rPr lang="en-US" sz="1200" u="sng" dirty="0" smtClean="0"/>
              <a:t>java] feg1[[D@2087c268]</a:t>
            </a:r>
          </a:p>
          <a:p>
            <a:r>
              <a:rPr lang="en-US" sz="1200" dirty="0" smtClean="0"/>
              <a:t>     [</a:t>
            </a:r>
            <a:r>
              <a:rPr lang="en-US" sz="1200" u="sng" dirty="0" smtClean="0"/>
              <a:t>java] Feb 2, 2011 6:21:32 PM sorcer.rs.ex7.model.RsSensitivityModelBuilder </a:t>
            </a:r>
            <a:r>
              <a:rPr lang="en-US" sz="1200" u="sng" dirty="0" err="1" smtClean="0"/>
              <a:t>doSensitivityAnalysis</a:t>
            </a:r>
            <a:endParaRPr lang="en-US" sz="1200" u="sng" dirty="0" smtClean="0"/>
          </a:p>
          <a:p>
            <a:r>
              <a:rPr lang="en-US" sz="1200" dirty="0" smtClean="0"/>
              <a:t>     [java] INFO: *+*+*+*+*+*+*+*+* total gradient     </a:t>
            </a:r>
            <a:r>
              <a:rPr lang="en-US" sz="1200" dirty="0" err="1" smtClean="0"/>
              <a:t>f</a:t>
            </a:r>
            <a:r>
              <a:rPr lang="en-US" sz="1200" dirty="0" smtClean="0"/>
              <a:t> for    fe|feg1: </a:t>
            </a:r>
          </a:p>
          <a:p>
            <a:r>
              <a:rPr lang="en-US" sz="1200" dirty="0" smtClean="0"/>
              <a:t>     [</a:t>
            </a:r>
            <a:r>
              <a:rPr lang="en-US" sz="1200" u="sng" dirty="0" smtClean="0"/>
              <a:t>java] f:fe[x1, x2, x3, x4]</a:t>
            </a:r>
          </a:p>
          <a:p>
            <a:r>
              <a:rPr lang="en-US" sz="1200" dirty="0" smtClean="0"/>
              <a:t>     [</a:t>
            </a:r>
            <a:r>
              <a:rPr lang="en-US" sz="1200" u="sng" dirty="0" smtClean="0"/>
              <a:t>java] feg1[-1.0, 1.0, -5.0, 17.0]</a:t>
            </a:r>
            <a:r>
              <a:rPr lang="en-US" sz="1200" dirty="0" smtClean="0"/>
              <a:t> [</a:t>
            </a:r>
            <a:r>
              <a:rPr lang="en-US" sz="1200" u="sng" dirty="0" smtClean="0"/>
              <a:t>java] Feb 2, 2011 6:21:32 PM sorcer.rs.ex7.model.RsSensitivityModelBuilder </a:t>
            </a:r>
            <a:r>
              <a:rPr lang="en-US" sz="1200" u="sng" dirty="0" err="1" smtClean="0"/>
              <a:t>doSensitivityAnalysis</a:t>
            </a:r>
            <a:endParaRPr lang="en-US" sz="1200" u="sng" dirty="0" smtClean="0"/>
          </a:p>
          <a:p>
            <a:r>
              <a:rPr lang="en-US" sz="1200" dirty="0" smtClean="0"/>
              <a:t>     [java] INFO: *+*+*+*+*+*+*+*+* total gradient     g1 for    g1e|g1eg1: </a:t>
            </a:r>
          </a:p>
          <a:p>
            <a:r>
              <a:rPr lang="en-US" sz="1200" dirty="0" smtClean="0"/>
              <a:t>     [</a:t>
            </a:r>
            <a:r>
              <a:rPr lang="en-US" sz="1200" u="sng" dirty="0" smtClean="0"/>
              <a:t>java] g1:g1e[x1, x2, x3, x4]</a:t>
            </a:r>
          </a:p>
          <a:p>
            <a:r>
              <a:rPr lang="en-US" sz="1200" dirty="0" smtClean="0"/>
              <a:t>     [</a:t>
            </a:r>
            <a:r>
              <a:rPr lang="en-US" sz="1200" u="sng" dirty="0" smtClean="0"/>
              <a:t>java] g1eg1[5.0, 5.0, 9.0, 9.0]</a:t>
            </a:r>
          </a:p>
          <a:p>
            <a:r>
              <a:rPr lang="en-US" sz="1200" dirty="0" smtClean="0"/>
              <a:t>          [</a:t>
            </a:r>
            <a:r>
              <a:rPr lang="en-US" sz="1200" u="sng" dirty="0" smtClean="0"/>
              <a:t>java] Feb 2, 2011 6:21:32 PM sorcer.rs.ex7.model.RsSensitivityModelBuilder </a:t>
            </a:r>
            <a:r>
              <a:rPr lang="en-US" sz="1200" u="sng" dirty="0" err="1" smtClean="0"/>
              <a:t>doSensitivityAnalysis</a:t>
            </a:r>
            <a:endParaRPr lang="en-US" sz="1200" u="sng" dirty="0" smtClean="0"/>
          </a:p>
          <a:p>
            <a:r>
              <a:rPr lang="en-US" sz="1200" dirty="0" smtClean="0"/>
              <a:t>     [java] INFO: *+*+*+*+*+*+*+*+* total gradient     g2 for    g2e|g2eg1: </a:t>
            </a:r>
          </a:p>
          <a:p>
            <a:r>
              <a:rPr lang="en-US" sz="1200" dirty="0" smtClean="0"/>
              <a:t>     [</a:t>
            </a:r>
            <a:r>
              <a:rPr lang="en-US" sz="1200" u="sng" dirty="0" smtClean="0"/>
              <a:t>java] g2:g2e[x1, x2, x3, x4]</a:t>
            </a:r>
          </a:p>
          <a:p>
            <a:r>
              <a:rPr lang="en-US" sz="1200" dirty="0" smtClean="0"/>
              <a:t>     [</a:t>
            </a:r>
            <a:r>
              <a:rPr lang="en-US" sz="1200" u="sng" dirty="0" smtClean="0"/>
              <a:t>java] g2eg1[3.0, 12.0, 8.0, 19.0]</a:t>
            </a:r>
          </a:p>
          <a:p>
            <a:endParaRPr lang="en-US" sz="1200" u="sng" dirty="0" smtClean="0"/>
          </a:p>
          <a:p>
            <a:r>
              <a:rPr lang="en-US" sz="1200" dirty="0" smtClean="0"/>
              <a:t>     [</a:t>
            </a:r>
            <a:r>
              <a:rPr lang="en-US" sz="1200" u="sng" dirty="0" smtClean="0"/>
              <a:t>java] Feb 2, 2011 6:21:32 PM sorcer.rs.ex7.model.RsSensitivityModelBuilder </a:t>
            </a:r>
            <a:r>
              <a:rPr lang="en-US" sz="1200" u="sng" dirty="0" err="1" smtClean="0"/>
              <a:t>doSensitivityAnalysis</a:t>
            </a:r>
            <a:endParaRPr lang="en-US" sz="1200" u="sng" dirty="0" smtClean="0"/>
          </a:p>
          <a:p>
            <a:r>
              <a:rPr lang="en-US" sz="1200" dirty="0" smtClean="0"/>
              <a:t>     [java] INFO: *+*+*+*+*+*+*+*+* total gradient xxx    g3 for    g3e|g3eg1: </a:t>
            </a:r>
          </a:p>
          <a:p>
            <a:r>
              <a:rPr lang="en-US" sz="1200" dirty="0" smtClean="0"/>
              <a:t>     [</a:t>
            </a:r>
            <a:r>
              <a:rPr lang="en-US" sz="1200" u="sng" dirty="0" smtClean="0"/>
              <a:t>java] g3:g3e[x1, x2, x3, x4]</a:t>
            </a:r>
          </a:p>
          <a:p>
            <a:r>
              <a:rPr lang="en-US" sz="1200" dirty="0" smtClean="0"/>
              <a:t>     [</a:t>
            </a:r>
            <a:r>
              <a:rPr lang="en-US" sz="1200" u="sng" dirty="0" smtClean="0"/>
              <a:t>java] g3eg1[10.0, 5.0, 8.0, -1.0]</a:t>
            </a:r>
            <a:endParaRPr lang="en-US" sz="1200" dirty="0"/>
          </a:p>
        </p:txBody>
      </p:sp>
      <p:sp>
        <p:nvSpPr>
          <p:cNvPr id="7" name="Title 1"/>
          <p:cNvSpPr>
            <a:spLocks noGrp="1"/>
          </p:cNvSpPr>
          <p:nvPr>
            <p:ph type="title"/>
          </p:nvPr>
        </p:nvSpPr>
        <p:spPr>
          <a:xfrm>
            <a:off x="990600" y="14288"/>
            <a:ext cx="6400800" cy="981075"/>
          </a:xfrm>
        </p:spPr>
        <p:txBody>
          <a:bodyPr>
            <a:normAutofit fontScale="90000"/>
          </a:bodyPr>
          <a:lstStyle/>
          <a:p>
            <a:r>
              <a:rPr lang="en-US" dirty="0" smtClean="0"/>
              <a:t>Ex7 </a:t>
            </a:r>
            <a:br>
              <a:rPr lang="en-US" dirty="0" smtClean="0"/>
            </a:br>
            <a:r>
              <a:rPr lang="en-US" dirty="0" err="1" smtClean="0"/>
              <a:t>RsSensitivityModelBuilder.java</a:t>
            </a:r>
            <a:endParaRPr lang="en-US" dirty="0"/>
          </a:p>
        </p:txBody>
      </p:sp>
      <p:sp>
        <p:nvSpPr>
          <p:cNvPr id="8" name="TextBox 7"/>
          <p:cNvSpPr txBox="1"/>
          <p:nvPr/>
        </p:nvSpPr>
        <p:spPr>
          <a:xfrm>
            <a:off x="0" y="1143000"/>
            <a:ext cx="5369491" cy="369332"/>
          </a:xfrm>
          <a:prstGeom prst="rect">
            <a:avLst/>
          </a:prstGeom>
          <a:noFill/>
        </p:spPr>
        <p:txBody>
          <a:bodyPr wrap="none" rtlCol="0">
            <a:spAutoFit/>
          </a:bodyPr>
          <a:lstStyle/>
          <a:p>
            <a:r>
              <a:rPr lang="en-US" dirty="0" smtClean="0"/>
              <a:t>Results from executing </a:t>
            </a:r>
            <a:r>
              <a:rPr lang="en-US" dirty="0" err="1" smtClean="0"/>
              <a:t>rs-sensitivity-model-req-run.xml</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457200" y="1600200"/>
            <a:ext cx="8153400" cy="4247317"/>
          </a:xfrm>
          <a:prstGeom prst="rect">
            <a:avLst/>
          </a:prstGeom>
        </p:spPr>
        <p:txBody>
          <a:bodyPr wrap="square">
            <a:spAutoFit/>
          </a:bodyPr>
          <a:lstStyle/>
          <a:p>
            <a:r>
              <a:rPr lang="en-US" dirty="0" err="1" smtClean="0"/>
              <a:t>ResponseModel</a:t>
            </a:r>
            <a:r>
              <a:rPr lang="en-US" dirty="0" smtClean="0"/>
              <a:t> am = </a:t>
            </a:r>
            <a:r>
              <a:rPr lang="en-US" i="1" dirty="0" err="1" smtClean="0"/>
              <a:t>responseModel("Response</a:t>
            </a:r>
            <a:r>
              <a:rPr lang="en-US" i="1" dirty="0" smtClean="0"/>
              <a:t> Analysis", </a:t>
            </a:r>
          </a:p>
          <a:p>
            <a:r>
              <a:rPr lang="en-US" i="1" dirty="0" err="1" smtClean="0"/>
              <a:t>designVars("x</a:t>
            </a:r>
            <a:r>
              <a:rPr lang="en-US" i="1" dirty="0" smtClean="0"/>
              <a:t>", </a:t>
            </a:r>
            <a:r>
              <a:rPr lang="en-US" i="1" dirty="0" err="1" smtClean="0"/>
              <a:t>designVarCount</a:t>
            </a:r>
            <a:r>
              <a:rPr lang="en-US" i="1" dirty="0" smtClean="0"/>
              <a:t>), </a:t>
            </a:r>
          </a:p>
          <a:p>
            <a:r>
              <a:rPr lang="en-US" i="1" dirty="0" smtClean="0"/>
              <a:t>linkedVars("xl1"),</a:t>
            </a:r>
          </a:p>
          <a:p>
            <a:r>
              <a:rPr lang="en-US" i="1" dirty="0" smtClean="0"/>
              <a:t>parameterVars("p1"),</a:t>
            </a:r>
          </a:p>
          <a:p>
            <a:r>
              <a:rPr lang="en-US" i="1" dirty="0" err="1" smtClean="0"/>
              <a:t>responseVars("f</a:t>
            </a:r>
            <a:r>
              <a:rPr lang="en-US" i="1" dirty="0" smtClean="0"/>
              <a:t>"),</a:t>
            </a:r>
          </a:p>
          <a:p>
            <a:r>
              <a:rPr lang="en-US" i="1" dirty="0" err="1" smtClean="0"/>
              <a:t>realization("f</a:t>
            </a:r>
            <a:r>
              <a:rPr lang="en-US" i="1" dirty="0" smtClean="0"/>
              <a:t>", evaluation("fe1"), evaluation("fe2")),</a:t>
            </a:r>
          </a:p>
          <a:p>
            <a:r>
              <a:rPr lang="en-US" i="1" dirty="0" smtClean="0"/>
              <a:t>responseVars("f",4),</a:t>
            </a:r>
          </a:p>
          <a:p>
            <a:r>
              <a:rPr lang="en-US" i="1" dirty="0" smtClean="0"/>
              <a:t>realization("f1",evaluation("f1e")),</a:t>
            </a:r>
          </a:p>
          <a:p>
            <a:r>
              <a:rPr lang="en-US" i="1" dirty="0" smtClean="0"/>
              <a:t>realization("f2",evaluation("f2e")),</a:t>
            </a:r>
          </a:p>
          <a:p>
            <a:r>
              <a:rPr lang="en-US" i="1" dirty="0" smtClean="0"/>
              <a:t>realization("f3",evaluation("f3e")),</a:t>
            </a:r>
          </a:p>
          <a:p>
            <a:r>
              <a:rPr lang="en-US" i="1" dirty="0" smtClean="0"/>
              <a:t>realization("f4",evaluation("f4e")),</a:t>
            </a:r>
          </a:p>
          <a:p>
            <a:r>
              <a:rPr lang="en-US" i="1" dirty="0" err="1" smtClean="0"/>
              <a:t>responseVars("g</a:t>
            </a:r>
            <a:r>
              <a:rPr lang="en-US" i="1" dirty="0" smtClean="0"/>
              <a:t>", responseVarCount-1),</a:t>
            </a:r>
          </a:p>
          <a:p>
            <a:r>
              <a:rPr lang="en-US" i="1" dirty="0" smtClean="0"/>
              <a:t>realization("g1", evaluation("g1e1"), evaluation("g1e2")), </a:t>
            </a:r>
          </a:p>
          <a:p>
            <a:r>
              <a:rPr lang="en-US" i="1" dirty="0" smtClean="0"/>
              <a:t>realization("g2", evaluation("g2e")),</a:t>
            </a:r>
          </a:p>
          <a:p>
            <a:r>
              <a:rPr lang="en-US" i="1" dirty="0" smtClean="0"/>
              <a:t>realization("g3", evaluation("g3e"))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Rosen-Suzuki Functions Optimization Example</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How to run the Optimization Example – ex10a</a:t>
            </a:r>
          </a:p>
          <a:p>
            <a:r>
              <a:rPr lang="en-US" dirty="0" smtClean="0"/>
              <a:t>Building all the necessary classes</a:t>
            </a:r>
          </a:p>
          <a:p>
            <a:pPr lvl="1"/>
            <a:r>
              <a:rPr lang="en-US" dirty="0" smtClean="0"/>
              <a:t>in ex10a execute the </a:t>
            </a:r>
            <a:r>
              <a:rPr lang="en-US" dirty="0" err="1" smtClean="0"/>
              <a:t>rs-all-build.xml</a:t>
            </a:r>
            <a:r>
              <a:rPr lang="en-US" dirty="0" smtClean="0"/>
              <a:t>. This will compile the needed classes and  build the needed jars – the </a:t>
            </a:r>
            <a:r>
              <a:rPr lang="en-US" dirty="0" err="1" smtClean="0"/>
              <a:t>conmin</a:t>
            </a:r>
            <a:r>
              <a:rPr lang="en-US" dirty="0" smtClean="0"/>
              <a:t> provider (</a:t>
            </a:r>
            <a:r>
              <a:rPr lang="en-US" dirty="0" err="1" smtClean="0"/>
              <a:t>ConminOptimizerJNA</a:t>
            </a:r>
            <a:r>
              <a:rPr lang="en-US" dirty="0" smtClean="0"/>
              <a:t>, ..) using the </a:t>
            </a:r>
            <a:r>
              <a:rPr lang="en-US" dirty="0" err="1" smtClean="0"/>
              <a:t>conmin-prv-build.xml</a:t>
            </a:r>
            <a:r>
              <a:rPr lang="en-US" dirty="0" smtClean="0"/>
              <a:t> , example8, using the </a:t>
            </a:r>
            <a:r>
              <a:rPr lang="en-US" dirty="0" err="1" smtClean="0"/>
              <a:t>rs-model-build.xml</a:t>
            </a:r>
            <a:r>
              <a:rPr lang="en-US" dirty="0" smtClean="0"/>
              <a:t> which compiles the </a:t>
            </a:r>
            <a:r>
              <a:rPr lang="en-US" dirty="0" err="1" smtClean="0"/>
              <a:t>RosenSuzukiModelBuilder</a:t>
            </a:r>
            <a:r>
              <a:rPr lang="en-US" dirty="0" smtClean="0"/>
              <a:t> class (the model), and finally the exp </a:t>
            </a:r>
            <a:r>
              <a:rPr lang="en-US" dirty="0" err="1" smtClean="0"/>
              <a:t>rs-explorer-build.xml</a:t>
            </a:r>
            <a:r>
              <a:rPr lang="en-US" dirty="0" smtClean="0"/>
              <a:t> in the ex10a folder. </a:t>
            </a:r>
            <a:r>
              <a:rPr lang="en-US" dirty="0" err="1" smtClean="0"/>
              <a:t>Rs-explorer-build.xml</a:t>
            </a:r>
            <a:r>
              <a:rPr lang="en-US" dirty="0" smtClean="0"/>
              <a:t> compiles the </a:t>
            </a:r>
            <a:r>
              <a:rPr lang="en-US" dirty="0" err="1" smtClean="0"/>
              <a:t>RosenSuzukiDispatcher</a:t>
            </a:r>
            <a:r>
              <a:rPr lang="en-US" dirty="0" smtClean="0"/>
              <a:t> and the </a:t>
            </a:r>
            <a:r>
              <a:rPr lang="en-US" dirty="0" err="1" smtClean="0"/>
              <a:t>RosenSuzukiExplorerRequestor</a:t>
            </a:r>
            <a:r>
              <a:rPr lang="en-US" dirty="0" smtClean="0"/>
              <a:t>. </a:t>
            </a:r>
          </a:p>
          <a:p>
            <a:pPr lvl="1"/>
            <a:endParaRPr lang="en-US" dirty="0" smtClean="0"/>
          </a:p>
          <a:p>
            <a:pPr lvl="1"/>
            <a:endParaRPr lang="en-US" dirty="0" smtClean="0"/>
          </a:p>
          <a:p>
            <a:r>
              <a:rPr lang="en-US" dirty="0" smtClean="0"/>
              <a:t>Executing ex10</a:t>
            </a:r>
          </a:p>
          <a:p>
            <a:pPr lvl="1"/>
            <a:r>
              <a:rPr lang="en-US" dirty="0" smtClean="0"/>
              <a:t>First there are two ways to execute the requestor, “intra” or “inter”. In the 10a bin folder there is a file named – </a:t>
            </a:r>
            <a:r>
              <a:rPr lang="en-US" dirty="0" err="1" smtClean="0"/>
              <a:t>rs-explorer-req-run.xml</a:t>
            </a:r>
            <a:r>
              <a:rPr lang="en-US" dirty="0" smtClean="0"/>
              <a:t>. This is the requestor xml file. If you open this file and go to the bottom you should see a </a:t>
            </a:r>
          </a:p>
          <a:p>
            <a:pPr>
              <a:buNone/>
            </a:pPr>
            <a:r>
              <a:rPr lang="en-US" dirty="0" smtClean="0"/>
              <a:t>		&lt;target name="</a:t>
            </a:r>
            <a:r>
              <a:rPr lang="en-US" dirty="0" err="1" smtClean="0"/>
              <a:t>run.requestor</a:t>
            </a:r>
            <a:r>
              <a:rPr lang="en-US" dirty="0" smtClean="0"/>
              <a:t>"&gt;</a:t>
            </a:r>
          </a:p>
          <a:p>
            <a:pPr>
              <a:buNone/>
            </a:pPr>
            <a:r>
              <a:rPr lang="en-US" dirty="0" smtClean="0"/>
              <a:t>		.</a:t>
            </a:r>
          </a:p>
          <a:p>
            <a:pPr>
              <a:buNone/>
            </a:pPr>
            <a:r>
              <a:rPr lang="en-US" dirty="0" smtClean="0"/>
              <a:t>		.</a:t>
            </a:r>
          </a:p>
          <a:p>
            <a:pPr>
              <a:buNone/>
            </a:pPr>
            <a:r>
              <a:rPr lang="en-US" dirty="0" smtClean="0"/>
              <a:t>		.</a:t>
            </a:r>
          </a:p>
          <a:p>
            <a:pPr>
              <a:buNone/>
            </a:pPr>
            <a:r>
              <a:rPr lang="en-US" dirty="0" smtClean="0"/>
              <a:t>		&lt;</a:t>
            </a:r>
            <a:r>
              <a:rPr lang="en-US" dirty="0" err="1" smtClean="0"/>
              <a:t>arg</a:t>
            </a:r>
            <a:r>
              <a:rPr lang="en-US" dirty="0" smtClean="0"/>
              <a:t> value="inter" /&gt;</a:t>
            </a:r>
          </a:p>
          <a:p>
            <a:pPr>
              <a:buNone/>
            </a:pPr>
            <a:r>
              <a:rPr lang="en-US" dirty="0" smtClean="0"/>
              <a:t> </a:t>
            </a:r>
          </a:p>
          <a:p>
            <a:pPr>
              <a:buNone/>
            </a:pPr>
            <a:r>
              <a:rPr lang="en-US" dirty="0" smtClean="0"/>
              <a:t>	  The last &lt;</a:t>
            </a:r>
            <a:r>
              <a:rPr lang="en-US" dirty="0" err="1" smtClean="0"/>
              <a:t>arg</a:t>
            </a:r>
            <a:r>
              <a:rPr lang="en-US" dirty="0" smtClean="0"/>
              <a:t> value&gt; will be either “inter” or “intra” . </a:t>
            </a:r>
          </a:p>
          <a:p>
            <a:pPr lvl="1"/>
            <a:r>
              <a:rPr lang="en-US" dirty="0" smtClean="0"/>
              <a:t>If it is “intra” then no services need to be published. I-Grid does not need to be running, and Webster does not need to be running. “Intra” causes all classes to be instantiated “local”, in the same virtual machine and run there.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01376" y="1212326"/>
            <a:ext cx="8521700" cy="5645674"/>
          </a:xfrm>
        </p:spPr>
        <p:txBody>
          <a:bodyPr>
            <a:normAutofit/>
          </a:bodyPr>
          <a:lstStyle/>
          <a:p>
            <a:pPr lvl="1"/>
            <a:r>
              <a:rPr lang="en-US" sz="1600" dirty="0" smtClean="0"/>
              <a:t>You can now run the example by executing  </a:t>
            </a:r>
            <a:r>
              <a:rPr lang="en-US" sz="1600" dirty="0" err="1" smtClean="0"/>
              <a:t>rs-explorer-req-run.xml</a:t>
            </a:r>
            <a:r>
              <a:rPr lang="en-US" sz="1600" dirty="0" smtClean="0"/>
              <a:t>. This should produce the following result in the console</a:t>
            </a:r>
          </a:p>
          <a:p>
            <a:pPr>
              <a:buNone/>
            </a:pPr>
            <a:r>
              <a:rPr lang="en-US" dirty="0" smtClean="0">
                <a:solidFill>
                  <a:srgbClr val="FF6600"/>
                </a:solidFill>
              </a:rPr>
              <a:t> </a:t>
            </a:r>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smtClean="0"/>
          </a:p>
          <a:p>
            <a:pPr lvl="1"/>
            <a:r>
              <a:rPr lang="en-US" sz="1330" dirty="0" smtClean="0"/>
              <a:t>You can also go into the 10a/logs folder and open the log file and see the same result.</a:t>
            </a:r>
          </a:p>
        </p:txBody>
      </p:sp>
      <p:sp>
        <p:nvSpPr>
          <p:cNvPr id="4" name="TextBox 3"/>
          <p:cNvSpPr txBox="1"/>
          <p:nvPr/>
        </p:nvSpPr>
        <p:spPr>
          <a:xfrm>
            <a:off x="1524000" y="1752600"/>
            <a:ext cx="6647974" cy="4493538"/>
          </a:xfrm>
          <a:prstGeom prst="rect">
            <a:avLst/>
          </a:prstGeom>
          <a:noFill/>
        </p:spPr>
        <p:txBody>
          <a:bodyPr wrap="none" rtlCol="0">
            <a:spAutoFit/>
          </a:bodyPr>
          <a:lstStyle/>
          <a:p>
            <a:pPr>
              <a:buNone/>
            </a:pPr>
            <a:r>
              <a:rPr lang="en-US" sz="1100" dirty="0" smtClean="0">
                <a:solidFill>
                  <a:srgbClr val="FF6600"/>
                </a:solidFill>
              </a:rPr>
              <a:t>Context name: ********* CONMIN STATE **************</a:t>
            </a:r>
          </a:p>
          <a:p>
            <a:pPr>
              <a:buNone/>
            </a:pPr>
            <a:r>
              <a:rPr lang="en-US" sz="1100" dirty="0" smtClean="0">
                <a:solidFill>
                  <a:srgbClr val="FF6600"/>
                </a:solidFill>
              </a:rPr>
              <a:t>   </a:t>
            </a:r>
          </a:p>
          <a:p>
            <a:pPr>
              <a:buNone/>
            </a:pPr>
            <a:r>
              <a:rPr lang="en-US" sz="1100" dirty="0" smtClean="0">
                <a:solidFill>
                  <a:srgbClr val="FF6600"/>
                </a:solidFill>
              </a:rPr>
              <a:t>    CONMIN Iteration # =  29</a:t>
            </a:r>
          </a:p>
          <a:p>
            <a:pPr>
              <a:buNone/>
            </a:pPr>
            <a:r>
              <a:rPr lang="en-US" sz="1100" dirty="0" smtClean="0">
                <a:solidFill>
                  <a:srgbClr val="FF6600"/>
                </a:solidFill>
              </a:rPr>
              <a:t> </a:t>
            </a:r>
          </a:p>
          <a:p>
            <a:pPr>
              <a:buNone/>
            </a:pPr>
            <a:r>
              <a:rPr lang="en-US" sz="1100" dirty="0" smtClean="0">
                <a:solidFill>
                  <a:srgbClr val="FF6600"/>
                </a:solidFill>
              </a:rPr>
              <a:t>    Objective Function </a:t>
            </a:r>
            <a:r>
              <a:rPr lang="en-US" sz="1100" dirty="0" err="1" smtClean="0">
                <a:solidFill>
                  <a:srgbClr val="FF6600"/>
                </a:solidFill>
              </a:rPr>
              <a:t>fo</a:t>
            </a:r>
            <a:r>
              <a:rPr lang="en-US" sz="1100" dirty="0" smtClean="0">
                <a:solidFill>
                  <a:srgbClr val="FF6600"/>
                </a:solidFill>
              </a:rPr>
              <a:t> = 6.002607805900986</a:t>
            </a:r>
          </a:p>
          <a:p>
            <a:pPr>
              <a:buNone/>
            </a:pPr>
            <a:r>
              <a:rPr lang="en-US" sz="1100" dirty="0" smtClean="0">
                <a:solidFill>
                  <a:srgbClr val="FF6600"/>
                </a:solidFill>
              </a:rPr>
              <a:t> </a:t>
            </a:r>
          </a:p>
          <a:p>
            <a:pPr>
              <a:buNone/>
            </a:pPr>
            <a:r>
              <a:rPr lang="en-US" sz="1100" dirty="0" smtClean="0">
                <a:solidFill>
                  <a:srgbClr val="FF6600"/>
                </a:solidFill>
              </a:rPr>
              <a:t>    Design Variable Values  </a:t>
            </a:r>
          </a:p>
          <a:p>
            <a:pPr>
              <a:buNone/>
            </a:pPr>
            <a:r>
              <a:rPr lang="en-US" sz="1100" dirty="0" smtClean="0">
                <a:solidFill>
                  <a:srgbClr val="FF6600"/>
                </a:solidFill>
              </a:rPr>
              <a:t>x1 = 2.5802964087086235E-4 x2 = 0.9995594642481355 x3 = 2.000313835134211 x4 = -0.9986692050113675 </a:t>
            </a:r>
          </a:p>
          <a:p>
            <a:pPr>
              <a:buNone/>
            </a:pPr>
            <a:r>
              <a:rPr lang="en-US" sz="1100" dirty="0" smtClean="0">
                <a:solidFill>
                  <a:srgbClr val="FF6600"/>
                </a:solidFill>
              </a:rPr>
              <a:t>    Design Variable Values iter-1</a:t>
            </a:r>
          </a:p>
          <a:p>
            <a:pPr>
              <a:buNone/>
            </a:pPr>
            <a:r>
              <a:rPr lang="en-US" sz="1100" dirty="0" smtClean="0">
                <a:solidFill>
                  <a:srgbClr val="FF6600"/>
                </a:solidFill>
              </a:rPr>
              <a:t>      x1 = 3.198365004081394E-4 x2 = 0.9998803365384545 x3 = 2.000177879135422 x4 = -0.9987682233679354 </a:t>
            </a:r>
          </a:p>
          <a:p>
            <a:pPr>
              <a:buNone/>
            </a:pPr>
            <a:r>
              <a:rPr lang="en-US" sz="1100" dirty="0" smtClean="0">
                <a:solidFill>
                  <a:srgbClr val="FF6600"/>
                </a:solidFill>
              </a:rPr>
              <a:t>     </a:t>
            </a:r>
          </a:p>
          <a:p>
            <a:pPr>
              <a:buNone/>
            </a:pPr>
            <a:r>
              <a:rPr lang="en-US" sz="1100" dirty="0" smtClean="0">
                <a:solidFill>
                  <a:srgbClr val="FF6600"/>
                </a:solidFill>
              </a:rPr>
              <a:t>Constraint Values </a:t>
            </a:r>
          </a:p>
          <a:p>
            <a:pPr>
              <a:buNone/>
            </a:pPr>
            <a:r>
              <a:rPr lang="en-US" sz="1100" dirty="0" smtClean="0">
                <a:solidFill>
                  <a:srgbClr val="FF6600"/>
                </a:solidFill>
              </a:rPr>
              <a:t>     g1c = -0.002603585246998996 g2c = -1.0074147118087602 g3c = 4.948009193483927E-7 </a:t>
            </a:r>
          </a:p>
          <a:p>
            <a:pPr>
              <a:buNone/>
            </a:pPr>
            <a:r>
              <a:rPr lang="en-US" sz="1100" dirty="0" smtClean="0">
                <a:solidFill>
                  <a:srgbClr val="FF6600"/>
                </a:solidFill>
              </a:rPr>
              <a:t>     </a:t>
            </a:r>
          </a:p>
          <a:p>
            <a:pPr>
              <a:buNone/>
            </a:pPr>
            <a:r>
              <a:rPr lang="en-US" sz="1100" dirty="0" smtClean="0">
                <a:solidFill>
                  <a:srgbClr val="FF6600"/>
                </a:solidFill>
              </a:rPr>
              <a:t>Note: Objective Function and Constraint Values may be for iter-1, not the current Design </a:t>
            </a:r>
            <a:r>
              <a:rPr lang="en-US" sz="1100" dirty="0" err="1" smtClean="0">
                <a:solidFill>
                  <a:srgbClr val="FF6600"/>
                </a:solidFill>
              </a:rPr>
              <a:t>Variale</a:t>
            </a:r>
            <a:r>
              <a:rPr lang="en-US" sz="1100" dirty="0" smtClean="0">
                <a:solidFill>
                  <a:srgbClr val="FF6600"/>
                </a:solidFill>
              </a:rPr>
              <a:t> Values</a:t>
            </a:r>
          </a:p>
          <a:p>
            <a:pPr>
              <a:buNone/>
            </a:pPr>
            <a:r>
              <a:rPr lang="en-US" sz="1100" dirty="0" smtClean="0">
                <a:solidFill>
                  <a:srgbClr val="FF6600"/>
                </a:solidFill>
              </a:rPr>
              <a:t>Termination Criterion</a:t>
            </a:r>
          </a:p>
          <a:p>
            <a:pPr>
              <a:buNone/>
            </a:pPr>
            <a:r>
              <a:rPr lang="en-US" sz="1100" dirty="0" smtClean="0">
                <a:solidFill>
                  <a:srgbClr val="FF6600"/>
                </a:solidFill>
              </a:rPr>
              <a:t>     	ABS(OBJ(I)-OBJ(I-1))   LESS THAN DABFUN = 5.0E-5 FOR 3 ITERATIONS </a:t>
            </a:r>
          </a:p>
          <a:p>
            <a:pPr>
              <a:buNone/>
            </a:pPr>
            <a:r>
              <a:rPr lang="en-US" sz="1100" dirty="0" smtClean="0">
                <a:solidFill>
                  <a:srgbClr val="FF6600"/>
                </a:solidFill>
              </a:rPr>
              <a:t>     </a:t>
            </a:r>
          </a:p>
          <a:p>
            <a:pPr>
              <a:buNone/>
            </a:pPr>
            <a:r>
              <a:rPr lang="en-US" sz="1100" dirty="0" smtClean="0">
                <a:solidFill>
                  <a:srgbClr val="FF6600"/>
                </a:solidFill>
              </a:rPr>
              <a:t>Evaluation Statistics</a:t>
            </a:r>
          </a:p>
          <a:p>
            <a:pPr>
              <a:buNone/>
            </a:pPr>
            <a:r>
              <a:rPr lang="en-US" sz="1100" dirty="0" smtClean="0">
                <a:solidFill>
                  <a:srgbClr val="FF6600"/>
                </a:solidFill>
              </a:rPr>
              <a:t>     Number of Objective Evaluations = 88</a:t>
            </a:r>
          </a:p>
          <a:p>
            <a:pPr>
              <a:buNone/>
            </a:pPr>
            <a:r>
              <a:rPr lang="en-US" sz="1100" dirty="0" smtClean="0">
                <a:solidFill>
                  <a:srgbClr val="FF6600"/>
                </a:solidFill>
              </a:rPr>
              <a:t>     Number of Constraint Evaluations = 88</a:t>
            </a:r>
          </a:p>
          <a:p>
            <a:pPr>
              <a:buNone/>
            </a:pPr>
            <a:r>
              <a:rPr lang="en-US" sz="1100" dirty="0" smtClean="0">
                <a:solidFill>
                  <a:srgbClr val="FF6600"/>
                </a:solidFill>
              </a:rPr>
              <a:t>     Number of Objective Gradient Evaluations = 29</a:t>
            </a:r>
          </a:p>
          <a:p>
            <a:pPr>
              <a:buNone/>
            </a:pPr>
            <a:r>
              <a:rPr lang="en-US" sz="1100" dirty="0" smtClean="0">
                <a:solidFill>
                  <a:srgbClr val="FF6600"/>
                </a:solidFill>
              </a:rPr>
              <a:t>     Number of Constraint Gradient Evaluations = 29</a:t>
            </a:r>
          </a:p>
          <a:p>
            <a:pPr>
              <a:buNone/>
            </a:pPr>
            <a:r>
              <a:rPr lang="en-US" sz="1100" dirty="0" smtClean="0">
                <a:solidFill>
                  <a:srgbClr val="FF6600"/>
                </a:solidFill>
              </a:rPr>
              <a:t>     </a:t>
            </a:r>
          </a:p>
          <a:p>
            <a:pPr>
              <a:buNone/>
            </a:pPr>
            <a:r>
              <a:rPr lang="en-US" sz="1100" dirty="0" smtClean="0">
                <a:solidFill>
                  <a:srgbClr val="FF6600"/>
                </a:solidFill>
              </a:rPr>
              <a:t>*************************************************************</a:t>
            </a:r>
          </a:p>
          <a:p>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Service Oriented </a:t>
            </a:r>
            <a:r>
              <a:rPr lang="en-US" b="1" i="1" dirty="0" smtClean="0">
                <a:solidFill>
                  <a:srgbClr val="C00000"/>
                </a:solidFill>
              </a:rPr>
              <a:t>Computing </a:t>
            </a:r>
            <a:r>
              <a:rPr lang="en-US" b="1" i="1" dirty="0" err="1" smtClean="0">
                <a:solidFill>
                  <a:srgbClr val="C00000"/>
                </a:solidFill>
              </a:rPr>
              <a:t>EnviRonment</a:t>
            </a:r>
            <a:r>
              <a:rPr lang="en-US" b="1" i="1" dirty="0" smtClean="0"/>
              <a:t> - SORCER</a:t>
            </a:r>
            <a:endParaRPr lang="en-US" b="1" i="1" dirty="0"/>
          </a:p>
        </p:txBody>
      </p:sp>
      <p:sp>
        <p:nvSpPr>
          <p:cNvPr id="3" name="Content Placeholder 2"/>
          <p:cNvSpPr>
            <a:spLocks noGrp="1"/>
          </p:cNvSpPr>
          <p:nvPr>
            <p:ph idx="1"/>
          </p:nvPr>
        </p:nvSpPr>
        <p:spPr>
          <a:xfrm>
            <a:off x="304800" y="1514475"/>
            <a:ext cx="8521700" cy="5257800"/>
          </a:xfrm>
        </p:spPr>
        <p:txBody>
          <a:bodyPr>
            <a:noAutofit/>
          </a:bodyPr>
          <a:lstStyle/>
          <a:p>
            <a:endParaRPr lang="en-US" sz="2000" b="1" dirty="0" smtClean="0"/>
          </a:p>
          <a:p>
            <a:pPr>
              <a:lnSpc>
                <a:spcPct val="120000"/>
              </a:lnSpc>
            </a:pPr>
            <a:r>
              <a:rPr lang="en-US" sz="2000" b="1" dirty="0" smtClean="0"/>
              <a:t>SORCER</a:t>
            </a:r>
            <a:r>
              <a:rPr lang="en-US" sz="2000" dirty="0" smtClean="0"/>
              <a:t> is a programming and </a:t>
            </a:r>
            <a:r>
              <a:rPr lang="en-US" sz="2000" b="1" dirty="0" smtClean="0">
                <a:solidFill>
                  <a:srgbClr val="C00000"/>
                </a:solidFill>
              </a:rPr>
              <a:t>computing environment </a:t>
            </a:r>
            <a:r>
              <a:rPr lang="en-US" sz="2000" dirty="0" smtClean="0"/>
              <a:t>that enables one to perform large scale system level engineering analysis and design space exploration that may be in a distributed heterogeneous computing environment. </a:t>
            </a:r>
          </a:p>
          <a:p>
            <a:pPr>
              <a:lnSpc>
                <a:spcPts val="50"/>
              </a:lnSpc>
              <a:buNone/>
            </a:pPr>
            <a:r>
              <a:rPr lang="en-US" sz="2000" dirty="0" smtClean="0"/>
              <a:t> </a:t>
            </a:r>
          </a:p>
          <a:p>
            <a:pPr>
              <a:lnSpc>
                <a:spcPct val="120000"/>
              </a:lnSpc>
            </a:pPr>
            <a:r>
              <a:rPr lang="en-US" sz="2000" dirty="0" smtClean="0"/>
              <a:t>SORCER federates a series of </a:t>
            </a:r>
            <a:r>
              <a:rPr lang="en-US" sz="2000" b="1" i="1" dirty="0" smtClean="0"/>
              <a:t>Service Providers</a:t>
            </a:r>
            <a:r>
              <a:rPr lang="en-US" sz="2000" dirty="0" smtClean="0"/>
              <a:t> (which may be distributed) in real time and </a:t>
            </a:r>
            <a:r>
              <a:rPr lang="en-US" sz="2000" b="1" dirty="0" smtClean="0"/>
              <a:t>orchestrates the communication </a:t>
            </a:r>
            <a:r>
              <a:rPr lang="en-US" sz="2000" dirty="0" smtClean="0"/>
              <a:t>between the </a:t>
            </a:r>
            <a:r>
              <a:rPr lang="en-US" sz="2000" b="1" i="1" dirty="0" smtClean="0"/>
              <a:t>Service Providers</a:t>
            </a:r>
            <a:r>
              <a:rPr lang="en-US" sz="2000" dirty="0" smtClean="0"/>
              <a:t> based on a </a:t>
            </a:r>
            <a:r>
              <a:rPr lang="en-US" sz="2000" b="1" i="1" dirty="0" smtClean="0"/>
              <a:t>Control Strategy</a:t>
            </a:r>
            <a:r>
              <a:rPr lang="en-US" sz="2000" b="1" dirty="0" smtClean="0"/>
              <a:t> algorithm</a:t>
            </a:r>
            <a:r>
              <a:rPr lang="en-US" sz="2000" dirty="0" smtClean="0"/>
              <a:t> defined in an </a:t>
            </a:r>
            <a:r>
              <a:rPr lang="en-US" sz="2000" b="1" i="1" dirty="0" smtClean="0"/>
              <a:t>Exertion</a:t>
            </a:r>
            <a:r>
              <a:rPr lang="en-US" sz="2000" i="1" dirty="0" smtClean="0"/>
              <a:t>(process definition)</a:t>
            </a:r>
            <a:r>
              <a:rPr lang="en-US" sz="2000" dirty="0" smtClean="0"/>
              <a:t> to perform a multi-disciplinary analysis and or design space exploration. </a:t>
            </a:r>
          </a:p>
          <a:p>
            <a:pPr>
              <a:lnSpc>
                <a:spcPts val="800"/>
              </a:lnSpc>
            </a:pPr>
            <a:endParaRPr lang="en-US" sz="2000" dirty="0" smtClean="0"/>
          </a:p>
          <a:p>
            <a:endParaRPr lang="en-US" sz="2000" dirty="0"/>
          </a:p>
        </p:txBody>
      </p:sp>
      <p:sp>
        <p:nvSpPr>
          <p:cNvPr id="4" name="Rectangle 3"/>
          <p:cNvSpPr/>
          <p:nvPr/>
        </p:nvSpPr>
        <p:spPr>
          <a:xfrm>
            <a:off x="0" y="1295400"/>
            <a:ext cx="8229600" cy="424732"/>
          </a:xfrm>
          <a:prstGeom prst="rect">
            <a:avLst/>
          </a:prstGeom>
        </p:spPr>
        <p:txBody>
          <a:bodyPr wrap="square">
            <a:spAutoFit/>
          </a:bodyPr>
          <a:lstStyle/>
          <a:p>
            <a:pPr>
              <a:lnSpc>
                <a:spcPct val="90000"/>
              </a:lnSpc>
            </a:pPr>
            <a:r>
              <a:rPr lang="en-US" altLang="en-US" sz="2400" b="1" dirty="0">
                <a:solidFill>
                  <a:srgbClr val="333399"/>
                </a:solidFill>
                <a:latin typeface="Arial" pitchFamily="34" charset="0"/>
              </a:rPr>
              <a:t>A service-oriented product development environment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sz="1400" dirty="0" smtClean="0"/>
              <a:t>The second way to run 10a is “inter”. This is done by changing &lt;</a:t>
            </a:r>
            <a:r>
              <a:rPr lang="en-US" sz="1400" dirty="0" err="1" smtClean="0"/>
              <a:t>arg</a:t>
            </a:r>
            <a:r>
              <a:rPr lang="en-US" sz="1400" dirty="0" smtClean="0"/>
              <a:t> value=”inter”&gt; in </a:t>
            </a:r>
            <a:r>
              <a:rPr lang="en-US" sz="1400" dirty="0" err="1" smtClean="0"/>
              <a:t>rs-explorer-req-run.xml</a:t>
            </a:r>
            <a:r>
              <a:rPr lang="en-US" sz="1400" dirty="0" smtClean="0"/>
              <a:t> . </a:t>
            </a:r>
          </a:p>
          <a:p>
            <a:pPr lvl="1"/>
            <a:endParaRPr lang="en-US" sz="1400" dirty="0" smtClean="0"/>
          </a:p>
          <a:p>
            <a:pPr lvl="1"/>
            <a:r>
              <a:rPr lang="en-US" sz="1400" dirty="0" smtClean="0"/>
              <a:t>This now runs the problem in a distributed mode. That is it uses services on the network. It uses 3 services, Rosen-Suzuki Model, Rosen-Suzuki Optimizer (this is </a:t>
            </a:r>
            <a:r>
              <a:rPr lang="en-US" sz="1400" dirty="0" err="1" smtClean="0"/>
              <a:t>conmin</a:t>
            </a:r>
            <a:r>
              <a:rPr lang="en-US" sz="1400" dirty="0" smtClean="0"/>
              <a:t>), and Rosen-Suzuki Explorer.  </a:t>
            </a:r>
          </a:p>
          <a:p>
            <a:pPr lvl="1"/>
            <a:endParaRPr lang="en-US" sz="1400" dirty="0" smtClean="0"/>
          </a:p>
          <a:p>
            <a:pPr lvl="1"/>
            <a:r>
              <a:rPr lang="en-US" sz="1400" dirty="0" smtClean="0"/>
              <a:t>For this case you must start Webster (</a:t>
            </a:r>
            <a:r>
              <a:rPr lang="en-US" sz="1400" dirty="0" err="1" smtClean="0"/>
              <a:t>webster</a:t>
            </a:r>
            <a:r>
              <a:rPr lang="en-US" sz="1400" dirty="0" smtClean="0"/>
              <a:t>-run-xml) and </a:t>
            </a:r>
            <a:r>
              <a:rPr lang="en-US" sz="1400" dirty="0" err="1" smtClean="0"/>
              <a:t>iGrid-min-boot.xml</a:t>
            </a:r>
            <a:r>
              <a:rPr lang="en-US" sz="1400" dirty="0" smtClean="0"/>
              <a:t>.  Next you need to start the 3 above mentioned services. They can be started with the single xml file in the ex10a/bin folder called all-</a:t>
            </a:r>
            <a:r>
              <a:rPr lang="en-US" sz="1400" dirty="0" err="1" smtClean="0"/>
              <a:t>rs-opti-prv-boot.xml</a:t>
            </a:r>
            <a:r>
              <a:rPr lang="en-US" sz="1400" dirty="0" smtClean="0"/>
              <a:t>. This xml file publishes the services as beans. If this executes properly you should see the following three services in the </a:t>
            </a:r>
            <a:r>
              <a:rPr lang="en-US" sz="1400" dirty="0" err="1" smtClean="0"/>
              <a:t>sorcer</a:t>
            </a:r>
            <a:r>
              <a:rPr lang="en-US" sz="1400" dirty="0" smtClean="0"/>
              <a:t> browser. Rosen-Suzuki Model, Rosen-Suzuki Optimizer, and Rosen-Suzuki Explorer. You can also publish each of these individually if you like. With the following commands. For the model – ex8/bin/rs-model-prv.run.xml, for the optimization provider (</a:t>
            </a:r>
            <a:r>
              <a:rPr lang="en-US" sz="1400" dirty="0" err="1" smtClean="0"/>
              <a:t>conmin</a:t>
            </a:r>
            <a:r>
              <a:rPr lang="en-US" sz="1400" dirty="0" smtClean="0"/>
              <a:t>), ex9/bin/crs-opti-prv.run.xml, and finally for the explorer, ex10a/bin/rs-explorer-prv.run.xml. </a:t>
            </a:r>
          </a:p>
          <a:p>
            <a:pPr lvl="1"/>
            <a:endParaRPr lang="en-US" sz="1400" dirty="0" smtClean="0"/>
          </a:p>
          <a:p>
            <a:pPr lvl="1"/>
            <a:r>
              <a:rPr lang="en-US" sz="1400" dirty="0" smtClean="0"/>
              <a:t>You are now ready to run the </a:t>
            </a:r>
            <a:r>
              <a:rPr lang="en-US" sz="1400" dirty="0" err="1" smtClean="0"/>
              <a:t>rs-explorer-req-run.xml</a:t>
            </a:r>
            <a:r>
              <a:rPr lang="en-US" sz="1400" dirty="0" smtClean="0"/>
              <a:t> in “inter” mode. If this runs properly you should get the same result as you got when running “intra”</a:t>
            </a:r>
          </a:p>
          <a:p>
            <a:endParaRPr lang="en-US" sz="1400" dirty="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SORCER </a:t>
            </a:r>
            <a:r>
              <a:rPr lang="en-US" sz="2800" i="1" dirty="0" smtClean="0"/>
              <a:t>Variables</a:t>
            </a:r>
            <a:endParaRPr lang="en-US" sz="2800" dirty="0"/>
          </a:p>
        </p:txBody>
      </p:sp>
      <p:sp>
        <p:nvSpPr>
          <p:cNvPr id="4" name="TextBox 3"/>
          <p:cNvSpPr txBox="1"/>
          <p:nvPr/>
        </p:nvSpPr>
        <p:spPr>
          <a:xfrm>
            <a:off x="152400" y="1981200"/>
            <a:ext cx="3505200" cy="3293209"/>
          </a:xfrm>
          <a:prstGeom prst="rect">
            <a:avLst/>
          </a:prstGeom>
          <a:noFill/>
        </p:spPr>
        <p:txBody>
          <a:bodyPr wrap="square" rtlCol="0">
            <a:spAutoFit/>
          </a:bodyPr>
          <a:lstStyle/>
          <a:p>
            <a:r>
              <a:rPr lang="en-US" sz="1600" dirty="0" smtClean="0"/>
              <a:t>SORCER Variable </a:t>
            </a:r>
            <a:r>
              <a:rPr lang="en-US" sz="1600" b="1" i="1" dirty="0" smtClean="0"/>
              <a:t>Types </a:t>
            </a:r>
            <a:r>
              <a:rPr lang="en-US" sz="1600" dirty="0" smtClean="0"/>
              <a:t>(only one) </a:t>
            </a:r>
          </a:p>
          <a:p>
            <a:pPr lvl="1">
              <a:buFont typeface="Arial" pitchFamily="34" charset="0"/>
              <a:buChar char="•"/>
            </a:pPr>
            <a:r>
              <a:rPr lang="en-US" sz="1600" dirty="0" smtClean="0"/>
              <a:t> </a:t>
            </a:r>
            <a:r>
              <a:rPr lang="en-US" sz="1600" cap="all" dirty="0" smtClean="0"/>
              <a:t>Design (default)</a:t>
            </a:r>
          </a:p>
          <a:p>
            <a:pPr lvl="1">
              <a:buFont typeface="Arial" pitchFamily="34" charset="0"/>
              <a:buChar char="•"/>
            </a:pPr>
            <a:r>
              <a:rPr lang="en-US" sz="1600" dirty="0" smtClean="0"/>
              <a:t> </a:t>
            </a:r>
            <a:r>
              <a:rPr lang="en-US" sz="1600" cap="all" dirty="0" smtClean="0"/>
              <a:t>Response</a:t>
            </a:r>
          </a:p>
          <a:p>
            <a:pPr lvl="1">
              <a:buFont typeface="Arial" pitchFamily="34" charset="0"/>
              <a:buChar char="•"/>
            </a:pPr>
            <a:endParaRPr lang="en-US" sz="1600" dirty="0" smtClean="0"/>
          </a:p>
          <a:p>
            <a:r>
              <a:rPr lang="en-US" sz="1600" dirty="0" smtClean="0"/>
              <a:t>SORCER Variable </a:t>
            </a:r>
            <a:r>
              <a:rPr lang="en-US" sz="1600" b="1" i="1" dirty="0" smtClean="0"/>
              <a:t>Kinds </a:t>
            </a:r>
            <a:r>
              <a:rPr lang="en-US" sz="1600" dirty="0" smtClean="0"/>
              <a:t>(one or more combinations)</a:t>
            </a:r>
            <a:endParaRPr lang="en-US" sz="1600" cap="all" dirty="0" smtClean="0"/>
          </a:p>
          <a:p>
            <a:pPr lvl="1">
              <a:buFont typeface="Arial" pitchFamily="34" charset="0"/>
              <a:buChar char="•"/>
            </a:pPr>
            <a:r>
              <a:rPr lang="en-US" sz="1600" cap="all" dirty="0" smtClean="0"/>
              <a:t> Linked</a:t>
            </a:r>
          </a:p>
          <a:p>
            <a:pPr lvl="1">
              <a:buFont typeface="Arial" pitchFamily="34" charset="0"/>
              <a:buChar char="•"/>
            </a:pPr>
            <a:r>
              <a:rPr lang="en-US" sz="1600" cap="all" dirty="0" smtClean="0"/>
              <a:t> Parameter</a:t>
            </a:r>
          </a:p>
          <a:p>
            <a:pPr lvl="1">
              <a:buFont typeface="Arial" pitchFamily="34" charset="0"/>
              <a:buChar char="•"/>
            </a:pPr>
            <a:r>
              <a:rPr lang="en-US" sz="1600" cap="all" dirty="0" smtClean="0"/>
              <a:t> Bounded</a:t>
            </a:r>
          </a:p>
          <a:p>
            <a:pPr lvl="1">
              <a:buFont typeface="Arial" pitchFamily="34" charset="0"/>
              <a:buChar char="•"/>
            </a:pPr>
            <a:r>
              <a:rPr lang="en-US" sz="1600" cap="all" dirty="0" smtClean="0"/>
              <a:t> Random</a:t>
            </a:r>
          </a:p>
          <a:p>
            <a:pPr lvl="1">
              <a:buFont typeface="Arial" pitchFamily="34" charset="0"/>
              <a:buChar char="•"/>
            </a:pPr>
            <a:r>
              <a:rPr lang="en-US" sz="1600" cap="all" dirty="0" smtClean="0"/>
              <a:t> Constraint</a:t>
            </a:r>
          </a:p>
          <a:p>
            <a:pPr lvl="1">
              <a:buFont typeface="Arial" pitchFamily="34" charset="0"/>
              <a:buChar char="•"/>
            </a:pPr>
            <a:r>
              <a:rPr lang="en-US" sz="1600" cap="all" dirty="0" smtClean="0"/>
              <a:t> Objective</a:t>
            </a:r>
          </a:p>
          <a:p>
            <a:pPr lvl="1">
              <a:buFont typeface="Arial" pitchFamily="34" charset="0"/>
              <a:buChar char="•"/>
            </a:pPr>
            <a:r>
              <a:rPr lang="en-US" sz="1600" cap="all" dirty="0" smtClean="0"/>
              <a:t> INDEPENDENT</a:t>
            </a:r>
          </a:p>
        </p:txBody>
      </p:sp>
      <p:sp>
        <p:nvSpPr>
          <p:cNvPr id="5" name="TextBox 4"/>
          <p:cNvSpPr txBox="1"/>
          <p:nvPr/>
        </p:nvSpPr>
        <p:spPr>
          <a:xfrm>
            <a:off x="152400" y="1219200"/>
            <a:ext cx="8534400" cy="646331"/>
          </a:xfrm>
          <a:prstGeom prst="rect">
            <a:avLst/>
          </a:prstGeom>
          <a:noFill/>
        </p:spPr>
        <p:txBody>
          <a:bodyPr wrap="square" rtlCol="0">
            <a:spAutoFit/>
          </a:bodyPr>
          <a:lstStyle/>
          <a:p>
            <a:r>
              <a:rPr lang="en-US" dirty="0" smtClean="0"/>
              <a:t>SORCER Variables are distinguished by four attributes: </a:t>
            </a:r>
            <a:r>
              <a:rPr lang="en-US" b="1" i="1" dirty="0" smtClean="0"/>
              <a:t>Type, Kind, </a:t>
            </a:r>
            <a:r>
              <a:rPr lang="en-US" b="1" i="1" dirty="0" err="1" smtClean="0"/>
              <a:t>ValueType</a:t>
            </a:r>
            <a:r>
              <a:rPr lang="en-US" b="1" i="1" dirty="0" smtClean="0"/>
              <a:t>, </a:t>
            </a:r>
            <a:r>
              <a:rPr lang="en-US" dirty="0" smtClean="0"/>
              <a:t>and</a:t>
            </a:r>
            <a:r>
              <a:rPr lang="en-US" b="1" i="1" dirty="0" smtClean="0"/>
              <a:t> </a:t>
            </a:r>
            <a:r>
              <a:rPr lang="en-US" b="1" i="1" dirty="0" err="1" smtClean="0"/>
              <a:t>MathType</a:t>
            </a:r>
            <a:endParaRPr lang="en-US" b="1" i="1" dirty="0"/>
          </a:p>
        </p:txBody>
      </p:sp>
      <p:sp>
        <p:nvSpPr>
          <p:cNvPr id="6" name="TextBox 5"/>
          <p:cNvSpPr txBox="1"/>
          <p:nvPr/>
        </p:nvSpPr>
        <p:spPr>
          <a:xfrm>
            <a:off x="3581400" y="1600200"/>
            <a:ext cx="5562600" cy="4524315"/>
          </a:xfrm>
          <a:prstGeom prst="rect">
            <a:avLst/>
          </a:prstGeom>
          <a:noFill/>
        </p:spPr>
        <p:txBody>
          <a:bodyPr wrap="square" rtlCol="0">
            <a:spAutoFit/>
          </a:bodyPr>
          <a:lstStyle/>
          <a:p>
            <a:r>
              <a:rPr lang="en-US" sz="1600" dirty="0" smtClean="0"/>
              <a:t>SORCER Variable </a:t>
            </a:r>
            <a:r>
              <a:rPr lang="en-US" sz="1600" b="1" i="1" dirty="0" err="1" smtClean="0"/>
              <a:t>ValueType</a:t>
            </a:r>
            <a:r>
              <a:rPr lang="en-US" sz="1600" dirty="0" smtClean="0"/>
              <a:t> (only one)</a:t>
            </a:r>
          </a:p>
          <a:p>
            <a:pPr lvl="1">
              <a:buFont typeface="Arial" pitchFamily="34" charset="0"/>
              <a:buChar char="•"/>
            </a:pPr>
            <a:r>
              <a:rPr lang="en-US" sz="1600" dirty="0" smtClean="0"/>
              <a:t> </a:t>
            </a:r>
            <a:r>
              <a:rPr lang="en-US" sz="1600" cap="all" dirty="0" smtClean="0"/>
              <a:t>Integer</a:t>
            </a:r>
          </a:p>
          <a:p>
            <a:pPr lvl="1">
              <a:buFont typeface="Arial" pitchFamily="34" charset="0"/>
              <a:buChar char="•"/>
            </a:pPr>
            <a:r>
              <a:rPr lang="en-US" sz="1600" cap="all" dirty="0" smtClean="0"/>
              <a:t> Long</a:t>
            </a:r>
          </a:p>
          <a:p>
            <a:pPr lvl="1">
              <a:buFont typeface="Arial" pitchFamily="34" charset="0"/>
              <a:buChar char="•"/>
            </a:pPr>
            <a:r>
              <a:rPr lang="en-US" sz="1600" cap="all" dirty="0" smtClean="0"/>
              <a:t> Double (Default)</a:t>
            </a:r>
          </a:p>
          <a:p>
            <a:pPr lvl="1">
              <a:buFont typeface="Arial" pitchFamily="34" charset="0"/>
              <a:buChar char="•"/>
            </a:pPr>
            <a:r>
              <a:rPr lang="en-US" sz="1600" cap="all" dirty="0" smtClean="0"/>
              <a:t> Float</a:t>
            </a:r>
          </a:p>
          <a:p>
            <a:pPr lvl="1">
              <a:buFont typeface="Arial" pitchFamily="34" charset="0"/>
              <a:buChar char="•"/>
            </a:pPr>
            <a:r>
              <a:rPr lang="en-US" sz="1600" cap="all" dirty="0" smtClean="0"/>
              <a:t> String</a:t>
            </a:r>
          </a:p>
          <a:p>
            <a:pPr lvl="1">
              <a:buFont typeface="Arial" pitchFamily="34" charset="0"/>
              <a:buChar char="•"/>
            </a:pPr>
            <a:r>
              <a:rPr lang="en-US" sz="1600" cap="all" dirty="0" smtClean="0"/>
              <a:t> Object</a:t>
            </a:r>
          </a:p>
          <a:p>
            <a:pPr lvl="1">
              <a:buFont typeface="Arial" pitchFamily="34" charset="0"/>
              <a:buChar char="•"/>
            </a:pPr>
            <a:r>
              <a:rPr lang="en-US" sz="1600" cap="all" dirty="0" smtClean="0"/>
              <a:t> Unknown</a:t>
            </a:r>
          </a:p>
          <a:p>
            <a:pPr lvl="1">
              <a:buFont typeface="Arial" pitchFamily="34" charset="0"/>
              <a:buChar char="•"/>
            </a:pPr>
            <a:r>
              <a:rPr lang="en-US" sz="1600" cap="all" dirty="0" smtClean="0"/>
              <a:t> Undefined</a:t>
            </a:r>
          </a:p>
          <a:p>
            <a:pPr lvl="1">
              <a:buFont typeface="Arial" pitchFamily="34" charset="0"/>
              <a:buChar char="•"/>
            </a:pPr>
            <a:endParaRPr lang="en-US" sz="1600" dirty="0" smtClean="0"/>
          </a:p>
          <a:p>
            <a:r>
              <a:rPr lang="en-US" sz="1600" dirty="0" smtClean="0"/>
              <a:t>SORCER Variable </a:t>
            </a:r>
            <a:r>
              <a:rPr lang="en-US" sz="1600" b="1" i="1" dirty="0" err="1" smtClean="0"/>
              <a:t>MathType</a:t>
            </a:r>
            <a:r>
              <a:rPr lang="en-US" sz="1600" b="1" i="1" dirty="0" smtClean="0"/>
              <a:t> </a:t>
            </a:r>
            <a:r>
              <a:rPr lang="en-US" sz="1600" dirty="0" smtClean="0"/>
              <a:t>(one or more combinations)</a:t>
            </a:r>
            <a:endParaRPr lang="en-US" sz="1600" b="1" i="1" dirty="0" smtClean="0"/>
          </a:p>
          <a:p>
            <a:pPr lvl="1">
              <a:buFont typeface="Arial" pitchFamily="34" charset="0"/>
              <a:buChar char="•"/>
            </a:pPr>
            <a:r>
              <a:rPr lang="en-US" sz="1600" dirty="0" smtClean="0"/>
              <a:t> </a:t>
            </a:r>
            <a:r>
              <a:rPr lang="en-US" sz="1600" cap="all" dirty="0" smtClean="0"/>
              <a:t>Continuous (default)</a:t>
            </a:r>
          </a:p>
          <a:p>
            <a:pPr lvl="1">
              <a:buFont typeface="Arial" pitchFamily="34" charset="0"/>
              <a:buChar char="•"/>
            </a:pPr>
            <a:r>
              <a:rPr lang="en-US" sz="1600" cap="all" dirty="0" smtClean="0"/>
              <a:t> Discrete</a:t>
            </a:r>
          </a:p>
          <a:p>
            <a:pPr lvl="1">
              <a:buFont typeface="Arial" pitchFamily="34" charset="0"/>
              <a:buChar char="•"/>
            </a:pPr>
            <a:r>
              <a:rPr lang="en-US" sz="1600" cap="all" dirty="0" smtClean="0"/>
              <a:t> </a:t>
            </a:r>
            <a:r>
              <a:rPr lang="en-US" sz="1600" cap="all" dirty="0" err="1" smtClean="0"/>
              <a:t>Discrete_With_Order</a:t>
            </a:r>
            <a:endParaRPr lang="en-US" sz="1600" cap="all" dirty="0" smtClean="0"/>
          </a:p>
          <a:p>
            <a:pPr lvl="1">
              <a:buFont typeface="Arial" pitchFamily="34" charset="0"/>
              <a:buChar char="•"/>
            </a:pPr>
            <a:r>
              <a:rPr lang="en-US" sz="1600" cap="all" dirty="0" smtClean="0"/>
              <a:t> </a:t>
            </a:r>
            <a:r>
              <a:rPr lang="en-US" sz="1600" cap="all" dirty="0" err="1" smtClean="0"/>
              <a:t>Discrete_with_Math</a:t>
            </a:r>
            <a:endParaRPr lang="en-US" sz="1600" cap="all" dirty="0" smtClean="0"/>
          </a:p>
          <a:p>
            <a:pPr lvl="1">
              <a:buFont typeface="Arial" pitchFamily="34" charset="0"/>
              <a:buChar char="•"/>
            </a:pPr>
            <a:r>
              <a:rPr lang="en-US" sz="1600" cap="all" dirty="0" smtClean="0"/>
              <a:t> </a:t>
            </a:r>
            <a:r>
              <a:rPr lang="en-US" sz="1600" cap="all" dirty="0" err="1" smtClean="0"/>
              <a:t>Discrete_No_Order</a:t>
            </a:r>
            <a:endParaRPr lang="en-US" sz="1600" cap="all" dirty="0" smtClean="0"/>
          </a:p>
          <a:p>
            <a:pPr lvl="1">
              <a:buFont typeface="Arial" pitchFamily="34" charset="0"/>
              <a:buChar char="•"/>
            </a:pPr>
            <a:r>
              <a:rPr lang="en-US" sz="1600" cap="all" dirty="0" smtClean="0"/>
              <a:t> </a:t>
            </a:r>
            <a:r>
              <a:rPr lang="en-US" sz="1600" cap="all" dirty="0" err="1" smtClean="0"/>
              <a:t>Problem_Parameter</a:t>
            </a:r>
            <a:endParaRPr lang="en-US" sz="1600" cap="all" dirty="0" smtClean="0"/>
          </a:p>
          <a:p>
            <a:pPr lvl="1">
              <a:buFont typeface="Arial" pitchFamily="34" charset="0"/>
              <a:buChar char="•"/>
            </a:pPr>
            <a:r>
              <a:rPr lang="en-US" sz="1600" cap="all" dirty="0" smtClean="0"/>
              <a:t> </a:t>
            </a:r>
            <a:r>
              <a:rPr lang="en-US" sz="1600" cap="all" dirty="0" err="1" smtClean="0"/>
              <a:t>ReaL</a:t>
            </a:r>
            <a:endParaRPr lang="en-US" sz="1600" cap="all" dirty="0" smtClean="0"/>
          </a:p>
        </p:txBody>
      </p:sp>
      <p:sp>
        <p:nvSpPr>
          <p:cNvPr id="7" name="TextBox 6"/>
          <p:cNvSpPr txBox="1"/>
          <p:nvPr/>
        </p:nvSpPr>
        <p:spPr>
          <a:xfrm>
            <a:off x="152400" y="6096000"/>
            <a:ext cx="8534400" cy="584775"/>
          </a:xfrm>
          <a:prstGeom prst="rect">
            <a:avLst/>
          </a:prstGeom>
          <a:noFill/>
        </p:spPr>
        <p:txBody>
          <a:bodyPr wrap="square" rtlCol="0">
            <a:spAutoFit/>
          </a:bodyPr>
          <a:lstStyle/>
          <a:p>
            <a:r>
              <a:rPr lang="en-US" sz="1600" dirty="0" smtClean="0"/>
              <a:t>Example: </a:t>
            </a:r>
            <a:r>
              <a:rPr lang="en-US" sz="1600" dirty="0" err="1" smtClean="0"/>
              <a:t>skinThickness</a:t>
            </a:r>
            <a:r>
              <a:rPr lang="en-US" sz="1600" dirty="0" smtClean="0"/>
              <a:t>: </a:t>
            </a:r>
            <a:r>
              <a:rPr lang="en-US" sz="1600" dirty="0" err="1" smtClean="0"/>
              <a:t>Type:DESIGN</a:t>
            </a:r>
            <a:r>
              <a:rPr lang="en-US" sz="1600" dirty="0" smtClean="0"/>
              <a:t>, </a:t>
            </a:r>
            <a:r>
              <a:rPr lang="en-US" sz="1600" dirty="0" err="1" smtClean="0"/>
              <a:t>Kinds:BOUNDED,RANDOM</a:t>
            </a:r>
            <a:r>
              <a:rPr lang="en-US" sz="1600" dirty="0" smtClean="0"/>
              <a:t>, </a:t>
            </a:r>
            <a:r>
              <a:rPr lang="en-US" sz="1600" dirty="0" err="1" smtClean="0"/>
              <a:t>ValueType:DOUBLE</a:t>
            </a:r>
            <a:r>
              <a:rPr lang="en-US" sz="1600" dirty="0" smtClean="0"/>
              <a:t>, </a:t>
            </a:r>
            <a:r>
              <a:rPr lang="en-US" sz="1600" dirty="0" err="1" smtClean="0"/>
              <a:t>MathType</a:t>
            </a:r>
            <a:r>
              <a:rPr lang="en-US" sz="1600" dirty="0" smtClean="0"/>
              <a:t>: REAL, CONTINUOUS</a:t>
            </a:r>
            <a:endParaRPr lang="en-US" sz="1600" b="1" i="1"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normAutofit fontScale="90000"/>
          </a:bodyPr>
          <a:lstStyle/>
          <a:p>
            <a:r>
              <a:rPr lang="en-US" b="1" i="1" dirty="0" smtClean="0"/>
              <a:t>Variable, Evaluator, Filter (VEF) </a:t>
            </a:r>
            <a:br>
              <a:rPr lang="en-US" b="1" i="1" dirty="0" smtClean="0"/>
            </a:br>
            <a:r>
              <a:rPr lang="en-US" b="1" i="1" dirty="0" smtClean="0"/>
              <a:t> Design Patterns</a:t>
            </a:r>
          </a:p>
        </p:txBody>
      </p:sp>
      <p:sp>
        <p:nvSpPr>
          <p:cNvPr id="49157" name="Rectangle 3"/>
          <p:cNvSpPr>
            <a:spLocks noGrp="1" noChangeArrowheads="1"/>
          </p:cNvSpPr>
          <p:nvPr>
            <p:ph type="body" idx="1"/>
          </p:nvPr>
        </p:nvSpPr>
        <p:spPr>
          <a:xfrm>
            <a:off x="971550" y="1965325"/>
            <a:ext cx="7829550" cy="4105275"/>
          </a:xfrm>
        </p:spPr>
        <p:txBody>
          <a:bodyPr>
            <a:normAutofit lnSpcReduction="10000"/>
          </a:bodyPr>
          <a:lstStyle/>
          <a:p>
            <a:r>
              <a:rPr lang="en-US" sz="2400" dirty="0" smtClean="0"/>
              <a:t>Lazy variable evaluation</a:t>
            </a:r>
          </a:p>
          <a:p>
            <a:pPr lvl="1"/>
            <a:r>
              <a:rPr lang="en-US" sz="2200" dirty="0" err="1" smtClean="0"/>
              <a:t>getValue</a:t>
            </a:r>
            <a:r>
              <a:rPr lang="en-US" sz="2200" dirty="0" smtClean="0"/>
              <a:t> vs. evaluate (</a:t>
            </a:r>
            <a:r>
              <a:rPr lang="en-US" sz="2200" b="1" dirty="0" smtClean="0"/>
              <a:t>demand driven calculations</a:t>
            </a:r>
            <a:r>
              <a:rPr lang="en-US" sz="2200" dirty="0" smtClean="0"/>
              <a:t>)</a:t>
            </a:r>
          </a:p>
          <a:p>
            <a:r>
              <a:rPr lang="en-US" sz="2400" dirty="0" smtClean="0"/>
              <a:t>Evaluator – Decorator  pattern</a:t>
            </a:r>
          </a:p>
          <a:p>
            <a:pPr lvl="1"/>
            <a:r>
              <a:rPr lang="en-US" sz="2200" dirty="0" smtClean="0"/>
              <a:t>Evaluator: </a:t>
            </a:r>
            <a:r>
              <a:rPr lang="en-US" sz="2200" dirty="0" err="1" smtClean="0"/>
              <a:t>getValue</a:t>
            </a:r>
            <a:r>
              <a:rPr lang="en-US" sz="2200" dirty="0" smtClean="0"/>
              <a:t>/evaluate implements </a:t>
            </a:r>
            <a:r>
              <a:rPr lang="en-US" sz="2200" dirty="0" err="1" smtClean="0">
                <a:latin typeface="Courier New" charset="0"/>
                <a:cs typeface="Courier New" charset="0"/>
              </a:rPr>
              <a:t>EvaluationManagement</a:t>
            </a:r>
            <a:endParaRPr lang="en-US" sz="2200" dirty="0" smtClean="0">
              <a:latin typeface="Courier New" charset="0"/>
              <a:cs typeface="Courier New" charset="0"/>
            </a:endParaRPr>
          </a:p>
          <a:p>
            <a:pPr lvl="1"/>
            <a:r>
              <a:rPr lang="en-US" sz="2200" dirty="0" smtClean="0"/>
              <a:t>Outer evaluator calls on its inner one </a:t>
            </a:r>
            <a:endParaRPr lang="en-US" sz="2200" b="1" dirty="0" smtClean="0"/>
          </a:p>
          <a:p>
            <a:pPr lvl="1"/>
            <a:r>
              <a:rPr lang="en-US" sz="2200" dirty="0" smtClean="0"/>
              <a:t>Evaluator is observable and observer (</a:t>
            </a:r>
            <a:r>
              <a:rPr lang="en-US" sz="2200" b="1" dirty="0" smtClean="0"/>
              <a:t>functional programming</a:t>
            </a:r>
            <a:r>
              <a:rPr lang="en-US" sz="2200" dirty="0" smtClean="0"/>
              <a:t>)</a:t>
            </a:r>
          </a:p>
          <a:p>
            <a:r>
              <a:rPr lang="en-US" sz="2400" dirty="0" smtClean="0"/>
              <a:t>Observer-Observable</a:t>
            </a:r>
          </a:p>
          <a:p>
            <a:pPr lvl="1"/>
            <a:r>
              <a:rPr lang="en-US" sz="2200" dirty="0" err="1" smtClean="0"/>
              <a:t>setChanged</a:t>
            </a:r>
            <a:endParaRPr lang="en-US" sz="2200" dirty="0" smtClean="0"/>
          </a:p>
          <a:p>
            <a:pPr lvl="1"/>
            <a:r>
              <a:rPr lang="en-US" sz="2200" dirty="0" smtClean="0"/>
              <a:t>notify/update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 name="Rounded Rectangle 33"/>
          <p:cNvSpPr/>
          <p:nvPr/>
        </p:nvSpPr>
        <p:spPr>
          <a:xfrm>
            <a:off x="1752600" y="2209800"/>
            <a:ext cx="1219200" cy="381000"/>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a:p>
        </p:txBody>
      </p:sp>
      <p:sp>
        <p:nvSpPr>
          <p:cNvPr id="36" name="Rounded Rectangle 35"/>
          <p:cNvSpPr/>
          <p:nvPr/>
        </p:nvSpPr>
        <p:spPr>
          <a:xfrm>
            <a:off x="1676400" y="2971800"/>
            <a:ext cx="1219200" cy="381000"/>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a:p>
        </p:txBody>
      </p:sp>
      <p:sp>
        <p:nvSpPr>
          <p:cNvPr id="37" name="Rounded Rectangle 36"/>
          <p:cNvSpPr/>
          <p:nvPr/>
        </p:nvSpPr>
        <p:spPr>
          <a:xfrm>
            <a:off x="3200400" y="4953000"/>
            <a:ext cx="1295400" cy="457200"/>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a:p>
        </p:txBody>
      </p:sp>
      <p:sp>
        <p:nvSpPr>
          <p:cNvPr id="38" name="Rounded Rectangle 37"/>
          <p:cNvSpPr/>
          <p:nvPr/>
        </p:nvSpPr>
        <p:spPr>
          <a:xfrm>
            <a:off x="4681538" y="2532063"/>
            <a:ext cx="1524000" cy="381000"/>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a:p>
        </p:txBody>
      </p:sp>
      <p:sp>
        <p:nvSpPr>
          <p:cNvPr id="43" name="Rounded Rectangle 42"/>
          <p:cNvSpPr/>
          <p:nvPr/>
        </p:nvSpPr>
        <p:spPr>
          <a:xfrm>
            <a:off x="6235700" y="3852863"/>
            <a:ext cx="1447800" cy="228600"/>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a:p>
        </p:txBody>
      </p:sp>
      <p:sp>
        <p:nvSpPr>
          <p:cNvPr id="46" name="Rounded Rectangle 45"/>
          <p:cNvSpPr/>
          <p:nvPr/>
        </p:nvSpPr>
        <p:spPr>
          <a:xfrm>
            <a:off x="7404100" y="4267200"/>
            <a:ext cx="1143000" cy="228600"/>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a:p>
        </p:txBody>
      </p:sp>
      <p:graphicFrame>
        <p:nvGraphicFramePr>
          <p:cNvPr id="24" name="Table 23"/>
          <p:cNvGraphicFramePr>
            <a:graphicFrameLocks noGrp="1"/>
          </p:cNvGraphicFramePr>
          <p:nvPr/>
        </p:nvGraphicFramePr>
        <p:xfrm>
          <a:off x="6372225" y="4338638"/>
          <a:ext cx="803275" cy="334963"/>
        </p:xfrm>
        <a:graphic>
          <a:graphicData uri="http://schemas.openxmlformats.org/drawingml/2006/table">
            <a:tbl>
              <a:tblPr/>
              <a:tblGrid>
                <a:gridCol w="803275"/>
              </a:tblGrid>
              <a:tr h="3349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ＭＳ Ｐゴシック" charset="-128"/>
                        </a:rPr>
                        <a:t>dy1dx1f2</a:t>
                      </a:r>
                      <a:endParaRPr kumimoji="0" lang="en-US" sz="1400" b="0" i="0" u="none" strike="noStrike" cap="none" normalizeH="0" baseline="0" dirty="0" smtClean="0">
                        <a:ln>
                          <a:noFill/>
                        </a:ln>
                        <a:solidFill>
                          <a:srgbClr val="000000"/>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graphicFrame>
        <p:nvGraphicFramePr>
          <p:cNvPr id="30" name="Table 29"/>
          <p:cNvGraphicFramePr>
            <a:graphicFrameLocks noGrp="1"/>
          </p:cNvGraphicFramePr>
          <p:nvPr/>
        </p:nvGraphicFramePr>
        <p:xfrm>
          <a:off x="4565650" y="3262313"/>
          <a:ext cx="803275" cy="365760"/>
        </p:xfrm>
        <a:graphic>
          <a:graphicData uri="http://schemas.openxmlformats.org/drawingml/2006/table">
            <a:tbl>
              <a:tblPr/>
              <a:tblGrid>
                <a:gridCol w="803275"/>
              </a:tblGrid>
              <a:tr h="3349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rPr>
                        <a:t>y1f3</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graphicFrame>
        <p:nvGraphicFramePr>
          <p:cNvPr id="29" name="Table 28"/>
          <p:cNvGraphicFramePr>
            <a:graphicFrameLocks noGrp="1"/>
          </p:cNvGraphicFramePr>
          <p:nvPr/>
        </p:nvGraphicFramePr>
        <p:xfrm>
          <a:off x="4424363" y="3109913"/>
          <a:ext cx="803275" cy="365760"/>
        </p:xfrm>
        <a:graphic>
          <a:graphicData uri="http://schemas.openxmlformats.org/drawingml/2006/table">
            <a:tbl>
              <a:tblPr/>
              <a:tblGrid>
                <a:gridCol w="803275"/>
              </a:tblGrid>
              <a:tr h="3349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rPr>
                        <a:t>y1f12</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sp>
        <p:nvSpPr>
          <p:cNvPr id="453659" name="Title 1"/>
          <p:cNvSpPr>
            <a:spLocks noGrp="1"/>
          </p:cNvSpPr>
          <p:nvPr>
            <p:ph type="title"/>
          </p:nvPr>
        </p:nvSpPr>
        <p:spPr/>
        <p:txBody>
          <a:bodyPr/>
          <a:lstStyle/>
          <a:p>
            <a:r>
              <a:rPr lang="en-US" smtClean="0">
                <a:latin typeface="Arial" charset="0"/>
                <a:cs typeface="Arial" charset="0"/>
              </a:rPr>
              <a:t>Basic Variable Structure</a:t>
            </a:r>
          </a:p>
        </p:txBody>
      </p:sp>
      <p:graphicFrame>
        <p:nvGraphicFramePr>
          <p:cNvPr id="6" name="Table 5"/>
          <p:cNvGraphicFramePr>
            <a:graphicFrameLocks noGrp="1"/>
          </p:cNvGraphicFramePr>
          <p:nvPr/>
        </p:nvGraphicFramePr>
        <p:xfrm>
          <a:off x="3276600" y="2209800"/>
          <a:ext cx="1219200" cy="396875"/>
        </p:xfrm>
        <a:graphic>
          <a:graphicData uri="http://schemas.openxmlformats.org/drawingml/2006/table">
            <a:tbl>
              <a:tblPr/>
              <a:tblGrid>
                <a:gridCol w="1219200"/>
              </a:tblGrid>
              <a:tr h="3968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ea typeface="ＭＳ Ｐゴシック" charset="-128"/>
                        </a:rPr>
                        <a:t>y1</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graphicFrame>
        <p:nvGraphicFramePr>
          <p:cNvPr id="7" name="Table 6"/>
          <p:cNvGraphicFramePr>
            <a:graphicFrameLocks noGrp="1"/>
          </p:cNvGraphicFramePr>
          <p:nvPr/>
        </p:nvGraphicFramePr>
        <p:xfrm>
          <a:off x="3228975" y="2949575"/>
          <a:ext cx="803275" cy="365760"/>
        </p:xfrm>
        <a:graphic>
          <a:graphicData uri="http://schemas.openxmlformats.org/drawingml/2006/table">
            <a:tbl>
              <a:tblPr/>
              <a:tblGrid>
                <a:gridCol w="803275"/>
              </a:tblGrid>
              <a:tr h="3349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y1e1</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graphicFrame>
        <p:nvGraphicFramePr>
          <p:cNvPr id="8" name="Table 7"/>
          <p:cNvGraphicFramePr>
            <a:graphicFrameLocks noGrp="1"/>
          </p:cNvGraphicFramePr>
          <p:nvPr/>
        </p:nvGraphicFramePr>
        <p:xfrm>
          <a:off x="4591050" y="4527550"/>
          <a:ext cx="1455738" cy="1117600"/>
        </p:xfrm>
        <a:graphic>
          <a:graphicData uri="http://schemas.openxmlformats.org/drawingml/2006/table">
            <a:tbl>
              <a:tblPr/>
              <a:tblGrid>
                <a:gridCol w="1455738"/>
              </a:tblGrid>
              <a:tr h="3683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dy1dx1</a:t>
                      </a:r>
                      <a:endParaRPr kumimoji="0" lang="en-US" sz="1800" b="0" i="0" u="none" strike="noStrike" cap="none" normalizeH="0" baseline="0" dirty="0" smtClean="0">
                        <a:ln>
                          <a:noFill/>
                        </a:ln>
                        <a:solidFill>
                          <a:schemeClr val="tx1"/>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dy1dx2</a:t>
                      </a:r>
                      <a:endParaRPr kumimoji="0" lang="en-US" sz="1800" b="0" i="0" u="none" strike="noStrike" cap="none" normalizeH="0" baseline="0" dirty="0" smtClean="0">
                        <a:ln>
                          <a:noFill/>
                        </a:ln>
                        <a:solidFill>
                          <a:schemeClr val="tx1"/>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D2D2DA"/>
                    </a:solidFill>
                  </a:tcPr>
                </a:tc>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dy1dx3</a:t>
                      </a:r>
                      <a:endParaRPr kumimoji="0" lang="en-US" sz="1800" b="0" i="0" u="none" strike="noStrike" cap="none" normalizeH="0" baseline="0" dirty="0" smtClean="0">
                        <a:ln>
                          <a:noFill/>
                        </a:ln>
                        <a:solidFill>
                          <a:schemeClr val="tx1"/>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sp>
        <p:nvSpPr>
          <p:cNvPr id="453682" name="TextBox 9"/>
          <p:cNvSpPr txBox="1">
            <a:spLocks noChangeArrowheads="1"/>
          </p:cNvSpPr>
          <p:nvPr/>
        </p:nvSpPr>
        <p:spPr bwMode="auto">
          <a:xfrm>
            <a:off x="1854200" y="2184400"/>
            <a:ext cx="1325563" cy="400050"/>
          </a:xfrm>
          <a:prstGeom prst="rect">
            <a:avLst/>
          </a:prstGeom>
          <a:noFill/>
          <a:ln w="9525">
            <a:noFill/>
            <a:miter lim="800000"/>
            <a:headEnd/>
            <a:tailEnd/>
          </a:ln>
        </p:spPr>
        <p:txBody>
          <a:bodyPr>
            <a:spAutoFit/>
          </a:bodyPr>
          <a:lstStyle/>
          <a:p>
            <a:r>
              <a:rPr lang="en-US" sz="2000" dirty="0">
                <a:solidFill>
                  <a:srgbClr val="000000"/>
                </a:solidFill>
                <a:latin typeface="Calibri" pitchFamily="34" charset="0"/>
                <a:ea typeface="ＭＳ Ｐゴシック" pitchFamily="34" charset="-128"/>
              </a:rPr>
              <a:t>Variable</a:t>
            </a:r>
          </a:p>
        </p:txBody>
      </p:sp>
      <p:sp>
        <p:nvSpPr>
          <p:cNvPr id="453683" name="TextBox 10"/>
          <p:cNvSpPr txBox="1">
            <a:spLocks noChangeArrowheads="1"/>
          </p:cNvSpPr>
          <p:nvPr/>
        </p:nvSpPr>
        <p:spPr bwMode="auto">
          <a:xfrm>
            <a:off x="1704975" y="2933700"/>
            <a:ext cx="1325563" cy="400050"/>
          </a:xfrm>
          <a:prstGeom prst="rect">
            <a:avLst/>
          </a:prstGeom>
          <a:noFill/>
          <a:ln w="9525">
            <a:noFill/>
            <a:miter lim="800000"/>
            <a:headEnd/>
            <a:tailEnd/>
          </a:ln>
        </p:spPr>
        <p:txBody>
          <a:bodyPr>
            <a:spAutoFit/>
          </a:bodyPr>
          <a:lstStyle/>
          <a:p>
            <a:r>
              <a:rPr lang="en-US" sz="2000" dirty="0">
                <a:solidFill>
                  <a:srgbClr val="000000"/>
                </a:solidFill>
                <a:latin typeface="Calibri" pitchFamily="34" charset="0"/>
                <a:ea typeface="ＭＳ Ｐゴシック" pitchFamily="34" charset="-128"/>
              </a:rPr>
              <a:t>Evaluator</a:t>
            </a:r>
          </a:p>
        </p:txBody>
      </p:sp>
      <p:sp>
        <p:nvSpPr>
          <p:cNvPr id="453684" name="TextBox 11"/>
          <p:cNvSpPr txBox="1">
            <a:spLocks noChangeArrowheads="1"/>
          </p:cNvSpPr>
          <p:nvPr/>
        </p:nvSpPr>
        <p:spPr bwMode="auto">
          <a:xfrm>
            <a:off x="3284538" y="4965700"/>
            <a:ext cx="1325562" cy="400050"/>
          </a:xfrm>
          <a:prstGeom prst="rect">
            <a:avLst/>
          </a:prstGeom>
          <a:noFill/>
          <a:ln w="9525">
            <a:noFill/>
            <a:miter lim="800000"/>
            <a:headEnd/>
            <a:tailEnd/>
          </a:ln>
        </p:spPr>
        <p:txBody>
          <a:bodyPr>
            <a:spAutoFit/>
          </a:bodyPr>
          <a:lstStyle/>
          <a:p>
            <a:r>
              <a:rPr lang="en-US" sz="2000" dirty="0">
                <a:solidFill>
                  <a:srgbClr val="000000"/>
                </a:solidFill>
                <a:latin typeface="Calibri" pitchFamily="34" charset="0"/>
                <a:ea typeface="ＭＳ Ｐゴシック" pitchFamily="34" charset="-128"/>
              </a:rPr>
              <a:t>Variables</a:t>
            </a:r>
          </a:p>
        </p:txBody>
      </p:sp>
      <p:cxnSp>
        <p:nvCxnSpPr>
          <p:cNvPr id="453685" name="Straight Arrow Connector 13"/>
          <p:cNvCxnSpPr>
            <a:cxnSpLocks noChangeShapeType="1"/>
          </p:cNvCxnSpPr>
          <p:nvPr/>
        </p:nvCxnSpPr>
        <p:spPr bwMode="auto">
          <a:xfrm rot="16200000" flipH="1">
            <a:off x="3414712" y="2763838"/>
            <a:ext cx="346075" cy="0"/>
          </a:xfrm>
          <a:prstGeom prst="straightConnector1">
            <a:avLst/>
          </a:prstGeom>
          <a:noFill/>
          <a:ln w="9525">
            <a:solidFill>
              <a:schemeClr val="tx1"/>
            </a:solidFill>
            <a:round/>
            <a:headEnd/>
            <a:tailEnd type="arrow" w="med" len="med"/>
          </a:ln>
        </p:spPr>
      </p:cxnSp>
      <p:cxnSp>
        <p:nvCxnSpPr>
          <p:cNvPr id="453686" name="Straight Arrow Connector 14"/>
          <p:cNvCxnSpPr>
            <a:cxnSpLocks noChangeShapeType="1"/>
          </p:cNvCxnSpPr>
          <p:nvPr/>
        </p:nvCxnSpPr>
        <p:spPr bwMode="auto">
          <a:xfrm>
            <a:off x="3733800" y="3327400"/>
            <a:ext cx="1219200" cy="1168400"/>
          </a:xfrm>
          <a:prstGeom prst="straightConnector1">
            <a:avLst/>
          </a:prstGeom>
          <a:noFill/>
          <a:ln w="9525">
            <a:solidFill>
              <a:schemeClr val="tx1"/>
            </a:solidFill>
            <a:round/>
            <a:headEnd/>
            <a:tailEnd type="arrow" w="med" len="med"/>
          </a:ln>
        </p:spPr>
      </p:cxnSp>
      <p:graphicFrame>
        <p:nvGraphicFramePr>
          <p:cNvPr id="21" name="Table 20"/>
          <p:cNvGraphicFramePr>
            <a:graphicFrameLocks noGrp="1"/>
          </p:cNvGraphicFramePr>
          <p:nvPr/>
        </p:nvGraphicFramePr>
        <p:xfrm>
          <a:off x="4227513" y="2946400"/>
          <a:ext cx="803275" cy="365760"/>
        </p:xfrm>
        <a:graphic>
          <a:graphicData uri="http://schemas.openxmlformats.org/drawingml/2006/table">
            <a:tbl>
              <a:tblPr/>
              <a:tblGrid>
                <a:gridCol w="803275"/>
              </a:tblGrid>
              <a:tr h="3349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y1f1</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cxnSp>
        <p:nvCxnSpPr>
          <p:cNvPr id="453693" name="Straight Arrow Connector 21"/>
          <p:cNvCxnSpPr>
            <a:cxnSpLocks noChangeShapeType="1"/>
          </p:cNvCxnSpPr>
          <p:nvPr/>
        </p:nvCxnSpPr>
        <p:spPr bwMode="auto">
          <a:xfrm>
            <a:off x="4189413" y="2603500"/>
            <a:ext cx="433387" cy="333375"/>
          </a:xfrm>
          <a:prstGeom prst="straightConnector1">
            <a:avLst/>
          </a:prstGeom>
          <a:noFill/>
          <a:ln w="9525">
            <a:solidFill>
              <a:schemeClr val="tx1"/>
            </a:solidFill>
            <a:round/>
            <a:headEnd/>
            <a:tailEnd type="arrow" w="med" len="med"/>
          </a:ln>
        </p:spPr>
      </p:cxnSp>
      <p:sp>
        <p:nvSpPr>
          <p:cNvPr id="453694" name="TextBox 31"/>
          <p:cNvSpPr txBox="1">
            <a:spLocks noChangeArrowheads="1"/>
          </p:cNvSpPr>
          <p:nvPr/>
        </p:nvSpPr>
        <p:spPr bwMode="auto">
          <a:xfrm>
            <a:off x="4648200" y="2514600"/>
            <a:ext cx="2209800" cy="400050"/>
          </a:xfrm>
          <a:prstGeom prst="rect">
            <a:avLst/>
          </a:prstGeom>
          <a:noFill/>
          <a:ln w="9525">
            <a:noFill/>
            <a:miter lim="800000"/>
            <a:headEnd/>
            <a:tailEnd/>
          </a:ln>
        </p:spPr>
        <p:txBody>
          <a:bodyPr>
            <a:spAutoFit/>
          </a:bodyPr>
          <a:lstStyle/>
          <a:p>
            <a:r>
              <a:rPr lang="en-US" sz="2000">
                <a:solidFill>
                  <a:srgbClr val="000000"/>
                </a:solidFill>
                <a:latin typeface="Calibri" pitchFamily="34" charset="0"/>
                <a:ea typeface="ＭＳ Ｐゴシック" pitchFamily="34" charset="-128"/>
              </a:rPr>
              <a:t>Pipe of Filters</a:t>
            </a:r>
          </a:p>
        </p:txBody>
      </p:sp>
      <p:graphicFrame>
        <p:nvGraphicFramePr>
          <p:cNvPr id="453634" name="Object 2"/>
          <p:cNvGraphicFramePr>
            <a:graphicFrameLocks noChangeAspect="1"/>
          </p:cNvGraphicFramePr>
          <p:nvPr/>
        </p:nvGraphicFramePr>
        <p:xfrm>
          <a:off x="2057400" y="1447800"/>
          <a:ext cx="2092325" cy="609600"/>
        </p:xfrm>
        <a:graphic>
          <a:graphicData uri="http://schemas.openxmlformats.org/presentationml/2006/ole">
            <p:oleObj spid="_x0000_s423938" name="Equation" r:id="rId3" imgW="787320" imgH="228600" progId="Equation.3">
              <p:embed/>
            </p:oleObj>
          </a:graphicData>
        </a:graphic>
      </p:graphicFrame>
      <p:graphicFrame>
        <p:nvGraphicFramePr>
          <p:cNvPr id="17" name="Table 16"/>
          <p:cNvGraphicFramePr>
            <a:graphicFrameLocks noGrp="1"/>
          </p:cNvGraphicFramePr>
          <p:nvPr/>
        </p:nvGraphicFramePr>
        <p:xfrm>
          <a:off x="7251700" y="4538663"/>
          <a:ext cx="1447800" cy="365760"/>
        </p:xfrm>
        <a:graphic>
          <a:graphicData uri="http://schemas.openxmlformats.org/drawingml/2006/table">
            <a:tbl>
              <a:tblPr/>
              <a:tblGrid>
                <a:gridCol w="1447800"/>
              </a:tblGrid>
              <a:tr h="3349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dy1dx1e1</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graphicFrame>
        <p:nvGraphicFramePr>
          <p:cNvPr id="23" name="Table 22"/>
          <p:cNvGraphicFramePr>
            <a:graphicFrameLocks noGrp="1"/>
          </p:cNvGraphicFramePr>
          <p:nvPr/>
        </p:nvGraphicFramePr>
        <p:xfrm>
          <a:off x="6186488" y="4098925"/>
          <a:ext cx="803275" cy="334963"/>
        </p:xfrm>
        <a:graphic>
          <a:graphicData uri="http://schemas.openxmlformats.org/drawingml/2006/table">
            <a:tbl>
              <a:tblPr/>
              <a:tblGrid>
                <a:gridCol w="803275"/>
              </a:tblGrid>
              <a:tr h="3349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ＭＳ Ｐゴシック" charset="-128"/>
                        </a:rPr>
                        <a:t>dy1dx1f1</a:t>
                      </a:r>
                      <a:endParaRPr kumimoji="0" lang="en-US" sz="1400" b="0" i="0" u="none" strike="noStrike" cap="none" normalizeH="0" baseline="0" dirty="0" smtClean="0">
                        <a:ln>
                          <a:noFill/>
                        </a:ln>
                        <a:solidFill>
                          <a:srgbClr val="000000"/>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sp>
        <p:nvSpPr>
          <p:cNvPr id="453707" name="TextBox 26"/>
          <p:cNvSpPr txBox="1">
            <a:spLocks noChangeArrowheads="1"/>
          </p:cNvSpPr>
          <p:nvPr/>
        </p:nvSpPr>
        <p:spPr bwMode="auto">
          <a:xfrm>
            <a:off x="6261100" y="3759200"/>
            <a:ext cx="2209800" cy="369888"/>
          </a:xfrm>
          <a:prstGeom prst="rect">
            <a:avLst/>
          </a:prstGeom>
          <a:noFill/>
          <a:ln w="9525">
            <a:noFill/>
            <a:miter lim="800000"/>
            <a:headEnd/>
            <a:tailEnd/>
          </a:ln>
        </p:spPr>
        <p:txBody>
          <a:bodyPr>
            <a:spAutoFit/>
          </a:bodyPr>
          <a:lstStyle/>
          <a:p>
            <a:r>
              <a:rPr lang="en-US" dirty="0">
                <a:solidFill>
                  <a:srgbClr val="000000"/>
                </a:solidFill>
                <a:latin typeface="Calibri" pitchFamily="34" charset="0"/>
                <a:ea typeface="ＭＳ Ｐゴシック" pitchFamily="34" charset="-128"/>
              </a:rPr>
              <a:t>Pipe of Filters</a:t>
            </a:r>
          </a:p>
        </p:txBody>
      </p:sp>
      <p:sp>
        <p:nvSpPr>
          <p:cNvPr id="453708" name="TextBox 27"/>
          <p:cNvSpPr txBox="1">
            <a:spLocks noChangeArrowheads="1"/>
          </p:cNvSpPr>
          <p:nvPr/>
        </p:nvSpPr>
        <p:spPr bwMode="auto">
          <a:xfrm>
            <a:off x="7429500" y="4178300"/>
            <a:ext cx="1325563" cy="369888"/>
          </a:xfrm>
          <a:prstGeom prst="rect">
            <a:avLst/>
          </a:prstGeom>
          <a:noFill/>
          <a:ln w="9525">
            <a:noFill/>
            <a:miter lim="800000"/>
            <a:headEnd/>
            <a:tailEnd/>
          </a:ln>
        </p:spPr>
        <p:txBody>
          <a:bodyPr>
            <a:spAutoFit/>
          </a:bodyPr>
          <a:lstStyle/>
          <a:p>
            <a:r>
              <a:rPr lang="en-US" dirty="0">
                <a:solidFill>
                  <a:srgbClr val="000000"/>
                </a:solidFill>
                <a:latin typeface="Calibri" pitchFamily="34" charset="0"/>
                <a:ea typeface="ＭＳ Ｐゴシック" pitchFamily="34" charset="-128"/>
              </a:rPr>
              <a:t>Evaluator</a:t>
            </a:r>
          </a:p>
        </p:txBody>
      </p:sp>
      <p:cxnSp>
        <p:nvCxnSpPr>
          <p:cNvPr id="453709" name="Straight Arrow Connector 14"/>
          <p:cNvCxnSpPr>
            <a:cxnSpLocks noChangeShapeType="1"/>
          </p:cNvCxnSpPr>
          <p:nvPr/>
        </p:nvCxnSpPr>
        <p:spPr bwMode="auto">
          <a:xfrm flipV="1">
            <a:off x="6032500" y="4724400"/>
            <a:ext cx="1143000" cy="0"/>
          </a:xfrm>
          <a:prstGeom prst="straightConnector1">
            <a:avLst/>
          </a:prstGeom>
          <a:noFill/>
          <a:ln w="9525">
            <a:solidFill>
              <a:schemeClr val="tx1"/>
            </a:solidFill>
            <a:round/>
            <a:headEnd/>
            <a:tailEnd type="arrow" w="med" len="med"/>
          </a:ln>
        </p:spPr>
      </p:cxnSp>
      <p:cxnSp>
        <p:nvCxnSpPr>
          <p:cNvPr id="453710" name="Straight Arrow Connector 14"/>
          <p:cNvCxnSpPr>
            <a:cxnSpLocks noChangeShapeType="1"/>
          </p:cNvCxnSpPr>
          <p:nvPr/>
        </p:nvCxnSpPr>
        <p:spPr bwMode="auto">
          <a:xfrm rot="5400000" flipH="1" flipV="1">
            <a:off x="5918200" y="4457700"/>
            <a:ext cx="381000" cy="152400"/>
          </a:xfrm>
          <a:prstGeom prst="straightConnector1">
            <a:avLst/>
          </a:prstGeom>
          <a:noFill/>
          <a:ln w="9525">
            <a:solidFill>
              <a:schemeClr val="tx1"/>
            </a:solidFill>
            <a:round/>
            <a:headEnd/>
            <a:tailEnd type="arrow" w="med" len="med"/>
          </a:ln>
        </p:spPr>
      </p:cxnSp>
      <p:graphicFrame>
        <p:nvGraphicFramePr>
          <p:cNvPr id="40" name="Table 39"/>
          <p:cNvGraphicFramePr>
            <a:graphicFrameLocks noGrp="1"/>
          </p:cNvGraphicFramePr>
          <p:nvPr/>
        </p:nvGraphicFramePr>
        <p:xfrm>
          <a:off x="6370638" y="6030913"/>
          <a:ext cx="803275" cy="334963"/>
        </p:xfrm>
        <a:graphic>
          <a:graphicData uri="http://schemas.openxmlformats.org/drawingml/2006/table">
            <a:tbl>
              <a:tblPr/>
              <a:tblGrid>
                <a:gridCol w="803275"/>
              </a:tblGrid>
              <a:tr h="3349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ＭＳ Ｐゴシック" charset="-128"/>
                        </a:rPr>
                        <a:t>dy1dx1f2</a:t>
                      </a:r>
                      <a:endParaRPr kumimoji="0" lang="en-US" sz="1400" b="0" i="0" u="none" strike="noStrike" cap="none" normalizeH="0" baseline="0" dirty="0" smtClean="0">
                        <a:ln>
                          <a:noFill/>
                        </a:ln>
                        <a:solidFill>
                          <a:srgbClr val="000000"/>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graphicFrame>
        <p:nvGraphicFramePr>
          <p:cNvPr id="41" name="Table 40"/>
          <p:cNvGraphicFramePr>
            <a:graphicFrameLocks noGrp="1"/>
          </p:cNvGraphicFramePr>
          <p:nvPr/>
        </p:nvGraphicFramePr>
        <p:xfrm>
          <a:off x="7315200" y="5308600"/>
          <a:ext cx="1447800" cy="365760"/>
        </p:xfrm>
        <a:graphic>
          <a:graphicData uri="http://schemas.openxmlformats.org/drawingml/2006/table">
            <a:tbl>
              <a:tblPr/>
              <a:tblGrid>
                <a:gridCol w="1447800"/>
              </a:tblGrid>
              <a:tr h="3349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dy1dx3e1</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graphicFrame>
        <p:nvGraphicFramePr>
          <p:cNvPr id="42" name="Table 41"/>
          <p:cNvGraphicFramePr>
            <a:graphicFrameLocks noGrp="1"/>
          </p:cNvGraphicFramePr>
          <p:nvPr/>
        </p:nvGraphicFramePr>
        <p:xfrm>
          <a:off x="6184900" y="5791200"/>
          <a:ext cx="803275" cy="334963"/>
        </p:xfrm>
        <a:graphic>
          <a:graphicData uri="http://schemas.openxmlformats.org/drawingml/2006/table">
            <a:tbl>
              <a:tblPr/>
              <a:tblGrid>
                <a:gridCol w="803275"/>
              </a:tblGrid>
              <a:tr h="3349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ＭＳ Ｐゴシック" charset="-128"/>
                        </a:rPr>
                        <a:t>dy1dx1f1</a:t>
                      </a:r>
                      <a:endParaRPr kumimoji="0" lang="en-US" sz="1400" b="0" i="0" u="none" strike="noStrike" cap="none" normalizeH="0" baseline="0" dirty="0" smtClean="0">
                        <a:ln>
                          <a:noFill/>
                        </a:ln>
                        <a:solidFill>
                          <a:srgbClr val="000000"/>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cxnSp>
        <p:nvCxnSpPr>
          <p:cNvPr id="453729" name="Straight Arrow Connector 14"/>
          <p:cNvCxnSpPr>
            <a:cxnSpLocks noChangeShapeType="1"/>
          </p:cNvCxnSpPr>
          <p:nvPr/>
        </p:nvCxnSpPr>
        <p:spPr bwMode="auto">
          <a:xfrm flipV="1">
            <a:off x="6108700" y="5486400"/>
            <a:ext cx="1143000" cy="0"/>
          </a:xfrm>
          <a:prstGeom prst="straightConnector1">
            <a:avLst/>
          </a:prstGeom>
          <a:noFill/>
          <a:ln w="9525">
            <a:solidFill>
              <a:schemeClr val="tx1"/>
            </a:solidFill>
            <a:round/>
            <a:headEnd/>
            <a:tailEnd type="arrow" w="med" len="med"/>
          </a:ln>
        </p:spPr>
      </p:cxnSp>
      <p:cxnSp>
        <p:nvCxnSpPr>
          <p:cNvPr id="453730" name="Straight Arrow Connector 14"/>
          <p:cNvCxnSpPr>
            <a:cxnSpLocks noChangeShapeType="1"/>
          </p:cNvCxnSpPr>
          <p:nvPr/>
        </p:nvCxnSpPr>
        <p:spPr bwMode="auto">
          <a:xfrm rot="16200000" flipH="1">
            <a:off x="5918200" y="5600700"/>
            <a:ext cx="381000" cy="152400"/>
          </a:xfrm>
          <a:prstGeom prst="straightConnector1">
            <a:avLst/>
          </a:prstGeom>
          <a:noFill/>
          <a:ln w="9525">
            <a:solidFill>
              <a:schemeClr val="tx1"/>
            </a:solidFill>
            <a:round/>
            <a:headEnd/>
            <a:tailEnd type="arrow" w="med" len="med"/>
          </a:ln>
        </p:spPr>
      </p:cxnSp>
      <p:sp>
        <p:nvSpPr>
          <p:cNvPr id="453731" name="TextBox 47"/>
          <p:cNvSpPr txBox="1">
            <a:spLocks noChangeArrowheads="1"/>
          </p:cNvSpPr>
          <p:nvPr/>
        </p:nvSpPr>
        <p:spPr bwMode="auto">
          <a:xfrm>
            <a:off x="6413500" y="5040313"/>
            <a:ext cx="463550" cy="369887"/>
          </a:xfrm>
          <a:prstGeom prst="rect">
            <a:avLst/>
          </a:prstGeom>
          <a:noFill/>
          <a:ln w="9525">
            <a:noFill/>
            <a:miter lim="800000"/>
            <a:headEnd/>
            <a:tailEnd/>
          </a:ln>
        </p:spPr>
        <p:txBody>
          <a:bodyPr wrap="none">
            <a:spAutoFit/>
          </a:bodyPr>
          <a:lstStyle/>
          <a:p>
            <a:r>
              <a:rPr lang="en-US">
                <a:solidFill>
                  <a:srgbClr val="000000"/>
                </a:solidFill>
                <a:latin typeface="Calibri" pitchFamily="34" charset="0"/>
              </a:rPr>
              <a:t>. . . </a:t>
            </a:r>
          </a:p>
        </p:txBody>
      </p:sp>
      <p:sp>
        <p:nvSpPr>
          <p:cNvPr id="453732" name="TextBox 48"/>
          <p:cNvSpPr txBox="1">
            <a:spLocks noChangeArrowheads="1"/>
          </p:cNvSpPr>
          <p:nvPr/>
        </p:nvSpPr>
        <p:spPr bwMode="auto">
          <a:xfrm>
            <a:off x="6413500" y="4749800"/>
            <a:ext cx="214313" cy="508000"/>
          </a:xfrm>
          <a:prstGeom prst="rect">
            <a:avLst/>
          </a:prstGeom>
          <a:noFill/>
          <a:ln w="9525">
            <a:noFill/>
            <a:miter lim="800000"/>
            <a:headEnd/>
            <a:tailEnd/>
          </a:ln>
        </p:spPr>
        <p:txBody>
          <a:bodyPr wrap="none">
            <a:spAutoFit/>
          </a:bodyPr>
          <a:lstStyle/>
          <a:p>
            <a:r>
              <a:rPr lang="en-US" sz="900" b="1">
                <a:solidFill>
                  <a:srgbClr val="000000"/>
                </a:solidFill>
                <a:latin typeface="Calibri" pitchFamily="34" charset="0"/>
              </a:rPr>
              <a:t>.</a:t>
            </a:r>
          </a:p>
          <a:p>
            <a:r>
              <a:rPr lang="en-US" sz="900" b="1">
                <a:solidFill>
                  <a:srgbClr val="000000"/>
                </a:solidFill>
                <a:latin typeface="Calibri" pitchFamily="34" charset="0"/>
              </a:rPr>
              <a:t>.</a:t>
            </a:r>
          </a:p>
          <a:p>
            <a:r>
              <a:rPr lang="en-US" sz="900" b="1">
                <a:solidFill>
                  <a:srgbClr val="000000"/>
                </a:solidFill>
                <a:latin typeface="Calibri" pitchFamily="34" charset="0"/>
              </a:rPr>
              <a:t>.</a:t>
            </a:r>
          </a:p>
        </p:txBody>
      </p:sp>
      <p:sp>
        <p:nvSpPr>
          <p:cNvPr id="39" name="Right Arrow 38"/>
          <p:cNvSpPr/>
          <p:nvPr/>
        </p:nvSpPr>
        <p:spPr>
          <a:xfrm rot="18991386">
            <a:off x="3948113" y="5872163"/>
            <a:ext cx="1011237" cy="280987"/>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3734" name="TextBox 46"/>
          <p:cNvSpPr txBox="1">
            <a:spLocks noChangeArrowheads="1"/>
          </p:cNvSpPr>
          <p:nvPr/>
        </p:nvSpPr>
        <p:spPr bwMode="auto">
          <a:xfrm>
            <a:off x="3644900" y="6305550"/>
            <a:ext cx="3289300" cy="400050"/>
          </a:xfrm>
          <a:prstGeom prst="rect">
            <a:avLst/>
          </a:prstGeom>
          <a:noFill/>
          <a:ln w="9525">
            <a:noFill/>
            <a:miter lim="800000"/>
            <a:headEnd/>
            <a:tailEnd/>
          </a:ln>
        </p:spPr>
        <p:txBody>
          <a:bodyPr wrap="none">
            <a:spAutoFit/>
          </a:bodyPr>
          <a:lstStyle/>
          <a:p>
            <a:r>
              <a:rPr lang="en-US" sz="2000" b="1">
                <a:latin typeface="Calibri" pitchFamily="34" charset="0"/>
              </a:rPr>
              <a:t>Note support for Sensitivities</a:t>
            </a:r>
          </a:p>
        </p:txBody>
      </p:sp>
      <p:sp>
        <p:nvSpPr>
          <p:cNvPr id="52" name="Rounded Rectangle 51"/>
          <p:cNvSpPr/>
          <p:nvPr/>
        </p:nvSpPr>
        <p:spPr>
          <a:xfrm>
            <a:off x="1495425" y="4495800"/>
            <a:ext cx="1857375" cy="381000"/>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a:p>
        </p:txBody>
      </p:sp>
      <p:sp>
        <p:nvSpPr>
          <p:cNvPr id="453736" name="TextBox 53"/>
          <p:cNvSpPr txBox="1">
            <a:spLocks noChangeArrowheads="1"/>
          </p:cNvSpPr>
          <p:nvPr/>
        </p:nvSpPr>
        <p:spPr bwMode="auto">
          <a:xfrm>
            <a:off x="1660525" y="4451350"/>
            <a:ext cx="1600200" cy="400050"/>
          </a:xfrm>
          <a:prstGeom prst="rect">
            <a:avLst/>
          </a:prstGeom>
          <a:noFill/>
          <a:ln w="9525">
            <a:noFill/>
            <a:miter lim="800000"/>
            <a:headEnd/>
            <a:tailEnd/>
          </a:ln>
        </p:spPr>
        <p:txBody>
          <a:bodyPr>
            <a:spAutoFit/>
          </a:bodyPr>
          <a:lstStyle/>
          <a:p>
            <a:r>
              <a:rPr lang="en-US" sz="2000" dirty="0">
                <a:solidFill>
                  <a:srgbClr val="000000"/>
                </a:solidFill>
                <a:latin typeface="Calibri" pitchFamily="34" charset="0"/>
                <a:ea typeface="ＭＳ Ｐゴシック" pitchFamily="34" charset="-128"/>
              </a:rPr>
              <a:t>Differentiator</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 name="Rectangle 48"/>
          <p:cNvSpPr/>
          <p:nvPr/>
        </p:nvSpPr>
        <p:spPr>
          <a:xfrm>
            <a:off x="152400" y="4343400"/>
            <a:ext cx="8839200" cy="2308423"/>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44" name="Rectangle 43"/>
          <p:cNvSpPr/>
          <p:nvPr/>
        </p:nvSpPr>
        <p:spPr>
          <a:xfrm>
            <a:off x="4910138" y="4648200"/>
            <a:ext cx="3733800" cy="192742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48" name="Rectangle 47"/>
          <p:cNvSpPr/>
          <p:nvPr/>
        </p:nvSpPr>
        <p:spPr>
          <a:xfrm>
            <a:off x="254000" y="4648200"/>
            <a:ext cx="4495800" cy="192742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36" name="Rounded Rectangle 35"/>
          <p:cNvSpPr/>
          <p:nvPr/>
        </p:nvSpPr>
        <p:spPr>
          <a:xfrm>
            <a:off x="6172200" y="2547938"/>
            <a:ext cx="2286000" cy="381000"/>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a:p>
        </p:txBody>
      </p:sp>
      <p:sp>
        <p:nvSpPr>
          <p:cNvPr id="35" name="Rounded Rectangle 34"/>
          <p:cNvSpPr/>
          <p:nvPr/>
        </p:nvSpPr>
        <p:spPr>
          <a:xfrm>
            <a:off x="3106738" y="1227138"/>
            <a:ext cx="2743200" cy="381000"/>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a:p>
        </p:txBody>
      </p:sp>
      <p:cxnSp>
        <p:nvCxnSpPr>
          <p:cNvPr id="547848" name="Straight Arrow Connector 14"/>
          <p:cNvCxnSpPr>
            <a:cxnSpLocks noChangeShapeType="1"/>
            <a:endCxn id="49" idx="0"/>
          </p:cNvCxnSpPr>
          <p:nvPr/>
        </p:nvCxnSpPr>
        <p:spPr bwMode="auto">
          <a:xfrm>
            <a:off x="3683000" y="3619500"/>
            <a:ext cx="889000" cy="723900"/>
          </a:xfrm>
          <a:prstGeom prst="straightConnector1">
            <a:avLst/>
          </a:prstGeom>
          <a:noFill/>
          <a:ln w="9525">
            <a:solidFill>
              <a:schemeClr val="tx1"/>
            </a:solidFill>
            <a:round/>
            <a:headEnd/>
            <a:tailEnd type="arrow" w="med" len="med"/>
          </a:ln>
        </p:spPr>
      </p:cxnSp>
      <p:graphicFrame>
        <p:nvGraphicFramePr>
          <p:cNvPr id="9" name="Table 8"/>
          <p:cNvGraphicFramePr>
            <a:graphicFrameLocks noGrp="1"/>
          </p:cNvGraphicFramePr>
          <p:nvPr/>
        </p:nvGraphicFramePr>
        <p:xfrm>
          <a:off x="4986337" y="5029200"/>
          <a:ext cx="1219202" cy="1492250"/>
        </p:xfrm>
        <a:graphic>
          <a:graphicData uri="http://schemas.openxmlformats.org/drawingml/2006/table">
            <a:tbl>
              <a:tblPr/>
              <a:tblGrid>
                <a:gridCol w="1219202"/>
              </a:tblGrid>
              <a:tr h="3683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dy1e1dx1</a:t>
                      </a:r>
                      <a:endParaRPr kumimoji="0" lang="en-US" sz="1800" b="0" i="0" u="none" strike="noStrike" cap="none" normalizeH="0" baseline="0" dirty="0" smtClean="0">
                        <a:ln>
                          <a:noFill/>
                        </a:ln>
                        <a:solidFill>
                          <a:schemeClr val="tx1"/>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dy1e1dx2</a:t>
                      </a:r>
                      <a:endParaRPr kumimoji="0" lang="en-US" sz="1800" b="0" i="0" u="none" strike="noStrike" cap="none" normalizeH="0" baseline="0" dirty="0" smtClean="0">
                        <a:ln>
                          <a:noFill/>
                        </a:ln>
                        <a:solidFill>
                          <a:schemeClr val="tx1"/>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D2D2DA"/>
                    </a:solidFill>
                  </a:tcPr>
                </a:tc>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dy1e1dx3</a:t>
                      </a:r>
                      <a:endParaRPr kumimoji="0" lang="en-US" sz="1800" b="0" i="0" u="none" strike="noStrike" cap="none" normalizeH="0" baseline="0" dirty="0" smtClean="0">
                        <a:ln>
                          <a:noFill/>
                        </a:ln>
                        <a:solidFill>
                          <a:schemeClr val="tx1"/>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dy1e1dx3</a:t>
                      </a:r>
                      <a:endParaRPr kumimoji="0" lang="en-US" sz="1800" b="0" i="0" u="none" strike="noStrike" cap="none" normalizeH="0" baseline="0" dirty="0" smtClean="0">
                        <a:ln>
                          <a:noFill/>
                        </a:ln>
                        <a:solidFill>
                          <a:schemeClr val="tx1"/>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D2D2DA"/>
                    </a:solidFill>
                  </a:tcPr>
                </a:tc>
              </a:tr>
            </a:tbl>
          </a:graphicData>
        </a:graphic>
      </p:graphicFrame>
      <p:sp>
        <p:nvSpPr>
          <p:cNvPr id="547862" name="Title 1"/>
          <p:cNvSpPr>
            <a:spLocks noGrp="1"/>
          </p:cNvSpPr>
          <p:nvPr>
            <p:ph type="title"/>
          </p:nvPr>
        </p:nvSpPr>
        <p:spPr/>
        <p:txBody>
          <a:bodyPr/>
          <a:lstStyle/>
          <a:p>
            <a:r>
              <a:rPr lang="en-US" smtClean="0">
                <a:latin typeface="Arial" charset="0"/>
                <a:cs typeface="Arial" charset="0"/>
              </a:rPr>
              <a:t>Advanced Variable Structure</a:t>
            </a:r>
          </a:p>
        </p:txBody>
      </p:sp>
      <p:graphicFrame>
        <p:nvGraphicFramePr>
          <p:cNvPr id="6" name="Table 5"/>
          <p:cNvGraphicFramePr>
            <a:graphicFrameLocks noGrp="1"/>
          </p:cNvGraphicFramePr>
          <p:nvPr/>
        </p:nvGraphicFramePr>
        <p:xfrm>
          <a:off x="3217863" y="2506663"/>
          <a:ext cx="2152650" cy="396875"/>
        </p:xfrm>
        <a:graphic>
          <a:graphicData uri="http://schemas.openxmlformats.org/drawingml/2006/table">
            <a:tbl>
              <a:tblPr/>
              <a:tblGrid>
                <a:gridCol w="717550"/>
                <a:gridCol w="717550"/>
                <a:gridCol w="717550"/>
              </a:tblGrid>
              <a:tr h="3968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rPr>
                        <a:t>y1</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rPr>
                        <a:t>y2</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rPr>
                        <a:t>y3</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graphicFrame>
        <p:nvGraphicFramePr>
          <p:cNvPr id="7" name="Table 6"/>
          <p:cNvGraphicFramePr>
            <a:graphicFrameLocks noGrp="1"/>
          </p:cNvGraphicFramePr>
          <p:nvPr/>
        </p:nvGraphicFramePr>
        <p:xfrm>
          <a:off x="3228975" y="3254375"/>
          <a:ext cx="1606550" cy="365760"/>
        </p:xfrm>
        <a:graphic>
          <a:graphicData uri="http://schemas.openxmlformats.org/drawingml/2006/table">
            <a:tbl>
              <a:tblPr/>
              <a:tblGrid>
                <a:gridCol w="803275"/>
                <a:gridCol w="803275"/>
              </a:tblGrid>
              <a:tr h="3349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rPr>
                        <a:t>y1e1</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y1e2</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graphicFrame>
        <p:nvGraphicFramePr>
          <p:cNvPr id="8" name="Table 7"/>
          <p:cNvGraphicFramePr>
            <a:graphicFrameLocks noGrp="1"/>
          </p:cNvGraphicFramePr>
          <p:nvPr/>
        </p:nvGraphicFramePr>
        <p:xfrm>
          <a:off x="1092200" y="5029200"/>
          <a:ext cx="1219200" cy="1492250"/>
        </p:xfrm>
        <a:graphic>
          <a:graphicData uri="http://schemas.openxmlformats.org/drawingml/2006/table">
            <a:tbl>
              <a:tblPr/>
              <a:tblGrid>
                <a:gridCol w="1219200"/>
              </a:tblGrid>
              <a:tr h="3683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dy1e1dx1</a:t>
                      </a:r>
                      <a:endParaRPr kumimoji="0" lang="en-US" sz="1800" b="0" i="0" u="none" strike="noStrike" cap="none" normalizeH="0" baseline="0" dirty="0" smtClean="0">
                        <a:ln>
                          <a:noFill/>
                        </a:ln>
                        <a:solidFill>
                          <a:schemeClr val="tx1"/>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dy1e1dx2</a:t>
                      </a:r>
                      <a:endParaRPr kumimoji="0" lang="en-US" sz="1800" b="0" i="0" u="none" strike="noStrike" cap="none" normalizeH="0" baseline="0" dirty="0" smtClean="0">
                        <a:ln>
                          <a:noFill/>
                        </a:ln>
                        <a:solidFill>
                          <a:schemeClr val="tx1"/>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D2D2DA"/>
                    </a:solidFill>
                  </a:tcPr>
                </a:tc>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dy1e1dx3</a:t>
                      </a:r>
                      <a:endParaRPr kumimoji="0" lang="en-US" sz="1800" b="0" i="0" u="none" strike="noStrike" cap="none" normalizeH="0" baseline="0" dirty="0" smtClean="0">
                        <a:ln>
                          <a:noFill/>
                        </a:ln>
                        <a:solidFill>
                          <a:schemeClr val="tx1"/>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rPr>
                        <a:t>dy1e1dx4</a:t>
                      </a:r>
                      <a:endParaRPr kumimoji="0" lang="en-US" sz="1800" b="0" i="0" u="none" strike="noStrike" cap="none" normalizeH="0" baseline="0" dirty="0" smtClean="0">
                        <a:ln>
                          <a:noFill/>
                        </a:ln>
                        <a:solidFill>
                          <a:schemeClr val="tx1"/>
                        </a:solidFill>
                        <a:effectLst/>
                        <a:latin typeface="Arial" charset="0"/>
                        <a:ea typeface="ＭＳ Ｐゴシック" charset="-128"/>
                      </a:endParaRP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D2D2DA"/>
                    </a:solidFill>
                  </a:tcPr>
                </a:tc>
              </a:tr>
            </a:tbl>
          </a:graphicData>
        </a:graphic>
      </p:graphicFrame>
      <p:sp>
        <p:nvSpPr>
          <p:cNvPr id="547893" name="TextBox 9"/>
          <p:cNvSpPr txBox="1">
            <a:spLocks noChangeArrowheads="1"/>
          </p:cNvSpPr>
          <p:nvPr/>
        </p:nvSpPr>
        <p:spPr bwMode="auto">
          <a:xfrm>
            <a:off x="2103437" y="2551113"/>
            <a:ext cx="1325563" cy="307975"/>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ea typeface="ＭＳ Ｐゴシック" pitchFamily="34" charset="-128"/>
              </a:rPr>
              <a:t>Variables</a:t>
            </a:r>
          </a:p>
        </p:txBody>
      </p:sp>
      <p:sp>
        <p:nvSpPr>
          <p:cNvPr id="547894" name="TextBox 10"/>
          <p:cNvSpPr txBox="1">
            <a:spLocks noChangeArrowheads="1"/>
          </p:cNvSpPr>
          <p:nvPr/>
        </p:nvSpPr>
        <p:spPr bwMode="auto">
          <a:xfrm>
            <a:off x="2103437" y="3263900"/>
            <a:ext cx="1325563" cy="307975"/>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ea typeface="ＭＳ Ｐゴシック" pitchFamily="34" charset="-128"/>
              </a:rPr>
              <a:t>Evaluators</a:t>
            </a:r>
          </a:p>
        </p:txBody>
      </p:sp>
      <p:sp>
        <p:nvSpPr>
          <p:cNvPr id="547895" name="TextBox 11"/>
          <p:cNvSpPr txBox="1">
            <a:spLocks noChangeArrowheads="1"/>
          </p:cNvSpPr>
          <p:nvPr/>
        </p:nvSpPr>
        <p:spPr bwMode="auto">
          <a:xfrm>
            <a:off x="254000" y="5410200"/>
            <a:ext cx="1325562" cy="307975"/>
          </a:xfrm>
          <a:prstGeom prst="rect">
            <a:avLst/>
          </a:prstGeom>
          <a:noFill/>
          <a:ln w="9525">
            <a:noFill/>
            <a:miter lim="800000"/>
            <a:headEnd/>
            <a:tailEnd/>
          </a:ln>
        </p:spPr>
        <p:txBody>
          <a:bodyPr>
            <a:spAutoFit/>
          </a:bodyPr>
          <a:lstStyle/>
          <a:p>
            <a:r>
              <a:rPr lang="en-US" sz="1400">
                <a:solidFill>
                  <a:srgbClr val="000000"/>
                </a:solidFill>
                <a:latin typeface="Calibri" pitchFamily="34" charset="0"/>
                <a:ea typeface="ＭＳ Ｐゴシック" pitchFamily="34" charset="-128"/>
              </a:rPr>
              <a:t>Variables</a:t>
            </a:r>
          </a:p>
        </p:txBody>
      </p:sp>
      <p:cxnSp>
        <p:nvCxnSpPr>
          <p:cNvPr id="547896" name="Straight Arrow Connector 13"/>
          <p:cNvCxnSpPr>
            <a:cxnSpLocks noChangeShapeType="1"/>
          </p:cNvCxnSpPr>
          <p:nvPr/>
        </p:nvCxnSpPr>
        <p:spPr bwMode="auto">
          <a:xfrm>
            <a:off x="3581400" y="2895600"/>
            <a:ext cx="463550" cy="368300"/>
          </a:xfrm>
          <a:prstGeom prst="straightConnector1">
            <a:avLst/>
          </a:prstGeom>
          <a:noFill/>
          <a:ln w="9525">
            <a:solidFill>
              <a:schemeClr val="tx1"/>
            </a:solidFill>
            <a:round/>
            <a:headEnd/>
            <a:tailEnd type="arrow" w="med" len="med"/>
          </a:ln>
        </p:spPr>
      </p:cxnSp>
      <p:sp>
        <p:nvSpPr>
          <p:cNvPr id="547897" name="TextBox 22"/>
          <p:cNvSpPr txBox="1">
            <a:spLocks noChangeArrowheads="1"/>
          </p:cNvSpPr>
          <p:nvPr/>
        </p:nvSpPr>
        <p:spPr bwMode="auto">
          <a:xfrm>
            <a:off x="6324600" y="2514600"/>
            <a:ext cx="2219325" cy="400050"/>
          </a:xfrm>
          <a:prstGeom prst="rect">
            <a:avLst/>
          </a:prstGeom>
          <a:noFill/>
          <a:ln w="9525">
            <a:noFill/>
            <a:miter lim="800000"/>
            <a:headEnd/>
            <a:tailEnd/>
          </a:ln>
        </p:spPr>
        <p:txBody>
          <a:bodyPr>
            <a:spAutoFit/>
          </a:bodyPr>
          <a:lstStyle/>
          <a:p>
            <a:r>
              <a:rPr lang="en-US" sz="2000" b="1">
                <a:solidFill>
                  <a:srgbClr val="000000"/>
                </a:solidFill>
                <a:latin typeface="Calibri" pitchFamily="34" charset="0"/>
                <a:ea typeface="ＭＳ Ｐゴシック" pitchFamily="34" charset="-128"/>
              </a:rPr>
              <a:t>Multidisciplinary</a:t>
            </a:r>
          </a:p>
        </p:txBody>
      </p:sp>
      <p:sp>
        <p:nvSpPr>
          <p:cNvPr id="37" name="Rounded Rectangle 36"/>
          <p:cNvSpPr/>
          <p:nvPr/>
        </p:nvSpPr>
        <p:spPr>
          <a:xfrm>
            <a:off x="6172200" y="3225800"/>
            <a:ext cx="2286000" cy="381000"/>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a:p>
        </p:txBody>
      </p:sp>
      <p:sp>
        <p:nvSpPr>
          <p:cNvPr id="547898" name="TextBox 23"/>
          <p:cNvSpPr txBox="1">
            <a:spLocks noChangeArrowheads="1"/>
          </p:cNvSpPr>
          <p:nvPr/>
        </p:nvSpPr>
        <p:spPr bwMode="auto">
          <a:xfrm>
            <a:off x="6569075" y="3187700"/>
            <a:ext cx="1660525" cy="400050"/>
          </a:xfrm>
          <a:prstGeom prst="rect">
            <a:avLst/>
          </a:prstGeom>
          <a:noFill/>
          <a:ln w="9525">
            <a:noFill/>
            <a:miter lim="800000"/>
            <a:headEnd/>
            <a:tailEnd/>
          </a:ln>
        </p:spPr>
        <p:txBody>
          <a:bodyPr wrap="square">
            <a:spAutoFit/>
          </a:bodyPr>
          <a:lstStyle/>
          <a:p>
            <a:r>
              <a:rPr lang="en-US" sz="2000" b="1" dirty="0">
                <a:solidFill>
                  <a:srgbClr val="000000"/>
                </a:solidFill>
                <a:latin typeface="Calibri" pitchFamily="34" charset="0"/>
                <a:ea typeface="ＭＳ Ｐゴシック" pitchFamily="34" charset="-128"/>
              </a:rPr>
              <a:t>Multi-fidelity </a:t>
            </a:r>
          </a:p>
        </p:txBody>
      </p:sp>
      <p:sp>
        <p:nvSpPr>
          <p:cNvPr id="547899" name="TextBox 25"/>
          <p:cNvSpPr txBox="1">
            <a:spLocks noChangeArrowheads="1"/>
          </p:cNvSpPr>
          <p:nvPr/>
        </p:nvSpPr>
        <p:spPr bwMode="auto">
          <a:xfrm>
            <a:off x="4946650" y="3163669"/>
            <a:ext cx="368300" cy="646331"/>
          </a:xfrm>
          <a:prstGeom prst="rect">
            <a:avLst/>
          </a:prstGeom>
          <a:noFill/>
          <a:ln w="9525">
            <a:noFill/>
            <a:miter lim="800000"/>
            <a:headEnd/>
            <a:tailEnd/>
          </a:ln>
        </p:spPr>
        <p:txBody>
          <a:bodyPr>
            <a:spAutoFit/>
          </a:bodyPr>
          <a:lstStyle/>
          <a:p>
            <a:r>
              <a:rPr lang="en-US" b="1" dirty="0" smtClean="0">
                <a:solidFill>
                  <a:srgbClr val="000000"/>
                </a:solidFill>
              </a:rPr>
              <a:t>…</a:t>
            </a:r>
            <a:endParaRPr lang="en-US" b="1" dirty="0">
              <a:solidFill>
                <a:srgbClr val="000000"/>
              </a:solidFill>
            </a:endParaRPr>
          </a:p>
        </p:txBody>
      </p:sp>
      <p:graphicFrame>
        <p:nvGraphicFramePr>
          <p:cNvPr id="547842" name="Object 2"/>
          <p:cNvGraphicFramePr>
            <a:graphicFrameLocks noChangeAspect="1"/>
          </p:cNvGraphicFramePr>
          <p:nvPr/>
        </p:nvGraphicFramePr>
        <p:xfrm>
          <a:off x="685800" y="1524000"/>
          <a:ext cx="7931150" cy="609600"/>
        </p:xfrm>
        <a:graphic>
          <a:graphicData uri="http://schemas.openxmlformats.org/presentationml/2006/ole">
            <p:oleObj spid="_x0000_s424962" name="Equation" r:id="rId3" imgW="2984400" imgH="228600" progId="Equation.3">
              <p:embed/>
            </p:oleObj>
          </a:graphicData>
        </a:graphic>
      </p:graphicFrame>
      <p:cxnSp>
        <p:nvCxnSpPr>
          <p:cNvPr id="21" name="Straight Arrow Connector 20"/>
          <p:cNvCxnSpPr/>
          <p:nvPr/>
        </p:nvCxnSpPr>
        <p:spPr>
          <a:xfrm flipV="1">
            <a:off x="1524000" y="3505200"/>
            <a:ext cx="1676400" cy="2286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7901" name="TextBox 24"/>
          <p:cNvSpPr txBox="1">
            <a:spLocks noChangeArrowheads="1"/>
          </p:cNvSpPr>
          <p:nvPr/>
        </p:nvSpPr>
        <p:spPr bwMode="auto">
          <a:xfrm>
            <a:off x="107950" y="3505200"/>
            <a:ext cx="1492250" cy="307975"/>
          </a:xfrm>
          <a:prstGeom prst="rect">
            <a:avLst/>
          </a:prstGeom>
          <a:noFill/>
          <a:ln w="9525">
            <a:noFill/>
            <a:miter lim="800000"/>
            <a:headEnd/>
            <a:tailEnd/>
          </a:ln>
        </p:spPr>
        <p:txBody>
          <a:bodyPr wrap="none">
            <a:spAutoFit/>
          </a:bodyPr>
          <a:lstStyle/>
          <a:p>
            <a:r>
              <a:rPr lang="en-US" sz="1400">
                <a:solidFill>
                  <a:srgbClr val="000000"/>
                </a:solidFill>
                <a:latin typeface="Calibri" pitchFamily="34" charset="0"/>
              </a:rPr>
              <a:t>Drag  via N-S Calc. </a:t>
            </a:r>
          </a:p>
        </p:txBody>
      </p:sp>
      <p:sp>
        <p:nvSpPr>
          <p:cNvPr id="547902" name="TextBox 31"/>
          <p:cNvSpPr txBox="1">
            <a:spLocks noChangeArrowheads="1"/>
          </p:cNvSpPr>
          <p:nvPr/>
        </p:nvSpPr>
        <p:spPr bwMode="auto">
          <a:xfrm>
            <a:off x="0" y="3810000"/>
            <a:ext cx="1946275" cy="307975"/>
          </a:xfrm>
          <a:prstGeom prst="rect">
            <a:avLst/>
          </a:prstGeom>
          <a:noFill/>
          <a:ln w="9525">
            <a:noFill/>
            <a:miter lim="800000"/>
            <a:headEnd/>
            <a:tailEnd/>
          </a:ln>
        </p:spPr>
        <p:txBody>
          <a:bodyPr wrap="none">
            <a:spAutoFit/>
          </a:bodyPr>
          <a:lstStyle/>
          <a:p>
            <a:r>
              <a:rPr lang="en-US" sz="1400">
                <a:solidFill>
                  <a:srgbClr val="000000"/>
                </a:solidFill>
                <a:latin typeface="Calibri" pitchFamily="34" charset="0"/>
              </a:rPr>
              <a:t>Drag  via Surrogate Calc. </a:t>
            </a:r>
          </a:p>
        </p:txBody>
      </p:sp>
      <p:cxnSp>
        <p:nvCxnSpPr>
          <p:cNvPr id="33" name="Straight Arrow Connector 32"/>
          <p:cNvCxnSpPr>
            <a:stCxn id="547902" idx="3"/>
          </p:cNvCxnSpPr>
          <p:nvPr/>
        </p:nvCxnSpPr>
        <p:spPr>
          <a:xfrm flipV="1">
            <a:off x="1946275" y="3657600"/>
            <a:ext cx="2320925" cy="306388"/>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nvGraphicFramePr>
        <p:xfrm>
          <a:off x="2540000" y="5029200"/>
          <a:ext cx="1905000" cy="304799"/>
        </p:xfrm>
        <a:graphic>
          <a:graphicData uri="http://schemas.openxmlformats.org/drawingml/2006/table">
            <a:tbl>
              <a:tblPr/>
              <a:tblGrid>
                <a:gridCol w="952500"/>
                <a:gridCol w="952500"/>
              </a:tblGrid>
              <a:tr h="30479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ＭＳ Ｐゴシック" charset="-128"/>
                        </a:rPr>
                        <a:t>dy1e1dx1e1</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ＭＳ Ｐゴシック" charset="-128"/>
                        </a:rPr>
                        <a:t>dy1e1dx1e2</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sp>
        <p:nvSpPr>
          <p:cNvPr id="547912" name="TextBox 49"/>
          <p:cNvSpPr txBox="1">
            <a:spLocks noChangeArrowheads="1"/>
          </p:cNvSpPr>
          <p:nvPr/>
        </p:nvSpPr>
        <p:spPr bwMode="auto">
          <a:xfrm>
            <a:off x="4406900" y="4953000"/>
            <a:ext cx="368300" cy="830263"/>
          </a:xfrm>
          <a:prstGeom prst="rect">
            <a:avLst/>
          </a:prstGeom>
          <a:noFill/>
          <a:ln w="9525">
            <a:noFill/>
            <a:miter lim="800000"/>
            <a:headEnd/>
            <a:tailEnd/>
          </a:ln>
        </p:spPr>
        <p:txBody>
          <a:bodyPr>
            <a:spAutoFit/>
          </a:bodyPr>
          <a:lstStyle/>
          <a:p>
            <a:r>
              <a:rPr lang="en-US" dirty="0" smtClean="0">
                <a:solidFill>
                  <a:srgbClr val="000000"/>
                </a:solidFill>
              </a:rPr>
              <a:t>…</a:t>
            </a:r>
            <a:endParaRPr lang="en-US" dirty="0">
              <a:solidFill>
                <a:srgbClr val="000000"/>
              </a:solidFill>
            </a:endParaRPr>
          </a:p>
        </p:txBody>
      </p:sp>
      <p:cxnSp>
        <p:nvCxnSpPr>
          <p:cNvPr id="547913" name="Straight Arrow Connector 17"/>
          <p:cNvCxnSpPr>
            <a:cxnSpLocks noChangeShapeType="1"/>
          </p:cNvCxnSpPr>
          <p:nvPr/>
        </p:nvCxnSpPr>
        <p:spPr bwMode="auto">
          <a:xfrm>
            <a:off x="2311400" y="5181600"/>
            <a:ext cx="228600" cy="1588"/>
          </a:xfrm>
          <a:prstGeom prst="straightConnector1">
            <a:avLst/>
          </a:prstGeom>
          <a:noFill/>
          <a:ln w="9525">
            <a:solidFill>
              <a:schemeClr val="tx1"/>
            </a:solidFill>
            <a:round/>
            <a:headEnd/>
            <a:tailEnd type="arrow" w="med" len="med"/>
          </a:ln>
        </p:spPr>
      </p:cxnSp>
      <p:graphicFrame>
        <p:nvGraphicFramePr>
          <p:cNvPr id="54" name="Table 53"/>
          <p:cNvGraphicFramePr>
            <a:graphicFrameLocks noGrp="1"/>
          </p:cNvGraphicFramePr>
          <p:nvPr/>
        </p:nvGraphicFramePr>
        <p:xfrm>
          <a:off x="6434138" y="5105400"/>
          <a:ext cx="1905000" cy="304799"/>
        </p:xfrm>
        <a:graphic>
          <a:graphicData uri="http://schemas.openxmlformats.org/drawingml/2006/table">
            <a:tbl>
              <a:tblPr/>
              <a:tblGrid>
                <a:gridCol w="952500"/>
                <a:gridCol w="952500"/>
              </a:tblGrid>
              <a:tr h="30479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ＭＳ Ｐゴシック" charset="-128"/>
                        </a:rPr>
                        <a:t>dy1e2dx1e1</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ＭＳ Ｐゴシック" charset="-128"/>
                        </a:rPr>
                        <a:t>dy1e2dx1e2</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sp>
        <p:nvSpPr>
          <p:cNvPr id="547922" name="TextBox 54"/>
          <p:cNvSpPr txBox="1">
            <a:spLocks noChangeArrowheads="1"/>
          </p:cNvSpPr>
          <p:nvPr/>
        </p:nvSpPr>
        <p:spPr bwMode="auto">
          <a:xfrm>
            <a:off x="8301038" y="5029200"/>
            <a:ext cx="368300" cy="830263"/>
          </a:xfrm>
          <a:prstGeom prst="rect">
            <a:avLst/>
          </a:prstGeom>
          <a:noFill/>
          <a:ln w="9525">
            <a:noFill/>
            <a:miter lim="800000"/>
            <a:headEnd/>
            <a:tailEnd/>
          </a:ln>
        </p:spPr>
        <p:txBody>
          <a:bodyPr>
            <a:spAutoFit/>
          </a:bodyPr>
          <a:lstStyle/>
          <a:p>
            <a:r>
              <a:rPr lang="en-US" dirty="0">
                <a:solidFill>
                  <a:srgbClr val="000000"/>
                </a:solidFill>
              </a:rPr>
              <a:t>…</a:t>
            </a:r>
          </a:p>
        </p:txBody>
      </p:sp>
      <p:cxnSp>
        <p:nvCxnSpPr>
          <p:cNvPr id="547923" name="Straight Arrow Connector 17"/>
          <p:cNvCxnSpPr>
            <a:cxnSpLocks noChangeShapeType="1"/>
          </p:cNvCxnSpPr>
          <p:nvPr/>
        </p:nvCxnSpPr>
        <p:spPr bwMode="auto">
          <a:xfrm>
            <a:off x="6205538" y="5257800"/>
            <a:ext cx="228600" cy="1588"/>
          </a:xfrm>
          <a:prstGeom prst="straightConnector1">
            <a:avLst/>
          </a:prstGeom>
          <a:noFill/>
          <a:ln w="9525">
            <a:solidFill>
              <a:schemeClr val="tx1"/>
            </a:solidFill>
            <a:round/>
            <a:headEnd/>
            <a:tailEnd type="arrow" w="med" len="med"/>
          </a:ln>
        </p:spPr>
      </p:cxnSp>
      <p:graphicFrame>
        <p:nvGraphicFramePr>
          <p:cNvPr id="58" name="Table 57"/>
          <p:cNvGraphicFramePr>
            <a:graphicFrameLocks noGrp="1"/>
          </p:cNvGraphicFramePr>
          <p:nvPr/>
        </p:nvGraphicFramePr>
        <p:xfrm>
          <a:off x="2540000" y="6180138"/>
          <a:ext cx="1905000" cy="304799"/>
        </p:xfrm>
        <a:graphic>
          <a:graphicData uri="http://schemas.openxmlformats.org/drawingml/2006/table">
            <a:tbl>
              <a:tblPr/>
              <a:tblGrid>
                <a:gridCol w="952500"/>
                <a:gridCol w="952500"/>
              </a:tblGrid>
              <a:tr h="30479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ＭＳ Ｐゴシック" charset="-128"/>
                        </a:rPr>
                        <a:t>dy1e1dx4e1</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ＭＳ Ｐゴシック" charset="-128"/>
                        </a:rPr>
                        <a:t>dy1e1dx4e2</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sp>
        <p:nvSpPr>
          <p:cNvPr id="547932" name="TextBox 58"/>
          <p:cNvSpPr txBox="1">
            <a:spLocks noChangeArrowheads="1"/>
          </p:cNvSpPr>
          <p:nvPr/>
        </p:nvSpPr>
        <p:spPr bwMode="auto">
          <a:xfrm>
            <a:off x="4406900" y="6103938"/>
            <a:ext cx="368300" cy="830262"/>
          </a:xfrm>
          <a:prstGeom prst="rect">
            <a:avLst/>
          </a:prstGeom>
          <a:noFill/>
          <a:ln w="9525">
            <a:noFill/>
            <a:miter lim="800000"/>
            <a:headEnd/>
            <a:tailEnd/>
          </a:ln>
        </p:spPr>
        <p:txBody>
          <a:bodyPr>
            <a:spAutoFit/>
          </a:bodyPr>
          <a:lstStyle/>
          <a:p>
            <a:r>
              <a:rPr lang="en-US" dirty="0">
                <a:solidFill>
                  <a:srgbClr val="000000"/>
                </a:solidFill>
              </a:rPr>
              <a:t>…</a:t>
            </a:r>
          </a:p>
        </p:txBody>
      </p:sp>
      <p:cxnSp>
        <p:nvCxnSpPr>
          <p:cNvPr id="547933" name="Straight Arrow Connector 17"/>
          <p:cNvCxnSpPr>
            <a:cxnSpLocks noChangeShapeType="1"/>
          </p:cNvCxnSpPr>
          <p:nvPr/>
        </p:nvCxnSpPr>
        <p:spPr bwMode="auto">
          <a:xfrm>
            <a:off x="2311400" y="6332538"/>
            <a:ext cx="228600" cy="1587"/>
          </a:xfrm>
          <a:prstGeom prst="straightConnector1">
            <a:avLst/>
          </a:prstGeom>
          <a:noFill/>
          <a:ln w="9525">
            <a:solidFill>
              <a:schemeClr val="tx1"/>
            </a:solidFill>
            <a:round/>
            <a:headEnd/>
            <a:tailEnd type="arrow" w="med" len="med"/>
          </a:ln>
        </p:spPr>
      </p:cxnSp>
      <p:graphicFrame>
        <p:nvGraphicFramePr>
          <p:cNvPr id="61" name="Table 60"/>
          <p:cNvGraphicFramePr>
            <a:graphicFrameLocks noGrp="1"/>
          </p:cNvGraphicFramePr>
          <p:nvPr/>
        </p:nvGraphicFramePr>
        <p:xfrm>
          <a:off x="6434138" y="6180138"/>
          <a:ext cx="1905000" cy="304799"/>
        </p:xfrm>
        <a:graphic>
          <a:graphicData uri="http://schemas.openxmlformats.org/drawingml/2006/table">
            <a:tbl>
              <a:tblPr/>
              <a:tblGrid>
                <a:gridCol w="952500"/>
                <a:gridCol w="952500"/>
              </a:tblGrid>
              <a:tr h="30479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ＭＳ Ｐゴシック" charset="-128"/>
                        </a:rPr>
                        <a:t>dy1e2dx4e1</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ＭＳ Ｐゴシック" charset="-128"/>
                        </a:rPr>
                        <a:t>dy1e2dx4e2</a:t>
                      </a:r>
                    </a:p>
                  </a:txBody>
                  <a:tcPr horzOverflow="overflow">
                    <a:lnL w="12700" cap="flat" cmpd="sng" algn="ctr">
                      <a:solidFill>
                        <a:srgbClr val="5C5C8A"/>
                      </a:solidFill>
                      <a:prstDash val="solid"/>
                      <a:round/>
                      <a:headEnd type="none" w="med" len="med"/>
                      <a:tailEnd type="none" w="med" len="med"/>
                    </a:lnL>
                    <a:lnR w="12700" cap="flat" cmpd="sng" algn="ctr">
                      <a:solidFill>
                        <a:srgbClr val="5C5C8A"/>
                      </a:solidFill>
                      <a:prstDash val="solid"/>
                      <a:round/>
                      <a:headEnd type="none" w="med" len="med"/>
                      <a:tailEnd type="none" w="med" len="med"/>
                    </a:lnR>
                    <a:lnT w="12700" cap="flat" cmpd="sng" algn="ctr">
                      <a:solidFill>
                        <a:srgbClr val="5C5C8A"/>
                      </a:solidFill>
                      <a:prstDash val="solid"/>
                      <a:round/>
                      <a:headEnd type="none" w="med" len="med"/>
                      <a:tailEnd type="none" w="med" len="med"/>
                    </a:lnT>
                    <a:lnB w="12700" cap="flat" cmpd="sng" algn="ctr">
                      <a:solidFill>
                        <a:srgbClr val="5C5C8A"/>
                      </a:solidFill>
                      <a:prstDash val="solid"/>
                      <a:round/>
                      <a:headEnd type="none" w="med" len="med"/>
                      <a:tailEnd type="none" w="med" len="med"/>
                    </a:lnB>
                    <a:lnTlToBr>
                      <a:noFill/>
                    </a:lnTlToBr>
                    <a:lnBlToTr>
                      <a:noFill/>
                    </a:lnBlToTr>
                    <a:solidFill>
                      <a:srgbClr val="EAEAED"/>
                    </a:solidFill>
                  </a:tcPr>
                </a:tc>
              </a:tr>
            </a:tbl>
          </a:graphicData>
        </a:graphic>
      </p:graphicFrame>
      <p:sp>
        <p:nvSpPr>
          <p:cNvPr id="547942" name="TextBox 61"/>
          <p:cNvSpPr txBox="1">
            <a:spLocks noChangeArrowheads="1"/>
          </p:cNvSpPr>
          <p:nvPr/>
        </p:nvSpPr>
        <p:spPr bwMode="auto">
          <a:xfrm>
            <a:off x="8288338" y="6103938"/>
            <a:ext cx="368300" cy="830262"/>
          </a:xfrm>
          <a:prstGeom prst="rect">
            <a:avLst/>
          </a:prstGeom>
          <a:noFill/>
          <a:ln w="9525">
            <a:noFill/>
            <a:miter lim="800000"/>
            <a:headEnd/>
            <a:tailEnd/>
          </a:ln>
        </p:spPr>
        <p:txBody>
          <a:bodyPr>
            <a:spAutoFit/>
          </a:bodyPr>
          <a:lstStyle/>
          <a:p>
            <a:r>
              <a:rPr lang="en-US" dirty="0">
                <a:solidFill>
                  <a:srgbClr val="000000"/>
                </a:solidFill>
              </a:rPr>
              <a:t>…</a:t>
            </a:r>
          </a:p>
        </p:txBody>
      </p:sp>
      <p:cxnSp>
        <p:nvCxnSpPr>
          <p:cNvPr id="547943" name="Straight Arrow Connector 17"/>
          <p:cNvCxnSpPr>
            <a:cxnSpLocks noChangeShapeType="1"/>
          </p:cNvCxnSpPr>
          <p:nvPr/>
        </p:nvCxnSpPr>
        <p:spPr bwMode="auto">
          <a:xfrm>
            <a:off x="6218238" y="6332538"/>
            <a:ext cx="228600" cy="1587"/>
          </a:xfrm>
          <a:prstGeom prst="straightConnector1">
            <a:avLst/>
          </a:prstGeom>
          <a:noFill/>
          <a:ln w="9525">
            <a:solidFill>
              <a:schemeClr val="tx1"/>
            </a:solidFill>
            <a:round/>
            <a:headEnd/>
            <a:tailEnd type="arrow" w="med" len="med"/>
          </a:ln>
        </p:spPr>
      </p:cxnSp>
      <p:sp>
        <p:nvSpPr>
          <p:cNvPr id="547944" name="TextBox 33"/>
          <p:cNvSpPr txBox="1">
            <a:spLocks noChangeArrowheads="1"/>
          </p:cNvSpPr>
          <p:nvPr/>
        </p:nvSpPr>
        <p:spPr bwMode="auto">
          <a:xfrm>
            <a:off x="3200400" y="1193800"/>
            <a:ext cx="2819400" cy="400050"/>
          </a:xfrm>
          <a:prstGeom prst="rect">
            <a:avLst/>
          </a:prstGeom>
          <a:noFill/>
          <a:ln w="9525">
            <a:noFill/>
            <a:miter lim="800000"/>
            <a:headEnd/>
            <a:tailEnd/>
          </a:ln>
        </p:spPr>
        <p:txBody>
          <a:bodyPr>
            <a:spAutoFit/>
          </a:bodyPr>
          <a:lstStyle/>
          <a:p>
            <a:r>
              <a:rPr lang="en-US" sz="2000" b="1">
                <a:solidFill>
                  <a:srgbClr val="000000"/>
                </a:solidFill>
                <a:latin typeface="Calibri" pitchFamily="34" charset="0"/>
                <a:ea typeface="ＭＳ Ｐゴシック" pitchFamily="34" charset="-128"/>
              </a:rPr>
              <a:t>Functions of Functions</a:t>
            </a:r>
          </a:p>
        </p:txBody>
      </p:sp>
      <p:sp>
        <p:nvSpPr>
          <p:cNvPr id="547957" name="TextBox 43"/>
          <p:cNvSpPr txBox="1">
            <a:spLocks noChangeArrowheads="1"/>
          </p:cNvSpPr>
          <p:nvPr/>
        </p:nvSpPr>
        <p:spPr bwMode="auto">
          <a:xfrm>
            <a:off x="233362" y="4619823"/>
            <a:ext cx="1646238" cy="307777"/>
          </a:xfrm>
          <a:prstGeom prst="rect">
            <a:avLst/>
          </a:prstGeom>
          <a:noFill/>
          <a:ln w="9525">
            <a:noFill/>
            <a:miter lim="800000"/>
            <a:headEnd/>
            <a:tailEnd/>
          </a:ln>
        </p:spPr>
        <p:txBody>
          <a:bodyPr wrap="square">
            <a:spAutoFit/>
          </a:bodyPr>
          <a:lstStyle/>
          <a:p>
            <a:pPr lvl="0"/>
            <a:r>
              <a:rPr lang="en-US" sz="1400" dirty="0" smtClean="0">
                <a:solidFill>
                  <a:srgbClr val="000000"/>
                </a:solidFill>
                <a:latin typeface="Calibri" pitchFamily="34" charset="0"/>
                <a:ea typeface="ＭＳ Ｐゴシック" pitchFamily="34" charset="-128"/>
              </a:rPr>
              <a:t>Gradient </a:t>
            </a:r>
            <a:r>
              <a:rPr lang="en-US" sz="1400" dirty="0" smtClean="0">
                <a:solidFill>
                  <a:srgbClr val="000000"/>
                </a:solidFill>
                <a:ea typeface="ＭＳ Ｐゴシック" charset="-128"/>
              </a:rPr>
              <a:t>y1e1g1</a:t>
            </a:r>
          </a:p>
        </p:txBody>
      </p:sp>
      <p:sp>
        <p:nvSpPr>
          <p:cNvPr id="547958" name="TextBox 52"/>
          <p:cNvSpPr txBox="1">
            <a:spLocks noChangeArrowheads="1"/>
          </p:cNvSpPr>
          <p:nvPr/>
        </p:nvSpPr>
        <p:spPr bwMode="auto">
          <a:xfrm>
            <a:off x="152400" y="4289623"/>
            <a:ext cx="2286000" cy="307777"/>
          </a:xfrm>
          <a:prstGeom prst="rect">
            <a:avLst/>
          </a:prstGeom>
          <a:noFill/>
          <a:ln w="9525">
            <a:noFill/>
            <a:miter lim="800000"/>
            <a:headEnd/>
            <a:tailEnd/>
          </a:ln>
        </p:spPr>
        <p:txBody>
          <a:bodyPr wrap="square">
            <a:spAutoFit/>
          </a:bodyPr>
          <a:lstStyle/>
          <a:p>
            <a:pPr lvl="0"/>
            <a:r>
              <a:rPr lang="en-US" sz="1400" dirty="0" smtClean="0">
                <a:solidFill>
                  <a:srgbClr val="000000"/>
                </a:solidFill>
                <a:latin typeface="Calibri" pitchFamily="34" charset="0"/>
                <a:ea typeface="ＭＳ Ｐゴシック" pitchFamily="34" charset="-128"/>
              </a:rPr>
              <a:t>Differentiator </a:t>
            </a:r>
            <a:r>
              <a:rPr lang="en-US" sz="1400" dirty="0" smtClean="0">
                <a:solidFill>
                  <a:srgbClr val="000000"/>
                </a:solidFill>
                <a:ea typeface="ＭＳ Ｐゴシック" charset="-128"/>
              </a:rPr>
              <a:t>y1e1d</a:t>
            </a:r>
          </a:p>
        </p:txBody>
      </p:sp>
      <p:sp>
        <p:nvSpPr>
          <p:cNvPr id="45" name="TextBox 25"/>
          <p:cNvSpPr txBox="1">
            <a:spLocks noChangeArrowheads="1"/>
          </p:cNvSpPr>
          <p:nvPr/>
        </p:nvSpPr>
        <p:spPr bwMode="auto">
          <a:xfrm>
            <a:off x="5410200" y="2438400"/>
            <a:ext cx="368300" cy="646331"/>
          </a:xfrm>
          <a:prstGeom prst="rect">
            <a:avLst/>
          </a:prstGeom>
          <a:noFill/>
          <a:ln w="9525">
            <a:noFill/>
            <a:miter lim="800000"/>
            <a:headEnd/>
            <a:tailEnd/>
          </a:ln>
        </p:spPr>
        <p:txBody>
          <a:bodyPr>
            <a:spAutoFit/>
          </a:bodyPr>
          <a:lstStyle/>
          <a:p>
            <a:r>
              <a:rPr lang="en-US" b="1" dirty="0">
                <a:solidFill>
                  <a:srgbClr val="000000"/>
                </a:solidFill>
              </a:rPr>
              <a:t>…</a:t>
            </a:r>
          </a:p>
        </p:txBody>
      </p:sp>
      <p:sp>
        <p:nvSpPr>
          <p:cNvPr id="46" name="TextBox 43"/>
          <p:cNvSpPr txBox="1">
            <a:spLocks noChangeArrowheads="1"/>
          </p:cNvSpPr>
          <p:nvPr/>
        </p:nvSpPr>
        <p:spPr bwMode="auto">
          <a:xfrm>
            <a:off x="4902200" y="4622800"/>
            <a:ext cx="1646238" cy="307777"/>
          </a:xfrm>
          <a:prstGeom prst="rect">
            <a:avLst/>
          </a:prstGeom>
          <a:noFill/>
          <a:ln w="9525">
            <a:noFill/>
            <a:miter lim="800000"/>
            <a:headEnd/>
            <a:tailEnd/>
          </a:ln>
        </p:spPr>
        <p:txBody>
          <a:bodyPr wrap="square">
            <a:spAutoFit/>
          </a:bodyPr>
          <a:lstStyle/>
          <a:p>
            <a:pPr lvl="0"/>
            <a:r>
              <a:rPr lang="en-US" sz="1400" dirty="0" smtClean="0">
                <a:solidFill>
                  <a:srgbClr val="000000"/>
                </a:solidFill>
                <a:latin typeface="Calibri" pitchFamily="34" charset="0"/>
                <a:ea typeface="ＭＳ Ｐゴシック" pitchFamily="34" charset="-128"/>
              </a:rPr>
              <a:t>Gradient </a:t>
            </a:r>
            <a:r>
              <a:rPr lang="en-US" sz="1400" dirty="0" smtClean="0">
                <a:solidFill>
                  <a:srgbClr val="000000"/>
                </a:solidFill>
                <a:ea typeface="ＭＳ Ｐゴシック" charset="-128"/>
              </a:rPr>
              <a:t>y1e1g2</a:t>
            </a:r>
          </a:p>
        </p:txBody>
      </p:sp>
      <p:sp>
        <p:nvSpPr>
          <p:cNvPr id="52" name="TextBox 25"/>
          <p:cNvSpPr txBox="1">
            <a:spLocks noChangeArrowheads="1"/>
          </p:cNvSpPr>
          <p:nvPr/>
        </p:nvSpPr>
        <p:spPr bwMode="auto">
          <a:xfrm>
            <a:off x="8610600" y="5356423"/>
            <a:ext cx="368300" cy="646331"/>
          </a:xfrm>
          <a:prstGeom prst="rect">
            <a:avLst/>
          </a:prstGeom>
          <a:noFill/>
          <a:ln w="9525">
            <a:noFill/>
            <a:miter lim="800000"/>
            <a:headEnd/>
            <a:tailEnd/>
          </a:ln>
        </p:spPr>
        <p:txBody>
          <a:bodyPr>
            <a:spAutoFit/>
          </a:bodyPr>
          <a:lstStyle/>
          <a:p>
            <a:r>
              <a:rPr lang="en-US" b="1" dirty="0" smtClean="0">
                <a:solidFill>
                  <a:srgbClr val="000000"/>
                </a:solidFill>
              </a:rPr>
              <a:t>…</a:t>
            </a:r>
            <a:endParaRPr lang="en-US" b="1" dirty="0">
              <a:solidFill>
                <a:srgbClr val="000000"/>
              </a:solidFill>
            </a:endParaRPr>
          </a:p>
        </p:txBody>
      </p:sp>
      <p:cxnSp>
        <p:nvCxnSpPr>
          <p:cNvPr id="53" name="Straight Arrow Connector 13"/>
          <p:cNvCxnSpPr>
            <a:cxnSpLocks noChangeShapeType="1"/>
            <a:stCxn id="37" idx="1"/>
          </p:cNvCxnSpPr>
          <p:nvPr/>
        </p:nvCxnSpPr>
        <p:spPr bwMode="auto">
          <a:xfrm rot="10800000" flipV="1">
            <a:off x="5410200" y="3416300"/>
            <a:ext cx="762000" cy="12700"/>
          </a:xfrm>
          <a:prstGeom prst="straightConnector1">
            <a:avLst/>
          </a:prstGeom>
          <a:noFill/>
          <a:ln w="9525">
            <a:solidFill>
              <a:schemeClr val="tx1"/>
            </a:solidFill>
            <a:round/>
            <a:headEnd/>
            <a:tailEnd type="arrow" w="med" len="med"/>
          </a:ln>
        </p:spPr>
      </p:cxnSp>
      <p:cxnSp>
        <p:nvCxnSpPr>
          <p:cNvPr id="72" name="Straight Arrow Connector 13"/>
          <p:cNvCxnSpPr>
            <a:cxnSpLocks noChangeShapeType="1"/>
            <a:endCxn id="52" idx="0"/>
          </p:cNvCxnSpPr>
          <p:nvPr/>
        </p:nvCxnSpPr>
        <p:spPr bwMode="auto">
          <a:xfrm rot="16200000" flipH="1">
            <a:off x="7548466" y="4110138"/>
            <a:ext cx="1775021" cy="717548"/>
          </a:xfrm>
          <a:prstGeom prst="straightConnector1">
            <a:avLst/>
          </a:prstGeom>
          <a:noFill/>
          <a:ln w="9525">
            <a:solidFill>
              <a:schemeClr val="tx1"/>
            </a:solidFill>
            <a:round/>
            <a:headEnd/>
            <a:tailEnd type="arrow" w="med" len="med"/>
          </a:ln>
        </p:spPr>
      </p:cxnSp>
      <p:sp>
        <p:nvSpPr>
          <p:cNvPr id="83" name="TextBox 10"/>
          <p:cNvSpPr txBox="1">
            <a:spLocks noChangeArrowheads="1"/>
          </p:cNvSpPr>
          <p:nvPr/>
        </p:nvSpPr>
        <p:spPr bwMode="auto">
          <a:xfrm>
            <a:off x="3048000" y="4724400"/>
            <a:ext cx="1325563" cy="276999"/>
          </a:xfrm>
          <a:prstGeom prst="rect">
            <a:avLst/>
          </a:prstGeom>
          <a:noFill/>
          <a:ln w="9525">
            <a:noFill/>
            <a:miter lim="800000"/>
            <a:headEnd/>
            <a:tailEnd/>
          </a:ln>
        </p:spPr>
        <p:txBody>
          <a:bodyPr>
            <a:spAutoFit/>
          </a:bodyPr>
          <a:lstStyle/>
          <a:p>
            <a:r>
              <a:rPr lang="en-US" sz="1200" dirty="0">
                <a:solidFill>
                  <a:srgbClr val="000000"/>
                </a:solidFill>
                <a:latin typeface="Calibri" pitchFamily="34" charset="0"/>
                <a:ea typeface="ＭＳ Ｐゴシック" pitchFamily="34" charset="-128"/>
              </a:rPr>
              <a:t>Evaluators</a:t>
            </a:r>
          </a:p>
        </p:txBody>
      </p:sp>
      <p:sp>
        <p:nvSpPr>
          <p:cNvPr id="84" name="TextBox 10"/>
          <p:cNvSpPr txBox="1">
            <a:spLocks noChangeArrowheads="1"/>
          </p:cNvSpPr>
          <p:nvPr/>
        </p:nvSpPr>
        <p:spPr bwMode="auto">
          <a:xfrm>
            <a:off x="3048000" y="5867400"/>
            <a:ext cx="1325563" cy="276999"/>
          </a:xfrm>
          <a:prstGeom prst="rect">
            <a:avLst/>
          </a:prstGeom>
          <a:noFill/>
          <a:ln w="9525">
            <a:noFill/>
            <a:miter lim="800000"/>
            <a:headEnd/>
            <a:tailEnd/>
          </a:ln>
        </p:spPr>
        <p:txBody>
          <a:bodyPr>
            <a:spAutoFit/>
          </a:bodyPr>
          <a:lstStyle/>
          <a:p>
            <a:r>
              <a:rPr lang="en-US" sz="1200" dirty="0">
                <a:solidFill>
                  <a:srgbClr val="000000"/>
                </a:solidFill>
                <a:latin typeface="Calibri" pitchFamily="34" charset="0"/>
                <a:ea typeface="ＭＳ Ｐゴシック" pitchFamily="34" charset="-128"/>
              </a:rPr>
              <a:t>Evaluators</a:t>
            </a:r>
          </a:p>
        </p:txBody>
      </p:sp>
      <p:sp>
        <p:nvSpPr>
          <p:cNvPr id="85" name="Rectangle 84"/>
          <p:cNvSpPr/>
          <p:nvPr/>
        </p:nvSpPr>
        <p:spPr>
          <a:xfrm rot="5400000">
            <a:off x="3354085" y="5420583"/>
            <a:ext cx="415498" cy="369332"/>
          </a:xfrm>
          <a:prstGeom prst="rect">
            <a:avLst/>
          </a:prstGeom>
        </p:spPr>
        <p:txBody>
          <a:bodyPr wrap="square">
            <a:spAutoFit/>
          </a:bodyPr>
          <a:lstStyle/>
          <a:p>
            <a:r>
              <a:rPr lang="en-US" dirty="0" smtClean="0">
                <a:solidFill>
                  <a:srgbClr val="000000"/>
                </a:solidFill>
              </a:rPr>
              <a:t>…</a:t>
            </a:r>
            <a:endParaRPr lang="en-US" dirty="0"/>
          </a:p>
        </p:txBody>
      </p:sp>
      <p:sp>
        <p:nvSpPr>
          <p:cNvPr id="86" name="Rectangle 85"/>
          <p:cNvSpPr/>
          <p:nvPr/>
        </p:nvSpPr>
        <p:spPr>
          <a:xfrm rot="5400000">
            <a:off x="7252984" y="5433283"/>
            <a:ext cx="415498" cy="369332"/>
          </a:xfrm>
          <a:prstGeom prst="rect">
            <a:avLst/>
          </a:prstGeom>
        </p:spPr>
        <p:txBody>
          <a:bodyPr wrap="square">
            <a:spAutoFit/>
          </a:bodyPr>
          <a:lstStyle/>
          <a:p>
            <a:r>
              <a:rPr lang="en-US" dirty="0" smtClean="0">
                <a:solidFill>
                  <a:srgbClr val="000000"/>
                </a:solidFill>
              </a:rPr>
              <a:t>…</a:t>
            </a:r>
            <a:endParaRPr lang="en-US" dirty="0"/>
          </a:p>
        </p:txBody>
      </p:sp>
      <p:cxnSp>
        <p:nvCxnSpPr>
          <p:cNvPr id="87" name="Straight Arrow Connector 13"/>
          <p:cNvCxnSpPr>
            <a:cxnSpLocks noChangeShapeType="1"/>
            <a:stCxn id="37" idx="2"/>
          </p:cNvCxnSpPr>
          <p:nvPr/>
        </p:nvCxnSpPr>
        <p:spPr bwMode="auto">
          <a:xfrm rot="16200000" flipH="1">
            <a:off x="7137399" y="3784601"/>
            <a:ext cx="1574802" cy="1219200"/>
          </a:xfrm>
          <a:prstGeom prst="straightConnector1">
            <a:avLst/>
          </a:prstGeom>
          <a:noFill/>
          <a:ln w="9525">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Evaluators</a:t>
            </a:r>
            <a:endParaRPr lang="en-US" dirty="0"/>
          </a:p>
        </p:txBody>
      </p:sp>
      <p:sp>
        <p:nvSpPr>
          <p:cNvPr id="3" name="Content Placeholder 2"/>
          <p:cNvSpPr>
            <a:spLocks noGrp="1"/>
          </p:cNvSpPr>
          <p:nvPr>
            <p:ph idx="1"/>
          </p:nvPr>
        </p:nvSpPr>
        <p:spPr>
          <a:xfrm>
            <a:off x="228600" y="2133600"/>
            <a:ext cx="8521700" cy="2750074"/>
          </a:xfrm>
        </p:spPr>
        <p:txBody>
          <a:bodyPr/>
          <a:lstStyle/>
          <a:p>
            <a:r>
              <a:rPr lang="en-US" sz="1800" b="1" i="1" dirty="0" smtClean="0">
                <a:solidFill>
                  <a:srgbClr val="000099"/>
                </a:solidFill>
              </a:rPr>
              <a:t>Evaluators –</a:t>
            </a:r>
            <a:r>
              <a:rPr lang="en-US" sz="1800" b="1" i="1" dirty="0" smtClean="0">
                <a:solidFill>
                  <a:prstClr val="black"/>
                </a:solidFill>
              </a:rPr>
              <a:t> </a:t>
            </a:r>
            <a:r>
              <a:rPr lang="en-US" sz="1800" dirty="0" smtClean="0">
                <a:solidFill>
                  <a:prstClr val="black"/>
                </a:solidFill>
              </a:rPr>
              <a:t> are used to determine the value of variables and their partial derivatives(chain rule works) with respect to their dependencies (Variables)</a:t>
            </a:r>
            <a:r>
              <a:rPr lang="en-US" sz="1800" dirty="0" smtClean="0"/>
              <a:t>. Evaluators do not necessarily produce a scalar value. The result can be an entire database or file.  (for a given set of input an application creates many outputs)</a:t>
            </a:r>
          </a:p>
          <a:p>
            <a:pPr lvl="1"/>
            <a:r>
              <a:rPr lang="en-US" sz="1800" dirty="0" smtClean="0"/>
              <a:t>Current Evaluator Types – </a:t>
            </a:r>
            <a:r>
              <a:rPr lang="en-US" sz="1800" dirty="0" err="1" smtClean="0"/>
              <a:t>ModelEvaluator</a:t>
            </a:r>
            <a:r>
              <a:rPr lang="en-US" sz="1800" dirty="0" smtClean="0"/>
              <a:t>, </a:t>
            </a:r>
            <a:r>
              <a:rPr lang="en-US" sz="1800" dirty="0" err="1" smtClean="0"/>
              <a:t>ExertionEvaluator</a:t>
            </a:r>
            <a:r>
              <a:rPr lang="en-US" sz="1800" dirty="0" smtClean="0"/>
              <a:t>, </a:t>
            </a:r>
            <a:r>
              <a:rPr lang="en-US" sz="1800" dirty="0" err="1" smtClean="0"/>
              <a:t>ExpressionEvaluator</a:t>
            </a:r>
            <a:r>
              <a:rPr lang="en-US" sz="1800" dirty="0" smtClean="0"/>
              <a:t>, </a:t>
            </a:r>
            <a:r>
              <a:rPr lang="en-US" sz="1800" dirty="0" err="1" smtClean="0"/>
              <a:t>GroovyEvaluator</a:t>
            </a:r>
            <a:r>
              <a:rPr lang="en-US" sz="1800" dirty="0" smtClean="0"/>
              <a:t>, </a:t>
            </a:r>
            <a:r>
              <a:rPr lang="en-US" sz="1800" dirty="0" err="1" smtClean="0"/>
              <a:t>JepEvaluator</a:t>
            </a:r>
            <a:r>
              <a:rPr lang="en-US" sz="1800" dirty="0" smtClean="0"/>
              <a:t>, </a:t>
            </a:r>
            <a:r>
              <a:rPr lang="en-US" sz="1800" dirty="0" err="1" smtClean="0"/>
              <a:t>MethodEvaluator</a:t>
            </a:r>
            <a:r>
              <a:rPr lang="en-US" sz="1800" dirty="0" smtClean="0"/>
              <a:t>, </a:t>
            </a:r>
            <a:r>
              <a:rPr lang="en-US" sz="1800" dirty="0" err="1" smtClean="0"/>
              <a:t>SOAEvaluator</a:t>
            </a:r>
            <a:r>
              <a:rPr lang="en-US" sz="1800" dirty="0" smtClean="0"/>
              <a:t>, </a:t>
            </a:r>
            <a:r>
              <a:rPr lang="en-US" sz="1800" dirty="0" err="1" smtClean="0"/>
              <a:t>FDEvaluator</a:t>
            </a:r>
            <a:endParaRPr lang="en-US" sz="1800" dirty="0" smtClean="0"/>
          </a:p>
          <a:p>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a:xfrm>
            <a:off x="228600" y="2286000"/>
            <a:ext cx="8521700" cy="2369074"/>
          </a:xfrm>
        </p:spPr>
        <p:txBody>
          <a:bodyPr/>
          <a:lstStyle/>
          <a:p>
            <a:r>
              <a:rPr lang="en-US" sz="1800" b="1" i="1" dirty="0" smtClean="0">
                <a:solidFill>
                  <a:srgbClr val="000099"/>
                </a:solidFill>
              </a:rPr>
              <a:t>Filters - </a:t>
            </a:r>
            <a:r>
              <a:rPr lang="en-US" sz="1800" dirty="0" smtClean="0"/>
              <a:t>are used to map the results of </a:t>
            </a:r>
            <a:r>
              <a:rPr lang="en-US" sz="1800" i="1" dirty="0" smtClean="0"/>
              <a:t>Evaluators</a:t>
            </a:r>
            <a:r>
              <a:rPr lang="en-US" sz="1800" dirty="0" smtClean="0"/>
              <a:t> to </a:t>
            </a:r>
            <a:r>
              <a:rPr lang="en-US" sz="1800" i="1" dirty="0" smtClean="0"/>
              <a:t>Variable</a:t>
            </a:r>
            <a:r>
              <a:rPr lang="en-US" sz="1800" dirty="0" smtClean="0"/>
              <a:t> Values. Think </a:t>
            </a:r>
            <a:r>
              <a:rPr lang="en-US" sz="1800" dirty="0" err="1" smtClean="0"/>
              <a:t>unix</a:t>
            </a:r>
            <a:r>
              <a:rPr lang="en-US" sz="1800" dirty="0" smtClean="0"/>
              <a:t> shell piping. Filters take the output of Evaluators and reduce it to a single scalar value necessary to define a </a:t>
            </a:r>
            <a:r>
              <a:rPr lang="en-US" sz="1800" i="1" dirty="0" smtClean="0"/>
              <a:t>Variable</a:t>
            </a:r>
            <a:r>
              <a:rPr lang="en-US" sz="1800" dirty="0" smtClean="0"/>
              <a:t> value. Filters can be concatenated </a:t>
            </a:r>
            <a:r>
              <a:rPr lang="en-US" sz="1800" i="1" dirty="0" smtClean="0"/>
              <a:t>n</a:t>
            </a:r>
            <a:r>
              <a:rPr lang="en-US" sz="1800" dirty="0" smtClean="0"/>
              <a:t> times.</a:t>
            </a:r>
          </a:p>
          <a:p>
            <a:pPr lvl="1"/>
            <a:r>
              <a:rPr lang="en-US" sz="1800" dirty="0" smtClean="0"/>
              <a:t>Current Filter Types – </a:t>
            </a:r>
            <a:r>
              <a:rPr lang="en-US" sz="1800" dirty="0" err="1" smtClean="0"/>
              <a:t>BasicFileFilter</a:t>
            </a:r>
            <a:r>
              <a:rPr lang="en-US" sz="1800" dirty="0" smtClean="0"/>
              <a:t>, </a:t>
            </a:r>
            <a:r>
              <a:rPr lang="en-US" sz="1800" dirty="0" err="1" smtClean="0"/>
              <a:t>ContextFilter</a:t>
            </a:r>
            <a:r>
              <a:rPr lang="en-US" sz="1800" dirty="0" smtClean="0"/>
              <a:t>, </a:t>
            </a:r>
            <a:r>
              <a:rPr lang="en-US" sz="1800" dirty="0" err="1" smtClean="0"/>
              <a:t>FileFilter</a:t>
            </a:r>
            <a:r>
              <a:rPr lang="en-US" sz="1800" dirty="0" smtClean="0"/>
              <a:t>, </a:t>
            </a:r>
            <a:r>
              <a:rPr lang="en-US" sz="1800" dirty="0" err="1" smtClean="0"/>
              <a:t>GrepFilter</a:t>
            </a:r>
            <a:r>
              <a:rPr lang="en-US" sz="1800" dirty="0" smtClean="0"/>
              <a:t>, </a:t>
            </a:r>
            <a:r>
              <a:rPr lang="en-US" sz="1800" dirty="0" err="1" smtClean="0"/>
              <a:t>ListFilter</a:t>
            </a:r>
            <a:r>
              <a:rPr lang="en-US" sz="1800" dirty="0" smtClean="0"/>
              <a:t>, </a:t>
            </a:r>
            <a:r>
              <a:rPr lang="en-US" sz="1800" dirty="0" err="1" smtClean="0"/>
              <a:t>MapFilter</a:t>
            </a:r>
            <a:r>
              <a:rPr lang="en-US" sz="1800" dirty="0" smtClean="0"/>
              <a:t>, </a:t>
            </a:r>
            <a:r>
              <a:rPr lang="en-US" sz="1800" dirty="0" err="1" smtClean="0"/>
              <a:t>ObjetFilter</a:t>
            </a:r>
            <a:r>
              <a:rPr lang="en-US" sz="1800" dirty="0" smtClean="0"/>
              <a:t>, </a:t>
            </a:r>
            <a:r>
              <a:rPr lang="en-US" sz="1800" dirty="0" err="1" smtClean="0"/>
              <a:t>PatternFilter</a:t>
            </a:r>
            <a:r>
              <a:rPr lang="en-US" sz="1800" dirty="0" smtClean="0"/>
              <a:t>, </a:t>
            </a:r>
            <a:r>
              <a:rPr lang="en-US" sz="1800" dirty="0" err="1" smtClean="0"/>
              <a:t>TextFilter</a:t>
            </a:r>
            <a:endParaRPr lang="en-US" sz="1800" dirty="0" smtClean="0"/>
          </a:p>
          <a:p>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&amp; VEF Example</a:t>
            </a:r>
            <a:endParaRPr lang="en-US" dirty="0"/>
          </a:p>
        </p:txBody>
      </p:sp>
      <p:sp>
        <p:nvSpPr>
          <p:cNvPr id="3" name="TextBox 2"/>
          <p:cNvSpPr txBox="1"/>
          <p:nvPr/>
        </p:nvSpPr>
        <p:spPr>
          <a:xfrm>
            <a:off x="457200" y="1828800"/>
            <a:ext cx="7296934" cy="923330"/>
          </a:xfrm>
          <a:prstGeom prst="rect">
            <a:avLst/>
          </a:prstGeom>
          <a:noFill/>
        </p:spPr>
        <p:txBody>
          <a:bodyPr wrap="none" rtlCol="0">
            <a:spAutoFit/>
          </a:bodyPr>
          <a:lstStyle/>
          <a:p>
            <a:r>
              <a:rPr lang="en-US" dirty="0" smtClean="0"/>
              <a:t>The following example can be found in iGrid-10 @</a:t>
            </a:r>
          </a:p>
          <a:p>
            <a:endParaRPr lang="en-US" dirty="0" smtClean="0"/>
          </a:p>
          <a:p>
            <a:r>
              <a:rPr lang="en-US" dirty="0" smtClean="0"/>
              <a:t>iGrid-10/modules/test/</a:t>
            </a:r>
            <a:r>
              <a:rPr lang="en-US" dirty="0" err="1" smtClean="0"/>
              <a:t>eval</a:t>
            </a:r>
            <a:r>
              <a:rPr lang="en-US" dirty="0" smtClean="0"/>
              <a:t>/</a:t>
            </a:r>
            <a:r>
              <a:rPr lang="en-US" dirty="0" err="1" smtClean="0"/>
              <a:t>src</a:t>
            </a:r>
            <a:r>
              <a:rPr lang="en-US" dirty="0" smtClean="0"/>
              <a:t>/</a:t>
            </a:r>
            <a:r>
              <a:rPr lang="en-US" dirty="0" err="1" smtClean="0"/>
              <a:t>sorcer</a:t>
            </a:r>
            <a:r>
              <a:rPr lang="en-US" dirty="0" smtClean="0"/>
              <a:t>/test/</a:t>
            </a:r>
            <a:r>
              <a:rPr lang="en-US" dirty="0" err="1" smtClean="0"/>
              <a:t>eval</a:t>
            </a:r>
            <a:r>
              <a:rPr lang="en-US" dirty="0" smtClean="0"/>
              <a:t>/RosenSuzukiFunction1.java</a:t>
            </a: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sz="2800" i="1" dirty="0" smtClean="0"/>
              <a:t>Rosen-Suzuki Function Optimization Definition</a:t>
            </a:r>
          </a:p>
        </p:txBody>
      </p:sp>
      <p:graphicFrame>
        <p:nvGraphicFramePr>
          <p:cNvPr id="5" name="Object 9"/>
          <p:cNvGraphicFramePr>
            <a:graphicFrameLocks noChangeAspect="1"/>
          </p:cNvGraphicFramePr>
          <p:nvPr/>
        </p:nvGraphicFramePr>
        <p:xfrm>
          <a:off x="1981200" y="1676400"/>
          <a:ext cx="4967288" cy="382587"/>
        </p:xfrm>
        <a:graphic>
          <a:graphicData uri="http://schemas.openxmlformats.org/presentationml/2006/ole">
            <p:oleObj spid="_x0000_s3074" name="Equation" r:id="rId3" imgW="3098520" imgH="241200" progId="Equation.3">
              <p:embed/>
            </p:oleObj>
          </a:graphicData>
        </a:graphic>
      </p:graphicFrame>
      <p:sp>
        <p:nvSpPr>
          <p:cNvPr id="6" name="TextBox 5"/>
          <p:cNvSpPr txBox="1"/>
          <p:nvPr/>
        </p:nvSpPr>
        <p:spPr>
          <a:xfrm>
            <a:off x="1250950" y="1211262"/>
            <a:ext cx="1159292" cy="369332"/>
          </a:xfrm>
          <a:prstGeom prst="rect">
            <a:avLst/>
          </a:prstGeom>
          <a:noFill/>
        </p:spPr>
        <p:txBody>
          <a:bodyPr wrap="none" rtlCol="0">
            <a:spAutoFit/>
          </a:bodyPr>
          <a:lstStyle/>
          <a:p>
            <a:r>
              <a:rPr lang="en-US" dirty="0" smtClean="0"/>
              <a:t>Minimize </a:t>
            </a:r>
            <a:endParaRPr lang="en-US" dirty="0"/>
          </a:p>
        </p:txBody>
      </p:sp>
      <p:sp>
        <p:nvSpPr>
          <p:cNvPr id="7" name="TextBox 6"/>
          <p:cNvSpPr txBox="1"/>
          <p:nvPr/>
        </p:nvSpPr>
        <p:spPr>
          <a:xfrm>
            <a:off x="1193800" y="2268537"/>
            <a:ext cx="1274708" cy="369332"/>
          </a:xfrm>
          <a:prstGeom prst="rect">
            <a:avLst/>
          </a:prstGeom>
          <a:noFill/>
        </p:spPr>
        <p:txBody>
          <a:bodyPr wrap="none" rtlCol="0">
            <a:spAutoFit/>
          </a:bodyPr>
          <a:lstStyle/>
          <a:p>
            <a:r>
              <a:rPr lang="en-US" dirty="0" smtClean="0"/>
              <a:t>Subject to:</a:t>
            </a:r>
            <a:endParaRPr lang="en-US" dirty="0"/>
          </a:p>
        </p:txBody>
      </p:sp>
      <p:graphicFrame>
        <p:nvGraphicFramePr>
          <p:cNvPr id="8" name="Object 9"/>
          <p:cNvGraphicFramePr>
            <a:graphicFrameLocks noChangeAspect="1"/>
          </p:cNvGraphicFramePr>
          <p:nvPr/>
        </p:nvGraphicFramePr>
        <p:xfrm>
          <a:off x="2062163" y="2878137"/>
          <a:ext cx="4906962" cy="382588"/>
        </p:xfrm>
        <a:graphic>
          <a:graphicData uri="http://schemas.openxmlformats.org/presentationml/2006/ole">
            <p:oleObj spid="_x0000_s3075" name="Equation" r:id="rId4" imgW="3060360" imgH="241200" progId="Equation.3">
              <p:embed/>
            </p:oleObj>
          </a:graphicData>
        </a:graphic>
      </p:graphicFrame>
      <p:graphicFrame>
        <p:nvGraphicFramePr>
          <p:cNvPr id="9" name="Object 9"/>
          <p:cNvGraphicFramePr>
            <a:graphicFrameLocks noChangeAspect="1"/>
          </p:cNvGraphicFramePr>
          <p:nvPr/>
        </p:nvGraphicFramePr>
        <p:xfrm>
          <a:off x="2032000" y="3487737"/>
          <a:ext cx="4418013" cy="382588"/>
        </p:xfrm>
        <a:graphic>
          <a:graphicData uri="http://schemas.openxmlformats.org/presentationml/2006/ole">
            <p:oleObj spid="_x0000_s3076" name="Equation" r:id="rId5" imgW="2755800" imgH="241200" progId="Equation.3">
              <p:embed/>
            </p:oleObj>
          </a:graphicData>
        </a:graphic>
      </p:graphicFrame>
      <p:graphicFrame>
        <p:nvGraphicFramePr>
          <p:cNvPr id="10" name="Object 9"/>
          <p:cNvGraphicFramePr>
            <a:graphicFrameLocks noChangeAspect="1"/>
          </p:cNvGraphicFramePr>
          <p:nvPr/>
        </p:nvGraphicFramePr>
        <p:xfrm>
          <a:off x="2032000" y="4097337"/>
          <a:ext cx="4275137" cy="382588"/>
        </p:xfrm>
        <a:graphic>
          <a:graphicData uri="http://schemas.openxmlformats.org/presentationml/2006/ole">
            <p:oleObj spid="_x0000_s3077" name="Equation" r:id="rId6" imgW="2666880" imgH="241200" progId="Equation.3">
              <p:embed/>
            </p:oleObj>
          </a:graphicData>
        </a:graphic>
      </p:graphicFrame>
      <p:graphicFrame>
        <p:nvGraphicFramePr>
          <p:cNvPr id="26630" name="Object 9"/>
          <p:cNvGraphicFramePr>
            <a:graphicFrameLocks noChangeAspect="1"/>
          </p:cNvGraphicFramePr>
          <p:nvPr/>
        </p:nvGraphicFramePr>
        <p:xfrm>
          <a:off x="2133600" y="4724400"/>
          <a:ext cx="1993900" cy="1450975"/>
        </p:xfrm>
        <a:graphic>
          <a:graphicData uri="http://schemas.openxmlformats.org/presentationml/2006/ole">
            <p:oleObj spid="_x0000_s3078" name="Equation" r:id="rId7" imgW="1244520" imgH="914400" progId="Equation.3">
              <p:embed/>
            </p:oleObj>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 name="AutoShape 11"/>
          <p:cNvSpPr>
            <a:spLocks noChangeArrowheads="1"/>
          </p:cNvSpPr>
          <p:nvPr/>
        </p:nvSpPr>
        <p:spPr bwMode="auto">
          <a:xfrm>
            <a:off x="2927350" y="5307013"/>
            <a:ext cx="3590925" cy="230187"/>
          </a:xfrm>
          <a:prstGeom prst="rightArrow">
            <a:avLst>
              <a:gd name="adj1" fmla="val 58333"/>
              <a:gd name="adj2" fmla="val 52361"/>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34" name="AutoShape 15"/>
          <p:cNvSpPr>
            <a:spLocks noChangeArrowheads="1"/>
          </p:cNvSpPr>
          <p:nvPr/>
        </p:nvSpPr>
        <p:spPr bwMode="auto">
          <a:xfrm>
            <a:off x="4048125" y="2609850"/>
            <a:ext cx="1687513" cy="1639888"/>
          </a:xfrm>
          <a:prstGeom prst="roundRect">
            <a:avLst>
              <a:gd name="adj" fmla="val 12500"/>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35" name="AutoShape 15"/>
          <p:cNvSpPr>
            <a:spLocks noChangeArrowheads="1"/>
          </p:cNvSpPr>
          <p:nvPr/>
        </p:nvSpPr>
        <p:spPr bwMode="auto">
          <a:xfrm>
            <a:off x="3971925" y="2520950"/>
            <a:ext cx="1687513" cy="1639888"/>
          </a:xfrm>
          <a:prstGeom prst="roundRect">
            <a:avLst>
              <a:gd name="adj" fmla="val 12500"/>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38" name="AutoShape 27"/>
          <p:cNvSpPr>
            <a:spLocks noChangeArrowheads="1"/>
          </p:cNvSpPr>
          <p:nvPr/>
        </p:nvSpPr>
        <p:spPr bwMode="auto">
          <a:xfrm rot="8833354" flipV="1">
            <a:off x="2632282" y="4091744"/>
            <a:ext cx="1316386" cy="258894"/>
          </a:xfrm>
          <a:prstGeom prst="rightArrow">
            <a:avLst>
              <a:gd name="adj1" fmla="val 47046"/>
              <a:gd name="adj2" fmla="val 50753"/>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41" name="AutoShape 28"/>
          <p:cNvSpPr>
            <a:spLocks noChangeArrowheads="1"/>
          </p:cNvSpPr>
          <p:nvPr/>
        </p:nvSpPr>
        <p:spPr bwMode="auto">
          <a:xfrm rot="19619858" flipV="1">
            <a:off x="2760663" y="4233863"/>
            <a:ext cx="1281112" cy="271462"/>
          </a:xfrm>
          <a:prstGeom prst="rightArrow">
            <a:avLst>
              <a:gd name="adj1" fmla="val 47046"/>
              <a:gd name="adj2" fmla="val 49312"/>
            </a:avLst>
          </a:prstGeom>
          <a:gradFill rotWithShape="1">
            <a:gsLst>
              <a:gs pos="0">
                <a:srgbClr val="9BBB59">
                  <a:tint val="100000"/>
                  <a:shade val="100000"/>
                  <a:satMod val="130000"/>
                </a:srgbClr>
              </a:gs>
              <a:gs pos="100000">
                <a:srgbClr val="9BBB59">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42" name="AutoShape 5"/>
          <p:cNvSpPr>
            <a:spLocks noChangeArrowheads="1"/>
          </p:cNvSpPr>
          <p:nvPr/>
        </p:nvSpPr>
        <p:spPr bwMode="auto">
          <a:xfrm>
            <a:off x="1254125" y="4608513"/>
            <a:ext cx="1687513" cy="1639887"/>
          </a:xfrm>
          <a:prstGeom prst="roundRect">
            <a:avLst>
              <a:gd name="adj" fmla="val 12500"/>
            </a:avLst>
          </a:prstGeom>
          <a:gradFill rotWithShape="1">
            <a:gsLst>
              <a:gs pos="0">
                <a:srgbClr val="9BBB59">
                  <a:tint val="100000"/>
                  <a:shade val="100000"/>
                  <a:satMod val="130000"/>
                </a:srgbClr>
              </a:gs>
              <a:gs pos="100000">
                <a:srgbClr val="9BBB59">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45091" name="Rectangle 8"/>
          <p:cNvSpPr>
            <a:spLocks noChangeArrowheads="1"/>
          </p:cNvSpPr>
          <p:nvPr/>
        </p:nvSpPr>
        <p:spPr bwMode="auto">
          <a:xfrm>
            <a:off x="1563688" y="4725402"/>
            <a:ext cx="1087437" cy="366712"/>
          </a:xfrm>
          <a:prstGeom prst="rect">
            <a:avLst/>
          </a:prstGeom>
          <a:noFill/>
          <a:ln w="12700">
            <a:noFill/>
            <a:miter lim="800000"/>
            <a:headEnd type="none" w="sm" len="sm"/>
            <a:tailEnd type="none" w="sm" len="sm"/>
          </a:ln>
        </p:spPr>
        <p:txBody>
          <a:bodyPr wrap="none">
            <a:spAutoFit/>
          </a:bodyPr>
          <a:lstStyle/>
          <a:p>
            <a:pPr>
              <a:lnSpc>
                <a:spcPct val="90000"/>
              </a:lnSpc>
            </a:pPr>
            <a:r>
              <a:rPr lang="en-US" sz="2000" b="1">
                <a:solidFill>
                  <a:prstClr val="black"/>
                </a:solidFill>
                <a:latin typeface="Arial" charset="0"/>
              </a:rPr>
              <a:t>Service</a:t>
            </a:r>
          </a:p>
        </p:txBody>
      </p:sp>
      <p:sp>
        <p:nvSpPr>
          <p:cNvPr id="44" name="AutoShape 9"/>
          <p:cNvSpPr>
            <a:spLocks noChangeArrowheads="1"/>
          </p:cNvSpPr>
          <p:nvPr/>
        </p:nvSpPr>
        <p:spPr bwMode="auto">
          <a:xfrm>
            <a:off x="2216150" y="5099050"/>
            <a:ext cx="723900" cy="677863"/>
          </a:xfrm>
          <a:prstGeom prst="roundRect">
            <a:avLst>
              <a:gd name="adj" fmla="val 12500"/>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45" name="Text Box 10"/>
          <p:cNvSpPr txBox="1">
            <a:spLocks noChangeArrowheads="1"/>
          </p:cNvSpPr>
          <p:nvPr/>
        </p:nvSpPr>
        <p:spPr bwMode="auto">
          <a:xfrm>
            <a:off x="2282825" y="5219114"/>
            <a:ext cx="658813" cy="457200"/>
          </a:xfrm>
          <a:prstGeom prst="rect">
            <a:avLst/>
          </a:prstGeom>
          <a:noFill/>
          <a:ln w="9525">
            <a:noFill/>
            <a:miter lim="800000"/>
            <a:headEnd/>
            <a:tailEnd/>
          </a:ln>
        </p:spPr>
        <p:txBody>
          <a:bodyPr wrap="none">
            <a:spAutoFit/>
          </a:bodyPr>
          <a:lstStyle/>
          <a:p>
            <a:pPr>
              <a:defRPr/>
            </a:pPr>
            <a:r>
              <a:rPr lang="en-US" sz="1200" b="1" kern="0" dirty="0">
                <a:solidFill>
                  <a:sysClr val="window" lastClr="FFFFFF"/>
                </a:solidFill>
                <a:latin typeface="Arial" charset="0"/>
              </a:rPr>
              <a:t>Proxy</a:t>
            </a:r>
            <a:br>
              <a:rPr lang="en-US" sz="1200" b="1" kern="0" dirty="0">
                <a:solidFill>
                  <a:sysClr val="window" lastClr="FFFFFF"/>
                </a:solidFill>
                <a:latin typeface="Arial" charset="0"/>
              </a:rPr>
            </a:br>
            <a:r>
              <a:rPr lang="en-US" sz="1200" b="1" kern="0" dirty="0">
                <a:solidFill>
                  <a:sysClr val="window" lastClr="FFFFFF"/>
                </a:solidFill>
                <a:latin typeface="Arial" charset="0"/>
              </a:rPr>
              <a:t>Object</a:t>
            </a:r>
          </a:p>
        </p:txBody>
      </p:sp>
      <p:sp>
        <p:nvSpPr>
          <p:cNvPr id="47" name="AutoShape 13"/>
          <p:cNvSpPr>
            <a:spLocks noChangeArrowheads="1"/>
          </p:cNvSpPr>
          <p:nvPr/>
        </p:nvSpPr>
        <p:spPr bwMode="auto">
          <a:xfrm>
            <a:off x="6502400" y="4603750"/>
            <a:ext cx="1687513" cy="1639888"/>
          </a:xfrm>
          <a:prstGeom prst="roundRect">
            <a:avLst>
              <a:gd name="adj" fmla="val 12500"/>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45099" name="Rectangle 14"/>
          <p:cNvSpPr>
            <a:spLocks noChangeArrowheads="1"/>
          </p:cNvSpPr>
          <p:nvPr/>
        </p:nvSpPr>
        <p:spPr bwMode="auto">
          <a:xfrm>
            <a:off x="4144963" y="4268202"/>
            <a:ext cx="1222375" cy="652462"/>
          </a:xfrm>
          <a:prstGeom prst="rect">
            <a:avLst/>
          </a:prstGeom>
          <a:noFill/>
          <a:ln w="12700">
            <a:noFill/>
            <a:miter lim="800000"/>
            <a:headEnd type="none" w="sm" len="sm"/>
            <a:tailEnd type="none" w="sm" len="sm"/>
          </a:ln>
        </p:spPr>
        <p:txBody>
          <a:bodyPr wrap="none">
            <a:spAutoFit/>
          </a:bodyPr>
          <a:lstStyle/>
          <a:p>
            <a:pPr>
              <a:lnSpc>
                <a:spcPct val="90000"/>
              </a:lnSpc>
            </a:pPr>
            <a:r>
              <a:rPr lang="en-US" sz="2000" b="1">
                <a:solidFill>
                  <a:prstClr val="black"/>
                </a:solidFill>
                <a:latin typeface="Arial" charset="0"/>
              </a:rPr>
              <a:t>Service</a:t>
            </a:r>
          </a:p>
          <a:p>
            <a:pPr>
              <a:lnSpc>
                <a:spcPct val="90000"/>
              </a:lnSpc>
            </a:pPr>
            <a:r>
              <a:rPr lang="en-US" sz="2000" b="1">
                <a:solidFill>
                  <a:prstClr val="black"/>
                </a:solidFill>
                <a:latin typeface="Arial" charset="0"/>
              </a:rPr>
              <a:t>Registry</a:t>
            </a:r>
          </a:p>
        </p:txBody>
      </p:sp>
      <p:sp>
        <p:nvSpPr>
          <p:cNvPr id="49" name="AutoShape 15"/>
          <p:cNvSpPr>
            <a:spLocks noChangeArrowheads="1"/>
          </p:cNvSpPr>
          <p:nvPr/>
        </p:nvSpPr>
        <p:spPr bwMode="auto">
          <a:xfrm>
            <a:off x="3883025" y="2432050"/>
            <a:ext cx="1687513" cy="1639888"/>
          </a:xfrm>
          <a:prstGeom prst="roundRect">
            <a:avLst>
              <a:gd name="adj" fmla="val 12500"/>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50" name="AutoShape 16"/>
          <p:cNvSpPr>
            <a:spLocks noChangeArrowheads="1"/>
          </p:cNvSpPr>
          <p:nvPr/>
        </p:nvSpPr>
        <p:spPr bwMode="auto">
          <a:xfrm>
            <a:off x="4140200" y="3155950"/>
            <a:ext cx="723900" cy="677863"/>
          </a:xfrm>
          <a:prstGeom prst="roundRect">
            <a:avLst>
              <a:gd name="adj" fmla="val 12500"/>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51" name="AutoShape 17"/>
          <p:cNvSpPr>
            <a:spLocks noChangeArrowheads="1"/>
          </p:cNvSpPr>
          <p:nvPr/>
        </p:nvSpPr>
        <p:spPr bwMode="auto">
          <a:xfrm>
            <a:off x="4264025" y="3051175"/>
            <a:ext cx="723900" cy="677863"/>
          </a:xfrm>
          <a:prstGeom prst="roundRect">
            <a:avLst>
              <a:gd name="adj" fmla="val 12500"/>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52" name="AutoShape 18"/>
          <p:cNvSpPr>
            <a:spLocks noChangeArrowheads="1"/>
          </p:cNvSpPr>
          <p:nvPr/>
        </p:nvSpPr>
        <p:spPr bwMode="auto">
          <a:xfrm>
            <a:off x="4359275" y="2936875"/>
            <a:ext cx="723900" cy="677863"/>
          </a:xfrm>
          <a:prstGeom prst="roundRect">
            <a:avLst>
              <a:gd name="adj" fmla="val 12500"/>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53" name="AutoShape 19"/>
          <p:cNvSpPr>
            <a:spLocks noChangeArrowheads="1"/>
          </p:cNvSpPr>
          <p:nvPr/>
        </p:nvSpPr>
        <p:spPr bwMode="auto">
          <a:xfrm>
            <a:off x="4483100" y="2822575"/>
            <a:ext cx="723900" cy="677863"/>
          </a:xfrm>
          <a:prstGeom prst="roundRect">
            <a:avLst>
              <a:gd name="adj" fmla="val 12500"/>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54" name="AutoShape 21"/>
          <p:cNvSpPr>
            <a:spLocks noChangeArrowheads="1"/>
          </p:cNvSpPr>
          <p:nvPr/>
        </p:nvSpPr>
        <p:spPr bwMode="auto">
          <a:xfrm>
            <a:off x="4606925" y="2698750"/>
            <a:ext cx="723900" cy="677863"/>
          </a:xfrm>
          <a:prstGeom prst="roundRect">
            <a:avLst>
              <a:gd name="adj" fmla="val 12500"/>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r>
              <a:rPr lang="en-US" sz="1200" b="1" kern="0" dirty="0">
                <a:solidFill>
                  <a:sysClr val="window" lastClr="FFFFFF"/>
                </a:solidFill>
                <a:latin typeface="Arial"/>
                <a:cs typeface="Arial"/>
              </a:rPr>
              <a:t>Mobile</a:t>
            </a:r>
          </a:p>
          <a:p>
            <a:pPr>
              <a:defRPr/>
            </a:pPr>
            <a:r>
              <a:rPr lang="en-US" sz="1200" b="1" kern="0" dirty="0">
                <a:solidFill>
                  <a:sysClr val="window" lastClr="FFFFFF"/>
                </a:solidFill>
                <a:latin typeface="Arial"/>
                <a:cs typeface="Arial"/>
              </a:rPr>
              <a:t>Proxy</a:t>
            </a:r>
          </a:p>
          <a:p>
            <a:pPr>
              <a:defRPr/>
            </a:pPr>
            <a:r>
              <a:rPr lang="en-US" sz="1200" b="1" kern="0" dirty="0">
                <a:solidFill>
                  <a:sysClr val="window" lastClr="FFFFFF"/>
                </a:solidFill>
                <a:latin typeface="Arial"/>
                <a:cs typeface="Arial"/>
              </a:rPr>
              <a:t>Object</a:t>
            </a:r>
          </a:p>
        </p:txBody>
      </p:sp>
      <p:sp>
        <p:nvSpPr>
          <p:cNvPr id="57" name="Rectangle 29"/>
          <p:cNvSpPr>
            <a:spLocks noChangeArrowheads="1"/>
          </p:cNvSpPr>
          <p:nvPr/>
        </p:nvSpPr>
        <p:spPr bwMode="auto">
          <a:xfrm>
            <a:off x="6750050" y="5100052"/>
            <a:ext cx="1223963" cy="652462"/>
          </a:xfrm>
          <a:prstGeom prst="rect">
            <a:avLst/>
          </a:prstGeom>
          <a:noFill/>
          <a:ln w="12700">
            <a:noFill/>
            <a:miter lim="800000"/>
            <a:headEnd type="none" w="sm" len="sm"/>
            <a:tailEnd type="none" w="sm" len="sm"/>
          </a:ln>
        </p:spPr>
        <p:txBody>
          <a:bodyPr wrap="none">
            <a:spAutoFit/>
          </a:bodyPr>
          <a:lstStyle/>
          <a:p>
            <a:pPr>
              <a:lnSpc>
                <a:spcPct val="90000"/>
              </a:lnSpc>
              <a:defRPr/>
            </a:pPr>
            <a:r>
              <a:rPr lang="en-US" sz="2000" b="1" kern="0" dirty="0">
                <a:solidFill>
                  <a:prstClr val="black"/>
                </a:solidFill>
                <a:latin typeface="Arial" charset="0"/>
              </a:rPr>
              <a:t>Service</a:t>
            </a:r>
          </a:p>
          <a:p>
            <a:pPr>
              <a:lnSpc>
                <a:spcPct val="90000"/>
              </a:lnSpc>
              <a:defRPr/>
            </a:pPr>
            <a:r>
              <a:rPr lang="en-US" sz="2000" b="1" kern="0" dirty="0">
                <a:solidFill>
                  <a:prstClr val="black"/>
                </a:solidFill>
                <a:latin typeface="Arial" charset="0"/>
              </a:rPr>
              <a:t>Provider</a:t>
            </a:r>
          </a:p>
        </p:txBody>
      </p:sp>
      <p:sp>
        <p:nvSpPr>
          <p:cNvPr id="45123" name="Rectangle 30"/>
          <p:cNvSpPr>
            <a:spLocks noChangeArrowheads="1"/>
          </p:cNvSpPr>
          <p:nvPr/>
        </p:nvSpPr>
        <p:spPr bwMode="auto">
          <a:xfrm>
            <a:off x="1376363" y="5833477"/>
            <a:ext cx="1439862" cy="366712"/>
          </a:xfrm>
          <a:prstGeom prst="rect">
            <a:avLst/>
          </a:prstGeom>
          <a:noFill/>
          <a:ln w="12700">
            <a:noFill/>
            <a:miter lim="800000"/>
            <a:headEnd type="none" w="sm" len="sm"/>
            <a:tailEnd type="none" w="sm" len="sm"/>
          </a:ln>
        </p:spPr>
        <p:txBody>
          <a:bodyPr wrap="none">
            <a:spAutoFit/>
          </a:bodyPr>
          <a:lstStyle/>
          <a:p>
            <a:pPr>
              <a:lnSpc>
                <a:spcPct val="90000"/>
              </a:lnSpc>
            </a:pPr>
            <a:r>
              <a:rPr lang="en-US" sz="2000" b="1">
                <a:solidFill>
                  <a:prstClr val="black"/>
                </a:solidFill>
                <a:latin typeface="Arial" charset="0"/>
              </a:rPr>
              <a:t>Requestor</a:t>
            </a:r>
          </a:p>
        </p:txBody>
      </p:sp>
      <p:sp>
        <p:nvSpPr>
          <p:cNvPr id="59" name="TextBox 58"/>
          <p:cNvSpPr txBox="1"/>
          <p:nvPr/>
        </p:nvSpPr>
        <p:spPr>
          <a:xfrm>
            <a:off x="6172200" y="3679825"/>
            <a:ext cx="1955800" cy="368300"/>
          </a:xfrm>
          <a:prstGeom prst="rect">
            <a:avLst/>
          </a:prstGeom>
          <a:noFill/>
        </p:spPr>
        <p:txBody>
          <a:bodyPr wrap="none">
            <a:spAutoFit/>
          </a:bodyPr>
          <a:lstStyle/>
          <a:p>
            <a:pPr>
              <a:defRPr/>
            </a:pPr>
            <a:r>
              <a:rPr lang="en-US" kern="0" dirty="0">
                <a:solidFill>
                  <a:sysClr val="windowText" lastClr="000000"/>
                </a:solidFill>
                <a:latin typeface="Arial Narrow"/>
                <a:cs typeface="Arial Narrow"/>
              </a:rPr>
              <a:t>Discovery &amp; Register</a:t>
            </a:r>
          </a:p>
        </p:txBody>
      </p:sp>
      <p:sp>
        <p:nvSpPr>
          <p:cNvPr id="60" name="TextBox 59"/>
          <p:cNvSpPr txBox="1"/>
          <p:nvPr/>
        </p:nvSpPr>
        <p:spPr>
          <a:xfrm>
            <a:off x="1219200" y="3984625"/>
            <a:ext cx="1868488" cy="368300"/>
          </a:xfrm>
          <a:prstGeom prst="rect">
            <a:avLst/>
          </a:prstGeom>
          <a:noFill/>
        </p:spPr>
        <p:txBody>
          <a:bodyPr wrap="none">
            <a:spAutoFit/>
          </a:bodyPr>
          <a:lstStyle/>
          <a:p>
            <a:pPr>
              <a:defRPr/>
            </a:pPr>
            <a:r>
              <a:rPr lang="en-US" kern="0" dirty="0">
                <a:solidFill>
                  <a:sysClr val="windowText" lastClr="000000"/>
                </a:solidFill>
                <a:latin typeface="Arial Narrow"/>
                <a:cs typeface="Arial Narrow"/>
              </a:rPr>
              <a:t>Discovery &amp; Lookup</a:t>
            </a:r>
          </a:p>
        </p:txBody>
      </p:sp>
      <p:sp>
        <p:nvSpPr>
          <p:cNvPr id="33" name="Rectangle 14"/>
          <p:cNvSpPr>
            <a:spLocks noChangeArrowheads="1"/>
          </p:cNvSpPr>
          <p:nvPr/>
        </p:nvSpPr>
        <p:spPr bwMode="auto">
          <a:xfrm>
            <a:off x="7385185" y="1981200"/>
            <a:ext cx="1758815" cy="1200329"/>
          </a:xfrm>
          <a:prstGeom prst="rect">
            <a:avLst/>
          </a:prstGeom>
          <a:noFill/>
          <a:ln w="12700">
            <a:noFill/>
            <a:miter lim="800000"/>
            <a:headEnd type="none" w="sm" len="sm"/>
            <a:tailEnd type="none" w="sm" len="sm"/>
          </a:ln>
        </p:spPr>
        <p:txBody>
          <a:bodyPr wrap="none">
            <a:spAutoFit/>
          </a:bodyPr>
          <a:lstStyle/>
          <a:p>
            <a:pPr>
              <a:lnSpc>
                <a:spcPct val="90000"/>
              </a:lnSpc>
            </a:pPr>
            <a:r>
              <a:rPr lang="en-US" sz="1600" b="1" dirty="0">
                <a:solidFill>
                  <a:srgbClr val="000090"/>
                </a:solidFill>
                <a:latin typeface="Arial" charset="0"/>
              </a:rPr>
              <a:t>Neutrality</a:t>
            </a:r>
            <a:r>
              <a:rPr lang="en-US" sz="1600" dirty="0">
                <a:solidFill>
                  <a:srgbClr val="000090"/>
                </a:solidFill>
                <a:latin typeface="Arial" charset="0"/>
              </a:rPr>
              <a:t>:</a:t>
            </a:r>
          </a:p>
          <a:p>
            <a:pPr>
              <a:lnSpc>
                <a:spcPct val="90000"/>
              </a:lnSpc>
              <a:buFont typeface="Arial" charset="0"/>
              <a:buAutoNum type="arabicPeriod"/>
            </a:pPr>
            <a:r>
              <a:rPr lang="en-US" sz="1600" dirty="0">
                <a:solidFill>
                  <a:srgbClr val="000090"/>
                </a:solidFill>
                <a:latin typeface="Arial" charset="0"/>
              </a:rPr>
              <a:t>Location</a:t>
            </a:r>
          </a:p>
          <a:p>
            <a:pPr>
              <a:lnSpc>
                <a:spcPct val="90000"/>
              </a:lnSpc>
              <a:buFont typeface="Arial" charset="0"/>
              <a:buAutoNum type="arabicPeriod"/>
            </a:pPr>
            <a:r>
              <a:rPr lang="en-US" sz="1600" dirty="0">
                <a:solidFill>
                  <a:srgbClr val="000090"/>
                </a:solidFill>
                <a:latin typeface="Arial" charset="0"/>
              </a:rPr>
              <a:t>Protocol</a:t>
            </a:r>
          </a:p>
          <a:p>
            <a:pPr>
              <a:lnSpc>
                <a:spcPct val="90000"/>
              </a:lnSpc>
              <a:buFont typeface="Arial" charset="0"/>
              <a:buAutoNum type="arabicPeriod"/>
            </a:pPr>
            <a:r>
              <a:rPr lang="en-US" sz="1600" dirty="0">
                <a:solidFill>
                  <a:srgbClr val="000090"/>
                </a:solidFill>
                <a:latin typeface="Arial" charset="0"/>
              </a:rPr>
              <a:t>Implementation</a:t>
            </a:r>
          </a:p>
          <a:p>
            <a:pPr>
              <a:lnSpc>
                <a:spcPct val="90000"/>
              </a:lnSpc>
              <a:buFont typeface="Arial" charset="0"/>
              <a:buAutoNum type="arabicPeriod"/>
            </a:pPr>
            <a:endParaRPr lang="en-US" sz="1600" dirty="0">
              <a:solidFill>
                <a:srgbClr val="000090"/>
              </a:solidFill>
              <a:latin typeface="Arial" charset="0"/>
            </a:endParaRPr>
          </a:p>
        </p:txBody>
      </p:sp>
      <p:sp>
        <p:nvSpPr>
          <p:cNvPr id="43" name="Rectangle 42"/>
          <p:cNvSpPr/>
          <p:nvPr/>
        </p:nvSpPr>
        <p:spPr>
          <a:xfrm>
            <a:off x="0" y="1219200"/>
            <a:ext cx="5969711" cy="424732"/>
          </a:xfrm>
          <a:prstGeom prst="rect">
            <a:avLst/>
          </a:prstGeom>
        </p:spPr>
        <p:txBody>
          <a:bodyPr wrap="none">
            <a:spAutoFit/>
          </a:bodyPr>
          <a:lstStyle/>
          <a:p>
            <a:pPr>
              <a:lnSpc>
                <a:spcPct val="90000"/>
              </a:lnSpc>
            </a:pPr>
            <a:r>
              <a:rPr lang="en-US" altLang="en-US" sz="2400" b="1" dirty="0">
                <a:solidFill>
                  <a:srgbClr val="333399"/>
                </a:solidFill>
                <a:latin typeface="Arial" pitchFamily="34" charset="0"/>
              </a:rPr>
              <a:t>A network-based distributed framework</a:t>
            </a:r>
          </a:p>
        </p:txBody>
      </p:sp>
      <p:sp>
        <p:nvSpPr>
          <p:cNvPr id="48" name="TextBox 47"/>
          <p:cNvSpPr txBox="1"/>
          <p:nvPr/>
        </p:nvSpPr>
        <p:spPr>
          <a:xfrm>
            <a:off x="304800" y="1905000"/>
            <a:ext cx="2661562" cy="523220"/>
          </a:xfrm>
          <a:prstGeom prst="rect">
            <a:avLst/>
          </a:prstGeom>
          <a:noFill/>
        </p:spPr>
        <p:txBody>
          <a:bodyPr wrap="none" rtlCol="0">
            <a:spAutoFit/>
          </a:bodyPr>
          <a:lstStyle/>
          <a:p>
            <a:r>
              <a:rPr lang="en-US" sz="2800" b="1" dirty="0">
                <a:solidFill>
                  <a:srgbClr val="C00000"/>
                </a:solidFill>
              </a:rPr>
              <a:t>Service Oriented</a:t>
            </a:r>
          </a:p>
        </p:txBody>
      </p:sp>
      <p:pic>
        <p:nvPicPr>
          <p:cNvPr id="194562" name="Picture 2"/>
          <p:cNvPicPr>
            <a:picLocks noChangeAspect="1" noChangeArrowheads="1"/>
          </p:cNvPicPr>
          <p:nvPr/>
        </p:nvPicPr>
        <p:blipFill>
          <a:blip r:embed="rId2" cstate="print"/>
          <a:srcRect/>
          <a:stretch>
            <a:fillRect/>
          </a:stretch>
        </p:blipFill>
        <p:spPr bwMode="auto">
          <a:xfrm>
            <a:off x="6324600" y="3984625"/>
            <a:ext cx="578613" cy="544513"/>
          </a:xfrm>
          <a:prstGeom prst="rect">
            <a:avLst/>
          </a:prstGeom>
          <a:noFill/>
          <a:ln w="9525">
            <a:noFill/>
            <a:miter lim="800000"/>
            <a:headEnd/>
            <a:tailEnd/>
          </a:ln>
          <a:effectLst/>
        </p:spPr>
      </p:pic>
      <p:pic>
        <p:nvPicPr>
          <p:cNvPr id="62" name="Picture 2"/>
          <p:cNvPicPr>
            <a:picLocks noChangeAspect="1" noChangeArrowheads="1"/>
          </p:cNvPicPr>
          <p:nvPr/>
        </p:nvPicPr>
        <p:blipFill>
          <a:blip r:embed="rId2" cstate="print"/>
          <a:srcRect/>
          <a:stretch>
            <a:fillRect/>
          </a:stretch>
        </p:blipFill>
        <p:spPr bwMode="auto">
          <a:xfrm>
            <a:off x="2895600" y="3527425"/>
            <a:ext cx="578613" cy="544513"/>
          </a:xfrm>
          <a:prstGeom prst="rect">
            <a:avLst/>
          </a:prstGeom>
          <a:noFill/>
          <a:ln w="9525">
            <a:noFill/>
            <a:miter lim="800000"/>
            <a:headEnd/>
            <a:tailEnd/>
          </a:ln>
          <a:effectLst/>
        </p:spPr>
      </p:pic>
      <p:sp>
        <p:nvSpPr>
          <p:cNvPr id="63" name="AutoShape 27"/>
          <p:cNvSpPr>
            <a:spLocks noChangeArrowheads="1"/>
          </p:cNvSpPr>
          <p:nvPr/>
        </p:nvSpPr>
        <p:spPr bwMode="auto">
          <a:xfrm rot="12786069" flipV="1">
            <a:off x="5541327" y="4395350"/>
            <a:ext cx="1316386" cy="258894"/>
          </a:xfrm>
          <a:prstGeom prst="rightArrow">
            <a:avLst>
              <a:gd name="adj1" fmla="val 47046"/>
              <a:gd name="adj2" fmla="val 50753"/>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kern="0">
              <a:solidFill>
                <a:sysClr val="window" lastClr="FFFFFF"/>
              </a:solidFill>
            </a:endParaRPr>
          </a:p>
        </p:txBody>
      </p:sp>
      <p:sp>
        <p:nvSpPr>
          <p:cNvPr id="65" name="Title 1"/>
          <p:cNvSpPr txBox="1">
            <a:spLocks/>
          </p:cNvSpPr>
          <p:nvPr/>
        </p:nvSpPr>
        <p:spPr>
          <a:xfrm>
            <a:off x="1295400" y="0"/>
            <a:ext cx="6400800" cy="981075"/>
          </a:xfrm>
          <a:prstGeom prst="rect">
            <a:avLst/>
          </a:prstGeom>
        </p:spPr>
        <p:txBody>
          <a:bodyPr vert="horz" lIns="91440" tIns="45720" rIns="91440" bIns="45720" rtlCol="0" anchor="ctr">
            <a:normAutofit fontScale="97500" lnSpcReduction="10000"/>
          </a:bodyPr>
          <a:lstStyle/>
          <a:p>
            <a:pPr algn="ctr">
              <a:spcBef>
                <a:spcPct val="0"/>
              </a:spcBef>
              <a:defRPr/>
            </a:pPr>
            <a:r>
              <a:rPr lang="en-US" sz="3200" b="1" i="1" dirty="0">
                <a:solidFill>
                  <a:srgbClr val="C00000"/>
                </a:solidFill>
                <a:latin typeface="Arial" pitchFamily="34" charset="0"/>
                <a:cs typeface="Arial" pitchFamily="34" charset="0"/>
              </a:rPr>
              <a:t>Service Oriented </a:t>
            </a:r>
            <a:r>
              <a:rPr lang="en-US" sz="3200" b="1" i="1" dirty="0">
                <a:solidFill>
                  <a:prstClr val="black"/>
                </a:solidFill>
                <a:latin typeface="Arial" pitchFamily="34" charset="0"/>
                <a:cs typeface="Arial" pitchFamily="34" charset="0"/>
              </a:rPr>
              <a:t>Computing </a:t>
            </a:r>
            <a:r>
              <a:rPr lang="en-US" sz="3200" b="1" i="1" dirty="0" err="1">
                <a:solidFill>
                  <a:prstClr val="black"/>
                </a:solidFill>
                <a:latin typeface="Arial" pitchFamily="34" charset="0"/>
                <a:cs typeface="Arial" pitchFamily="34" charset="0"/>
              </a:rPr>
              <a:t>EnviRonment</a:t>
            </a:r>
            <a:r>
              <a:rPr lang="en-US" sz="3200" b="1" i="1" dirty="0">
                <a:solidFill>
                  <a:prstClr val="black"/>
                </a:solidFill>
                <a:latin typeface="Arial" pitchFamily="34" charset="0"/>
                <a:cs typeface="Arial" pitchFamily="34" charset="0"/>
              </a:rPr>
              <a:t> - SORCER</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sz="2800" i="1" dirty="0" smtClean="0"/>
              <a:t>Objective Function, Constraints and Sensitivities</a:t>
            </a:r>
          </a:p>
        </p:txBody>
      </p:sp>
      <p:sp>
        <p:nvSpPr>
          <p:cNvPr id="7" name="TextBox 6"/>
          <p:cNvSpPr txBox="1"/>
          <p:nvPr/>
        </p:nvSpPr>
        <p:spPr>
          <a:xfrm>
            <a:off x="18288" y="1212580"/>
            <a:ext cx="2492990" cy="369332"/>
          </a:xfrm>
          <a:prstGeom prst="rect">
            <a:avLst/>
          </a:prstGeom>
          <a:noFill/>
        </p:spPr>
        <p:txBody>
          <a:bodyPr wrap="none" rtlCol="0">
            <a:spAutoFit/>
          </a:bodyPr>
          <a:lstStyle/>
          <a:p>
            <a:r>
              <a:rPr lang="en-US" dirty="0" smtClean="0"/>
              <a:t>Objective Sensitivities:</a:t>
            </a:r>
            <a:endParaRPr lang="en-US" dirty="0"/>
          </a:p>
        </p:txBody>
      </p:sp>
      <p:graphicFrame>
        <p:nvGraphicFramePr>
          <p:cNvPr id="31751" name="Object 9"/>
          <p:cNvGraphicFramePr>
            <a:graphicFrameLocks noChangeAspect="1"/>
          </p:cNvGraphicFramePr>
          <p:nvPr/>
        </p:nvGraphicFramePr>
        <p:xfrm>
          <a:off x="762000" y="1539240"/>
          <a:ext cx="5741988" cy="1085850"/>
        </p:xfrm>
        <a:graphic>
          <a:graphicData uri="http://schemas.openxmlformats.org/presentationml/2006/ole">
            <p:oleObj spid="_x0000_s4098" name="Equation" r:id="rId3" imgW="3581280" imgH="685800" progId="Equation.3">
              <p:embed/>
            </p:oleObj>
          </a:graphicData>
        </a:graphic>
      </p:graphicFrame>
      <p:graphicFrame>
        <p:nvGraphicFramePr>
          <p:cNvPr id="31752" name="Object 8"/>
          <p:cNvGraphicFramePr>
            <a:graphicFrameLocks noChangeAspect="1"/>
          </p:cNvGraphicFramePr>
          <p:nvPr/>
        </p:nvGraphicFramePr>
        <p:xfrm>
          <a:off x="762000" y="3048000"/>
          <a:ext cx="6473825" cy="1087438"/>
        </p:xfrm>
        <a:graphic>
          <a:graphicData uri="http://schemas.openxmlformats.org/presentationml/2006/ole">
            <p:oleObj spid="_x0000_s4099" name="Equation" r:id="rId4" imgW="4038480" imgH="685800" progId="Equation.3">
              <p:embed/>
            </p:oleObj>
          </a:graphicData>
        </a:graphic>
      </p:graphicFrame>
      <p:graphicFrame>
        <p:nvGraphicFramePr>
          <p:cNvPr id="31753" name="Object 9"/>
          <p:cNvGraphicFramePr>
            <a:graphicFrameLocks noChangeAspect="1"/>
          </p:cNvGraphicFramePr>
          <p:nvPr/>
        </p:nvGraphicFramePr>
        <p:xfrm>
          <a:off x="762000" y="4267200"/>
          <a:ext cx="5597525" cy="1087438"/>
        </p:xfrm>
        <a:graphic>
          <a:graphicData uri="http://schemas.openxmlformats.org/presentationml/2006/ole">
            <p:oleObj spid="_x0000_s4100" name="Equation" r:id="rId5" imgW="3492360" imgH="685800" progId="Equation.3">
              <p:embed/>
            </p:oleObj>
          </a:graphicData>
        </a:graphic>
      </p:graphicFrame>
      <p:graphicFrame>
        <p:nvGraphicFramePr>
          <p:cNvPr id="31754" name="Object 10"/>
          <p:cNvGraphicFramePr>
            <a:graphicFrameLocks noChangeAspect="1"/>
          </p:cNvGraphicFramePr>
          <p:nvPr/>
        </p:nvGraphicFramePr>
        <p:xfrm>
          <a:off x="741363" y="5562600"/>
          <a:ext cx="5721350" cy="1087438"/>
        </p:xfrm>
        <a:graphic>
          <a:graphicData uri="http://schemas.openxmlformats.org/presentationml/2006/ole">
            <p:oleObj spid="_x0000_s4101" name="Equation" r:id="rId6" imgW="3568680" imgH="685800" progId="Equation.3">
              <p:embed/>
            </p:oleObj>
          </a:graphicData>
        </a:graphic>
      </p:graphicFrame>
      <p:sp>
        <p:nvSpPr>
          <p:cNvPr id="14" name="TextBox 13"/>
          <p:cNvSpPr txBox="1"/>
          <p:nvPr/>
        </p:nvSpPr>
        <p:spPr>
          <a:xfrm>
            <a:off x="0" y="2667000"/>
            <a:ext cx="2698175" cy="369332"/>
          </a:xfrm>
          <a:prstGeom prst="rect">
            <a:avLst/>
          </a:prstGeom>
          <a:noFill/>
        </p:spPr>
        <p:txBody>
          <a:bodyPr wrap="none" rtlCol="0">
            <a:spAutoFit/>
          </a:bodyPr>
          <a:lstStyle/>
          <a:p>
            <a:r>
              <a:rPr lang="en-US" dirty="0" smtClean="0"/>
              <a:t>Constraints Sensitivities:</a:t>
            </a:r>
            <a:endParaRPr 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Constructing a SORCER </a:t>
            </a:r>
            <a:r>
              <a:rPr lang="en-US" sz="2800" i="1" dirty="0" smtClean="0"/>
              <a:t>Response</a:t>
            </a:r>
            <a:r>
              <a:rPr lang="en-US" sz="2800" dirty="0" smtClean="0"/>
              <a:t> </a:t>
            </a:r>
            <a:r>
              <a:rPr lang="en-US" sz="2800" i="1" dirty="0" smtClean="0"/>
              <a:t>Model</a:t>
            </a:r>
            <a:endParaRPr lang="en-US" sz="2800" dirty="0"/>
          </a:p>
        </p:txBody>
      </p:sp>
      <p:sp>
        <p:nvSpPr>
          <p:cNvPr id="4" name="TextBox 3"/>
          <p:cNvSpPr txBox="1"/>
          <p:nvPr/>
        </p:nvSpPr>
        <p:spPr>
          <a:xfrm>
            <a:off x="304800" y="1295400"/>
            <a:ext cx="8610600" cy="2246769"/>
          </a:xfrm>
          <a:prstGeom prst="rect">
            <a:avLst/>
          </a:prstGeom>
          <a:noFill/>
        </p:spPr>
        <p:txBody>
          <a:bodyPr wrap="square" rtlCol="0">
            <a:spAutoFit/>
          </a:bodyPr>
          <a:lstStyle/>
          <a:p>
            <a:endParaRPr lang="en-US" sz="2800" dirty="0" smtClean="0">
              <a:latin typeface="Arial"/>
              <a:cs typeface="Arial"/>
            </a:endParaRPr>
          </a:p>
          <a:p>
            <a:r>
              <a:rPr lang="en-US" sz="2800" dirty="0" smtClean="0">
                <a:latin typeface="Arial"/>
                <a:cs typeface="Arial"/>
              </a:rPr>
              <a:t>Construct a </a:t>
            </a:r>
            <a:r>
              <a:rPr lang="en-US" sz="2800" b="1" i="1" dirty="0" smtClean="0">
                <a:latin typeface="Arial"/>
                <a:cs typeface="Arial"/>
              </a:rPr>
              <a:t>Response Model </a:t>
            </a:r>
            <a:r>
              <a:rPr lang="en-US" sz="2800" dirty="0" smtClean="0">
                <a:latin typeface="Arial"/>
                <a:cs typeface="Arial"/>
              </a:rPr>
              <a:t>for these functions. </a:t>
            </a:r>
          </a:p>
          <a:p>
            <a:r>
              <a:rPr lang="en-US" sz="2800" dirty="0" smtClean="0">
                <a:latin typeface="Arial"/>
                <a:cs typeface="Arial"/>
              </a:rPr>
              <a:t>The steps for constructing a Response Model  are </a:t>
            </a:r>
          </a:p>
          <a:p>
            <a:r>
              <a:rPr lang="en-US" sz="2800" dirty="0" smtClean="0">
                <a:latin typeface="Arial"/>
                <a:cs typeface="Arial"/>
              </a:rPr>
              <a:t>	1. Define the Model</a:t>
            </a:r>
          </a:p>
          <a:p>
            <a:r>
              <a:rPr lang="en-US" sz="2800" dirty="0" smtClean="0">
                <a:latin typeface="Arial"/>
                <a:cs typeface="Arial"/>
              </a:rPr>
              <a:t>	2. Configure the Model</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304800" y="1295400"/>
            <a:ext cx="8610600" cy="2585323"/>
          </a:xfrm>
          <a:prstGeom prst="rect">
            <a:avLst/>
          </a:prstGeom>
          <a:noFill/>
        </p:spPr>
        <p:txBody>
          <a:bodyPr wrap="square" rtlCol="0">
            <a:spAutoFit/>
          </a:bodyPr>
          <a:lstStyle/>
          <a:p>
            <a:pPr marL="342900" indent="-342900">
              <a:buAutoNum type="arabicPeriod"/>
            </a:pPr>
            <a:r>
              <a:rPr lang="en-US" dirty="0" smtClean="0">
                <a:latin typeface="Arial"/>
                <a:cs typeface="Arial"/>
              </a:rPr>
              <a:t>Define the Model – </a:t>
            </a:r>
          </a:p>
          <a:p>
            <a:pPr marL="800100" lvl="1" indent="-342900">
              <a:buAutoNum type="arabicPeriod"/>
            </a:pPr>
            <a:r>
              <a:rPr lang="en-US" dirty="0" smtClean="0">
                <a:latin typeface="Arial"/>
                <a:cs typeface="Arial"/>
              </a:rPr>
              <a:t>Define the  </a:t>
            </a:r>
            <a:r>
              <a:rPr lang="en-US" b="1" i="1" dirty="0" smtClean="0">
                <a:latin typeface="Arial"/>
                <a:cs typeface="Arial"/>
              </a:rPr>
              <a:t>Variables declaratively </a:t>
            </a:r>
            <a:endParaRPr lang="en-US" dirty="0" smtClean="0">
              <a:latin typeface="Arial"/>
              <a:cs typeface="Arial"/>
            </a:endParaRPr>
          </a:p>
          <a:p>
            <a:pPr marL="1257300" lvl="2" indent="-342900">
              <a:buFont typeface="+mj-lt"/>
              <a:buAutoNum type="alphaLcParenR"/>
            </a:pPr>
            <a:r>
              <a:rPr lang="en-US" dirty="0" err="1" smtClean="0">
                <a:latin typeface="Arial"/>
                <a:cs typeface="Arial"/>
              </a:rPr>
              <a:t>VarOperator</a:t>
            </a:r>
            <a:r>
              <a:rPr lang="en-US" dirty="0" smtClean="0">
                <a:latin typeface="Arial"/>
                <a:cs typeface="Arial"/>
              </a:rPr>
              <a:t> , Name of Variable(s) and complementary </a:t>
            </a:r>
            <a:r>
              <a:rPr lang="en-US" dirty="0" err="1" smtClean="0">
                <a:latin typeface="Arial"/>
                <a:cs typeface="Arial"/>
              </a:rPr>
              <a:t>args</a:t>
            </a:r>
            <a:r>
              <a:rPr lang="en-US" dirty="0" smtClean="0">
                <a:latin typeface="Arial"/>
                <a:cs typeface="Arial"/>
              </a:rPr>
              <a:t> for </a:t>
            </a:r>
            <a:r>
              <a:rPr lang="en-US" dirty="0" err="1" smtClean="0">
                <a:latin typeface="Arial"/>
                <a:cs typeface="Arial"/>
              </a:rPr>
              <a:t>ValueType</a:t>
            </a:r>
            <a:r>
              <a:rPr lang="en-US" dirty="0" smtClean="0">
                <a:latin typeface="Arial"/>
                <a:cs typeface="Arial"/>
              </a:rPr>
              <a:t> and </a:t>
            </a:r>
            <a:r>
              <a:rPr lang="en-US" dirty="0" err="1" smtClean="0">
                <a:latin typeface="Arial"/>
                <a:cs typeface="Arial"/>
              </a:rPr>
              <a:t>MathType</a:t>
            </a:r>
            <a:endParaRPr lang="en-US" dirty="0" smtClean="0">
              <a:latin typeface="Arial"/>
              <a:cs typeface="Arial"/>
            </a:endParaRPr>
          </a:p>
          <a:p>
            <a:pPr marL="800100" lvl="1" indent="-342900">
              <a:buAutoNum type="arabicPeriod"/>
            </a:pPr>
            <a:r>
              <a:rPr lang="en-US" dirty="0" smtClean="0">
                <a:latin typeface="Arial"/>
                <a:cs typeface="Arial"/>
              </a:rPr>
              <a:t>Define the response &amp; linked realizations for the Variables of Type:</a:t>
            </a:r>
          </a:p>
          <a:p>
            <a:pPr marL="1257300" lvl="2" indent="-342900">
              <a:buFont typeface="+mj-lt"/>
              <a:buAutoNum type="alphaLcPeriod"/>
            </a:pPr>
            <a:r>
              <a:rPr lang="en-US" dirty="0" smtClean="0">
                <a:latin typeface="Arial"/>
                <a:cs typeface="Arial"/>
              </a:rPr>
              <a:t>Name of Evaluator(s) and list of Filter(s) for the Variable(s)</a:t>
            </a:r>
          </a:p>
          <a:p>
            <a:pPr marL="800100" lvl="1" indent="-342900">
              <a:buAutoNum type="arabicPeriod"/>
            </a:pPr>
            <a:r>
              <a:rPr lang="en-US" dirty="0" smtClean="0">
                <a:latin typeface="Arial"/>
                <a:cs typeface="Arial"/>
              </a:rPr>
              <a:t>Define the derivative realizations for the Variable Sensitivities</a:t>
            </a:r>
          </a:p>
          <a:p>
            <a:pPr marL="1257300" lvl="2" indent="-342900">
              <a:buFont typeface="+mj-lt"/>
              <a:buAutoNum type="alphaLcParenR"/>
            </a:pPr>
            <a:r>
              <a:rPr lang="en-US" dirty="0" smtClean="0">
                <a:latin typeface="Arial"/>
                <a:cs typeface="Arial"/>
              </a:rPr>
              <a:t>Name of </a:t>
            </a:r>
            <a:r>
              <a:rPr lang="en-US" dirty="0" err="1" smtClean="0">
                <a:latin typeface="Arial"/>
                <a:cs typeface="Arial"/>
              </a:rPr>
              <a:t>var</a:t>
            </a:r>
            <a:r>
              <a:rPr lang="en-US" dirty="0" smtClean="0">
                <a:latin typeface="Arial"/>
                <a:cs typeface="Arial"/>
              </a:rPr>
              <a:t>, </a:t>
            </a:r>
            <a:r>
              <a:rPr lang="en-US" dirty="0" err="1" smtClean="0">
                <a:latin typeface="Arial"/>
                <a:cs typeface="Arial"/>
              </a:rPr>
              <a:t>wrt</a:t>
            </a:r>
            <a:r>
              <a:rPr lang="en-US" dirty="0" smtClean="0">
                <a:latin typeface="Arial"/>
                <a:cs typeface="Arial"/>
              </a:rPr>
              <a:t> </a:t>
            </a:r>
            <a:r>
              <a:rPr lang="en-US" dirty="0" err="1" smtClean="0">
                <a:latin typeface="Arial"/>
                <a:cs typeface="Arial"/>
              </a:rPr>
              <a:t>vars</a:t>
            </a:r>
            <a:r>
              <a:rPr lang="en-US" dirty="0" smtClean="0">
                <a:latin typeface="Arial"/>
                <a:cs typeface="Arial"/>
              </a:rPr>
              <a:t>, name of vector of evaluators (default FD Evaluators created)</a:t>
            </a:r>
          </a:p>
        </p:txBody>
      </p:sp>
      <p:sp>
        <p:nvSpPr>
          <p:cNvPr id="7" name="Title 1"/>
          <p:cNvSpPr>
            <a:spLocks noGrp="1"/>
          </p:cNvSpPr>
          <p:nvPr>
            <p:ph type="title"/>
          </p:nvPr>
        </p:nvSpPr>
        <p:spPr>
          <a:xfrm>
            <a:off x="990600" y="14288"/>
            <a:ext cx="7239000" cy="981075"/>
          </a:xfrm>
        </p:spPr>
        <p:txBody>
          <a:bodyPr/>
          <a:lstStyle/>
          <a:p>
            <a:r>
              <a:rPr lang="en-US" sz="2800" dirty="0" smtClean="0"/>
              <a:t>Defining a SORCER </a:t>
            </a:r>
            <a:r>
              <a:rPr lang="en-US" sz="2800" i="1" dirty="0" smtClean="0"/>
              <a:t>Response</a:t>
            </a:r>
            <a:r>
              <a:rPr lang="en-US" sz="2800" dirty="0" smtClean="0"/>
              <a:t> </a:t>
            </a:r>
            <a:r>
              <a:rPr lang="en-US" sz="2800" i="1" dirty="0" smtClean="0"/>
              <a:t>Model</a:t>
            </a:r>
            <a:endParaRPr lang="en-US" sz="2800" dirty="0"/>
          </a:p>
        </p:txBody>
      </p:sp>
      <p:sp>
        <p:nvSpPr>
          <p:cNvPr id="11" name="TextBox 10"/>
          <p:cNvSpPr txBox="1"/>
          <p:nvPr/>
        </p:nvSpPr>
        <p:spPr>
          <a:xfrm>
            <a:off x="228600" y="4038600"/>
            <a:ext cx="8140382" cy="1754327"/>
          </a:xfrm>
          <a:prstGeom prst="rect">
            <a:avLst/>
          </a:prstGeom>
          <a:noFill/>
        </p:spPr>
        <p:txBody>
          <a:bodyPr wrap="none" rtlCol="0">
            <a:spAutoFit/>
          </a:bodyPr>
          <a:lstStyle/>
          <a:p>
            <a:r>
              <a:rPr lang="en-US" dirty="0" smtClean="0"/>
              <a:t>Example: for the Rosen-Suzuki problem – </a:t>
            </a:r>
          </a:p>
          <a:p>
            <a:r>
              <a:rPr lang="en-US" dirty="0" smtClean="0"/>
              <a:t>	Variables:  </a:t>
            </a:r>
            <a:r>
              <a:rPr lang="en-US" dirty="0" err="1" smtClean="0"/>
              <a:t>Type:DESIGN</a:t>
            </a:r>
            <a:r>
              <a:rPr lang="en-US" dirty="0" smtClean="0"/>
              <a:t>, Kind: BOUNDED, </a:t>
            </a:r>
            <a:r>
              <a:rPr lang="en-US" dirty="0" err="1" smtClean="0"/>
              <a:t>MathType:[REAL</a:t>
            </a:r>
            <a:r>
              <a:rPr lang="en-US" dirty="0" smtClean="0"/>
              <a:t>, CONTINUOUS], </a:t>
            </a:r>
          </a:p>
          <a:p>
            <a:r>
              <a:rPr lang="en-US" dirty="0" smtClean="0"/>
              <a:t>		   </a:t>
            </a:r>
            <a:r>
              <a:rPr lang="en-US" dirty="0" err="1" smtClean="0"/>
              <a:t>ValueType</a:t>
            </a:r>
            <a:r>
              <a:rPr lang="en-US" dirty="0" smtClean="0"/>
              <a:t>: DOUBLE </a:t>
            </a:r>
          </a:p>
          <a:p>
            <a:r>
              <a:rPr lang="en-US" dirty="0" smtClean="0"/>
              <a:t>		 </a:t>
            </a:r>
          </a:p>
          <a:p>
            <a:endParaRPr lang="en-US" dirty="0" smtClean="0"/>
          </a:p>
          <a:p>
            <a:r>
              <a:rPr lang="en-US" dirty="0" smtClean="0"/>
              <a:t>		  </a:t>
            </a:r>
            <a:r>
              <a:rPr lang="en-US" dirty="0" err="1" smtClean="0"/>
              <a:t>Type:RESPONSE</a:t>
            </a:r>
            <a:r>
              <a:rPr lang="en-US" dirty="0" smtClean="0"/>
              <a:t>, </a:t>
            </a:r>
            <a:r>
              <a:rPr lang="en-US" dirty="0" err="1" smtClean="0"/>
              <a:t>ValueType:DOUBLE</a:t>
            </a:r>
            <a:endParaRPr lang="en-US" dirty="0"/>
          </a:p>
        </p:txBody>
      </p:sp>
      <p:graphicFrame>
        <p:nvGraphicFramePr>
          <p:cNvPr id="72710" name="Object 9"/>
          <p:cNvGraphicFramePr>
            <a:graphicFrameLocks noChangeAspect="1"/>
          </p:cNvGraphicFramePr>
          <p:nvPr/>
        </p:nvGraphicFramePr>
        <p:xfrm>
          <a:off x="2286000" y="4953000"/>
          <a:ext cx="1160462" cy="363538"/>
        </p:xfrm>
        <a:graphic>
          <a:graphicData uri="http://schemas.openxmlformats.org/presentationml/2006/ole">
            <p:oleObj spid="_x0000_s5122" name="Equation" r:id="rId3" imgW="723600" imgH="228600" progId="Equation.3">
              <p:embed/>
            </p:oleObj>
          </a:graphicData>
        </a:graphic>
      </p:graphicFrame>
      <p:graphicFrame>
        <p:nvGraphicFramePr>
          <p:cNvPr id="72711" name="Object 9"/>
          <p:cNvGraphicFramePr>
            <a:graphicFrameLocks noChangeAspect="1"/>
          </p:cNvGraphicFramePr>
          <p:nvPr/>
        </p:nvGraphicFramePr>
        <p:xfrm>
          <a:off x="2209800" y="5943600"/>
          <a:ext cx="6326188" cy="363538"/>
        </p:xfrm>
        <a:graphic>
          <a:graphicData uri="http://schemas.openxmlformats.org/presentationml/2006/ole">
            <p:oleObj spid="_x0000_s5123" name="Equation" r:id="rId4" imgW="3949560" imgH="228600" progId="Equation.3">
              <p:embed/>
            </p:oleObj>
          </a:graphicData>
        </a:graphic>
      </p:graphicFrame>
      <p:sp>
        <p:nvSpPr>
          <p:cNvPr id="8" name="TextBox 7"/>
          <p:cNvSpPr txBox="1"/>
          <p:nvPr/>
        </p:nvSpPr>
        <p:spPr>
          <a:xfrm>
            <a:off x="533400" y="6457890"/>
            <a:ext cx="8262423" cy="400110"/>
          </a:xfrm>
          <a:prstGeom prst="rect">
            <a:avLst/>
          </a:prstGeom>
          <a:noFill/>
        </p:spPr>
        <p:txBody>
          <a:bodyPr wrap="none" rtlCol="0">
            <a:spAutoFit/>
          </a:bodyPr>
          <a:lstStyle/>
          <a:p>
            <a:r>
              <a:rPr lang="en-US" sz="2000" b="1" dirty="0" smtClean="0"/>
              <a:t>See Appendix C for Details of Model and Variable Definition &amp; Configuration</a:t>
            </a:r>
            <a:endParaRPr lang="en-US" sz="2000" b="1"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0" y="1676400"/>
            <a:ext cx="8915400" cy="1354217"/>
          </a:xfrm>
          <a:prstGeom prst="rect">
            <a:avLst/>
          </a:prstGeom>
        </p:spPr>
        <p:txBody>
          <a:bodyPr wrap="square">
            <a:spAutoFit/>
          </a:bodyPr>
          <a:lstStyle/>
          <a:p>
            <a:r>
              <a:rPr lang="en-US" sz="1600" dirty="0" err="1" smtClean="0"/>
              <a:t>ResponseModel</a:t>
            </a:r>
            <a:r>
              <a:rPr lang="en-US" sz="1600" dirty="0" smtClean="0"/>
              <a:t> </a:t>
            </a:r>
            <a:r>
              <a:rPr lang="en-US" sz="1600" dirty="0" err="1" smtClean="0"/>
              <a:t>rm</a:t>
            </a:r>
            <a:r>
              <a:rPr lang="en-US" sz="1600" dirty="0" smtClean="0"/>
              <a:t> = </a:t>
            </a:r>
            <a:r>
              <a:rPr lang="en-US" sz="1600" dirty="0" err="1" smtClean="0"/>
              <a:t>ResponseModel</a:t>
            </a:r>
            <a:r>
              <a:rPr lang="en-US" sz="1600" dirty="0" smtClean="0"/>
              <a:t>(“Rosen-Suzuki Model", </a:t>
            </a:r>
          </a:p>
          <a:p>
            <a:r>
              <a:rPr lang="en-US" sz="1600" dirty="0" smtClean="0"/>
              <a:t>			</a:t>
            </a:r>
            <a:r>
              <a:rPr lang="en-US" sz="1600" dirty="0" err="1" smtClean="0"/>
              <a:t>designVars</a:t>
            </a:r>
            <a:r>
              <a:rPr lang="en-US" sz="1600" dirty="0" smtClean="0"/>
              <a:t>("x", 4), // creates 4 real design </a:t>
            </a:r>
            <a:r>
              <a:rPr lang="en-US" sz="1600" dirty="0" err="1" smtClean="0"/>
              <a:t>varibles</a:t>
            </a:r>
            <a:r>
              <a:rPr lang="en-US" sz="1600" dirty="0" smtClean="0"/>
              <a:t> x1-x4</a:t>
            </a:r>
          </a:p>
          <a:p>
            <a:r>
              <a:rPr lang="en-US" sz="1600" dirty="0" smtClean="0"/>
              <a:t>			</a:t>
            </a:r>
            <a:r>
              <a:rPr lang="en-US" sz="1600" dirty="0" err="1" smtClean="0"/>
              <a:t>responseVars</a:t>
            </a:r>
            <a:r>
              <a:rPr lang="en-US" sz="1600" dirty="0" smtClean="0"/>
              <a:t>("f"), // creates 1 response variable f</a:t>
            </a:r>
          </a:p>
          <a:p>
            <a:r>
              <a:rPr lang="en-US" sz="1600" dirty="0" smtClean="0"/>
              <a:t>			</a:t>
            </a:r>
            <a:r>
              <a:rPr lang="en-US" sz="1600" dirty="0" err="1" smtClean="0"/>
              <a:t>responseVars</a:t>
            </a:r>
            <a:r>
              <a:rPr lang="en-US" sz="1600" dirty="0" smtClean="0"/>
              <a:t>("g", 3) //creates 3 response variables g1-g3</a:t>
            </a:r>
          </a:p>
          <a:p>
            <a:r>
              <a:rPr lang="en-US" sz="1600" dirty="0" smtClean="0"/>
              <a:t>		        ); </a:t>
            </a:r>
          </a:p>
        </p:txBody>
      </p:sp>
      <p:sp>
        <p:nvSpPr>
          <p:cNvPr id="10" name="Rectangle 9"/>
          <p:cNvSpPr/>
          <p:nvPr/>
        </p:nvSpPr>
        <p:spPr>
          <a:xfrm>
            <a:off x="0" y="1295400"/>
            <a:ext cx="4676280" cy="369332"/>
          </a:xfrm>
          <a:prstGeom prst="rect">
            <a:avLst/>
          </a:prstGeom>
        </p:spPr>
        <p:txBody>
          <a:bodyPr wrap="none">
            <a:spAutoFit/>
          </a:bodyPr>
          <a:lstStyle/>
          <a:p>
            <a:pPr>
              <a:buFont typeface="Arial" pitchFamily="34" charset="0"/>
              <a:buChar char="•"/>
            </a:pPr>
            <a:r>
              <a:rPr lang="en-US" dirty="0" smtClean="0"/>
              <a:t> </a:t>
            </a:r>
            <a:r>
              <a:rPr lang="en-US" b="1" dirty="0" smtClean="0"/>
              <a:t>Code for defining  the </a:t>
            </a:r>
            <a:r>
              <a:rPr lang="en-US" b="1" dirty="0" err="1" smtClean="0"/>
              <a:t>Repsonse</a:t>
            </a:r>
            <a:r>
              <a:rPr lang="en-US" b="1" dirty="0" smtClean="0"/>
              <a:t> Model </a:t>
            </a:r>
            <a:endParaRPr lang="en-US" b="1" dirty="0"/>
          </a:p>
        </p:txBody>
      </p:sp>
      <p:sp>
        <p:nvSpPr>
          <p:cNvPr id="11" name="Rectangle 10"/>
          <p:cNvSpPr/>
          <p:nvPr/>
        </p:nvSpPr>
        <p:spPr>
          <a:xfrm>
            <a:off x="0" y="3048000"/>
            <a:ext cx="8686800" cy="646331"/>
          </a:xfrm>
          <a:prstGeom prst="rect">
            <a:avLst/>
          </a:prstGeom>
        </p:spPr>
        <p:txBody>
          <a:bodyPr wrap="square">
            <a:spAutoFit/>
          </a:bodyPr>
          <a:lstStyle/>
          <a:p>
            <a:pPr>
              <a:buFont typeface="Arial" pitchFamily="34" charset="0"/>
              <a:buChar char="•"/>
            </a:pPr>
            <a:r>
              <a:rPr lang="en-US" dirty="0" smtClean="0"/>
              <a:t> </a:t>
            </a:r>
            <a:r>
              <a:rPr lang="en-US" b="1" dirty="0" smtClean="0"/>
              <a:t>The above creates 4 DESIGN variables with names “x1-x4”, 4 RESPONSE variables “f” and “g1-g3”. There are many defaults used when using the minimum specification above. </a:t>
            </a:r>
            <a:endParaRPr lang="en-US" b="1" dirty="0"/>
          </a:p>
        </p:txBody>
      </p:sp>
      <p:sp>
        <p:nvSpPr>
          <p:cNvPr id="12" name="TextBox 11"/>
          <p:cNvSpPr txBox="1"/>
          <p:nvPr/>
        </p:nvSpPr>
        <p:spPr>
          <a:xfrm>
            <a:off x="457200" y="3733800"/>
            <a:ext cx="6705600" cy="830997"/>
          </a:xfrm>
          <a:prstGeom prst="rect">
            <a:avLst/>
          </a:prstGeom>
          <a:noFill/>
        </p:spPr>
        <p:txBody>
          <a:bodyPr wrap="square" rtlCol="0">
            <a:spAutoFit/>
          </a:bodyPr>
          <a:lstStyle/>
          <a:p>
            <a:r>
              <a:rPr lang="en-US" sz="1200" dirty="0" smtClean="0"/>
              <a:t>The following attributes are default for Type DESIGN – the “xi”</a:t>
            </a:r>
          </a:p>
          <a:p>
            <a:r>
              <a:rPr lang="en-US" sz="1200" dirty="0" err="1" smtClean="0"/>
              <a:t>ValueType</a:t>
            </a:r>
            <a:r>
              <a:rPr lang="en-US" sz="1200" dirty="0" smtClean="0"/>
              <a:t>: DOUBLE</a:t>
            </a:r>
          </a:p>
          <a:p>
            <a:r>
              <a:rPr lang="en-US" sz="1200" dirty="0" err="1" smtClean="0"/>
              <a:t>MathType</a:t>
            </a:r>
            <a:r>
              <a:rPr lang="en-US" sz="1200" dirty="0" smtClean="0"/>
              <a:t>: [REAL, CONTINUOUS]</a:t>
            </a:r>
          </a:p>
          <a:p>
            <a:endParaRPr lang="en-US" sz="1200" cap="all" dirty="0" smtClean="0"/>
          </a:p>
        </p:txBody>
      </p:sp>
      <p:sp>
        <p:nvSpPr>
          <p:cNvPr id="14" name="TextBox 13"/>
          <p:cNvSpPr txBox="1"/>
          <p:nvPr/>
        </p:nvSpPr>
        <p:spPr>
          <a:xfrm>
            <a:off x="457200" y="4572000"/>
            <a:ext cx="6705600" cy="1015663"/>
          </a:xfrm>
          <a:prstGeom prst="rect">
            <a:avLst/>
          </a:prstGeom>
          <a:noFill/>
        </p:spPr>
        <p:txBody>
          <a:bodyPr wrap="square" rtlCol="0">
            <a:spAutoFit/>
          </a:bodyPr>
          <a:lstStyle/>
          <a:p>
            <a:r>
              <a:rPr lang="en-US" sz="1200" dirty="0" smtClean="0"/>
              <a:t>The following attributes are default for Type RESPONSE – the “f”, “</a:t>
            </a:r>
            <a:r>
              <a:rPr lang="en-US" sz="1200" dirty="0" err="1" smtClean="0"/>
              <a:t>gi</a:t>
            </a:r>
            <a:r>
              <a:rPr lang="en-US" sz="1200" dirty="0" smtClean="0"/>
              <a:t>”</a:t>
            </a:r>
          </a:p>
          <a:p>
            <a:r>
              <a:rPr lang="en-US" sz="1200" dirty="0" smtClean="0">
                <a:solidFill>
                  <a:srgbClr val="FF0000"/>
                </a:solidFill>
              </a:rPr>
              <a:t>Kind: [ ]</a:t>
            </a:r>
          </a:p>
          <a:p>
            <a:r>
              <a:rPr lang="en-US" sz="1200" dirty="0" err="1" smtClean="0">
                <a:solidFill>
                  <a:srgbClr val="FF0000"/>
                </a:solidFill>
              </a:rPr>
              <a:t>ValueType</a:t>
            </a:r>
            <a:r>
              <a:rPr lang="en-US" sz="1200" dirty="0" smtClean="0">
                <a:solidFill>
                  <a:srgbClr val="FF0000"/>
                </a:solidFill>
              </a:rPr>
              <a:t>: DOUBLE</a:t>
            </a:r>
          </a:p>
          <a:p>
            <a:r>
              <a:rPr lang="en-US" sz="1200" dirty="0" err="1" smtClean="0">
                <a:solidFill>
                  <a:srgbClr val="FF0000"/>
                </a:solidFill>
              </a:rPr>
              <a:t>MathType</a:t>
            </a:r>
            <a:r>
              <a:rPr lang="en-US" sz="1200" dirty="0" smtClean="0">
                <a:solidFill>
                  <a:srgbClr val="FF0000"/>
                </a:solidFill>
              </a:rPr>
              <a:t>: [REAL, CONTINUOUS]</a:t>
            </a:r>
          </a:p>
          <a:p>
            <a:endParaRPr lang="en-US" sz="1200" cap="all" dirty="0" smtClean="0"/>
          </a:p>
        </p:txBody>
      </p:sp>
      <p:sp>
        <p:nvSpPr>
          <p:cNvPr id="17" name="TextBox 16"/>
          <p:cNvSpPr txBox="1"/>
          <p:nvPr/>
        </p:nvSpPr>
        <p:spPr>
          <a:xfrm>
            <a:off x="533400" y="5473005"/>
            <a:ext cx="8382000" cy="1200329"/>
          </a:xfrm>
          <a:prstGeom prst="rect">
            <a:avLst/>
          </a:prstGeom>
          <a:noFill/>
        </p:spPr>
        <p:txBody>
          <a:bodyPr wrap="square" rtlCol="0">
            <a:spAutoFit/>
          </a:bodyPr>
          <a:lstStyle/>
          <a:p>
            <a:r>
              <a:rPr lang="en-US" sz="1200" dirty="0" smtClean="0"/>
              <a:t>The following realizations are default for Type RESPONSE – the “f”, “</a:t>
            </a:r>
            <a:r>
              <a:rPr lang="en-US" sz="1200" dirty="0" err="1" smtClean="0"/>
              <a:t>gi</a:t>
            </a:r>
            <a:r>
              <a:rPr lang="en-US" sz="1200" dirty="0" smtClean="0"/>
              <a:t>” ( default  naming convention – </a:t>
            </a:r>
            <a:r>
              <a:rPr lang="en-US" sz="1200" i="1" dirty="0" err="1" smtClean="0"/>
              <a:t>variableName</a:t>
            </a:r>
            <a:r>
              <a:rPr lang="en-US" sz="1200" b="1" dirty="0" err="1" smtClean="0"/>
              <a:t>e</a:t>
            </a:r>
            <a:r>
              <a:rPr lang="en-US" sz="1200" b="1" dirty="0" smtClean="0"/>
              <a:t>.) </a:t>
            </a:r>
            <a:endParaRPr lang="en-US" sz="1200" dirty="0" smtClean="0">
              <a:solidFill>
                <a:srgbClr val="FF0000"/>
              </a:solidFill>
            </a:endParaRPr>
          </a:p>
          <a:p>
            <a:r>
              <a:rPr lang="en-US" sz="1200" dirty="0" smtClean="0"/>
              <a:t>realization(“f”, evaluation(“</a:t>
            </a:r>
            <a:r>
              <a:rPr lang="en-US" sz="1200" dirty="0" err="1" smtClean="0"/>
              <a:t>fe</a:t>
            </a:r>
            <a:r>
              <a:rPr lang="en-US" sz="1200" dirty="0" smtClean="0"/>
              <a:t>”),</a:t>
            </a:r>
          </a:p>
          <a:p>
            <a:r>
              <a:rPr lang="en-US" sz="1200" dirty="0" smtClean="0"/>
              <a:t>realization(“g1”, evaluation(“g1e”),</a:t>
            </a:r>
          </a:p>
          <a:p>
            <a:r>
              <a:rPr lang="en-US" sz="1200" dirty="0" smtClean="0"/>
              <a:t>realization(“g2”, evaluation(“g2e”),</a:t>
            </a:r>
          </a:p>
          <a:p>
            <a:r>
              <a:rPr lang="en-US" sz="1200" dirty="0" smtClean="0"/>
              <a:t>realization(“g3”, evaluation(“g3e”)</a:t>
            </a:r>
          </a:p>
          <a:p>
            <a:endParaRPr lang="en-US" sz="1200" cap="all" dirty="0" smtClean="0"/>
          </a:p>
        </p:txBody>
      </p:sp>
      <p:sp>
        <p:nvSpPr>
          <p:cNvPr id="19" name="Title 1"/>
          <p:cNvSpPr>
            <a:spLocks noGrp="1"/>
          </p:cNvSpPr>
          <p:nvPr>
            <p:ph type="title"/>
          </p:nvPr>
        </p:nvSpPr>
        <p:spPr>
          <a:xfrm>
            <a:off x="990600" y="14288"/>
            <a:ext cx="7162800" cy="981075"/>
          </a:xfrm>
        </p:spPr>
        <p:txBody>
          <a:bodyPr/>
          <a:lstStyle/>
          <a:p>
            <a:r>
              <a:rPr lang="en-US" sz="2800" dirty="0" smtClean="0"/>
              <a:t>Defining a SORCER </a:t>
            </a:r>
            <a:r>
              <a:rPr lang="en-US" sz="2800" i="1" dirty="0" smtClean="0"/>
              <a:t>Response</a:t>
            </a:r>
            <a:r>
              <a:rPr lang="en-US" sz="2800" dirty="0" smtClean="0"/>
              <a:t> </a:t>
            </a:r>
            <a:r>
              <a:rPr lang="en-US" sz="2800" i="1" dirty="0" smtClean="0"/>
              <a:t>Model</a:t>
            </a:r>
            <a:endParaRPr lang="en-US" sz="2800"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7162800" cy="981075"/>
          </a:xfrm>
        </p:spPr>
        <p:txBody>
          <a:bodyPr>
            <a:normAutofit fontScale="90000"/>
          </a:bodyPr>
          <a:lstStyle/>
          <a:p>
            <a:r>
              <a:rPr lang="en-US" dirty="0" smtClean="0"/>
              <a:t>Defining a SORCER Response Model</a:t>
            </a:r>
            <a:endParaRPr lang="en-US" dirty="0"/>
          </a:p>
        </p:txBody>
      </p:sp>
      <p:sp>
        <p:nvSpPr>
          <p:cNvPr id="4" name="Rectangle 3"/>
          <p:cNvSpPr/>
          <p:nvPr/>
        </p:nvSpPr>
        <p:spPr>
          <a:xfrm>
            <a:off x="228600" y="2971800"/>
            <a:ext cx="8915400" cy="2554545"/>
          </a:xfrm>
          <a:prstGeom prst="rect">
            <a:avLst/>
          </a:prstGeom>
        </p:spPr>
        <p:txBody>
          <a:bodyPr wrap="square">
            <a:spAutoFit/>
          </a:bodyPr>
          <a:lstStyle/>
          <a:p>
            <a:r>
              <a:rPr lang="en-US" sz="1600" dirty="0" err="1" smtClean="0"/>
              <a:t>ResponseModel</a:t>
            </a:r>
            <a:r>
              <a:rPr lang="en-US" sz="1600" dirty="0" smtClean="0"/>
              <a:t> </a:t>
            </a:r>
            <a:r>
              <a:rPr lang="en-US" sz="1600" dirty="0" err="1" smtClean="0"/>
              <a:t>rm</a:t>
            </a:r>
            <a:r>
              <a:rPr lang="en-US" sz="1600" dirty="0" smtClean="0"/>
              <a:t> = </a:t>
            </a:r>
            <a:r>
              <a:rPr lang="en-US" sz="1600" dirty="0" err="1" smtClean="0"/>
              <a:t>ResponseModel(“Rosen</a:t>
            </a:r>
            <a:r>
              <a:rPr lang="en-US" sz="1600" dirty="0" smtClean="0"/>
              <a:t>-Suzuki Model", </a:t>
            </a:r>
          </a:p>
          <a:p>
            <a:r>
              <a:rPr lang="en-US" sz="1600" dirty="0" smtClean="0"/>
              <a:t>			</a:t>
            </a:r>
            <a:r>
              <a:rPr lang="en-US" sz="1600" dirty="0" err="1" smtClean="0">
                <a:solidFill>
                  <a:srgbClr val="FF0000"/>
                </a:solidFill>
              </a:rPr>
              <a:t>designVars</a:t>
            </a:r>
            <a:r>
              <a:rPr lang="en-US" sz="1600" dirty="0" smtClean="0">
                <a:solidFill>
                  <a:srgbClr val="FF0000"/>
                </a:solidFill>
              </a:rPr>
              <a:t>(</a:t>
            </a:r>
            <a:r>
              <a:rPr lang="en-US" sz="1600" dirty="0" err="1" smtClean="0">
                <a:solidFill>
                  <a:srgbClr val="FF0000"/>
                </a:solidFill>
              </a:rPr>
              <a:t>var</a:t>
            </a:r>
            <a:r>
              <a:rPr lang="en-US" sz="1600" dirty="0" smtClean="0">
                <a:solidFill>
                  <a:srgbClr val="FF0000"/>
                </a:solidFill>
              </a:rPr>
              <a:t>(“x1”, 2.0, -100., 100.), </a:t>
            </a:r>
            <a:r>
              <a:rPr lang="en-US" sz="1600" dirty="0" err="1" smtClean="0">
                <a:solidFill>
                  <a:srgbClr val="FF0000"/>
                </a:solidFill>
              </a:rPr>
              <a:t>var</a:t>
            </a:r>
            <a:r>
              <a:rPr lang="en-US" sz="1600" dirty="0" smtClean="0">
                <a:solidFill>
                  <a:srgbClr val="FF0000"/>
                </a:solidFill>
              </a:rPr>
              <a:t>(“x2”,3.0,-100., 100.),</a:t>
            </a:r>
          </a:p>
          <a:p>
            <a:r>
              <a:rPr lang="en-US" sz="1600" dirty="0" smtClean="0">
                <a:solidFill>
                  <a:srgbClr val="FF0000"/>
                </a:solidFill>
              </a:rPr>
              <a:t>				    </a:t>
            </a:r>
            <a:r>
              <a:rPr lang="en-US" sz="1600" dirty="0" err="1" smtClean="0">
                <a:solidFill>
                  <a:srgbClr val="FF0000"/>
                </a:solidFill>
              </a:rPr>
              <a:t>var</a:t>
            </a:r>
            <a:r>
              <a:rPr lang="en-US" sz="1600" dirty="0" smtClean="0">
                <a:solidFill>
                  <a:srgbClr val="FF0000"/>
                </a:solidFill>
              </a:rPr>
              <a:t>(“x3”,4.0, -100, 100.), </a:t>
            </a:r>
            <a:r>
              <a:rPr lang="en-US" sz="1600" dirty="0" err="1" smtClean="0">
                <a:solidFill>
                  <a:srgbClr val="FF0000"/>
                </a:solidFill>
              </a:rPr>
              <a:t>var</a:t>
            </a:r>
            <a:r>
              <a:rPr lang="en-US" sz="1600" dirty="0" smtClean="0">
                <a:solidFill>
                  <a:srgbClr val="FF0000"/>
                </a:solidFill>
              </a:rPr>
              <a:t>(“x4”,5.0, -100, 100.)</a:t>
            </a:r>
            <a:r>
              <a:rPr lang="en-US" sz="1600" dirty="0" smtClean="0"/>
              <a:t>,</a:t>
            </a:r>
          </a:p>
          <a:p>
            <a:r>
              <a:rPr lang="en-US" sz="1600" dirty="0" smtClean="0"/>
              <a:t>			</a:t>
            </a:r>
            <a:r>
              <a:rPr lang="en-US" sz="1600" dirty="0" err="1" smtClean="0"/>
              <a:t>responseVars</a:t>
            </a:r>
            <a:r>
              <a:rPr lang="en-US" sz="1600" dirty="0" smtClean="0"/>
              <a:t>("f"), // creates 1 response variable f</a:t>
            </a:r>
          </a:p>
          <a:p>
            <a:r>
              <a:rPr lang="en-US" sz="1600" dirty="0" smtClean="0"/>
              <a:t>			</a:t>
            </a:r>
            <a:r>
              <a:rPr lang="en-US" sz="1600" dirty="0" err="1" smtClean="0"/>
              <a:t>responseVars</a:t>
            </a:r>
            <a:r>
              <a:rPr lang="en-US" sz="1600" dirty="0" smtClean="0"/>
              <a:t>("g", 3) //creates 3 response variables g1-g3</a:t>
            </a:r>
          </a:p>
          <a:p>
            <a:r>
              <a:rPr lang="en-US" sz="1600" dirty="0" smtClean="0"/>
              <a:t>			</a:t>
            </a:r>
            <a:r>
              <a:rPr lang="en-US" sz="1600" dirty="0" smtClean="0">
                <a:solidFill>
                  <a:srgbClr val="FF0000"/>
                </a:solidFill>
              </a:rPr>
              <a:t>realization(“f”, evaluation(“</a:t>
            </a:r>
            <a:r>
              <a:rPr lang="en-US" sz="1600" dirty="0" err="1" smtClean="0">
                <a:solidFill>
                  <a:srgbClr val="FF0000"/>
                </a:solidFill>
              </a:rPr>
              <a:t>fe</a:t>
            </a:r>
            <a:r>
              <a:rPr lang="en-US" sz="1600" dirty="0" smtClean="0">
                <a:solidFill>
                  <a:srgbClr val="FF0000"/>
                </a:solidFill>
              </a:rPr>
              <a:t>”),</a:t>
            </a:r>
          </a:p>
          <a:p>
            <a:r>
              <a:rPr lang="en-US" sz="1600" dirty="0" smtClean="0">
                <a:solidFill>
                  <a:srgbClr val="FF0000"/>
                </a:solidFill>
              </a:rPr>
              <a:t>			realization(“g1”, evaluation(“g1e”),</a:t>
            </a:r>
          </a:p>
          <a:p>
            <a:r>
              <a:rPr lang="en-US" sz="1600" dirty="0" smtClean="0">
                <a:solidFill>
                  <a:srgbClr val="FF0000"/>
                </a:solidFill>
              </a:rPr>
              <a:t>			realization(“g2”, evaluation(“g2e”),</a:t>
            </a:r>
          </a:p>
          <a:p>
            <a:r>
              <a:rPr lang="en-US" sz="1600" dirty="0" smtClean="0">
                <a:solidFill>
                  <a:srgbClr val="FF0000"/>
                </a:solidFill>
              </a:rPr>
              <a:t>			realization(“g3”, evaluation(“g3e”)</a:t>
            </a:r>
          </a:p>
          <a:p>
            <a:r>
              <a:rPr lang="en-US" sz="1600" dirty="0" smtClean="0"/>
              <a:t>		        ); </a:t>
            </a:r>
          </a:p>
        </p:txBody>
      </p:sp>
      <p:sp>
        <p:nvSpPr>
          <p:cNvPr id="5" name="Rectangle 4"/>
          <p:cNvSpPr/>
          <p:nvPr/>
        </p:nvSpPr>
        <p:spPr>
          <a:xfrm>
            <a:off x="1" y="1905000"/>
            <a:ext cx="9144000" cy="646331"/>
          </a:xfrm>
          <a:prstGeom prst="rect">
            <a:avLst/>
          </a:prstGeom>
        </p:spPr>
        <p:txBody>
          <a:bodyPr wrap="square">
            <a:spAutoFit/>
          </a:bodyPr>
          <a:lstStyle/>
          <a:p>
            <a:pPr>
              <a:buFont typeface="Arial" pitchFamily="34" charset="0"/>
              <a:buChar char="•"/>
            </a:pPr>
            <a:r>
              <a:rPr lang="en-US" dirty="0" smtClean="0"/>
              <a:t> </a:t>
            </a:r>
            <a:r>
              <a:rPr lang="en-US" b="1" dirty="0" smtClean="0"/>
              <a:t>To specify the initial value and bounds on the DESIGN variables  and specify the realizations for the RESPONSE variables:</a:t>
            </a:r>
            <a:endParaRPr lang="en-US" b="1" dirty="0"/>
          </a:p>
        </p:txBody>
      </p:sp>
      <p:sp>
        <p:nvSpPr>
          <p:cNvPr id="7" name="TextBox 6"/>
          <p:cNvSpPr txBox="1"/>
          <p:nvPr/>
        </p:nvSpPr>
        <p:spPr>
          <a:xfrm>
            <a:off x="685800" y="6096000"/>
            <a:ext cx="3491536" cy="307777"/>
          </a:xfrm>
          <a:prstGeom prst="rect">
            <a:avLst/>
          </a:prstGeom>
          <a:noFill/>
        </p:spPr>
        <p:txBody>
          <a:bodyPr wrap="none" rtlCol="0">
            <a:spAutoFit/>
          </a:bodyPr>
          <a:lstStyle/>
          <a:p>
            <a:r>
              <a:rPr lang="en-US" sz="1400" b="1" dirty="0" smtClean="0">
                <a:solidFill>
                  <a:schemeClr val="tx2"/>
                </a:solidFill>
              </a:rPr>
              <a:t>The </a:t>
            </a:r>
            <a:r>
              <a:rPr lang="en-US" sz="1400" b="1" dirty="0" err="1" smtClean="0">
                <a:solidFill>
                  <a:schemeClr val="tx2"/>
                </a:solidFill>
              </a:rPr>
              <a:t>ResponseModel</a:t>
            </a:r>
            <a:r>
              <a:rPr lang="en-US" sz="1400" b="1" dirty="0" smtClean="0">
                <a:solidFill>
                  <a:schemeClr val="tx2"/>
                </a:solidFill>
              </a:rPr>
              <a:t> class has a very rich API </a:t>
            </a:r>
            <a:endParaRPr lang="en-US" sz="1400" b="1" dirty="0">
              <a:solidFill>
                <a:schemeClr val="tx2"/>
              </a:solidFill>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288"/>
            <a:ext cx="6858000" cy="981075"/>
          </a:xfrm>
        </p:spPr>
        <p:txBody>
          <a:bodyPr>
            <a:normAutofit fontScale="90000"/>
          </a:bodyPr>
          <a:lstStyle/>
          <a:p>
            <a:r>
              <a:rPr lang="en-US" dirty="0" smtClean="0"/>
              <a:t>Defining a SORCER Response Model</a:t>
            </a:r>
            <a:endParaRPr lang="en-US" dirty="0"/>
          </a:p>
        </p:txBody>
      </p:sp>
      <p:sp>
        <p:nvSpPr>
          <p:cNvPr id="5" name="Rectangle 4"/>
          <p:cNvSpPr/>
          <p:nvPr/>
        </p:nvSpPr>
        <p:spPr>
          <a:xfrm>
            <a:off x="228600" y="1981200"/>
            <a:ext cx="8915400" cy="2339102"/>
          </a:xfrm>
          <a:prstGeom prst="rect">
            <a:avLst/>
          </a:prstGeom>
        </p:spPr>
        <p:txBody>
          <a:bodyPr wrap="square">
            <a:spAutoFit/>
          </a:bodyPr>
          <a:lstStyle/>
          <a:p>
            <a:r>
              <a:rPr lang="en-US" sz="1600" dirty="0" err="1" smtClean="0"/>
              <a:t>ResponseModel</a:t>
            </a:r>
            <a:r>
              <a:rPr lang="en-US" sz="1600" dirty="0" smtClean="0"/>
              <a:t> </a:t>
            </a:r>
            <a:r>
              <a:rPr lang="en-US" sz="1600" dirty="0" err="1" smtClean="0"/>
              <a:t>rm</a:t>
            </a:r>
            <a:r>
              <a:rPr lang="en-US" sz="1600" dirty="0" smtClean="0"/>
              <a:t> = </a:t>
            </a:r>
            <a:r>
              <a:rPr lang="en-US" sz="1600" dirty="0" err="1" smtClean="0"/>
              <a:t>ResponseModel(“Rosen</a:t>
            </a:r>
            <a:r>
              <a:rPr lang="en-US" sz="1600" dirty="0" smtClean="0"/>
              <a:t>-Suzuki Model", </a:t>
            </a:r>
          </a:p>
          <a:p>
            <a:r>
              <a:rPr lang="en-US" sz="1600" dirty="0" smtClean="0"/>
              <a:t>			</a:t>
            </a:r>
            <a:r>
              <a:rPr lang="en-US" sz="1600" dirty="0" smtClean="0">
                <a:solidFill>
                  <a:srgbClr val="FF0000"/>
                </a:solidFill>
              </a:rPr>
              <a:t>designVars(vars(loop(“i”,1,20),“x$i$”, 0.0, -10.0, 10.0))</a:t>
            </a:r>
            <a:r>
              <a:rPr lang="en-US" sz="1600" dirty="0" smtClean="0"/>
              <a:t>,</a:t>
            </a:r>
          </a:p>
          <a:p>
            <a:r>
              <a:rPr lang="en-US" sz="1600" dirty="0" smtClean="0"/>
              <a:t>			</a:t>
            </a:r>
            <a:r>
              <a:rPr lang="en-US" sz="1600" dirty="0" err="1" smtClean="0"/>
              <a:t>responseVars</a:t>
            </a:r>
            <a:r>
              <a:rPr lang="en-US" sz="1600" dirty="0" smtClean="0"/>
              <a:t>("f"), // creates 1 response variable f</a:t>
            </a:r>
          </a:p>
          <a:p>
            <a:r>
              <a:rPr lang="en-US" sz="1600" dirty="0" smtClean="0"/>
              <a:t>			</a:t>
            </a:r>
            <a:r>
              <a:rPr lang="en-US" sz="1600" dirty="0" err="1" smtClean="0"/>
              <a:t>responseVars</a:t>
            </a:r>
            <a:r>
              <a:rPr lang="en-US" sz="1600" dirty="0" smtClean="0"/>
              <a:t>("g", 3) //creates 3 response variables g1-g3</a:t>
            </a:r>
          </a:p>
          <a:p>
            <a:r>
              <a:rPr lang="en-US" sz="1600" dirty="0" smtClean="0"/>
              <a:t>			realization(“f”, evaluation(“</a:t>
            </a:r>
            <a:r>
              <a:rPr lang="en-US" sz="1600" dirty="0" err="1" smtClean="0"/>
              <a:t>fe</a:t>
            </a:r>
            <a:r>
              <a:rPr lang="en-US" sz="1600" dirty="0" smtClean="0"/>
              <a:t>”),</a:t>
            </a:r>
          </a:p>
          <a:p>
            <a:r>
              <a:rPr lang="en-US" sz="1600" dirty="0" smtClean="0"/>
              <a:t>			realization(“g1”, evaluation(“g1e”),</a:t>
            </a:r>
          </a:p>
          <a:p>
            <a:r>
              <a:rPr lang="en-US" sz="1600" dirty="0" smtClean="0"/>
              <a:t>			realization(“g2”, evaluation(“g2e”),</a:t>
            </a:r>
          </a:p>
          <a:p>
            <a:r>
              <a:rPr lang="en-US" sz="1600" dirty="0" smtClean="0"/>
              <a:t>			realization(“g3”, evaluation(“g3e”)</a:t>
            </a:r>
          </a:p>
          <a:p>
            <a:r>
              <a:rPr lang="en-US" sz="1600" dirty="0" smtClean="0"/>
              <a:t>		        ); </a:t>
            </a:r>
          </a:p>
        </p:txBody>
      </p:sp>
      <p:sp>
        <p:nvSpPr>
          <p:cNvPr id="6" name="Rectangle 5"/>
          <p:cNvSpPr/>
          <p:nvPr/>
        </p:nvSpPr>
        <p:spPr>
          <a:xfrm>
            <a:off x="0" y="1371600"/>
            <a:ext cx="9144000" cy="369332"/>
          </a:xfrm>
          <a:prstGeom prst="rect">
            <a:avLst/>
          </a:prstGeom>
        </p:spPr>
        <p:txBody>
          <a:bodyPr wrap="square">
            <a:spAutoFit/>
          </a:bodyPr>
          <a:lstStyle/>
          <a:p>
            <a:pPr>
              <a:buFont typeface="Arial" pitchFamily="34" charset="0"/>
              <a:buChar char="•"/>
            </a:pPr>
            <a:r>
              <a:rPr lang="en-US" dirty="0" smtClean="0"/>
              <a:t> </a:t>
            </a:r>
            <a:r>
              <a:rPr lang="en-US" b="1" dirty="0" smtClean="0"/>
              <a:t>If the </a:t>
            </a:r>
            <a:r>
              <a:rPr lang="en-US" b="1" dirty="0" err="1" smtClean="0"/>
              <a:t>DesignVariables</a:t>
            </a:r>
            <a:r>
              <a:rPr lang="en-US" b="1" dirty="0" smtClean="0"/>
              <a:t> all have the same initial Values and Bounds:</a:t>
            </a:r>
            <a:endParaRPr lang="en-US" b="1"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5943600"/>
            <a:ext cx="8534400" cy="400110"/>
          </a:xfrm>
          <a:prstGeom prst="rect">
            <a:avLst/>
          </a:prstGeom>
          <a:noFill/>
        </p:spPr>
        <p:txBody>
          <a:bodyPr wrap="square" rtlCol="0">
            <a:spAutoFit/>
          </a:bodyPr>
          <a:lstStyle/>
          <a:p>
            <a:pPr algn="ctr"/>
            <a:r>
              <a:rPr lang="en-US" sz="2000" b="1" dirty="0" smtClean="0"/>
              <a:t>Once the Model is defined it must then be configured</a:t>
            </a:r>
            <a:endParaRPr lang="en-US" sz="2000" b="1" i="1" dirty="0"/>
          </a:p>
        </p:txBody>
      </p:sp>
      <p:sp>
        <p:nvSpPr>
          <p:cNvPr id="8" name="TextBox 7"/>
          <p:cNvSpPr txBox="1"/>
          <p:nvPr/>
        </p:nvSpPr>
        <p:spPr>
          <a:xfrm>
            <a:off x="152400" y="1219200"/>
            <a:ext cx="8534400" cy="584775"/>
          </a:xfrm>
          <a:prstGeom prst="rect">
            <a:avLst/>
          </a:prstGeom>
          <a:noFill/>
        </p:spPr>
        <p:txBody>
          <a:bodyPr wrap="square" rtlCol="0">
            <a:spAutoFit/>
          </a:bodyPr>
          <a:lstStyle/>
          <a:p>
            <a:pPr>
              <a:buFont typeface="Arial" pitchFamily="34" charset="0"/>
              <a:buChar char="•"/>
            </a:pPr>
            <a:r>
              <a:rPr lang="en-US" sz="1600" dirty="0" smtClean="0"/>
              <a:t> For the RESPONSE Variables to have sensitivities one  </a:t>
            </a:r>
            <a:r>
              <a:rPr lang="en-US" sz="1600" b="1" dirty="0" smtClean="0"/>
              <a:t>must include them in the realization of the Variable</a:t>
            </a:r>
            <a:r>
              <a:rPr lang="en-US" sz="1600" dirty="0" smtClean="0"/>
              <a:t> during the definition of the model. </a:t>
            </a:r>
            <a:endParaRPr lang="en-US" sz="1600" dirty="0"/>
          </a:p>
        </p:txBody>
      </p:sp>
      <p:sp>
        <p:nvSpPr>
          <p:cNvPr id="9" name="Rectangle 8"/>
          <p:cNvSpPr/>
          <p:nvPr/>
        </p:nvSpPr>
        <p:spPr>
          <a:xfrm>
            <a:off x="0" y="2133600"/>
            <a:ext cx="8915400" cy="3293209"/>
          </a:xfrm>
          <a:prstGeom prst="rect">
            <a:avLst/>
          </a:prstGeom>
        </p:spPr>
        <p:txBody>
          <a:bodyPr wrap="square">
            <a:spAutoFit/>
          </a:bodyPr>
          <a:lstStyle/>
          <a:p>
            <a:r>
              <a:rPr lang="en-US" sz="1600" dirty="0" err="1" smtClean="0">
                <a:latin typeface="Arial"/>
                <a:cs typeface="Arial"/>
              </a:rPr>
              <a:t>ResponseModel</a:t>
            </a:r>
            <a:r>
              <a:rPr lang="en-US" sz="1600" dirty="0" smtClean="0">
                <a:latin typeface="Arial"/>
                <a:cs typeface="Arial"/>
              </a:rPr>
              <a:t> </a:t>
            </a:r>
            <a:r>
              <a:rPr lang="en-US" sz="1600" dirty="0" err="1" smtClean="0">
                <a:latin typeface="Arial"/>
                <a:cs typeface="Arial"/>
              </a:rPr>
              <a:t>rm</a:t>
            </a:r>
            <a:r>
              <a:rPr lang="en-US" sz="1600" dirty="0" smtClean="0">
                <a:latin typeface="Arial"/>
                <a:cs typeface="Arial"/>
              </a:rPr>
              <a:t> = </a:t>
            </a:r>
            <a:r>
              <a:rPr lang="en-US" sz="1600" dirty="0" err="1" smtClean="0">
                <a:latin typeface="Arial"/>
                <a:cs typeface="Arial"/>
              </a:rPr>
              <a:t>ResponseModel</a:t>
            </a:r>
            <a:r>
              <a:rPr lang="en-US" sz="1600" dirty="0" smtClean="0">
                <a:latin typeface="Arial"/>
                <a:cs typeface="Arial"/>
              </a:rPr>
              <a:t>(“Rosen-Suzuki Model", </a:t>
            </a:r>
          </a:p>
          <a:p>
            <a:r>
              <a:rPr lang="en-US" sz="1600" dirty="0" smtClean="0">
                <a:latin typeface="Arial"/>
                <a:cs typeface="Arial"/>
              </a:rPr>
              <a:t>		designVars(var(“x1”, 2.0, -100., 100.), var(“x2”,3.0,-100., 100.),</a:t>
            </a:r>
          </a:p>
          <a:p>
            <a:r>
              <a:rPr lang="en-US" sz="1600" dirty="0" smtClean="0">
                <a:latin typeface="Arial"/>
                <a:cs typeface="Arial"/>
              </a:rPr>
              <a:t>		     var(“x3”,4.0, -100, 100.), var(“x4”,5.0, -100, 100.),</a:t>
            </a:r>
          </a:p>
          <a:p>
            <a:r>
              <a:rPr lang="en-US" sz="1600" dirty="0" smtClean="0">
                <a:latin typeface="Arial"/>
                <a:cs typeface="Arial"/>
              </a:rPr>
              <a:t>		</a:t>
            </a:r>
            <a:r>
              <a:rPr lang="en-US" sz="1600" dirty="0" err="1" smtClean="0">
                <a:latin typeface="Arial"/>
                <a:cs typeface="Arial"/>
              </a:rPr>
              <a:t>responseVars("f</a:t>
            </a:r>
            <a:r>
              <a:rPr lang="en-US" sz="1600" dirty="0" smtClean="0">
                <a:latin typeface="Arial"/>
                <a:cs typeface="Arial"/>
              </a:rPr>
              <a:t>”, </a:t>
            </a:r>
          </a:p>
          <a:p>
            <a:r>
              <a:rPr lang="en-US" sz="1600" dirty="0" smtClean="0">
                <a:solidFill>
                  <a:srgbClr val="000000"/>
                </a:solidFill>
                <a:latin typeface="Arial"/>
                <a:cs typeface="Arial"/>
              </a:rPr>
              <a:t> 		    realization((</a:t>
            </a:r>
          </a:p>
          <a:p>
            <a:r>
              <a:rPr lang="en-US" sz="1600" dirty="0" smtClean="0">
                <a:solidFill>
                  <a:srgbClr val="000000"/>
                </a:solidFill>
                <a:latin typeface="Arial"/>
                <a:cs typeface="Arial"/>
              </a:rPr>
              <a:t>    		        </a:t>
            </a:r>
            <a:r>
              <a:rPr lang="en-US" sz="1600" dirty="0" err="1" smtClean="0">
                <a:solidFill>
                  <a:srgbClr val="000000"/>
                </a:solidFill>
                <a:latin typeface="Arial"/>
                <a:cs typeface="Arial"/>
              </a:rPr>
              <a:t>evaluation(“fe</a:t>
            </a:r>
            <a:r>
              <a:rPr lang="en-US" sz="1600" dirty="0" smtClean="0">
                <a:solidFill>
                  <a:srgbClr val="000000"/>
                </a:solidFill>
                <a:latin typeface="Arial"/>
                <a:cs typeface="Arial"/>
              </a:rPr>
              <a:t>”, </a:t>
            </a:r>
          </a:p>
          <a:p>
            <a:r>
              <a:rPr lang="en-US" sz="1600" dirty="0" smtClean="0">
                <a:solidFill>
                  <a:srgbClr val="000000"/>
                </a:solidFill>
                <a:latin typeface="Arial"/>
                <a:cs typeface="Arial"/>
              </a:rPr>
              <a:t>              		            differentiation(wrt(loop(“i”,1,4),”x$i$”), gradient(“feg1”)), </a:t>
            </a:r>
          </a:p>
          <a:p>
            <a:r>
              <a:rPr lang="en-US" sz="1600" dirty="0" smtClean="0">
                <a:solidFill>
                  <a:srgbClr val="000000"/>
                </a:solidFill>
                <a:latin typeface="Arial"/>
                <a:cs typeface="Arial"/>
              </a:rPr>
              <a:t>		</a:t>
            </a:r>
            <a:r>
              <a:rPr lang="en-US" sz="1600" dirty="0" smtClean="0">
                <a:solidFill>
                  <a:srgbClr val="FF0000"/>
                </a:solidFill>
                <a:latin typeface="Arial"/>
                <a:cs typeface="Arial"/>
              </a:rPr>
              <a:t>responseVars(names(loop(“i“,1,3),g$i$”),</a:t>
            </a:r>
          </a:p>
          <a:p>
            <a:r>
              <a:rPr lang="en-US" sz="1600" dirty="0" smtClean="0">
                <a:solidFill>
                  <a:srgbClr val="FF0000"/>
                </a:solidFill>
                <a:latin typeface="Arial"/>
                <a:cs typeface="Arial"/>
              </a:rPr>
              <a:t>		      realization((names(loop(“i“,1,3),g$i$”</a:t>
            </a:r>
          </a:p>
          <a:p>
            <a:r>
              <a:rPr lang="en-US" sz="1600" dirty="0" smtClean="0">
                <a:solidFill>
                  <a:srgbClr val="FF0000"/>
                </a:solidFill>
                <a:latin typeface="Arial"/>
                <a:cs typeface="Arial"/>
              </a:rPr>
              <a:t>                                                  </a:t>
            </a:r>
            <a:r>
              <a:rPr lang="en-US" sz="1600" dirty="0" err="1" smtClean="0">
                <a:solidFill>
                  <a:srgbClr val="FF0000"/>
                </a:solidFill>
                <a:latin typeface="Arial"/>
                <a:cs typeface="Arial"/>
              </a:rPr>
              <a:t>evaluation(“g$i$e</a:t>
            </a:r>
            <a:r>
              <a:rPr lang="en-US" sz="1600" dirty="0" smtClean="0">
                <a:solidFill>
                  <a:srgbClr val="FF0000"/>
                </a:solidFill>
                <a:latin typeface="Arial"/>
                <a:cs typeface="Arial"/>
              </a:rPr>
              <a:t>”, </a:t>
            </a:r>
          </a:p>
          <a:p>
            <a:r>
              <a:rPr lang="en-US" sz="1600" dirty="0" smtClean="0">
                <a:solidFill>
                  <a:srgbClr val="FF0000"/>
                </a:solidFill>
                <a:latin typeface="Arial"/>
                <a:cs typeface="Arial"/>
              </a:rPr>
              <a:t>        		                      differentiation(wrt(loop(“k”,1,4),”x$k$”), gradient(“g$i$eg1”))     </a:t>
            </a:r>
          </a:p>
          <a:p>
            <a:r>
              <a:rPr lang="en-US" sz="1600" dirty="0" smtClean="0">
                <a:latin typeface="Arial"/>
                <a:cs typeface="Arial"/>
              </a:rPr>
              <a:t>	);</a:t>
            </a:r>
          </a:p>
          <a:p>
            <a:r>
              <a:rPr lang="en-US" sz="1600" dirty="0" smtClean="0">
                <a:latin typeface="Arial"/>
                <a:cs typeface="Arial"/>
              </a:rPr>
              <a:t>		 </a:t>
            </a:r>
            <a:endParaRPr lang="en-US" sz="1600" dirty="0" smtClean="0">
              <a:solidFill>
                <a:srgbClr val="000000"/>
              </a:solidFill>
              <a:latin typeface="Arial"/>
              <a:cs typeface="Arial"/>
            </a:endParaRPr>
          </a:p>
        </p:txBody>
      </p:sp>
      <p:sp>
        <p:nvSpPr>
          <p:cNvPr id="10" name="Title 1"/>
          <p:cNvSpPr>
            <a:spLocks noGrp="1"/>
          </p:cNvSpPr>
          <p:nvPr>
            <p:ph type="title"/>
          </p:nvPr>
        </p:nvSpPr>
        <p:spPr>
          <a:xfrm>
            <a:off x="990600" y="14288"/>
            <a:ext cx="7086600" cy="981075"/>
          </a:xfrm>
        </p:spPr>
        <p:txBody>
          <a:bodyPr/>
          <a:lstStyle/>
          <a:p>
            <a:r>
              <a:rPr lang="en-US" sz="2800" dirty="0" smtClean="0"/>
              <a:t>Defining a SORCER </a:t>
            </a:r>
            <a:r>
              <a:rPr lang="en-US" sz="2800" i="1" dirty="0" smtClean="0"/>
              <a:t>Response</a:t>
            </a:r>
            <a:r>
              <a:rPr lang="en-US" sz="2800" dirty="0" smtClean="0"/>
              <a:t> </a:t>
            </a:r>
            <a:r>
              <a:rPr lang="en-US" sz="2800" i="1" dirty="0" smtClean="0"/>
              <a:t>Model</a:t>
            </a:r>
            <a:endParaRPr lang="en-US" sz="2800"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Rectangle 9"/>
          <p:cNvSpPr/>
          <p:nvPr/>
        </p:nvSpPr>
        <p:spPr>
          <a:xfrm>
            <a:off x="0" y="1143000"/>
            <a:ext cx="8991600" cy="923330"/>
          </a:xfrm>
          <a:prstGeom prst="rect">
            <a:avLst/>
          </a:prstGeom>
        </p:spPr>
        <p:txBody>
          <a:bodyPr wrap="square">
            <a:spAutoFit/>
          </a:bodyPr>
          <a:lstStyle/>
          <a:p>
            <a:r>
              <a:rPr lang="en-US" b="1" dirty="0" smtClean="0"/>
              <a:t>Configuring a Response Model </a:t>
            </a:r>
            <a:r>
              <a:rPr lang="en-US" dirty="0" smtClean="0"/>
              <a:t>– This requires the definition of the </a:t>
            </a:r>
            <a:r>
              <a:rPr lang="en-US" b="1" i="1" dirty="0" smtClean="0"/>
              <a:t>EVALUATORS</a:t>
            </a:r>
            <a:r>
              <a:rPr lang="en-US" dirty="0" smtClean="0"/>
              <a:t>, and </a:t>
            </a:r>
            <a:r>
              <a:rPr lang="en-US" b="1" i="1" dirty="0" smtClean="0"/>
              <a:t>FILTERS </a:t>
            </a:r>
            <a:r>
              <a:rPr lang="en-US" dirty="0" smtClean="0"/>
              <a:t>(if present) for each of the </a:t>
            </a:r>
            <a:r>
              <a:rPr lang="en-US" b="1" i="1" dirty="0" smtClean="0"/>
              <a:t>RESPONSE</a:t>
            </a:r>
            <a:r>
              <a:rPr lang="en-US" dirty="0" smtClean="0"/>
              <a:t> and </a:t>
            </a:r>
            <a:r>
              <a:rPr lang="en-US" b="1" i="1" dirty="0" smtClean="0"/>
              <a:t>LINKED</a:t>
            </a:r>
            <a:r>
              <a:rPr lang="en-US" dirty="0" smtClean="0"/>
              <a:t> variables. For the Rosen-Suzuki case simple expression evaluators are used. No Filters are required. </a:t>
            </a:r>
            <a:endParaRPr lang="en-US" dirty="0"/>
          </a:p>
        </p:txBody>
      </p:sp>
      <p:sp>
        <p:nvSpPr>
          <p:cNvPr id="9" name="Rectangle 8"/>
          <p:cNvSpPr/>
          <p:nvPr/>
        </p:nvSpPr>
        <p:spPr>
          <a:xfrm>
            <a:off x="0" y="2133600"/>
            <a:ext cx="9144000" cy="2893100"/>
          </a:xfrm>
          <a:prstGeom prst="rect">
            <a:avLst/>
          </a:prstGeom>
        </p:spPr>
        <p:txBody>
          <a:bodyPr wrap="square">
            <a:spAutoFit/>
          </a:bodyPr>
          <a:lstStyle/>
          <a:p>
            <a:r>
              <a:rPr lang="en-US" sz="1400" dirty="0" smtClean="0"/>
              <a:t>// configure response variables</a:t>
            </a:r>
          </a:p>
          <a:p>
            <a:r>
              <a:rPr lang="en-US" sz="1400" dirty="0" smtClean="0"/>
              <a:t>     //  </a:t>
            </a:r>
            <a:r>
              <a:rPr lang="en-US" sz="1400" b="1" dirty="0" smtClean="0"/>
              <a:t>NOTE: The evaluator names must match the one specified in the realization. There are several was to specify the </a:t>
            </a:r>
            <a:r>
              <a:rPr lang="en-US" sz="1400" b="1" dirty="0" err="1" smtClean="0"/>
              <a:t>args</a:t>
            </a:r>
            <a:r>
              <a:rPr lang="en-US" sz="1400" b="1" dirty="0" smtClean="0"/>
              <a:t>.</a:t>
            </a:r>
            <a:endParaRPr lang="en-US" sz="1400" dirty="0" smtClean="0">
              <a:latin typeface="+mj-lt"/>
              <a:cs typeface="Courier New" pitchFamily="49" charset="0"/>
            </a:endParaRPr>
          </a:p>
          <a:p>
            <a:r>
              <a:rPr lang="en-US" sz="1400" dirty="0" smtClean="0"/>
              <a:t>	</a:t>
            </a:r>
          </a:p>
          <a:p>
            <a:r>
              <a:rPr lang="en-US" sz="1400" dirty="0" smtClean="0">
                <a:latin typeface="Arial"/>
                <a:cs typeface="Arial"/>
              </a:rPr>
              <a:t>// configure </a:t>
            </a:r>
            <a:r>
              <a:rPr lang="en-US" sz="1400" dirty="0" err="1" smtClean="0">
                <a:latin typeface="Arial"/>
                <a:cs typeface="Arial"/>
              </a:rPr>
              <a:t>f</a:t>
            </a:r>
            <a:endParaRPr lang="en-US" sz="1400" dirty="0" smtClean="0">
              <a:latin typeface="Arial"/>
              <a:cs typeface="Arial"/>
            </a:endParaRPr>
          </a:p>
          <a:p>
            <a:r>
              <a:rPr lang="en-US" sz="1400" dirty="0" err="1" smtClean="0">
                <a:latin typeface="Arial"/>
                <a:cs typeface="Arial"/>
              </a:rPr>
              <a:t>var(model</a:t>
            </a:r>
            <a:r>
              <a:rPr lang="en-US" sz="1400" dirty="0" smtClean="0">
                <a:latin typeface="Arial"/>
                <a:cs typeface="Arial"/>
              </a:rPr>
              <a:t>, "</a:t>
            </a:r>
            <a:r>
              <a:rPr lang="en-US" sz="1400" dirty="0" err="1" smtClean="0">
                <a:latin typeface="Arial"/>
                <a:cs typeface="Arial"/>
              </a:rPr>
              <a:t>f</a:t>
            </a:r>
            <a:r>
              <a:rPr lang="en-US" sz="1400" dirty="0" smtClean="0">
                <a:latin typeface="Arial"/>
                <a:cs typeface="Arial"/>
              </a:rPr>
              <a:t>", "</a:t>
            </a:r>
            <a:r>
              <a:rPr lang="en-US" sz="1400" dirty="0" err="1" smtClean="0">
                <a:latin typeface="Arial"/>
                <a:cs typeface="Arial"/>
              </a:rPr>
              <a:t>fe",evaluator(“fe</a:t>
            </a:r>
            <a:r>
              <a:rPr lang="en-US" sz="1400" smtClean="0">
                <a:latin typeface="Arial"/>
                <a:cs typeface="Arial"/>
              </a:rPr>
              <a:t>”, </a:t>
            </a:r>
            <a:r>
              <a:rPr lang="en-US" sz="1400" dirty="0" smtClean="0">
                <a:latin typeface="Arial"/>
                <a:cs typeface="Arial"/>
              </a:rPr>
              <a:t>"x1^2-5.0*x1+x2^2-5.0*x2+2.0*x3^2-21.0*x3+x4^2+7.0*x4</a:t>
            </a:r>
            <a:r>
              <a:rPr lang="en-US" sz="1400" smtClean="0">
                <a:latin typeface="Arial"/>
                <a:cs typeface="Arial"/>
              </a:rPr>
              <a:t>+50.0”), </a:t>
            </a:r>
            <a:r>
              <a:rPr lang="en-US" sz="1400" dirty="0" err="1" smtClean="0">
                <a:latin typeface="Arial"/>
                <a:cs typeface="Arial"/>
              </a:rPr>
              <a:t>args(rm.getDesignVars</a:t>
            </a:r>
            <a:r>
              <a:rPr lang="en-US" sz="1400" dirty="0" smtClean="0">
                <a:latin typeface="Arial"/>
                <a:cs typeface="Arial"/>
              </a:rPr>
              <a:t>()));</a:t>
            </a:r>
          </a:p>
          <a:p>
            <a:r>
              <a:rPr lang="en-US" sz="1400" dirty="0" smtClean="0">
                <a:latin typeface="Arial"/>
                <a:cs typeface="Arial"/>
              </a:rPr>
              <a:t>// configure g1</a:t>
            </a:r>
          </a:p>
          <a:p>
            <a:r>
              <a:rPr lang="en-US" sz="1400" dirty="0" err="1" smtClean="0">
                <a:latin typeface="Arial"/>
                <a:cs typeface="Arial"/>
              </a:rPr>
              <a:t>var(model</a:t>
            </a:r>
            <a:r>
              <a:rPr lang="en-US" sz="1400" dirty="0" smtClean="0">
                <a:latin typeface="Arial"/>
                <a:cs typeface="Arial"/>
              </a:rPr>
              <a:t>, "g1", "g1e", "x1^2+x1+x2^2-x2+x3^2+x3+x4^2-x4-8.0", args("x1", "x2", "x3", "x4"));</a:t>
            </a:r>
          </a:p>
          <a:p>
            <a:r>
              <a:rPr lang="en-US" sz="1400" dirty="0" smtClean="0">
                <a:latin typeface="Arial"/>
                <a:cs typeface="Arial"/>
              </a:rPr>
              <a:t>// configure g2</a:t>
            </a:r>
          </a:p>
          <a:p>
            <a:r>
              <a:rPr lang="en-US" sz="1400" dirty="0" err="1" smtClean="0">
                <a:latin typeface="Arial"/>
                <a:cs typeface="Arial"/>
              </a:rPr>
              <a:t>var(model</a:t>
            </a:r>
            <a:r>
              <a:rPr lang="en-US" sz="1400" dirty="0" smtClean="0">
                <a:latin typeface="Arial"/>
                <a:cs typeface="Arial"/>
              </a:rPr>
              <a:t>, "g2", "g2e", "x1^2-x1+2.0*x2^2+x3^2+2.0*x4^2-x4-10.0", args("x1", "x2", "x3", "x4"));</a:t>
            </a:r>
          </a:p>
          <a:p>
            <a:r>
              <a:rPr lang="en-US" sz="1400" dirty="0" smtClean="0">
                <a:latin typeface="Arial"/>
                <a:cs typeface="Arial"/>
              </a:rPr>
              <a:t>// configure g3</a:t>
            </a:r>
          </a:p>
          <a:p>
            <a:r>
              <a:rPr lang="en-US" sz="1400" dirty="0" err="1" smtClean="0">
                <a:latin typeface="Arial"/>
                <a:cs typeface="Arial"/>
              </a:rPr>
              <a:t>var(model</a:t>
            </a:r>
            <a:r>
              <a:rPr lang="en-US" sz="1400" dirty="0" smtClean="0">
                <a:latin typeface="Arial"/>
                <a:cs typeface="Arial"/>
              </a:rPr>
              <a:t>, "g3", "g3e", "2.0*x1^2+2.0*x1+x2^2-x2+x3^2-x4-5.0", args("x1", "x2", "x3", "x4"));</a:t>
            </a:r>
          </a:p>
        </p:txBody>
      </p:sp>
      <p:sp>
        <p:nvSpPr>
          <p:cNvPr id="15" name="Title 1"/>
          <p:cNvSpPr>
            <a:spLocks noGrp="1"/>
          </p:cNvSpPr>
          <p:nvPr>
            <p:ph type="title"/>
          </p:nvPr>
        </p:nvSpPr>
        <p:spPr>
          <a:xfrm>
            <a:off x="990600" y="14288"/>
            <a:ext cx="7086600" cy="981075"/>
          </a:xfrm>
        </p:spPr>
        <p:txBody>
          <a:bodyPr/>
          <a:lstStyle/>
          <a:p>
            <a:r>
              <a:rPr lang="en-US" sz="2800" dirty="0" smtClean="0"/>
              <a:t>Configuring a SORCER </a:t>
            </a:r>
            <a:r>
              <a:rPr lang="en-US" sz="2800" i="1" dirty="0" smtClean="0"/>
              <a:t>Response</a:t>
            </a:r>
            <a:r>
              <a:rPr lang="en-US" sz="2800" dirty="0" smtClean="0"/>
              <a:t> </a:t>
            </a:r>
            <a:r>
              <a:rPr lang="en-US" sz="2800" i="1" dirty="0" smtClean="0"/>
              <a:t>Model</a:t>
            </a:r>
            <a:endParaRPr lang="en-US" sz="2800"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0" y="1143000"/>
            <a:ext cx="8991600" cy="584775"/>
          </a:xfrm>
          <a:prstGeom prst="rect">
            <a:avLst/>
          </a:prstGeom>
        </p:spPr>
        <p:txBody>
          <a:bodyPr wrap="square">
            <a:spAutoFit/>
          </a:bodyPr>
          <a:lstStyle/>
          <a:p>
            <a:r>
              <a:rPr lang="en-US" sz="1600" dirty="0" smtClean="0"/>
              <a:t>Configuring a Response Model (cont) – If you have evaluators for the sensitivity calculations they need to be configured as well. </a:t>
            </a:r>
            <a:endParaRPr lang="en-US" sz="1600" dirty="0"/>
          </a:p>
        </p:txBody>
      </p:sp>
      <p:sp>
        <p:nvSpPr>
          <p:cNvPr id="8" name="Rectangle 7"/>
          <p:cNvSpPr/>
          <p:nvPr/>
        </p:nvSpPr>
        <p:spPr>
          <a:xfrm>
            <a:off x="228600" y="1676400"/>
            <a:ext cx="8686800" cy="5078313"/>
          </a:xfrm>
          <a:prstGeom prst="rect">
            <a:avLst/>
          </a:prstGeom>
        </p:spPr>
        <p:txBody>
          <a:bodyPr wrap="square">
            <a:spAutoFit/>
          </a:bodyPr>
          <a:lstStyle/>
          <a:p>
            <a:r>
              <a:rPr lang="en-US" sz="1200" dirty="0" smtClean="0"/>
              <a:t>// configure the sensitivity model</a:t>
            </a:r>
          </a:p>
          <a:p>
            <a:r>
              <a:rPr lang="en-US" sz="1200" dirty="0" smtClean="0"/>
              <a:t>		</a:t>
            </a:r>
          </a:p>
          <a:p>
            <a:r>
              <a:rPr lang="en-US" sz="1200" dirty="0" smtClean="0"/>
              <a:t>	// response f:fe="x1^2-5.0*x1+x2^2-5.0*x2+2.0*x3^2-21.0*x3+x4^2+7.0*x4+50.0"</a:t>
            </a:r>
          </a:p>
          <a:p>
            <a:r>
              <a:rPr lang="en-US" sz="1200" dirty="0" smtClean="0"/>
              <a:t>		// </a:t>
            </a:r>
            <a:r>
              <a:rPr lang="en-US" sz="1200" dirty="0" err="1" smtClean="0"/>
              <a:t>derivativeResponse</a:t>
            </a:r>
            <a:r>
              <a:rPr lang="en-US" sz="1200" dirty="0" smtClean="0"/>
              <a:t> dfdx1:dfedx1 = "2.0*x1-5.0"</a:t>
            </a:r>
          </a:p>
          <a:p>
            <a:r>
              <a:rPr lang="en-US" sz="1200" dirty="0" smtClean="0"/>
              <a:t>		// </a:t>
            </a:r>
            <a:r>
              <a:rPr lang="en-US" sz="1200" dirty="0" err="1" smtClean="0"/>
              <a:t>derivativeResponse</a:t>
            </a:r>
            <a:r>
              <a:rPr lang="en-US" sz="1200" dirty="0" smtClean="0"/>
              <a:t> dfdx2:dfedx2 = "2.0*x2-5.0"</a:t>
            </a:r>
          </a:p>
          <a:p>
            <a:r>
              <a:rPr lang="en-US" sz="1200" dirty="0" smtClean="0"/>
              <a:t>		// </a:t>
            </a:r>
            <a:r>
              <a:rPr lang="en-US" sz="1200" dirty="0" err="1" smtClean="0"/>
              <a:t>derivativeResponse</a:t>
            </a:r>
            <a:r>
              <a:rPr lang="en-US" sz="1200" dirty="0" smtClean="0"/>
              <a:t> dfdx3:dfedx3 = "4.0*x3-21.0"</a:t>
            </a:r>
          </a:p>
          <a:p>
            <a:r>
              <a:rPr lang="en-US" sz="1200" dirty="0" smtClean="0"/>
              <a:t>		// </a:t>
            </a:r>
            <a:r>
              <a:rPr lang="en-US" sz="1200" dirty="0" err="1" smtClean="0"/>
              <a:t>derivativeResponse</a:t>
            </a:r>
            <a:r>
              <a:rPr lang="en-US" sz="1200" dirty="0" smtClean="0"/>
              <a:t> dfdx4:dfedx4 = "2.0*x4+7.0"</a:t>
            </a:r>
          </a:p>
          <a:p>
            <a:r>
              <a:rPr lang="en-US" sz="1200" dirty="0" smtClean="0"/>
              <a:t>		Evaluator dfedx1e1 = expression("dfedx1e1", "2.0*x1-5.0",args(sm.getDesignVar("x1")));</a:t>
            </a:r>
          </a:p>
          <a:p>
            <a:r>
              <a:rPr lang="en-US" sz="1200" dirty="0" smtClean="0"/>
              <a:t>		Evaluator dfedx2e1 = expression("dfedx2e1", "2.0*x2-5.0",args(sm.getDesignVar("x2")));</a:t>
            </a:r>
          </a:p>
          <a:p>
            <a:r>
              <a:rPr lang="en-US" sz="1200" dirty="0" smtClean="0"/>
              <a:t>		Evaluator dfedx3e1 = expression("dfedx3e1", "4.0*x3-21.0",args(sm.getDesignVar("x3")));</a:t>
            </a:r>
          </a:p>
          <a:p>
            <a:r>
              <a:rPr lang="en-US" sz="1200" dirty="0" smtClean="0"/>
              <a:t>		Evaluator dfedx4e1 = expression("dfedx4e1", "2.0*x4+7.0",args(sm.getDesignVar("x4")));</a:t>
            </a:r>
          </a:p>
          <a:p>
            <a:r>
              <a:rPr lang="en-US" sz="1200" dirty="0" smtClean="0"/>
              <a:t>		List&lt;Evaluator&gt; feg1 = list(dfedx1e1, dfedx2e1, dfedx3e1, dfedx4e1);	</a:t>
            </a:r>
          </a:p>
          <a:p>
            <a:r>
              <a:rPr lang="en-US" sz="1200" dirty="0" smtClean="0"/>
              <a:t>		</a:t>
            </a:r>
            <a:r>
              <a:rPr lang="en-US" sz="1200" dirty="0" err="1" smtClean="0"/>
              <a:t>sm.setGradientEvaluators</a:t>
            </a:r>
            <a:r>
              <a:rPr lang="en-US" sz="1200" dirty="0" smtClean="0"/>
              <a:t>("f", "</a:t>
            </a:r>
            <a:r>
              <a:rPr lang="en-US" sz="1200" dirty="0" err="1" smtClean="0"/>
              <a:t>fe</a:t>
            </a:r>
            <a:r>
              <a:rPr lang="en-US" sz="1200" dirty="0" smtClean="0"/>
              <a:t>", "feg1",  feg1);</a:t>
            </a:r>
          </a:p>
          <a:p>
            <a:r>
              <a:rPr lang="en-US" sz="1200" dirty="0" smtClean="0"/>
              <a:t>		</a:t>
            </a:r>
          </a:p>
          <a:p>
            <a:r>
              <a:rPr lang="en-US" sz="1200" dirty="0" smtClean="0"/>
              <a:t>	// response g1:g1e="x1^2+x1+x2^2-x2+x3^2+x3+x4^2-x4-8.0" </a:t>
            </a:r>
          </a:p>
          <a:p>
            <a:r>
              <a:rPr lang="en-US" sz="1200" dirty="0" smtClean="0"/>
              <a:t>		// </a:t>
            </a:r>
            <a:r>
              <a:rPr lang="en-US" sz="1200" dirty="0" err="1" smtClean="0"/>
              <a:t>derivativeResponse</a:t>
            </a:r>
            <a:r>
              <a:rPr lang="en-US" sz="1200" dirty="0" smtClean="0"/>
              <a:t> dg1dx1:dg1edx1 = "2.0*x1+1.0"</a:t>
            </a:r>
          </a:p>
          <a:p>
            <a:r>
              <a:rPr lang="en-US" sz="1200" dirty="0" smtClean="0"/>
              <a:t>		// </a:t>
            </a:r>
            <a:r>
              <a:rPr lang="en-US" sz="1200" dirty="0" err="1" smtClean="0"/>
              <a:t>derivativeResponse</a:t>
            </a:r>
            <a:r>
              <a:rPr lang="en-US" sz="1200" dirty="0" smtClean="0"/>
              <a:t> dg1dx2:dg1edx2 = "2.0*x2-1.0"</a:t>
            </a:r>
          </a:p>
          <a:p>
            <a:r>
              <a:rPr lang="en-US" sz="1200" dirty="0" smtClean="0"/>
              <a:t>		// </a:t>
            </a:r>
            <a:r>
              <a:rPr lang="en-US" sz="1200" dirty="0" err="1" smtClean="0"/>
              <a:t>derivativeResponse</a:t>
            </a:r>
            <a:r>
              <a:rPr lang="en-US" sz="1200" dirty="0" smtClean="0"/>
              <a:t> dg1dx3:dg1edx3 = "2.0*x3+1.0"</a:t>
            </a:r>
          </a:p>
          <a:p>
            <a:r>
              <a:rPr lang="en-US" sz="1200" dirty="0" smtClean="0"/>
              <a:t>		// </a:t>
            </a:r>
            <a:r>
              <a:rPr lang="en-US" sz="1200" dirty="0" err="1" smtClean="0"/>
              <a:t>derivativeResponse</a:t>
            </a:r>
            <a:r>
              <a:rPr lang="en-US" sz="1200" dirty="0" smtClean="0"/>
              <a:t> dg1dx4:dg1edx4 = "2.0*x4-1.0"</a:t>
            </a:r>
          </a:p>
          <a:p>
            <a:r>
              <a:rPr lang="en-US" sz="1200" dirty="0" smtClean="0"/>
              <a:t>		Evaluator dg1edx1e1 = expression("dg1edx1e1", "2.0*x1+1",args(sm.getDesignVar("x1")));</a:t>
            </a:r>
          </a:p>
          <a:p>
            <a:r>
              <a:rPr lang="en-US" sz="1200" dirty="0" smtClean="0"/>
              <a:t>		Evaluator dg1edx2e1 = expression("dg1edx2e1", "2.0*x21.0",args(sm.getDesignVar("x2")));</a:t>
            </a:r>
          </a:p>
          <a:p>
            <a:r>
              <a:rPr lang="en-US" sz="1200" dirty="0" smtClean="0"/>
              <a:t>		Evaluator dg1edx3e1 = expression("dg1edx3e1""2.0*x3+1.0",args(sm.getDesignVar("x3")));</a:t>
            </a:r>
          </a:p>
          <a:p>
            <a:r>
              <a:rPr lang="en-US" sz="1200" dirty="0" smtClean="0"/>
              <a:t>		Evaluator dg1edx4e1 = expression("dg1edx4e1", "2.0*x41.0",args(sm.getDesignVar("x4")));</a:t>
            </a:r>
          </a:p>
          <a:p>
            <a:r>
              <a:rPr lang="en-US" sz="1200" dirty="0" smtClean="0"/>
              <a:t>		List&lt;Evaluator&gt; g1eg1 = list(dg1edx1e1, dg1edx2e1, dg1edx3e1, dg1edx4e1);	</a:t>
            </a:r>
          </a:p>
          <a:p>
            <a:r>
              <a:rPr lang="nn-NO" sz="1200" dirty="0" smtClean="0"/>
              <a:t>		sm.setGradientEvaluators("g1", "g1e", "g1eg1",  g1eg1);</a:t>
            </a:r>
          </a:p>
          <a:p>
            <a:endParaRPr lang="en-US" sz="1200" dirty="0" smtClean="0"/>
          </a:p>
          <a:p>
            <a:r>
              <a:rPr lang="en-US" sz="1200" dirty="0" smtClean="0"/>
              <a:t>		</a:t>
            </a:r>
            <a:endParaRPr lang="nn-NO" sz="1200" dirty="0" smtClean="0"/>
          </a:p>
        </p:txBody>
      </p:sp>
      <p:sp>
        <p:nvSpPr>
          <p:cNvPr id="9" name="Title 1"/>
          <p:cNvSpPr>
            <a:spLocks noGrp="1"/>
          </p:cNvSpPr>
          <p:nvPr>
            <p:ph type="title"/>
          </p:nvPr>
        </p:nvSpPr>
        <p:spPr>
          <a:xfrm>
            <a:off x="990600" y="14288"/>
            <a:ext cx="7239000" cy="981075"/>
          </a:xfrm>
        </p:spPr>
        <p:txBody>
          <a:bodyPr/>
          <a:lstStyle/>
          <a:p>
            <a:r>
              <a:rPr lang="en-US" sz="2800" dirty="0" smtClean="0"/>
              <a:t>Configuring a SORCER </a:t>
            </a:r>
            <a:r>
              <a:rPr lang="en-US" sz="2800" i="1" dirty="0" smtClean="0"/>
              <a:t>Response</a:t>
            </a:r>
            <a:r>
              <a:rPr lang="en-US" sz="2800" dirty="0" smtClean="0"/>
              <a:t> </a:t>
            </a:r>
            <a:r>
              <a:rPr lang="en-US" sz="2800" i="1" dirty="0" smtClean="0"/>
              <a:t>Model</a:t>
            </a:r>
            <a:endParaRPr lang="en-US" sz="2800"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152400" y="1371600"/>
            <a:ext cx="8686800" cy="4524315"/>
          </a:xfrm>
          <a:prstGeom prst="rect">
            <a:avLst/>
          </a:prstGeom>
        </p:spPr>
        <p:txBody>
          <a:bodyPr wrap="square">
            <a:spAutoFit/>
          </a:bodyPr>
          <a:lstStyle/>
          <a:p>
            <a:r>
              <a:rPr lang="en-US" sz="1200" dirty="0" smtClean="0"/>
              <a:t>	// response g2:g2e="x1^2-x1+2.0*x2^2+x3^2+2.0*x4^2-x4-10.0"</a:t>
            </a:r>
          </a:p>
          <a:p>
            <a:r>
              <a:rPr lang="en-US" sz="1200" dirty="0" smtClean="0"/>
              <a:t>		// </a:t>
            </a:r>
            <a:r>
              <a:rPr lang="en-US" sz="1200" dirty="0" err="1" smtClean="0"/>
              <a:t>derivativeResponse</a:t>
            </a:r>
            <a:r>
              <a:rPr lang="en-US" sz="1200" dirty="0" smtClean="0"/>
              <a:t> dg2dx1:dg2edx1 = "2.0*x1-1.0"</a:t>
            </a:r>
          </a:p>
          <a:p>
            <a:r>
              <a:rPr lang="en-US" sz="1200" dirty="0" smtClean="0"/>
              <a:t>		// </a:t>
            </a:r>
            <a:r>
              <a:rPr lang="en-US" sz="1200" dirty="0" err="1" smtClean="0"/>
              <a:t>derivativeResponse</a:t>
            </a:r>
            <a:r>
              <a:rPr lang="en-US" sz="1200" dirty="0" smtClean="0"/>
              <a:t> dg2dx2:dg2edx2 = "4.0*x2"</a:t>
            </a:r>
          </a:p>
          <a:p>
            <a:r>
              <a:rPr lang="en-US" sz="1200" dirty="0" smtClean="0"/>
              <a:t>		// </a:t>
            </a:r>
            <a:r>
              <a:rPr lang="en-US" sz="1200" dirty="0" err="1" smtClean="0"/>
              <a:t>derivativeResponse</a:t>
            </a:r>
            <a:r>
              <a:rPr lang="en-US" sz="1200" dirty="0" smtClean="0"/>
              <a:t> dg2dx3:dg2edx3 = "2.0*x3"</a:t>
            </a:r>
          </a:p>
          <a:p>
            <a:r>
              <a:rPr lang="en-US" sz="1200" dirty="0" smtClean="0"/>
              <a:t>		// </a:t>
            </a:r>
            <a:r>
              <a:rPr lang="en-US" sz="1200" dirty="0" err="1" smtClean="0"/>
              <a:t>derivativeResponse</a:t>
            </a:r>
            <a:r>
              <a:rPr lang="en-US" sz="1200" dirty="0" smtClean="0"/>
              <a:t> dg2dx4:dg2edx4 = "4.0*x4-1.0"</a:t>
            </a:r>
          </a:p>
          <a:p>
            <a:r>
              <a:rPr lang="en-US" sz="1200" dirty="0" smtClean="0"/>
              <a:t>		Evaluator dg2edx1e1 = expression("dg2edx1e1", "2.0*x11",args(sm.getDesignVar("x1")));</a:t>
            </a:r>
          </a:p>
          <a:p>
            <a:r>
              <a:rPr lang="en-US" sz="1200" dirty="0" smtClean="0"/>
              <a:t>		Evaluator dg2edx2e1 = expression("dg2edx2e1", "4.0*x2",args(sm.getDesignVar("x2")));</a:t>
            </a:r>
          </a:p>
          <a:p>
            <a:r>
              <a:rPr lang="en-US" sz="1200" dirty="0" smtClean="0"/>
              <a:t>		Evaluator dg2edx3e1 = expression("dg2edx3e1", "2.0*x3",args(sm.getDesignVar("x3")));</a:t>
            </a:r>
          </a:p>
          <a:p>
            <a:r>
              <a:rPr lang="en-US" sz="1200" dirty="0" smtClean="0"/>
              <a:t>		Evaluator dg2edx4e1 = expression("dg2edx4e1"4.0*x41.0",args(sm.getDesignVar("x4")));</a:t>
            </a:r>
          </a:p>
          <a:p>
            <a:r>
              <a:rPr lang="en-US" sz="1200" dirty="0" smtClean="0"/>
              <a:t>		List&lt;Evaluator&gt; g2eg1 = list(dg2edx1e1, dg2edx2e1, dg2edx3e1, dg2edx4e1);	</a:t>
            </a:r>
          </a:p>
          <a:p>
            <a:r>
              <a:rPr lang="nn-NO" sz="1200" dirty="0" smtClean="0"/>
              <a:t>		sm.setGradientEvaluators("g2", "g2e", "g2eg1",  g2eg1);</a:t>
            </a:r>
          </a:p>
          <a:p>
            <a:endParaRPr lang="en-US" sz="1200" dirty="0" smtClean="0"/>
          </a:p>
          <a:p>
            <a:r>
              <a:rPr lang="en-US" sz="1200" dirty="0" smtClean="0"/>
              <a:t>		</a:t>
            </a:r>
          </a:p>
          <a:p>
            <a:r>
              <a:rPr lang="en-US" sz="1200" dirty="0" smtClean="0"/>
              <a:t>	// response g3:g3e="2.0*x1^2+2.0*x1+x2^2-x2+x3^2-x4-5.0"</a:t>
            </a:r>
          </a:p>
          <a:p>
            <a:r>
              <a:rPr lang="en-US" sz="1200" dirty="0" smtClean="0"/>
              <a:t>		// </a:t>
            </a:r>
            <a:r>
              <a:rPr lang="en-US" sz="1200" dirty="0" err="1" smtClean="0"/>
              <a:t>derivativeResponse</a:t>
            </a:r>
            <a:r>
              <a:rPr lang="en-US" sz="1200" dirty="0" smtClean="0"/>
              <a:t> dg3dx1:dg3edx1 = "4.0*x1+2.0"</a:t>
            </a:r>
          </a:p>
          <a:p>
            <a:r>
              <a:rPr lang="en-US" sz="1200" dirty="0" smtClean="0"/>
              <a:t>		// </a:t>
            </a:r>
            <a:r>
              <a:rPr lang="en-US" sz="1200" dirty="0" err="1" smtClean="0"/>
              <a:t>derivativeResponse</a:t>
            </a:r>
            <a:r>
              <a:rPr lang="en-US" sz="1200" dirty="0" smtClean="0"/>
              <a:t> dg3dx2:dg3edx2 = "2.0*x2-1.0"</a:t>
            </a:r>
          </a:p>
          <a:p>
            <a:r>
              <a:rPr lang="en-US" sz="1200" dirty="0" smtClean="0"/>
              <a:t>		// </a:t>
            </a:r>
            <a:r>
              <a:rPr lang="en-US" sz="1200" dirty="0" err="1" smtClean="0"/>
              <a:t>derivativeResponse</a:t>
            </a:r>
            <a:r>
              <a:rPr lang="en-US" sz="1200" dirty="0" smtClean="0"/>
              <a:t> dg3dx3:dg3edx3 = "2.0*x3"</a:t>
            </a:r>
          </a:p>
          <a:p>
            <a:r>
              <a:rPr lang="en-US" sz="1200" dirty="0" smtClean="0"/>
              <a:t>		// </a:t>
            </a:r>
            <a:r>
              <a:rPr lang="en-US" sz="1200" dirty="0" err="1" smtClean="0"/>
              <a:t>derivativeResponse</a:t>
            </a:r>
            <a:r>
              <a:rPr lang="en-US" sz="1200" dirty="0" smtClean="0"/>
              <a:t> dg3dx4:dg3edx4 = "-1.0"</a:t>
            </a:r>
          </a:p>
          <a:p>
            <a:r>
              <a:rPr lang="en-US" sz="1200" dirty="0" smtClean="0"/>
              <a:t>		Evaluator dg3edx1e1 expression("dg3edx1e1""4.0*x1+2.0",args(sm.getDesignVar("x1")));</a:t>
            </a:r>
          </a:p>
          <a:p>
            <a:r>
              <a:rPr lang="en-US" sz="1200" dirty="0" smtClean="0"/>
              <a:t>		Evaluator dg3edx2e1 = expression("dg3edx2e1", "2.0*x21.0",args(sm.getDesignVar("x2")));</a:t>
            </a:r>
          </a:p>
          <a:p>
            <a:r>
              <a:rPr lang="en-US" sz="1200" dirty="0" smtClean="0"/>
              <a:t>		Evaluator dg3edx3e1 = expression("dg3edx3e1", "2.0*x3",args(sm.getDesignVar("x3")));</a:t>
            </a:r>
          </a:p>
          <a:p>
            <a:r>
              <a:rPr lang="en-US" sz="1200" dirty="0" smtClean="0"/>
              <a:t>		Evaluator dg3edx4e1 = expression("dg3edx4e1", "-1.0",args());</a:t>
            </a:r>
          </a:p>
          <a:p>
            <a:r>
              <a:rPr lang="en-US" sz="1200" dirty="0" smtClean="0"/>
              <a:t>		List&lt;Evaluator&gt; g3eg1 = list(dg3edx1e1, dg3edx2e1, dg3edx3e1, dg3edx4e1);	</a:t>
            </a:r>
          </a:p>
          <a:p>
            <a:r>
              <a:rPr lang="nn-NO" sz="1200" dirty="0" smtClean="0"/>
              <a:t>		sm.setGradientEvaluators("g3", "g3e", "g3eg1",  g3eg1);</a:t>
            </a:r>
          </a:p>
        </p:txBody>
      </p:sp>
      <p:sp>
        <p:nvSpPr>
          <p:cNvPr id="6" name="Title 1"/>
          <p:cNvSpPr>
            <a:spLocks noGrp="1"/>
          </p:cNvSpPr>
          <p:nvPr>
            <p:ph type="title"/>
          </p:nvPr>
        </p:nvSpPr>
        <p:spPr/>
        <p:txBody>
          <a:bodyPr/>
          <a:lstStyle/>
          <a:p>
            <a:r>
              <a:rPr lang="en-US" sz="2800" dirty="0" smtClean="0"/>
              <a:t>Configuring a SORCER </a:t>
            </a:r>
            <a:r>
              <a:rPr lang="en-US" sz="2800" i="1" dirty="0" smtClean="0"/>
              <a:t>Response</a:t>
            </a:r>
            <a:r>
              <a:rPr lang="en-US" sz="2800" dirty="0" smtClean="0"/>
              <a:t> </a:t>
            </a:r>
            <a:r>
              <a:rPr lang="en-US" sz="2800" i="1" dirty="0" smtClean="0"/>
              <a:t>Model</a:t>
            </a:r>
            <a:endParaRPr lang="en-US" sz="28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a:xfrm>
            <a:off x="990600" y="14288"/>
            <a:ext cx="7696200" cy="981075"/>
          </a:xfrm>
        </p:spPr>
        <p:txBody>
          <a:bodyPr>
            <a:normAutofit/>
          </a:bodyPr>
          <a:lstStyle/>
          <a:p>
            <a:r>
              <a:rPr lang="en-US" sz="2800" dirty="0"/>
              <a:t>From Computing </a:t>
            </a:r>
            <a:r>
              <a:rPr lang="en-US" sz="2800" dirty="0" smtClean="0"/>
              <a:t>to </a:t>
            </a:r>
            <a:r>
              <a:rPr lang="en-US" sz="2800" dirty="0" err="1" smtClean="0"/>
              <a:t>Metacomputing</a:t>
            </a:r>
            <a:endParaRPr lang="en-US" sz="2800" dirty="0"/>
          </a:p>
        </p:txBody>
      </p:sp>
      <p:sp>
        <p:nvSpPr>
          <p:cNvPr id="32771" name="Footer Placeholder 3"/>
          <p:cNvSpPr>
            <a:spLocks noGrp="1"/>
          </p:cNvSpPr>
          <p:nvPr>
            <p:ph type="ftr" sz="quarter" idx="4294967295"/>
          </p:nvPr>
        </p:nvSpPr>
        <p:spPr>
          <a:xfrm>
            <a:off x="0" y="6629400"/>
            <a:ext cx="5105400" cy="228600"/>
          </a:xfrm>
          <a:noFill/>
        </p:spPr>
        <p:txBody>
          <a:bodyPr/>
          <a:lstStyle/>
          <a:p>
            <a:r>
              <a:rPr lang="en-US">
                <a:ea typeface="ＭＳ Ｐゴシック" charset="-128"/>
                <a:cs typeface="ＭＳ Ｐゴシック" charset="-128"/>
              </a:rPr>
              <a:t>Mike Sobolewski</a:t>
            </a:r>
          </a:p>
        </p:txBody>
      </p:sp>
      <p:sp>
        <p:nvSpPr>
          <p:cNvPr id="32772" name="Slide Number Placeholder 4"/>
          <p:cNvSpPr>
            <a:spLocks noGrp="1"/>
          </p:cNvSpPr>
          <p:nvPr>
            <p:ph type="sldNum" sz="quarter" idx="4294967295"/>
          </p:nvPr>
        </p:nvSpPr>
        <p:spPr>
          <a:xfrm>
            <a:off x="0" y="6629400"/>
            <a:ext cx="469900" cy="228600"/>
          </a:xfrm>
          <a:noFill/>
        </p:spPr>
        <p:txBody>
          <a:bodyPr/>
          <a:lstStyle/>
          <a:p>
            <a:fld id="{CE87F042-DC74-8749-A3F2-BE5FE41C6213}" type="slidenum">
              <a:rPr lang="en-US"/>
              <a:pPr/>
              <a:t>7</a:t>
            </a:fld>
            <a:endParaRPr lang="en-US"/>
          </a:p>
        </p:txBody>
      </p:sp>
      <p:sp>
        <p:nvSpPr>
          <p:cNvPr id="26" name="Rectangle 25"/>
          <p:cNvSpPr/>
          <p:nvPr/>
        </p:nvSpPr>
        <p:spPr>
          <a:xfrm>
            <a:off x="815882" y="4328842"/>
            <a:ext cx="1949975" cy="225628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algn="ctr" defTabSz="457200">
              <a:defRPr/>
            </a:pPr>
            <a:endParaRPr lang="en-US" kern="0">
              <a:solidFill>
                <a:prstClr val="white"/>
              </a:solidFill>
              <a:latin typeface="Calibri"/>
              <a:ea typeface="ＭＳ Ｐゴシック" charset="-128"/>
            </a:endParaRPr>
          </a:p>
        </p:txBody>
      </p:sp>
      <p:sp>
        <p:nvSpPr>
          <p:cNvPr id="27" name="Rounded Rectangle 26"/>
          <p:cNvSpPr>
            <a:spLocks noChangeArrowheads="1"/>
          </p:cNvSpPr>
          <p:nvPr/>
        </p:nvSpPr>
        <p:spPr bwMode="auto">
          <a:xfrm>
            <a:off x="958850" y="4513345"/>
            <a:ext cx="1682750" cy="56356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Programming</a:t>
            </a:r>
            <a:br>
              <a:rPr lang="en-US" sz="1600" kern="0" dirty="0">
                <a:solidFill>
                  <a:prstClr val="black"/>
                </a:solidFill>
                <a:latin typeface="Calibri"/>
              </a:rPr>
            </a:br>
            <a:r>
              <a:rPr lang="en-US" sz="1600" kern="0" dirty="0" err="1">
                <a:solidFill>
                  <a:prstClr val="black"/>
                </a:solidFill>
                <a:latin typeface="Calibri"/>
              </a:rPr>
              <a:t>Env</a:t>
            </a:r>
            <a:endParaRPr lang="en-US" sz="1600" kern="0" dirty="0">
              <a:solidFill>
                <a:prstClr val="black"/>
              </a:solidFill>
              <a:latin typeface="Calibri"/>
            </a:endParaRPr>
          </a:p>
        </p:txBody>
      </p:sp>
      <p:sp>
        <p:nvSpPr>
          <p:cNvPr id="28" name="Rounded Rectangle 27"/>
          <p:cNvSpPr>
            <a:spLocks noChangeArrowheads="1"/>
          </p:cNvSpPr>
          <p:nvPr/>
        </p:nvSpPr>
        <p:spPr bwMode="auto">
          <a:xfrm>
            <a:off x="958850" y="5151438"/>
            <a:ext cx="1682750" cy="56515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OS</a:t>
            </a:r>
          </a:p>
        </p:txBody>
      </p:sp>
      <p:sp>
        <p:nvSpPr>
          <p:cNvPr id="29" name="Rounded Rectangle 28"/>
          <p:cNvSpPr>
            <a:spLocks noChangeArrowheads="1"/>
          </p:cNvSpPr>
          <p:nvPr/>
        </p:nvSpPr>
        <p:spPr bwMode="auto">
          <a:xfrm>
            <a:off x="958850" y="5834063"/>
            <a:ext cx="1682750" cy="56356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Processor</a:t>
            </a:r>
          </a:p>
        </p:txBody>
      </p:sp>
      <p:sp>
        <p:nvSpPr>
          <p:cNvPr id="30" name="Rectangle 29"/>
          <p:cNvSpPr/>
          <p:nvPr/>
        </p:nvSpPr>
        <p:spPr>
          <a:xfrm>
            <a:off x="3571782" y="2965765"/>
            <a:ext cx="1949975" cy="225628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algn="ctr" defTabSz="457200">
              <a:defRPr/>
            </a:pPr>
            <a:endParaRPr lang="en-US" kern="0">
              <a:solidFill>
                <a:prstClr val="white"/>
              </a:solidFill>
              <a:latin typeface="Calibri"/>
              <a:ea typeface="ＭＳ Ｐゴシック" charset="-128"/>
            </a:endParaRPr>
          </a:p>
        </p:txBody>
      </p:sp>
      <p:sp>
        <p:nvSpPr>
          <p:cNvPr id="31" name="Rounded Rectangle 30"/>
          <p:cNvSpPr>
            <a:spLocks noChangeArrowheads="1"/>
          </p:cNvSpPr>
          <p:nvPr/>
        </p:nvSpPr>
        <p:spPr bwMode="auto">
          <a:xfrm>
            <a:off x="3714750" y="3117850"/>
            <a:ext cx="1682750" cy="56356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fontAlgn="base">
              <a:spcBef>
                <a:spcPct val="0"/>
              </a:spcBef>
              <a:spcAft>
                <a:spcPct val="0"/>
              </a:spcAft>
              <a:defRPr/>
            </a:pPr>
            <a:r>
              <a:rPr lang="en-US" sz="1600">
                <a:solidFill>
                  <a:srgbClr val="000000"/>
                </a:solidFill>
                <a:latin typeface="Calibri" charset="0"/>
              </a:rPr>
              <a:t>Service</a:t>
            </a:r>
            <a:br>
              <a:rPr lang="en-US" sz="1600">
                <a:solidFill>
                  <a:srgbClr val="000000"/>
                </a:solidFill>
                <a:latin typeface="Calibri" charset="0"/>
              </a:rPr>
            </a:br>
            <a:r>
              <a:rPr lang="en-US" sz="1600">
                <a:solidFill>
                  <a:srgbClr val="000000"/>
                </a:solidFill>
                <a:latin typeface="Calibri" charset="0"/>
              </a:rPr>
              <a:t>Context</a:t>
            </a:r>
          </a:p>
        </p:txBody>
      </p:sp>
      <p:sp>
        <p:nvSpPr>
          <p:cNvPr id="32" name="Rounded Rectangle 31"/>
          <p:cNvSpPr>
            <a:spLocks noChangeArrowheads="1"/>
          </p:cNvSpPr>
          <p:nvPr/>
        </p:nvSpPr>
        <p:spPr bwMode="auto">
          <a:xfrm>
            <a:off x="3714750" y="3789363"/>
            <a:ext cx="1682750" cy="56356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Service</a:t>
            </a:r>
          </a:p>
          <a:p>
            <a:pPr algn="ctr" defTabSz="457200">
              <a:defRPr/>
            </a:pPr>
            <a:r>
              <a:rPr lang="en-US" sz="1600" kern="0" dirty="0">
                <a:solidFill>
                  <a:prstClr val="black"/>
                </a:solidFill>
                <a:latin typeface="Calibri"/>
              </a:rPr>
              <a:t>Management</a:t>
            </a:r>
          </a:p>
        </p:txBody>
      </p:sp>
      <p:sp>
        <p:nvSpPr>
          <p:cNvPr id="33" name="Rounded Rectangle 32"/>
          <p:cNvSpPr>
            <a:spLocks noChangeArrowheads="1"/>
          </p:cNvSpPr>
          <p:nvPr/>
        </p:nvSpPr>
        <p:spPr bwMode="auto">
          <a:xfrm>
            <a:off x="3714750" y="4470400"/>
            <a:ext cx="1682750" cy="56515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Service</a:t>
            </a:r>
          </a:p>
          <a:p>
            <a:pPr algn="ctr" defTabSz="457200">
              <a:defRPr/>
            </a:pPr>
            <a:r>
              <a:rPr lang="en-US" sz="1600" kern="0" dirty="0">
                <a:solidFill>
                  <a:prstClr val="black"/>
                </a:solidFill>
                <a:latin typeface="Calibri"/>
              </a:rPr>
              <a:t>Implementation</a:t>
            </a:r>
          </a:p>
        </p:txBody>
      </p:sp>
      <p:sp>
        <p:nvSpPr>
          <p:cNvPr id="34" name="Rectangle 33"/>
          <p:cNvSpPr/>
          <p:nvPr/>
        </p:nvSpPr>
        <p:spPr>
          <a:xfrm>
            <a:off x="6343124" y="1621733"/>
            <a:ext cx="1949975" cy="225628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algn="ctr" defTabSz="457200">
              <a:defRPr/>
            </a:pPr>
            <a:endParaRPr lang="en-US" kern="0">
              <a:solidFill>
                <a:prstClr val="white"/>
              </a:solidFill>
              <a:latin typeface="Calibri"/>
              <a:ea typeface="ＭＳ Ｐゴシック" charset="-128"/>
            </a:endParaRPr>
          </a:p>
        </p:txBody>
      </p:sp>
      <p:sp>
        <p:nvSpPr>
          <p:cNvPr id="35" name="Rounded Rectangle 34"/>
          <p:cNvSpPr>
            <a:spLocks noChangeArrowheads="1"/>
          </p:cNvSpPr>
          <p:nvPr/>
        </p:nvSpPr>
        <p:spPr bwMode="auto">
          <a:xfrm>
            <a:off x="6486525" y="1773238"/>
            <a:ext cx="1682750" cy="56356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EO</a:t>
            </a:r>
            <a:br>
              <a:rPr lang="en-US" sz="1600" kern="0" dirty="0">
                <a:solidFill>
                  <a:prstClr val="black"/>
                </a:solidFill>
                <a:latin typeface="Calibri"/>
              </a:rPr>
            </a:br>
            <a:r>
              <a:rPr lang="en-US" sz="1600" kern="0" dirty="0">
                <a:solidFill>
                  <a:prstClr val="black"/>
                </a:solidFill>
                <a:latin typeface="Calibri"/>
              </a:rPr>
              <a:t>Programming</a:t>
            </a:r>
          </a:p>
        </p:txBody>
      </p:sp>
      <p:sp>
        <p:nvSpPr>
          <p:cNvPr id="36" name="Rounded Rectangle 35"/>
          <p:cNvSpPr>
            <a:spLocks noChangeArrowheads="1"/>
          </p:cNvSpPr>
          <p:nvPr/>
        </p:nvSpPr>
        <p:spPr bwMode="auto">
          <a:xfrm>
            <a:off x="6486525" y="2444750"/>
            <a:ext cx="1682750" cy="56515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SORCER</a:t>
            </a:r>
          </a:p>
          <a:p>
            <a:pPr algn="ctr" defTabSz="457200">
              <a:defRPr/>
            </a:pPr>
            <a:r>
              <a:rPr lang="en-US" sz="1600" kern="0" dirty="0">
                <a:solidFill>
                  <a:prstClr val="black"/>
                </a:solidFill>
                <a:latin typeface="Calibri"/>
              </a:rPr>
              <a:t>Meta-OS</a:t>
            </a:r>
          </a:p>
        </p:txBody>
      </p:sp>
      <p:sp>
        <p:nvSpPr>
          <p:cNvPr id="37" name="Rounded Rectangle 36"/>
          <p:cNvSpPr>
            <a:spLocks noChangeArrowheads="1"/>
          </p:cNvSpPr>
          <p:nvPr/>
        </p:nvSpPr>
        <p:spPr bwMode="auto">
          <a:xfrm>
            <a:off x="6486525" y="3127375"/>
            <a:ext cx="1682750" cy="56356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err="1">
                <a:solidFill>
                  <a:prstClr val="black"/>
                </a:solidFill>
                <a:latin typeface="Calibri"/>
              </a:rPr>
              <a:t>Metaprocessor</a:t>
            </a:r>
            <a:r>
              <a:rPr lang="en-US" sz="1600" kern="0" dirty="0">
                <a:solidFill>
                  <a:prstClr val="black"/>
                </a:solidFill>
                <a:latin typeface="Calibri"/>
              </a:rPr>
              <a:t/>
            </a:r>
            <a:br>
              <a:rPr lang="en-US" sz="1600" kern="0" dirty="0">
                <a:solidFill>
                  <a:prstClr val="black"/>
                </a:solidFill>
                <a:latin typeface="Calibri"/>
              </a:rPr>
            </a:br>
            <a:r>
              <a:rPr lang="en-US" sz="1600" kern="0" dirty="0">
                <a:solidFill>
                  <a:prstClr val="black"/>
                </a:solidFill>
                <a:latin typeface="Calibri"/>
              </a:rPr>
              <a:t>(Services)</a:t>
            </a:r>
          </a:p>
        </p:txBody>
      </p:sp>
      <p:cxnSp>
        <p:nvCxnSpPr>
          <p:cNvPr id="38" name="Elbow Connector 37"/>
          <p:cNvCxnSpPr>
            <a:cxnSpLocks noChangeShapeType="1"/>
            <a:stCxn id="37" idx="3"/>
            <a:endCxn id="29" idx="3"/>
          </p:cNvCxnSpPr>
          <p:nvPr/>
        </p:nvCxnSpPr>
        <p:spPr bwMode="auto">
          <a:xfrm flipH="1">
            <a:off x="2641600" y="3409950"/>
            <a:ext cx="5527675" cy="2706688"/>
          </a:xfrm>
          <a:prstGeom prst="bentConnector3">
            <a:avLst>
              <a:gd name="adj1" fmla="val -7125"/>
            </a:avLst>
          </a:prstGeom>
          <a:noFill/>
          <a:ln w="76200">
            <a:solidFill>
              <a:srgbClr val="000090"/>
            </a:solidFill>
            <a:miter lim="800000"/>
            <a:headEnd/>
            <a:tailEnd type="triangle" w="med" len="lg"/>
          </a:ln>
          <a:effectLst>
            <a:outerShdw dist="20000" dir="5400000" rotWithShape="0">
              <a:srgbClr val="808080">
                <a:alpha val="37999"/>
              </a:srgbClr>
            </a:outerShdw>
          </a:effectLst>
        </p:spPr>
      </p:cxnSp>
      <p:cxnSp>
        <p:nvCxnSpPr>
          <p:cNvPr id="39" name="Straight Arrow Connector 38"/>
          <p:cNvCxnSpPr>
            <a:cxnSpLocks noChangeShapeType="1"/>
          </p:cNvCxnSpPr>
          <p:nvPr/>
        </p:nvCxnSpPr>
        <p:spPr bwMode="auto">
          <a:xfrm flipV="1">
            <a:off x="2797175" y="4805473"/>
            <a:ext cx="746125" cy="0"/>
          </a:xfrm>
          <a:prstGeom prst="straightConnector1">
            <a:avLst/>
          </a:prstGeom>
          <a:noFill/>
          <a:ln w="76200">
            <a:solidFill>
              <a:srgbClr val="000090"/>
            </a:solidFill>
            <a:round/>
            <a:headEnd/>
            <a:tailEnd type="none" w="med" len="lg"/>
          </a:ln>
          <a:effectLst>
            <a:outerShdw dist="20000" dir="5400000" rotWithShape="0">
              <a:srgbClr val="808080">
                <a:alpha val="37999"/>
              </a:srgbClr>
            </a:outerShdw>
          </a:effectLst>
        </p:spPr>
      </p:cxnSp>
      <p:cxnSp>
        <p:nvCxnSpPr>
          <p:cNvPr id="40" name="Straight Arrow Connector 39"/>
          <p:cNvCxnSpPr>
            <a:cxnSpLocks noChangeShapeType="1"/>
            <a:endCxn id="37" idx="1"/>
          </p:cNvCxnSpPr>
          <p:nvPr/>
        </p:nvCxnSpPr>
        <p:spPr bwMode="auto">
          <a:xfrm flipV="1">
            <a:off x="5726113" y="3409950"/>
            <a:ext cx="760412" cy="0"/>
          </a:xfrm>
          <a:prstGeom prst="straightConnector1">
            <a:avLst/>
          </a:prstGeom>
          <a:noFill/>
          <a:ln w="76200">
            <a:solidFill>
              <a:srgbClr val="000090"/>
            </a:solidFill>
            <a:round/>
            <a:headEnd/>
            <a:tailEnd type="none" w="med" len="lg"/>
          </a:ln>
          <a:effectLst>
            <a:outerShdw dist="20000" dir="5400000" rotWithShape="0">
              <a:srgbClr val="808080">
                <a:alpha val="37999"/>
              </a:srgbClr>
            </a:outerShdw>
          </a:effectLst>
        </p:spPr>
      </p:cxnSp>
      <p:sp>
        <p:nvSpPr>
          <p:cNvPr id="32794" name="Rectangle 40"/>
          <p:cNvSpPr>
            <a:spLocks noChangeArrowheads="1"/>
          </p:cNvSpPr>
          <p:nvPr/>
        </p:nvSpPr>
        <p:spPr bwMode="auto">
          <a:xfrm>
            <a:off x="1235075" y="3789363"/>
            <a:ext cx="1108075" cy="400050"/>
          </a:xfrm>
          <a:prstGeom prst="rect">
            <a:avLst/>
          </a:prstGeom>
          <a:noFill/>
          <a:ln w="9525">
            <a:noFill/>
            <a:miter lim="800000"/>
            <a:headEnd/>
            <a:tailEnd/>
          </a:ln>
        </p:spPr>
        <p:txBody>
          <a:bodyPr wrap="none">
            <a:prstTxWarp prst="textNoShape">
              <a:avLst/>
            </a:prstTxWarp>
            <a:spAutoFit/>
          </a:bodyPr>
          <a:lstStyle/>
          <a:p>
            <a:pPr defTabSz="457200" fontAlgn="base">
              <a:spcBef>
                <a:spcPct val="0"/>
              </a:spcBef>
              <a:spcAft>
                <a:spcPct val="0"/>
              </a:spcAft>
            </a:pPr>
            <a:r>
              <a:rPr lang="en-US" sz="2000" b="1">
                <a:solidFill>
                  <a:srgbClr val="000000"/>
                </a:solidFill>
                <a:latin typeface="Calibri" charset="0"/>
                <a:ea typeface="ＭＳ Ｐゴシック" charset="-128"/>
              </a:rPr>
              <a:t>Platform</a:t>
            </a:r>
          </a:p>
        </p:txBody>
      </p:sp>
      <p:sp>
        <p:nvSpPr>
          <p:cNvPr id="32795" name="Rectangle 41"/>
          <p:cNvSpPr>
            <a:spLocks noChangeArrowheads="1"/>
          </p:cNvSpPr>
          <p:nvPr/>
        </p:nvSpPr>
        <p:spPr bwMode="auto">
          <a:xfrm>
            <a:off x="4000500" y="2451100"/>
            <a:ext cx="1089025" cy="400050"/>
          </a:xfrm>
          <a:prstGeom prst="rect">
            <a:avLst/>
          </a:prstGeom>
          <a:noFill/>
          <a:ln w="9525">
            <a:noFill/>
            <a:miter lim="800000"/>
            <a:headEnd/>
            <a:tailEnd/>
          </a:ln>
        </p:spPr>
        <p:txBody>
          <a:bodyPr wrap="none">
            <a:prstTxWarp prst="textNoShape">
              <a:avLst/>
            </a:prstTxWarp>
            <a:spAutoFit/>
          </a:bodyPr>
          <a:lstStyle/>
          <a:p>
            <a:pPr defTabSz="457200" fontAlgn="base">
              <a:spcBef>
                <a:spcPct val="0"/>
              </a:spcBef>
              <a:spcAft>
                <a:spcPct val="0"/>
              </a:spcAft>
            </a:pPr>
            <a:r>
              <a:rPr lang="en-US" sz="2000" b="1">
                <a:solidFill>
                  <a:srgbClr val="000000"/>
                </a:solidFill>
                <a:latin typeface="Calibri" charset="0"/>
                <a:ea typeface="ＭＳ Ｐゴシック" charset="-128"/>
              </a:rPr>
              <a:t>Provider</a:t>
            </a:r>
          </a:p>
        </p:txBody>
      </p:sp>
      <p:sp>
        <p:nvSpPr>
          <p:cNvPr id="32796" name="Rectangle 42"/>
          <p:cNvSpPr>
            <a:spLocks noChangeArrowheads="1"/>
          </p:cNvSpPr>
          <p:nvPr/>
        </p:nvSpPr>
        <p:spPr bwMode="auto">
          <a:xfrm>
            <a:off x="4529138" y="1604963"/>
            <a:ext cx="1673225" cy="400050"/>
          </a:xfrm>
          <a:prstGeom prst="rect">
            <a:avLst/>
          </a:prstGeom>
          <a:noFill/>
          <a:ln w="9525">
            <a:noFill/>
            <a:miter lim="800000"/>
            <a:headEnd/>
            <a:tailEnd/>
          </a:ln>
        </p:spPr>
        <p:txBody>
          <a:bodyPr wrap="none">
            <a:prstTxWarp prst="textNoShape">
              <a:avLst/>
            </a:prstTxWarp>
            <a:spAutoFit/>
          </a:bodyPr>
          <a:lstStyle/>
          <a:p>
            <a:pPr defTabSz="457200" fontAlgn="base">
              <a:spcBef>
                <a:spcPct val="0"/>
              </a:spcBef>
              <a:spcAft>
                <a:spcPct val="0"/>
              </a:spcAft>
            </a:pPr>
            <a:r>
              <a:rPr lang="en-US" sz="2000" b="1">
                <a:solidFill>
                  <a:srgbClr val="000000"/>
                </a:solidFill>
                <a:latin typeface="Calibri" charset="0"/>
                <a:ea typeface="ＭＳ Ｐゴシック" charset="-128"/>
              </a:rPr>
              <a:t>Metaplatform</a:t>
            </a:r>
          </a:p>
        </p:txBody>
      </p:sp>
      <p:cxnSp>
        <p:nvCxnSpPr>
          <p:cNvPr id="45" name="Elbow Connector 44"/>
          <p:cNvCxnSpPr>
            <a:cxnSpLocks noChangeShapeType="1"/>
            <a:endCxn id="28" idx="3"/>
          </p:cNvCxnSpPr>
          <p:nvPr/>
        </p:nvCxnSpPr>
        <p:spPr bwMode="auto">
          <a:xfrm rot="10800000" flipV="1">
            <a:off x="2641600" y="4189413"/>
            <a:ext cx="2879725" cy="1244600"/>
          </a:xfrm>
          <a:prstGeom prst="bentConnector3">
            <a:avLst>
              <a:gd name="adj1" fmla="val -17023"/>
            </a:avLst>
          </a:prstGeom>
          <a:noFill/>
          <a:ln w="76200">
            <a:solidFill>
              <a:srgbClr val="000090"/>
            </a:solidFill>
            <a:miter lim="800000"/>
            <a:headEnd/>
            <a:tailEnd type="triangle" w="med" len="lg"/>
          </a:ln>
          <a:effectLst>
            <a:outerShdw dist="20000" dir="5400000" rotWithShape="0">
              <a:srgbClr val="808080">
                <a:alpha val="37999"/>
              </a:srgbClr>
            </a:outerShdw>
          </a:effectLst>
        </p:spPr>
      </p:cxnSp>
      <p:sp>
        <p:nvSpPr>
          <p:cNvPr id="32799" name="Decision 151"/>
          <p:cNvSpPr>
            <a:spLocks noChangeArrowheads="1"/>
          </p:cNvSpPr>
          <p:nvPr/>
        </p:nvSpPr>
        <p:spPr bwMode="auto">
          <a:xfrm>
            <a:off x="2659063" y="4689585"/>
            <a:ext cx="365125" cy="230188"/>
          </a:xfrm>
          <a:prstGeom prst="flowChartDecision">
            <a:avLst/>
          </a:prstGeom>
          <a:solidFill>
            <a:srgbClr val="000090"/>
          </a:solidFill>
          <a:ln w="38100">
            <a:solidFill>
              <a:srgbClr val="000090"/>
            </a:solidFill>
            <a:round/>
            <a:headEnd/>
            <a:tailEnd/>
          </a:ln>
        </p:spPr>
        <p:txBody>
          <a:bodyPr>
            <a:prstTxWarp prst="textNoShape">
              <a:avLst/>
            </a:prstTxWarp>
          </a:bodyPr>
          <a:lstStyle/>
          <a:p>
            <a:pPr algn="ctr" eaLnBrk="0" fontAlgn="base" hangingPunct="0">
              <a:spcBef>
                <a:spcPct val="0"/>
              </a:spcBef>
              <a:spcAft>
                <a:spcPct val="0"/>
              </a:spcAft>
            </a:pPr>
            <a:endParaRPr lang="en-US" sz="2400">
              <a:solidFill>
                <a:srgbClr val="000000"/>
              </a:solidFill>
              <a:latin typeface="Times" charset="0"/>
              <a:ea typeface="ＭＳ Ｐゴシック" charset="-128"/>
            </a:endParaRPr>
          </a:p>
        </p:txBody>
      </p:sp>
      <p:sp>
        <p:nvSpPr>
          <p:cNvPr id="32800" name="Decision 151"/>
          <p:cNvSpPr>
            <a:spLocks noChangeArrowheads="1"/>
          </p:cNvSpPr>
          <p:nvPr/>
        </p:nvSpPr>
        <p:spPr bwMode="auto">
          <a:xfrm>
            <a:off x="5573713" y="3294063"/>
            <a:ext cx="366712" cy="230187"/>
          </a:xfrm>
          <a:prstGeom prst="flowChartDecision">
            <a:avLst/>
          </a:prstGeom>
          <a:solidFill>
            <a:srgbClr val="000090"/>
          </a:solidFill>
          <a:ln w="38100">
            <a:solidFill>
              <a:srgbClr val="000090"/>
            </a:solidFill>
            <a:round/>
            <a:headEnd/>
            <a:tailEnd/>
          </a:ln>
        </p:spPr>
        <p:txBody>
          <a:bodyPr>
            <a:prstTxWarp prst="textNoShape">
              <a:avLst/>
            </a:prstTxWarp>
          </a:bodyPr>
          <a:lstStyle/>
          <a:p>
            <a:pPr algn="ctr" eaLnBrk="0" fontAlgn="base" hangingPunct="0">
              <a:spcBef>
                <a:spcPct val="0"/>
              </a:spcBef>
              <a:spcAft>
                <a:spcPct val="0"/>
              </a:spcAft>
            </a:pPr>
            <a:endParaRPr lang="en-US" sz="2400">
              <a:solidFill>
                <a:srgbClr val="000000"/>
              </a:solidFill>
              <a:latin typeface="Times" charset="0"/>
              <a:ea typeface="ＭＳ Ｐゴシック" charset="-128"/>
            </a:endParaRPr>
          </a:p>
        </p:txBody>
      </p:sp>
      <p:pic>
        <p:nvPicPr>
          <p:cNvPr id="43" name="Picture 2"/>
          <p:cNvPicPr>
            <a:picLocks noChangeAspect="1" noChangeArrowheads="1"/>
          </p:cNvPicPr>
          <p:nvPr/>
        </p:nvPicPr>
        <p:blipFill>
          <a:blip r:embed="rId2" cstate="print"/>
          <a:srcRect/>
          <a:stretch>
            <a:fillRect/>
          </a:stretch>
        </p:blipFill>
        <p:spPr bwMode="auto">
          <a:xfrm>
            <a:off x="0" y="1295400"/>
            <a:ext cx="3608622" cy="19691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0" y="1219200"/>
            <a:ext cx="8991600" cy="400110"/>
          </a:xfrm>
          <a:prstGeom prst="rect">
            <a:avLst/>
          </a:prstGeom>
        </p:spPr>
        <p:txBody>
          <a:bodyPr wrap="square">
            <a:spAutoFit/>
          </a:bodyPr>
          <a:lstStyle/>
          <a:p>
            <a:pPr>
              <a:buFont typeface="Arial" pitchFamily="34" charset="0"/>
              <a:buChar char="•"/>
            </a:pPr>
            <a:r>
              <a:rPr lang="en-US" sz="1600" b="1" dirty="0" smtClean="0"/>
              <a:t> </a:t>
            </a:r>
            <a:r>
              <a:rPr lang="en-US" sz="2000" b="1" dirty="0" smtClean="0"/>
              <a:t>Once the model has been defined and configured it can be used.</a:t>
            </a:r>
            <a:endParaRPr lang="en-US" sz="2000" b="1" dirty="0"/>
          </a:p>
        </p:txBody>
      </p:sp>
      <p:sp>
        <p:nvSpPr>
          <p:cNvPr id="6" name="Rectangle 5"/>
          <p:cNvSpPr/>
          <p:nvPr/>
        </p:nvSpPr>
        <p:spPr>
          <a:xfrm>
            <a:off x="685800" y="1676400"/>
            <a:ext cx="7772400" cy="4893647"/>
          </a:xfrm>
          <a:prstGeom prst="rect">
            <a:avLst/>
          </a:prstGeom>
        </p:spPr>
        <p:txBody>
          <a:bodyPr wrap="square">
            <a:spAutoFit/>
          </a:bodyPr>
          <a:lstStyle/>
          <a:p>
            <a:r>
              <a:rPr lang="en-US" sz="1200" dirty="0" smtClean="0"/>
              <a:t>// you can set the value of the independent variables</a:t>
            </a:r>
          </a:p>
          <a:p>
            <a:r>
              <a:rPr lang="en-US" sz="1200" dirty="0" smtClean="0"/>
              <a:t>rm.setDesignVarValues(set("x1", 2.0), set("x2", 3.0), set("x3", 4.0), set("x4", 200.0));</a:t>
            </a:r>
          </a:p>
          <a:p>
            <a:r>
              <a:rPr lang="en-US" sz="1200" dirty="0" smtClean="0"/>
              <a:t>// print the model</a:t>
            </a:r>
          </a:p>
          <a:p>
            <a:r>
              <a:rPr lang="en-US" sz="1200" dirty="0" err="1" smtClean="0"/>
              <a:t>logger.info("\n\nRosen</a:t>
            </a:r>
            <a:r>
              <a:rPr lang="en-US" sz="1200" dirty="0" smtClean="0"/>
              <a:t> Suzuki response model: " + </a:t>
            </a:r>
            <a:r>
              <a:rPr lang="en-US" sz="1200" dirty="0" err="1" smtClean="0"/>
              <a:t>rm</a:t>
            </a:r>
            <a:r>
              <a:rPr lang="en-US" sz="1200" dirty="0" smtClean="0"/>
              <a:t>);</a:t>
            </a:r>
          </a:p>
          <a:p>
            <a:endParaRPr lang="en-US" sz="1200" dirty="0" smtClean="0"/>
          </a:p>
          <a:p>
            <a:r>
              <a:rPr lang="en-US" sz="1200" dirty="0" smtClean="0"/>
              <a:t>// get the values of the responses for the new x values </a:t>
            </a:r>
          </a:p>
          <a:p>
            <a:r>
              <a:rPr lang="en-US" sz="1200" dirty="0" err="1" smtClean="0"/>
              <a:t>rm.getRepsonses</a:t>
            </a:r>
            <a:r>
              <a:rPr lang="en-US" sz="1200" dirty="0" smtClean="0"/>
              <a:t>(); // returns a Table containing the names and values of all  Variables. For the Rosen-Suzuki Functions</a:t>
            </a:r>
          </a:p>
          <a:p>
            <a:r>
              <a:rPr lang="en-US" sz="1200" dirty="0" smtClean="0">
                <a:solidFill>
                  <a:srgbClr val="008000"/>
                </a:solidFill>
              </a:rPr>
              <a:t>Data Table [x1,x2,x3,x4,f,g1,g2,g3]</a:t>
            </a:r>
          </a:p>
          <a:p>
            <a:r>
              <a:rPr lang="en-US" sz="1200" dirty="0" smtClean="0">
                <a:solidFill>
                  <a:srgbClr val="008000"/>
                </a:solidFill>
              </a:rPr>
              <a:t>                  [2.0, 3.0, 4.0, 5.0, 46., 44.0, 71.0, 24.0]</a:t>
            </a:r>
          </a:p>
          <a:p>
            <a:endParaRPr lang="en-US" sz="1200" dirty="0" smtClean="0"/>
          </a:p>
          <a:p>
            <a:r>
              <a:rPr lang="en-US" sz="1200" dirty="0" smtClean="0"/>
              <a:t>// additional examples of using the </a:t>
            </a:r>
            <a:r>
              <a:rPr lang="en-US" sz="1200" dirty="0" err="1" smtClean="0"/>
              <a:t>api</a:t>
            </a:r>
            <a:r>
              <a:rPr lang="en-US" sz="1200" dirty="0" smtClean="0"/>
              <a:t>		</a:t>
            </a:r>
          </a:p>
          <a:p>
            <a:r>
              <a:rPr lang="en-US" sz="1200" dirty="0" err="1" smtClean="0"/>
              <a:t>Var</a:t>
            </a:r>
            <a:r>
              <a:rPr lang="en-US" sz="1200" dirty="0" smtClean="0"/>
              <a:t> x4 = </a:t>
            </a:r>
            <a:r>
              <a:rPr lang="en-US" sz="1200" dirty="0" err="1" smtClean="0"/>
              <a:t>rm.getDesignVar</a:t>
            </a:r>
            <a:r>
              <a:rPr lang="en-US" sz="1200" dirty="0" smtClean="0"/>
              <a:t>("x4");</a:t>
            </a:r>
          </a:p>
          <a:p>
            <a:r>
              <a:rPr lang="en-US" sz="1200" dirty="0" smtClean="0"/>
              <a:t>logger.info("\n\nx4 lower bound: " + x4.getLowerBound());</a:t>
            </a:r>
          </a:p>
          <a:p>
            <a:r>
              <a:rPr lang="en-US" sz="1200" dirty="0" smtClean="0">
                <a:solidFill>
                  <a:srgbClr val="008000"/>
                </a:solidFill>
              </a:rPr>
              <a:t>x4 lower bound: -100.0</a:t>
            </a:r>
          </a:p>
          <a:p>
            <a:r>
              <a:rPr lang="en-US" sz="1200" dirty="0" smtClean="0"/>
              <a:t>logger.info("\n\nx4 upper bound: " + x4.getUpperBound());</a:t>
            </a:r>
          </a:p>
          <a:p>
            <a:r>
              <a:rPr lang="en-US" sz="1200" dirty="0" smtClean="0">
                <a:solidFill>
                  <a:srgbClr val="008000"/>
                </a:solidFill>
              </a:rPr>
              <a:t>x4 upper bound: 100.0</a:t>
            </a:r>
          </a:p>
          <a:p>
            <a:r>
              <a:rPr lang="en-US" sz="1200" dirty="0" smtClean="0"/>
              <a:t>logger.info("\n\nx4 value: " + x4.getValue());</a:t>
            </a:r>
          </a:p>
          <a:p>
            <a:r>
              <a:rPr lang="en-US" sz="1200" dirty="0" smtClean="0">
                <a:solidFill>
                  <a:srgbClr val="008000"/>
                </a:solidFill>
              </a:rPr>
              <a:t>x4 value: 5.0</a:t>
            </a:r>
          </a:p>
          <a:p>
            <a:r>
              <a:rPr lang="en-US" sz="1200" dirty="0" smtClean="0"/>
              <a:t>		</a:t>
            </a:r>
          </a:p>
          <a:p>
            <a:r>
              <a:rPr lang="en-US" sz="1200" dirty="0" smtClean="0"/>
              <a:t>// examine the </a:t>
            </a:r>
            <a:r>
              <a:rPr lang="en-US" sz="1200" dirty="0" err="1" smtClean="0"/>
              <a:t>responseVar</a:t>
            </a:r>
            <a:r>
              <a:rPr lang="en-US" sz="1200" dirty="0" smtClean="0"/>
              <a:t> f</a:t>
            </a:r>
          </a:p>
          <a:p>
            <a:r>
              <a:rPr lang="en-US" sz="1200" dirty="0" err="1" smtClean="0"/>
              <a:t>Var</a:t>
            </a:r>
            <a:r>
              <a:rPr lang="en-US" sz="1200" dirty="0" smtClean="0"/>
              <a:t> f = </a:t>
            </a:r>
            <a:r>
              <a:rPr lang="en-US" sz="1200" dirty="0" err="1" smtClean="0"/>
              <a:t>rm.getResponseVar</a:t>
            </a:r>
            <a:r>
              <a:rPr lang="en-US" sz="1200" dirty="0" smtClean="0"/>
              <a:t>("f");</a:t>
            </a:r>
          </a:p>
          <a:p>
            <a:r>
              <a:rPr lang="en-US" sz="1200" dirty="0" err="1" smtClean="0"/>
              <a:t>ExpressionEvaluator</a:t>
            </a:r>
            <a:r>
              <a:rPr lang="en-US" sz="1200" dirty="0" smtClean="0"/>
              <a:t> </a:t>
            </a:r>
            <a:r>
              <a:rPr lang="en-US" sz="1200" dirty="0" err="1" smtClean="0"/>
              <a:t>ee</a:t>
            </a:r>
            <a:r>
              <a:rPr lang="en-US" sz="1200" dirty="0" smtClean="0"/>
              <a:t> = (</a:t>
            </a:r>
            <a:r>
              <a:rPr lang="en-US" sz="1200" dirty="0" err="1" smtClean="0"/>
              <a:t>ExpressionEvaluator</a:t>
            </a:r>
            <a:r>
              <a:rPr lang="en-US" sz="1200" dirty="0" smtClean="0"/>
              <a:t>)</a:t>
            </a:r>
            <a:r>
              <a:rPr lang="en-US" sz="1200" dirty="0" err="1" smtClean="0"/>
              <a:t>f.getEvaluator</a:t>
            </a:r>
            <a:r>
              <a:rPr lang="en-US" sz="1200" dirty="0" smtClean="0"/>
              <a:t>();</a:t>
            </a:r>
          </a:p>
          <a:p>
            <a:r>
              <a:rPr lang="en-US" sz="1200" dirty="0" smtClean="0"/>
              <a:t>logger.info("\n\</a:t>
            </a:r>
            <a:r>
              <a:rPr lang="en-US" sz="1200" dirty="0" err="1" smtClean="0"/>
              <a:t>nexpression</a:t>
            </a:r>
            <a:r>
              <a:rPr lang="en-US" sz="1200" dirty="0" smtClean="0"/>
              <a:t>:\n" + </a:t>
            </a:r>
            <a:r>
              <a:rPr lang="en-US" sz="1200" dirty="0" err="1" smtClean="0"/>
              <a:t>ee.getName</a:t>
            </a:r>
            <a:r>
              <a:rPr lang="en-US" sz="1200" dirty="0" smtClean="0"/>
              <a:t>() + "/" + </a:t>
            </a:r>
            <a:r>
              <a:rPr lang="en-US" sz="1200" dirty="0" err="1" smtClean="0"/>
              <a:t>ee.getExpression</a:t>
            </a:r>
            <a:r>
              <a:rPr lang="en-US" sz="1200" dirty="0" smtClean="0"/>
              <a:t>()); </a:t>
            </a:r>
          </a:p>
          <a:p>
            <a:r>
              <a:rPr lang="en-US" sz="1200" dirty="0" err="1" smtClean="0">
                <a:solidFill>
                  <a:srgbClr val="008000"/>
                </a:solidFill>
              </a:rPr>
              <a:t>fe</a:t>
            </a:r>
            <a:r>
              <a:rPr lang="en-US" sz="1200" dirty="0" smtClean="0">
                <a:solidFill>
                  <a:srgbClr val="008000"/>
                </a:solidFill>
              </a:rPr>
              <a:t>/x1^2-5.0*x1+x2^2-5.0*x2+2.0*x3^2-21.0*x3+x4^2+7.0*x4+50.0</a:t>
            </a:r>
          </a:p>
          <a:p>
            <a:r>
              <a:rPr lang="en-US" sz="1200" dirty="0" smtClean="0"/>
              <a:t>logger.info("\n\</a:t>
            </a:r>
            <a:r>
              <a:rPr lang="en-US" sz="1200" dirty="0" err="1" smtClean="0"/>
              <a:t>nresponse</a:t>
            </a:r>
            <a:r>
              <a:rPr lang="en-US" sz="1200" dirty="0" smtClean="0"/>
              <a:t>:\n" + </a:t>
            </a:r>
            <a:r>
              <a:rPr lang="en-US" sz="1200" dirty="0" err="1" smtClean="0"/>
              <a:t>ee.getName</a:t>
            </a:r>
            <a:r>
              <a:rPr lang="en-US" sz="1200" dirty="0" smtClean="0"/>
              <a:t>() + "/" + </a:t>
            </a:r>
            <a:r>
              <a:rPr lang="en-US" sz="1200" dirty="0" err="1" smtClean="0"/>
              <a:t>f.getValue</a:t>
            </a:r>
            <a:r>
              <a:rPr lang="en-US" sz="1200" dirty="0" smtClean="0"/>
              <a:t>());</a:t>
            </a:r>
          </a:p>
          <a:p>
            <a:r>
              <a:rPr lang="en-US" sz="1200" dirty="0" err="1" smtClean="0">
                <a:solidFill>
                  <a:srgbClr val="008000"/>
                </a:solidFill>
              </a:rPr>
              <a:t>fe</a:t>
            </a:r>
            <a:r>
              <a:rPr lang="en-US" sz="1200" dirty="0" smtClean="0">
                <a:solidFill>
                  <a:srgbClr val="008000"/>
                </a:solidFill>
              </a:rPr>
              <a:t>/46.0</a:t>
            </a:r>
          </a:p>
        </p:txBody>
      </p:sp>
      <p:sp>
        <p:nvSpPr>
          <p:cNvPr id="7" name="Title 1"/>
          <p:cNvSpPr>
            <a:spLocks noGrp="1"/>
          </p:cNvSpPr>
          <p:nvPr>
            <p:ph type="title"/>
          </p:nvPr>
        </p:nvSpPr>
        <p:spPr/>
        <p:txBody>
          <a:bodyPr/>
          <a:lstStyle/>
          <a:p>
            <a:r>
              <a:rPr lang="en-US" sz="2800" dirty="0" smtClean="0"/>
              <a:t>Using a SORCER </a:t>
            </a:r>
            <a:r>
              <a:rPr lang="en-US" sz="2800" i="1" dirty="0" smtClean="0"/>
              <a:t>Response</a:t>
            </a:r>
            <a:r>
              <a:rPr lang="en-US" sz="2800" dirty="0" smtClean="0"/>
              <a:t> </a:t>
            </a:r>
            <a:r>
              <a:rPr lang="en-US" sz="2800" i="1" dirty="0" smtClean="0"/>
              <a:t>Model</a:t>
            </a:r>
            <a:endParaRPr lang="en-US" sz="2800"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a:xfrm>
            <a:off x="685800" y="1676400"/>
            <a:ext cx="7772400" cy="4401204"/>
          </a:xfrm>
          <a:prstGeom prst="rect">
            <a:avLst/>
          </a:prstGeom>
        </p:spPr>
        <p:txBody>
          <a:bodyPr wrap="square">
            <a:spAutoFit/>
          </a:bodyPr>
          <a:lstStyle/>
          <a:p>
            <a:r>
              <a:rPr lang="en-US" sz="1400" dirty="0" smtClean="0"/>
              <a:t>// calculate  the sensitivities for a variable</a:t>
            </a:r>
          </a:p>
          <a:p>
            <a:endParaRPr lang="en-US" sz="1400" dirty="0" smtClean="0"/>
          </a:p>
          <a:p>
            <a:r>
              <a:rPr lang="en-US" sz="1400" dirty="0" smtClean="0"/>
              <a:t>logger.info("----------------- partial derivative f </a:t>
            </a:r>
            <a:r>
              <a:rPr lang="en-US" sz="1400" dirty="0" err="1" smtClean="0"/>
              <a:t>wrt</a:t>
            </a:r>
            <a:r>
              <a:rPr lang="en-US" sz="1400" dirty="0" smtClean="0"/>
              <a:t> x1 fe|feg1: " + </a:t>
            </a:r>
            <a:r>
              <a:rPr lang="en-US" sz="1400" dirty="0" err="1" smtClean="0"/>
              <a:t>f.getPartialDerivative</a:t>
            </a:r>
            <a:r>
              <a:rPr lang="en-US" sz="1400" dirty="0" smtClean="0"/>
              <a:t>("x1", "feg1"));</a:t>
            </a:r>
          </a:p>
          <a:p>
            <a:r>
              <a:rPr lang="en-US" sz="1400" dirty="0" smtClean="0">
                <a:solidFill>
                  <a:srgbClr val="008000"/>
                </a:solidFill>
              </a:rPr>
              <a:t>Partial derivative f </a:t>
            </a:r>
            <a:r>
              <a:rPr lang="en-US" sz="1400" dirty="0" err="1" smtClean="0">
                <a:solidFill>
                  <a:srgbClr val="008000"/>
                </a:solidFill>
              </a:rPr>
              <a:t>wrt</a:t>
            </a:r>
            <a:r>
              <a:rPr lang="en-US" sz="1400" dirty="0" smtClean="0">
                <a:solidFill>
                  <a:srgbClr val="008000"/>
                </a:solidFill>
              </a:rPr>
              <a:t> x1 fe|feg1: -1.0</a:t>
            </a:r>
            <a:endParaRPr lang="en-US" sz="1400" dirty="0" smtClean="0">
              <a:solidFill>
                <a:srgbClr val="00B050"/>
              </a:solidFill>
            </a:endParaRPr>
          </a:p>
          <a:p>
            <a:r>
              <a:rPr lang="en-US" sz="1400" dirty="0" smtClean="0"/>
              <a:t>logger.info("----------------- partial derivative f </a:t>
            </a:r>
            <a:r>
              <a:rPr lang="en-US" sz="1400" dirty="0" err="1" smtClean="0"/>
              <a:t>wrt</a:t>
            </a:r>
            <a:r>
              <a:rPr lang="en-US" sz="1400" dirty="0" smtClean="0"/>
              <a:t> x3 fe|feg1: " + </a:t>
            </a:r>
            <a:r>
              <a:rPr lang="en-US" sz="1400" dirty="0" err="1" smtClean="0"/>
              <a:t>f.getPartialDerivative</a:t>
            </a:r>
            <a:r>
              <a:rPr lang="en-US" sz="1400" dirty="0" smtClean="0"/>
              <a:t>("x3", "feg1"));</a:t>
            </a:r>
          </a:p>
          <a:p>
            <a:r>
              <a:rPr lang="en-US" sz="1400" dirty="0" smtClean="0">
                <a:solidFill>
                  <a:srgbClr val="008000"/>
                </a:solidFill>
              </a:rPr>
              <a:t>Partial derivative f </a:t>
            </a:r>
            <a:r>
              <a:rPr lang="en-US" sz="1400" dirty="0" err="1" smtClean="0">
                <a:solidFill>
                  <a:srgbClr val="008000"/>
                </a:solidFill>
              </a:rPr>
              <a:t>wrt</a:t>
            </a:r>
            <a:r>
              <a:rPr lang="en-US" sz="1400" dirty="0" smtClean="0">
                <a:solidFill>
                  <a:srgbClr val="008000"/>
                </a:solidFill>
              </a:rPr>
              <a:t> x3 fe|feg1: -5.0</a:t>
            </a:r>
          </a:p>
          <a:p>
            <a:endParaRPr lang="en-US" sz="1400" dirty="0" smtClean="0">
              <a:solidFill>
                <a:srgbClr val="008000"/>
              </a:solidFill>
            </a:endParaRPr>
          </a:p>
          <a:p>
            <a:r>
              <a:rPr lang="en-US" sz="1400" dirty="0" smtClean="0"/>
              <a:t>// calculate the </a:t>
            </a:r>
            <a:r>
              <a:rPr lang="en-US" sz="1400" dirty="0" err="1" smtClean="0"/>
              <a:t>totalGradient</a:t>
            </a:r>
            <a:r>
              <a:rPr lang="en-US" sz="1400" dirty="0" smtClean="0"/>
              <a:t> </a:t>
            </a:r>
          </a:p>
          <a:p>
            <a:r>
              <a:rPr lang="en-US" sz="1400" dirty="0" err="1" smtClean="0"/>
              <a:t>logger.info("\n\nModel</a:t>
            </a:r>
            <a:r>
              <a:rPr lang="en-US" sz="1400" dirty="0" smtClean="0"/>
              <a:t> Gradient: " + </a:t>
            </a:r>
            <a:r>
              <a:rPr lang="en-US" sz="1400" dirty="0" err="1" smtClean="0"/>
              <a:t>sm.getTotalGradients</a:t>
            </a:r>
            <a:r>
              <a:rPr lang="en-US" sz="1400" dirty="0" smtClean="0"/>
              <a:t>());</a:t>
            </a:r>
          </a:p>
          <a:p>
            <a:r>
              <a:rPr lang="en-US" sz="1400" dirty="0" smtClean="0">
                <a:solidFill>
                  <a:srgbClr val="008000"/>
                </a:solidFill>
              </a:rPr>
              <a:t>Model Gradient: [</a:t>
            </a:r>
          </a:p>
          <a:p>
            <a:r>
              <a:rPr lang="en-US" sz="1400" dirty="0" smtClean="0">
                <a:solidFill>
                  <a:srgbClr val="008000"/>
                </a:solidFill>
              </a:rPr>
              <a:t>      f:fe[x1, x2, x3, x4]</a:t>
            </a:r>
          </a:p>
          <a:p>
            <a:r>
              <a:rPr lang="en-US" sz="1400" dirty="0" smtClean="0">
                <a:solidFill>
                  <a:srgbClr val="008000"/>
                </a:solidFill>
              </a:rPr>
              <a:t>      feg1[-1.0, 1.0, -5.0, 17.0], </a:t>
            </a:r>
          </a:p>
          <a:p>
            <a:r>
              <a:rPr lang="en-US" sz="1400" dirty="0" smtClean="0">
                <a:solidFill>
                  <a:srgbClr val="008000"/>
                </a:solidFill>
              </a:rPr>
              <a:t>     [ g1:g1e[x1, x2, x3, x4]</a:t>
            </a:r>
          </a:p>
          <a:p>
            <a:r>
              <a:rPr lang="en-US" sz="1400" dirty="0" smtClean="0">
                <a:solidFill>
                  <a:srgbClr val="008000"/>
                </a:solidFill>
              </a:rPr>
              <a:t>     g1eg1[5.0, 5.0, 9.0, 9.0], </a:t>
            </a:r>
          </a:p>
          <a:p>
            <a:r>
              <a:rPr lang="en-US" sz="1400" dirty="0" smtClean="0">
                <a:solidFill>
                  <a:srgbClr val="008000"/>
                </a:solidFill>
              </a:rPr>
              <a:t>     g2:g2e[x1, x2, x3, x4]</a:t>
            </a:r>
          </a:p>
          <a:p>
            <a:r>
              <a:rPr lang="en-US" sz="1400" dirty="0" smtClean="0">
                <a:solidFill>
                  <a:srgbClr val="008000"/>
                </a:solidFill>
              </a:rPr>
              <a:t>     g2eg1[3.0, 12.0, 8.0, 19.0], </a:t>
            </a:r>
          </a:p>
          <a:p>
            <a:r>
              <a:rPr lang="en-US" sz="1400" dirty="0" smtClean="0">
                <a:solidFill>
                  <a:srgbClr val="008000"/>
                </a:solidFill>
              </a:rPr>
              <a:t>      g3:g3e[x1, x2, x3, x4]</a:t>
            </a:r>
          </a:p>
          <a:p>
            <a:r>
              <a:rPr lang="en-US" sz="1400" dirty="0" smtClean="0">
                <a:solidFill>
                  <a:srgbClr val="008000"/>
                </a:solidFill>
              </a:rPr>
              <a:t>     g3eg1[10.0, 5.0, 8.0, -1.0]]</a:t>
            </a:r>
          </a:p>
          <a:p>
            <a:endParaRPr lang="en-US" sz="1400" dirty="0" smtClean="0">
              <a:solidFill>
                <a:srgbClr val="00B050"/>
              </a:solidFill>
            </a:endParaRPr>
          </a:p>
          <a:p>
            <a:endParaRPr lang="en-US" sz="1400" dirty="0" smtClean="0"/>
          </a:p>
        </p:txBody>
      </p:sp>
      <p:sp>
        <p:nvSpPr>
          <p:cNvPr id="7" name="Title 1"/>
          <p:cNvSpPr>
            <a:spLocks noGrp="1"/>
          </p:cNvSpPr>
          <p:nvPr>
            <p:ph type="title"/>
          </p:nvPr>
        </p:nvSpPr>
        <p:spPr/>
        <p:txBody>
          <a:bodyPr/>
          <a:lstStyle/>
          <a:p>
            <a:r>
              <a:rPr lang="en-US" sz="2800" dirty="0" smtClean="0"/>
              <a:t>Using a SORCER </a:t>
            </a:r>
            <a:r>
              <a:rPr lang="en-US" sz="2800" i="1" dirty="0" smtClean="0"/>
              <a:t>Response</a:t>
            </a:r>
            <a:r>
              <a:rPr lang="en-US" sz="2800" dirty="0" smtClean="0"/>
              <a:t> </a:t>
            </a:r>
            <a:r>
              <a:rPr lang="en-US" sz="2800" i="1" dirty="0" smtClean="0"/>
              <a:t>Model</a:t>
            </a:r>
            <a:endParaRPr lang="en-US" sz="2800"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SORCER Parametric Model</a:t>
            </a:r>
            <a:endParaRPr lang="en-US" dirty="0"/>
          </a:p>
        </p:txBody>
      </p:sp>
      <p:sp>
        <p:nvSpPr>
          <p:cNvPr id="3" name="Content Placeholder 2"/>
          <p:cNvSpPr>
            <a:spLocks noGrp="1"/>
          </p:cNvSpPr>
          <p:nvPr>
            <p:ph idx="1"/>
          </p:nvPr>
        </p:nvSpPr>
        <p:spPr>
          <a:xfrm>
            <a:off x="304800" y="1143000"/>
            <a:ext cx="8521700" cy="5257800"/>
          </a:xfrm>
        </p:spPr>
        <p:txBody>
          <a:bodyPr>
            <a:normAutofit/>
          </a:bodyPr>
          <a:lstStyle/>
          <a:p>
            <a:r>
              <a:rPr lang="en-US" sz="2400" dirty="0" smtClean="0"/>
              <a:t>SORECER has a parametric Model that allows the performance of a parametric analysis.</a:t>
            </a:r>
          </a:p>
          <a:p>
            <a:pPr>
              <a:buNone/>
            </a:pPr>
            <a:r>
              <a:rPr lang="en-US" sz="1600" dirty="0" err="1" smtClean="0"/>
              <a:t>ParametricModel</a:t>
            </a:r>
            <a:r>
              <a:rPr lang="en-US" sz="1600" dirty="0" smtClean="0"/>
              <a:t> </a:t>
            </a:r>
            <a:r>
              <a:rPr lang="en-US" sz="1600" dirty="0" err="1" smtClean="0"/>
              <a:t>paramModel</a:t>
            </a:r>
            <a:r>
              <a:rPr lang="en-US" sz="1600" dirty="0" smtClean="0"/>
              <a:t> = </a:t>
            </a:r>
            <a:r>
              <a:rPr lang="en-US" sz="1600" i="1" dirty="0" err="1" smtClean="0"/>
              <a:t>parametricModel("Parametric</a:t>
            </a:r>
            <a:r>
              <a:rPr lang="en-US" sz="1600" i="1" dirty="0" smtClean="0"/>
              <a:t> Analysis", </a:t>
            </a:r>
          </a:p>
          <a:p>
            <a:pPr>
              <a:buNone/>
            </a:pPr>
            <a:r>
              <a:rPr lang="en-US" sz="1600" i="1" dirty="0" err="1" smtClean="0"/>
              <a:t>designVars("x</a:t>
            </a:r>
            <a:r>
              <a:rPr lang="en-US" sz="1600" i="1" dirty="0" smtClean="0"/>
              <a:t>", </a:t>
            </a:r>
            <a:r>
              <a:rPr lang="en-US" sz="1600" i="1" dirty="0" err="1" smtClean="0"/>
              <a:t>designVarCount</a:t>
            </a:r>
            <a:r>
              <a:rPr lang="en-US" sz="1600" i="1" dirty="0" smtClean="0"/>
              <a:t>), </a:t>
            </a:r>
          </a:p>
          <a:p>
            <a:pPr>
              <a:buNone/>
            </a:pPr>
            <a:r>
              <a:rPr lang="en-US" sz="1600" i="1" dirty="0" smtClean="0"/>
              <a:t>linkedVars("xl1"),</a:t>
            </a:r>
          </a:p>
          <a:p>
            <a:pPr>
              <a:buNone/>
            </a:pPr>
            <a:r>
              <a:rPr lang="en-US" sz="1600" i="1" dirty="0" smtClean="0"/>
              <a:t>parameterVars("p1"),</a:t>
            </a:r>
          </a:p>
          <a:p>
            <a:pPr>
              <a:buNone/>
            </a:pPr>
            <a:r>
              <a:rPr lang="en-US" sz="1600" i="1" dirty="0" err="1" smtClean="0"/>
              <a:t>responseVars("f</a:t>
            </a:r>
            <a:r>
              <a:rPr lang="en-US" sz="1600" i="1" dirty="0" smtClean="0"/>
              <a:t>"),</a:t>
            </a:r>
          </a:p>
          <a:p>
            <a:pPr>
              <a:buNone/>
            </a:pPr>
            <a:r>
              <a:rPr lang="en-US" sz="1600" i="1" dirty="0" smtClean="0"/>
              <a:t>responseVars("f",4),</a:t>
            </a:r>
          </a:p>
          <a:p>
            <a:pPr>
              <a:buNone/>
            </a:pPr>
            <a:r>
              <a:rPr lang="en-US" sz="1600" i="1" dirty="0" err="1" smtClean="0"/>
              <a:t>responseVars("g</a:t>
            </a:r>
            <a:r>
              <a:rPr lang="en-US" sz="1600" i="1" dirty="0" smtClean="0"/>
              <a:t>", 3),</a:t>
            </a:r>
          </a:p>
          <a:p>
            <a:pPr>
              <a:buNone/>
            </a:pPr>
            <a:r>
              <a:rPr lang="en-US" sz="1600" i="1" dirty="0" smtClean="0"/>
              <a:t>parametricTable(input("../data/rosenSuzuki1in.data"),</a:t>
            </a:r>
          </a:p>
          <a:p>
            <a:pPr>
              <a:buNone/>
            </a:pPr>
            <a:r>
              <a:rPr lang="en-US" sz="1600" i="1" dirty="0" smtClean="0"/>
              <a:t>output("../data/rosenSuzuki1FFout.data", ", ")) );</a:t>
            </a:r>
          </a:p>
          <a:p>
            <a:pPr>
              <a:buNone/>
            </a:pPr>
            <a:endParaRPr lang="en-US" sz="1600" i="1"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sz="2800" dirty="0" smtClean="0"/>
          </a:p>
          <a:p>
            <a:pPr>
              <a:buNone/>
            </a:pPr>
            <a:r>
              <a:rPr lang="en-US" sz="2000" i="1" dirty="0" smtClean="0"/>
              <a:t>rosenSuzuki1in.dat </a:t>
            </a:r>
          </a:p>
          <a:p>
            <a:pPr>
              <a:buNone/>
            </a:pPr>
            <a:r>
              <a:rPr lang="en-US" sz="2000" i="1" dirty="0" smtClean="0"/>
              <a:t> </a:t>
            </a:r>
            <a:r>
              <a:rPr lang="en-US" sz="2000" dirty="0" smtClean="0"/>
              <a:t>x1 x2 x3 x4</a:t>
            </a:r>
          </a:p>
          <a:p>
            <a:pPr>
              <a:buNone/>
            </a:pPr>
            <a:r>
              <a:rPr lang="en-US" sz="2000" dirty="0" smtClean="0"/>
              <a:t>1.1 2.2 3.3 4.4</a:t>
            </a:r>
          </a:p>
          <a:p>
            <a:pPr>
              <a:buNone/>
            </a:pPr>
            <a:r>
              <a:rPr lang="en-US" sz="2000" dirty="0" smtClean="0"/>
              <a:t>2.2 4.2 6.6 8.8</a:t>
            </a:r>
          </a:p>
          <a:p>
            <a:pPr>
              <a:buNone/>
            </a:pPr>
            <a:r>
              <a:rPr lang="en-US" sz="2000" dirty="0" smtClean="0"/>
              <a:t>4.4 8.8 12.1 16.1</a:t>
            </a:r>
          </a:p>
          <a:p>
            <a:pPr>
              <a:buNone/>
            </a:pPr>
            <a:endParaRPr lang="en-US" sz="2000" dirty="0" smtClean="0"/>
          </a:p>
          <a:p>
            <a:pPr>
              <a:buNone/>
            </a:pPr>
            <a:r>
              <a:rPr lang="en-US" sz="2000" dirty="0" smtClean="0"/>
              <a:t>Using the parametric Model</a:t>
            </a:r>
            <a:endParaRPr lang="en-US" sz="2800" dirty="0" smtClean="0"/>
          </a:p>
          <a:p>
            <a:pPr>
              <a:buNone/>
            </a:pPr>
            <a:r>
              <a:rPr lang="en-US" sz="2400" dirty="0" err="1" smtClean="0"/>
              <a:t>paramModel.evaluate</a:t>
            </a:r>
            <a:r>
              <a:rPr lang="en-US" sz="2400" dirty="0" smtClean="0"/>
              <a:t>();</a:t>
            </a:r>
          </a:p>
          <a:p>
            <a:pPr>
              <a:buNone/>
            </a:pPr>
            <a:r>
              <a:rPr lang="en-US" sz="2400" dirty="0" err="1" smtClean="0"/>
              <a:t>paramModel.writeOutputTableToFile</a:t>
            </a:r>
            <a:r>
              <a:rPr lang="en-US" sz="2400" dirty="0" smtClean="0"/>
              <a:t>();</a:t>
            </a:r>
          </a:p>
          <a:p>
            <a:pPr>
              <a:buNone/>
            </a:pPr>
            <a:endParaRPr lang="en-US" sz="2400" dirty="0" smtClean="0"/>
          </a:p>
          <a:p>
            <a:pPr>
              <a:buNone/>
            </a:pPr>
            <a:r>
              <a:rPr lang="en-US" sz="2000" i="1" dirty="0" smtClean="0"/>
              <a:t>rosenSuzuki1out.dat</a:t>
            </a:r>
          </a:p>
          <a:p>
            <a:pPr>
              <a:buNone/>
            </a:pPr>
            <a:endParaRPr lang="en-US" sz="2400" dirty="0"/>
          </a:p>
        </p:txBody>
      </p:sp>
      <p:sp>
        <p:nvSpPr>
          <p:cNvPr id="4" name="Title 1"/>
          <p:cNvSpPr>
            <a:spLocks noGrp="1"/>
          </p:cNvSpPr>
          <p:nvPr>
            <p:ph type="title"/>
          </p:nvPr>
        </p:nvSpPr>
        <p:spPr>
          <a:xfrm>
            <a:off x="990600" y="14288"/>
            <a:ext cx="6400800" cy="981075"/>
          </a:xfrm>
        </p:spPr>
        <p:txBody>
          <a:bodyPr/>
          <a:lstStyle/>
          <a:p>
            <a:r>
              <a:rPr lang="en-US" dirty="0" smtClean="0"/>
              <a:t>SORCER Parametric Model</a:t>
            </a:r>
            <a:endParaRPr lang="en-US" dirty="0"/>
          </a:p>
        </p:txBody>
      </p:sp>
      <p:sp>
        <p:nvSpPr>
          <p:cNvPr id="5" name="TextBox 4"/>
          <p:cNvSpPr txBox="1"/>
          <p:nvPr/>
        </p:nvSpPr>
        <p:spPr>
          <a:xfrm>
            <a:off x="152400" y="5943600"/>
            <a:ext cx="8991600" cy="646331"/>
          </a:xfrm>
          <a:prstGeom prst="rect">
            <a:avLst/>
          </a:prstGeom>
          <a:noFill/>
        </p:spPr>
        <p:txBody>
          <a:bodyPr wrap="square" rtlCol="0">
            <a:spAutoFit/>
          </a:bodyPr>
          <a:lstStyle/>
          <a:p>
            <a:r>
              <a:rPr lang="en-US" sz="900" dirty="0" smtClean="0"/>
              <a:t>#, p1, x1, x2, x3, x4, xl1, </a:t>
            </a:r>
            <a:r>
              <a:rPr lang="en-US" sz="900" dirty="0" err="1" smtClean="0"/>
              <a:t>f</a:t>
            </a:r>
            <a:r>
              <a:rPr lang="en-US" sz="900" dirty="0" smtClean="0"/>
              <a:t>, f1, f2, f3, f4, g1, g2, g3</a:t>
            </a:r>
          </a:p>
          <a:p>
            <a:r>
              <a:rPr lang="en-US" sz="900" dirty="0" smtClean="0"/>
              <a:t>50.0, 1, 1.1, 2.2, 3.3, 4.4, 30.800000000000004, 42.190000000000005, 6.050000000000001, 3.3000000000000003, -16.5, 41.14, 26.1, 45.00000000000001, 8.749999999999998</a:t>
            </a:r>
          </a:p>
          <a:p>
            <a:r>
              <a:rPr lang="en-US" sz="900" dirty="0" smtClean="0"/>
              <a:t>50.0, 2, 2.2, 4.2, 6.6, 8.8, 61.60000000000001, 128.04000000000002, 22.48, 6.4, -32.0, 164.56, 131.27999999999997, 217.56, 57.28</a:t>
            </a:r>
          </a:p>
          <a:p>
            <a:r>
              <a:rPr lang="en-US" sz="900" dirty="0" smtClean="0"/>
              <a:t>50.0, 3, 4.4, 8.8, 12.1, 16.1, 112.70000000000002, 491.43000000000006, 96.80000000000001, 13.200000000000001, -66.0, 552.03, 486.02, 808.57, 241.47000000000006</a:t>
            </a:r>
            <a:endParaRPr lang="en-US" sz="9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of Function Example</a:t>
            </a: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i="1" dirty="0" smtClean="0"/>
              <a:t>Rosen-Suzuki Function can be expressed</a:t>
            </a:r>
            <a:r>
              <a:rPr lang="en-US" sz="2800" dirty="0" smtClean="0"/>
              <a:t> </a:t>
            </a:r>
            <a:endParaRPr lang="en-US" sz="2800" dirty="0"/>
          </a:p>
        </p:txBody>
      </p:sp>
      <p:graphicFrame>
        <p:nvGraphicFramePr>
          <p:cNvPr id="293890" name="Object 2"/>
          <p:cNvGraphicFramePr>
            <a:graphicFrameLocks noChangeAspect="1"/>
          </p:cNvGraphicFramePr>
          <p:nvPr/>
        </p:nvGraphicFramePr>
        <p:xfrm>
          <a:off x="838200" y="1676400"/>
          <a:ext cx="2971800" cy="2760190"/>
        </p:xfrm>
        <a:graphic>
          <a:graphicData uri="http://schemas.openxmlformats.org/presentationml/2006/ole">
            <p:oleObj spid="_x0000_s6146" name="Equation" r:id="rId3" imgW="1955800" imgH="1841500" progId="Equation.3">
              <p:embed/>
            </p:oleObj>
          </a:graphicData>
        </a:graphic>
      </p:graphicFrame>
      <p:graphicFrame>
        <p:nvGraphicFramePr>
          <p:cNvPr id="293892" name="Object 4"/>
          <p:cNvGraphicFramePr>
            <a:graphicFrameLocks noChangeAspect="1"/>
          </p:cNvGraphicFramePr>
          <p:nvPr/>
        </p:nvGraphicFramePr>
        <p:xfrm>
          <a:off x="685800" y="5029200"/>
          <a:ext cx="4418013" cy="382587"/>
        </p:xfrm>
        <a:graphic>
          <a:graphicData uri="http://schemas.openxmlformats.org/presentationml/2006/ole">
            <p:oleObj spid="_x0000_s6147" name="Equation" r:id="rId4" imgW="2755800" imgH="241200" progId="Equation.3">
              <p:embed/>
            </p:oleObj>
          </a:graphicData>
        </a:graphic>
      </p:graphicFrame>
      <p:graphicFrame>
        <p:nvGraphicFramePr>
          <p:cNvPr id="293893" name="Object 5"/>
          <p:cNvGraphicFramePr>
            <a:graphicFrameLocks noChangeAspect="1"/>
          </p:cNvGraphicFramePr>
          <p:nvPr/>
        </p:nvGraphicFramePr>
        <p:xfrm>
          <a:off x="635000" y="5621338"/>
          <a:ext cx="4376738" cy="322262"/>
        </p:xfrm>
        <a:graphic>
          <a:graphicData uri="http://schemas.openxmlformats.org/presentationml/2006/ole">
            <p:oleObj spid="_x0000_s6148" name="Equation" r:id="rId5" imgW="2730500" imgH="203200" progId="Equation.3">
              <p:embed/>
            </p:oleObj>
          </a:graphicData>
        </a:graphic>
      </p:graphicFrame>
      <p:graphicFrame>
        <p:nvGraphicFramePr>
          <p:cNvPr id="293894" name="Object 6"/>
          <p:cNvGraphicFramePr>
            <a:graphicFrameLocks noChangeAspect="1"/>
          </p:cNvGraphicFramePr>
          <p:nvPr/>
        </p:nvGraphicFramePr>
        <p:xfrm>
          <a:off x="609600" y="4495800"/>
          <a:ext cx="4660900" cy="322263"/>
        </p:xfrm>
        <a:graphic>
          <a:graphicData uri="http://schemas.openxmlformats.org/presentationml/2006/ole">
            <p:oleObj spid="_x0000_s6149" name="Equation" r:id="rId6" imgW="2908300" imgH="203200" progId="Equation.3">
              <p:embed/>
            </p:oleObj>
          </a:graphicData>
        </a:graphic>
      </p:graphicFrame>
      <p:sp>
        <p:nvSpPr>
          <p:cNvPr id="9" name="TextBox 8"/>
          <p:cNvSpPr txBox="1"/>
          <p:nvPr/>
        </p:nvSpPr>
        <p:spPr>
          <a:xfrm>
            <a:off x="1219200" y="6248400"/>
            <a:ext cx="5076217" cy="369332"/>
          </a:xfrm>
          <a:prstGeom prst="rect">
            <a:avLst/>
          </a:prstGeom>
          <a:noFill/>
        </p:spPr>
        <p:txBody>
          <a:bodyPr wrap="none" rtlCol="0">
            <a:spAutoFit/>
          </a:bodyPr>
          <a:lstStyle/>
          <a:p>
            <a:r>
              <a:rPr lang="en-US" dirty="0" smtClean="0"/>
              <a:t>Note: Introduction of Linked Variable and Parameter</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sz="2800" i="1" dirty="0" smtClean="0"/>
              <a:t>Objective Function, Constraints and Sensitivities</a:t>
            </a:r>
          </a:p>
        </p:txBody>
      </p:sp>
      <p:sp>
        <p:nvSpPr>
          <p:cNvPr id="7" name="TextBox 6"/>
          <p:cNvSpPr txBox="1"/>
          <p:nvPr/>
        </p:nvSpPr>
        <p:spPr>
          <a:xfrm>
            <a:off x="18288" y="1212580"/>
            <a:ext cx="2492990" cy="369332"/>
          </a:xfrm>
          <a:prstGeom prst="rect">
            <a:avLst/>
          </a:prstGeom>
          <a:noFill/>
        </p:spPr>
        <p:txBody>
          <a:bodyPr wrap="none" rtlCol="0">
            <a:spAutoFit/>
          </a:bodyPr>
          <a:lstStyle/>
          <a:p>
            <a:r>
              <a:rPr lang="en-US" dirty="0" smtClean="0"/>
              <a:t>Objective Sensitivities:</a:t>
            </a:r>
            <a:endParaRPr lang="en-US" dirty="0"/>
          </a:p>
        </p:txBody>
      </p:sp>
      <p:graphicFrame>
        <p:nvGraphicFramePr>
          <p:cNvPr id="295943" name="Object 7"/>
          <p:cNvGraphicFramePr>
            <a:graphicFrameLocks noChangeAspect="1"/>
          </p:cNvGraphicFramePr>
          <p:nvPr/>
        </p:nvGraphicFramePr>
        <p:xfrm>
          <a:off x="762000" y="1657350"/>
          <a:ext cx="6838950" cy="5200650"/>
        </p:xfrm>
        <a:graphic>
          <a:graphicData uri="http://schemas.openxmlformats.org/presentationml/2006/ole">
            <p:oleObj spid="_x0000_s7170" name="Equation" r:id="rId3" imgW="4267200" imgH="3289300" progId="Equation.3">
              <p:embed/>
            </p:oleObj>
          </a:graphicData>
        </a:graphic>
      </p:graphicFrame>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762000" y="3505200"/>
          <a:ext cx="5597525" cy="1087438"/>
        </p:xfrm>
        <a:graphic>
          <a:graphicData uri="http://schemas.openxmlformats.org/presentationml/2006/ole">
            <p:oleObj spid="_x0000_s8194" name="Equation" r:id="rId3" imgW="3492360" imgH="685800" progId="Equation.3">
              <p:embed/>
            </p:oleObj>
          </a:graphicData>
        </a:graphic>
      </p:graphicFrame>
      <p:graphicFrame>
        <p:nvGraphicFramePr>
          <p:cNvPr id="5" name="Object 10"/>
          <p:cNvGraphicFramePr>
            <a:graphicFrameLocks noChangeAspect="1"/>
          </p:cNvGraphicFramePr>
          <p:nvPr/>
        </p:nvGraphicFramePr>
        <p:xfrm>
          <a:off x="741363" y="4724400"/>
          <a:ext cx="5721350" cy="1087438"/>
        </p:xfrm>
        <a:graphic>
          <a:graphicData uri="http://schemas.openxmlformats.org/presentationml/2006/ole">
            <p:oleObj spid="_x0000_s8195" name="Equation" r:id="rId4" imgW="3568680" imgH="685800" progId="Equation.3">
              <p:embed/>
            </p:oleObj>
          </a:graphicData>
        </a:graphic>
      </p:graphicFrame>
      <p:sp>
        <p:nvSpPr>
          <p:cNvPr id="6" name="TextBox 5"/>
          <p:cNvSpPr txBox="1"/>
          <p:nvPr/>
        </p:nvSpPr>
        <p:spPr>
          <a:xfrm>
            <a:off x="0" y="1828800"/>
            <a:ext cx="2698175" cy="369332"/>
          </a:xfrm>
          <a:prstGeom prst="rect">
            <a:avLst/>
          </a:prstGeom>
          <a:noFill/>
        </p:spPr>
        <p:txBody>
          <a:bodyPr wrap="none" rtlCol="0">
            <a:spAutoFit/>
          </a:bodyPr>
          <a:lstStyle/>
          <a:p>
            <a:r>
              <a:rPr lang="en-US" dirty="0" smtClean="0"/>
              <a:t>Constraints Sensitivities:</a:t>
            </a:r>
            <a:endParaRPr lang="en-US" dirty="0"/>
          </a:p>
        </p:txBody>
      </p:sp>
      <p:graphicFrame>
        <p:nvGraphicFramePr>
          <p:cNvPr id="7" name="Object 6"/>
          <p:cNvGraphicFramePr>
            <a:graphicFrameLocks noChangeAspect="1"/>
          </p:cNvGraphicFramePr>
          <p:nvPr/>
        </p:nvGraphicFramePr>
        <p:xfrm>
          <a:off x="609600" y="2362200"/>
          <a:ext cx="6899275" cy="1027113"/>
        </p:xfrm>
        <a:graphic>
          <a:graphicData uri="http://schemas.openxmlformats.org/presentationml/2006/ole">
            <p:oleObj spid="_x0000_s8196" name="Equation" r:id="rId5" imgW="4305300" imgH="647700" progId="Equation.3">
              <p:embed/>
            </p:oleObj>
          </a:graphicData>
        </a:graphic>
      </p:graphicFrame>
      <p:sp>
        <p:nvSpPr>
          <p:cNvPr id="8" name="Title 1"/>
          <p:cNvSpPr>
            <a:spLocks noGrp="1"/>
          </p:cNvSpPr>
          <p:nvPr>
            <p:ph type="title"/>
          </p:nvPr>
        </p:nvSpPr>
        <p:spPr>
          <a:xfrm>
            <a:off x="990600" y="14288"/>
            <a:ext cx="6400800" cy="981075"/>
          </a:xfrm>
        </p:spPr>
        <p:txBody>
          <a:bodyPr/>
          <a:lstStyle/>
          <a:p>
            <a:r>
              <a:rPr lang="en-US" sz="2800" i="1" dirty="0" smtClean="0"/>
              <a:t>Objective Function, Constraints and Sensitivities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 of Function Model Definition</a:t>
            </a:r>
            <a:endParaRPr lang="en-US" dirty="0"/>
          </a:p>
        </p:txBody>
      </p:sp>
      <p:sp>
        <p:nvSpPr>
          <p:cNvPr id="5" name="Rectangle 4"/>
          <p:cNvSpPr/>
          <p:nvPr/>
        </p:nvSpPr>
        <p:spPr>
          <a:xfrm>
            <a:off x="457200" y="1295400"/>
            <a:ext cx="5867400" cy="1384995"/>
          </a:xfrm>
          <a:prstGeom prst="rect">
            <a:avLst/>
          </a:prstGeom>
        </p:spPr>
        <p:txBody>
          <a:bodyPr wrap="square">
            <a:spAutoFit/>
          </a:bodyPr>
          <a:lstStyle/>
          <a:p>
            <a:r>
              <a:rPr lang="en-US" sz="1400" dirty="0" err="1" smtClean="0"/>
              <a:t>ResponseModel</a:t>
            </a:r>
            <a:r>
              <a:rPr lang="en-US" sz="1400" dirty="0" smtClean="0"/>
              <a:t> </a:t>
            </a:r>
            <a:r>
              <a:rPr lang="en-US" sz="1400" dirty="0" err="1" smtClean="0"/>
              <a:t>rm</a:t>
            </a:r>
            <a:r>
              <a:rPr lang="en-US" sz="1400" dirty="0" smtClean="0"/>
              <a:t> = </a:t>
            </a:r>
            <a:r>
              <a:rPr lang="en-US" sz="1400" i="1" dirty="0" err="1" smtClean="0"/>
              <a:t>responseModel("Response</a:t>
            </a:r>
            <a:r>
              <a:rPr lang="en-US" sz="1400" i="1" dirty="0" smtClean="0"/>
              <a:t> Analysis", </a:t>
            </a:r>
          </a:p>
          <a:p>
            <a:r>
              <a:rPr lang="en-US" sz="1400" i="1" dirty="0" err="1" smtClean="0"/>
              <a:t>designVars("x</a:t>
            </a:r>
            <a:r>
              <a:rPr lang="en-US" sz="1400" i="1" dirty="0" smtClean="0"/>
              <a:t>", 4), </a:t>
            </a:r>
          </a:p>
          <a:p>
            <a:r>
              <a:rPr lang="en-US" sz="1400" i="1" dirty="0" smtClean="0"/>
              <a:t>linkedVars("xl1"),</a:t>
            </a:r>
          </a:p>
          <a:p>
            <a:r>
              <a:rPr lang="en-US" sz="1400" i="1" dirty="0" smtClean="0"/>
              <a:t>parameterVars("p1"),</a:t>
            </a:r>
          </a:p>
          <a:p>
            <a:r>
              <a:rPr lang="en-US" sz="1400" i="1" dirty="0" err="1" smtClean="0"/>
              <a:t>responseVars("f</a:t>
            </a:r>
            <a:r>
              <a:rPr lang="en-US" sz="1400" i="1" dirty="0" smtClean="0"/>
              <a:t>”),</a:t>
            </a:r>
          </a:p>
          <a:p>
            <a:r>
              <a:rPr lang="en-US" sz="1400" i="1" dirty="0" smtClean="0"/>
              <a:t>responseVars("f",4));</a:t>
            </a:r>
            <a:endParaRPr lang="en-US" sz="1400" dirty="0"/>
          </a:p>
        </p:txBody>
      </p:sp>
      <p:sp>
        <p:nvSpPr>
          <p:cNvPr id="6" name="Rectangle 5"/>
          <p:cNvSpPr/>
          <p:nvPr/>
        </p:nvSpPr>
        <p:spPr>
          <a:xfrm>
            <a:off x="609600" y="3124200"/>
            <a:ext cx="7543800" cy="3539431"/>
          </a:xfrm>
          <a:prstGeom prst="rect">
            <a:avLst/>
          </a:prstGeom>
        </p:spPr>
        <p:txBody>
          <a:bodyPr wrap="square">
            <a:spAutoFit/>
          </a:bodyPr>
          <a:lstStyle/>
          <a:p>
            <a:r>
              <a:rPr lang="en-US" sz="1400" dirty="0" err="1" smtClean="0"/>
              <a:t>ResponseModel</a:t>
            </a:r>
            <a:r>
              <a:rPr lang="en-US" sz="1400" dirty="0" smtClean="0"/>
              <a:t> </a:t>
            </a:r>
            <a:r>
              <a:rPr lang="en-US" sz="1400" dirty="0" err="1" smtClean="0"/>
              <a:t>sm</a:t>
            </a:r>
            <a:r>
              <a:rPr lang="en-US" sz="1400" dirty="0" smtClean="0"/>
              <a:t> = </a:t>
            </a:r>
            <a:r>
              <a:rPr lang="en-US" sz="1400" i="1" dirty="0" err="1" smtClean="0"/>
              <a:t>responseModel(”Response</a:t>
            </a:r>
            <a:r>
              <a:rPr lang="en-US" sz="1400" i="1" dirty="0" smtClean="0"/>
              <a:t> Analysis", </a:t>
            </a:r>
          </a:p>
          <a:p>
            <a:r>
              <a:rPr lang="en-US" sz="1400" i="1" dirty="0" err="1" smtClean="0"/>
              <a:t>designVars("x</a:t>
            </a:r>
            <a:r>
              <a:rPr lang="en-US" sz="1400" i="1" dirty="0" smtClean="0"/>
              <a:t>", </a:t>
            </a:r>
            <a:r>
              <a:rPr lang="en-US" sz="1400" i="1" dirty="0" err="1" smtClean="0"/>
              <a:t>designVarCount</a:t>
            </a:r>
            <a:r>
              <a:rPr lang="en-US" sz="1400" i="1" dirty="0" smtClean="0"/>
              <a:t>), </a:t>
            </a:r>
          </a:p>
          <a:p>
            <a:r>
              <a:rPr lang="en-US" sz="1400" i="1" dirty="0" smtClean="0"/>
              <a:t>linkedVars("xl1"),</a:t>
            </a:r>
          </a:p>
          <a:p>
            <a:r>
              <a:rPr lang="en-US" sz="1400" i="1" dirty="0" smtClean="0"/>
              <a:t>realization("xl1", derivative(wrt("x4"))),</a:t>
            </a:r>
          </a:p>
          <a:p>
            <a:r>
              <a:rPr lang="en-US" sz="1400" i="1" dirty="0" smtClean="0"/>
              <a:t>parameterVars("p1"),</a:t>
            </a:r>
          </a:p>
          <a:p>
            <a:r>
              <a:rPr lang="en-US" sz="1400" i="1" dirty="0" err="1" smtClean="0"/>
              <a:t>responseVars("f</a:t>
            </a:r>
            <a:r>
              <a:rPr lang="en-US" sz="1400" i="1" dirty="0" smtClean="0"/>
              <a:t>"),</a:t>
            </a:r>
          </a:p>
          <a:p>
            <a:r>
              <a:rPr lang="en-US" sz="1400" i="1" dirty="0" err="1" smtClean="0"/>
              <a:t>realization("f</a:t>
            </a:r>
            <a:r>
              <a:rPr lang="en-US" sz="1400" i="1" dirty="0" smtClean="0"/>
              <a:t>", derivative(wrt("f1", "f3", "f4", "x3", "xl1"))),</a:t>
            </a:r>
          </a:p>
          <a:p>
            <a:r>
              <a:rPr lang="en-US" sz="1400" i="1" dirty="0" smtClean="0"/>
              <a:t>responseVars("f",4),</a:t>
            </a:r>
          </a:p>
          <a:p>
            <a:r>
              <a:rPr lang="en-US" sz="1400" i="1" dirty="0" smtClean="0"/>
              <a:t>realization("f1", derivative(wrt("x1", "x2"))),</a:t>
            </a:r>
          </a:p>
          <a:p>
            <a:r>
              <a:rPr lang="en-US" sz="1400" i="1" dirty="0" smtClean="0"/>
              <a:t>realization("f2", derivative(wrt("x1", "x2"))),</a:t>
            </a:r>
          </a:p>
          <a:p>
            <a:r>
              <a:rPr lang="en-US" sz="1400" i="1" dirty="0" smtClean="0"/>
              <a:t>realization("f3", derivative(wrt("f2"))),</a:t>
            </a:r>
          </a:p>
          <a:p>
            <a:r>
              <a:rPr lang="en-US" sz="1400" i="1" dirty="0" smtClean="0"/>
              <a:t>realization("f4", derivative(wrt("x3", "x4"))),</a:t>
            </a:r>
          </a:p>
          <a:p>
            <a:r>
              <a:rPr lang="en-US" sz="1400" i="1" dirty="0" err="1" smtClean="0"/>
              <a:t>responseVars("g</a:t>
            </a:r>
            <a:r>
              <a:rPr lang="en-US" sz="1400" i="1" dirty="0" smtClean="0"/>
              <a:t>", 3),</a:t>
            </a:r>
          </a:p>
          <a:p>
            <a:r>
              <a:rPr lang="en-US" sz="1400" i="1" dirty="0" smtClean="0"/>
              <a:t>realization("g1", derivative(wrt("f1", "f2", "x2", "x3", "x4"))),</a:t>
            </a:r>
          </a:p>
          <a:p>
            <a:r>
              <a:rPr lang="en-US" sz="1400" i="1" dirty="0" smtClean="0"/>
              <a:t>realization("g2", derivative(wrt("x1", "x2", "x3", "x4"))),</a:t>
            </a:r>
          </a:p>
          <a:p>
            <a:r>
              <a:rPr lang="en-US" sz="1400" i="1" dirty="0" smtClean="0"/>
              <a:t>realization("g3", derivative(wrt("x1", "x2", "x3", "x4"))));</a:t>
            </a:r>
            <a:endParaRPr lang="en-US" sz="1400" dirty="0"/>
          </a:p>
        </p:txBody>
      </p:sp>
      <p:sp>
        <p:nvSpPr>
          <p:cNvPr id="7" name="TextBox 6"/>
          <p:cNvSpPr txBox="1"/>
          <p:nvPr/>
        </p:nvSpPr>
        <p:spPr>
          <a:xfrm>
            <a:off x="152400" y="2743200"/>
            <a:ext cx="3353878" cy="369332"/>
          </a:xfrm>
          <a:prstGeom prst="rect">
            <a:avLst/>
          </a:prstGeom>
          <a:noFill/>
        </p:spPr>
        <p:txBody>
          <a:bodyPr wrap="none" rtlCol="0">
            <a:spAutoFit/>
          </a:bodyPr>
          <a:lstStyle/>
          <a:p>
            <a:r>
              <a:rPr lang="en-US" dirty="0" smtClean="0"/>
              <a:t>If the Model will have sensitivities</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Response Variables in the Model</a:t>
            </a:r>
            <a:endParaRPr lang="en-US" dirty="0"/>
          </a:p>
        </p:txBody>
      </p:sp>
      <p:sp>
        <p:nvSpPr>
          <p:cNvPr id="5" name="Rectangle 4"/>
          <p:cNvSpPr/>
          <p:nvPr/>
        </p:nvSpPr>
        <p:spPr>
          <a:xfrm>
            <a:off x="685800" y="1379578"/>
            <a:ext cx="7924800" cy="4616648"/>
          </a:xfrm>
          <a:prstGeom prst="rect">
            <a:avLst/>
          </a:prstGeom>
        </p:spPr>
        <p:txBody>
          <a:bodyPr wrap="square">
            <a:spAutoFit/>
          </a:bodyPr>
          <a:lstStyle/>
          <a:p>
            <a:r>
              <a:rPr lang="en-US" sz="1400" dirty="0" smtClean="0">
                <a:latin typeface="Arial"/>
                <a:cs typeface="Arial"/>
              </a:rPr>
              <a:t>// configure linked </a:t>
            </a:r>
            <a:r>
              <a:rPr lang="en-US" sz="1400" dirty="0" err="1" smtClean="0">
                <a:latin typeface="Arial"/>
                <a:cs typeface="Arial"/>
              </a:rPr>
              <a:t>vars</a:t>
            </a:r>
            <a:endParaRPr lang="en-US" sz="1400" dirty="0" smtClean="0">
              <a:latin typeface="Arial"/>
              <a:cs typeface="Arial"/>
            </a:endParaRPr>
          </a:p>
          <a:p>
            <a:r>
              <a:rPr lang="en-US" sz="1400" dirty="0" err="1" smtClean="0">
                <a:latin typeface="Arial"/>
                <a:cs typeface="Arial"/>
              </a:rPr>
              <a:t>var(model</a:t>
            </a:r>
            <a:r>
              <a:rPr lang="en-US" sz="1400" dirty="0" smtClean="0">
                <a:latin typeface="Arial"/>
                <a:cs typeface="Arial"/>
              </a:rPr>
              <a:t>, "xl1", "xl1e", "7.0*x4", args("x4"));</a:t>
            </a:r>
          </a:p>
          <a:p>
            <a:endParaRPr lang="en-US" sz="1400" dirty="0" smtClean="0">
              <a:latin typeface="Arial"/>
              <a:cs typeface="Arial"/>
            </a:endParaRPr>
          </a:p>
          <a:p>
            <a:r>
              <a:rPr lang="en-US" sz="1400" dirty="0" smtClean="0">
                <a:latin typeface="Arial"/>
                <a:cs typeface="Arial"/>
              </a:rPr>
              <a:t>// configure response </a:t>
            </a:r>
            <a:r>
              <a:rPr lang="en-US" sz="1400" dirty="0" err="1" smtClean="0">
                <a:latin typeface="Arial"/>
                <a:cs typeface="Arial"/>
              </a:rPr>
              <a:t>vars</a:t>
            </a:r>
            <a:endParaRPr lang="en-US" sz="1400" dirty="0" smtClean="0">
              <a:latin typeface="Arial"/>
              <a:cs typeface="Arial"/>
            </a:endParaRPr>
          </a:p>
          <a:p>
            <a:r>
              <a:rPr lang="en-US" sz="1400" dirty="0" smtClean="0">
                <a:latin typeface="Arial"/>
                <a:cs typeface="Arial"/>
              </a:rPr>
              <a:t>//</a:t>
            </a:r>
            <a:r>
              <a:rPr lang="en-US" sz="1400" dirty="0" err="1" smtClean="0">
                <a:latin typeface="Arial"/>
                <a:cs typeface="Arial"/>
              </a:rPr>
              <a:t>f</a:t>
            </a:r>
            <a:endParaRPr lang="en-US" sz="1400" dirty="0" smtClean="0">
              <a:latin typeface="Arial"/>
              <a:cs typeface="Arial"/>
            </a:endParaRPr>
          </a:p>
          <a:p>
            <a:r>
              <a:rPr lang="en-US" sz="1400" dirty="0" err="1" smtClean="0">
                <a:latin typeface="Arial"/>
                <a:cs typeface="Arial"/>
              </a:rPr>
              <a:t>var(model</a:t>
            </a:r>
            <a:r>
              <a:rPr lang="en-US" sz="1400" dirty="0" smtClean="0">
                <a:latin typeface="Arial"/>
                <a:cs typeface="Arial"/>
              </a:rPr>
              <a:t>, "</a:t>
            </a:r>
            <a:r>
              <a:rPr lang="en-US" sz="1400" dirty="0" err="1" smtClean="0">
                <a:latin typeface="Arial"/>
                <a:cs typeface="Arial"/>
              </a:rPr>
              <a:t>f</a:t>
            </a:r>
            <a:r>
              <a:rPr lang="en-US" sz="1400" dirty="0" smtClean="0">
                <a:latin typeface="Arial"/>
                <a:cs typeface="Arial"/>
              </a:rPr>
              <a:t>", "</a:t>
            </a:r>
            <a:r>
              <a:rPr lang="en-US" sz="1400" dirty="0" err="1" smtClean="0">
                <a:latin typeface="Arial"/>
                <a:cs typeface="Arial"/>
              </a:rPr>
              <a:t>fe</a:t>
            </a:r>
            <a:r>
              <a:rPr lang="en-US" sz="1400" dirty="0" smtClean="0">
                <a:latin typeface="Arial"/>
                <a:cs typeface="Arial"/>
              </a:rPr>
              <a:t>", "f1+f3+f4-21.0*x3+xl1+p1", args("f1","f3","f4","x3","xl1","p1"));</a:t>
            </a:r>
          </a:p>
          <a:p>
            <a:r>
              <a:rPr lang="en-US" sz="1400" dirty="0" smtClean="0">
                <a:latin typeface="Arial"/>
                <a:cs typeface="Arial"/>
              </a:rPr>
              <a:t>//f1</a:t>
            </a:r>
          </a:p>
          <a:p>
            <a:r>
              <a:rPr lang="en-US" sz="1400" dirty="0" err="1" smtClean="0">
                <a:latin typeface="Arial"/>
                <a:cs typeface="Arial"/>
              </a:rPr>
              <a:t>var(model</a:t>
            </a:r>
            <a:r>
              <a:rPr lang="en-US" sz="1400" dirty="0" smtClean="0">
                <a:latin typeface="Arial"/>
                <a:cs typeface="Arial"/>
              </a:rPr>
              <a:t>, "f1", "f1e", "x1^2+x2^2", args("x1","x2"));</a:t>
            </a:r>
          </a:p>
          <a:p>
            <a:r>
              <a:rPr lang="en-US" sz="1400" dirty="0" smtClean="0">
                <a:latin typeface="Arial"/>
                <a:cs typeface="Arial"/>
              </a:rPr>
              <a:t>//f2</a:t>
            </a:r>
          </a:p>
          <a:p>
            <a:r>
              <a:rPr lang="en-US" sz="1400" dirty="0" err="1" smtClean="0">
                <a:latin typeface="Arial"/>
                <a:cs typeface="Arial"/>
              </a:rPr>
              <a:t>var(model</a:t>
            </a:r>
            <a:r>
              <a:rPr lang="en-US" sz="1400" dirty="0" smtClean="0">
                <a:latin typeface="Arial"/>
                <a:cs typeface="Arial"/>
              </a:rPr>
              <a:t>, "f2", "f2e", "x1+x2", args("x1","x2"));</a:t>
            </a:r>
          </a:p>
          <a:p>
            <a:r>
              <a:rPr lang="en-US" sz="1400" dirty="0" smtClean="0">
                <a:latin typeface="Arial"/>
                <a:cs typeface="Arial"/>
              </a:rPr>
              <a:t>//f3</a:t>
            </a:r>
          </a:p>
          <a:p>
            <a:r>
              <a:rPr lang="en-US" sz="1400" dirty="0" err="1" smtClean="0">
                <a:latin typeface="Arial"/>
                <a:cs typeface="Arial"/>
              </a:rPr>
              <a:t>var(model</a:t>
            </a:r>
            <a:r>
              <a:rPr lang="en-US" sz="1400" dirty="0" smtClean="0">
                <a:latin typeface="Arial"/>
                <a:cs typeface="Arial"/>
              </a:rPr>
              <a:t>, "f3", "f3e", "-5.0*f2", args("f2"));</a:t>
            </a:r>
          </a:p>
          <a:p>
            <a:r>
              <a:rPr lang="en-US" sz="1400" dirty="0" smtClean="0">
                <a:latin typeface="Arial"/>
                <a:cs typeface="Arial"/>
              </a:rPr>
              <a:t>//f4</a:t>
            </a:r>
          </a:p>
          <a:p>
            <a:r>
              <a:rPr lang="en-US" sz="1400" dirty="0" err="1" smtClean="0">
                <a:latin typeface="Arial"/>
                <a:cs typeface="Arial"/>
              </a:rPr>
              <a:t>var(model</a:t>
            </a:r>
            <a:r>
              <a:rPr lang="en-US" sz="1400" dirty="0" smtClean="0">
                <a:latin typeface="Arial"/>
                <a:cs typeface="Arial"/>
              </a:rPr>
              <a:t>, "f4", "f4e", "2.0*x3^2+x4^2", args("x3","x4"));</a:t>
            </a:r>
          </a:p>
          <a:p>
            <a:endParaRPr lang="en-US" sz="1400" dirty="0" smtClean="0">
              <a:latin typeface="Arial"/>
              <a:cs typeface="Arial"/>
            </a:endParaRPr>
          </a:p>
          <a:p>
            <a:r>
              <a:rPr lang="en-US" sz="1400" dirty="0" smtClean="0">
                <a:latin typeface="Arial"/>
                <a:cs typeface="Arial"/>
              </a:rPr>
              <a:t>//g1</a:t>
            </a:r>
          </a:p>
          <a:p>
            <a:r>
              <a:rPr lang="en-US" sz="1400" dirty="0" err="1" smtClean="0">
                <a:latin typeface="Arial"/>
                <a:cs typeface="Arial"/>
              </a:rPr>
              <a:t>var(model</a:t>
            </a:r>
            <a:r>
              <a:rPr lang="en-US" sz="1400" dirty="0" smtClean="0">
                <a:latin typeface="Arial"/>
                <a:cs typeface="Arial"/>
              </a:rPr>
              <a:t>, "g1", "g1e", "f1+f2-2.0*x2+x3^2+x3+x4^2-x4-8.0", args("f1","f2","x2","x3","x4"));</a:t>
            </a:r>
          </a:p>
          <a:p>
            <a:r>
              <a:rPr lang="en-US" sz="1400" dirty="0" smtClean="0">
                <a:latin typeface="Arial"/>
                <a:cs typeface="Arial"/>
              </a:rPr>
              <a:t>//g2</a:t>
            </a:r>
          </a:p>
          <a:p>
            <a:r>
              <a:rPr lang="en-US" sz="1400" dirty="0" err="1" smtClean="0">
                <a:latin typeface="Arial"/>
                <a:cs typeface="Arial"/>
              </a:rPr>
              <a:t>var(model</a:t>
            </a:r>
            <a:r>
              <a:rPr lang="en-US" sz="1400" dirty="0" smtClean="0">
                <a:latin typeface="Arial"/>
                <a:cs typeface="Arial"/>
              </a:rPr>
              <a:t>, "g2", "g2e", "x1^2-x1+2.0*x2^2+x3^2+2.0*x4^2-x4-10.0", args("x1","x2","x3","x4"));</a:t>
            </a:r>
          </a:p>
          <a:p>
            <a:r>
              <a:rPr lang="en-US" sz="1400" dirty="0" smtClean="0">
                <a:latin typeface="Arial"/>
                <a:cs typeface="Arial"/>
              </a:rPr>
              <a:t>//g3</a:t>
            </a:r>
          </a:p>
          <a:p>
            <a:r>
              <a:rPr lang="en-US" sz="1400" dirty="0" err="1" smtClean="0">
                <a:latin typeface="Arial"/>
                <a:cs typeface="Arial"/>
              </a:rPr>
              <a:t>var(model</a:t>
            </a:r>
            <a:r>
              <a:rPr lang="en-US" sz="1400" dirty="0" smtClean="0">
                <a:latin typeface="Arial"/>
                <a:cs typeface="Arial"/>
              </a:rPr>
              <a:t>, "g3", "g3e", "2.0*x1^2+2.0*x1+x2^2-x2+x3^2-x4-5.0", args("x1","x2","x3","x4"));</a:t>
            </a:r>
            <a:endParaRPr lang="en-US" sz="1400" dirty="0">
              <a:latin typeface="Arial"/>
              <a:cs typeface="Aria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of the Sensitivities</a:t>
            </a:r>
            <a:endParaRPr lang="en-US" dirty="0"/>
          </a:p>
        </p:txBody>
      </p:sp>
      <p:sp>
        <p:nvSpPr>
          <p:cNvPr id="4" name="Rectangle 3"/>
          <p:cNvSpPr/>
          <p:nvPr/>
        </p:nvSpPr>
        <p:spPr>
          <a:xfrm>
            <a:off x="838200" y="1447800"/>
            <a:ext cx="6096000" cy="5632311"/>
          </a:xfrm>
          <a:prstGeom prst="rect">
            <a:avLst/>
          </a:prstGeom>
        </p:spPr>
        <p:txBody>
          <a:bodyPr wrap="square">
            <a:spAutoFit/>
          </a:bodyPr>
          <a:lstStyle/>
          <a:p>
            <a:r>
              <a:rPr lang="en-US" sz="1000" dirty="0" smtClean="0"/>
              <a:t>// link variable</a:t>
            </a:r>
          </a:p>
          <a:p>
            <a:r>
              <a:rPr lang="en-US" sz="1000" dirty="0" smtClean="0"/>
              <a:t>Evaluator dfedxl1e = </a:t>
            </a:r>
            <a:r>
              <a:rPr lang="en-US" sz="1000" i="1" dirty="0" smtClean="0"/>
              <a:t>expression("dfedxl1e", "7",args(sm.getDesignVar("x4")));</a:t>
            </a:r>
          </a:p>
          <a:p>
            <a:r>
              <a:rPr lang="en-US" sz="1000" dirty="0" smtClean="0"/>
              <a:t>sm.setGradientEvaluators("xl1",  "xl1e", "xl1eg1", </a:t>
            </a:r>
            <a:r>
              <a:rPr lang="en-US" sz="1000" i="1" dirty="0" smtClean="0"/>
              <a:t>list(dfedxl1e));</a:t>
            </a:r>
          </a:p>
          <a:p>
            <a:endParaRPr lang="en-US" sz="1000" dirty="0" smtClean="0"/>
          </a:p>
          <a:p>
            <a:r>
              <a:rPr lang="en-US" sz="1000" dirty="0" smtClean="0"/>
              <a:t>// response </a:t>
            </a:r>
            <a:r>
              <a:rPr lang="en-US" sz="1000" dirty="0" err="1" smtClean="0"/>
              <a:t>f</a:t>
            </a:r>
            <a:r>
              <a:rPr lang="en-US" sz="1000" dirty="0" smtClean="0"/>
              <a:t>="f1+f3+f4-21.0*x3+xl1+p1"</a:t>
            </a:r>
          </a:p>
          <a:p>
            <a:r>
              <a:rPr lang="en-US" sz="1000" dirty="0" smtClean="0"/>
              <a:t>// partial derivative df/df1="1.0"</a:t>
            </a:r>
          </a:p>
          <a:p>
            <a:r>
              <a:rPr lang="en-US" sz="1000" dirty="0" smtClean="0"/>
              <a:t>// partial derivative df/df3="1.0"</a:t>
            </a:r>
          </a:p>
          <a:p>
            <a:r>
              <a:rPr lang="en-US" sz="1000" dirty="0" smtClean="0"/>
              <a:t>// partial derivative df/df4="1.0"</a:t>
            </a:r>
          </a:p>
          <a:p>
            <a:r>
              <a:rPr lang="en-US" sz="1000" dirty="0" smtClean="0"/>
              <a:t>// partial derivative df/dx3="-21.0"</a:t>
            </a:r>
          </a:p>
          <a:p>
            <a:r>
              <a:rPr lang="en-US" sz="1000" dirty="0" smtClean="0"/>
              <a:t>// partial derivative df/dxl1="1.0"</a:t>
            </a:r>
          </a:p>
          <a:p>
            <a:r>
              <a:rPr lang="en-US" sz="1000" dirty="0" smtClean="0"/>
              <a:t>Evaluator dfedf1e1 = </a:t>
            </a:r>
            <a:r>
              <a:rPr lang="en-US" sz="1000" i="1" dirty="0" smtClean="0"/>
              <a:t>expression("dfedf1e1", "1.0");</a:t>
            </a:r>
          </a:p>
          <a:p>
            <a:r>
              <a:rPr lang="en-US" sz="1000" dirty="0" smtClean="0"/>
              <a:t>Evaluator dfedf3e1 = </a:t>
            </a:r>
            <a:r>
              <a:rPr lang="en-US" sz="1000" i="1" dirty="0" smtClean="0"/>
              <a:t>expression("dfedf3e1", "1.0");</a:t>
            </a:r>
          </a:p>
          <a:p>
            <a:r>
              <a:rPr lang="en-US" sz="1000" dirty="0" smtClean="0"/>
              <a:t>Evaluator dfedf4e1 = </a:t>
            </a:r>
            <a:r>
              <a:rPr lang="en-US" sz="1000" i="1" dirty="0" smtClean="0"/>
              <a:t>expression("dfedf4e1", "1.0");</a:t>
            </a:r>
          </a:p>
          <a:p>
            <a:r>
              <a:rPr lang="en-US" sz="1000" dirty="0" smtClean="0"/>
              <a:t>Evaluator dfedx3e1 = </a:t>
            </a:r>
            <a:r>
              <a:rPr lang="en-US" sz="1000" i="1" dirty="0" smtClean="0"/>
              <a:t>expression("dfedx3e1", "-21.0");</a:t>
            </a:r>
          </a:p>
          <a:p>
            <a:r>
              <a:rPr lang="en-US" sz="1000" dirty="0" smtClean="0"/>
              <a:t>Evaluator dfedxl1e1 = </a:t>
            </a:r>
            <a:r>
              <a:rPr lang="en-US" sz="1000" i="1" dirty="0" smtClean="0"/>
              <a:t>expression("dfedxl1e1", "1.0");</a:t>
            </a:r>
          </a:p>
          <a:p>
            <a:r>
              <a:rPr lang="en-US" sz="1000" dirty="0" smtClean="0"/>
              <a:t>List&lt;Evaluator&gt; feg1 = </a:t>
            </a:r>
            <a:r>
              <a:rPr lang="en-US" sz="1000" i="1" dirty="0" smtClean="0"/>
              <a:t>list(dfedf1e1, dfedf3e1, dfedf4e1, dfedx3e1, dfedxl1e1);</a:t>
            </a:r>
          </a:p>
          <a:p>
            <a:r>
              <a:rPr lang="en-US" sz="1000" dirty="0" err="1" smtClean="0"/>
              <a:t>sm.setGradientEvaluators("f</a:t>
            </a:r>
            <a:r>
              <a:rPr lang="en-US" sz="1000" dirty="0" smtClean="0"/>
              <a:t>", "</a:t>
            </a:r>
            <a:r>
              <a:rPr lang="en-US" sz="1000" dirty="0" err="1" smtClean="0"/>
              <a:t>fe</a:t>
            </a:r>
            <a:r>
              <a:rPr lang="en-US" sz="1000" dirty="0" smtClean="0"/>
              <a:t>", "feg1",  feg1);</a:t>
            </a:r>
          </a:p>
          <a:p>
            <a:endParaRPr lang="en-US" sz="1000" dirty="0" smtClean="0"/>
          </a:p>
          <a:p>
            <a:r>
              <a:rPr lang="en-US" sz="1000" dirty="0" smtClean="0"/>
              <a:t>// response f1="x1^2+x2^2"</a:t>
            </a:r>
          </a:p>
          <a:p>
            <a:r>
              <a:rPr lang="en-US" sz="1000" dirty="0" smtClean="0"/>
              <a:t>// partial derivative df1/dx1 ="2.0*x1"</a:t>
            </a:r>
          </a:p>
          <a:p>
            <a:r>
              <a:rPr lang="en-US" sz="1000" dirty="0" smtClean="0"/>
              <a:t>// partial derivative df1/dx2="2.0*x2"</a:t>
            </a:r>
          </a:p>
          <a:p>
            <a:r>
              <a:rPr lang="en-US" sz="1000" dirty="0" smtClean="0"/>
              <a:t>Evaluator df1edx1e1 = </a:t>
            </a:r>
            <a:r>
              <a:rPr lang="en-US" sz="1000" i="1" dirty="0" smtClean="0"/>
              <a:t>expression("df1edx1e1", "2.0*x1",args(sm.getDesignVar("x1")));</a:t>
            </a:r>
          </a:p>
          <a:p>
            <a:r>
              <a:rPr lang="en-US" sz="1000" dirty="0" smtClean="0"/>
              <a:t>Evaluator df1edx2e1 = </a:t>
            </a:r>
            <a:r>
              <a:rPr lang="en-US" sz="1000" i="1" dirty="0" smtClean="0"/>
              <a:t>expression("df1edx2e1", "2.0*x2",args(sm.getDesignVar("x2")));</a:t>
            </a:r>
          </a:p>
          <a:p>
            <a:r>
              <a:rPr lang="en-US" sz="1000" dirty="0" smtClean="0"/>
              <a:t>List&lt;Evaluator&gt; f1eg1 = </a:t>
            </a:r>
            <a:r>
              <a:rPr lang="en-US" sz="1000" i="1" dirty="0" smtClean="0"/>
              <a:t>list(df1edx1e1, df1edx2e1);</a:t>
            </a:r>
          </a:p>
          <a:p>
            <a:r>
              <a:rPr lang="en-US" sz="1000" dirty="0" smtClean="0"/>
              <a:t>sm.setGradientEvaluators("f1", "f1e", "f1eg1",  f1eg1);</a:t>
            </a:r>
          </a:p>
          <a:p>
            <a:endParaRPr lang="en-US" sz="1000" dirty="0" smtClean="0"/>
          </a:p>
          <a:p>
            <a:r>
              <a:rPr lang="en-US" sz="1000" dirty="0" smtClean="0"/>
              <a:t>// response f2="x1+x2"</a:t>
            </a:r>
          </a:p>
          <a:p>
            <a:r>
              <a:rPr lang="en-US" sz="1000" dirty="0" smtClean="0"/>
              <a:t>// partial derivative df2/dx1="1.0"</a:t>
            </a:r>
          </a:p>
          <a:p>
            <a:r>
              <a:rPr lang="en-US" sz="1000" dirty="0" smtClean="0"/>
              <a:t>// partial derivative df2/dx2="1.0"</a:t>
            </a:r>
          </a:p>
          <a:p>
            <a:r>
              <a:rPr lang="en-US" sz="1000" dirty="0" smtClean="0"/>
              <a:t>Evaluator df2edx1e1 = </a:t>
            </a:r>
            <a:r>
              <a:rPr lang="en-US" sz="1000" i="1" dirty="0" smtClean="0"/>
              <a:t>expression("df2edx2e1","1.0");</a:t>
            </a:r>
          </a:p>
          <a:p>
            <a:r>
              <a:rPr lang="en-US" sz="1000" dirty="0" smtClean="0"/>
              <a:t>Evaluator df2edx2e1 = </a:t>
            </a:r>
            <a:r>
              <a:rPr lang="en-US" sz="1000" i="1" dirty="0" smtClean="0"/>
              <a:t>expression("df2edx2e1", "1.0");</a:t>
            </a:r>
          </a:p>
          <a:p>
            <a:r>
              <a:rPr lang="en-US" sz="1000" dirty="0" smtClean="0"/>
              <a:t>List&lt;Evaluator&gt; f2eg1 = </a:t>
            </a:r>
            <a:r>
              <a:rPr lang="en-US" sz="1000" i="1" dirty="0" smtClean="0"/>
              <a:t>list(df2edx1e1, df2edx2e1);</a:t>
            </a:r>
          </a:p>
          <a:p>
            <a:r>
              <a:rPr lang="en-US" sz="1000" dirty="0" smtClean="0"/>
              <a:t>sm.setGradientEvaluators("f2", "f2e", "f2eg1",  f2eg1);</a:t>
            </a:r>
          </a:p>
          <a:p>
            <a:endParaRPr lang="en-US" sz="1000" dirty="0" smtClean="0"/>
          </a:p>
          <a:p>
            <a:endParaRPr lang="en-US" sz="1000" dirty="0" smtClean="0"/>
          </a:p>
          <a:p>
            <a:r>
              <a:rPr lang="en-US" sz="1000" dirty="0" smtClean="0"/>
              <a:t>/</a:t>
            </a:r>
            <a:endParaRPr lang="en-US" sz="1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 name="Rectangle 25"/>
          <p:cNvSpPr/>
          <p:nvPr/>
        </p:nvSpPr>
        <p:spPr>
          <a:xfrm>
            <a:off x="815882" y="4328842"/>
            <a:ext cx="1949975" cy="225628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algn="ctr" defTabSz="457200">
              <a:defRPr/>
            </a:pPr>
            <a:endParaRPr lang="en-US" kern="0">
              <a:solidFill>
                <a:prstClr val="white"/>
              </a:solidFill>
              <a:latin typeface="Calibri"/>
              <a:ea typeface="ＭＳ Ｐゴシック" charset="-128"/>
            </a:endParaRPr>
          </a:p>
        </p:txBody>
      </p:sp>
      <p:sp>
        <p:nvSpPr>
          <p:cNvPr id="34" name="Rectangle 33"/>
          <p:cNvSpPr/>
          <p:nvPr/>
        </p:nvSpPr>
        <p:spPr>
          <a:xfrm>
            <a:off x="6343124" y="1609033"/>
            <a:ext cx="1949975" cy="225628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algn="ctr" defTabSz="457200">
              <a:defRPr/>
            </a:pPr>
            <a:endParaRPr lang="en-US" kern="0">
              <a:solidFill>
                <a:prstClr val="white"/>
              </a:solidFill>
              <a:latin typeface="Calibri"/>
              <a:ea typeface="ＭＳ Ｐゴシック" charset="-128"/>
            </a:endParaRPr>
          </a:p>
        </p:txBody>
      </p:sp>
      <p:cxnSp>
        <p:nvCxnSpPr>
          <p:cNvPr id="38" name="Elbow Connector 37"/>
          <p:cNvCxnSpPr>
            <a:cxnSpLocks noChangeShapeType="1"/>
            <a:endCxn id="29" idx="3"/>
          </p:cNvCxnSpPr>
          <p:nvPr/>
        </p:nvCxnSpPr>
        <p:spPr bwMode="auto">
          <a:xfrm rot="10800000" flipV="1">
            <a:off x="2641601" y="3286270"/>
            <a:ext cx="5547057" cy="2829574"/>
          </a:xfrm>
          <a:prstGeom prst="bentConnector3">
            <a:avLst>
              <a:gd name="adj1" fmla="val -9450"/>
            </a:avLst>
          </a:prstGeom>
          <a:noFill/>
          <a:ln w="76200">
            <a:solidFill>
              <a:srgbClr val="000090"/>
            </a:solidFill>
            <a:miter lim="800000"/>
            <a:headEnd/>
            <a:tailEnd type="triangle" w="med" len="lg"/>
          </a:ln>
          <a:effectLst>
            <a:outerShdw dist="20000" dir="5400000" rotWithShape="0">
              <a:srgbClr val="808080">
                <a:alpha val="37999"/>
              </a:srgbClr>
            </a:outerShdw>
          </a:effectLst>
        </p:spPr>
      </p:cxnSp>
      <p:cxnSp>
        <p:nvCxnSpPr>
          <p:cNvPr id="43" name="Elbow Connector 42"/>
          <p:cNvCxnSpPr>
            <a:cxnSpLocks noChangeShapeType="1"/>
            <a:endCxn id="30" idx="3"/>
          </p:cNvCxnSpPr>
          <p:nvPr/>
        </p:nvCxnSpPr>
        <p:spPr bwMode="auto">
          <a:xfrm rot="10800000" flipV="1">
            <a:off x="5521758" y="3542488"/>
            <a:ext cx="2622337" cy="551420"/>
          </a:xfrm>
          <a:prstGeom prst="bentConnector3">
            <a:avLst>
              <a:gd name="adj1" fmla="val -13303"/>
            </a:avLst>
          </a:prstGeom>
          <a:noFill/>
          <a:ln w="76200">
            <a:solidFill>
              <a:srgbClr val="000090"/>
            </a:solidFill>
            <a:miter lim="800000"/>
            <a:headEnd/>
            <a:tailEnd type="triangle" w="med" len="lg"/>
          </a:ln>
          <a:effectLst>
            <a:outerShdw dist="20000" dir="5400000" rotWithShape="0">
              <a:srgbClr val="808080">
                <a:alpha val="37999"/>
              </a:srgbClr>
            </a:outerShdw>
          </a:effectLst>
        </p:spPr>
      </p:cxnSp>
      <p:sp>
        <p:nvSpPr>
          <p:cNvPr id="33794" name="Title 1"/>
          <p:cNvSpPr>
            <a:spLocks noGrp="1"/>
          </p:cNvSpPr>
          <p:nvPr>
            <p:ph type="title"/>
          </p:nvPr>
        </p:nvSpPr>
        <p:spPr>
          <a:xfrm>
            <a:off x="914400" y="14288"/>
            <a:ext cx="7391400" cy="981075"/>
          </a:xfrm>
        </p:spPr>
        <p:txBody>
          <a:bodyPr>
            <a:normAutofit fontScale="90000"/>
          </a:bodyPr>
          <a:lstStyle/>
          <a:p>
            <a:r>
              <a:rPr lang="en-US" dirty="0" smtClean="0"/>
              <a:t>From </a:t>
            </a:r>
            <a:r>
              <a:rPr lang="en-US" dirty="0" err="1" smtClean="0"/>
              <a:t>Metacomputing</a:t>
            </a:r>
            <a:r>
              <a:rPr lang="en-US" dirty="0" smtClean="0"/>
              <a:t> to </a:t>
            </a:r>
            <a:r>
              <a:rPr lang="en-US" dirty="0" err="1" smtClean="0"/>
              <a:t>Transcomputing</a:t>
            </a:r>
            <a:endParaRPr lang="en-US" dirty="0" smtClean="0"/>
          </a:p>
        </p:txBody>
      </p:sp>
      <p:sp>
        <p:nvSpPr>
          <p:cNvPr id="33795" name="Footer Placeholder 3"/>
          <p:cNvSpPr>
            <a:spLocks noGrp="1"/>
          </p:cNvSpPr>
          <p:nvPr>
            <p:ph type="ftr" sz="quarter" idx="4294967295"/>
          </p:nvPr>
        </p:nvSpPr>
        <p:spPr>
          <a:xfrm>
            <a:off x="0" y="6629400"/>
            <a:ext cx="5105400" cy="228600"/>
          </a:xfrm>
          <a:noFill/>
        </p:spPr>
        <p:txBody>
          <a:bodyPr/>
          <a:lstStyle/>
          <a:p>
            <a:r>
              <a:rPr lang="en-US">
                <a:ea typeface="ＭＳ Ｐゴシック" charset="-128"/>
                <a:cs typeface="ＭＳ Ｐゴシック" charset="-128"/>
              </a:rPr>
              <a:t>Mike Sobolewski</a:t>
            </a:r>
          </a:p>
        </p:txBody>
      </p:sp>
      <p:sp>
        <p:nvSpPr>
          <p:cNvPr id="33796" name="Slide Number Placeholder 4"/>
          <p:cNvSpPr>
            <a:spLocks noGrp="1"/>
          </p:cNvSpPr>
          <p:nvPr>
            <p:ph type="sldNum" sz="quarter" idx="4294967295"/>
          </p:nvPr>
        </p:nvSpPr>
        <p:spPr>
          <a:xfrm>
            <a:off x="0" y="6629400"/>
            <a:ext cx="469900" cy="228600"/>
          </a:xfrm>
          <a:noFill/>
        </p:spPr>
        <p:txBody>
          <a:bodyPr/>
          <a:lstStyle/>
          <a:p>
            <a:fld id="{E36C7F76-D772-464F-AF78-8792C02F5FFD}" type="slidenum">
              <a:rPr lang="en-US"/>
              <a:pPr/>
              <a:t>8</a:t>
            </a:fld>
            <a:endParaRPr lang="en-US"/>
          </a:p>
        </p:txBody>
      </p:sp>
      <p:sp>
        <p:nvSpPr>
          <p:cNvPr id="27" name="Rounded Rectangle 26"/>
          <p:cNvSpPr>
            <a:spLocks noChangeArrowheads="1"/>
          </p:cNvSpPr>
          <p:nvPr/>
        </p:nvSpPr>
        <p:spPr bwMode="auto">
          <a:xfrm>
            <a:off x="958850" y="4479925"/>
            <a:ext cx="1682750" cy="56356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EO Programming</a:t>
            </a:r>
          </a:p>
        </p:txBody>
      </p:sp>
      <p:sp>
        <p:nvSpPr>
          <p:cNvPr id="28" name="Rounded Rectangle 27"/>
          <p:cNvSpPr>
            <a:spLocks noChangeArrowheads="1"/>
          </p:cNvSpPr>
          <p:nvPr/>
        </p:nvSpPr>
        <p:spPr bwMode="auto">
          <a:xfrm>
            <a:off x="958850" y="5151438"/>
            <a:ext cx="1682750" cy="56515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SORCER</a:t>
            </a:r>
            <a:br>
              <a:rPr lang="en-US" sz="1600" kern="0" dirty="0">
                <a:solidFill>
                  <a:prstClr val="black"/>
                </a:solidFill>
                <a:latin typeface="Calibri"/>
              </a:rPr>
            </a:br>
            <a:r>
              <a:rPr lang="en-US" sz="1600" kern="0" dirty="0">
                <a:solidFill>
                  <a:prstClr val="black"/>
                </a:solidFill>
                <a:latin typeface="Calibri"/>
              </a:rPr>
              <a:t>Meta-OS</a:t>
            </a:r>
          </a:p>
        </p:txBody>
      </p:sp>
      <p:sp>
        <p:nvSpPr>
          <p:cNvPr id="29" name="Rounded Rectangle 28"/>
          <p:cNvSpPr>
            <a:spLocks noChangeArrowheads="1"/>
          </p:cNvSpPr>
          <p:nvPr/>
        </p:nvSpPr>
        <p:spPr bwMode="auto">
          <a:xfrm>
            <a:off x="958850" y="5834063"/>
            <a:ext cx="1682750" cy="56356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err="1">
                <a:solidFill>
                  <a:prstClr val="black"/>
                </a:solidFill>
                <a:latin typeface="Calibri"/>
              </a:rPr>
              <a:t>Metaprocessor</a:t>
            </a:r>
            <a:endParaRPr lang="en-US" sz="1600" kern="0" dirty="0">
              <a:solidFill>
                <a:prstClr val="black"/>
              </a:solidFill>
              <a:latin typeface="Calibri"/>
            </a:endParaRPr>
          </a:p>
          <a:p>
            <a:pPr algn="ctr" defTabSz="457200">
              <a:defRPr/>
            </a:pPr>
            <a:r>
              <a:rPr lang="en-US" sz="1600" kern="0" dirty="0">
                <a:solidFill>
                  <a:prstClr val="black"/>
                </a:solidFill>
                <a:latin typeface="Calibri"/>
              </a:rPr>
              <a:t>(Services)</a:t>
            </a:r>
          </a:p>
        </p:txBody>
      </p:sp>
      <p:sp>
        <p:nvSpPr>
          <p:cNvPr id="30" name="Rectangle 29"/>
          <p:cNvSpPr/>
          <p:nvPr/>
        </p:nvSpPr>
        <p:spPr>
          <a:xfrm>
            <a:off x="3571782" y="2965765"/>
            <a:ext cx="1949975" cy="225628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algn="ctr" defTabSz="457200">
              <a:defRPr/>
            </a:pPr>
            <a:endParaRPr lang="en-US" kern="0">
              <a:solidFill>
                <a:prstClr val="white"/>
              </a:solidFill>
              <a:latin typeface="Calibri"/>
              <a:ea typeface="ＭＳ Ｐゴシック" charset="-128"/>
            </a:endParaRPr>
          </a:p>
        </p:txBody>
      </p:sp>
      <p:sp>
        <p:nvSpPr>
          <p:cNvPr id="31" name="Rounded Rectangle 30"/>
          <p:cNvSpPr>
            <a:spLocks noChangeArrowheads="1"/>
          </p:cNvSpPr>
          <p:nvPr/>
        </p:nvSpPr>
        <p:spPr bwMode="auto">
          <a:xfrm>
            <a:off x="3714750" y="3117850"/>
            <a:ext cx="1682750" cy="56356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fontAlgn="base">
              <a:spcBef>
                <a:spcPct val="0"/>
              </a:spcBef>
              <a:spcAft>
                <a:spcPct val="0"/>
              </a:spcAft>
              <a:defRPr/>
            </a:pPr>
            <a:r>
              <a:rPr lang="en-US" sz="1600">
                <a:solidFill>
                  <a:srgbClr val="000000"/>
                </a:solidFill>
                <a:latin typeface="Calibri" charset="0"/>
              </a:rPr>
              <a:t>Data</a:t>
            </a:r>
            <a:br>
              <a:rPr lang="en-US" sz="1600">
                <a:solidFill>
                  <a:srgbClr val="000000"/>
                </a:solidFill>
                <a:latin typeface="Calibri" charset="0"/>
              </a:rPr>
            </a:br>
            <a:r>
              <a:rPr lang="en-US" sz="1600">
                <a:solidFill>
                  <a:srgbClr val="000000"/>
                </a:solidFill>
                <a:latin typeface="Calibri" charset="0"/>
              </a:rPr>
              <a:t>Context</a:t>
            </a:r>
          </a:p>
        </p:txBody>
      </p:sp>
      <p:sp>
        <p:nvSpPr>
          <p:cNvPr id="32" name="Rounded Rectangle 31"/>
          <p:cNvSpPr>
            <a:spLocks noChangeArrowheads="1"/>
          </p:cNvSpPr>
          <p:nvPr/>
        </p:nvSpPr>
        <p:spPr bwMode="auto">
          <a:xfrm>
            <a:off x="3714750" y="3789363"/>
            <a:ext cx="1682750" cy="56356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Signatures</a:t>
            </a:r>
          </a:p>
        </p:txBody>
      </p:sp>
      <p:sp>
        <p:nvSpPr>
          <p:cNvPr id="33" name="Rounded Rectangle 32"/>
          <p:cNvSpPr>
            <a:spLocks noChangeArrowheads="1"/>
          </p:cNvSpPr>
          <p:nvPr/>
        </p:nvSpPr>
        <p:spPr bwMode="auto">
          <a:xfrm>
            <a:off x="3714750" y="4470400"/>
            <a:ext cx="1682750" cy="56515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Control</a:t>
            </a:r>
            <a:br>
              <a:rPr lang="en-US" sz="1600" kern="0" dirty="0">
                <a:solidFill>
                  <a:prstClr val="black"/>
                </a:solidFill>
                <a:latin typeface="Calibri"/>
              </a:rPr>
            </a:br>
            <a:r>
              <a:rPr lang="en-US" sz="1600" kern="0" dirty="0">
                <a:solidFill>
                  <a:prstClr val="black"/>
                </a:solidFill>
                <a:latin typeface="Calibri"/>
              </a:rPr>
              <a:t>Context</a:t>
            </a:r>
          </a:p>
        </p:txBody>
      </p:sp>
      <p:sp>
        <p:nvSpPr>
          <p:cNvPr id="35" name="Rounded Rectangle 34"/>
          <p:cNvSpPr>
            <a:spLocks noChangeArrowheads="1"/>
          </p:cNvSpPr>
          <p:nvPr/>
        </p:nvSpPr>
        <p:spPr bwMode="auto">
          <a:xfrm>
            <a:off x="6486525" y="1760538"/>
            <a:ext cx="1682750" cy="56356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Value</a:t>
            </a:r>
          </a:p>
        </p:txBody>
      </p:sp>
      <p:sp>
        <p:nvSpPr>
          <p:cNvPr id="36" name="Rounded Rectangle 35"/>
          <p:cNvSpPr>
            <a:spLocks noChangeArrowheads="1"/>
          </p:cNvSpPr>
          <p:nvPr/>
        </p:nvSpPr>
        <p:spPr bwMode="auto">
          <a:xfrm>
            <a:off x="6486525" y="2432050"/>
            <a:ext cx="1682750" cy="56515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Filters</a:t>
            </a:r>
          </a:p>
        </p:txBody>
      </p:sp>
      <p:sp>
        <p:nvSpPr>
          <p:cNvPr id="37" name="Rounded Rectangle 36"/>
          <p:cNvSpPr>
            <a:spLocks noChangeArrowheads="1"/>
          </p:cNvSpPr>
          <p:nvPr/>
        </p:nvSpPr>
        <p:spPr bwMode="auto">
          <a:xfrm>
            <a:off x="6486525" y="3114675"/>
            <a:ext cx="1682750" cy="56356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600" kern="0" dirty="0">
                <a:solidFill>
                  <a:prstClr val="black"/>
                </a:solidFill>
                <a:latin typeface="Calibri"/>
              </a:rPr>
              <a:t>Evaluators</a:t>
            </a:r>
          </a:p>
        </p:txBody>
      </p:sp>
      <p:cxnSp>
        <p:nvCxnSpPr>
          <p:cNvPr id="39" name="Straight Arrow Connector 38"/>
          <p:cNvCxnSpPr>
            <a:cxnSpLocks noChangeShapeType="1"/>
          </p:cNvCxnSpPr>
          <p:nvPr/>
        </p:nvCxnSpPr>
        <p:spPr bwMode="auto">
          <a:xfrm>
            <a:off x="2784475" y="4762500"/>
            <a:ext cx="784225" cy="1588"/>
          </a:xfrm>
          <a:prstGeom prst="straightConnector1">
            <a:avLst/>
          </a:prstGeom>
          <a:noFill/>
          <a:ln w="76200">
            <a:solidFill>
              <a:srgbClr val="000090"/>
            </a:solidFill>
            <a:round/>
            <a:headEnd/>
            <a:tailEnd type="none" w="med" len="lg"/>
          </a:ln>
          <a:effectLst>
            <a:outerShdw dist="20000" dir="5400000" rotWithShape="0">
              <a:srgbClr val="808080">
                <a:alpha val="37999"/>
              </a:srgbClr>
            </a:outerShdw>
          </a:effectLst>
        </p:spPr>
      </p:cxnSp>
      <p:cxnSp>
        <p:nvCxnSpPr>
          <p:cNvPr id="40" name="Straight Arrow Connector 39"/>
          <p:cNvCxnSpPr>
            <a:cxnSpLocks noChangeShapeType="1"/>
          </p:cNvCxnSpPr>
          <p:nvPr/>
        </p:nvCxnSpPr>
        <p:spPr bwMode="auto">
          <a:xfrm>
            <a:off x="5570538" y="3414713"/>
            <a:ext cx="762000" cy="1587"/>
          </a:xfrm>
          <a:prstGeom prst="straightConnector1">
            <a:avLst/>
          </a:prstGeom>
          <a:noFill/>
          <a:ln w="76200">
            <a:solidFill>
              <a:srgbClr val="000090"/>
            </a:solidFill>
            <a:round/>
            <a:headEnd/>
            <a:tailEnd type="none" w="med" len="lg"/>
          </a:ln>
          <a:effectLst>
            <a:outerShdw dist="20000" dir="5400000" rotWithShape="0">
              <a:srgbClr val="808080">
                <a:alpha val="37999"/>
              </a:srgbClr>
            </a:outerShdw>
          </a:effectLst>
        </p:spPr>
      </p:cxnSp>
      <p:sp>
        <p:nvSpPr>
          <p:cNvPr id="33818" name="Rectangle 40"/>
          <p:cNvSpPr>
            <a:spLocks noChangeArrowheads="1"/>
          </p:cNvSpPr>
          <p:nvPr/>
        </p:nvSpPr>
        <p:spPr bwMode="auto">
          <a:xfrm>
            <a:off x="919163" y="3789363"/>
            <a:ext cx="1674812" cy="400050"/>
          </a:xfrm>
          <a:prstGeom prst="rect">
            <a:avLst/>
          </a:prstGeom>
          <a:noFill/>
          <a:ln w="9525">
            <a:noFill/>
            <a:miter lim="800000"/>
            <a:headEnd/>
            <a:tailEnd/>
          </a:ln>
        </p:spPr>
        <p:txBody>
          <a:bodyPr wrap="none">
            <a:prstTxWarp prst="textNoShape">
              <a:avLst/>
            </a:prstTxWarp>
            <a:spAutoFit/>
          </a:bodyPr>
          <a:lstStyle/>
          <a:p>
            <a:pPr defTabSz="457200" fontAlgn="base">
              <a:spcBef>
                <a:spcPct val="0"/>
              </a:spcBef>
              <a:spcAft>
                <a:spcPct val="0"/>
              </a:spcAft>
            </a:pPr>
            <a:r>
              <a:rPr lang="en-US" sz="2000" b="1">
                <a:solidFill>
                  <a:srgbClr val="000000"/>
                </a:solidFill>
                <a:latin typeface="Calibri" charset="0"/>
                <a:ea typeface="ＭＳ Ｐゴシック" charset="-128"/>
              </a:rPr>
              <a:t>Metaplatform</a:t>
            </a:r>
          </a:p>
        </p:txBody>
      </p:sp>
      <p:sp>
        <p:nvSpPr>
          <p:cNvPr id="33819" name="Rectangle 41"/>
          <p:cNvSpPr>
            <a:spLocks noChangeArrowheads="1"/>
          </p:cNvSpPr>
          <p:nvPr/>
        </p:nvSpPr>
        <p:spPr bwMode="auto">
          <a:xfrm>
            <a:off x="4049713" y="2451100"/>
            <a:ext cx="1066800" cy="400050"/>
          </a:xfrm>
          <a:prstGeom prst="rect">
            <a:avLst/>
          </a:prstGeom>
          <a:noFill/>
          <a:ln w="9525">
            <a:noFill/>
            <a:miter lim="800000"/>
            <a:headEnd/>
            <a:tailEnd/>
          </a:ln>
        </p:spPr>
        <p:txBody>
          <a:bodyPr wrap="none">
            <a:prstTxWarp prst="textNoShape">
              <a:avLst/>
            </a:prstTxWarp>
            <a:spAutoFit/>
          </a:bodyPr>
          <a:lstStyle/>
          <a:p>
            <a:pPr defTabSz="457200" fontAlgn="base">
              <a:spcBef>
                <a:spcPct val="0"/>
              </a:spcBef>
              <a:spcAft>
                <a:spcPct val="0"/>
              </a:spcAft>
            </a:pPr>
            <a:r>
              <a:rPr lang="en-US" sz="2000" b="1">
                <a:solidFill>
                  <a:srgbClr val="000000"/>
                </a:solidFill>
                <a:latin typeface="Calibri" charset="0"/>
                <a:ea typeface="ＭＳ Ｐゴシック" charset="-128"/>
              </a:rPr>
              <a:t>Exertion</a:t>
            </a:r>
          </a:p>
        </p:txBody>
      </p:sp>
      <p:sp>
        <p:nvSpPr>
          <p:cNvPr id="33820" name="Rectangle 42"/>
          <p:cNvSpPr>
            <a:spLocks noChangeArrowheads="1"/>
          </p:cNvSpPr>
          <p:nvPr/>
        </p:nvSpPr>
        <p:spPr bwMode="auto">
          <a:xfrm>
            <a:off x="5108575" y="1582738"/>
            <a:ext cx="1058863" cy="400050"/>
          </a:xfrm>
          <a:prstGeom prst="rect">
            <a:avLst/>
          </a:prstGeom>
          <a:noFill/>
          <a:ln w="9525">
            <a:noFill/>
            <a:miter lim="800000"/>
            <a:headEnd/>
            <a:tailEnd/>
          </a:ln>
        </p:spPr>
        <p:txBody>
          <a:bodyPr wrap="none">
            <a:prstTxWarp prst="textNoShape">
              <a:avLst/>
            </a:prstTxWarp>
            <a:spAutoFit/>
          </a:bodyPr>
          <a:lstStyle/>
          <a:p>
            <a:pPr defTabSz="457200" fontAlgn="base">
              <a:spcBef>
                <a:spcPct val="0"/>
              </a:spcBef>
              <a:spcAft>
                <a:spcPct val="0"/>
              </a:spcAft>
            </a:pPr>
            <a:r>
              <a:rPr lang="en-US" sz="2000" b="1">
                <a:solidFill>
                  <a:srgbClr val="000000"/>
                </a:solidFill>
                <a:latin typeface="Calibri" charset="0"/>
                <a:ea typeface="ＭＳ Ｐゴシック" charset="-128"/>
              </a:rPr>
              <a:t>Variable</a:t>
            </a:r>
          </a:p>
        </p:txBody>
      </p:sp>
      <p:cxnSp>
        <p:nvCxnSpPr>
          <p:cNvPr id="45" name="Elbow Connector 44"/>
          <p:cNvCxnSpPr>
            <a:cxnSpLocks noChangeShapeType="1"/>
            <a:endCxn id="28" idx="3"/>
          </p:cNvCxnSpPr>
          <p:nvPr/>
        </p:nvCxnSpPr>
        <p:spPr bwMode="auto">
          <a:xfrm rot="10800000" flipV="1">
            <a:off x="2641601" y="4478239"/>
            <a:ext cx="2928915" cy="955774"/>
          </a:xfrm>
          <a:prstGeom prst="bentConnector3">
            <a:avLst>
              <a:gd name="adj1" fmla="val -12002"/>
            </a:avLst>
          </a:prstGeom>
          <a:noFill/>
          <a:ln w="76200">
            <a:solidFill>
              <a:srgbClr val="000090"/>
            </a:solidFill>
            <a:miter lim="800000"/>
            <a:headEnd/>
            <a:tailEnd type="triangle" w="med" len="lg"/>
          </a:ln>
          <a:effectLst>
            <a:outerShdw dist="20000" dir="5400000" rotWithShape="0">
              <a:srgbClr val="808080">
                <a:alpha val="37999"/>
              </a:srgbClr>
            </a:outerShdw>
          </a:effectLst>
        </p:spPr>
      </p:cxnSp>
      <p:sp>
        <p:nvSpPr>
          <p:cNvPr id="33822" name="Decision 151"/>
          <p:cNvSpPr>
            <a:spLocks noChangeArrowheads="1"/>
          </p:cNvSpPr>
          <p:nvPr/>
        </p:nvSpPr>
        <p:spPr bwMode="auto">
          <a:xfrm>
            <a:off x="5426075" y="3300413"/>
            <a:ext cx="365125" cy="230187"/>
          </a:xfrm>
          <a:prstGeom prst="flowChartDecision">
            <a:avLst/>
          </a:prstGeom>
          <a:solidFill>
            <a:srgbClr val="000090"/>
          </a:solidFill>
          <a:ln w="38100">
            <a:solidFill>
              <a:srgbClr val="000090"/>
            </a:solidFill>
            <a:round/>
            <a:headEnd/>
            <a:tailEnd/>
          </a:ln>
        </p:spPr>
        <p:txBody>
          <a:bodyPr>
            <a:prstTxWarp prst="textNoShape">
              <a:avLst/>
            </a:prstTxWarp>
          </a:bodyPr>
          <a:lstStyle/>
          <a:p>
            <a:pPr algn="ctr" eaLnBrk="0" fontAlgn="base" hangingPunct="0">
              <a:spcBef>
                <a:spcPct val="0"/>
              </a:spcBef>
              <a:spcAft>
                <a:spcPct val="0"/>
              </a:spcAft>
            </a:pPr>
            <a:endParaRPr lang="en-US" sz="2400">
              <a:solidFill>
                <a:srgbClr val="000000"/>
              </a:solidFill>
              <a:latin typeface="Times" charset="0"/>
              <a:ea typeface="ＭＳ Ｐゴシック" charset="-128"/>
            </a:endParaRPr>
          </a:p>
        </p:txBody>
      </p:sp>
      <p:sp>
        <p:nvSpPr>
          <p:cNvPr id="33823" name="Decision 151"/>
          <p:cNvSpPr>
            <a:spLocks noChangeArrowheads="1"/>
          </p:cNvSpPr>
          <p:nvPr/>
        </p:nvSpPr>
        <p:spPr bwMode="auto">
          <a:xfrm>
            <a:off x="2659063" y="4645025"/>
            <a:ext cx="365125" cy="230188"/>
          </a:xfrm>
          <a:prstGeom prst="flowChartDecision">
            <a:avLst/>
          </a:prstGeom>
          <a:solidFill>
            <a:srgbClr val="000090"/>
          </a:solidFill>
          <a:ln w="38100">
            <a:solidFill>
              <a:srgbClr val="000090"/>
            </a:solidFill>
            <a:round/>
            <a:headEnd/>
            <a:tailEnd/>
          </a:ln>
        </p:spPr>
        <p:txBody>
          <a:bodyPr>
            <a:prstTxWarp prst="textNoShape">
              <a:avLst/>
            </a:prstTxWarp>
          </a:bodyPr>
          <a:lstStyle/>
          <a:p>
            <a:pPr algn="ctr" eaLnBrk="0" fontAlgn="base" hangingPunct="0">
              <a:spcBef>
                <a:spcPct val="0"/>
              </a:spcBef>
              <a:spcAft>
                <a:spcPct val="0"/>
              </a:spcAft>
            </a:pPr>
            <a:endParaRPr lang="en-US" sz="2400">
              <a:solidFill>
                <a:srgbClr val="000000"/>
              </a:solidFill>
              <a:latin typeface="Times" charset="0"/>
              <a:ea typeface="ＭＳ Ｐゴシック" charset="-128"/>
            </a:endParaRPr>
          </a:p>
        </p:txBody>
      </p:sp>
      <p:pic>
        <p:nvPicPr>
          <p:cNvPr id="42" name="Picture 2"/>
          <p:cNvPicPr>
            <a:picLocks noChangeAspect="1" noChangeArrowheads="1"/>
          </p:cNvPicPr>
          <p:nvPr/>
        </p:nvPicPr>
        <p:blipFill>
          <a:blip r:embed="rId2" cstate="print"/>
          <a:srcRect/>
          <a:stretch>
            <a:fillRect/>
          </a:stretch>
        </p:blipFill>
        <p:spPr bwMode="auto">
          <a:xfrm>
            <a:off x="0" y="1295400"/>
            <a:ext cx="3608622" cy="19691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of the Sensitivities</a:t>
            </a:r>
            <a:endParaRPr lang="en-US" dirty="0"/>
          </a:p>
        </p:txBody>
      </p:sp>
      <p:sp>
        <p:nvSpPr>
          <p:cNvPr id="4" name="Rectangle 3"/>
          <p:cNvSpPr/>
          <p:nvPr/>
        </p:nvSpPr>
        <p:spPr>
          <a:xfrm>
            <a:off x="1143000" y="1295400"/>
            <a:ext cx="5410200" cy="4708981"/>
          </a:xfrm>
          <a:prstGeom prst="rect">
            <a:avLst/>
          </a:prstGeom>
        </p:spPr>
        <p:txBody>
          <a:bodyPr wrap="square">
            <a:spAutoFit/>
          </a:bodyPr>
          <a:lstStyle/>
          <a:p>
            <a:r>
              <a:rPr lang="en-US" sz="1000" dirty="0" smtClean="0"/>
              <a:t>/ response f3="-5.0*f2"</a:t>
            </a:r>
          </a:p>
          <a:p>
            <a:r>
              <a:rPr lang="en-US" sz="1000" dirty="0" smtClean="0"/>
              <a:t>// partial derivative df3/df2="-5.0"</a:t>
            </a:r>
          </a:p>
          <a:p>
            <a:r>
              <a:rPr lang="en-US" sz="1000" dirty="0" smtClean="0"/>
              <a:t>Evaluator df3edf2e1 = </a:t>
            </a:r>
            <a:r>
              <a:rPr lang="en-US" sz="1000" i="1" dirty="0" smtClean="0"/>
              <a:t>expression("df3edf2e1","-5.0");</a:t>
            </a:r>
          </a:p>
          <a:p>
            <a:r>
              <a:rPr lang="en-US" sz="1000" dirty="0" smtClean="0"/>
              <a:t>List&lt;Evaluator&gt; f3eg1 = </a:t>
            </a:r>
            <a:r>
              <a:rPr lang="en-US" sz="1000" i="1" dirty="0" smtClean="0"/>
              <a:t>list(df3edf2e1);</a:t>
            </a:r>
          </a:p>
          <a:p>
            <a:r>
              <a:rPr lang="en-US" sz="1000" dirty="0" smtClean="0"/>
              <a:t>sm.setGradientEvaluators("f3", "f3e", "f3eg1",  f3eg1);</a:t>
            </a:r>
          </a:p>
          <a:p>
            <a:endParaRPr lang="en-US" sz="1000" dirty="0" smtClean="0"/>
          </a:p>
          <a:p>
            <a:endParaRPr lang="en-US" sz="1000" dirty="0" smtClean="0"/>
          </a:p>
          <a:p>
            <a:r>
              <a:rPr lang="en-US" sz="1000" dirty="0" smtClean="0"/>
              <a:t>// response f4=2.0*x3^2+x4^2</a:t>
            </a:r>
          </a:p>
          <a:p>
            <a:r>
              <a:rPr lang="en-US" sz="1000" dirty="0" smtClean="0"/>
              <a:t>// partial derivative df4/dx3="4.0*x3"</a:t>
            </a:r>
          </a:p>
          <a:p>
            <a:r>
              <a:rPr lang="en-US" sz="1000" dirty="0" smtClean="0"/>
              <a:t>// partial derivative df4/dx4="2.0*x4"</a:t>
            </a:r>
          </a:p>
          <a:p>
            <a:r>
              <a:rPr lang="en-US" sz="1000" dirty="0" smtClean="0"/>
              <a:t>Evaluator df4edx3e1 = </a:t>
            </a:r>
            <a:r>
              <a:rPr lang="en-US" sz="1000" i="1" dirty="0" smtClean="0"/>
              <a:t>expression("df4edx3e1","4.0*x3",args(sm.getDesignVar("x3")));</a:t>
            </a:r>
          </a:p>
          <a:p>
            <a:r>
              <a:rPr lang="en-US" sz="1000" dirty="0" smtClean="0"/>
              <a:t>Evaluator df4edx4e1 = </a:t>
            </a:r>
            <a:r>
              <a:rPr lang="en-US" sz="1000" i="1" dirty="0" smtClean="0"/>
              <a:t>expression("df4edx4e1", "2.0*x4",args(sm.getDesignVar("x4")));</a:t>
            </a:r>
          </a:p>
          <a:p>
            <a:r>
              <a:rPr lang="en-US" sz="1000" dirty="0" smtClean="0"/>
              <a:t>List&lt;Evaluator&gt; f4eg1 = </a:t>
            </a:r>
            <a:r>
              <a:rPr lang="en-US" sz="1000" i="1" dirty="0" smtClean="0"/>
              <a:t>list(df4edx3e1, df4edx4e1);</a:t>
            </a:r>
          </a:p>
          <a:p>
            <a:r>
              <a:rPr lang="en-US" sz="1000" dirty="0" smtClean="0"/>
              <a:t>sm.setGradientEvaluators("f4", "f4e", "f4eg1",  f4eg1);</a:t>
            </a:r>
          </a:p>
          <a:p>
            <a:endParaRPr lang="en-US" sz="1000" dirty="0" smtClean="0"/>
          </a:p>
          <a:p>
            <a:r>
              <a:rPr lang="en-US" sz="1000" dirty="0" smtClean="0"/>
              <a:t>// response g1="f1+f2-2.0*x2+x3^2+x3+x4^2-x4-8.0" </a:t>
            </a:r>
          </a:p>
          <a:p>
            <a:r>
              <a:rPr lang="en-US" sz="1000" dirty="0" smtClean="0"/>
              <a:t>// partial derivative dg1/df1="1.0"</a:t>
            </a:r>
          </a:p>
          <a:p>
            <a:r>
              <a:rPr lang="en-US" sz="1000" dirty="0" smtClean="0"/>
              <a:t>// partial derivative dg1/df2="1.0"</a:t>
            </a:r>
          </a:p>
          <a:p>
            <a:r>
              <a:rPr lang="en-US" sz="1000" dirty="0" smtClean="0"/>
              <a:t>// partial derivative dg1/dx2="-2.0"</a:t>
            </a:r>
          </a:p>
          <a:p>
            <a:r>
              <a:rPr lang="en-US" sz="1000" dirty="0" smtClean="0"/>
              <a:t>// partial derivative dg1/dx3=2.0*x3+1.0"</a:t>
            </a:r>
          </a:p>
          <a:p>
            <a:r>
              <a:rPr lang="en-US" sz="1000" dirty="0" smtClean="0"/>
              <a:t>// partial derivative dg1/dx4=2.0*x4-1.0"</a:t>
            </a:r>
          </a:p>
          <a:p>
            <a:r>
              <a:rPr lang="en-US" sz="1000" dirty="0" smtClean="0"/>
              <a:t>Evaluator dg1edf1e1 = </a:t>
            </a:r>
            <a:r>
              <a:rPr lang="en-US" sz="1000" i="1" dirty="0" smtClean="0"/>
              <a:t>expression("dg1edf1e1", "1.0");</a:t>
            </a:r>
          </a:p>
          <a:p>
            <a:r>
              <a:rPr lang="en-US" sz="1000" dirty="0" smtClean="0"/>
              <a:t>Evaluator dg1edf2e1 = </a:t>
            </a:r>
            <a:r>
              <a:rPr lang="en-US" sz="1000" i="1" dirty="0" smtClean="0"/>
              <a:t>expression("dg1edf2e1", "1.0");</a:t>
            </a:r>
          </a:p>
          <a:p>
            <a:r>
              <a:rPr lang="en-US" sz="1000" dirty="0" smtClean="0"/>
              <a:t>Evaluator dg1edx2e1 = </a:t>
            </a:r>
            <a:r>
              <a:rPr lang="en-US" sz="1000" i="1" dirty="0" smtClean="0"/>
              <a:t>expression("dg1edx2e1", "-2.0");</a:t>
            </a:r>
          </a:p>
          <a:p>
            <a:r>
              <a:rPr lang="en-US" sz="1000" dirty="0" smtClean="0"/>
              <a:t>Evaluator dg1edx3e1 = </a:t>
            </a:r>
            <a:r>
              <a:rPr lang="en-US" sz="1000" i="1" dirty="0" smtClean="0"/>
              <a:t>expression("dg1edx3e1", "2.0*x3+1.0",args(sm.getDesignVar("x3")));</a:t>
            </a:r>
          </a:p>
          <a:p>
            <a:r>
              <a:rPr lang="en-US" sz="1000" dirty="0" smtClean="0"/>
              <a:t>Evaluator dg1edx4e1 = </a:t>
            </a:r>
            <a:r>
              <a:rPr lang="en-US" sz="1000" i="1" dirty="0" smtClean="0"/>
              <a:t>expression("dg1edx4e1", "2.0*x4-1.0",args(sm.getDesignVar("x4")));</a:t>
            </a:r>
          </a:p>
          <a:p>
            <a:r>
              <a:rPr lang="en-US" sz="1000" dirty="0" smtClean="0"/>
              <a:t>List&lt;Evaluator&gt; g1eg1 = </a:t>
            </a:r>
            <a:r>
              <a:rPr lang="en-US" sz="1000" i="1" dirty="0" smtClean="0"/>
              <a:t>list(dg1edf1e1, dg1edf2e1, dg1edx2e1, dg1edx3e1, dg1edx4e1);</a:t>
            </a:r>
          </a:p>
          <a:p>
            <a:r>
              <a:rPr lang="en-US" sz="1000" dirty="0" smtClean="0"/>
              <a:t>sm.setGradientEvaluators("g1", "g1e", "g1eg1",  g1eg1);</a:t>
            </a:r>
          </a:p>
          <a:p>
            <a:endParaRPr lang="en-US" sz="1000" dirty="0" smtClean="0"/>
          </a:p>
          <a:p>
            <a:r>
              <a:rPr lang="en-US" sz="1000" dirty="0" smtClean="0"/>
              <a:t>/</a:t>
            </a:r>
            <a:endParaRPr lang="en-US" sz="10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of the Sensitivities</a:t>
            </a:r>
            <a:endParaRPr lang="en-US" dirty="0"/>
          </a:p>
        </p:txBody>
      </p:sp>
      <p:sp>
        <p:nvSpPr>
          <p:cNvPr id="4" name="Rectangle 3"/>
          <p:cNvSpPr/>
          <p:nvPr/>
        </p:nvSpPr>
        <p:spPr>
          <a:xfrm>
            <a:off x="1143000" y="1828800"/>
            <a:ext cx="5943600" cy="3631763"/>
          </a:xfrm>
          <a:prstGeom prst="rect">
            <a:avLst/>
          </a:prstGeom>
        </p:spPr>
        <p:txBody>
          <a:bodyPr wrap="square">
            <a:spAutoFit/>
          </a:bodyPr>
          <a:lstStyle/>
          <a:p>
            <a:r>
              <a:rPr lang="en-US" sz="1000" dirty="0" smtClean="0"/>
              <a:t>/ response g2="x1^2-x1+2.0*x2^2+x3^2+2.0*x4^2-x4-10.0"</a:t>
            </a:r>
          </a:p>
          <a:p>
            <a:r>
              <a:rPr lang="en-US" sz="1000" dirty="0" smtClean="0"/>
              <a:t>// partial derivative dg2dx1 = "2.0*x1-1.0"</a:t>
            </a:r>
          </a:p>
          <a:p>
            <a:r>
              <a:rPr lang="en-US" sz="1000" dirty="0" smtClean="0"/>
              <a:t>// partial derivative dg2dx2 = "4.0*x2"</a:t>
            </a:r>
          </a:p>
          <a:p>
            <a:r>
              <a:rPr lang="en-US" sz="1000" dirty="0" smtClean="0"/>
              <a:t>// partial derivative dg2dx3 = "2.0*x3"</a:t>
            </a:r>
          </a:p>
          <a:p>
            <a:r>
              <a:rPr lang="en-US" sz="1000" dirty="0" smtClean="0"/>
              <a:t>// partial derivative dg2dx4 = "4.0*x4-1.0"</a:t>
            </a:r>
          </a:p>
          <a:p>
            <a:r>
              <a:rPr lang="en-US" sz="1000" dirty="0" smtClean="0"/>
              <a:t>Evaluator dg2edx1e1 = </a:t>
            </a:r>
            <a:r>
              <a:rPr lang="en-US" sz="1000" i="1" dirty="0" smtClean="0"/>
              <a:t>expression("dg2edx1e1", "2.0*x1-1",args(sm.getDesignVar("x1")));</a:t>
            </a:r>
          </a:p>
          <a:p>
            <a:r>
              <a:rPr lang="en-US" sz="1000" dirty="0" smtClean="0"/>
              <a:t>Evaluator dg2edx2e1 = </a:t>
            </a:r>
            <a:r>
              <a:rPr lang="en-US" sz="1000" i="1" dirty="0" smtClean="0"/>
              <a:t>expression("dg2edx2e1", "4.0*x2",args(sm.getDesignVar("x2")));</a:t>
            </a:r>
          </a:p>
          <a:p>
            <a:r>
              <a:rPr lang="en-US" sz="1000" dirty="0" smtClean="0"/>
              <a:t>Evaluator dg2edx3e1 = </a:t>
            </a:r>
            <a:r>
              <a:rPr lang="en-US" sz="1000" i="1" dirty="0" smtClean="0"/>
              <a:t>expression("dg2edx3e1", "2.0*x3",args(sm.getDesignVar("x3")));</a:t>
            </a:r>
          </a:p>
          <a:p>
            <a:r>
              <a:rPr lang="en-US" sz="1000" dirty="0" smtClean="0"/>
              <a:t>Evaluator dg2edx4e1 = </a:t>
            </a:r>
            <a:r>
              <a:rPr lang="en-US" sz="1000" i="1" dirty="0" smtClean="0"/>
              <a:t>expression("dg2edx4e1", "4.0*x4-1.0",args(sm.getDesignVar("x4")));</a:t>
            </a:r>
          </a:p>
          <a:p>
            <a:r>
              <a:rPr lang="en-US" sz="1000" dirty="0" smtClean="0"/>
              <a:t>List&lt;Evaluator&gt; g2eg1 = </a:t>
            </a:r>
            <a:r>
              <a:rPr lang="en-US" sz="1000" i="1" dirty="0" smtClean="0"/>
              <a:t>list(dg2edx1e1, dg2edx2e1, dg2edx3e1, dg2edx4e1);</a:t>
            </a:r>
          </a:p>
          <a:p>
            <a:r>
              <a:rPr lang="en-US" sz="1000" dirty="0" smtClean="0"/>
              <a:t>sm.setGradientEvaluators("g2", "g2e", "g2eg1",  g2eg1);</a:t>
            </a:r>
          </a:p>
          <a:p>
            <a:endParaRPr lang="en-US" sz="1000" dirty="0" smtClean="0"/>
          </a:p>
          <a:p>
            <a:r>
              <a:rPr lang="en-US" sz="1000" dirty="0" smtClean="0"/>
              <a:t>// response g3="2.0*x1^2+2.0*x1+x2^2-x2+x3^2-x4-5.0"</a:t>
            </a:r>
          </a:p>
          <a:p>
            <a:r>
              <a:rPr lang="en-US" sz="1000" dirty="0" smtClean="0"/>
              <a:t>// partial derivative dg3dx1 = "4.0*x1+2.0"</a:t>
            </a:r>
          </a:p>
          <a:p>
            <a:r>
              <a:rPr lang="en-US" sz="1000" dirty="0" smtClean="0"/>
              <a:t>// partial derivative dg3dx2 = "2.0*x2-1.0"</a:t>
            </a:r>
          </a:p>
          <a:p>
            <a:r>
              <a:rPr lang="en-US" sz="1000" dirty="0" smtClean="0"/>
              <a:t>// partial derivative dg3dx3 = "2.0*x3"</a:t>
            </a:r>
          </a:p>
          <a:p>
            <a:r>
              <a:rPr lang="en-US" sz="1000" dirty="0" smtClean="0"/>
              <a:t>// partial derivative dg3dx4 = "-1.0"</a:t>
            </a:r>
          </a:p>
          <a:p>
            <a:r>
              <a:rPr lang="en-US" sz="1000" dirty="0" smtClean="0"/>
              <a:t>Evaluator dg3edx1e1 = </a:t>
            </a:r>
            <a:r>
              <a:rPr lang="en-US" sz="1000" i="1" dirty="0" smtClean="0"/>
              <a:t>expression("dg3edx1e1", "4.0*x1+2.0",args(sm.getDesignVar("x1")));</a:t>
            </a:r>
          </a:p>
          <a:p>
            <a:r>
              <a:rPr lang="en-US" sz="1000" dirty="0" smtClean="0"/>
              <a:t>Evaluator dg3edx2e1 = </a:t>
            </a:r>
            <a:r>
              <a:rPr lang="en-US" sz="1000" i="1" dirty="0" smtClean="0"/>
              <a:t>expression("dg3edx2e1", "2.0*x2-1.0",args(sm.getDesignVar("x2")));</a:t>
            </a:r>
          </a:p>
          <a:p>
            <a:r>
              <a:rPr lang="en-US" sz="1000" dirty="0" smtClean="0"/>
              <a:t>Evaluator dg3edx3e1 = </a:t>
            </a:r>
            <a:r>
              <a:rPr lang="en-US" sz="1000" i="1" dirty="0" smtClean="0"/>
              <a:t>expression("dg3edx3e1", "2.0*x3",args(sm.getDesignVar("x3")));</a:t>
            </a:r>
          </a:p>
          <a:p>
            <a:r>
              <a:rPr lang="en-US" sz="1000" dirty="0" smtClean="0"/>
              <a:t>Evaluator dg3edx4e1 = </a:t>
            </a:r>
            <a:r>
              <a:rPr lang="en-US" sz="1000" i="1" dirty="0" smtClean="0"/>
              <a:t>expression("dg3edx4e1", "-1.0",args());</a:t>
            </a:r>
          </a:p>
          <a:p>
            <a:r>
              <a:rPr lang="en-US" sz="1000" dirty="0" smtClean="0"/>
              <a:t>List&lt;Evaluator&gt; g3eg1 = </a:t>
            </a:r>
            <a:r>
              <a:rPr lang="en-US" sz="1000" i="1" dirty="0" smtClean="0"/>
              <a:t>list(dg3edx1e1, dg3edx2e1, dg3edx3e1, dg3edx4e1);</a:t>
            </a:r>
          </a:p>
          <a:p>
            <a:r>
              <a:rPr lang="en-US" sz="1000" dirty="0" smtClean="0"/>
              <a:t>sm.setGradientEvaluators("g3", "g3e", "g3eg1",  g3eg1);</a:t>
            </a:r>
            <a:endParaRPr lang="en-US" sz="10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Function of Function Model</a:t>
            </a: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sz="1200" dirty="0" smtClean="0"/>
          </a:p>
          <a:p>
            <a:pPr>
              <a:buNone/>
            </a:pPr>
            <a:r>
              <a:rPr lang="en-US" sz="1895" i="1" dirty="0" err="1" smtClean="0"/>
              <a:t>logger.info</a:t>
            </a:r>
            <a:r>
              <a:rPr lang="en-US" sz="1895" i="1" dirty="0" smtClean="0"/>
              <a:t>("*-*-*-*-*-*-*-*-* partial gradients  for    </a:t>
            </a:r>
            <a:r>
              <a:rPr lang="en-US" sz="1895" i="1" dirty="0" err="1" smtClean="0"/>
              <a:t>RozenSuzuki</a:t>
            </a:r>
            <a:r>
              <a:rPr lang="en-US" sz="1895" i="1" dirty="0" smtClean="0"/>
              <a:t>: " + </a:t>
            </a:r>
            <a:r>
              <a:rPr lang="en-US" sz="1895" i="1" dirty="0" err="1" smtClean="0"/>
              <a:t>sm.getPartialGradients</a:t>
            </a:r>
            <a:r>
              <a:rPr lang="en-US" sz="1895" i="1" dirty="0" smtClean="0"/>
              <a:t>());</a:t>
            </a:r>
          </a:p>
          <a:p>
            <a:pPr>
              <a:buNone/>
            </a:pPr>
            <a:r>
              <a:rPr lang="en-US" sz="1895" i="1" dirty="0" err="1" smtClean="0"/>
              <a:t>logger.info</a:t>
            </a:r>
            <a:r>
              <a:rPr lang="en-US" sz="1895" i="1" dirty="0" smtClean="0"/>
              <a:t>("*+*+*+*+*+*+*+*+* total gradients  for    </a:t>
            </a:r>
            <a:r>
              <a:rPr lang="en-US" sz="1895" i="1" dirty="0" err="1" smtClean="0"/>
              <a:t>RozenSuzuki</a:t>
            </a:r>
            <a:r>
              <a:rPr lang="en-US" sz="1895" i="1" dirty="0" smtClean="0"/>
              <a:t>: " + </a:t>
            </a:r>
            <a:r>
              <a:rPr lang="en-US" sz="1895" i="1" dirty="0" err="1" smtClean="0"/>
              <a:t>sm.getTotalGradients</a:t>
            </a:r>
            <a:r>
              <a:rPr lang="en-US" sz="1895" i="1" dirty="0" smtClean="0"/>
              <a:t>());</a:t>
            </a:r>
          </a:p>
          <a:p>
            <a:pPr>
              <a:buNone/>
            </a:pPr>
            <a:r>
              <a:rPr lang="en-US" sz="1895" i="1" dirty="0" err="1" smtClean="0"/>
              <a:t>logger.info</a:t>
            </a:r>
            <a:r>
              <a:rPr lang="en-US" sz="1895" i="1" dirty="0" smtClean="0"/>
              <a:t>("*+*+*+*+*+*+*+*+* gradient     </a:t>
            </a:r>
            <a:r>
              <a:rPr lang="en-US" sz="1895" i="1" dirty="0" err="1" smtClean="0"/>
              <a:t>f</a:t>
            </a:r>
            <a:r>
              <a:rPr lang="en-US" sz="1895" i="1" dirty="0" smtClean="0"/>
              <a:t> </a:t>
            </a:r>
            <a:r>
              <a:rPr lang="en-US" sz="1895" i="1" dirty="0" err="1" smtClean="0"/>
              <a:t>wrt</a:t>
            </a:r>
            <a:r>
              <a:rPr lang="en-US" sz="1895" i="1" dirty="0" smtClean="0"/>
              <a:t> x1   fe|feg1: " + </a:t>
            </a:r>
            <a:r>
              <a:rPr lang="en-US" sz="1895" i="1" dirty="0" err="1" smtClean="0"/>
              <a:t>sm.getGradient("f</a:t>
            </a:r>
            <a:r>
              <a:rPr lang="en-US" sz="1895" i="1" dirty="0" smtClean="0"/>
              <a:t>", "feg1", "x1", "x2"));</a:t>
            </a:r>
          </a:p>
          <a:p>
            <a:pPr>
              <a:buNone/>
            </a:pPr>
            <a:r>
              <a:rPr lang="en-US" sz="2000" dirty="0" smtClean="0"/>
              <a:t>Aug 2, 2010 3:27:11 PM sorcer.test.eval.RosenSuzukiFunction1 </a:t>
            </a:r>
            <a:r>
              <a:rPr lang="en-US" sz="2000" dirty="0" err="1" smtClean="0"/>
              <a:t>doFunctionOfFunctionSensitivityAnalysis</a:t>
            </a:r>
            <a:endParaRPr lang="en-US" sz="2000" dirty="0" smtClean="0"/>
          </a:p>
          <a:p>
            <a:pPr>
              <a:buNone/>
            </a:pPr>
            <a:r>
              <a:rPr lang="en-US" sz="2000" dirty="0" smtClean="0"/>
              <a:t>     [</a:t>
            </a:r>
            <a:r>
              <a:rPr lang="en-US" sz="2000" u="sng" dirty="0" smtClean="0"/>
              <a:t>java] INFO: *-*-*-*-*-*-*-*-* partial gradients  for    </a:t>
            </a:r>
            <a:r>
              <a:rPr lang="en-US" sz="2000" u="sng" dirty="0" err="1" smtClean="0"/>
              <a:t>RozenSuzuki</a:t>
            </a:r>
            <a:r>
              <a:rPr lang="en-US" sz="2000" u="sng" dirty="0" smtClean="0"/>
              <a:t>: [</a:t>
            </a:r>
          </a:p>
          <a:p>
            <a:pPr>
              <a:buNone/>
            </a:pPr>
            <a:r>
              <a:rPr lang="en-US" sz="2000" dirty="0" smtClean="0"/>
              <a:t>     [</a:t>
            </a:r>
            <a:r>
              <a:rPr lang="en-US" sz="2000" u="sng" dirty="0" smtClean="0"/>
              <a:t>java] f:fe[x3, f1, f3, f4, xl1]</a:t>
            </a:r>
          </a:p>
          <a:p>
            <a:pPr>
              <a:buNone/>
            </a:pPr>
            <a:r>
              <a:rPr lang="en-US" sz="2000" dirty="0" smtClean="0"/>
              <a:t>     [java] feg1[-21.0, 1.0, 1.0, 1.0, 1.0], </a:t>
            </a:r>
          </a:p>
          <a:p>
            <a:pPr>
              <a:buNone/>
            </a:pPr>
            <a:r>
              <a:rPr lang="en-US" sz="2000" dirty="0" smtClean="0"/>
              <a:t>     [</a:t>
            </a:r>
            <a:r>
              <a:rPr lang="en-US" sz="2000" u="sng" dirty="0" smtClean="0"/>
              <a:t>java] f1:f1e[x1, x2]</a:t>
            </a:r>
          </a:p>
          <a:p>
            <a:pPr>
              <a:buNone/>
            </a:pPr>
            <a:r>
              <a:rPr lang="en-US" sz="2000" dirty="0" smtClean="0"/>
              <a:t>     [java] f1eg1[4.0, 6.0], </a:t>
            </a:r>
          </a:p>
          <a:p>
            <a:pPr>
              <a:buNone/>
            </a:pPr>
            <a:r>
              <a:rPr lang="en-US" sz="2000" dirty="0" smtClean="0"/>
              <a:t>     [</a:t>
            </a:r>
            <a:r>
              <a:rPr lang="en-US" sz="2000" u="sng" dirty="0" smtClean="0"/>
              <a:t>java] f2:f2e[x1, x2]</a:t>
            </a:r>
          </a:p>
          <a:p>
            <a:pPr>
              <a:buNone/>
            </a:pPr>
            <a:r>
              <a:rPr lang="en-US" sz="2000" dirty="0" smtClean="0"/>
              <a:t>     [java] f2eg1[1.0, 1.0], </a:t>
            </a:r>
          </a:p>
          <a:p>
            <a:pPr>
              <a:buNone/>
            </a:pPr>
            <a:r>
              <a:rPr lang="en-US" sz="2000" dirty="0" smtClean="0"/>
              <a:t>     [</a:t>
            </a:r>
            <a:r>
              <a:rPr lang="en-US" sz="2000" u="sng" dirty="0" smtClean="0"/>
              <a:t>java] f3:f3e[f2]</a:t>
            </a:r>
          </a:p>
          <a:p>
            <a:pPr>
              <a:buNone/>
            </a:pPr>
            <a:r>
              <a:rPr lang="en-US" sz="2000" dirty="0" smtClean="0"/>
              <a:t>     [java] f3eg1[-5.0], </a:t>
            </a:r>
          </a:p>
          <a:p>
            <a:pPr>
              <a:buNone/>
            </a:pPr>
            <a:r>
              <a:rPr lang="en-US" sz="2000" dirty="0" smtClean="0"/>
              <a:t>     [</a:t>
            </a:r>
            <a:r>
              <a:rPr lang="en-US" sz="2000" u="sng" dirty="0" smtClean="0"/>
              <a:t>java] f4:f4e[x3, x4]</a:t>
            </a:r>
          </a:p>
          <a:p>
            <a:pPr>
              <a:buNone/>
            </a:pPr>
            <a:r>
              <a:rPr lang="en-US" sz="2000" dirty="0" smtClean="0"/>
              <a:t>     [java] f4eg1[16.0, 10.0], </a:t>
            </a:r>
          </a:p>
          <a:p>
            <a:pPr>
              <a:buNone/>
            </a:pPr>
            <a:r>
              <a:rPr lang="en-US" sz="2000" dirty="0" smtClean="0"/>
              <a:t>     [</a:t>
            </a:r>
            <a:r>
              <a:rPr lang="en-US" sz="2000" u="sng" dirty="0" smtClean="0"/>
              <a:t>java] g1:g1e[x2, x3, x4, f1, f2]</a:t>
            </a:r>
          </a:p>
          <a:p>
            <a:pPr>
              <a:buNone/>
            </a:pPr>
            <a:r>
              <a:rPr lang="en-US" sz="2000" dirty="0" smtClean="0"/>
              <a:t>     [java] g1eg1[-2.0, 9.0, 9.0, 1.0, 1.0], </a:t>
            </a:r>
          </a:p>
          <a:p>
            <a:pPr>
              <a:buNone/>
            </a:pPr>
            <a:r>
              <a:rPr lang="en-US" sz="2000" dirty="0" smtClean="0"/>
              <a:t>     [</a:t>
            </a:r>
            <a:r>
              <a:rPr lang="en-US" sz="2000" u="sng" dirty="0" smtClean="0"/>
              <a:t>java] g2:g2e[x1, x2, x3, x4]</a:t>
            </a:r>
          </a:p>
          <a:p>
            <a:pPr>
              <a:buNone/>
            </a:pPr>
            <a:r>
              <a:rPr lang="en-US" sz="2000" dirty="0" smtClean="0"/>
              <a:t>     [java] g2eg1[3.0, 12.0, 8.0, 19.0], </a:t>
            </a:r>
          </a:p>
          <a:p>
            <a:pPr>
              <a:buNone/>
            </a:pPr>
            <a:r>
              <a:rPr lang="en-US" sz="2000" dirty="0" smtClean="0"/>
              <a:t>     [</a:t>
            </a:r>
            <a:r>
              <a:rPr lang="en-US" sz="2000" u="sng" dirty="0" smtClean="0"/>
              <a:t>java] g3:g3e[x1, x2, x3, x4]</a:t>
            </a:r>
          </a:p>
          <a:p>
            <a:pPr>
              <a:buNone/>
            </a:pPr>
            <a:r>
              <a:rPr lang="en-US" sz="2000" dirty="0" smtClean="0"/>
              <a:t>     [java] g3eg1[10.0, 5.0, 8.0, -1.0], </a:t>
            </a:r>
          </a:p>
          <a:p>
            <a:pPr>
              <a:buNone/>
            </a:pPr>
            <a:r>
              <a:rPr lang="en-US" sz="2000" dirty="0" smtClean="0"/>
              <a:t>     [</a:t>
            </a:r>
            <a:r>
              <a:rPr lang="en-US" sz="2000" u="sng" dirty="0" smtClean="0"/>
              <a:t>java] xl1:xl1e[x4]</a:t>
            </a:r>
          </a:p>
          <a:p>
            <a:pPr>
              <a:buNone/>
            </a:pPr>
            <a:r>
              <a:rPr lang="en-US" sz="2000" dirty="0" smtClean="0"/>
              <a:t>     [</a:t>
            </a:r>
            <a:r>
              <a:rPr lang="en-US" sz="2000" u="sng" dirty="0" smtClean="0"/>
              <a:t>java] xl1eg1[7.0]]</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Function of Function Model</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u="sng" dirty="0" smtClean="0"/>
              <a:t>java] Aug 2, 2010 3:27:11 PM sorcer.test.eval.RosenSuzukiFunction1 </a:t>
            </a:r>
            <a:r>
              <a:rPr lang="en-US" u="sng" dirty="0" err="1" smtClean="0"/>
              <a:t>doFunctionOfFunctionSensitivityAnalysis</a:t>
            </a:r>
            <a:endParaRPr lang="en-US" u="sng" dirty="0" smtClean="0"/>
          </a:p>
          <a:p>
            <a:pPr>
              <a:buNone/>
            </a:pPr>
            <a:r>
              <a:rPr lang="en-US" dirty="0" smtClean="0"/>
              <a:t>     [</a:t>
            </a:r>
            <a:r>
              <a:rPr lang="en-US" u="sng" dirty="0" smtClean="0"/>
              <a:t>java] INFO: *+*+*+*+*+*+*+*+* total gradients  for    </a:t>
            </a:r>
            <a:r>
              <a:rPr lang="en-US" u="sng" dirty="0" err="1" smtClean="0"/>
              <a:t>RozenSuzuki</a:t>
            </a:r>
            <a:r>
              <a:rPr lang="en-US" u="sng" dirty="0" smtClean="0"/>
              <a:t>: [</a:t>
            </a:r>
          </a:p>
          <a:p>
            <a:pPr>
              <a:buNone/>
            </a:pPr>
            <a:r>
              <a:rPr lang="en-US" dirty="0" smtClean="0"/>
              <a:t>     [</a:t>
            </a:r>
            <a:r>
              <a:rPr lang="en-US" u="sng" dirty="0" smtClean="0"/>
              <a:t>java] f:fe[x3, f1, f3, f4, xl1]</a:t>
            </a:r>
          </a:p>
          <a:p>
            <a:pPr>
              <a:buNone/>
            </a:pPr>
            <a:r>
              <a:rPr lang="en-US" dirty="0" smtClean="0"/>
              <a:t>     [java] feg1[-5.0, 1.0, 1.0, 1.0, 1.0], </a:t>
            </a:r>
          </a:p>
          <a:p>
            <a:pPr>
              <a:buNone/>
            </a:pPr>
            <a:r>
              <a:rPr lang="en-US" dirty="0" smtClean="0"/>
              <a:t>     [</a:t>
            </a:r>
            <a:r>
              <a:rPr lang="en-US" u="sng" dirty="0" smtClean="0"/>
              <a:t>java] f1:f1e[x1, x2]</a:t>
            </a:r>
          </a:p>
          <a:p>
            <a:pPr>
              <a:buNone/>
            </a:pPr>
            <a:r>
              <a:rPr lang="en-US" dirty="0" smtClean="0"/>
              <a:t>     [java] f1eg1[4.0, 6.0], </a:t>
            </a:r>
          </a:p>
          <a:p>
            <a:pPr>
              <a:buNone/>
            </a:pPr>
            <a:r>
              <a:rPr lang="en-US" dirty="0" smtClean="0"/>
              <a:t>     [</a:t>
            </a:r>
            <a:r>
              <a:rPr lang="en-US" u="sng" dirty="0" smtClean="0"/>
              <a:t>java] f2:f2e[x1, x2]</a:t>
            </a:r>
          </a:p>
          <a:p>
            <a:pPr>
              <a:buNone/>
            </a:pPr>
            <a:r>
              <a:rPr lang="en-US" dirty="0" smtClean="0"/>
              <a:t>     [java] f2eg1[1.0, 1.0], </a:t>
            </a:r>
          </a:p>
          <a:p>
            <a:pPr>
              <a:buNone/>
            </a:pPr>
            <a:r>
              <a:rPr lang="en-US" dirty="0" smtClean="0"/>
              <a:t>     [</a:t>
            </a:r>
            <a:r>
              <a:rPr lang="en-US" u="sng" dirty="0" smtClean="0"/>
              <a:t>java] f3:f3e[f2]</a:t>
            </a:r>
          </a:p>
          <a:p>
            <a:pPr>
              <a:buNone/>
            </a:pPr>
            <a:r>
              <a:rPr lang="en-US" dirty="0" smtClean="0"/>
              <a:t>     [java] f3eg1[1.0], </a:t>
            </a:r>
          </a:p>
          <a:p>
            <a:pPr>
              <a:buNone/>
            </a:pPr>
            <a:r>
              <a:rPr lang="en-US" dirty="0" smtClean="0"/>
              <a:t>     [</a:t>
            </a:r>
            <a:r>
              <a:rPr lang="en-US" u="sng" dirty="0" smtClean="0"/>
              <a:t>java] f4:f4e[x3, x4]</a:t>
            </a:r>
          </a:p>
          <a:p>
            <a:pPr>
              <a:buNone/>
            </a:pPr>
            <a:r>
              <a:rPr lang="en-US" dirty="0" smtClean="0"/>
              <a:t>     [java] f4eg1[16.0, 10.0], </a:t>
            </a:r>
          </a:p>
          <a:p>
            <a:pPr>
              <a:buNone/>
            </a:pPr>
            <a:r>
              <a:rPr lang="en-US" dirty="0" smtClean="0"/>
              <a:t>     [</a:t>
            </a:r>
            <a:r>
              <a:rPr lang="en-US" u="sng" dirty="0" smtClean="0"/>
              <a:t>java] g1:g1e[x2, x3, x4, f1, f2]</a:t>
            </a:r>
          </a:p>
          <a:p>
            <a:pPr>
              <a:buNone/>
            </a:pPr>
            <a:r>
              <a:rPr lang="en-US" dirty="0" smtClean="0"/>
              <a:t>     [java] g1eg1[5.0, 9.0, 9.0, 1.0, 1.0], </a:t>
            </a:r>
          </a:p>
          <a:p>
            <a:pPr>
              <a:buNone/>
            </a:pPr>
            <a:r>
              <a:rPr lang="en-US" dirty="0" smtClean="0"/>
              <a:t>     [</a:t>
            </a:r>
            <a:r>
              <a:rPr lang="en-US" u="sng" dirty="0" smtClean="0"/>
              <a:t>java] g2:g2e[x1, x2, x3, x4]</a:t>
            </a:r>
          </a:p>
          <a:p>
            <a:pPr>
              <a:buNone/>
            </a:pPr>
            <a:r>
              <a:rPr lang="en-US" dirty="0" smtClean="0"/>
              <a:t>     [java] g2eg1[3.0, 12.0, 8.0, 19.0], </a:t>
            </a:r>
          </a:p>
          <a:p>
            <a:pPr>
              <a:buNone/>
            </a:pPr>
            <a:r>
              <a:rPr lang="en-US" dirty="0" smtClean="0"/>
              <a:t>     [</a:t>
            </a:r>
            <a:r>
              <a:rPr lang="en-US" u="sng" dirty="0" smtClean="0"/>
              <a:t>java] g3:g3e[x1, x2, x3, x4]</a:t>
            </a:r>
          </a:p>
          <a:p>
            <a:pPr>
              <a:buNone/>
            </a:pPr>
            <a:r>
              <a:rPr lang="en-US" dirty="0" smtClean="0"/>
              <a:t>     [java] g3eg1[10.0, 5.0, 8.0, -1.0], </a:t>
            </a:r>
          </a:p>
          <a:p>
            <a:pPr>
              <a:buNone/>
            </a:pPr>
            <a:r>
              <a:rPr lang="en-US" dirty="0" smtClean="0"/>
              <a:t>     [</a:t>
            </a:r>
            <a:r>
              <a:rPr lang="en-US" u="sng" dirty="0" smtClean="0"/>
              <a:t>java] xl1:xl1e[x4]</a:t>
            </a:r>
          </a:p>
          <a:p>
            <a:pPr>
              <a:buNone/>
            </a:pPr>
            <a:r>
              <a:rPr lang="en-US" dirty="0" smtClean="0"/>
              <a:t>     [</a:t>
            </a:r>
            <a:r>
              <a:rPr lang="en-US" u="sng" dirty="0" smtClean="0"/>
              <a:t>java] xl1eg1[7.0]]</a:t>
            </a:r>
          </a:p>
          <a:p>
            <a:pPr>
              <a:buNone/>
            </a:pPr>
            <a:r>
              <a:rPr lang="en-US" dirty="0" smtClean="0"/>
              <a:t>     [</a:t>
            </a:r>
            <a:r>
              <a:rPr lang="en-US" u="sng" dirty="0" smtClean="0"/>
              <a:t>java] Aug 2, 2010 3:27:11 PM sorcer.test.eval.RosenSuzukiFunction1 </a:t>
            </a:r>
            <a:r>
              <a:rPr lang="en-US" u="sng" dirty="0" err="1" smtClean="0"/>
              <a:t>doFunctionOfFunctionSensitivityAnalysis</a:t>
            </a:r>
            <a:endParaRPr lang="en-US" u="sng" dirty="0" smtClean="0"/>
          </a:p>
          <a:p>
            <a:pPr>
              <a:buNone/>
            </a:pPr>
            <a:r>
              <a:rPr lang="en-US" dirty="0" smtClean="0"/>
              <a:t>     [</a:t>
            </a:r>
            <a:r>
              <a:rPr lang="en-US" dirty="0" smtClean="0">
                <a:solidFill>
                  <a:srgbClr val="008000"/>
                </a:solidFill>
              </a:rPr>
              <a:t>java] INFO: *+*+*+*+*+*+*+*+* gradient     </a:t>
            </a:r>
            <a:r>
              <a:rPr lang="en-US" dirty="0" err="1" smtClean="0">
                <a:solidFill>
                  <a:srgbClr val="008000"/>
                </a:solidFill>
              </a:rPr>
              <a:t>f</a:t>
            </a:r>
            <a:r>
              <a:rPr lang="en-US" dirty="0" smtClean="0">
                <a:solidFill>
                  <a:srgbClr val="008000"/>
                </a:solidFill>
              </a:rPr>
              <a:t> </a:t>
            </a:r>
            <a:r>
              <a:rPr lang="en-US" dirty="0" err="1" smtClean="0">
                <a:solidFill>
                  <a:srgbClr val="008000"/>
                </a:solidFill>
              </a:rPr>
              <a:t>wrt</a:t>
            </a:r>
            <a:r>
              <a:rPr lang="en-US" dirty="0" smtClean="0">
                <a:solidFill>
                  <a:srgbClr val="008000"/>
                </a:solidFill>
              </a:rPr>
              <a:t> x1 x2  fe|feg1: </a:t>
            </a:r>
          </a:p>
          <a:p>
            <a:pPr>
              <a:buNone/>
            </a:pPr>
            <a:r>
              <a:rPr lang="en-US" dirty="0" smtClean="0">
                <a:solidFill>
                  <a:srgbClr val="008000"/>
                </a:solidFill>
              </a:rPr>
              <a:t>     [</a:t>
            </a:r>
            <a:r>
              <a:rPr lang="en-US" u="sng" dirty="0" smtClean="0">
                <a:solidFill>
                  <a:srgbClr val="008000"/>
                </a:solidFill>
              </a:rPr>
              <a:t>java] f:fe[x1, x2]</a:t>
            </a:r>
          </a:p>
          <a:p>
            <a:pPr>
              <a:buNone/>
            </a:pPr>
            <a:r>
              <a:rPr lang="en-US" dirty="0" smtClean="0">
                <a:solidFill>
                  <a:srgbClr val="008000"/>
                </a:solidFill>
              </a:rPr>
              <a:t>     [</a:t>
            </a:r>
            <a:r>
              <a:rPr lang="en-US" u="sng" dirty="0" smtClean="0">
                <a:solidFill>
                  <a:srgbClr val="008000"/>
                </a:solidFill>
              </a:rPr>
              <a:t>java] feg1[-1.0, 1.0] </a:t>
            </a:r>
            <a:endParaRPr lang="en-US" dirty="0">
              <a:solidFill>
                <a:srgbClr val="008000"/>
              </a:solidFill>
            </a:endParaRPr>
          </a:p>
        </p:txBody>
      </p:sp>
      <p:sp>
        <p:nvSpPr>
          <p:cNvPr id="4" name="TextBox 3"/>
          <p:cNvSpPr txBox="1"/>
          <p:nvPr/>
        </p:nvSpPr>
        <p:spPr>
          <a:xfrm>
            <a:off x="3429000" y="6248400"/>
            <a:ext cx="2168607" cy="369332"/>
          </a:xfrm>
          <a:prstGeom prst="rect">
            <a:avLst/>
          </a:prstGeom>
          <a:noFill/>
        </p:spPr>
        <p:txBody>
          <a:bodyPr wrap="none" rtlCol="0">
            <a:spAutoFit/>
          </a:bodyPr>
          <a:lstStyle/>
          <a:p>
            <a:r>
              <a:rPr lang="en-US" dirty="0" smtClean="0"/>
              <a:t>Chain Rule Validation</a:t>
            </a:r>
            <a:endParaRPr lang="en-US" dirty="0"/>
          </a:p>
        </p:txBody>
      </p:sp>
      <p:cxnSp>
        <p:nvCxnSpPr>
          <p:cNvPr id="6" name="Straight Arrow Connector 5"/>
          <p:cNvCxnSpPr/>
          <p:nvPr/>
        </p:nvCxnSpPr>
        <p:spPr>
          <a:xfrm rot="10800000">
            <a:off x="2133600" y="5867400"/>
            <a:ext cx="12192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Multi-Fidelity for the Responses and Sensitivities</a:t>
            </a:r>
            <a:endParaRPr lang="en-US" sz="2800" dirty="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sz="2800" i="1" dirty="0" smtClean="0"/>
              <a:t>Objective Function Multi-Fidelity</a:t>
            </a:r>
          </a:p>
        </p:txBody>
      </p:sp>
      <p:graphicFrame>
        <p:nvGraphicFramePr>
          <p:cNvPr id="5" name="Object 9"/>
          <p:cNvGraphicFramePr>
            <a:graphicFrameLocks noChangeAspect="1"/>
          </p:cNvGraphicFramePr>
          <p:nvPr/>
        </p:nvGraphicFramePr>
        <p:xfrm>
          <a:off x="609600" y="2133600"/>
          <a:ext cx="6927533" cy="533400"/>
        </p:xfrm>
        <a:graphic>
          <a:graphicData uri="http://schemas.openxmlformats.org/presentationml/2006/ole">
            <p:oleObj spid="_x0000_s9218" name="Equation" r:id="rId3" imgW="3085920" imgH="241200" progId="Equation.3">
              <p:embed/>
            </p:oleObj>
          </a:graphicData>
        </a:graphic>
      </p:graphicFrame>
      <p:graphicFrame>
        <p:nvGraphicFramePr>
          <p:cNvPr id="27655" name="Object 7"/>
          <p:cNvGraphicFramePr>
            <a:graphicFrameLocks noChangeAspect="1"/>
          </p:cNvGraphicFramePr>
          <p:nvPr/>
        </p:nvGraphicFramePr>
        <p:xfrm>
          <a:off x="609600" y="3200400"/>
          <a:ext cx="3937000" cy="3521075"/>
        </p:xfrm>
        <a:graphic>
          <a:graphicData uri="http://schemas.openxmlformats.org/presentationml/2006/ole">
            <p:oleObj spid="_x0000_s9219" name="Equation" r:id="rId4" imgW="2032000" imgH="1841500" progId="Equation.3">
              <p:embed/>
            </p:oleObj>
          </a:graphicData>
        </a:graphic>
      </p:graphicFrame>
      <p:cxnSp>
        <p:nvCxnSpPr>
          <p:cNvPr id="13" name="Straight Connector 12"/>
          <p:cNvCxnSpPr/>
          <p:nvPr/>
        </p:nvCxnSpPr>
        <p:spPr bwMode="auto">
          <a:xfrm>
            <a:off x="0" y="3048000"/>
            <a:ext cx="4648200" cy="0"/>
          </a:xfrm>
          <a:prstGeom prst="line">
            <a:avLst/>
          </a:prstGeom>
          <a:solidFill>
            <a:schemeClr val="accent2"/>
          </a:solidFill>
          <a:ln w="57150" cap="flat" cmpd="sng" algn="ctr">
            <a:solidFill>
              <a:schemeClr val="tx1"/>
            </a:solidFill>
            <a:prstDash val="solid"/>
            <a:round/>
            <a:headEnd type="none" w="med" len="med"/>
            <a:tailEnd type="none" w="med" len="med"/>
          </a:ln>
          <a:effectLst/>
        </p:spPr>
      </p:cxnSp>
      <p:graphicFrame>
        <p:nvGraphicFramePr>
          <p:cNvPr id="27657" name="Object 9"/>
          <p:cNvGraphicFramePr>
            <a:graphicFrameLocks noChangeAspect="1"/>
          </p:cNvGraphicFramePr>
          <p:nvPr/>
        </p:nvGraphicFramePr>
        <p:xfrm>
          <a:off x="165100" y="1179513"/>
          <a:ext cx="8207375" cy="765175"/>
        </p:xfrm>
        <a:graphic>
          <a:graphicData uri="http://schemas.openxmlformats.org/presentationml/2006/ole">
            <p:oleObj spid="_x0000_s9220" name="Equation" r:id="rId5" imgW="4178300" imgH="393700" progId="Equation.3">
              <p:embed/>
            </p:oleObj>
          </a:graphicData>
        </a:graphic>
      </p:graphicFrame>
    </p:spTree>
  </p:cSld>
  <p:clrMapOvr>
    <a:masterClrMapping/>
  </p:clrMapOvr>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2" name="Rectangle 10"/>
          <p:cNvSpPr>
            <a:spLocks noChangeArrowheads="1"/>
          </p:cNvSpPr>
          <p:nvPr/>
        </p:nvSpPr>
        <p:spPr bwMode="auto">
          <a:xfrm>
            <a:off x="0" y="2190750"/>
            <a:ext cx="9144000" cy="0"/>
          </a:xfrm>
          <a:prstGeom prst="rect">
            <a:avLst/>
          </a:prstGeom>
          <a:noFill/>
          <a:ln w="9525">
            <a:noFill/>
            <a:miter lim="800000"/>
            <a:headEnd/>
            <a:tailEnd/>
          </a:ln>
        </p:spPr>
        <p:txBody>
          <a:bodyPr wrap="none" anchor="ctr">
            <a:spAutoFit/>
          </a:bodyPr>
          <a:lstStyle/>
          <a:p>
            <a:endParaRPr lang="en-US"/>
          </a:p>
        </p:txBody>
      </p:sp>
      <p:sp>
        <p:nvSpPr>
          <p:cNvPr id="1033" name="Rectangle 11"/>
          <p:cNvSpPr>
            <a:spLocks noChangeArrowheads="1"/>
          </p:cNvSpPr>
          <p:nvPr/>
        </p:nvSpPr>
        <p:spPr bwMode="auto">
          <a:xfrm>
            <a:off x="0" y="2428875"/>
            <a:ext cx="9144000" cy="0"/>
          </a:xfrm>
          <a:prstGeom prst="rect">
            <a:avLst/>
          </a:prstGeom>
          <a:noFill/>
          <a:ln w="9525">
            <a:noFill/>
            <a:miter lim="800000"/>
            <a:headEnd/>
            <a:tailEnd/>
          </a:ln>
        </p:spPr>
        <p:txBody>
          <a:bodyPr wrap="none" anchor="ctr">
            <a:spAutoFit/>
          </a:bodyPr>
          <a:lstStyle/>
          <a:p>
            <a:endParaRPr lang="en-US"/>
          </a:p>
        </p:txBody>
      </p:sp>
      <p:sp>
        <p:nvSpPr>
          <p:cNvPr id="1034" name="Rectangle 12"/>
          <p:cNvSpPr>
            <a:spLocks noChangeArrowheads="1"/>
          </p:cNvSpPr>
          <p:nvPr/>
        </p:nvSpPr>
        <p:spPr bwMode="auto">
          <a:xfrm>
            <a:off x="0" y="2857500"/>
            <a:ext cx="9144000" cy="0"/>
          </a:xfrm>
          <a:prstGeom prst="rect">
            <a:avLst/>
          </a:prstGeom>
          <a:noFill/>
          <a:ln w="9525">
            <a:noFill/>
            <a:miter lim="800000"/>
            <a:headEnd/>
            <a:tailEnd/>
          </a:ln>
        </p:spPr>
        <p:txBody>
          <a:bodyPr wrap="none" anchor="ctr">
            <a:spAutoFit/>
          </a:bodyPr>
          <a:lstStyle/>
          <a:p>
            <a:endParaRPr lang="en-US"/>
          </a:p>
        </p:txBody>
      </p:sp>
      <p:sp>
        <p:nvSpPr>
          <p:cNvPr id="1035" name="Rectangle 13"/>
          <p:cNvSpPr>
            <a:spLocks noChangeArrowheads="1"/>
          </p:cNvSpPr>
          <p:nvPr/>
        </p:nvSpPr>
        <p:spPr bwMode="auto">
          <a:xfrm>
            <a:off x="0" y="3352800"/>
            <a:ext cx="9144000" cy="0"/>
          </a:xfrm>
          <a:prstGeom prst="rect">
            <a:avLst/>
          </a:prstGeom>
          <a:noFill/>
          <a:ln w="9525">
            <a:noFill/>
            <a:miter lim="800000"/>
            <a:headEnd/>
            <a:tailEnd/>
          </a:ln>
        </p:spPr>
        <p:txBody>
          <a:bodyPr wrap="none" anchor="ctr">
            <a:spAutoFit/>
          </a:bodyPr>
          <a:lstStyle/>
          <a:p>
            <a:endParaRPr lang="en-US"/>
          </a:p>
        </p:txBody>
      </p:sp>
      <p:sp>
        <p:nvSpPr>
          <p:cNvPr id="1036" name="Rectangle 14"/>
          <p:cNvSpPr>
            <a:spLocks noChangeArrowheads="1"/>
          </p:cNvSpPr>
          <p:nvPr/>
        </p:nvSpPr>
        <p:spPr bwMode="auto">
          <a:xfrm>
            <a:off x="0" y="3810000"/>
            <a:ext cx="9144000" cy="0"/>
          </a:xfrm>
          <a:prstGeom prst="rect">
            <a:avLst/>
          </a:prstGeom>
          <a:noFill/>
          <a:ln w="9525">
            <a:noFill/>
            <a:miter lim="800000"/>
            <a:headEnd/>
            <a:tailEnd/>
          </a:ln>
        </p:spPr>
        <p:txBody>
          <a:bodyPr wrap="none" anchor="ctr">
            <a:spAutoFit/>
          </a:bodyPr>
          <a:lstStyle/>
          <a:p>
            <a:endParaRPr lang="en-US"/>
          </a:p>
        </p:txBody>
      </p:sp>
      <p:sp>
        <p:nvSpPr>
          <p:cNvPr id="1037" name="Rectangle 15"/>
          <p:cNvSpPr>
            <a:spLocks noChangeArrowheads="1"/>
          </p:cNvSpPr>
          <p:nvPr/>
        </p:nvSpPr>
        <p:spPr bwMode="auto">
          <a:xfrm>
            <a:off x="0" y="4238625"/>
            <a:ext cx="9144000" cy="0"/>
          </a:xfrm>
          <a:prstGeom prst="rect">
            <a:avLst/>
          </a:prstGeom>
          <a:noFill/>
          <a:ln w="9525">
            <a:noFill/>
            <a:miter lim="800000"/>
            <a:headEnd/>
            <a:tailEnd/>
          </a:ln>
        </p:spPr>
        <p:txBody>
          <a:bodyPr wrap="none" anchor="ctr">
            <a:spAutoFit/>
          </a:bodyPr>
          <a:lstStyle/>
          <a:p>
            <a:endParaRPr lang="en-US"/>
          </a:p>
        </p:txBody>
      </p:sp>
      <p:graphicFrame>
        <p:nvGraphicFramePr>
          <p:cNvPr id="1042" name="Object 9"/>
          <p:cNvGraphicFramePr>
            <a:graphicFrameLocks noChangeAspect="1"/>
          </p:cNvGraphicFramePr>
          <p:nvPr/>
        </p:nvGraphicFramePr>
        <p:xfrm>
          <a:off x="762000" y="2209800"/>
          <a:ext cx="5149850" cy="322262"/>
        </p:xfrm>
        <a:graphic>
          <a:graphicData uri="http://schemas.openxmlformats.org/presentationml/2006/ole">
            <p:oleObj spid="_x0000_s10242" name="Equation" r:id="rId3" imgW="3213100" imgH="203200" progId="Equation.3">
              <p:embed/>
            </p:oleObj>
          </a:graphicData>
        </a:graphic>
      </p:graphicFrame>
      <p:sp>
        <p:nvSpPr>
          <p:cNvPr id="20" name="TextBox 19"/>
          <p:cNvSpPr txBox="1"/>
          <p:nvPr/>
        </p:nvSpPr>
        <p:spPr>
          <a:xfrm>
            <a:off x="381000" y="1828800"/>
            <a:ext cx="2467407" cy="369332"/>
          </a:xfrm>
          <a:prstGeom prst="rect">
            <a:avLst/>
          </a:prstGeom>
          <a:noFill/>
        </p:spPr>
        <p:txBody>
          <a:bodyPr wrap="none" rtlCol="0">
            <a:spAutoFit/>
          </a:bodyPr>
          <a:lstStyle/>
          <a:p>
            <a:r>
              <a:rPr lang="en-US" dirty="0" smtClean="0"/>
              <a:t>Two Evaluators for G1</a:t>
            </a:r>
            <a:endParaRPr lang="en-US" dirty="0"/>
          </a:p>
        </p:txBody>
      </p:sp>
      <p:graphicFrame>
        <p:nvGraphicFramePr>
          <p:cNvPr id="1045" name="Object 21"/>
          <p:cNvGraphicFramePr>
            <a:graphicFrameLocks noChangeAspect="1"/>
          </p:cNvGraphicFramePr>
          <p:nvPr/>
        </p:nvGraphicFramePr>
        <p:xfrm>
          <a:off x="762000" y="4343400"/>
          <a:ext cx="4621213" cy="322262"/>
        </p:xfrm>
        <a:graphic>
          <a:graphicData uri="http://schemas.openxmlformats.org/presentationml/2006/ole">
            <p:oleObj spid="_x0000_s10243" name="Equation" r:id="rId4" imgW="2882900" imgH="203200" progId="Equation.3">
              <p:embed/>
            </p:oleObj>
          </a:graphicData>
        </a:graphic>
      </p:graphicFrame>
      <p:graphicFrame>
        <p:nvGraphicFramePr>
          <p:cNvPr id="1046" name="Object 22"/>
          <p:cNvGraphicFramePr>
            <a:graphicFrameLocks noChangeAspect="1"/>
          </p:cNvGraphicFramePr>
          <p:nvPr/>
        </p:nvGraphicFramePr>
        <p:xfrm>
          <a:off x="762000" y="4876800"/>
          <a:ext cx="4500563" cy="322262"/>
        </p:xfrm>
        <a:graphic>
          <a:graphicData uri="http://schemas.openxmlformats.org/presentationml/2006/ole">
            <p:oleObj spid="_x0000_s10244" name="Equation" r:id="rId5" imgW="2806700" imgH="203200" progId="Equation.3">
              <p:embed/>
            </p:oleObj>
          </a:graphicData>
        </a:graphic>
      </p:graphicFrame>
      <p:sp>
        <p:nvSpPr>
          <p:cNvPr id="28" name="Title 1"/>
          <p:cNvSpPr>
            <a:spLocks noGrp="1"/>
          </p:cNvSpPr>
          <p:nvPr>
            <p:ph type="title"/>
          </p:nvPr>
        </p:nvSpPr>
        <p:spPr/>
        <p:txBody>
          <a:bodyPr/>
          <a:lstStyle/>
          <a:p>
            <a:r>
              <a:rPr lang="en-US" sz="2800" i="1" dirty="0" smtClean="0"/>
              <a:t>Constraint Functions Multi-Fidelity</a:t>
            </a:r>
          </a:p>
        </p:txBody>
      </p:sp>
      <p:graphicFrame>
        <p:nvGraphicFramePr>
          <p:cNvPr id="304133" name="Object 5"/>
          <p:cNvGraphicFramePr>
            <a:graphicFrameLocks noChangeAspect="1"/>
          </p:cNvGraphicFramePr>
          <p:nvPr/>
        </p:nvGraphicFramePr>
        <p:xfrm>
          <a:off x="838200" y="2743200"/>
          <a:ext cx="4803775" cy="322263"/>
        </p:xfrm>
        <a:graphic>
          <a:graphicData uri="http://schemas.openxmlformats.org/presentationml/2006/ole">
            <p:oleObj spid="_x0000_s10245" name="Equation" r:id="rId6" imgW="2997200" imgH="203200" progId="Equation.3">
              <p:embed/>
            </p:oleObj>
          </a:graphicData>
        </a:graphic>
      </p:graphicFrame>
      <p:sp>
        <p:nvSpPr>
          <p:cNvPr id="14" name="TextBox 13"/>
          <p:cNvSpPr txBox="1"/>
          <p:nvPr/>
        </p:nvSpPr>
        <p:spPr>
          <a:xfrm>
            <a:off x="457200" y="3581400"/>
            <a:ext cx="2970096" cy="369332"/>
          </a:xfrm>
          <a:prstGeom prst="rect">
            <a:avLst/>
          </a:prstGeom>
          <a:noFill/>
        </p:spPr>
        <p:txBody>
          <a:bodyPr wrap="none" rtlCol="0">
            <a:spAutoFit/>
          </a:bodyPr>
          <a:lstStyle/>
          <a:p>
            <a:r>
              <a:rPr lang="en-US" dirty="0" smtClean="0"/>
              <a:t>Single  Evaluators for G2 &amp; G3</a:t>
            </a:r>
            <a:endParaRPr lang="en-US"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Objective Sensitivities with Multi-Fidelity </a:t>
            </a:r>
            <a:endParaRPr lang="en-US" dirty="0"/>
          </a:p>
        </p:txBody>
      </p:sp>
      <p:graphicFrame>
        <p:nvGraphicFramePr>
          <p:cNvPr id="29698" name="Object 9"/>
          <p:cNvGraphicFramePr>
            <a:graphicFrameLocks noChangeAspect="1"/>
          </p:cNvGraphicFramePr>
          <p:nvPr/>
        </p:nvGraphicFramePr>
        <p:xfrm>
          <a:off x="533400" y="1371600"/>
          <a:ext cx="7248525" cy="4684713"/>
        </p:xfrm>
        <a:graphic>
          <a:graphicData uri="http://schemas.openxmlformats.org/presentationml/2006/ole">
            <p:oleObj spid="_x0000_s11266" name="Equation" r:id="rId3" imgW="4521200" imgH="2959100" progId="Equation.3">
              <p:embed/>
            </p:oleObj>
          </a:graphicData>
        </a:graphic>
      </p:graphicFrame>
      <p:sp>
        <p:nvSpPr>
          <p:cNvPr id="4" name="Rectangle 3"/>
          <p:cNvSpPr/>
          <p:nvPr/>
        </p:nvSpPr>
        <p:spPr>
          <a:xfrm>
            <a:off x="4800600" y="3276600"/>
            <a:ext cx="3200400" cy="457200"/>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 Sensitivities with Multi-Fidelity </a:t>
            </a:r>
            <a:endParaRPr lang="en-US" dirty="0"/>
          </a:p>
        </p:txBody>
      </p:sp>
      <p:graphicFrame>
        <p:nvGraphicFramePr>
          <p:cNvPr id="311298" name="Object 2"/>
          <p:cNvGraphicFramePr>
            <a:graphicFrameLocks noChangeAspect="1"/>
          </p:cNvGraphicFramePr>
          <p:nvPr/>
        </p:nvGraphicFramePr>
        <p:xfrm>
          <a:off x="533400" y="2168664"/>
          <a:ext cx="6553200" cy="4689336"/>
        </p:xfrm>
        <a:graphic>
          <a:graphicData uri="http://schemas.openxmlformats.org/presentationml/2006/ole">
            <p:oleObj spid="_x0000_s12290" name="Equation" r:id="rId3" imgW="5219700" imgH="3784600" progId="Equation.3">
              <p:embed/>
            </p:oleObj>
          </a:graphicData>
        </a:graphic>
      </p:graphicFrame>
      <p:sp>
        <p:nvSpPr>
          <p:cNvPr id="5" name="TextBox 4"/>
          <p:cNvSpPr txBox="1"/>
          <p:nvPr/>
        </p:nvSpPr>
        <p:spPr>
          <a:xfrm>
            <a:off x="304800" y="1219200"/>
            <a:ext cx="5474538" cy="369332"/>
          </a:xfrm>
          <a:prstGeom prst="rect">
            <a:avLst/>
          </a:prstGeom>
          <a:noFill/>
        </p:spPr>
        <p:txBody>
          <a:bodyPr wrap="none" rtlCol="0">
            <a:spAutoFit/>
          </a:bodyPr>
          <a:lstStyle/>
          <a:p>
            <a:r>
              <a:rPr lang="en-US" dirty="0" smtClean="0"/>
              <a:t>Multi-Fidelity Sensitivities for the Multi-Fidelity Objective</a:t>
            </a:r>
            <a:endParaRPr lang="en-US" dirty="0"/>
          </a:p>
        </p:txBody>
      </p:sp>
      <p:graphicFrame>
        <p:nvGraphicFramePr>
          <p:cNvPr id="311299" name="Object 3"/>
          <p:cNvGraphicFramePr>
            <a:graphicFrameLocks noChangeAspect="1"/>
          </p:cNvGraphicFramePr>
          <p:nvPr/>
        </p:nvGraphicFramePr>
        <p:xfrm>
          <a:off x="381000" y="1702643"/>
          <a:ext cx="4267200" cy="367392"/>
        </p:xfrm>
        <a:graphic>
          <a:graphicData uri="http://schemas.openxmlformats.org/presentationml/2006/ole">
            <p:oleObj spid="_x0000_s12291" name="Equation" r:id="rId4" imgW="2032000" imgH="177800" progId="Equation.3">
              <p:embed/>
            </p:oleObj>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Multi-Fidelity Constraints &amp; Multi-Fidelity Sensitivities</a:t>
            </a:r>
            <a:endParaRPr lang="en-US" dirty="0"/>
          </a:p>
        </p:txBody>
      </p:sp>
      <p:graphicFrame>
        <p:nvGraphicFramePr>
          <p:cNvPr id="312324" name="Object 4"/>
          <p:cNvGraphicFramePr>
            <a:graphicFrameLocks noChangeAspect="1"/>
          </p:cNvGraphicFramePr>
          <p:nvPr/>
        </p:nvGraphicFramePr>
        <p:xfrm>
          <a:off x="304800" y="4114800"/>
          <a:ext cx="8631238" cy="2495550"/>
        </p:xfrm>
        <a:graphic>
          <a:graphicData uri="http://schemas.openxmlformats.org/presentationml/2006/ole">
            <p:oleObj spid="_x0000_s13314" name="Equation" r:id="rId3" imgW="5384800" imgH="1574800" progId="Equation.3">
              <p:embed/>
            </p:oleObj>
          </a:graphicData>
        </a:graphic>
      </p:graphicFrame>
      <p:graphicFrame>
        <p:nvGraphicFramePr>
          <p:cNvPr id="312325" name="Object 5"/>
          <p:cNvGraphicFramePr>
            <a:graphicFrameLocks noChangeAspect="1"/>
          </p:cNvGraphicFramePr>
          <p:nvPr/>
        </p:nvGraphicFramePr>
        <p:xfrm>
          <a:off x="304800" y="1447800"/>
          <a:ext cx="7797800" cy="2497138"/>
        </p:xfrm>
        <a:graphic>
          <a:graphicData uri="http://schemas.openxmlformats.org/presentationml/2006/ole">
            <p:oleObj spid="_x0000_s13315" name="Equation" r:id="rId4" imgW="4864100" imgH="1574800" progId="Equation.3">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ectangle 56"/>
          <p:cNvSpPr/>
          <p:nvPr/>
        </p:nvSpPr>
        <p:spPr>
          <a:xfrm>
            <a:off x="1907627" y="4303646"/>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algn="ctr" defTabSz="457200">
              <a:defRPr/>
            </a:pPr>
            <a:endParaRPr lang="en-US" sz="1200" kern="0">
              <a:solidFill>
                <a:prstClr val="white"/>
              </a:solidFill>
              <a:latin typeface="Calibri"/>
              <a:ea typeface="ＭＳ Ｐゴシック" charset="-128"/>
            </a:endParaRPr>
          </a:p>
        </p:txBody>
      </p:sp>
      <p:sp>
        <p:nvSpPr>
          <p:cNvPr id="34818" name="Title 1"/>
          <p:cNvSpPr>
            <a:spLocks noGrp="1"/>
          </p:cNvSpPr>
          <p:nvPr>
            <p:ph type="title"/>
          </p:nvPr>
        </p:nvSpPr>
        <p:spPr/>
        <p:txBody>
          <a:bodyPr>
            <a:normAutofit fontScale="90000"/>
          </a:bodyPr>
          <a:lstStyle/>
          <a:p>
            <a:r>
              <a:rPr lang="en-US" dirty="0" err="1" smtClean="0"/>
              <a:t>VFEEx</a:t>
            </a:r>
            <a:r>
              <a:rPr lang="en-US" dirty="0" smtClean="0"/>
              <a:t> Paradigm</a:t>
            </a:r>
            <a:br>
              <a:rPr lang="en-US" dirty="0" smtClean="0"/>
            </a:br>
            <a:r>
              <a:rPr lang="en-US" dirty="0" smtClean="0"/>
              <a:t>Value-Filter-Evaluator-Exertion</a:t>
            </a:r>
          </a:p>
        </p:txBody>
      </p:sp>
      <p:sp>
        <p:nvSpPr>
          <p:cNvPr id="34819" name="Footer Placeholder 3"/>
          <p:cNvSpPr>
            <a:spLocks noGrp="1"/>
          </p:cNvSpPr>
          <p:nvPr>
            <p:ph type="ftr" sz="quarter" idx="4294967295"/>
          </p:nvPr>
        </p:nvSpPr>
        <p:spPr>
          <a:xfrm>
            <a:off x="0" y="6629400"/>
            <a:ext cx="5105400" cy="228600"/>
          </a:xfrm>
          <a:noFill/>
        </p:spPr>
        <p:txBody>
          <a:bodyPr/>
          <a:lstStyle/>
          <a:p>
            <a:r>
              <a:rPr lang="en-US">
                <a:ea typeface="ＭＳ Ｐゴシック" charset="-128"/>
                <a:cs typeface="ＭＳ Ｐゴシック" charset="-128"/>
              </a:rPr>
              <a:t>Mike Sobolewski</a:t>
            </a:r>
          </a:p>
        </p:txBody>
      </p:sp>
      <p:sp>
        <p:nvSpPr>
          <p:cNvPr id="34820" name="Slide Number Placeholder 4"/>
          <p:cNvSpPr>
            <a:spLocks noGrp="1"/>
          </p:cNvSpPr>
          <p:nvPr>
            <p:ph type="sldNum" sz="quarter" idx="4294967295"/>
          </p:nvPr>
        </p:nvSpPr>
        <p:spPr>
          <a:xfrm>
            <a:off x="0" y="6629400"/>
            <a:ext cx="469900" cy="228600"/>
          </a:xfrm>
          <a:noFill/>
        </p:spPr>
        <p:txBody>
          <a:bodyPr/>
          <a:lstStyle/>
          <a:p>
            <a:fld id="{CBA42255-4871-374C-9E1B-8830DA0702C5}" type="slidenum">
              <a:rPr lang="en-US"/>
              <a:pPr/>
              <a:t>9</a:t>
            </a:fld>
            <a:endParaRPr lang="en-US"/>
          </a:p>
        </p:txBody>
      </p:sp>
      <p:sp>
        <p:nvSpPr>
          <p:cNvPr id="39" name="Rectangle 38"/>
          <p:cNvSpPr/>
          <p:nvPr/>
        </p:nvSpPr>
        <p:spPr>
          <a:xfrm>
            <a:off x="3672927" y="3355432"/>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algn="ctr" defTabSz="457200">
              <a:defRPr/>
            </a:pPr>
            <a:endParaRPr lang="en-US" sz="1200" kern="0">
              <a:solidFill>
                <a:prstClr val="white"/>
              </a:solidFill>
              <a:latin typeface="Calibri"/>
              <a:ea typeface="ＭＳ Ｐゴシック" charset="-128"/>
            </a:endParaRPr>
          </a:p>
        </p:txBody>
      </p:sp>
      <p:sp>
        <p:nvSpPr>
          <p:cNvPr id="40" name="Rounded Rectangle 39"/>
          <p:cNvSpPr>
            <a:spLocks noChangeArrowheads="1"/>
          </p:cNvSpPr>
          <p:nvPr/>
        </p:nvSpPr>
        <p:spPr bwMode="auto">
          <a:xfrm>
            <a:off x="3773032" y="3460750"/>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200" kern="0" dirty="0" err="1">
                <a:solidFill>
                  <a:prstClr val="black"/>
                </a:solidFill>
                <a:latin typeface="Calibri"/>
              </a:rPr>
              <a:t>Metaprograms</a:t>
            </a:r>
            <a:endParaRPr lang="en-US" sz="1200" kern="0" dirty="0">
              <a:solidFill>
                <a:prstClr val="black"/>
              </a:solidFill>
              <a:latin typeface="Calibri"/>
            </a:endParaRPr>
          </a:p>
        </p:txBody>
      </p:sp>
      <p:sp>
        <p:nvSpPr>
          <p:cNvPr id="41" name="Rounded Rectangle 40"/>
          <p:cNvSpPr>
            <a:spLocks noChangeArrowheads="1"/>
          </p:cNvSpPr>
          <p:nvPr/>
        </p:nvSpPr>
        <p:spPr bwMode="auto">
          <a:xfrm>
            <a:off x="3773032" y="3927475"/>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fontAlgn="base">
              <a:spcBef>
                <a:spcPct val="0"/>
              </a:spcBef>
              <a:spcAft>
                <a:spcPct val="0"/>
              </a:spcAft>
              <a:defRPr/>
            </a:pPr>
            <a:r>
              <a:rPr lang="en-US" sz="1200">
                <a:solidFill>
                  <a:srgbClr val="000000"/>
                </a:solidFill>
                <a:latin typeface="Calibri" charset="0"/>
              </a:rPr>
              <a:t>SORCER</a:t>
            </a:r>
            <a:br>
              <a:rPr lang="en-US" sz="1200">
                <a:solidFill>
                  <a:srgbClr val="000000"/>
                </a:solidFill>
                <a:latin typeface="Calibri" charset="0"/>
              </a:rPr>
            </a:br>
            <a:r>
              <a:rPr lang="en-US" sz="1200">
                <a:solidFill>
                  <a:srgbClr val="000000"/>
                </a:solidFill>
                <a:latin typeface="Calibri" charset="0"/>
              </a:rPr>
              <a:t>Meta-OS</a:t>
            </a:r>
          </a:p>
        </p:txBody>
      </p:sp>
      <p:sp>
        <p:nvSpPr>
          <p:cNvPr id="42" name="Rounded Rectangle 41"/>
          <p:cNvSpPr>
            <a:spLocks noChangeArrowheads="1"/>
          </p:cNvSpPr>
          <p:nvPr/>
        </p:nvSpPr>
        <p:spPr bwMode="auto">
          <a:xfrm>
            <a:off x="3773032" y="4400550"/>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200" kern="0" dirty="0" err="1">
                <a:solidFill>
                  <a:prstClr val="black"/>
                </a:solidFill>
                <a:latin typeface="Calibri"/>
              </a:rPr>
              <a:t>Metaprocessor</a:t>
            </a:r>
            <a:endParaRPr lang="en-US" sz="1200" kern="0" dirty="0">
              <a:solidFill>
                <a:prstClr val="black"/>
              </a:solidFill>
              <a:latin typeface="Calibri"/>
            </a:endParaRPr>
          </a:p>
        </p:txBody>
      </p:sp>
      <p:sp>
        <p:nvSpPr>
          <p:cNvPr id="43" name="Rectangle 42"/>
          <p:cNvSpPr/>
          <p:nvPr/>
        </p:nvSpPr>
        <p:spPr>
          <a:xfrm>
            <a:off x="5431772" y="2384029"/>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algn="ctr" defTabSz="457200">
              <a:defRPr/>
            </a:pPr>
            <a:endParaRPr lang="en-US" sz="1200" kern="0">
              <a:solidFill>
                <a:prstClr val="white"/>
              </a:solidFill>
              <a:latin typeface="Calibri"/>
              <a:ea typeface="ＭＳ Ｐゴシック" charset="-128"/>
            </a:endParaRPr>
          </a:p>
        </p:txBody>
      </p:sp>
      <p:sp>
        <p:nvSpPr>
          <p:cNvPr id="44" name="Rounded Rectangle 43"/>
          <p:cNvSpPr>
            <a:spLocks noChangeArrowheads="1"/>
          </p:cNvSpPr>
          <p:nvPr/>
        </p:nvSpPr>
        <p:spPr bwMode="auto">
          <a:xfrm>
            <a:off x="5531982" y="2489200"/>
            <a:ext cx="1165225" cy="39211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fontAlgn="base">
              <a:spcBef>
                <a:spcPct val="0"/>
              </a:spcBef>
              <a:spcAft>
                <a:spcPct val="0"/>
              </a:spcAft>
              <a:defRPr/>
            </a:pPr>
            <a:r>
              <a:rPr lang="en-US" sz="1200" dirty="0">
                <a:solidFill>
                  <a:srgbClr val="000000"/>
                </a:solidFill>
                <a:latin typeface="Calibri" charset="0"/>
              </a:rPr>
              <a:t>Data</a:t>
            </a:r>
            <a:br>
              <a:rPr lang="en-US" sz="1200" dirty="0">
                <a:solidFill>
                  <a:srgbClr val="000000"/>
                </a:solidFill>
                <a:latin typeface="Calibri" charset="0"/>
              </a:rPr>
            </a:br>
            <a:r>
              <a:rPr lang="en-US" sz="1200" dirty="0">
                <a:solidFill>
                  <a:srgbClr val="000000"/>
                </a:solidFill>
                <a:latin typeface="Calibri" charset="0"/>
              </a:rPr>
              <a:t>Context</a:t>
            </a:r>
          </a:p>
        </p:txBody>
      </p:sp>
      <p:sp>
        <p:nvSpPr>
          <p:cNvPr id="45" name="Rounded Rectangle 44"/>
          <p:cNvSpPr>
            <a:spLocks noChangeArrowheads="1"/>
          </p:cNvSpPr>
          <p:nvPr/>
        </p:nvSpPr>
        <p:spPr bwMode="auto">
          <a:xfrm>
            <a:off x="5531982" y="2955925"/>
            <a:ext cx="1165225"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defTabSz="457200" fontAlgn="base">
              <a:spcBef>
                <a:spcPct val="0"/>
              </a:spcBef>
              <a:spcAft>
                <a:spcPct val="0"/>
              </a:spcAft>
              <a:defRPr/>
            </a:pPr>
            <a:r>
              <a:rPr lang="en-US" sz="1200">
                <a:solidFill>
                  <a:srgbClr val="000000"/>
                </a:solidFill>
                <a:latin typeface="Calibri" charset="0"/>
              </a:rPr>
              <a:t>Control</a:t>
            </a:r>
            <a:br>
              <a:rPr lang="en-US" sz="1200">
                <a:solidFill>
                  <a:srgbClr val="000000"/>
                </a:solidFill>
                <a:latin typeface="Calibri" charset="0"/>
              </a:rPr>
            </a:br>
            <a:r>
              <a:rPr lang="en-US" sz="1200">
                <a:solidFill>
                  <a:srgbClr val="000000"/>
                </a:solidFill>
                <a:latin typeface="Calibri" charset="0"/>
              </a:rPr>
              <a:t>Context</a:t>
            </a:r>
          </a:p>
        </p:txBody>
      </p:sp>
      <p:sp>
        <p:nvSpPr>
          <p:cNvPr id="46" name="Rounded Rectangle 45"/>
          <p:cNvSpPr>
            <a:spLocks noChangeArrowheads="1"/>
          </p:cNvSpPr>
          <p:nvPr/>
        </p:nvSpPr>
        <p:spPr bwMode="auto">
          <a:xfrm>
            <a:off x="5531982" y="3429000"/>
            <a:ext cx="1165225"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200" kern="0" dirty="0">
                <a:solidFill>
                  <a:prstClr val="black"/>
                </a:solidFill>
                <a:latin typeface="Calibri"/>
              </a:rPr>
              <a:t>Signatures</a:t>
            </a:r>
          </a:p>
        </p:txBody>
      </p:sp>
      <p:sp>
        <p:nvSpPr>
          <p:cNvPr id="47" name="Rectangle 46"/>
          <p:cNvSpPr/>
          <p:nvPr/>
        </p:nvSpPr>
        <p:spPr>
          <a:xfrm>
            <a:off x="7214026" y="1442429"/>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algn="ctr" defTabSz="457200">
              <a:defRPr/>
            </a:pPr>
            <a:endParaRPr lang="en-US" sz="1200" kern="0">
              <a:solidFill>
                <a:prstClr val="white"/>
              </a:solidFill>
              <a:latin typeface="Calibri"/>
              <a:ea typeface="ＭＳ Ｐゴシック" charset="-128"/>
            </a:endParaRPr>
          </a:p>
        </p:txBody>
      </p:sp>
      <p:sp>
        <p:nvSpPr>
          <p:cNvPr id="48" name="Rounded Rectangle 47"/>
          <p:cNvSpPr>
            <a:spLocks noChangeArrowheads="1"/>
          </p:cNvSpPr>
          <p:nvPr/>
        </p:nvSpPr>
        <p:spPr bwMode="auto">
          <a:xfrm>
            <a:off x="7313157" y="1547813"/>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200" kern="0" dirty="0">
                <a:solidFill>
                  <a:srgbClr val="000000"/>
                </a:solidFill>
                <a:latin typeface="Calibri"/>
              </a:rPr>
              <a:t>Value</a:t>
            </a:r>
          </a:p>
        </p:txBody>
      </p:sp>
      <p:sp>
        <p:nvSpPr>
          <p:cNvPr id="49" name="Rounded Rectangle 48"/>
          <p:cNvSpPr>
            <a:spLocks noChangeArrowheads="1"/>
          </p:cNvSpPr>
          <p:nvPr/>
        </p:nvSpPr>
        <p:spPr bwMode="auto">
          <a:xfrm>
            <a:off x="7313157" y="2014538"/>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200" kern="0" dirty="0">
                <a:solidFill>
                  <a:srgbClr val="000000"/>
                </a:solidFill>
                <a:latin typeface="Calibri"/>
              </a:rPr>
              <a:t>Filters</a:t>
            </a:r>
          </a:p>
        </p:txBody>
      </p:sp>
      <p:sp>
        <p:nvSpPr>
          <p:cNvPr id="50" name="Rounded Rectangle 49"/>
          <p:cNvSpPr>
            <a:spLocks noChangeArrowheads="1"/>
          </p:cNvSpPr>
          <p:nvPr/>
        </p:nvSpPr>
        <p:spPr bwMode="auto">
          <a:xfrm>
            <a:off x="7313157" y="2487613"/>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200" kern="0" dirty="0">
                <a:solidFill>
                  <a:srgbClr val="000000"/>
                </a:solidFill>
                <a:latin typeface="Calibri"/>
              </a:rPr>
              <a:t>Evaluators</a:t>
            </a:r>
          </a:p>
        </p:txBody>
      </p:sp>
      <p:cxnSp>
        <p:nvCxnSpPr>
          <p:cNvPr id="51" name="Elbow Connector 50"/>
          <p:cNvCxnSpPr>
            <a:cxnSpLocks noChangeShapeType="1"/>
          </p:cNvCxnSpPr>
          <p:nvPr/>
        </p:nvCxnSpPr>
        <p:spPr bwMode="auto">
          <a:xfrm rot="10800000" flipV="1">
            <a:off x="6825794" y="2800350"/>
            <a:ext cx="1657350" cy="368300"/>
          </a:xfrm>
          <a:prstGeom prst="bentConnector3">
            <a:avLst>
              <a:gd name="adj1" fmla="val -13891"/>
            </a:avLst>
          </a:prstGeom>
          <a:noFill/>
          <a:ln w="50800">
            <a:solidFill>
              <a:srgbClr val="336600"/>
            </a:solidFill>
            <a:miter lim="800000"/>
            <a:headEnd/>
            <a:tailEnd type="triangle" w="med" len="lg"/>
          </a:ln>
          <a:effectLst>
            <a:outerShdw dist="20000" dir="5400000" rotWithShape="0">
              <a:srgbClr val="808080">
                <a:alpha val="37999"/>
              </a:srgbClr>
            </a:outerShdw>
          </a:effectLst>
        </p:spPr>
      </p:cxnSp>
      <p:cxnSp>
        <p:nvCxnSpPr>
          <p:cNvPr id="52" name="Straight Arrow Connector 51"/>
          <p:cNvCxnSpPr>
            <a:cxnSpLocks noChangeShapeType="1"/>
          </p:cNvCxnSpPr>
          <p:nvPr/>
        </p:nvCxnSpPr>
        <p:spPr bwMode="auto">
          <a:xfrm flipV="1">
            <a:off x="6828969" y="2706688"/>
            <a:ext cx="379413" cy="12700"/>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sp>
        <p:nvSpPr>
          <p:cNvPr id="34841" name="Rectangle 52"/>
          <p:cNvSpPr>
            <a:spLocks noChangeArrowheads="1"/>
          </p:cNvSpPr>
          <p:nvPr/>
        </p:nvSpPr>
        <p:spPr bwMode="auto">
          <a:xfrm>
            <a:off x="3733344" y="2981325"/>
            <a:ext cx="1239838" cy="276225"/>
          </a:xfrm>
          <a:prstGeom prst="rect">
            <a:avLst/>
          </a:prstGeom>
          <a:noFill/>
          <a:ln w="9525">
            <a:noFill/>
            <a:miter lim="800000"/>
            <a:headEnd/>
            <a:tailEnd/>
          </a:ln>
        </p:spPr>
        <p:txBody>
          <a:bodyPr>
            <a:prstTxWarp prst="textNoShape">
              <a:avLst/>
            </a:prstTxWarp>
            <a:spAutoFit/>
          </a:bodyPr>
          <a:lstStyle/>
          <a:p>
            <a:pPr algn="ctr" defTabSz="457200" fontAlgn="base">
              <a:spcBef>
                <a:spcPct val="0"/>
              </a:spcBef>
              <a:spcAft>
                <a:spcPct val="0"/>
              </a:spcAft>
            </a:pPr>
            <a:r>
              <a:rPr lang="en-US" sz="1200" b="1">
                <a:solidFill>
                  <a:srgbClr val="000000"/>
                </a:solidFill>
                <a:latin typeface="Calibri" charset="0"/>
                <a:ea typeface="ＭＳ Ｐゴシック" charset="-128"/>
              </a:rPr>
              <a:t>Metaplatfom</a:t>
            </a:r>
          </a:p>
        </p:txBody>
      </p:sp>
      <p:sp>
        <p:nvSpPr>
          <p:cNvPr id="34842" name="Rectangle 53"/>
          <p:cNvSpPr>
            <a:spLocks noChangeArrowheads="1"/>
          </p:cNvSpPr>
          <p:nvPr/>
        </p:nvSpPr>
        <p:spPr bwMode="auto">
          <a:xfrm>
            <a:off x="5531982" y="1870075"/>
            <a:ext cx="1163637" cy="461963"/>
          </a:xfrm>
          <a:prstGeom prst="rect">
            <a:avLst/>
          </a:prstGeom>
          <a:noFill/>
          <a:ln w="9525">
            <a:noFill/>
            <a:miter lim="800000"/>
            <a:headEnd/>
            <a:tailEnd/>
          </a:ln>
        </p:spPr>
        <p:txBody>
          <a:bodyPr>
            <a:prstTxWarp prst="textNoShape">
              <a:avLst/>
            </a:prstTxWarp>
            <a:spAutoFit/>
          </a:bodyPr>
          <a:lstStyle/>
          <a:p>
            <a:pPr algn="ctr" defTabSz="457200" fontAlgn="base">
              <a:spcBef>
                <a:spcPct val="0"/>
              </a:spcBef>
              <a:spcAft>
                <a:spcPct val="0"/>
              </a:spcAft>
            </a:pPr>
            <a:r>
              <a:rPr lang="en-US" sz="1200" b="1">
                <a:solidFill>
                  <a:srgbClr val="000000"/>
                </a:solidFill>
                <a:latin typeface="Calibri" charset="0"/>
                <a:ea typeface="ＭＳ Ｐゴシック" charset="-128"/>
              </a:rPr>
              <a:t>Exertion</a:t>
            </a:r>
          </a:p>
          <a:p>
            <a:pPr algn="ctr" defTabSz="457200" fontAlgn="base">
              <a:spcBef>
                <a:spcPct val="0"/>
              </a:spcBef>
              <a:spcAft>
                <a:spcPct val="0"/>
              </a:spcAft>
            </a:pPr>
            <a:r>
              <a:rPr lang="en-US" sz="1200" b="1">
                <a:solidFill>
                  <a:srgbClr val="000000"/>
                </a:solidFill>
                <a:latin typeface="Calibri" charset="0"/>
                <a:ea typeface="ＭＳ Ｐゴシック" charset="-128"/>
              </a:rPr>
              <a:t>(collaboration)</a:t>
            </a:r>
          </a:p>
        </p:txBody>
      </p:sp>
      <p:sp>
        <p:nvSpPr>
          <p:cNvPr id="34843" name="Rectangle 54"/>
          <p:cNvSpPr>
            <a:spLocks noChangeArrowheads="1"/>
          </p:cNvSpPr>
          <p:nvPr/>
        </p:nvSpPr>
        <p:spPr bwMode="auto">
          <a:xfrm>
            <a:off x="6308269" y="1423988"/>
            <a:ext cx="803275" cy="276225"/>
          </a:xfrm>
          <a:prstGeom prst="rect">
            <a:avLst/>
          </a:prstGeom>
          <a:noFill/>
          <a:ln w="9525">
            <a:noFill/>
            <a:miter lim="800000"/>
            <a:headEnd/>
            <a:tailEnd/>
          </a:ln>
        </p:spPr>
        <p:txBody>
          <a:bodyPr>
            <a:prstTxWarp prst="textNoShape">
              <a:avLst/>
            </a:prstTxWarp>
            <a:spAutoFit/>
          </a:bodyPr>
          <a:lstStyle/>
          <a:p>
            <a:pPr algn="ctr" defTabSz="457200" fontAlgn="base">
              <a:spcBef>
                <a:spcPct val="0"/>
              </a:spcBef>
              <a:spcAft>
                <a:spcPct val="0"/>
              </a:spcAft>
            </a:pPr>
            <a:r>
              <a:rPr lang="en-US" sz="1200" b="1">
                <a:solidFill>
                  <a:srgbClr val="000000"/>
                </a:solidFill>
                <a:latin typeface="Calibri" charset="0"/>
                <a:ea typeface="ＭＳ Ｐゴシック" charset="-128"/>
              </a:rPr>
              <a:t>Variable</a:t>
            </a:r>
          </a:p>
        </p:txBody>
      </p:sp>
      <p:cxnSp>
        <p:nvCxnSpPr>
          <p:cNvPr id="56" name="Elbow Connector 55"/>
          <p:cNvCxnSpPr>
            <a:cxnSpLocks noChangeShapeType="1"/>
            <a:endCxn id="41" idx="3"/>
          </p:cNvCxnSpPr>
          <p:nvPr/>
        </p:nvCxnSpPr>
        <p:spPr bwMode="auto">
          <a:xfrm rot="10800000" flipV="1">
            <a:off x="4939844" y="3606800"/>
            <a:ext cx="1905000" cy="515938"/>
          </a:xfrm>
          <a:prstGeom prst="bentConnector3">
            <a:avLst>
              <a:gd name="adj1" fmla="val -11000"/>
            </a:avLst>
          </a:prstGeom>
          <a:noFill/>
          <a:ln w="50800">
            <a:solidFill>
              <a:srgbClr val="000090"/>
            </a:solidFill>
            <a:miter lim="800000"/>
            <a:headEnd/>
            <a:tailEnd type="triangle" w="med" len="lg"/>
          </a:ln>
          <a:effectLst>
            <a:outerShdw dist="20000" dir="5400000" rotWithShape="0">
              <a:srgbClr val="808080">
                <a:alpha val="37999"/>
              </a:srgbClr>
            </a:outerShdw>
          </a:effectLst>
        </p:spPr>
      </p:cxnSp>
      <p:sp>
        <p:nvSpPr>
          <p:cNvPr id="58" name="Rounded Rectangle 57"/>
          <p:cNvSpPr>
            <a:spLocks noChangeArrowheads="1"/>
          </p:cNvSpPr>
          <p:nvPr/>
        </p:nvSpPr>
        <p:spPr bwMode="auto">
          <a:xfrm>
            <a:off x="2007732" y="4408488"/>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200" kern="0" dirty="0">
                <a:solidFill>
                  <a:prstClr val="black"/>
                </a:solidFill>
                <a:latin typeface="Calibri"/>
              </a:rPr>
              <a:t>Service Context</a:t>
            </a:r>
          </a:p>
        </p:txBody>
      </p:sp>
      <p:sp>
        <p:nvSpPr>
          <p:cNvPr id="59" name="Rounded Rectangle 58"/>
          <p:cNvSpPr>
            <a:spLocks noChangeArrowheads="1"/>
          </p:cNvSpPr>
          <p:nvPr/>
        </p:nvSpPr>
        <p:spPr bwMode="auto">
          <a:xfrm>
            <a:off x="2007732" y="4875213"/>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200" kern="0" dirty="0">
                <a:solidFill>
                  <a:prstClr val="black"/>
                </a:solidFill>
                <a:latin typeface="Calibri"/>
              </a:rPr>
              <a:t>Service</a:t>
            </a:r>
          </a:p>
          <a:p>
            <a:pPr algn="ctr" defTabSz="457200">
              <a:defRPr/>
            </a:pPr>
            <a:r>
              <a:rPr lang="en-US" sz="1200" kern="0" dirty="0">
                <a:solidFill>
                  <a:prstClr val="black"/>
                </a:solidFill>
                <a:latin typeface="Calibri"/>
              </a:rPr>
              <a:t>Management</a:t>
            </a:r>
          </a:p>
        </p:txBody>
      </p:sp>
      <p:sp>
        <p:nvSpPr>
          <p:cNvPr id="60" name="Rounded Rectangle 59"/>
          <p:cNvSpPr>
            <a:spLocks noChangeArrowheads="1"/>
          </p:cNvSpPr>
          <p:nvPr/>
        </p:nvSpPr>
        <p:spPr bwMode="auto">
          <a:xfrm>
            <a:off x="2007732" y="5348288"/>
            <a:ext cx="1166812" cy="392112"/>
          </a:xfrm>
          <a:prstGeom prst="roundRect">
            <a:avLst>
              <a:gd name="adj" fmla="val 16667"/>
            </a:avLst>
          </a:prstGeom>
          <a:gradFill rotWithShape="1">
            <a:gsLst>
              <a:gs pos="0">
                <a:srgbClr val="FFEBDB"/>
              </a:gs>
              <a:gs pos="64999">
                <a:srgbClr val="FFD0AA"/>
              </a:gs>
              <a:gs pos="100000">
                <a:srgbClr val="FFBE86"/>
              </a:gs>
            </a:gsLst>
            <a:lin ang="5400000" scaled="1"/>
          </a:gradFill>
          <a:ln w="9525">
            <a:solidFill>
              <a:srgbClr val="F69240"/>
            </a:solidFill>
            <a:round/>
            <a:headEnd/>
            <a:tailEnd/>
          </a:ln>
          <a:effectLst>
            <a:outerShdw dist="20000" dir="5400000" rotWithShape="0">
              <a:srgbClr val="808080">
                <a:alpha val="37999"/>
              </a:srgbClr>
            </a:outerShdw>
          </a:effectLst>
        </p:spPr>
        <p:txBody>
          <a:bodyPr anchor="ctr"/>
          <a:lstStyle/>
          <a:p>
            <a:pPr algn="ctr" defTabSz="457200">
              <a:defRPr/>
            </a:pPr>
            <a:endParaRPr lang="en-US" sz="1200" kern="0" dirty="0">
              <a:solidFill>
                <a:prstClr val="black"/>
              </a:solidFill>
              <a:latin typeface="Calibri"/>
              <a:ea typeface="ＭＳ Ｐゴシック" charset="-128"/>
            </a:endParaRPr>
          </a:p>
        </p:txBody>
      </p:sp>
      <p:sp>
        <p:nvSpPr>
          <p:cNvPr id="34851" name="Rectangle 60"/>
          <p:cNvSpPr>
            <a:spLocks noChangeArrowheads="1"/>
          </p:cNvSpPr>
          <p:nvPr/>
        </p:nvSpPr>
        <p:spPr bwMode="auto">
          <a:xfrm>
            <a:off x="1995032" y="3740150"/>
            <a:ext cx="1179512" cy="461963"/>
          </a:xfrm>
          <a:prstGeom prst="rect">
            <a:avLst/>
          </a:prstGeom>
          <a:noFill/>
          <a:ln w="9525">
            <a:noFill/>
            <a:miter lim="800000"/>
            <a:headEnd/>
            <a:tailEnd/>
          </a:ln>
        </p:spPr>
        <p:txBody>
          <a:bodyPr>
            <a:prstTxWarp prst="textNoShape">
              <a:avLst/>
            </a:prstTxWarp>
            <a:spAutoFit/>
          </a:bodyPr>
          <a:lstStyle/>
          <a:p>
            <a:pPr algn="ctr" defTabSz="457200" fontAlgn="base">
              <a:spcBef>
                <a:spcPct val="0"/>
              </a:spcBef>
              <a:spcAft>
                <a:spcPct val="0"/>
              </a:spcAft>
            </a:pPr>
            <a:r>
              <a:rPr lang="en-US" sz="1200" b="1">
                <a:solidFill>
                  <a:srgbClr val="000000"/>
                </a:solidFill>
                <a:latin typeface="Calibri" charset="0"/>
                <a:ea typeface="ＭＳ Ｐゴシック" charset="-128"/>
              </a:rPr>
              <a:t>Provider</a:t>
            </a:r>
          </a:p>
          <a:p>
            <a:pPr algn="ctr" defTabSz="457200" fontAlgn="base">
              <a:spcBef>
                <a:spcPct val="0"/>
              </a:spcBef>
              <a:spcAft>
                <a:spcPct val="0"/>
              </a:spcAft>
            </a:pPr>
            <a:r>
              <a:rPr lang="en-US" sz="1200" b="1">
                <a:solidFill>
                  <a:srgbClr val="000000"/>
                </a:solidFill>
                <a:latin typeface="Calibri" charset="0"/>
                <a:ea typeface="ＭＳ Ｐゴシック" charset="-128"/>
              </a:rPr>
              <a:t>(computation)</a:t>
            </a:r>
          </a:p>
        </p:txBody>
      </p:sp>
      <p:sp>
        <p:nvSpPr>
          <p:cNvPr id="62" name="Rectangle 61"/>
          <p:cNvSpPr/>
          <p:nvPr/>
        </p:nvSpPr>
        <p:spPr>
          <a:xfrm>
            <a:off x="139244" y="5241147"/>
            <a:ext cx="1352327" cy="156590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glow rad="101600">
              <a:srgbClr val="1F497D">
                <a:alpha val="75000"/>
              </a:srgbClr>
            </a:glow>
            <a:outerShdw blurRad="40000" dist="23000" dir="5400000" rotWithShape="0">
              <a:srgbClr val="000000">
                <a:alpha val="35000"/>
              </a:srgbClr>
            </a:outerShdw>
          </a:effectLst>
        </p:spPr>
        <p:txBody>
          <a:bodyPr anchor="ctr"/>
          <a:lstStyle/>
          <a:p>
            <a:pPr algn="ctr" defTabSz="457200">
              <a:defRPr/>
            </a:pPr>
            <a:endParaRPr lang="en-US" sz="1200" kern="0">
              <a:solidFill>
                <a:prstClr val="white"/>
              </a:solidFill>
              <a:latin typeface="Calibri"/>
              <a:ea typeface="ＭＳ Ｐゴシック" charset="-128"/>
            </a:endParaRPr>
          </a:p>
        </p:txBody>
      </p:sp>
      <p:sp>
        <p:nvSpPr>
          <p:cNvPr id="63" name="Rounded Rectangle 62"/>
          <p:cNvSpPr>
            <a:spLocks noChangeArrowheads="1"/>
          </p:cNvSpPr>
          <p:nvPr/>
        </p:nvSpPr>
        <p:spPr bwMode="auto">
          <a:xfrm>
            <a:off x="239257" y="5346700"/>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200" kern="0" dirty="0">
                <a:solidFill>
                  <a:prstClr val="black"/>
                </a:solidFill>
                <a:latin typeface="Calibri"/>
              </a:rPr>
              <a:t>Programs</a:t>
            </a:r>
          </a:p>
        </p:txBody>
      </p:sp>
      <p:sp>
        <p:nvSpPr>
          <p:cNvPr id="64" name="Rounded Rectangle 63"/>
          <p:cNvSpPr>
            <a:spLocks noChangeArrowheads="1"/>
          </p:cNvSpPr>
          <p:nvPr/>
        </p:nvSpPr>
        <p:spPr bwMode="auto">
          <a:xfrm>
            <a:off x="239257" y="5811838"/>
            <a:ext cx="1166812" cy="3921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200" kern="0" dirty="0">
                <a:solidFill>
                  <a:prstClr val="black"/>
                </a:solidFill>
                <a:latin typeface="Calibri"/>
              </a:rPr>
              <a:t>OS </a:t>
            </a:r>
          </a:p>
        </p:txBody>
      </p:sp>
      <p:sp>
        <p:nvSpPr>
          <p:cNvPr id="65" name="Rounded Rectangle 64"/>
          <p:cNvSpPr>
            <a:spLocks noChangeArrowheads="1"/>
          </p:cNvSpPr>
          <p:nvPr/>
        </p:nvSpPr>
        <p:spPr bwMode="auto">
          <a:xfrm>
            <a:off x="239257" y="6286500"/>
            <a:ext cx="1166812" cy="390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defTabSz="457200">
              <a:defRPr/>
            </a:pPr>
            <a:r>
              <a:rPr lang="en-US" sz="1200" kern="0" dirty="0">
                <a:solidFill>
                  <a:prstClr val="black"/>
                </a:solidFill>
                <a:latin typeface="Calibri"/>
              </a:rPr>
              <a:t>Processor</a:t>
            </a:r>
          </a:p>
        </p:txBody>
      </p:sp>
      <p:sp>
        <p:nvSpPr>
          <p:cNvPr id="34858" name="Rectangle 65"/>
          <p:cNvSpPr>
            <a:spLocks noChangeArrowheads="1"/>
          </p:cNvSpPr>
          <p:nvPr/>
        </p:nvSpPr>
        <p:spPr bwMode="auto">
          <a:xfrm>
            <a:off x="212269" y="4867275"/>
            <a:ext cx="1239838" cy="276225"/>
          </a:xfrm>
          <a:prstGeom prst="rect">
            <a:avLst/>
          </a:prstGeom>
          <a:noFill/>
          <a:ln w="9525">
            <a:noFill/>
            <a:miter lim="800000"/>
            <a:headEnd/>
            <a:tailEnd/>
          </a:ln>
        </p:spPr>
        <p:txBody>
          <a:bodyPr>
            <a:prstTxWarp prst="textNoShape">
              <a:avLst/>
            </a:prstTxWarp>
            <a:spAutoFit/>
          </a:bodyPr>
          <a:lstStyle/>
          <a:p>
            <a:pPr algn="ctr" defTabSz="457200" fontAlgn="base">
              <a:spcBef>
                <a:spcPct val="0"/>
              </a:spcBef>
              <a:spcAft>
                <a:spcPct val="0"/>
              </a:spcAft>
            </a:pPr>
            <a:r>
              <a:rPr lang="en-US" sz="1200" b="1">
                <a:solidFill>
                  <a:srgbClr val="000000"/>
                </a:solidFill>
                <a:latin typeface="Calibri" charset="0"/>
                <a:ea typeface="ＭＳ Ｐゴシック" charset="-128"/>
              </a:rPr>
              <a:t>Platform</a:t>
            </a:r>
          </a:p>
        </p:txBody>
      </p:sp>
      <p:cxnSp>
        <p:nvCxnSpPr>
          <p:cNvPr id="67" name="Straight Arrow Connector 66"/>
          <p:cNvCxnSpPr>
            <a:cxnSpLocks noChangeShapeType="1"/>
          </p:cNvCxnSpPr>
          <p:nvPr/>
        </p:nvCxnSpPr>
        <p:spPr bwMode="auto">
          <a:xfrm>
            <a:off x="5046207" y="3657600"/>
            <a:ext cx="385762" cy="1588"/>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cxnSp>
        <p:nvCxnSpPr>
          <p:cNvPr id="68" name="Straight Arrow Connector 67"/>
          <p:cNvCxnSpPr>
            <a:cxnSpLocks noChangeShapeType="1"/>
          </p:cNvCxnSpPr>
          <p:nvPr/>
        </p:nvCxnSpPr>
        <p:spPr bwMode="auto">
          <a:xfrm>
            <a:off x="3265032" y="4597400"/>
            <a:ext cx="355600" cy="0"/>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cxnSp>
        <p:nvCxnSpPr>
          <p:cNvPr id="69" name="Straight Arrow Connector 68"/>
          <p:cNvCxnSpPr>
            <a:cxnSpLocks noChangeShapeType="1"/>
          </p:cNvCxnSpPr>
          <p:nvPr/>
        </p:nvCxnSpPr>
        <p:spPr bwMode="auto">
          <a:xfrm>
            <a:off x="1526719" y="5537200"/>
            <a:ext cx="377825" cy="1588"/>
          </a:xfrm>
          <a:prstGeom prst="straightConnector1">
            <a:avLst/>
          </a:prstGeom>
          <a:noFill/>
          <a:ln w="31750">
            <a:solidFill>
              <a:srgbClr val="000090"/>
            </a:solidFill>
            <a:round/>
            <a:headEnd/>
            <a:tailEnd type="none" w="med" len="lg"/>
          </a:ln>
          <a:effectLst>
            <a:outerShdw dist="20000" dir="5400000" rotWithShape="0">
              <a:srgbClr val="808080">
                <a:alpha val="37999"/>
              </a:srgbClr>
            </a:outerShdw>
          </a:effectLst>
        </p:spPr>
      </p:cxnSp>
      <p:sp>
        <p:nvSpPr>
          <p:cNvPr id="34862" name="TextBox 69"/>
          <p:cNvSpPr txBox="1">
            <a:spLocks noChangeArrowheads="1"/>
          </p:cNvSpPr>
          <p:nvPr/>
        </p:nvSpPr>
        <p:spPr bwMode="auto">
          <a:xfrm>
            <a:off x="1975982" y="5303838"/>
            <a:ext cx="1220787" cy="4619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prstTxWarp prst="textNoShape">
              <a:avLst/>
            </a:prstTxWarp>
            <a:spAutoFit/>
          </a:bodyPr>
          <a:lstStyle/>
          <a:p>
            <a:pPr algn="ctr" defTabSz="457200" fontAlgn="base">
              <a:spcBef>
                <a:spcPct val="0"/>
              </a:spcBef>
              <a:spcAft>
                <a:spcPct val="0"/>
              </a:spcAft>
            </a:pPr>
            <a:r>
              <a:rPr lang="en-US" sz="1200">
                <a:solidFill>
                  <a:srgbClr val="000000"/>
                </a:solidFill>
                <a:latin typeface="Calibri" charset="0"/>
              </a:rPr>
              <a:t>Service</a:t>
            </a:r>
            <a:br>
              <a:rPr lang="en-US" sz="1200">
                <a:solidFill>
                  <a:srgbClr val="000000"/>
                </a:solidFill>
                <a:latin typeface="Calibri" charset="0"/>
              </a:rPr>
            </a:br>
            <a:r>
              <a:rPr lang="en-US" sz="1200">
                <a:solidFill>
                  <a:srgbClr val="000000"/>
                </a:solidFill>
                <a:latin typeface="Calibri" charset="0"/>
              </a:rPr>
              <a:t>Implementation</a:t>
            </a:r>
          </a:p>
        </p:txBody>
      </p:sp>
      <p:cxnSp>
        <p:nvCxnSpPr>
          <p:cNvPr id="72" name="Elbow Connector 71"/>
          <p:cNvCxnSpPr>
            <a:cxnSpLocks noChangeShapeType="1"/>
            <a:stCxn id="60" idx="3"/>
            <a:endCxn id="64" idx="3"/>
          </p:cNvCxnSpPr>
          <p:nvPr/>
        </p:nvCxnSpPr>
        <p:spPr bwMode="auto">
          <a:xfrm flipH="1">
            <a:off x="1406069" y="5545138"/>
            <a:ext cx="1768475" cy="463550"/>
          </a:xfrm>
          <a:prstGeom prst="bentConnector3">
            <a:avLst>
              <a:gd name="adj1" fmla="val -12926"/>
            </a:avLst>
          </a:prstGeom>
          <a:noFill/>
          <a:ln w="50800">
            <a:solidFill>
              <a:srgbClr val="000090"/>
            </a:solidFill>
            <a:miter lim="800000"/>
            <a:headEnd/>
            <a:tailEnd type="triangle" w="med" len="lg"/>
          </a:ln>
          <a:effectLst>
            <a:outerShdw dist="20000" dir="5400000" rotWithShape="0">
              <a:srgbClr val="808080">
                <a:alpha val="37999"/>
              </a:srgbClr>
            </a:outerShdw>
          </a:effectLst>
        </p:spPr>
      </p:cxnSp>
      <p:cxnSp>
        <p:nvCxnSpPr>
          <p:cNvPr id="74" name="Elbow Connector 73"/>
          <p:cNvCxnSpPr>
            <a:cxnSpLocks noChangeShapeType="1"/>
            <a:stCxn id="42" idx="3"/>
            <a:endCxn id="57" idx="3"/>
          </p:cNvCxnSpPr>
          <p:nvPr/>
        </p:nvCxnSpPr>
        <p:spPr bwMode="auto">
          <a:xfrm flipH="1">
            <a:off x="3259954" y="4595813"/>
            <a:ext cx="1679890" cy="490787"/>
          </a:xfrm>
          <a:prstGeom prst="bentConnector3">
            <a:avLst>
              <a:gd name="adj1" fmla="val -17587"/>
            </a:avLst>
          </a:prstGeom>
          <a:noFill/>
          <a:ln w="50800">
            <a:solidFill>
              <a:srgbClr val="000090"/>
            </a:solidFill>
            <a:miter lim="800000"/>
            <a:headEnd/>
            <a:tailEnd type="triangle" w="med" len="lg"/>
          </a:ln>
          <a:effectLst>
            <a:outerShdw dist="20000" dir="5400000" rotWithShape="0">
              <a:srgbClr val="808080">
                <a:alpha val="37999"/>
              </a:srgbClr>
            </a:outerShdw>
          </a:effectLst>
        </p:spPr>
      </p:cxnSp>
      <p:cxnSp>
        <p:nvCxnSpPr>
          <p:cNvPr id="113" name="Elbow Connector 112"/>
          <p:cNvCxnSpPr>
            <a:cxnSpLocks noChangeShapeType="1"/>
            <a:stCxn id="50" idx="3"/>
          </p:cNvCxnSpPr>
          <p:nvPr/>
        </p:nvCxnSpPr>
        <p:spPr bwMode="auto">
          <a:xfrm flipH="1">
            <a:off x="3253181" y="2682876"/>
            <a:ext cx="5226788" cy="2608576"/>
          </a:xfrm>
          <a:prstGeom prst="bentConnector3">
            <a:avLst>
              <a:gd name="adj1" fmla="val -6506"/>
            </a:avLst>
          </a:prstGeom>
          <a:noFill/>
          <a:ln w="50800">
            <a:solidFill>
              <a:srgbClr val="336600"/>
            </a:solidFill>
            <a:miter lim="800000"/>
            <a:headEnd/>
            <a:tailEnd type="triangle" w="med" len="lg"/>
          </a:ln>
          <a:effectLst>
            <a:outerShdw dist="20000" dir="5400000" rotWithShape="0">
              <a:srgbClr val="808080">
                <a:alpha val="37999"/>
              </a:srgbClr>
            </a:outerShdw>
          </a:effectLst>
        </p:spPr>
      </p:cxnSp>
      <p:sp>
        <p:nvSpPr>
          <p:cNvPr id="34866" name="Decision 147"/>
          <p:cNvSpPr>
            <a:spLocks noChangeArrowheads="1"/>
          </p:cNvSpPr>
          <p:nvPr/>
        </p:nvSpPr>
        <p:spPr bwMode="auto">
          <a:xfrm>
            <a:off x="1444169" y="5456238"/>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pPr algn="ctr" eaLnBrk="0" fontAlgn="base" hangingPunct="0">
              <a:spcBef>
                <a:spcPct val="0"/>
              </a:spcBef>
              <a:spcAft>
                <a:spcPct val="0"/>
              </a:spcAft>
            </a:pPr>
            <a:endParaRPr lang="en-US" sz="2400">
              <a:solidFill>
                <a:srgbClr val="000000"/>
              </a:solidFill>
              <a:latin typeface="Times" charset="0"/>
              <a:ea typeface="ＭＳ Ｐゴシック" charset="-128"/>
            </a:endParaRPr>
          </a:p>
        </p:txBody>
      </p:sp>
      <p:sp>
        <p:nvSpPr>
          <p:cNvPr id="34867" name="Decision 148"/>
          <p:cNvSpPr>
            <a:spLocks noChangeArrowheads="1"/>
          </p:cNvSpPr>
          <p:nvPr/>
        </p:nvSpPr>
        <p:spPr bwMode="auto">
          <a:xfrm>
            <a:off x="3495219" y="4521200"/>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pPr algn="ctr" eaLnBrk="0" fontAlgn="base" hangingPunct="0">
              <a:spcBef>
                <a:spcPct val="0"/>
              </a:spcBef>
              <a:spcAft>
                <a:spcPct val="0"/>
              </a:spcAft>
            </a:pPr>
            <a:endParaRPr lang="en-US" sz="2400">
              <a:solidFill>
                <a:srgbClr val="000000"/>
              </a:solidFill>
              <a:latin typeface="Times" charset="0"/>
              <a:ea typeface="ＭＳ Ｐゴシック" charset="-128"/>
            </a:endParaRPr>
          </a:p>
        </p:txBody>
      </p:sp>
      <p:sp>
        <p:nvSpPr>
          <p:cNvPr id="34868" name="Decision 149"/>
          <p:cNvSpPr>
            <a:spLocks noChangeArrowheads="1"/>
          </p:cNvSpPr>
          <p:nvPr/>
        </p:nvSpPr>
        <p:spPr bwMode="auto">
          <a:xfrm>
            <a:off x="4963657" y="3576638"/>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pPr algn="ctr" eaLnBrk="0" fontAlgn="base" hangingPunct="0">
              <a:spcBef>
                <a:spcPct val="0"/>
              </a:spcBef>
              <a:spcAft>
                <a:spcPct val="0"/>
              </a:spcAft>
            </a:pPr>
            <a:endParaRPr lang="en-US" sz="2400">
              <a:solidFill>
                <a:srgbClr val="000000"/>
              </a:solidFill>
              <a:latin typeface="Times" charset="0"/>
              <a:ea typeface="ＭＳ Ｐゴシック" charset="-128"/>
            </a:endParaRPr>
          </a:p>
        </p:txBody>
      </p:sp>
      <p:sp>
        <p:nvSpPr>
          <p:cNvPr id="34869" name="Decision 151"/>
          <p:cNvSpPr>
            <a:spLocks noChangeArrowheads="1"/>
          </p:cNvSpPr>
          <p:nvPr/>
        </p:nvSpPr>
        <p:spPr bwMode="auto">
          <a:xfrm>
            <a:off x="6728957" y="2632075"/>
            <a:ext cx="241300" cy="152400"/>
          </a:xfrm>
          <a:prstGeom prst="flowChartDecision">
            <a:avLst/>
          </a:prstGeom>
          <a:solidFill>
            <a:srgbClr val="000090"/>
          </a:solidFill>
          <a:ln w="38100">
            <a:solidFill>
              <a:srgbClr val="000090"/>
            </a:solidFill>
            <a:round/>
            <a:headEnd/>
            <a:tailEnd/>
          </a:ln>
        </p:spPr>
        <p:txBody>
          <a:bodyPr>
            <a:prstTxWarp prst="textNoShape">
              <a:avLst/>
            </a:prstTxWarp>
          </a:bodyPr>
          <a:lstStyle/>
          <a:p>
            <a:pPr algn="ctr" eaLnBrk="0" fontAlgn="base" hangingPunct="0">
              <a:spcBef>
                <a:spcPct val="0"/>
              </a:spcBef>
              <a:spcAft>
                <a:spcPct val="0"/>
              </a:spcAft>
            </a:pPr>
            <a:endParaRPr lang="en-US" sz="2400">
              <a:solidFill>
                <a:srgbClr val="000000"/>
              </a:solidFill>
              <a:latin typeface="Times" charset="0"/>
              <a:ea typeface="ＭＳ Ｐゴシック" charset="-128"/>
            </a:endParaRPr>
          </a:p>
        </p:txBody>
      </p:sp>
      <p:cxnSp>
        <p:nvCxnSpPr>
          <p:cNvPr id="160" name="Elbow Connector 159"/>
          <p:cNvCxnSpPr>
            <a:cxnSpLocks noChangeShapeType="1"/>
          </p:cNvCxnSpPr>
          <p:nvPr/>
        </p:nvCxnSpPr>
        <p:spPr bwMode="auto">
          <a:xfrm rot="10800000" flipV="1">
            <a:off x="1409244" y="2578100"/>
            <a:ext cx="7080250" cy="3587750"/>
          </a:xfrm>
          <a:prstGeom prst="bentConnector3">
            <a:avLst>
              <a:gd name="adj1" fmla="val -6618"/>
            </a:avLst>
          </a:prstGeom>
          <a:noFill/>
          <a:ln w="50800">
            <a:solidFill>
              <a:srgbClr val="336600"/>
            </a:solidFill>
            <a:miter lim="800000"/>
            <a:headEnd/>
            <a:tailEnd type="triangle" w="med" len="lg"/>
          </a:ln>
          <a:effectLst>
            <a:outerShdw dist="20000" dir="5400000" rotWithShape="0">
              <a:srgbClr val="808080">
                <a:alpha val="37999"/>
              </a:srgbClr>
            </a:outerShdw>
          </a:effectLst>
        </p:spPr>
      </p:cxnSp>
      <p:sp>
        <p:nvSpPr>
          <p:cNvPr id="166" name="TextBox 165"/>
          <p:cNvSpPr txBox="1"/>
          <p:nvPr/>
        </p:nvSpPr>
        <p:spPr>
          <a:xfrm>
            <a:off x="8421232" y="3136900"/>
            <a:ext cx="307975" cy="276225"/>
          </a:xfrm>
          <a:prstGeom prst="rect">
            <a:avLst/>
          </a:prstGeom>
          <a:noFill/>
        </p:spPr>
        <p:txBody>
          <a:bodyPr wrap="none">
            <a:spAutoFit/>
          </a:bodyPr>
          <a:lstStyle/>
          <a:p>
            <a:pPr algn="ctr" eaLnBrk="0" fontAlgn="base" hangingPunct="0">
              <a:spcBef>
                <a:spcPct val="0"/>
              </a:spcBef>
              <a:spcAft>
                <a:spcPct val="0"/>
              </a:spcAft>
              <a:defRPr/>
            </a:pPr>
            <a:r>
              <a:rPr lang="en-US" sz="1200" i="1" dirty="0">
                <a:solidFill>
                  <a:srgbClr val="000000"/>
                </a:solidFill>
                <a:ea typeface="ＭＳ Ｐゴシック" charset="-128"/>
              </a:rPr>
              <a:t>a</a:t>
            </a:r>
          </a:p>
        </p:txBody>
      </p:sp>
      <p:sp>
        <p:nvSpPr>
          <p:cNvPr id="167" name="TextBox 166"/>
          <p:cNvSpPr txBox="1"/>
          <p:nvPr/>
        </p:nvSpPr>
        <p:spPr>
          <a:xfrm>
            <a:off x="8452982" y="4901555"/>
            <a:ext cx="307975" cy="276999"/>
          </a:xfrm>
          <a:prstGeom prst="rect">
            <a:avLst/>
          </a:prstGeom>
          <a:noFill/>
        </p:spPr>
        <p:txBody>
          <a:bodyPr wrap="square">
            <a:spAutoFit/>
          </a:bodyPr>
          <a:lstStyle/>
          <a:p>
            <a:pPr algn="ctr" eaLnBrk="0" fontAlgn="base" hangingPunct="0">
              <a:spcBef>
                <a:spcPct val="0"/>
              </a:spcBef>
              <a:spcAft>
                <a:spcPct val="0"/>
              </a:spcAft>
              <a:defRPr/>
            </a:pPr>
            <a:r>
              <a:rPr lang="en-US" sz="1200" i="1" dirty="0">
                <a:solidFill>
                  <a:srgbClr val="000000"/>
                </a:solidFill>
                <a:ea typeface="ＭＳ Ｐゴシック" charset="-128"/>
              </a:rPr>
              <a:t>b</a:t>
            </a:r>
          </a:p>
        </p:txBody>
      </p:sp>
      <p:sp>
        <p:nvSpPr>
          <p:cNvPr id="168" name="TextBox 167"/>
          <p:cNvSpPr txBox="1"/>
          <p:nvPr/>
        </p:nvSpPr>
        <p:spPr>
          <a:xfrm>
            <a:off x="8486291" y="5797550"/>
            <a:ext cx="307975" cy="276225"/>
          </a:xfrm>
          <a:prstGeom prst="rect">
            <a:avLst/>
          </a:prstGeom>
          <a:noFill/>
        </p:spPr>
        <p:txBody>
          <a:bodyPr wrap="none">
            <a:spAutoFit/>
          </a:bodyPr>
          <a:lstStyle/>
          <a:p>
            <a:pPr algn="ctr" eaLnBrk="0" fontAlgn="base" hangingPunct="0">
              <a:spcBef>
                <a:spcPct val="0"/>
              </a:spcBef>
              <a:spcAft>
                <a:spcPct val="0"/>
              </a:spcAft>
              <a:defRPr/>
            </a:pPr>
            <a:r>
              <a:rPr lang="en-US" sz="1200" i="1" dirty="0" err="1">
                <a:solidFill>
                  <a:srgbClr val="000000"/>
                </a:solidFill>
                <a:ea typeface="ＭＳ Ｐゴシック" charset="-128"/>
              </a:rPr>
              <a:t>c</a:t>
            </a:r>
            <a:endParaRPr lang="en-US" sz="1200" i="1" dirty="0">
              <a:solidFill>
                <a:srgbClr val="000000"/>
              </a:solidFill>
              <a:ea typeface="ＭＳ Ｐゴシック" charset="-128"/>
            </a:endParaRPr>
          </a:p>
        </p:txBody>
      </p:sp>
      <p:pic>
        <p:nvPicPr>
          <p:cNvPr id="54" name="Picture 2"/>
          <p:cNvPicPr>
            <a:picLocks noChangeAspect="1" noChangeArrowheads="1"/>
          </p:cNvPicPr>
          <p:nvPr/>
        </p:nvPicPr>
        <p:blipFill>
          <a:blip r:embed="rId2" cstate="print"/>
          <a:srcRect/>
          <a:stretch>
            <a:fillRect/>
          </a:stretch>
        </p:blipFill>
        <p:spPr bwMode="auto">
          <a:xfrm>
            <a:off x="0" y="1295400"/>
            <a:ext cx="3608622" cy="19691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Sensitivities</a:t>
            </a:r>
            <a:endParaRPr lang="en-US" dirty="0"/>
          </a:p>
        </p:txBody>
      </p:sp>
      <p:graphicFrame>
        <p:nvGraphicFramePr>
          <p:cNvPr id="313346" name="Object 2"/>
          <p:cNvGraphicFramePr>
            <a:graphicFrameLocks noChangeAspect="1"/>
          </p:cNvGraphicFramePr>
          <p:nvPr/>
        </p:nvGraphicFramePr>
        <p:xfrm>
          <a:off x="762000" y="1828800"/>
          <a:ext cx="5597525" cy="1087438"/>
        </p:xfrm>
        <a:graphic>
          <a:graphicData uri="http://schemas.openxmlformats.org/presentationml/2006/ole">
            <p:oleObj spid="_x0000_s14338" name="Equation" r:id="rId3" imgW="3492360" imgH="685800" progId="Equation.3">
              <p:embed/>
            </p:oleObj>
          </a:graphicData>
        </a:graphic>
      </p:graphicFrame>
      <p:graphicFrame>
        <p:nvGraphicFramePr>
          <p:cNvPr id="313347" name="Object 3"/>
          <p:cNvGraphicFramePr>
            <a:graphicFrameLocks noChangeAspect="1"/>
          </p:cNvGraphicFramePr>
          <p:nvPr/>
        </p:nvGraphicFramePr>
        <p:xfrm>
          <a:off x="762000" y="3657600"/>
          <a:ext cx="5721350" cy="1087438"/>
        </p:xfrm>
        <a:graphic>
          <a:graphicData uri="http://schemas.openxmlformats.org/presentationml/2006/ole">
            <p:oleObj spid="_x0000_s14339" name="Equation" r:id="rId4" imgW="3568680" imgH="685800" progId="Equation.3">
              <p:embed/>
            </p:oleObj>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Model Definition with Multi-Fidelity Responses and Sensitivities</a:t>
            </a:r>
            <a:endParaRPr lang="en-US" sz="2800" dirty="0"/>
          </a:p>
        </p:txBody>
      </p:sp>
      <p:sp>
        <p:nvSpPr>
          <p:cNvPr id="4" name="Rectangle 3"/>
          <p:cNvSpPr/>
          <p:nvPr/>
        </p:nvSpPr>
        <p:spPr>
          <a:xfrm>
            <a:off x="762000" y="1295400"/>
            <a:ext cx="7162800" cy="4832092"/>
          </a:xfrm>
          <a:prstGeom prst="rect">
            <a:avLst/>
          </a:prstGeom>
        </p:spPr>
        <p:txBody>
          <a:bodyPr wrap="square">
            <a:spAutoFit/>
          </a:bodyPr>
          <a:lstStyle/>
          <a:p>
            <a:r>
              <a:rPr lang="en-US" sz="1400" dirty="0" err="1" smtClean="0"/>
              <a:t>ResponseModel</a:t>
            </a:r>
            <a:r>
              <a:rPr lang="en-US" sz="1400" dirty="0" smtClean="0"/>
              <a:t> </a:t>
            </a:r>
            <a:r>
              <a:rPr lang="en-US" sz="1400" dirty="0" err="1" smtClean="0"/>
              <a:t>sm</a:t>
            </a:r>
            <a:r>
              <a:rPr lang="en-US" sz="1400" dirty="0" smtClean="0"/>
              <a:t> = </a:t>
            </a:r>
            <a:r>
              <a:rPr lang="en-US" sz="1400" i="1" dirty="0" err="1" smtClean="0"/>
              <a:t>responseModel("Sensitivity</a:t>
            </a:r>
            <a:r>
              <a:rPr lang="en-US" sz="1400" i="1" dirty="0" smtClean="0"/>
              <a:t> Analysis", </a:t>
            </a:r>
          </a:p>
          <a:p>
            <a:r>
              <a:rPr lang="en-US" sz="1400" i="1" dirty="0" err="1" smtClean="0"/>
              <a:t>designVars("x</a:t>
            </a:r>
            <a:r>
              <a:rPr lang="en-US" sz="1400" i="1" dirty="0" smtClean="0"/>
              <a:t>", </a:t>
            </a:r>
            <a:r>
              <a:rPr lang="en-US" sz="1400" i="1" dirty="0" err="1" smtClean="0"/>
              <a:t>designVarCount</a:t>
            </a:r>
            <a:r>
              <a:rPr lang="en-US" sz="1400" i="1" dirty="0" smtClean="0"/>
              <a:t>), </a:t>
            </a:r>
          </a:p>
          <a:p>
            <a:r>
              <a:rPr lang="en-US" sz="1400" i="1" dirty="0" smtClean="0"/>
              <a:t>linkedVars("xl1"),</a:t>
            </a:r>
          </a:p>
          <a:p>
            <a:r>
              <a:rPr lang="en-US" sz="1400" i="1" dirty="0" smtClean="0"/>
              <a:t>parameterVars(var("p1", 50.0)),</a:t>
            </a:r>
          </a:p>
          <a:p>
            <a:r>
              <a:rPr lang="en-US" sz="1400" i="1" dirty="0" err="1" smtClean="0"/>
              <a:t>responseVars("f</a:t>
            </a:r>
            <a:r>
              <a:rPr lang="en-US" sz="1400" i="1" dirty="0" smtClean="0"/>
              <a:t>”,</a:t>
            </a:r>
          </a:p>
          <a:p>
            <a:r>
              <a:rPr lang="en-US" sz="1400" i="1" dirty="0" smtClean="0"/>
              <a:t>     realization(</a:t>
            </a:r>
          </a:p>
          <a:p>
            <a:r>
              <a:rPr lang="en-US" sz="1400" i="1" dirty="0" smtClean="0"/>
              <a:t>         evaluation("fe1"), evaluation("fe2"),</a:t>
            </a:r>
          </a:p>
          <a:p>
            <a:r>
              <a:rPr lang="en-US" sz="1400" i="1" dirty="0" smtClean="0"/>
              <a:t>             differentiation("fe1", wrt(names(loop(1, 4), "</a:t>
            </a:r>
            <a:r>
              <a:rPr lang="en-US" sz="1400" i="1" dirty="0" err="1" smtClean="0"/>
              <a:t>x</a:t>
            </a:r>
            <a:r>
              <a:rPr lang="en-US" sz="1400" i="1" dirty="0" smtClean="0"/>
              <a:t>")), gradient("fe1g1"), gradient("fe1g2") ),     </a:t>
            </a:r>
          </a:p>
          <a:p>
            <a:r>
              <a:rPr lang="en-US" sz="1400" i="1" dirty="0" smtClean="0"/>
              <a:t>             differentiation("fe2", wrt("f1", "f3", "f4", "x3", "xl1"), gradient("fe2g1"), gradient("fe2g2"))),</a:t>
            </a:r>
          </a:p>
          <a:p>
            <a:r>
              <a:rPr lang="en-US" sz="1400" i="1" dirty="0" smtClean="0"/>
              <a:t>responseVars("f",4),</a:t>
            </a:r>
          </a:p>
          <a:p>
            <a:r>
              <a:rPr lang="en-US" sz="1400" i="1" dirty="0" smtClean="0"/>
              <a:t>      realization("f1", differentiation(wrt("x1", "x2"))),</a:t>
            </a:r>
          </a:p>
          <a:p>
            <a:r>
              <a:rPr lang="en-US" sz="1400" i="1" dirty="0" smtClean="0"/>
              <a:t>      realization("f2", differentiation(wrt("x1", "x2"))),</a:t>
            </a:r>
          </a:p>
          <a:p>
            <a:r>
              <a:rPr lang="en-US" sz="1400" i="1" dirty="0" smtClean="0"/>
              <a:t>      realization("f3", differentiation(wrt("f2"))),</a:t>
            </a:r>
          </a:p>
          <a:p>
            <a:r>
              <a:rPr lang="en-US" sz="1400" i="1" dirty="0" smtClean="0"/>
              <a:t>      realization("f4", evaluation("f4e"), </a:t>
            </a:r>
          </a:p>
          <a:p>
            <a:r>
              <a:rPr lang="en-US" sz="1400" i="1" dirty="0" smtClean="0"/>
              <a:t>           differentiation("f4e", wrt("x3", "x4"), gradient("f4eg1"), gradient("f4eg2"))),</a:t>
            </a:r>
          </a:p>
          <a:p>
            <a:r>
              <a:rPr lang="en-US" sz="1400" i="1" dirty="0" err="1" smtClean="0"/>
              <a:t>responseVars("g</a:t>
            </a:r>
            <a:r>
              <a:rPr lang="en-US" sz="1400" i="1" dirty="0" smtClean="0"/>
              <a:t>", 3),</a:t>
            </a:r>
          </a:p>
          <a:p>
            <a:r>
              <a:rPr lang="en-US" sz="1400" i="1" dirty="0" smtClean="0"/>
              <a:t>       realization("g1", evaluation("g1e1"), evaluation("g1e2"), </a:t>
            </a:r>
          </a:p>
          <a:p>
            <a:r>
              <a:rPr lang="en-US" sz="1400" i="1" dirty="0" smtClean="0"/>
              <a:t>            differentiation(wrt(names(loop(4), "</a:t>
            </a:r>
            <a:r>
              <a:rPr lang="en-US" sz="1400" i="1" dirty="0" err="1" smtClean="0"/>
              <a:t>x</a:t>
            </a:r>
            <a:r>
              <a:rPr lang="en-US" sz="1400" i="1" dirty="0" smtClean="0"/>
              <a:t>")), gradient("g1e1g1"), gradient("g1e1g2")), </a:t>
            </a:r>
          </a:p>
          <a:p>
            <a:r>
              <a:rPr lang="en-US" sz="1400" i="1" dirty="0" smtClean="0"/>
              <a:t>           differentiation(wrt("f1", "f2", "x2", "x3", "x4"), gradient("g1e2g1"), gradient("g1e2g2"))),</a:t>
            </a:r>
          </a:p>
          <a:p>
            <a:r>
              <a:rPr lang="en-US" sz="1400" i="1" dirty="0" smtClean="0"/>
              <a:t>realization("g2", differentiation(wrt(names(loop(4), "</a:t>
            </a:r>
            <a:r>
              <a:rPr lang="en-US" sz="1400" i="1" dirty="0" err="1" smtClean="0"/>
              <a:t>x</a:t>
            </a:r>
            <a:r>
              <a:rPr lang="en-US" sz="1400" i="1" dirty="0" smtClean="0"/>
              <a:t>")))),</a:t>
            </a:r>
          </a:p>
          <a:p>
            <a:r>
              <a:rPr lang="en-US" sz="1400" i="1" dirty="0" smtClean="0"/>
              <a:t>realization("g3", differentiation(wrt("x1", "x2", "x3", "x4"))));</a:t>
            </a:r>
            <a:endParaRPr lang="en-US" sz="1400" dirty="0"/>
          </a:p>
        </p:txBody>
      </p:sp>
      <p:sp>
        <p:nvSpPr>
          <p:cNvPr id="5" name="TextBox 4"/>
          <p:cNvSpPr txBox="1"/>
          <p:nvPr/>
        </p:nvSpPr>
        <p:spPr>
          <a:xfrm>
            <a:off x="838200" y="6324600"/>
            <a:ext cx="6955675" cy="369332"/>
          </a:xfrm>
          <a:prstGeom prst="rect">
            <a:avLst/>
          </a:prstGeom>
          <a:noFill/>
        </p:spPr>
        <p:txBody>
          <a:bodyPr wrap="none" rtlCol="0">
            <a:spAutoFit/>
          </a:bodyPr>
          <a:lstStyle/>
          <a:p>
            <a:r>
              <a:rPr lang="en-US" dirty="0" smtClean="0"/>
              <a:t>NOTE: With Multi-Fidelity the realizations MUST be Defined in the Model</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Response Variables</a:t>
            </a:r>
            <a:endParaRPr lang="en-US" dirty="0"/>
          </a:p>
        </p:txBody>
      </p:sp>
      <p:sp>
        <p:nvSpPr>
          <p:cNvPr id="3" name="Content Placeholder 2"/>
          <p:cNvSpPr>
            <a:spLocks noGrp="1"/>
          </p:cNvSpPr>
          <p:nvPr>
            <p:ph idx="1"/>
          </p:nvPr>
        </p:nvSpPr>
        <p:spPr>
          <a:xfrm>
            <a:off x="152400" y="1212326"/>
            <a:ext cx="8839200" cy="5257800"/>
          </a:xfrm>
        </p:spPr>
        <p:txBody>
          <a:bodyPr>
            <a:noAutofit/>
          </a:bodyPr>
          <a:lstStyle/>
          <a:p>
            <a:pPr>
              <a:buNone/>
            </a:pPr>
            <a:r>
              <a:rPr lang="en-US" sz="1400" dirty="0" err="1" smtClean="0"/>
              <a:t>var(model</a:t>
            </a:r>
            <a:r>
              <a:rPr lang="en-US" sz="1400" dirty="0" smtClean="0"/>
              <a:t>, "xl1", evaluator("xl1e", "7*x4"), args("x4"));</a:t>
            </a:r>
          </a:p>
          <a:p>
            <a:pPr>
              <a:buNone/>
            </a:pPr>
            <a:r>
              <a:rPr lang="en-US" sz="1400" dirty="0" smtClean="0"/>
              <a:t>// first fidelity for f:fe1</a:t>
            </a:r>
          </a:p>
          <a:p>
            <a:pPr>
              <a:buNone/>
            </a:pPr>
            <a:r>
              <a:rPr lang="en-US" sz="1400" dirty="0" err="1" smtClean="0"/>
              <a:t>var(model</a:t>
            </a:r>
            <a:r>
              <a:rPr lang="en-US" sz="1400" dirty="0" smtClean="0"/>
              <a:t>, "</a:t>
            </a:r>
            <a:r>
              <a:rPr lang="en-US" sz="1400" dirty="0" err="1" smtClean="0"/>
              <a:t>f</a:t>
            </a:r>
            <a:r>
              <a:rPr lang="en-US" sz="1400" dirty="0" smtClean="0"/>
              <a:t>", "fe1", evaluator("fe1", "x1^2-5.0*x1+x2^2-5.0*x2+2.0*x3^2-21.0*x3+x4^2+7.0*x4+50.0"),</a:t>
            </a:r>
          </a:p>
          <a:p>
            <a:pPr>
              <a:buNone/>
            </a:pPr>
            <a:r>
              <a:rPr lang="en-US" sz="1400" dirty="0" smtClean="0"/>
              <a:t>	args("x1", "x2", "x3", "x4"));</a:t>
            </a:r>
          </a:p>
          <a:p>
            <a:pPr>
              <a:buNone/>
            </a:pPr>
            <a:r>
              <a:rPr lang="en-US" sz="1400" dirty="0" smtClean="0"/>
              <a:t>First fidelity for g1:g1e1</a:t>
            </a:r>
          </a:p>
          <a:p>
            <a:pPr>
              <a:buNone/>
            </a:pPr>
            <a:r>
              <a:rPr lang="en-US" sz="1400" dirty="0" err="1" smtClean="0"/>
              <a:t>var(model</a:t>
            </a:r>
            <a:r>
              <a:rPr lang="en-US" sz="1400" dirty="0" smtClean="0"/>
              <a:t>, "g1", evaluator("g1e1", "x1^2+x1+x2^2-x2+x3^2+x3+x4^2-x4-8.0"),</a:t>
            </a:r>
          </a:p>
          <a:p>
            <a:pPr>
              <a:buNone/>
            </a:pPr>
            <a:r>
              <a:rPr lang="en-US" sz="1400" dirty="0" smtClean="0"/>
              <a:t>	args("x1", "x2", "x3", "x4"));</a:t>
            </a:r>
          </a:p>
          <a:p>
            <a:pPr>
              <a:buNone/>
            </a:pPr>
            <a:r>
              <a:rPr lang="en-US" sz="1400" dirty="0" err="1" smtClean="0"/>
              <a:t>var(model</a:t>
            </a:r>
            <a:r>
              <a:rPr lang="en-US" sz="1400" dirty="0" smtClean="0"/>
              <a:t>, "g2", evaluator("g2e", "x1^2-x1+2.0*x2^2+x3^2+2.0*x4^2-x4-10.0"),</a:t>
            </a:r>
          </a:p>
          <a:p>
            <a:pPr>
              <a:buNone/>
            </a:pPr>
            <a:r>
              <a:rPr lang="en-US" sz="1400" dirty="0" smtClean="0"/>
              <a:t>	args("x1", "x2", "x3", "x4"));</a:t>
            </a:r>
          </a:p>
          <a:p>
            <a:pPr>
              <a:buNone/>
            </a:pPr>
            <a:r>
              <a:rPr lang="en-US" sz="1400" dirty="0" err="1" smtClean="0"/>
              <a:t>var(model</a:t>
            </a:r>
            <a:r>
              <a:rPr lang="en-US" sz="1400" dirty="0" smtClean="0"/>
              <a:t>, "g3", evaluator("g3e", "2.0*x1^2+2.0*x1+x2^2-x2+x3^2-x4-5.0"),</a:t>
            </a:r>
          </a:p>
          <a:p>
            <a:pPr>
              <a:buNone/>
            </a:pPr>
            <a:r>
              <a:rPr lang="en-US" sz="1400" dirty="0" smtClean="0"/>
              <a:t>	args("x1", "x2", "x3", "x4"));</a:t>
            </a:r>
          </a:p>
          <a:p>
            <a:pPr>
              <a:buNone/>
            </a:pPr>
            <a:r>
              <a:rPr lang="en-US" sz="1400" dirty="0" smtClean="0"/>
              <a:t>// second fidelity for f:fe2</a:t>
            </a:r>
          </a:p>
          <a:p>
            <a:pPr>
              <a:buNone/>
            </a:pPr>
            <a:r>
              <a:rPr lang="en-US" sz="1400" dirty="0" err="1" smtClean="0"/>
              <a:t>var(model</a:t>
            </a:r>
            <a:r>
              <a:rPr lang="en-US" sz="1400" dirty="0" smtClean="0"/>
              <a:t>, "</a:t>
            </a:r>
            <a:r>
              <a:rPr lang="en-US" sz="1400" dirty="0" err="1" smtClean="0"/>
              <a:t>f</a:t>
            </a:r>
            <a:r>
              <a:rPr lang="en-US" sz="1400" dirty="0" smtClean="0"/>
              <a:t>", "fe2", evaluator("fe2", "f1+f3+f4-21.0*x3+xl1+p1+.01"),args("x3", "f1","f3","f4", "xl1", "p1"));</a:t>
            </a:r>
          </a:p>
          <a:p>
            <a:pPr>
              <a:buNone/>
            </a:pPr>
            <a:r>
              <a:rPr lang="en-US" sz="1400" dirty="0" err="1" smtClean="0"/>
              <a:t>var(model</a:t>
            </a:r>
            <a:r>
              <a:rPr lang="en-US" sz="1400" dirty="0" smtClean="0"/>
              <a:t>, "f1", evaluator("f1e", "x1^2+x2^2"), args("x1","x2"));</a:t>
            </a:r>
          </a:p>
          <a:p>
            <a:pPr>
              <a:buNone/>
            </a:pPr>
            <a:r>
              <a:rPr lang="en-US" sz="1400" dirty="0" err="1" smtClean="0"/>
              <a:t>var(model</a:t>
            </a:r>
            <a:r>
              <a:rPr lang="en-US" sz="1400" dirty="0" smtClean="0"/>
              <a:t>, "f2", evaluator("f2e","x1+x2"), args("x1","x2"));</a:t>
            </a:r>
          </a:p>
          <a:p>
            <a:pPr>
              <a:buNone/>
            </a:pPr>
            <a:r>
              <a:rPr lang="en-US" sz="1400" dirty="0" err="1" smtClean="0"/>
              <a:t>var(model</a:t>
            </a:r>
            <a:r>
              <a:rPr lang="en-US" sz="1400" dirty="0" smtClean="0"/>
              <a:t>, "f3", evaluator("f3e", "-5.0*f2"), args("f2"));</a:t>
            </a:r>
          </a:p>
          <a:p>
            <a:pPr>
              <a:buNone/>
            </a:pPr>
            <a:r>
              <a:rPr lang="en-US" sz="1400" dirty="0" err="1" smtClean="0"/>
              <a:t>var(model</a:t>
            </a:r>
            <a:r>
              <a:rPr lang="en-US" sz="1400" dirty="0" smtClean="0"/>
              <a:t>, "f4", evaluator("f4e", "2.0*x3^2+x4^2"), args("x3","x4"));</a:t>
            </a:r>
          </a:p>
          <a:p>
            <a:pPr>
              <a:buNone/>
            </a:pPr>
            <a:r>
              <a:rPr lang="en-US" sz="1400" dirty="0" smtClean="0"/>
              <a:t>// second fidelity for g1:g1e2</a:t>
            </a:r>
          </a:p>
          <a:p>
            <a:pPr>
              <a:buNone/>
            </a:pPr>
            <a:r>
              <a:rPr lang="en-US" sz="1400" dirty="0" err="1" smtClean="0"/>
              <a:t>var(model</a:t>
            </a:r>
            <a:r>
              <a:rPr lang="en-US" sz="1400" dirty="0" smtClean="0"/>
              <a:t>, "g1", evaluator("g1e2", "f1+f2-2.0*x2+x3^2+x3+x4^2-x4-8.0"), args("f1", "f2”,"x2","x3","x4"));</a:t>
            </a:r>
            <a:endParaRPr lang="en-US" sz="1400" dirty="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sensitivities for the Response Model</a:t>
            </a:r>
            <a:endParaRPr lang="en-US" dirty="0"/>
          </a:p>
        </p:txBody>
      </p:sp>
      <p:sp>
        <p:nvSpPr>
          <p:cNvPr id="4" name="Rectangle 3"/>
          <p:cNvSpPr/>
          <p:nvPr/>
        </p:nvSpPr>
        <p:spPr>
          <a:xfrm>
            <a:off x="304800" y="1219200"/>
            <a:ext cx="8153400" cy="5478423"/>
          </a:xfrm>
          <a:prstGeom prst="rect">
            <a:avLst/>
          </a:prstGeom>
        </p:spPr>
        <p:txBody>
          <a:bodyPr wrap="square">
            <a:spAutoFit/>
          </a:bodyPr>
          <a:lstStyle/>
          <a:p>
            <a:r>
              <a:rPr lang="en-US" sz="1000" dirty="0" smtClean="0"/>
              <a:t>// f:fe1</a:t>
            </a:r>
          </a:p>
          <a:p>
            <a:r>
              <a:rPr lang="en-US" sz="1000" dirty="0" smtClean="0"/>
              <a:t>// design </a:t>
            </a:r>
            <a:r>
              <a:rPr lang="en-US" sz="1000" u="sng" dirty="0" err="1" smtClean="0"/>
              <a:t>vars</a:t>
            </a:r>
            <a:r>
              <a:rPr lang="en-US" sz="1000" u="sng" dirty="0" smtClean="0"/>
              <a:t>: x1, x2, x3, x4</a:t>
            </a:r>
          </a:p>
          <a:p>
            <a:r>
              <a:rPr lang="en-US" sz="1000" dirty="0" smtClean="0"/>
              <a:t>// response </a:t>
            </a:r>
            <a:r>
              <a:rPr lang="en-US" sz="1000" u="sng" dirty="0" err="1" smtClean="0"/>
              <a:t>vars</a:t>
            </a:r>
            <a:r>
              <a:rPr lang="en-US" sz="1000" u="sng" dirty="0" smtClean="0"/>
              <a:t>: </a:t>
            </a:r>
            <a:r>
              <a:rPr lang="en-US" sz="1000" u="sng" dirty="0" err="1" smtClean="0"/>
              <a:t>f</a:t>
            </a:r>
            <a:endParaRPr lang="en-US" sz="1000" u="sng" dirty="0" smtClean="0"/>
          </a:p>
          <a:p>
            <a:r>
              <a:rPr lang="en-US" sz="1000" dirty="0" smtClean="0"/>
              <a:t>// response f:fe1="x1^2-5.0*x1+x2^2-5.0*x2+2.0*x3^2-21.0*x3+x4^2+7.0*x4+50.0"</a:t>
            </a:r>
          </a:p>
          <a:p>
            <a:r>
              <a:rPr lang="en-US" sz="1000" dirty="0" smtClean="0"/>
              <a:t>//dfdxi:dfe1dxie1</a:t>
            </a:r>
          </a:p>
          <a:p>
            <a:r>
              <a:rPr lang="en-US" sz="1000" dirty="0" smtClean="0"/>
              <a:t>// partial derivative dfe1dx1e1 = "2.0*x1-5.0"</a:t>
            </a:r>
          </a:p>
          <a:p>
            <a:r>
              <a:rPr lang="en-US" sz="1000" dirty="0" smtClean="0"/>
              <a:t>// partial derivative dfe1dx2e1 = "2.0*x2-5.0"</a:t>
            </a:r>
          </a:p>
          <a:p>
            <a:r>
              <a:rPr lang="en-US" sz="1000" dirty="0" smtClean="0"/>
              <a:t>// partial derivative dfe1dx3e1 = "4.0*x3-21.0"</a:t>
            </a:r>
          </a:p>
          <a:p>
            <a:r>
              <a:rPr lang="en-US" sz="1000" dirty="0" smtClean="0"/>
              <a:t>// partial derivative dfe1dx4e1 = "2.0*x4+7.0"</a:t>
            </a:r>
          </a:p>
          <a:p>
            <a:r>
              <a:rPr lang="en-US" sz="1000" dirty="0" smtClean="0"/>
              <a:t>Evaluator dfe1dx1e1 = </a:t>
            </a:r>
            <a:r>
              <a:rPr lang="en-US" sz="1000" i="1" dirty="0" smtClean="0"/>
              <a:t>expression("dfe1dx1e1", "2.0*x1-5.0",args(sm.getDesignVar("x1")));</a:t>
            </a:r>
          </a:p>
          <a:p>
            <a:r>
              <a:rPr lang="en-US" sz="1000" dirty="0" smtClean="0"/>
              <a:t>Evaluator dfe1dx2e1 = </a:t>
            </a:r>
            <a:r>
              <a:rPr lang="en-US" sz="1000" i="1" dirty="0" smtClean="0"/>
              <a:t>expression("dfe1dx2e1", "2.0*x2-5.0",args(sm.getDesignVar("x2")));</a:t>
            </a:r>
          </a:p>
          <a:p>
            <a:r>
              <a:rPr lang="en-US" sz="1000" dirty="0" smtClean="0"/>
              <a:t>Evaluator dfe1dx3e1 = </a:t>
            </a:r>
            <a:r>
              <a:rPr lang="en-US" sz="1000" i="1" dirty="0" smtClean="0"/>
              <a:t>expression("dfe1dx3e1", "4.0*x3-21.0",args(sm.getDesignVar("x3")));</a:t>
            </a:r>
          </a:p>
          <a:p>
            <a:r>
              <a:rPr lang="en-US" sz="1000" dirty="0" smtClean="0"/>
              <a:t>Evaluator dfe1dx4e1 = </a:t>
            </a:r>
            <a:r>
              <a:rPr lang="en-US" sz="1000" i="1" dirty="0" smtClean="0"/>
              <a:t>expression("dfe1dx4e1", "2.0*x4+7.0",args(sm.getDesignVar("x4")));</a:t>
            </a:r>
          </a:p>
          <a:p>
            <a:r>
              <a:rPr lang="en-US" sz="1000" dirty="0" smtClean="0"/>
              <a:t>List&lt;Evaluator&gt; fe1g1 = </a:t>
            </a:r>
            <a:r>
              <a:rPr lang="en-US" sz="1000" i="1" dirty="0" smtClean="0"/>
              <a:t>list(dfe1dx1e1, dfe1dx2e1, dfe1dx3e1, dfe1dx4e1);</a:t>
            </a:r>
          </a:p>
          <a:p>
            <a:r>
              <a:rPr lang="en-US" sz="1000" dirty="0" err="1" smtClean="0"/>
              <a:t>sm.setGradientEvaluators("f</a:t>
            </a:r>
            <a:r>
              <a:rPr lang="en-US" sz="1000" dirty="0" smtClean="0"/>
              <a:t>", "fe1", "fe1g1",  fe1g1);</a:t>
            </a:r>
          </a:p>
          <a:p>
            <a:endParaRPr lang="en-US" sz="1000" dirty="0" smtClean="0"/>
          </a:p>
          <a:p>
            <a:endParaRPr lang="en-US" sz="1000" dirty="0" smtClean="0"/>
          </a:p>
          <a:p>
            <a:endParaRPr lang="en-US" sz="1000" dirty="0" smtClean="0"/>
          </a:p>
          <a:p>
            <a:r>
              <a:rPr lang="en-US" sz="1000" dirty="0" smtClean="0"/>
              <a:t>//dfdxi:dfe1dxie2</a:t>
            </a:r>
          </a:p>
          <a:p>
            <a:r>
              <a:rPr lang="en-US" sz="1000" dirty="0" smtClean="0"/>
              <a:t>// partial derivative dfe1dx1e2 = (fe1(x1+deltax1) -fe1(x1))/deltax1</a:t>
            </a:r>
          </a:p>
          <a:p>
            <a:r>
              <a:rPr lang="en-US" sz="1000" dirty="0" smtClean="0"/>
              <a:t>// partial derivative dfe1dx2e2 = (fe1(x2+deltax2) -fe1(x1))/deltax2</a:t>
            </a:r>
          </a:p>
          <a:p>
            <a:r>
              <a:rPr lang="en-US" sz="1000" dirty="0" smtClean="0"/>
              <a:t>// partial derivative dfe1dx3e2 = (fe1(x3+deltax3) -fe1(x1))/deltax3</a:t>
            </a:r>
          </a:p>
          <a:p>
            <a:r>
              <a:rPr lang="en-US" sz="1000" dirty="0" smtClean="0"/>
              <a:t>// partial derivative dfe1dx4e2 = (fe1(x4+deltax4) -fe1(x1))/deltax4</a:t>
            </a:r>
          </a:p>
          <a:p>
            <a:endParaRPr lang="en-US" sz="1000" dirty="0" smtClean="0"/>
          </a:p>
          <a:p>
            <a:r>
              <a:rPr lang="en-US" sz="1000" dirty="0" smtClean="0"/>
              <a:t>Evaluator dfe1dx1e2 = </a:t>
            </a:r>
            <a:r>
              <a:rPr lang="en-US" sz="1000" b="1" dirty="0" smtClean="0"/>
              <a:t>new FiniteDifferenceEvaluator("dfe1dx1e2", sm.getResponseVar("f").getEvaluator("fe1"),0.1, "x1");</a:t>
            </a:r>
          </a:p>
          <a:p>
            <a:r>
              <a:rPr lang="en-US" sz="1000" dirty="0" smtClean="0"/>
              <a:t>Evaluator dfe1dx2e2 = </a:t>
            </a:r>
            <a:r>
              <a:rPr lang="en-US" sz="1000" b="1" dirty="0" smtClean="0"/>
              <a:t>new FiniteDifferenceEvaluator("dfe1dx2e2", sm.getResponseVar("f").getEvaluator("fe1"),0.1, "x2");</a:t>
            </a:r>
          </a:p>
          <a:p>
            <a:r>
              <a:rPr lang="en-US" sz="1000" dirty="0" smtClean="0"/>
              <a:t>Evaluator dfe1dx3e2 = </a:t>
            </a:r>
            <a:r>
              <a:rPr lang="en-US" sz="1000" b="1" dirty="0" smtClean="0"/>
              <a:t>new FiniteDifferenceEvaluator("dfe1dx3e2", sm.getResponseVar("f").getEvaluator("fe1"),0.1, "x3");</a:t>
            </a:r>
          </a:p>
          <a:p>
            <a:r>
              <a:rPr lang="en-US" sz="1000" dirty="0" smtClean="0"/>
              <a:t>Evaluator dfe1dx4e2 = </a:t>
            </a:r>
            <a:r>
              <a:rPr lang="en-US" sz="1000" b="1" dirty="0" smtClean="0"/>
              <a:t>new FiniteDifferenceEvaluator("dfe1dx4e2", sm.getResponseVar("f").getEvaluator("fe1"),0.1, "x4");</a:t>
            </a:r>
          </a:p>
          <a:p>
            <a:r>
              <a:rPr lang="en-US" sz="1000" dirty="0" smtClean="0"/>
              <a:t>List&lt;Evaluator&gt; fe1g2 = </a:t>
            </a:r>
            <a:r>
              <a:rPr lang="en-US" sz="1000" i="1" dirty="0" smtClean="0"/>
              <a:t>list(dfe1dx1e2, dfe1dx2e2, dfe1dx3e2, dfe1dx4e2);</a:t>
            </a:r>
          </a:p>
          <a:p>
            <a:r>
              <a:rPr lang="en-US" sz="1000" dirty="0" err="1" smtClean="0"/>
              <a:t>sm.setGradientEvaluators("f</a:t>
            </a:r>
            <a:r>
              <a:rPr lang="en-US" sz="1000" dirty="0" smtClean="0"/>
              <a:t>", "fe1", "fe1g2",  fe1g2);</a:t>
            </a:r>
          </a:p>
          <a:p>
            <a:endParaRPr lang="en-US" sz="1000" dirty="0" smtClean="0"/>
          </a:p>
          <a:p>
            <a:r>
              <a:rPr lang="en-US" sz="1000" dirty="0" smtClean="0"/>
              <a:t>// link variable</a:t>
            </a:r>
          </a:p>
          <a:p>
            <a:r>
              <a:rPr lang="en-US" sz="1000" dirty="0" smtClean="0"/>
              <a:t>Evaluator dfe1dxl1e = </a:t>
            </a:r>
            <a:r>
              <a:rPr lang="en-US" sz="1000" i="1" dirty="0" smtClean="0"/>
              <a:t>expression("dfe1dxl1e", "7",args(sm.getDesignVar("x4")));</a:t>
            </a:r>
          </a:p>
          <a:p>
            <a:r>
              <a:rPr lang="en-US" sz="1000" dirty="0" smtClean="0"/>
              <a:t>sm.setGradientEvaluators("xl1",  "xl1e", "xl1eg", </a:t>
            </a:r>
            <a:r>
              <a:rPr lang="en-US" sz="1000" i="1" dirty="0" smtClean="0"/>
              <a:t>list(dfe1dxl1e));</a:t>
            </a:r>
          </a:p>
          <a:p>
            <a:endParaRPr lang="en-US" sz="1000" dirty="0" smtClean="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Fe2 with with Multi-Fidelity Sensitivities</a:t>
            </a:r>
            <a:endParaRPr lang="en-US" dirty="0"/>
          </a:p>
        </p:txBody>
      </p:sp>
      <p:sp>
        <p:nvSpPr>
          <p:cNvPr id="4" name="Rectangle 3"/>
          <p:cNvSpPr/>
          <p:nvPr/>
        </p:nvSpPr>
        <p:spPr>
          <a:xfrm>
            <a:off x="838200" y="1143000"/>
            <a:ext cx="7162800" cy="5478423"/>
          </a:xfrm>
          <a:prstGeom prst="rect">
            <a:avLst/>
          </a:prstGeom>
        </p:spPr>
        <p:txBody>
          <a:bodyPr wrap="square">
            <a:spAutoFit/>
          </a:bodyPr>
          <a:lstStyle/>
          <a:p>
            <a:r>
              <a:rPr lang="en-US" sz="1000" dirty="0" smtClean="0"/>
              <a:t>// f:fe2</a:t>
            </a:r>
          </a:p>
          <a:p>
            <a:r>
              <a:rPr lang="en-US" sz="1000" dirty="0" smtClean="0"/>
              <a:t>// design </a:t>
            </a:r>
            <a:r>
              <a:rPr lang="en-US" sz="1000" u="sng" dirty="0" err="1" smtClean="0"/>
              <a:t>vars</a:t>
            </a:r>
            <a:r>
              <a:rPr lang="en-US" sz="1000" u="sng" dirty="0" smtClean="0"/>
              <a:t>: x1, x2, x3, x4</a:t>
            </a:r>
          </a:p>
          <a:p>
            <a:r>
              <a:rPr lang="en-US" sz="1000" dirty="0" smtClean="0"/>
              <a:t>// linked </a:t>
            </a:r>
            <a:r>
              <a:rPr lang="en-US" sz="1000" u="sng" dirty="0" err="1" smtClean="0"/>
              <a:t>vars</a:t>
            </a:r>
            <a:r>
              <a:rPr lang="en-US" sz="1000" u="sng" dirty="0" smtClean="0"/>
              <a:t>: xl1="7.0*x4"</a:t>
            </a:r>
          </a:p>
          <a:p>
            <a:r>
              <a:rPr lang="en-US" sz="1000" dirty="0" smtClean="0"/>
              <a:t>// parameters: p1=50.</a:t>
            </a:r>
          </a:p>
          <a:p>
            <a:r>
              <a:rPr lang="en-US" sz="1000" dirty="0" smtClean="0"/>
              <a:t>// response </a:t>
            </a:r>
            <a:r>
              <a:rPr lang="en-US" sz="1000" u="sng" dirty="0" err="1" smtClean="0"/>
              <a:t>vars</a:t>
            </a:r>
            <a:r>
              <a:rPr lang="en-US" sz="1000" u="sng" dirty="0" smtClean="0"/>
              <a:t>: </a:t>
            </a:r>
            <a:r>
              <a:rPr lang="en-US" sz="1000" u="sng" dirty="0" err="1" smtClean="0"/>
              <a:t>f</a:t>
            </a:r>
            <a:r>
              <a:rPr lang="en-US" sz="1000" u="sng" dirty="0" smtClean="0"/>
              <a:t>, f1, f2, f3, f4,</a:t>
            </a:r>
          </a:p>
          <a:p>
            <a:r>
              <a:rPr lang="en-US" sz="1000" dirty="0" smtClean="0"/>
              <a:t>// response f:fe2="f1+f3+f4-21.0*x3+xl1+p1"</a:t>
            </a:r>
          </a:p>
          <a:p>
            <a:r>
              <a:rPr lang="en-US" sz="1000" dirty="0" smtClean="0"/>
              <a:t>// dfdxi:dfe2dxie1</a:t>
            </a:r>
          </a:p>
          <a:p>
            <a:r>
              <a:rPr lang="en-US" sz="1000" dirty="0" smtClean="0"/>
              <a:t>// partial derivative dfe2df1e1="1.0"</a:t>
            </a:r>
          </a:p>
          <a:p>
            <a:r>
              <a:rPr lang="en-US" sz="1000" dirty="0" smtClean="0"/>
              <a:t>// partial derivative dfe2df3e1="1.0"</a:t>
            </a:r>
          </a:p>
          <a:p>
            <a:r>
              <a:rPr lang="en-US" sz="1000" dirty="0" smtClean="0"/>
              <a:t>// partial derivative dfe2df4e1="1.0"</a:t>
            </a:r>
          </a:p>
          <a:p>
            <a:r>
              <a:rPr lang="en-US" sz="1000" dirty="0" smtClean="0"/>
              <a:t>// partial derivative dfe2dx3e1="-21.0"</a:t>
            </a:r>
          </a:p>
          <a:p>
            <a:r>
              <a:rPr lang="en-US" sz="1000" dirty="0" smtClean="0"/>
              <a:t>// partial derivative dfe2dxl1e1="1.0"</a:t>
            </a:r>
          </a:p>
          <a:p>
            <a:r>
              <a:rPr lang="en-US" sz="1000" dirty="0" smtClean="0"/>
              <a:t>Evaluator dfe2df1e1 = </a:t>
            </a:r>
            <a:r>
              <a:rPr lang="en-US" sz="1000" i="1" dirty="0" smtClean="0"/>
              <a:t>expression("dfe2df1e1", "1.0");</a:t>
            </a:r>
          </a:p>
          <a:p>
            <a:r>
              <a:rPr lang="en-US" sz="1000" dirty="0" smtClean="0"/>
              <a:t>Evaluator dfe2df3e1 = </a:t>
            </a:r>
            <a:r>
              <a:rPr lang="en-US" sz="1000" i="1" dirty="0" smtClean="0"/>
              <a:t>expression("dfe2df3e1", "1.0");</a:t>
            </a:r>
          </a:p>
          <a:p>
            <a:r>
              <a:rPr lang="en-US" sz="1000" dirty="0" smtClean="0"/>
              <a:t>Evaluator dfe2df4e1 = </a:t>
            </a:r>
            <a:r>
              <a:rPr lang="en-US" sz="1000" i="1" dirty="0" smtClean="0"/>
              <a:t>expression("dfe2df4e1", "1.0");</a:t>
            </a:r>
          </a:p>
          <a:p>
            <a:r>
              <a:rPr lang="en-US" sz="1000" dirty="0" smtClean="0"/>
              <a:t>Evaluator dfe2dx3e1 = </a:t>
            </a:r>
            <a:r>
              <a:rPr lang="en-US" sz="1000" i="1" dirty="0" smtClean="0"/>
              <a:t>expression("dfe2dx3e1", "-21.0");</a:t>
            </a:r>
          </a:p>
          <a:p>
            <a:r>
              <a:rPr lang="en-US" sz="1000" dirty="0" smtClean="0"/>
              <a:t>Evaluator dfe2dxl1e1 = </a:t>
            </a:r>
            <a:r>
              <a:rPr lang="en-US" sz="1000" i="1" dirty="0" smtClean="0"/>
              <a:t>expression("dfe2dxl1e1", "1.0");</a:t>
            </a:r>
          </a:p>
          <a:p>
            <a:r>
              <a:rPr lang="en-US" sz="1000" dirty="0" smtClean="0"/>
              <a:t>Evaluator dfe2dp1e1 = </a:t>
            </a:r>
            <a:r>
              <a:rPr lang="en-US" sz="1000" i="1" dirty="0" smtClean="0"/>
              <a:t>expression("dfe2dp1e1", "0.0");</a:t>
            </a:r>
          </a:p>
          <a:p>
            <a:r>
              <a:rPr lang="en-US" sz="1000" dirty="0" smtClean="0"/>
              <a:t>List&lt;Evaluator&gt; fe2g1 = </a:t>
            </a:r>
            <a:r>
              <a:rPr lang="en-US" sz="1000" i="1" dirty="0" smtClean="0"/>
              <a:t>list(dfe2df1e1, dfe2df3e1, dfe2df4e1, dfe2dx3e1, dfe2dxl1e1, dfe2dp1e1);</a:t>
            </a:r>
          </a:p>
          <a:p>
            <a:r>
              <a:rPr lang="en-US" sz="1000" dirty="0" err="1" smtClean="0"/>
              <a:t>sm.setGradientEvaluators("f</a:t>
            </a:r>
            <a:r>
              <a:rPr lang="en-US" sz="1000" dirty="0" smtClean="0"/>
              <a:t>", "fe2", "fe2g1",  fe2g1);</a:t>
            </a:r>
          </a:p>
          <a:p>
            <a:r>
              <a:rPr lang="en-US" sz="1000" dirty="0" smtClean="0"/>
              <a:t>// dfdxi:dfe2dxie2</a:t>
            </a:r>
          </a:p>
          <a:p>
            <a:r>
              <a:rPr lang="en-US" sz="1000" dirty="0" smtClean="0"/>
              <a:t>// partial derivative dfe2df1e2 = (fe2(f1+deltaf1) -fe2(f1))/deltaf1</a:t>
            </a:r>
          </a:p>
          <a:p>
            <a:r>
              <a:rPr lang="en-US" sz="1000" dirty="0" smtClean="0"/>
              <a:t>// partial derivative dfe2df3e2 = (fe2(f3+deltaf3) -fe2(f3))/deltaf3</a:t>
            </a:r>
          </a:p>
          <a:p>
            <a:r>
              <a:rPr lang="en-US" sz="1000" dirty="0" smtClean="0"/>
              <a:t>// partial derivative dfe2df4e2 = (fe2(f4+deltaf4) -fe2(f4))/deltaf4</a:t>
            </a:r>
          </a:p>
          <a:p>
            <a:r>
              <a:rPr lang="en-US" sz="1000" dirty="0" smtClean="0"/>
              <a:t>// partial derivative dfe2dx3e2 = (fe2(x3+deltax3) -fe2(x3))/deltax3</a:t>
            </a:r>
          </a:p>
          <a:p>
            <a:r>
              <a:rPr lang="en-US" sz="1000" dirty="0" smtClean="0"/>
              <a:t>// partial derivative dfe2dxl1e2 = (fe2(xl1+deltaxl1) -fe2(x1l))/deltaxl1</a:t>
            </a:r>
          </a:p>
          <a:p>
            <a:r>
              <a:rPr lang="en-US" sz="1000" dirty="0" smtClean="0"/>
              <a:t>Evaluator dfe2df1e2 = </a:t>
            </a:r>
            <a:r>
              <a:rPr lang="en-US" sz="1000" b="1" dirty="0" smtClean="0"/>
              <a:t>new FiniteDifferenceEvaluator("dfe2df1e2", sm.getResponseVar("f").getEvaluator("fe2"), 0.1, "f1");</a:t>
            </a:r>
          </a:p>
          <a:p>
            <a:r>
              <a:rPr lang="en-US" sz="1000" dirty="0" smtClean="0"/>
              <a:t>Evaluator dfe2df3e2 = </a:t>
            </a:r>
            <a:r>
              <a:rPr lang="en-US" sz="1000" b="1" dirty="0" smtClean="0"/>
              <a:t>new FiniteDifferenceEvaluator("dfe2df3e2", sm.getResponseVar("f").getEvaluator("fe2"), 0.1, "f3");</a:t>
            </a:r>
          </a:p>
          <a:p>
            <a:r>
              <a:rPr lang="en-US" sz="1000" dirty="0" smtClean="0"/>
              <a:t>Evaluator dfe2df4e2 = </a:t>
            </a:r>
            <a:r>
              <a:rPr lang="en-US" sz="1000" b="1" dirty="0" smtClean="0"/>
              <a:t>new FiniteDifferenceEvaluator("dfe2df4e2", sm.getResponseVar("f").getEvaluator("fe2"), 0.1, "f4");</a:t>
            </a:r>
          </a:p>
          <a:p>
            <a:r>
              <a:rPr lang="en-US" sz="1000" dirty="0" smtClean="0"/>
              <a:t>Evaluator dfe2dx3e2 = </a:t>
            </a:r>
            <a:r>
              <a:rPr lang="en-US" sz="1000" b="1" dirty="0" smtClean="0"/>
              <a:t>new FiniteDifferenceEvaluator("dfe2dx3e2", sm.getResponseVar("f").getEvaluator("fe2"), 0.1, "x3");</a:t>
            </a:r>
          </a:p>
          <a:p>
            <a:r>
              <a:rPr lang="en-US" sz="1000" dirty="0" smtClean="0"/>
              <a:t>Evaluator dfe2dxl1e2 = </a:t>
            </a:r>
            <a:r>
              <a:rPr lang="en-US" sz="1000" b="1" dirty="0" smtClean="0"/>
              <a:t>new FiniteDifferenceEvaluator("dfe2dxl1e2", sm.getResponseVar("f").getEvaluator("fe2"), 0.1, "xl1");</a:t>
            </a:r>
          </a:p>
          <a:p>
            <a:r>
              <a:rPr lang="en-US" sz="1000" dirty="0" smtClean="0"/>
              <a:t>Evaluator dfe2dp1e2 = </a:t>
            </a:r>
            <a:r>
              <a:rPr lang="en-US" sz="1000" i="1" dirty="0" smtClean="0"/>
              <a:t>expression("dfe2dp1e2", "0.0");</a:t>
            </a:r>
          </a:p>
          <a:p>
            <a:r>
              <a:rPr lang="en-US" sz="1000" dirty="0" smtClean="0"/>
              <a:t>List&lt;Evaluator&gt; fe2g2 = </a:t>
            </a:r>
            <a:r>
              <a:rPr lang="en-US" sz="1000" i="1" dirty="0" smtClean="0"/>
              <a:t>list(dfe2df1e2, dfe2df3e2, dfe2df4e2, dfe2dx3e2, dfe2dxl1e2,dfe2dp1e2 );</a:t>
            </a:r>
          </a:p>
          <a:p>
            <a:r>
              <a:rPr lang="en-US" sz="1000" dirty="0" err="1" smtClean="0"/>
              <a:t>sm.setGradientEvaluators("f</a:t>
            </a:r>
            <a:r>
              <a:rPr lang="en-US" sz="1000" dirty="0" smtClean="0"/>
              <a:t>", "fe2", "fe2g2",  fe2g2);</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Fe2 with with Multi-Fidelity Sensitivities</a:t>
            </a:r>
            <a:endParaRPr lang="en-US" dirty="0"/>
          </a:p>
        </p:txBody>
      </p:sp>
      <p:sp>
        <p:nvSpPr>
          <p:cNvPr id="4" name="Rectangle 3"/>
          <p:cNvSpPr/>
          <p:nvPr/>
        </p:nvSpPr>
        <p:spPr>
          <a:xfrm>
            <a:off x="609600" y="1371600"/>
            <a:ext cx="7239000" cy="5324535"/>
          </a:xfrm>
          <a:prstGeom prst="rect">
            <a:avLst/>
          </a:prstGeom>
        </p:spPr>
        <p:txBody>
          <a:bodyPr wrap="square">
            <a:spAutoFit/>
          </a:bodyPr>
          <a:lstStyle/>
          <a:p>
            <a:r>
              <a:rPr lang="en-US" sz="1000" dirty="0" smtClean="0"/>
              <a:t>// response f1="x1^2+x2^2"</a:t>
            </a:r>
          </a:p>
          <a:p>
            <a:r>
              <a:rPr lang="en-US" sz="1000" dirty="0" smtClean="0"/>
              <a:t>// partial derivative df1/dx1 ="2.0*x1"</a:t>
            </a:r>
          </a:p>
          <a:p>
            <a:r>
              <a:rPr lang="en-US" sz="1000" dirty="0" smtClean="0"/>
              <a:t>// partial derivative df1/dx2="2.0*x2"</a:t>
            </a:r>
          </a:p>
          <a:p>
            <a:r>
              <a:rPr lang="en-US" sz="1000" dirty="0" smtClean="0"/>
              <a:t>Evaluator df1edx1e1 = </a:t>
            </a:r>
            <a:r>
              <a:rPr lang="en-US" sz="1000" i="1" dirty="0" smtClean="0"/>
              <a:t>expression("df1edx1e1", "2.0*x1",args(sm.getDesignVar("x1")));</a:t>
            </a:r>
          </a:p>
          <a:p>
            <a:r>
              <a:rPr lang="en-US" sz="1000" dirty="0" smtClean="0"/>
              <a:t>Evaluator df1edx2e1 = </a:t>
            </a:r>
            <a:r>
              <a:rPr lang="en-US" sz="1000" i="1" dirty="0" smtClean="0"/>
              <a:t>expression("df1edx2e1", "2.0*x2",args(sm.getDesignVar("x2")));</a:t>
            </a:r>
          </a:p>
          <a:p>
            <a:r>
              <a:rPr lang="en-US" sz="1000" dirty="0" smtClean="0"/>
              <a:t>List&lt;Evaluator&gt; f1eg1 = </a:t>
            </a:r>
            <a:r>
              <a:rPr lang="en-US" sz="1000" i="1" dirty="0" smtClean="0"/>
              <a:t>list(df1edx1e1, df1edx2e1);</a:t>
            </a:r>
          </a:p>
          <a:p>
            <a:r>
              <a:rPr lang="en-US" sz="1000" dirty="0" smtClean="0"/>
              <a:t>sm.setGradientEvaluators("f1", "f1e", "f1eg1",  f1eg1);</a:t>
            </a:r>
          </a:p>
          <a:p>
            <a:r>
              <a:rPr lang="en-US" sz="1000" dirty="0" smtClean="0"/>
              <a:t>// response f2="x1+x2"</a:t>
            </a:r>
          </a:p>
          <a:p>
            <a:r>
              <a:rPr lang="en-US" sz="1000" dirty="0" smtClean="0"/>
              <a:t>// partial derivative df2/dx1="1.0"</a:t>
            </a:r>
          </a:p>
          <a:p>
            <a:r>
              <a:rPr lang="en-US" sz="1000" dirty="0" smtClean="0"/>
              <a:t>// partial derivative df2/dx2="1.0"</a:t>
            </a:r>
          </a:p>
          <a:p>
            <a:r>
              <a:rPr lang="en-US" sz="1000" dirty="0" smtClean="0"/>
              <a:t>Evaluator df2edx1e1 = </a:t>
            </a:r>
            <a:r>
              <a:rPr lang="en-US" sz="1000" i="1" dirty="0" smtClean="0"/>
              <a:t>expression("df2edx2e1","1.0");</a:t>
            </a:r>
          </a:p>
          <a:p>
            <a:r>
              <a:rPr lang="en-US" sz="1000" dirty="0" smtClean="0"/>
              <a:t>Evaluator df2edx2e1 = </a:t>
            </a:r>
            <a:r>
              <a:rPr lang="en-US" sz="1000" i="1" dirty="0" smtClean="0"/>
              <a:t>expression("df2edx2e1", "1.0");</a:t>
            </a:r>
          </a:p>
          <a:p>
            <a:r>
              <a:rPr lang="en-US" sz="1000" dirty="0" smtClean="0"/>
              <a:t>List&lt;Evaluator&gt; f2eg1 = </a:t>
            </a:r>
            <a:r>
              <a:rPr lang="en-US" sz="1000" i="1" dirty="0" smtClean="0"/>
              <a:t>list(df2edx1e1, df2edx2e1);</a:t>
            </a:r>
          </a:p>
          <a:p>
            <a:r>
              <a:rPr lang="en-US" sz="1000" dirty="0" smtClean="0"/>
              <a:t>sm.setGradientEvaluators("f2", "f2e", "f2eg1",  f2eg1);</a:t>
            </a:r>
          </a:p>
          <a:p>
            <a:r>
              <a:rPr lang="en-US" sz="1000" dirty="0" smtClean="0"/>
              <a:t>// response f3="-5.0*f2"</a:t>
            </a:r>
          </a:p>
          <a:p>
            <a:r>
              <a:rPr lang="en-US" sz="1000" dirty="0" smtClean="0"/>
              <a:t>// partial derivative df3/df2="-5.0"</a:t>
            </a:r>
          </a:p>
          <a:p>
            <a:r>
              <a:rPr lang="en-US" sz="1000" dirty="0" smtClean="0"/>
              <a:t>Evaluator df3edf2e1 = </a:t>
            </a:r>
            <a:r>
              <a:rPr lang="en-US" sz="1000" i="1" dirty="0" smtClean="0"/>
              <a:t>expression("df3edf2e1","-5.0");</a:t>
            </a:r>
          </a:p>
          <a:p>
            <a:r>
              <a:rPr lang="en-US" sz="1000" dirty="0" smtClean="0"/>
              <a:t>List&lt;Evaluator&gt; f3eg1 = </a:t>
            </a:r>
            <a:r>
              <a:rPr lang="en-US" sz="1000" i="1" dirty="0" smtClean="0"/>
              <a:t>list(df3edf2e1);</a:t>
            </a:r>
          </a:p>
          <a:p>
            <a:r>
              <a:rPr lang="en-US" sz="1000" dirty="0" smtClean="0"/>
              <a:t>sm.setGradientEvaluators("f3", "f3e", "f3eg1",  f3eg1);</a:t>
            </a:r>
          </a:p>
          <a:p>
            <a:r>
              <a:rPr lang="en-US" sz="1000" dirty="0" smtClean="0"/>
              <a:t>// response f4:f4e=2.0*x3^2+x4^2</a:t>
            </a:r>
          </a:p>
          <a:p>
            <a:r>
              <a:rPr lang="en-US" sz="1000" dirty="0" smtClean="0"/>
              <a:t>// df4dxie1</a:t>
            </a:r>
          </a:p>
          <a:p>
            <a:r>
              <a:rPr lang="en-US" sz="1000" dirty="0" smtClean="0"/>
              <a:t>// partial derivative df4/dx3:df4edx1e1="4.0*x3"</a:t>
            </a:r>
          </a:p>
          <a:p>
            <a:r>
              <a:rPr lang="en-US" sz="1000" dirty="0" smtClean="0"/>
              <a:t>// partial derivative df4/dx4:df4edx4e1="2.0*x4"</a:t>
            </a:r>
          </a:p>
          <a:p>
            <a:r>
              <a:rPr lang="en-US" sz="1000" dirty="0" smtClean="0"/>
              <a:t>Evaluator df4edx3e1 = </a:t>
            </a:r>
            <a:r>
              <a:rPr lang="en-US" sz="1000" i="1" dirty="0" smtClean="0"/>
              <a:t>expression("df4edx3e1","4.0*x3",args(sm.getDesignVar("x3")));</a:t>
            </a:r>
          </a:p>
          <a:p>
            <a:r>
              <a:rPr lang="en-US" sz="1000" dirty="0" smtClean="0"/>
              <a:t>Evaluator df4edx4e1 = </a:t>
            </a:r>
            <a:r>
              <a:rPr lang="en-US" sz="1000" i="1" dirty="0" smtClean="0"/>
              <a:t>expression("df4edx4e1", "2.0*x4",args(sm.getDesignVar("x4")));</a:t>
            </a:r>
          </a:p>
          <a:p>
            <a:r>
              <a:rPr lang="en-US" sz="1000" dirty="0" smtClean="0"/>
              <a:t>List&lt;Evaluator&gt; f4eg1 = </a:t>
            </a:r>
            <a:r>
              <a:rPr lang="en-US" sz="1000" i="1" dirty="0" smtClean="0"/>
              <a:t>list(df4edx3e1, df4edx4e1);</a:t>
            </a:r>
          </a:p>
          <a:p>
            <a:r>
              <a:rPr lang="en-US" sz="1000" dirty="0" smtClean="0"/>
              <a:t>sm.setGradientEvaluators("f4", "f4e", "f4eg1",  f4eg1);</a:t>
            </a:r>
          </a:p>
          <a:p>
            <a:r>
              <a:rPr lang="en-US" sz="1000" dirty="0" smtClean="0"/>
              <a:t>// df4dxie2</a:t>
            </a:r>
          </a:p>
          <a:p>
            <a:r>
              <a:rPr lang="en-US" sz="1000" dirty="0" smtClean="0"/>
              <a:t>// partial derivative df4/dx3:df4edx3e2=(f4e(x3+deltax3) -f4e(x3))/deltax3</a:t>
            </a:r>
          </a:p>
          <a:p>
            <a:r>
              <a:rPr lang="en-US" sz="1000" dirty="0" smtClean="0"/>
              <a:t>// partial derivative df4/dx4:df4edx4e2=(f4e(x4+deltax4) -f4e(x4))/deltax4</a:t>
            </a:r>
          </a:p>
          <a:p>
            <a:r>
              <a:rPr lang="en-US" sz="1000" dirty="0" smtClean="0"/>
              <a:t>    Evaluator df4edx3e2 = </a:t>
            </a:r>
            <a:r>
              <a:rPr lang="en-US" sz="1000" b="1" dirty="0" smtClean="0"/>
              <a:t>new FiniteDifferenceEvaluator("df4edx3e2", sm.getResponseVar("f4").getEvaluator("f4e"), 0.1, "x2");</a:t>
            </a:r>
          </a:p>
          <a:p>
            <a:r>
              <a:rPr lang="en-US" sz="1000" dirty="0" smtClean="0"/>
              <a:t>    Evaluator df4edx4e2 = </a:t>
            </a:r>
            <a:r>
              <a:rPr lang="en-US" sz="1000" b="1" dirty="0" smtClean="0"/>
              <a:t>new FiniteDifferenceEvaluator("df4edx4e2", sm.getResponseVar("f4").getEvaluator("f4e"), 0.1, "x4");</a:t>
            </a:r>
          </a:p>
          <a:p>
            <a:r>
              <a:rPr lang="en-US" sz="1000" dirty="0" smtClean="0"/>
              <a:t>List&lt;Evaluator&gt; f4eg2 = </a:t>
            </a:r>
            <a:r>
              <a:rPr lang="en-US" sz="1000" i="1" dirty="0" smtClean="0"/>
              <a:t>list(df4edx3e2, df4edx4e2);</a:t>
            </a:r>
          </a:p>
          <a:p>
            <a:r>
              <a:rPr lang="en-US" sz="1000" dirty="0" smtClean="0"/>
              <a:t>sm.setGradientEvaluators("f4", "f4e", "f4eg2",  f4eg2);</a:t>
            </a:r>
            <a:endParaRPr lang="en-US" sz="1000" dirty="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g1e1 with with Multi-Fidelity Sensitivities</a:t>
            </a:r>
            <a:endParaRPr lang="en-US" dirty="0"/>
          </a:p>
        </p:txBody>
      </p:sp>
      <p:sp>
        <p:nvSpPr>
          <p:cNvPr id="4" name="Rectangle 3"/>
          <p:cNvSpPr/>
          <p:nvPr/>
        </p:nvSpPr>
        <p:spPr>
          <a:xfrm>
            <a:off x="381000" y="1524000"/>
            <a:ext cx="8610600" cy="4339649"/>
          </a:xfrm>
          <a:prstGeom prst="rect">
            <a:avLst/>
          </a:prstGeom>
        </p:spPr>
        <p:txBody>
          <a:bodyPr wrap="square">
            <a:spAutoFit/>
          </a:bodyPr>
          <a:lstStyle/>
          <a:p>
            <a:r>
              <a:rPr lang="en-US" sz="1200" dirty="0" smtClean="0"/>
              <a:t>//g1: g1e1</a:t>
            </a:r>
          </a:p>
          <a:p>
            <a:r>
              <a:rPr lang="en-US" sz="1200" dirty="0" smtClean="0"/>
              <a:t>// response g1:g1e1="x1^2+x1+x2^2-x2+x3^2+x3+x4^2-x4-8.0" </a:t>
            </a:r>
          </a:p>
          <a:p>
            <a:r>
              <a:rPr lang="en-US" sz="1200" dirty="0" smtClean="0"/>
              <a:t>// dg1e1dxie1</a:t>
            </a:r>
          </a:p>
          <a:p>
            <a:r>
              <a:rPr lang="en-US" sz="1200" dirty="0" smtClean="0"/>
              <a:t>// </a:t>
            </a:r>
            <a:r>
              <a:rPr lang="en-US" sz="1200" dirty="0" err="1" smtClean="0"/>
              <a:t>derivativeResponse</a:t>
            </a:r>
            <a:r>
              <a:rPr lang="en-US" sz="1200" dirty="0" smtClean="0"/>
              <a:t> dg1dx1:dg1e1dx1 = "2.0*x1+1.0"</a:t>
            </a:r>
          </a:p>
          <a:p>
            <a:r>
              <a:rPr lang="en-US" sz="1200" dirty="0" smtClean="0"/>
              <a:t>// </a:t>
            </a:r>
            <a:r>
              <a:rPr lang="en-US" sz="1200" dirty="0" err="1" smtClean="0"/>
              <a:t>derivativeResponse</a:t>
            </a:r>
            <a:r>
              <a:rPr lang="en-US" sz="1200" dirty="0" smtClean="0"/>
              <a:t> dg1dx2:dg1e1dx2 = "2.0*x2-1.0"</a:t>
            </a:r>
          </a:p>
          <a:p>
            <a:r>
              <a:rPr lang="en-US" sz="1200" dirty="0" smtClean="0"/>
              <a:t>// </a:t>
            </a:r>
            <a:r>
              <a:rPr lang="en-US" sz="1200" dirty="0" err="1" smtClean="0"/>
              <a:t>derivativeResponse</a:t>
            </a:r>
            <a:r>
              <a:rPr lang="en-US" sz="1200" dirty="0" smtClean="0"/>
              <a:t> dg1dx3:dg1e1dx3 = "2.0*x3+1.0"</a:t>
            </a:r>
          </a:p>
          <a:p>
            <a:r>
              <a:rPr lang="en-US" sz="1200" dirty="0" smtClean="0"/>
              <a:t>// </a:t>
            </a:r>
            <a:r>
              <a:rPr lang="en-US" sz="1200" dirty="0" err="1" smtClean="0"/>
              <a:t>derivativeResponse</a:t>
            </a:r>
            <a:r>
              <a:rPr lang="en-US" sz="1200" dirty="0" smtClean="0"/>
              <a:t> dg1dx4:dg1e1dx4 = "2.0*x4-1.0"</a:t>
            </a:r>
          </a:p>
          <a:p>
            <a:r>
              <a:rPr lang="en-US" sz="1200" dirty="0" smtClean="0"/>
              <a:t>Evaluator dg1e1dx1e1 = </a:t>
            </a:r>
            <a:r>
              <a:rPr lang="en-US" sz="1200" i="1" dirty="0" smtClean="0"/>
              <a:t>expression("dg1e1dx1e1", "2.0*x1+1",args(sm.getDesignVar("x1")));</a:t>
            </a:r>
          </a:p>
          <a:p>
            <a:r>
              <a:rPr lang="en-US" sz="1200" dirty="0" smtClean="0"/>
              <a:t>Evaluator dg1e1dx2e1 = </a:t>
            </a:r>
            <a:r>
              <a:rPr lang="en-US" sz="1200" i="1" dirty="0" smtClean="0"/>
              <a:t>expression("dg1e1dx2e1", "2.0*x2-1.0",args(sm.getDesignVar("x2")));</a:t>
            </a:r>
          </a:p>
          <a:p>
            <a:r>
              <a:rPr lang="en-US" sz="1200" dirty="0" smtClean="0"/>
              <a:t>Evaluator dg1e1dx3e1 = </a:t>
            </a:r>
            <a:r>
              <a:rPr lang="en-US" sz="1200" i="1" dirty="0" smtClean="0"/>
              <a:t>expression("dg1e1dx3e1", "2.0*x3+1.0",args(sm.getDesignVar("x3")));</a:t>
            </a:r>
          </a:p>
          <a:p>
            <a:r>
              <a:rPr lang="en-US" sz="1200" dirty="0" smtClean="0"/>
              <a:t>Evaluator dg1e1dx4e1 = </a:t>
            </a:r>
            <a:r>
              <a:rPr lang="en-US" sz="1200" i="1" dirty="0" smtClean="0"/>
              <a:t>expression("dg1e1dx4e1", "2.0*x4-1.0",args(sm.getDesignVar("x4")));</a:t>
            </a:r>
          </a:p>
          <a:p>
            <a:r>
              <a:rPr lang="en-US" sz="1200" dirty="0" smtClean="0"/>
              <a:t>List&lt;Evaluator&gt; g1e1g1 = </a:t>
            </a:r>
            <a:r>
              <a:rPr lang="en-US" sz="1200" i="1" dirty="0" smtClean="0"/>
              <a:t>list(dg1e1dx1e1, dg1e1dx2e1, dg1e1dx3e1, dg1e1dx4e1);</a:t>
            </a:r>
          </a:p>
          <a:p>
            <a:r>
              <a:rPr lang="en-US" sz="1200" dirty="0" smtClean="0"/>
              <a:t>sm.setGradientEvaluators("g1", "g1e1", "g1e1g1",  g1e1g1);</a:t>
            </a:r>
          </a:p>
          <a:p>
            <a:r>
              <a:rPr lang="en-US" sz="1200" dirty="0" smtClean="0"/>
              <a:t>// dg1e1dxie2</a:t>
            </a:r>
          </a:p>
          <a:p>
            <a:r>
              <a:rPr lang="en-US" sz="1200" dirty="0" smtClean="0"/>
              <a:t>Evaluator dg1e1dx1e2 = </a:t>
            </a:r>
            <a:r>
              <a:rPr lang="en-US" sz="1200" b="1" dirty="0" smtClean="0"/>
              <a:t>new FiniteDifferenceEvaluator("dg1e1dx1e2", sm.getResponseVar("g1").getEvaluator("g1e1"), 0.1, "x1");</a:t>
            </a:r>
          </a:p>
          <a:p>
            <a:r>
              <a:rPr lang="en-US" sz="1200" dirty="0" smtClean="0"/>
              <a:t>Evaluator dg1e1dx2e2 = </a:t>
            </a:r>
            <a:r>
              <a:rPr lang="en-US" sz="1200" b="1" dirty="0" smtClean="0"/>
              <a:t>new FiniteDifferenceEvaluator("dg1e1dx2e2", sm.getResponseVar("g1").getEvaluator("g1e1"), 0.1, "x2");</a:t>
            </a:r>
          </a:p>
          <a:p>
            <a:r>
              <a:rPr lang="en-US" sz="1200" dirty="0" smtClean="0"/>
              <a:t>Evaluator dg1e1dx3e2 = </a:t>
            </a:r>
            <a:r>
              <a:rPr lang="en-US" sz="1200" b="1" dirty="0" smtClean="0"/>
              <a:t>new FiniteDifferenceEvaluator("dg1e1dx3e2", sm.getResponseVar("g1").getEvaluator("g1e1"), 0.1, "x3");</a:t>
            </a:r>
          </a:p>
          <a:p>
            <a:r>
              <a:rPr lang="en-US" sz="1200" dirty="0" smtClean="0"/>
              <a:t>Evaluator dg1e1dx4e2 = </a:t>
            </a:r>
            <a:r>
              <a:rPr lang="en-US" sz="1200" b="1" dirty="0" smtClean="0"/>
              <a:t>new FiniteDifferenceEvaluator("dg1e1dx4e2", sm.getResponseVar("g1").getEvaluator("g1e1"), 0.1, "x4");</a:t>
            </a:r>
          </a:p>
          <a:p>
            <a:r>
              <a:rPr lang="en-US" sz="1200" dirty="0" smtClean="0"/>
              <a:t>List&lt;Evaluator&gt; g1e1g2 = </a:t>
            </a:r>
            <a:r>
              <a:rPr lang="en-US" sz="1200" i="1" dirty="0" smtClean="0"/>
              <a:t>list(dg1e1dx1e2, dg1e1dx2e2, dg1e1dx3e2, dg1e1dx4e2);</a:t>
            </a:r>
          </a:p>
          <a:p>
            <a:r>
              <a:rPr lang="en-US" sz="1200" dirty="0" smtClean="0"/>
              <a:t>sm.setGradientEvaluators("g1", "g1e1", "g1e1g2",  g1e1g2);</a:t>
            </a:r>
          </a:p>
          <a:p>
            <a:endParaRPr lang="en-US" sz="1200" dirty="0" smtClean="0"/>
          </a:p>
          <a:p>
            <a:endParaRPr lang="en-US" sz="1200" dirty="0" smtClean="0"/>
          </a:p>
          <a:p>
            <a:r>
              <a:rPr lang="en-US" sz="1200" dirty="0" smtClean="0"/>
              <a:t>  </a:t>
            </a:r>
            <a:endParaRPr lang="en-US" sz="1200" dirty="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g1e2 with with Multi-Fidelity Sensitivities</a:t>
            </a:r>
            <a:endParaRPr lang="en-US" dirty="0"/>
          </a:p>
        </p:txBody>
      </p:sp>
      <p:sp>
        <p:nvSpPr>
          <p:cNvPr id="4" name="Rectangle 3"/>
          <p:cNvSpPr/>
          <p:nvPr/>
        </p:nvSpPr>
        <p:spPr>
          <a:xfrm>
            <a:off x="381000" y="1295400"/>
            <a:ext cx="8610600" cy="4708980"/>
          </a:xfrm>
          <a:prstGeom prst="rect">
            <a:avLst/>
          </a:prstGeom>
        </p:spPr>
        <p:txBody>
          <a:bodyPr wrap="square">
            <a:spAutoFit/>
          </a:bodyPr>
          <a:lstStyle/>
          <a:p>
            <a:endParaRPr lang="en-US" sz="1200" dirty="0" smtClean="0"/>
          </a:p>
          <a:p>
            <a:endParaRPr lang="en-US" sz="1200" dirty="0" smtClean="0"/>
          </a:p>
          <a:p>
            <a:r>
              <a:rPr lang="en-US" sz="1200" dirty="0" smtClean="0"/>
              <a:t>  //g1: g1e2</a:t>
            </a:r>
          </a:p>
          <a:p>
            <a:r>
              <a:rPr lang="en-US" sz="1200" dirty="0" smtClean="0"/>
              <a:t>// response g1:g1e2="f1+f2-2.0*x2+x3^2+x3+x4^2-x4-8.0" </a:t>
            </a:r>
          </a:p>
          <a:p>
            <a:r>
              <a:rPr lang="en-US" sz="1200" dirty="0" smtClean="0"/>
              <a:t>// partial derivative dg1/df1="1.0"</a:t>
            </a:r>
          </a:p>
          <a:p>
            <a:r>
              <a:rPr lang="en-US" sz="1200" dirty="0" smtClean="0"/>
              <a:t>// partial derivative dg1/df2="1.0"</a:t>
            </a:r>
          </a:p>
          <a:p>
            <a:r>
              <a:rPr lang="en-US" sz="1200" dirty="0" smtClean="0"/>
              <a:t>// partial derivative dg1/dx2="-2.0"</a:t>
            </a:r>
          </a:p>
          <a:p>
            <a:r>
              <a:rPr lang="en-US" sz="1200" dirty="0" smtClean="0"/>
              <a:t>// partial derivative dg1/dx3=2.0*x3+1.0"</a:t>
            </a:r>
          </a:p>
          <a:p>
            <a:r>
              <a:rPr lang="en-US" sz="1200" dirty="0" smtClean="0"/>
              <a:t>// partial derivative dg1/dx4=2.0*x4-1.0"</a:t>
            </a:r>
          </a:p>
          <a:p>
            <a:r>
              <a:rPr lang="en-US" sz="1200" dirty="0" smtClean="0"/>
              <a:t>// dg1e2dxie1</a:t>
            </a:r>
          </a:p>
          <a:p>
            <a:r>
              <a:rPr lang="en-US" sz="1200" dirty="0" smtClean="0"/>
              <a:t>Evaluator dg1e2df1e1 = </a:t>
            </a:r>
            <a:r>
              <a:rPr lang="en-US" sz="1200" i="1" dirty="0" smtClean="0"/>
              <a:t>expression("dg1e2df1e1", "1.0");</a:t>
            </a:r>
          </a:p>
          <a:p>
            <a:r>
              <a:rPr lang="en-US" sz="1200" dirty="0" smtClean="0"/>
              <a:t>Evaluator dg1e2df2e1 = </a:t>
            </a:r>
            <a:r>
              <a:rPr lang="en-US" sz="1200" i="1" dirty="0" smtClean="0"/>
              <a:t>expression("dg1e2df2e1", "1.0");</a:t>
            </a:r>
          </a:p>
          <a:p>
            <a:r>
              <a:rPr lang="en-US" sz="1200" dirty="0" smtClean="0"/>
              <a:t>Evaluator dg1e2dx2e1 = </a:t>
            </a:r>
            <a:r>
              <a:rPr lang="en-US" sz="1200" i="1" dirty="0" smtClean="0"/>
              <a:t>expression("dg1e2dx2e1", "-2.0");</a:t>
            </a:r>
          </a:p>
          <a:p>
            <a:r>
              <a:rPr lang="en-US" sz="1200" dirty="0" smtClean="0"/>
              <a:t>Evaluator dg1e2dx3e1 = </a:t>
            </a:r>
            <a:r>
              <a:rPr lang="en-US" sz="1200" i="1" dirty="0" smtClean="0"/>
              <a:t>expression("dg1e2dx3e1", "2.0*x3+1.0",args(sm.getDesignVar("x3")));</a:t>
            </a:r>
          </a:p>
          <a:p>
            <a:r>
              <a:rPr lang="en-US" sz="1200" dirty="0" smtClean="0"/>
              <a:t>Evaluator dg1e2dx4e1 = </a:t>
            </a:r>
            <a:r>
              <a:rPr lang="en-US" sz="1200" i="1" dirty="0" smtClean="0"/>
              <a:t>expression("dg1e2dx4e1", "2.0*x4-1.0",args(sm.getDesignVar("x4")));</a:t>
            </a:r>
          </a:p>
          <a:p>
            <a:r>
              <a:rPr lang="en-US" sz="1200" dirty="0" smtClean="0"/>
              <a:t>List&lt;Evaluator&gt; g1e2g1 = </a:t>
            </a:r>
            <a:r>
              <a:rPr lang="en-US" sz="1200" i="1" dirty="0" smtClean="0"/>
              <a:t>list(dg1e2df1e1, dg1e2df2e1, dg1e2dx2e1, dg1e2dx3e1, dg1e2dx4e1);</a:t>
            </a:r>
          </a:p>
          <a:p>
            <a:r>
              <a:rPr lang="en-US" sz="1200" dirty="0" smtClean="0"/>
              <a:t>sm.setGradientEvaluators("g1", "g1e2", "g1e2g1",  g1e2g1);</a:t>
            </a:r>
          </a:p>
          <a:p>
            <a:r>
              <a:rPr lang="en-US" sz="1200" dirty="0" smtClean="0"/>
              <a:t>// dg1e2dxie2</a:t>
            </a:r>
          </a:p>
          <a:p>
            <a:r>
              <a:rPr lang="en-US" sz="1200" dirty="0" smtClean="0"/>
              <a:t>Evaluator dg1e2df1e2 = </a:t>
            </a:r>
            <a:r>
              <a:rPr lang="en-US" sz="1200" b="1" dirty="0" smtClean="0"/>
              <a:t>new FiniteDifferenceEvaluator("dg1e2df1e2", sm.getResponseVar("g1").getEvaluator("g1e2"), 0.1, "f1");</a:t>
            </a:r>
          </a:p>
          <a:p>
            <a:r>
              <a:rPr lang="en-US" sz="1200" dirty="0" smtClean="0"/>
              <a:t>Evaluator dg1e2df2e2 = </a:t>
            </a:r>
            <a:r>
              <a:rPr lang="en-US" sz="1200" b="1" dirty="0" smtClean="0"/>
              <a:t>new FiniteDifferenceEvaluator("dg1e2df2e2", sm.getResponseVar("g1").getEvaluator("g1e2"), 0.1, "f2");</a:t>
            </a:r>
          </a:p>
          <a:p>
            <a:r>
              <a:rPr lang="en-US" sz="1200" dirty="0" smtClean="0"/>
              <a:t>Evaluator dg1e2dx2e2 = </a:t>
            </a:r>
            <a:r>
              <a:rPr lang="en-US" sz="1200" b="1" dirty="0" smtClean="0"/>
              <a:t>new FiniteDifferenceEvaluator("dg1e2dx2e2", sm.getResponseVar("g1").getEvaluator("g1e2"), 0.1, "x2");</a:t>
            </a:r>
          </a:p>
          <a:p>
            <a:r>
              <a:rPr lang="en-US" sz="1200" dirty="0" smtClean="0"/>
              <a:t>Evaluator dg1e2dx3e2 = </a:t>
            </a:r>
            <a:r>
              <a:rPr lang="en-US" sz="1200" b="1" dirty="0" smtClean="0"/>
              <a:t>new FiniteDifferenceEvaluator("dg1e2dx3e2", sm.getResponseVar("g1").getEvaluator("g1e2"), 0.1, "x3");</a:t>
            </a:r>
          </a:p>
          <a:p>
            <a:r>
              <a:rPr lang="en-US" sz="1200" dirty="0" smtClean="0"/>
              <a:t>Evaluator dg1e2dx4e2 = </a:t>
            </a:r>
            <a:r>
              <a:rPr lang="en-US" sz="1200" b="1" dirty="0" smtClean="0"/>
              <a:t>new FiniteDifferenceEvaluator("dg1e2dx4e2", sm.getResponseVar("g1").getEvaluator("g1e2"), 0.1, "x4");</a:t>
            </a:r>
          </a:p>
          <a:p>
            <a:r>
              <a:rPr lang="en-US" sz="1200" dirty="0" smtClean="0"/>
              <a:t>List&lt;Evaluator&gt; g1e2g2 = </a:t>
            </a:r>
            <a:r>
              <a:rPr lang="en-US" sz="1200" i="1" dirty="0" smtClean="0"/>
              <a:t>list(dg1e2df1e2, dg1e2df2e2, dg1e2dx2e2, dg1e2dx3e2, dg1e2dx4e2);</a:t>
            </a:r>
          </a:p>
          <a:p>
            <a:r>
              <a:rPr lang="en-US" sz="1200" dirty="0" smtClean="0"/>
              <a:t>sm.setGradientEvaluators("g1", "g1e2", "g1e2g2",  g1e2g2);</a:t>
            </a:r>
            <a:endParaRPr lang="en-US" sz="1200" dirty="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g2,g3 Sensitivities</a:t>
            </a:r>
            <a:endParaRPr lang="en-US" dirty="0"/>
          </a:p>
        </p:txBody>
      </p:sp>
      <p:sp>
        <p:nvSpPr>
          <p:cNvPr id="4" name="Rectangle 3"/>
          <p:cNvSpPr/>
          <p:nvPr/>
        </p:nvSpPr>
        <p:spPr>
          <a:xfrm>
            <a:off x="381000" y="1600200"/>
            <a:ext cx="7924800" cy="4524314"/>
          </a:xfrm>
          <a:prstGeom prst="rect">
            <a:avLst/>
          </a:prstGeom>
        </p:spPr>
        <p:txBody>
          <a:bodyPr wrap="square">
            <a:spAutoFit/>
          </a:bodyPr>
          <a:lstStyle/>
          <a:p>
            <a:r>
              <a:rPr lang="en-US" sz="1200" dirty="0" smtClean="0"/>
              <a:t>// response g2="x1^2-x1+2.0*x2^2+x3^2+2.0*x4^2-x4-10.0"</a:t>
            </a:r>
          </a:p>
          <a:p>
            <a:r>
              <a:rPr lang="en-US" sz="1200" dirty="0" smtClean="0"/>
              <a:t>// partial derivative dg2dx1 = "2.0*x1-1.0"</a:t>
            </a:r>
          </a:p>
          <a:p>
            <a:r>
              <a:rPr lang="en-US" sz="1200" dirty="0" smtClean="0"/>
              <a:t>// partial derivative dg2dx2 = "4.0*x2"</a:t>
            </a:r>
          </a:p>
          <a:p>
            <a:r>
              <a:rPr lang="en-US" sz="1200" dirty="0" smtClean="0"/>
              <a:t>// partial derivative dg2dx3 = "2.0*x3"</a:t>
            </a:r>
          </a:p>
          <a:p>
            <a:r>
              <a:rPr lang="en-US" sz="1200" dirty="0" smtClean="0"/>
              <a:t>// partial derivative dg2dx4 = "4.0*x4-1.0"</a:t>
            </a:r>
          </a:p>
          <a:p>
            <a:r>
              <a:rPr lang="en-US" sz="1200" dirty="0" smtClean="0"/>
              <a:t>Evaluator dg2edx1e1 = </a:t>
            </a:r>
            <a:r>
              <a:rPr lang="en-US" sz="1200" i="1" dirty="0" smtClean="0"/>
              <a:t>expression("dg2edx1e1", "2.0*x1-1",args(sm.getDesignVar("x1")));</a:t>
            </a:r>
          </a:p>
          <a:p>
            <a:r>
              <a:rPr lang="en-US" sz="1200" dirty="0" smtClean="0"/>
              <a:t>Evaluator dg2edx2e1 = </a:t>
            </a:r>
            <a:r>
              <a:rPr lang="en-US" sz="1200" i="1" dirty="0" smtClean="0"/>
              <a:t>expression("dg2edx2e1", "4.0*x2",args(sm.getDesignVar("x2")));</a:t>
            </a:r>
          </a:p>
          <a:p>
            <a:r>
              <a:rPr lang="en-US" sz="1200" dirty="0" smtClean="0"/>
              <a:t>Evaluator dg2edx3e1 = </a:t>
            </a:r>
            <a:r>
              <a:rPr lang="en-US" sz="1200" i="1" dirty="0" smtClean="0"/>
              <a:t>expression("dg2edx3e1", "2.0*x3",args(sm.getDesignVar("x3")));</a:t>
            </a:r>
          </a:p>
          <a:p>
            <a:r>
              <a:rPr lang="en-US" sz="1200" dirty="0" smtClean="0"/>
              <a:t>Evaluator dg2edx4e1 = </a:t>
            </a:r>
            <a:r>
              <a:rPr lang="en-US" sz="1200" i="1" dirty="0" smtClean="0"/>
              <a:t>expression("dg2edx4e1", "4.0*x4-1.0",args(sm.getDesignVar("x4")));</a:t>
            </a:r>
          </a:p>
          <a:p>
            <a:r>
              <a:rPr lang="en-US" sz="1200" dirty="0" smtClean="0"/>
              <a:t>List&lt;Evaluator&gt; g2eg1 = </a:t>
            </a:r>
            <a:r>
              <a:rPr lang="en-US" sz="1200" i="1" dirty="0" smtClean="0"/>
              <a:t>list(dg2edx1e1, dg2edx2e1, dg2edx3e1, dg2edx4e1);</a:t>
            </a:r>
          </a:p>
          <a:p>
            <a:r>
              <a:rPr lang="en-US" sz="1200" dirty="0" smtClean="0"/>
              <a:t>sm.setGradientEvaluators("g2", "g2e", "g2eg1",  g2eg1);</a:t>
            </a:r>
          </a:p>
          <a:p>
            <a:endParaRPr lang="en-US" sz="1200" dirty="0" smtClean="0"/>
          </a:p>
          <a:p>
            <a:endParaRPr lang="en-US" sz="1200" dirty="0" smtClean="0"/>
          </a:p>
          <a:p>
            <a:r>
              <a:rPr lang="en-US" sz="1200" dirty="0" smtClean="0"/>
              <a:t>// response g3="2.0*x1^2+2.0*x1+x2^2-x2+x3^2-x4-5.0"</a:t>
            </a:r>
          </a:p>
          <a:p>
            <a:r>
              <a:rPr lang="en-US" sz="1200" dirty="0" smtClean="0"/>
              <a:t>// partial derivative dg3dx1 = "4.0*x1+2.0"</a:t>
            </a:r>
          </a:p>
          <a:p>
            <a:r>
              <a:rPr lang="en-US" sz="1200" dirty="0" smtClean="0"/>
              <a:t>// partial derivative dg3dx2 = "2.0*x2-1.0"</a:t>
            </a:r>
          </a:p>
          <a:p>
            <a:r>
              <a:rPr lang="en-US" sz="1200" dirty="0" smtClean="0"/>
              <a:t>// partial derivative dg3dx3 = "2.0*x3"</a:t>
            </a:r>
          </a:p>
          <a:p>
            <a:r>
              <a:rPr lang="en-US" sz="1200" dirty="0" smtClean="0"/>
              <a:t>// partial derivative dg3dx4 = "-1.0"</a:t>
            </a:r>
          </a:p>
          <a:p>
            <a:r>
              <a:rPr lang="en-US" sz="1200" dirty="0" smtClean="0"/>
              <a:t>Evaluator dg3edx1e1 = </a:t>
            </a:r>
            <a:r>
              <a:rPr lang="en-US" sz="1200" i="1" dirty="0" smtClean="0"/>
              <a:t>expression("dg3edx1e1", "4.0*x1+2.0",args(sm.getDesignVar("x1")));</a:t>
            </a:r>
          </a:p>
          <a:p>
            <a:r>
              <a:rPr lang="en-US" sz="1200" dirty="0" smtClean="0"/>
              <a:t>Evaluator dg3edx2e1 = </a:t>
            </a:r>
            <a:r>
              <a:rPr lang="en-US" sz="1200" i="1" dirty="0" smtClean="0"/>
              <a:t>expression("dg3edx2e1", "2.0*x2-1.0",args(sm.getDesignVar("x2")));</a:t>
            </a:r>
          </a:p>
          <a:p>
            <a:r>
              <a:rPr lang="en-US" sz="1200" dirty="0" smtClean="0"/>
              <a:t>Evaluator dg3edx3e1 = </a:t>
            </a:r>
            <a:r>
              <a:rPr lang="en-US" sz="1200" i="1" dirty="0" smtClean="0"/>
              <a:t>expression("dg3edx3e1", "2.0*x3",args(sm.getDesignVar("x3")));</a:t>
            </a:r>
          </a:p>
          <a:p>
            <a:r>
              <a:rPr lang="en-US" sz="1200" dirty="0" smtClean="0"/>
              <a:t>Evaluator dg3edx4e1 = </a:t>
            </a:r>
            <a:r>
              <a:rPr lang="en-US" sz="1200" i="1" dirty="0" smtClean="0"/>
              <a:t>expression("dg3edx4e1", "-1.0",args());</a:t>
            </a:r>
          </a:p>
          <a:p>
            <a:r>
              <a:rPr lang="en-US" sz="1200" dirty="0" smtClean="0"/>
              <a:t>List&lt;Evaluator&gt; g3eg1 = </a:t>
            </a:r>
            <a:r>
              <a:rPr lang="en-US" sz="1200" i="1" dirty="0" smtClean="0"/>
              <a:t>list(dg3edx1e1, dg3edx2e1, dg3edx3e1, dg3edx4e1);</a:t>
            </a:r>
          </a:p>
          <a:p>
            <a:r>
              <a:rPr lang="en-US" sz="1200" dirty="0" smtClean="0"/>
              <a:t>sm.setGradientEvaluators("g3", "g3e", "g3eg1",  g3eg1);</a:t>
            </a:r>
            <a:endParaRPr lang="en-US" sz="1200" dirty="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Multi-Fidelity Model</a:t>
            </a:r>
            <a:endParaRPr lang="en-US" dirty="0"/>
          </a:p>
        </p:txBody>
      </p:sp>
      <p:sp>
        <p:nvSpPr>
          <p:cNvPr id="4" name="Rectangle 3"/>
          <p:cNvSpPr/>
          <p:nvPr/>
        </p:nvSpPr>
        <p:spPr>
          <a:xfrm>
            <a:off x="381000" y="1295400"/>
            <a:ext cx="8763000" cy="5324535"/>
          </a:xfrm>
          <a:prstGeom prst="rect">
            <a:avLst/>
          </a:prstGeom>
        </p:spPr>
        <p:txBody>
          <a:bodyPr wrap="square">
            <a:spAutoFit/>
          </a:bodyPr>
          <a:lstStyle/>
          <a:p>
            <a:r>
              <a:rPr lang="en-US" sz="1000" dirty="0" smtClean="0"/>
              <a:t>sm.setDesignVarValues(</a:t>
            </a:r>
            <a:r>
              <a:rPr lang="en-US" sz="1000" i="1" dirty="0" smtClean="0"/>
              <a:t>set("x1", 2.0), set("x2", 3.0), set("x3", 4.0), set("x4", 5.0));</a:t>
            </a:r>
          </a:p>
          <a:p>
            <a:r>
              <a:rPr lang="en-US" sz="1000" dirty="0" smtClean="0"/>
              <a:t>sm.setParameterVarValues(</a:t>
            </a:r>
            <a:r>
              <a:rPr lang="en-US" sz="1000" i="1" dirty="0" smtClean="0"/>
              <a:t>set("p1", 50.0));</a:t>
            </a:r>
          </a:p>
          <a:p>
            <a:r>
              <a:rPr lang="en-US" sz="1000" dirty="0" smtClean="0"/>
              <a:t>//</a:t>
            </a:r>
            <a:r>
              <a:rPr lang="en-US" sz="1000" dirty="0" err="1" smtClean="0"/>
              <a:t>logger.info("\n\ndoSensitivityAnalysis</a:t>
            </a:r>
            <a:r>
              <a:rPr lang="en-US" sz="1000" dirty="0" smtClean="0"/>
              <a:t> out: " + </a:t>
            </a:r>
            <a:r>
              <a:rPr lang="en-US" sz="1000" dirty="0" err="1" smtClean="0"/>
              <a:t>sm.getSensitivities</a:t>
            </a:r>
            <a:r>
              <a:rPr lang="en-US" sz="1000" dirty="0" smtClean="0"/>
              <a:t>());</a:t>
            </a:r>
          </a:p>
          <a:p>
            <a:endParaRPr lang="en-US" sz="1000" dirty="0" smtClean="0"/>
          </a:p>
          <a:p>
            <a:r>
              <a:rPr lang="en-US" sz="1000" dirty="0" err="1" smtClean="0"/>
              <a:t>Var</a:t>
            </a:r>
            <a:r>
              <a:rPr lang="en-US" sz="1000" dirty="0" smtClean="0"/>
              <a:t> </a:t>
            </a:r>
            <a:r>
              <a:rPr lang="en-US" sz="1000" dirty="0" err="1" smtClean="0"/>
              <a:t>f</a:t>
            </a:r>
            <a:r>
              <a:rPr lang="en-US" sz="1000" dirty="0" smtClean="0"/>
              <a:t> = </a:t>
            </a:r>
            <a:r>
              <a:rPr lang="en-US" sz="1000" dirty="0" err="1" smtClean="0"/>
              <a:t>sm.getResponseVar("f</a:t>
            </a:r>
            <a:r>
              <a:rPr lang="en-US" sz="1000" dirty="0" smtClean="0"/>
              <a:t>");</a:t>
            </a:r>
          </a:p>
          <a:p>
            <a:r>
              <a:rPr lang="en-US" sz="1000" i="1" dirty="0" err="1" smtClean="0"/>
              <a:t>logger.info("\n</a:t>
            </a:r>
            <a:r>
              <a:rPr lang="en-US" sz="1000" i="1" dirty="0" smtClean="0"/>
              <a:t> fe1 fe1g2 ******************************************************************:\</a:t>
            </a:r>
            <a:r>
              <a:rPr lang="en-US" sz="1000" i="1" dirty="0" err="1" smtClean="0"/>
              <a:t>n</a:t>
            </a:r>
            <a:r>
              <a:rPr lang="en-US" sz="1000" i="1" dirty="0" smtClean="0"/>
              <a:t> "+</a:t>
            </a:r>
            <a:r>
              <a:rPr lang="en-US" sz="1000" i="1" dirty="0" err="1" smtClean="0"/>
              <a:t>sm.getPartialGradients</a:t>
            </a:r>
            <a:r>
              <a:rPr lang="en-US" sz="1000" i="1" dirty="0" smtClean="0"/>
              <a:t>() );</a:t>
            </a:r>
          </a:p>
          <a:p>
            <a:r>
              <a:rPr lang="en-US" sz="1000" dirty="0" smtClean="0"/>
              <a:t>// Check the partial derivative calculations</a:t>
            </a:r>
          </a:p>
          <a:p>
            <a:r>
              <a:rPr lang="en-US" sz="1000" dirty="0" smtClean="0"/>
              <a:t>//</a:t>
            </a:r>
            <a:r>
              <a:rPr lang="en-US" sz="1000" dirty="0" err="1" smtClean="0"/>
              <a:t>f</a:t>
            </a:r>
            <a:endParaRPr lang="en-US" sz="1000" dirty="0" smtClean="0"/>
          </a:p>
          <a:p>
            <a:r>
              <a:rPr lang="en-US" sz="1000" dirty="0" smtClean="0"/>
              <a:t>// fe1/g1 partials</a:t>
            </a:r>
          </a:p>
          <a:p>
            <a:r>
              <a:rPr lang="en-US" sz="1000" dirty="0" smtClean="0"/>
              <a:t>f.selectEvaluator("fe1");</a:t>
            </a:r>
          </a:p>
          <a:p>
            <a:r>
              <a:rPr lang="en-US" sz="1000" i="1" dirty="0" err="1" smtClean="0"/>
              <a:t>logger.info("\n</a:t>
            </a:r>
            <a:r>
              <a:rPr lang="en-US" sz="1000" i="1" dirty="0" smtClean="0"/>
              <a:t> current </a:t>
            </a:r>
            <a:r>
              <a:rPr lang="en-US" sz="1000" i="1" dirty="0" err="1" smtClean="0"/>
              <a:t>f</a:t>
            </a:r>
            <a:r>
              <a:rPr lang="en-US" sz="1000" i="1" dirty="0" smtClean="0"/>
              <a:t> function value:\</a:t>
            </a:r>
            <a:r>
              <a:rPr lang="en-US" sz="1000" i="1" dirty="0" err="1" smtClean="0"/>
              <a:t>n</a:t>
            </a:r>
            <a:r>
              <a:rPr lang="en-US" sz="1000" i="1" dirty="0" smtClean="0"/>
              <a:t>" + </a:t>
            </a:r>
            <a:r>
              <a:rPr lang="en-US" sz="1000" i="1" dirty="0" err="1" smtClean="0"/>
              <a:t>f.getValue</a:t>
            </a:r>
            <a:r>
              <a:rPr lang="en-US" sz="1000" i="1" dirty="0" smtClean="0"/>
              <a:t>());</a:t>
            </a:r>
          </a:p>
          <a:p>
            <a:r>
              <a:rPr lang="en-US" sz="1000" dirty="0" smtClean="0"/>
              <a:t>//</a:t>
            </a:r>
            <a:r>
              <a:rPr lang="en-US" sz="1000" dirty="0" err="1" smtClean="0"/>
              <a:t>logger.info("\n</a:t>
            </a:r>
            <a:r>
              <a:rPr lang="en-US" sz="1000" dirty="0" smtClean="0"/>
              <a:t> fe1 fe1g1 ******************************************************************:\</a:t>
            </a:r>
            <a:r>
              <a:rPr lang="en-US" sz="1000" dirty="0" err="1" smtClean="0"/>
              <a:t>n</a:t>
            </a:r>
            <a:r>
              <a:rPr lang="en-US" sz="1000" dirty="0" smtClean="0"/>
              <a:t>" );</a:t>
            </a:r>
          </a:p>
          <a:p>
            <a:r>
              <a:rPr lang="en-US" sz="1000" dirty="0" smtClean="0"/>
              <a:t>//</a:t>
            </a:r>
            <a:r>
              <a:rPr lang="en-US" sz="1000" dirty="0" err="1" smtClean="0"/>
              <a:t>logger.info</a:t>
            </a:r>
            <a:r>
              <a:rPr lang="en-US" sz="1000" dirty="0" smtClean="0"/>
              <a:t>("-- partial derivative </a:t>
            </a:r>
            <a:r>
              <a:rPr lang="en-US" sz="1000" dirty="0" err="1" smtClean="0"/>
              <a:t>f</a:t>
            </a:r>
            <a:r>
              <a:rPr lang="en-US" sz="1000" dirty="0" smtClean="0"/>
              <a:t> </a:t>
            </a:r>
            <a:r>
              <a:rPr lang="en-US" sz="1000" u="sng" dirty="0" err="1" smtClean="0"/>
              <a:t>wrt</a:t>
            </a:r>
            <a:r>
              <a:rPr lang="en-US" sz="1000" u="sng" dirty="0" smtClean="0"/>
              <a:t> x1 with evaluator fe1 gradient fe1g1 fe1|fe1g1: " + f.getPartialDerivative("x1", "fe1g1"));</a:t>
            </a:r>
          </a:p>
          <a:p>
            <a:r>
              <a:rPr lang="en-US" sz="1000" dirty="0" smtClean="0"/>
              <a:t>//</a:t>
            </a:r>
            <a:r>
              <a:rPr lang="en-US" sz="1000" dirty="0" err="1" smtClean="0"/>
              <a:t>logger.info</a:t>
            </a:r>
            <a:r>
              <a:rPr lang="en-US" sz="1000" dirty="0" smtClean="0"/>
              <a:t>("-- partial derivative </a:t>
            </a:r>
            <a:r>
              <a:rPr lang="en-US" sz="1000" dirty="0" err="1" smtClean="0"/>
              <a:t>f</a:t>
            </a:r>
            <a:r>
              <a:rPr lang="en-US" sz="1000" dirty="0" smtClean="0"/>
              <a:t> </a:t>
            </a:r>
            <a:r>
              <a:rPr lang="en-US" sz="1000" u="sng" dirty="0" err="1" smtClean="0"/>
              <a:t>wrt</a:t>
            </a:r>
            <a:r>
              <a:rPr lang="en-US" sz="1000" u="sng" dirty="0" smtClean="0"/>
              <a:t> x2 with evaluator fe1 gradient fe1g1 fe1|fe1g1: " + f.getPartialDerivative("x2", "fe1g1"));</a:t>
            </a:r>
          </a:p>
          <a:p>
            <a:r>
              <a:rPr lang="en-US" sz="1000" dirty="0" smtClean="0"/>
              <a:t>//</a:t>
            </a:r>
            <a:r>
              <a:rPr lang="en-US" sz="1000" dirty="0" err="1" smtClean="0"/>
              <a:t>logger.info</a:t>
            </a:r>
            <a:r>
              <a:rPr lang="en-US" sz="1000" dirty="0" smtClean="0"/>
              <a:t>("-- partial derivative </a:t>
            </a:r>
            <a:r>
              <a:rPr lang="en-US" sz="1000" dirty="0" err="1" smtClean="0"/>
              <a:t>f</a:t>
            </a:r>
            <a:r>
              <a:rPr lang="en-US" sz="1000" dirty="0" smtClean="0"/>
              <a:t> </a:t>
            </a:r>
            <a:r>
              <a:rPr lang="en-US" sz="1000" u="sng" dirty="0" err="1" smtClean="0"/>
              <a:t>wrt</a:t>
            </a:r>
            <a:r>
              <a:rPr lang="en-US" sz="1000" u="sng" dirty="0" smtClean="0"/>
              <a:t> x3 with evaluator fe1 gradient fe1g1 fe1|fe1g1: " + f.getPartialDerivative("x3", "fe1g1"));</a:t>
            </a:r>
          </a:p>
          <a:p>
            <a:r>
              <a:rPr lang="en-US" sz="1000" dirty="0" smtClean="0"/>
              <a:t>//</a:t>
            </a:r>
            <a:r>
              <a:rPr lang="en-US" sz="1000" dirty="0" err="1" smtClean="0"/>
              <a:t>logger.info</a:t>
            </a:r>
            <a:r>
              <a:rPr lang="en-US" sz="1000" dirty="0" smtClean="0"/>
              <a:t>("-- partial derivative </a:t>
            </a:r>
            <a:r>
              <a:rPr lang="en-US" sz="1000" dirty="0" err="1" smtClean="0"/>
              <a:t>f</a:t>
            </a:r>
            <a:r>
              <a:rPr lang="en-US" sz="1000" dirty="0" smtClean="0"/>
              <a:t> </a:t>
            </a:r>
            <a:r>
              <a:rPr lang="en-US" sz="1000" u="sng" dirty="0" err="1" smtClean="0"/>
              <a:t>wrt</a:t>
            </a:r>
            <a:r>
              <a:rPr lang="en-US" sz="1000" u="sng" dirty="0" smtClean="0"/>
              <a:t> x4 with evaluator fe1 gradient fe1g1 fe1|fe1g1: " + f.getPartialDerivative("x4", "fe1g1"));</a:t>
            </a:r>
          </a:p>
          <a:p>
            <a:r>
              <a:rPr lang="en-US" sz="1000" dirty="0" smtClean="0"/>
              <a:t>//</a:t>
            </a:r>
            <a:r>
              <a:rPr lang="en-US" sz="1000" dirty="0" err="1" smtClean="0"/>
              <a:t>logger.info</a:t>
            </a:r>
            <a:r>
              <a:rPr lang="en-US" sz="1000" dirty="0" smtClean="0"/>
              <a:t>("-- partial gradient </a:t>
            </a:r>
            <a:r>
              <a:rPr lang="en-US" sz="1000" dirty="0" err="1" smtClean="0"/>
              <a:t>f</a:t>
            </a:r>
            <a:r>
              <a:rPr lang="en-US" sz="1000" dirty="0" smtClean="0"/>
              <a:t> </a:t>
            </a:r>
            <a:r>
              <a:rPr lang="en-US" sz="1000" u="sng" dirty="0" err="1" smtClean="0"/>
              <a:t>wrt</a:t>
            </a:r>
            <a:r>
              <a:rPr lang="en-US" sz="1000" u="sng" dirty="0" smtClean="0"/>
              <a:t> xi with evaluator fe1 gradient fe1g1 fe1|fe1g1: " + f.getPartialGradient("fe1g1"));</a:t>
            </a:r>
          </a:p>
          <a:p>
            <a:r>
              <a:rPr lang="en-US" sz="1000" dirty="0" smtClean="0"/>
              <a:t>// fe1/g2 partials</a:t>
            </a:r>
          </a:p>
          <a:p>
            <a:endParaRPr lang="en-US" sz="1000" dirty="0" smtClean="0"/>
          </a:p>
          <a:p>
            <a:endParaRPr lang="en-US" sz="1000" dirty="0" smtClean="0"/>
          </a:p>
          <a:p>
            <a:r>
              <a:rPr lang="en-US" sz="1000" dirty="0" smtClean="0"/>
              <a:t>//</a:t>
            </a:r>
            <a:r>
              <a:rPr lang="en-US" sz="1000" dirty="0" err="1" smtClean="0"/>
              <a:t>logger.info</a:t>
            </a:r>
            <a:r>
              <a:rPr lang="en-US" sz="1000" dirty="0" smtClean="0"/>
              <a:t>("-- partial derivative </a:t>
            </a:r>
            <a:r>
              <a:rPr lang="en-US" sz="1000" dirty="0" err="1" smtClean="0"/>
              <a:t>f</a:t>
            </a:r>
            <a:r>
              <a:rPr lang="en-US" sz="1000" dirty="0" smtClean="0"/>
              <a:t> </a:t>
            </a:r>
            <a:r>
              <a:rPr lang="en-US" sz="1000" u="sng" dirty="0" err="1" smtClean="0"/>
              <a:t>wrt</a:t>
            </a:r>
            <a:r>
              <a:rPr lang="en-US" sz="1000" u="sng" dirty="0" smtClean="0"/>
              <a:t> x1 with evaluator fe1 gradient fe1g2 fe1|fe1g2: " + f.getPartialDerivative("x1", "fe1g2"));</a:t>
            </a:r>
          </a:p>
          <a:p>
            <a:r>
              <a:rPr lang="en-US" sz="1000" dirty="0" smtClean="0"/>
              <a:t>//</a:t>
            </a:r>
            <a:r>
              <a:rPr lang="en-US" sz="1000" dirty="0" err="1" smtClean="0"/>
              <a:t>logger.info</a:t>
            </a:r>
            <a:r>
              <a:rPr lang="en-US" sz="1000" dirty="0" smtClean="0"/>
              <a:t>("-- partial derivative </a:t>
            </a:r>
            <a:r>
              <a:rPr lang="en-US" sz="1000" dirty="0" err="1" smtClean="0"/>
              <a:t>f</a:t>
            </a:r>
            <a:r>
              <a:rPr lang="en-US" sz="1000" dirty="0" smtClean="0"/>
              <a:t> </a:t>
            </a:r>
            <a:r>
              <a:rPr lang="en-US" sz="1000" u="sng" dirty="0" err="1" smtClean="0"/>
              <a:t>wrt</a:t>
            </a:r>
            <a:r>
              <a:rPr lang="en-US" sz="1000" u="sng" dirty="0" smtClean="0"/>
              <a:t> x2 with evaluator fe1 gradient fe1g2 fe1|fe1g2: " + f.getPartialDerivative("x2", "fe1g2"));</a:t>
            </a:r>
          </a:p>
          <a:p>
            <a:r>
              <a:rPr lang="en-US" sz="1000" dirty="0" smtClean="0"/>
              <a:t>//</a:t>
            </a:r>
            <a:r>
              <a:rPr lang="en-US" sz="1000" dirty="0" err="1" smtClean="0"/>
              <a:t>logger.info</a:t>
            </a:r>
            <a:r>
              <a:rPr lang="en-US" sz="1000" dirty="0" smtClean="0"/>
              <a:t>("-- partial derivative </a:t>
            </a:r>
            <a:r>
              <a:rPr lang="en-US" sz="1000" dirty="0" err="1" smtClean="0"/>
              <a:t>f</a:t>
            </a:r>
            <a:r>
              <a:rPr lang="en-US" sz="1000" dirty="0" smtClean="0"/>
              <a:t> </a:t>
            </a:r>
            <a:r>
              <a:rPr lang="en-US" sz="1000" u="sng" dirty="0" err="1" smtClean="0"/>
              <a:t>wrt</a:t>
            </a:r>
            <a:r>
              <a:rPr lang="en-US" sz="1000" u="sng" dirty="0" smtClean="0"/>
              <a:t> x3 with evaluator fe1 gradient fe1g2 fe1|fe1g2: " + f.getPartialDerivative("x3", "fe1g2"));</a:t>
            </a:r>
          </a:p>
          <a:p>
            <a:r>
              <a:rPr lang="en-US" sz="1000" dirty="0" smtClean="0"/>
              <a:t>//</a:t>
            </a:r>
            <a:r>
              <a:rPr lang="en-US" sz="1000" dirty="0" err="1" smtClean="0"/>
              <a:t>logger.info</a:t>
            </a:r>
            <a:r>
              <a:rPr lang="en-US" sz="1000" dirty="0" smtClean="0"/>
              <a:t>("-- partial derivative </a:t>
            </a:r>
            <a:r>
              <a:rPr lang="en-US" sz="1000" dirty="0" err="1" smtClean="0"/>
              <a:t>f</a:t>
            </a:r>
            <a:r>
              <a:rPr lang="en-US" sz="1000" dirty="0" smtClean="0"/>
              <a:t> </a:t>
            </a:r>
            <a:r>
              <a:rPr lang="en-US" sz="1000" u="sng" dirty="0" err="1" smtClean="0"/>
              <a:t>wrt</a:t>
            </a:r>
            <a:r>
              <a:rPr lang="en-US" sz="1000" u="sng" dirty="0" smtClean="0"/>
              <a:t> x4 with evaluator fe1 gradient fe1g2 fe1|fe1g2: " + f.getPartialDerivative("x4", "fe1g2"));</a:t>
            </a:r>
          </a:p>
          <a:p>
            <a:r>
              <a:rPr lang="en-US" sz="1000" dirty="0" smtClean="0"/>
              <a:t>//</a:t>
            </a:r>
            <a:r>
              <a:rPr lang="en-US" sz="1000" dirty="0" err="1" smtClean="0"/>
              <a:t>logger.info</a:t>
            </a:r>
            <a:r>
              <a:rPr lang="en-US" sz="1000" dirty="0" smtClean="0"/>
              <a:t>("-- partial gradient </a:t>
            </a:r>
            <a:r>
              <a:rPr lang="en-US" sz="1000" dirty="0" err="1" smtClean="0"/>
              <a:t>f</a:t>
            </a:r>
            <a:r>
              <a:rPr lang="en-US" sz="1000" dirty="0" smtClean="0"/>
              <a:t> </a:t>
            </a:r>
            <a:r>
              <a:rPr lang="en-US" sz="1000" u="sng" dirty="0" err="1" smtClean="0"/>
              <a:t>wrt</a:t>
            </a:r>
            <a:r>
              <a:rPr lang="en-US" sz="1000" u="sng" dirty="0" smtClean="0"/>
              <a:t> xi with evaluator fe1 gradient fe1g2 fe1|fe1g2: " + f.getPartialGradient("fe1g2"));</a:t>
            </a:r>
          </a:p>
          <a:p>
            <a:endParaRPr lang="en-US" sz="1000" dirty="0" smtClean="0"/>
          </a:p>
          <a:p>
            <a:r>
              <a:rPr lang="en-US" sz="1000" dirty="0" smtClean="0"/>
              <a:t>// fe2/g1 partials</a:t>
            </a:r>
          </a:p>
          <a:p>
            <a:r>
              <a:rPr lang="en-US" sz="1000" dirty="0" smtClean="0"/>
              <a:t>f.selectEvaluator("fe2");</a:t>
            </a:r>
          </a:p>
          <a:p>
            <a:r>
              <a:rPr lang="en-US" sz="1000" i="1" dirty="0" err="1" smtClean="0"/>
              <a:t>logger.info("\n</a:t>
            </a:r>
            <a:r>
              <a:rPr lang="en-US" sz="1000" i="1" dirty="0" smtClean="0"/>
              <a:t> fe2 fe2g1 ******************************************************************:\</a:t>
            </a:r>
            <a:r>
              <a:rPr lang="en-US" sz="1000" i="1" dirty="0" err="1" smtClean="0"/>
              <a:t>n</a:t>
            </a:r>
            <a:r>
              <a:rPr lang="en-US" sz="1000" i="1" dirty="0" smtClean="0"/>
              <a:t>" );</a:t>
            </a:r>
          </a:p>
          <a:p>
            <a:r>
              <a:rPr lang="en-US" sz="1000" i="1" dirty="0" err="1" smtClean="0"/>
              <a:t>logger.info</a:t>
            </a:r>
            <a:r>
              <a:rPr lang="en-US" sz="1000" i="1" dirty="0" smtClean="0"/>
              <a:t>("-- partial derivative </a:t>
            </a:r>
            <a:r>
              <a:rPr lang="en-US" sz="1000" i="1" dirty="0" err="1" smtClean="0"/>
              <a:t>f</a:t>
            </a:r>
            <a:r>
              <a:rPr lang="en-US" sz="1000" i="1" dirty="0" smtClean="0"/>
              <a:t> </a:t>
            </a:r>
            <a:r>
              <a:rPr lang="en-US" sz="1000" i="1" dirty="0" err="1" smtClean="0"/>
              <a:t>wrt</a:t>
            </a:r>
            <a:r>
              <a:rPr lang="en-US" sz="1000" i="1" dirty="0" smtClean="0"/>
              <a:t> f1 with evaluator fe2 gradient fe2g1 fe1|feg1: " + f.getPartialDerivative("f1", "fe2g1"));</a:t>
            </a:r>
          </a:p>
          <a:p>
            <a:r>
              <a:rPr lang="en-US" sz="1000" i="1" dirty="0" err="1" smtClean="0"/>
              <a:t>logger.info</a:t>
            </a:r>
            <a:r>
              <a:rPr lang="en-US" sz="1000" i="1" dirty="0" smtClean="0"/>
              <a:t>("-- partial derivative </a:t>
            </a:r>
            <a:r>
              <a:rPr lang="en-US" sz="1000" i="1" dirty="0" err="1" smtClean="0"/>
              <a:t>f</a:t>
            </a:r>
            <a:r>
              <a:rPr lang="en-US" sz="1000" i="1" dirty="0" smtClean="0"/>
              <a:t> </a:t>
            </a:r>
            <a:r>
              <a:rPr lang="en-US" sz="1000" i="1" dirty="0" err="1" smtClean="0"/>
              <a:t>wrt</a:t>
            </a:r>
            <a:r>
              <a:rPr lang="en-US" sz="1000" i="1" dirty="0" smtClean="0"/>
              <a:t> f3 with evaluator fe2 gradient fe2g1 fe1|feg1: " + f.getPartialDerivative("f3", "fe2g1"));</a:t>
            </a:r>
          </a:p>
          <a:p>
            <a:r>
              <a:rPr lang="en-US" sz="1000" i="1" dirty="0" err="1" smtClean="0"/>
              <a:t>logger.info</a:t>
            </a:r>
            <a:r>
              <a:rPr lang="en-US" sz="1000" i="1" dirty="0" smtClean="0"/>
              <a:t>("-- partial derivative </a:t>
            </a:r>
            <a:r>
              <a:rPr lang="en-US" sz="1000" i="1" dirty="0" err="1" smtClean="0"/>
              <a:t>f</a:t>
            </a:r>
            <a:r>
              <a:rPr lang="en-US" sz="1000" i="1" dirty="0" smtClean="0"/>
              <a:t> </a:t>
            </a:r>
            <a:r>
              <a:rPr lang="en-US" sz="1000" i="1" dirty="0" err="1" smtClean="0"/>
              <a:t>wrt</a:t>
            </a:r>
            <a:r>
              <a:rPr lang="en-US" sz="1000" i="1" dirty="0" smtClean="0"/>
              <a:t> f4 with evaluator fe2 gradient fe2g1 fe1|feg1: " + f.getPartialDerivative("f4", "fe2g1"));</a:t>
            </a:r>
          </a:p>
          <a:p>
            <a:r>
              <a:rPr lang="en-US" sz="1000" i="1" dirty="0" err="1" smtClean="0"/>
              <a:t>logger.info</a:t>
            </a:r>
            <a:r>
              <a:rPr lang="en-US" sz="1000" i="1" dirty="0" smtClean="0"/>
              <a:t>("-- partial derivative </a:t>
            </a:r>
            <a:r>
              <a:rPr lang="en-US" sz="1000" i="1" dirty="0" err="1" smtClean="0"/>
              <a:t>f</a:t>
            </a:r>
            <a:r>
              <a:rPr lang="en-US" sz="1000" i="1" dirty="0" smtClean="0"/>
              <a:t> </a:t>
            </a:r>
            <a:r>
              <a:rPr lang="en-US" sz="1000" i="1" dirty="0" err="1" smtClean="0"/>
              <a:t>wrt</a:t>
            </a:r>
            <a:r>
              <a:rPr lang="en-US" sz="1000" i="1" dirty="0" smtClean="0"/>
              <a:t> x3 with evaluator fe2 gradient fe2g1 fe1|feg1: " + f.getPartialDerivative("x3", "fe2g1"));</a:t>
            </a:r>
          </a:p>
          <a:p>
            <a:r>
              <a:rPr lang="en-US" sz="1000" i="1" dirty="0" err="1" smtClean="0"/>
              <a:t>logger.info</a:t>
            </a:r>
            <a:r>
              <a:rPr lang="en-US" sz="1000" i="1" dirty="0" smtClean="0"/>
              <a:t>("-- partial derivative </a:t>
            </a:r>
            <a:r>
              <a:rPr lang="en-US" sz="1000" i="1" dirty="0" err="1" smtClean="0"/>
              <a:t>f</a:t>
            </a:r>
            <a:r>
              <a:rPr lang="en-US" sz="1000" i="1" dirty="0" smtClean="0"/>
              <a:t> </a:t>
            </a:r>
            <a:r>
              <a:rPr lang="en-US" sz="1000" i="1" dirty="0" err="1" smtClean="0"/>
              <a:t>wrt</a:t>
            </a:r>
            <a:r>
              <a:rPr lang="en-US" sz="1000" i="1" dirty="0" smtClean="0"/>
              <a:t> xl1 with evaluator fe2 gradient fe2g1 fe1|feg1: " + f.getPartialDerivative("xl1", "fe2g1"));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frl slide master">
  <a:themeElements>
    <a:clrScheme name="afrl slide master 8">
      <a:dk1>
        <a:srgbClr val="000000"/>
      </a:dk1>
      <a:lt1>
        <a:srgbClr val="FFFFFF"/>
      </a:lt1>
      <a:dk2>
        <a:srgbClr val="000099"/>
      </a:dk2>
      <a:lt2>
        <a:srgbClr val="808080"/>
      </a:lt2>
      <a:accent1>
        <a:srgbClr val="618FFD"/>
      </a:accent1>
      <a:accent2>
        <a:srgbClr val="00AE00"/>
      </a:accent2>
      <a:accent3>
        <a:srgbClr val="FFFFFF"/>
      </a:accent3>
      <a:accent4>
        <a:srgbClr val="000000"/>
      </a:accent4>
      <a:accent5>
        <a:srgbClr val="B7C6FE"/>
      </a:accent5>
      <a:accent6>
        <a:srgbClr val="009D00"/>
      </a:accent6>
      <a:hlink>
        <a:srgbClr val="0000FF"/>
      </a:hlink>
      <a:folHlink>
        <a:srgbClr val="CECECE"/>
      </a:folHlink>
    </a:clrScheme>
    <a:fontScheme name="afrl 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27432" rIns="91440" bIns="27432"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27432" rIns="91440" bIns="27432"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1" u="none" strike="noStrike" cap="none" normalizeH="0" baseline="0" smtClean="0">
            <a:ln>
              <a:noFill/>
            </a:ln>
            <a:solidFill>
              <a:schemeClr val="tx1"/>
            </a:solidFill>
            <a:effectLst/>
            <a:latin typeface="Arial" charset="0"/>
          </a:defRPr>
        </a:defPPr>
      </a:lstStyle>
    </a:lnDef>
  </a:objectDefaults>
  <a:extraClrSchemeLst>
    <a:extraClrScheme>
      <a:clrScheme name="afrl slide master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frl slide mast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afrl slide master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frl slide master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frl slide master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frl slide master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afrl slide master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afrl slide master 8">
        <a:dk1>
          <a:srgbClr val="000000"/>
        </a:dk1>
        <a:lt1>
          <a:srgbClr val="FFFFFF"/>
        </a:lt1>
        <a:dk2>
          <a:srgbClr val="000099"/>
        </a:dk2>
        <a:lt2>
          <a:srgbClr val="808080"/>
        </a:lt2>
        <a:accent1>
          <a:srgbClr val="618FFD"/>
        </a:accent1>
        <a:accent2>
          <a:srgbClr val="00AE00"/>
        </a:accent2>
        <a:accent3>
          <a:srgbClr val="FFFFFF"/>
        </a:accent3>
        <a:accent4>
          <a:srgbClr val="000000"/>
        </a:accent4>
        <a:accent5>
          <a:srgbClr val="B7C6FE"/>
        </a:accent5>
        <a:accent6>
          <a:srgbClr val="009D00"/>
        </a:accent6>
        <a:hlink>
          <a:srgbClr val="0000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Blank Presentation">
  <a:themeElements>
    <a:clrScheme name="Blank Presentation 8">
      <a:dk1>
        <a:srgbClr val="000000"/>
      </a:dk1>
      <a:lt1>
        <a:srgbClr val="FFFFFF"/>
      </a:lt1>
      <a:dk2>
        <a:srgbClr val="006666"/>
      </a:dk2>
      <a:lt2>
        <a:srgbClr val="B2B2B2"/>
      </a:lt2>
      <a:accent1>
        <a:srgbClr val="FF9900"/>
      </a:accent1>
      <a:accent2>
        <a:srgbClr val="666699"/>
      </a:accent2>
      <a:accent3>
        <a:srgbClr val="FFFFFF"/>
      </a:accent3>
      <a:accent4>
        <a:srgbClr val="000000"/>
      </a:accent4>
      <a:accent5>
        <a:srgbClr val="FFCAAA"/>
      </a:accent5>
      <a:accent6>
        <a:srgbClr val="5C5C8A"/>
      </a:accent6>
      <a:hlink>
        <a:srgbClr val="000000"/>
      </a:hlink>
      <a:folHlink>
        <a:srgbClr val="CC00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80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006666"/>
        </a:dk2>
        <a:lt2>
          <a:srgbClr val="B2B2B2"/>
        </a:lt2>
        <a:accent1>
          <a:srgbClr val="FF9900"/>
        </a:accent1>
        <a:accent2>
          <a:srgbClr val="666699"/>
        </a:accent2>
        <a:accent3>
          <a:srgbClr val="FFFFFF"/>
        </a:accent3>
        <a:accent4>
          <a:srgbClr val="000000"/>
        </a:accent4>
        <a:accent5>
          <a:srgbClr val="FFCAAA"/>
        </a:accent5>
        <a:accent6>
          <a:srgbClr val="5C5C8A"/>
        </a:accent6>
        <a:hlink>
          <a:srgbClr val="00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58967</TotalTime>
  <Words>36066</Words>
  <Application>Microsoft Macintosh PowerPoint</Application>
  <PresentationFormat>On-screen Show (4:3)</PresentationFormat>
  <Paragraphs>2955</Paragraphs>
  <Slides>185</Slides>
  <Notes>7</Notes>
  <HiddenSlides>0</HiddenSlides>
  <MMClips>0</MMClips>
  <ScaleCrop>false</ScaleCrop>
  <HeadingPairs>
    <vt:vector size="6" baseType="variant">
      <vt:variant>
        <vt:lpstr>Design Template</vt:lpstr>
      </vt:variant>
      <vt:variant>
        <vt:i4>5</vt:i4>
      </vt:variant>
      <vt:variant>
        <vt:lpstr>Embedded OLE Servers</vt:lpstr>
      </vt:variant>
      <vt:variant>
        <vt:i4>1</vt:i4>
      </vt:variant>
      <vt:variant>
        <vt:lpstr>Slide Titles</vt:lpstr>
      </vt:variant>
      <vt:variant>
        <vt:i4>185</vt:i4>
      </vt:variant>
    </vt:vector>
  </HeadingPairs>
  <TitlesOfParts>
    <vt:vector size="191" baseType="lpstr">
      <vt:lpstr>Custom Design</vt:lpstr>
      <vt:lpstr>1_Custom Design</vt:lpstr>
      <vt:lpstr>afrl slide master</vt:lpstr>
      <vt:lpstr>2_Custom Design</vt:lpstr>
      <vt:lpstr>1_Blank Presentation</vt:lpstr>
      <vt:lpstr>Equation</vt:lpstr>
      <vt:lpstr>Slide 1</vt:lpstr>
      <vt:lpstr>System Level MDMFMSAOwUQ</vt:lpstr>
      <vt:lpstr>SORCER is not for the Faint at Heart</vt:lpstr>
      <vt:lpstr> SORCER is  a Service-Object-Oriented Architecture</vt:lpstr>
      <vt:lpstr>Service Oriented Computing EnviRonment - SORCER</vt:lpstr>
      <vt:lpstr>Slide 6</vt:lpstr>
      <vt:lpstr>From Computing to Metacomputing</vt:lpstr>
      <vt:lpstr>From Metacomputing to Transcomputing</vt:lpstr>
      <vt:lpstr>VFEEx Paradigm Value-Filter-Evaluator-Exertion</vt:lpstr>
      <vt:lpstr>Model Based Computing</vt:lpstr>
      <vt:lpstr>From Metacomputing  to Model-based Computing</vt:lpstr>
      <vt:lpstr>SORCER Terminology</vt:lpstr>
      <vt:lpstr>Model Based Computing</vt:lpstr>
      <vt:lpstr>Service Providers</vt:lpstr>
      <vt:lpstr>Service Provider Implementation Class (engineering.provider.astros.AstrosProviderImpl)</vt:lpstr>
      <vt:lpstr>Astros RemoteInterface (engineering.provider.astros.AstrosRemoteInterface)</vt:lpstr>
      <vt:lpstr>AstrosInterface (engineering.provider.astros.AstrosInterface)</vt:lpstr>
      <vt:lpstr>Model Based Computing</vt:lpstr>
      <vt:lpstr>Exertion</vt:lpstr>
      <vt:lpstr>Astros Exertion (Task) (engineering.requestor.astros. AstrosRequestor)</vt:lpstr>
      <vt:lpstr>Model Based Computing</vt:lpstr>
      <vt:lpstr>SORCER Models</vt:lpstr>
      <vt:lpstr>SORCER Model &amp; Variables</vt:lpstr>
      <vt:lpstr>Variable - Value, Filters, Evaluators</vt:lpstr>
      <vt:lpstr>Model is a Collection of Variables</vt:lpstr>
      <vt:lpstr>Model Construction</vt:lpstr>
      <vt:lpstr>Model Construction Example  Rosen-Suzuki Functions Definition</vt:lpstr>
      <vt:lpstr>Model Definition  (using functional programming operators) </vt:lpstr>
      <vt:lpstr>SORCER Variables</vt:lpstr>
      <vt:lpstr>Slide 30</vt:lpstr>
      <vt:lpstr>Slide 31</vt:lpstr>
      <vt:lpstr>Rosen-Suzuki Functions </vt:lpstr>
      <vt:lpstr>Configuring a Var</vt:lpstr>
      <vt:lpstr>Configuring a Var in the Model</vt:lpstr>
      <vt:lpstr>Rosen-Suzuki Functions </vt:lpstr>
      <vt:lpstr>Rosen-Suzuki Functions </vt:lpstr>
      <vt:lpstr>Rosen-Suzuki Functions </vt:lpstr>
      <vt:lpstr>ModelContext</vt:lpstr>
      <vt:lpstr>Building and Running Ex7</vt:lpstr>
      <vt:lpstr>Building and Running Ex7</vt:lpstr>
      <vt:lpstr>Executing ex7</vt:lpstr>
      <vt:lpstr>Rosen-Suzuki Functions - Ex7</vt:lpstr>
      <vt:lpstr>Ex7  RsSensitivityModelBuilder.java</vt:lpstr>
      <vt:lpstr>Ex7  RsSensitivityModelBuilder.java</vt:lpstr>
      <vt:lpstr>Ex7  RsSensitivityModelBuilder.java</vt:lpstr>
      <vt:lpstr>Ex7  RsSensitivityModelBuilder.java</vt:lpstr>
      <vt:lpstr>Slide 47</vt:lpstr>
      <vt:lpstr>Rosen-Suzuki Functions Optimization Example</vt:lpstr>
      <vt:lpstr>Slide 49</vt:lpstr>
      <vt:lpstr>Slide 50</vt:lpstr>
      <vt:lpstr>Slide 51</vt:lpstr>
      <vt:lpstr>SORCER Variables</vt:lpstr>
      <vt:lpstr>Variable, Evaluator, Filter (VEF)   Design Patterns</vt:lpstr>
      <vt:lpstr>Basic Variable Structure</vt:lpstr>
      <vt:lpstr>Advanced Variable Structure</vt:lpstr>
      <vt:lpstr>Evaluators</vt:lpstr>
      <vt:lpstr>Filters</vt:lpstr>
      <vt:lpstr>Model &amp; VEF Example</vt:lpstr>
      <vt:lpstr>Rosen-Suzuki Function Optimization Definition</vt:lpstr>
      <vt:lpstr>Objective Function, Constraints and Sensitivities</vt:lpstr>
      <vt:lpstr>Constructing a SORCER Response Model</vt:lpstr>
      <vt:lpstr>Defining a SORCER Response Model</vt:lpstr>
      <vt:lpstr>Defining a SORCER Response Model</vt:lpstr>
      <vt:lpstr>Defining a SORCER Response Model</vt:lpstr>
      <vt:lpstr>Defining a SORCER Response Model</vt:lpstr>
      <vt:lpstr>Defining a SORCER Response Model</vt:lpstr>
      <vt:lpstr>Configuring a SORCER Response Model</vt:lpstr>
      <vt:lpstr>Configuring a SORCER Response Model</vt:lpstr>
      <vt:lpstr>Configuring a SORCER Response Model</vt:lpstr>
      <vt:lpstr>Using a SORCER Response Model</vt:lpstr>
      <vt:lpstr>Using a SORCER Response Model</vt:lpstr>
      <vt:lpstr>SORCER Parametric Model</vt:lpstr>
      <vt:lpstr>SORCER Parametric Model</vt:lpstr>
      <vt:lpstr>Function of Function Example</vt:lpstr>
      <vt:lpstr>Objective Function, Constraints and Sensitivities</vt:lpstr>
      <vt:lpstr>Objective Function, Constraints and Sensitivities</vt:lpstr>
      <vt:lpstr>Function of Function Model Definition</vt:lpstr>
      <vt:lpstr>Configure the Response Variables in the Model</vt:lpstr>
      <vt:lpstr>Configuration of the Sensitivities</vt:lpstr>
      <vt:lpstr>Configuration of the Sensitivities</vt:lpstr>
      <vt:lpstr>Configuration of the Sensitivities</vt:lpstr>
      <vt:lpstr>Using the Function of Function Model</vt:lpstr>
      <vt:lpstr>Using the Function of Function Model</vt:lpstr>
      <vt:lpstr>Slide 84</vt:lpstr>
      <vt:lpstr>Objective Function Multi-Fidelity</vt:lpstr>
      <vt:lpstr>Constraint Functions Multi-Fidelity</vt:lpstr>
      <vt:lpstr>Objective Sensitivities with Multi-Fidelity </vt:lpstr>
      <vt:lpstr>Objective Sensitivities with Multi-Fidelity </vt:lpstr>
      <vt:lpstr>Multi-Fidelity Constraints &amp; Multi-Fidelity Sensitivities</vt:lpstr>
      <vt:lpstr>Constraint Sensitivities</vt:lpstr>
      <vt:lpstr>Model Definition with Multi-Fidelity Responses and Sensitivities</vt:lpstr>
      <vt:lpstr>Configure the Response Variables</vt:lpstr>
      <vt:lpstr>Configure the sensitivities for the Response Model</vt:lpstr>
      <vt:lpstr>Fe2 with with Multi-Fidelity Sensitivities</vt:lpstr>
      <vt:lpstr>Fe2 with with Multi-Fidelity Sensitivities</vt:lpstr>
      <vt:lpstr>g1e1 with with Multi-Fidelity Sensitivities</vt:lpstr>
      <vt:lpstr>g1e2 with with Multi-Fidelity Sensitivities</vt:lpstr>
      <vt:lpstr>g2,g3 Sensitivities</vt:lpstr>
      <vt:lpstr>Using the Multi-Fidelity Model</vt:lpstr>
      <vt:lpstr>Optimization Example  Rosen-Suzuki Function </vt:lpstr>
      <vt:lpstr>Event-driven Exploration: Dispatcher, Model, Optimizer</vt:lpstr>
      <vt:lpstr>Rosen-Suzuki Function Optimization Definition</vt:lpstr>
      <vt:lpstr>Objective Function, Constraints and Sensitivities</vt:lpstr>
      <vt:lpstr>Rosen-Suzuki Function Optimization </vt:lpstr>
      <vt:lpstr>Rosen-Suzuki Function Optimization </vt:lpstr>
      <vt:lpstr>Rosen-Suzuki Function Optimization </vt:lpstr>
      <vt:lpstr>Rosen-Suzuki Function Optimization </vt:lpstr>
      <vt:lpstr>Rosen-Suzuki Function Optimization </vt:lpstr>
      <vt:lpstr>Event-driven Exploration: Dispatcher, Model, Optimizer</vt:lpstr>
      <vt:lpstr>Explorer Context (Data)</vt:lpstr>
      <vt:lpstr>Rosen-Suzuki Function Optimization </vt:lpstr>
      <vt:lpstr>Rosen-Suzuki Function Optimization </vt:lpstr>
      <vt:lpstr>Rosen-Suzuki Function Optimization </vt:lpstr>
      <vt:lpstr>Engineering Example</vt:lpstr>
      <vt:lpstr>Trefftz-Plane Induced Drag With Euler Aerodynamics</vt:lpstr>
      <vt:lpstr>Example Wing with Control Surfaces</vt:lpstr>
      <vt:lpstr>Optimization Problem</vt:lpstr>
      <vt:lpstr>Multi-Fidelity Responses</vt:lpstr>
      <vt:lpstr>Standard One Point Approximation (SOA)</vt:lpstr>
      <vt:lpstr>Modified One Point Approximation (MOA)</vt:lpstr>
      <vt:lpstr>Kriging Approximation</vt:lpstr>
      <vt:lpstr>Kriging Approximation</vt:lpstr>
      <vt:lpstr>Optimization Problem</vt:lpstr>
      <vt:lpstr>Optimization Model Definition In SORCER</vt:lpstr>
      <vt:lpstr>Optimization Model Configuration</vt:lpstr>
      <vt:lpstr>Design Variable Configuration</vt:lpstr>
      <vt:lpstr>Design Variable Configuration</vt:lpstr>
      <vt:lpstr>Design Variable Configuration</vt:lpstr>
      <vt:lpstr>Design Variable Configuration</vt:lpstr>
      <vt:lpstr>Design Variable Configuration</vt:lpstr>
      <vt:lpstr>Design Variable Configuration</vt:lpstr>
      <vt:lpstr>Design Variable Configuration</vt:lpstr>
      <vt:lpstr>Linked Variable Configuration</vt:lpstr>
      <vt:lpstr>Response Variables – Evaluators, Filters, and Differentiation</vt:lpstr>
      <vt:lpstr>Response Variable Configuration (Evaluator Creation)</vt:lpstr>
      <vt:lpstr>Slide 136</vt:lpstr>
      <vt:lpstr>Slide 137</vt:lpstr>
      <vt:lpstr>Response Variable Configuration (Filter Creation)</vt:lpstr>
      <vt:lpstr>Response Variable Configuration (Filter Creation)</vt:lpstr>
      <vt:lpstr>Response Variable Configuration (Filter Creation)</vt:lpstr>
      <vt:lpstr>Response Variable Configuration (Filter Creation)</vt:lpstr>
      <vt:lpstr>Lpusi Configuration</vt:lpstr>
      <vt:lpstr>Lpusi Sensitivities Configuration</vt:lpstr>
      <vt:lpstr>Using the Lpusi Variables</vt:lpstr>
      <vt:lpstr>Configuration of LpusiSOA Evaluation</vt:lpstr>
      <vt:lpstr>Slide 146</vt:lpstr>
      <vt:lpstr>LpusiSOAeg1 – GradientEvaluator</vt:lpstr>
      <vt:lpstr>q Configuration</vt:lpstr>
      <vt:lpstr>Configuration of DI</vt:lpstr>
      <vt:lpstr>Configuration of DI</vt:lpstr>
      <vt:lpstr>Slide 151</vt:lpstr>
      <vt:lpstr>Using the iDrag variable</vt:lpstr>
      <vt:lpstr>Sensitivities for DIExacte</vt:lpstr>
      <vt:lpstr>Slide 154</vt:lpstr>
      <vt:lpstr>Slide 155</vt:lpstr>
      <vt:lpstr>DISOAe Evaluator</vt:lpstr>
      <vt:lpstr>Slide 157</vt:lpstr>
      <vt:lpstr>DIMOAe Evaluator</vt:lpstr>
      <vt:lpstr>Configuration of LpusiSOA Evaluation for DIMOAe</vt:lpstr>
      <vt:lpstr>Slide 160</vt:lpstr>
      <vt:lpstr>Slide 161</vt:lpstr>
      <vt:lpstr>Slide 162</vt:lpstr>
      <vt:lpstr>Slide 163</vt:lpstr>
      <vt:lpstr>DIKrige Evaluator</vt:lpstr>
      <vt:lpstr>Slide 165</vt:lpstr>
      <vt:lpstr>Slide 166</vt:lpstr>
      <vt:lpstr>Slide 167</vt:lpstr>
      <vt:lpstr>Appendix B (Avus Task)</vt:lpstr>
      <vt:lpstr>Avus Context</vt:lpstr>
      <vt:lpstr>Avus Context Nodes</vt:lpstr>
      <vt:lpstr>Slide 171</vt:lpstr>
      <vt:lpstr>Appendix C</vt:lpstr>
      <vt:lpstr>Model Declarations</vt:lpstr>
      <vt:lpstr>Independent Variables</vt:lpstr>
      <vt:lpstr>Parameter Variables</vt:lpstr>
      <vt:lpstr>Dependent Variables</vt:lpstr>
      <vt:lpstr>Variable Realization</vt:lpstr>
      <vt:lpstr>Var Configuration:  MDP</vt:lpstr>
      <vt:lpstr>Var Configuration: MDP Expressions</vt:lpstr>
      <vt:lpstr>Var Configuration: MDP Derivatives</vt:lpstr>
      <vt:lpstr>Configuration: Expression Evaluators</vt:lpstr>
      <vt:lpstr>Var Configuration:  VOP API + MDP</vt:lpstr>
      <vt:lpstr>Var Configuration:  VOP API</vt:lpstr>
      <vt:lpstr>Var Configuration:  MDP + EOP API</vt:lpstr>
      <vt:lpstr>Var Configuration:  MDP + EOP</vt:lpstr>
    </vt:vector>
  </TitlesOfParts>
  <Company>U.S. Air Force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Oriented Computing EnviRonment - SORCER</dc:title>
  <dc:creator>KolonaRM</dc:creator>
  <cp:lastModifiedBy>Raymond Kolonay</cp:lastModifiedBy>
  <cp:revision>188</cp:revision>
  <dcterms:created xsi:type="dcterms:W3CDTF">2011-02-04T19:53:58Z</dcterms:created>
  <dcterms:modified xsi:type="dcterms:W3CDTF">2011-02-08T17:28:09Z</dcterms:modified>
</cp:coreProperties>
</file>