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embeddings/Microsoft_Equation3.bin" ContentType="application/vnd.openxmlformats-officedocument.oleObject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embeddings/Microsoft_Equation10.bin" ContentType="application/vnd.openxmlformats-officedocument.oleObject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embeddings/Microsoft_Equation9.bin" ContentType="application/vnd.openxmlformats-officedocument.oleObject"/>
  <Override PartName="/ppt/slideLayouts/slideLayout24.xml" ContentType="application/vnd.openxmlformats-officedocument.presentationml.slideLayout+xml"/>
  <Override PartName="/ppt/slides/slide7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5.xml" ContentType="application/vnd.openxmlformats-officedocument.presentationml.slide+xml"/>
  <Override PartName="/ppt/embeddings/oleObject1.bin" ContentType="application/vnd.openxmlformats-officedocument.oleObject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slides/slide1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08.xml" ContentType="application/vnd.openxmlformats-officedocument.presentationml.slide+xml"/>
  <Override PartName="/ppt/slides/slide42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embeddings/Microsoft_Equation4.bin" ContentType="application/vnd.openxmlformats-officedocument.oleObject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embeddings/Microsoft_Equation11.bin" ContentType="application/vnd.openxmlformats-officedocument.oleObject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s/slide76.xml" ContentType="application/vnd.openxmlformats-officedocument.presentationml.slide+xml"/>
  <Override PartName="/ppt/notesSlides/notesSlide3.xml" ContentType="application/vnd.openxmlformats-officedocument.presentationml.notesSlide+xml"/>
  <Default Extension="emf" ContentType="image/x-emf"/>
  <Override PartName="/ppt/slides/slide86.xml" ContentType="application/vnd.openxmlformats-officedocument.presentationml.slide+xml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embeddings/Microsoft_Equation5.bin" ContentType="application/vnd.openxmlformats-officedocument.oleObject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embeddings/Microsoft_Equation12.bin" ContentType="application/vnd.openxmlformats-officedocument.oleObject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embeddings/Microsoft_Equation6.bin" ContentType="application/vnd.openxmlformats-officedocument.oleObject"/>
  <Override PartName="/ppt/slideLayouts/slideLayout21.xml" ContentType="application/vnd.openxmlformats-officedocument.presentationml.slideLayout+xml"/>
  <Override PartName="/ppt/slides/slide72.xml" ContentType="application/vnd.openxmlformats-officedocument.presentationml.slide+xml"/>
  <Override PartName="/ppt/embeddings/Microsoft_Equation13.bin" ContentType="application/vnd.openxmlformats-officedocument.oleObject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5.xml" ContentType="application/vnd.openxmlformats-officedocument.presentationml.slide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embeddings/Microsoft_Equation1.bin" ContentType="application/vnd.openxmlformats-officedocument.oleObject"/>
  <Default Extension="rels" ContentType="application/vnd.openxmlformats-package.relationshi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Default Extension="wmf" ContentType="image/x-wmf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7.bin" ContentType="application/vnd.openxmlformats-officedocument.oleObject"/>
  <Override PartName="/ppt/slideLayouts/slideLayout22.xml" ContentType="application/vnd.openxmlformats-officedocument.presentationml.slideLayout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embeddings/Microsoft_Equation14.bin" ContentType="application/vnd.openxmlformats-officedocument.oleObject"/>
  <Override PartName="/ppt/slides/slide83.xml" ContentType="application/vnd.openxmlformats-officedocument.presentationml.slide+xml"/>
  <Default Extension="tiff" ContentType="image/tiff"/>
  <Override PartName="/ppt/slides/slide93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101.xml" ContentType="application/vnd.openxmlformats-officedocument.presentationml.slide+xml"/>
  <Override PartName="/ppt/theme/theme5.xml" ContentType="application/vnd.openxmlformats-officedocument.theme+xml"/>
  <Override PartName="/ppt/slides/slide79.xml" ContentType="application/vnd.openxmlformats-officedocument.presentationml.slide+xml"/>
  <Override PartName="/ppt/slides/slide110.xml" ContentType="application/vnd.openxmlformats-officedocument.presentationml.slide+xml"/>
  <Override PartName="/ppt/slides/slide11.xml" ContentType="application/vnd.openxmlformats-officedocument.presentationml.slide+xml"/>
  <Override PartName="/ppt/slides/slide12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Default Extension="pdf" ContentType="application/pdf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embeddings/Microsoft_Equation8.bin" ContentType="application/vnd.openxmlformats-officedocument.oleObject"/>
  <Override PartName="/ppt/slideLayouts/slideLayout23.xml" ContentType="application/vnd.openxmlformats-officedocument.presentationml.slideLayout+xml"/>
  <Override PartName="/ppt/slides/slide74.xml" ContentType="application/vnd.openxmlformats-officedocument.presentationml.slide+xml"/>
  <Override PartName="/ppt/notesSlides/notesSlide1.xml" ContentType="application/vnd.openxmlformats-officedocument.presentationml.notesSlide+xml"/>
  <Override PartName="/ppt/embeddings/Microsoft_Equation15.bin" ContentType="application/vnd.openxmlformats-officedocument.oleObject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21.xml" ContentType="application/vnd.openxmlformats-officedocument.presentationml.slide+xml"/>
  <Override PartName="/ppt/slides/slide22.xml" ContentType="application/vnd.openxmlformats-officedocument.presentationml.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  <p:sldMasterId id="2147483667" r:id="rId2"/>
    <p:sldMasterId id="2147483674" r:id="rId3"/>
    <p:sldMasterId id="2147483690" r:id="rId4"/>
  </p:sldMasterIdLst>
  <p:notesMasterIdLst>
    <p:notesMasterId r:id="rId127"/>
  </p:notesMasterIdLst>
  <p:sldIdLst>
    <p:sldId id="275" r:id="rId5"/>
    <p:sldId id="641" r:id="rId6"/>
    <p:sldId id="642" r:id="rId7"/>
    <p:sldId id="643" r:id="rId8"/>
    <p:sldId id="644" r:id="rId9"/>
    <p:sldId id="559" r:id="rId10"/>
    <p:sldId id="560" r:id="rId11"/>
    <p:sldId id="517" r:id="rId12"/>
    <p:sldId id="276" r:id="rId13"/>
    <p:sldId id="518" r:id="rId14"/>
    <p:sldId id="563" r:id="rId15"/>
    <p:sldId id="562" r:id="rId16"/>
    <p:sldId id="335" r:id="rId17"/>
    <p:sldId id="640" r:id="rId18"/>
    <p:sldId id="336" r:id="rId19"/>
    <p:sldId id="260" r:id="rId20"/>
    <p:sldId id="645" r:id="rId21"/>
    <p:sldId id="658" r:id="rId22"/>
    <p:sldId id="637" r:id="rId23"/>
    <p:sldId id="625" r:id="rId24"/>
    <p:sldId id="621" r:id="rId25"/>
    <p:sldId id="622" r:id="rId26"/>
    <p:sldId id="623" r:id="rId27"/>
    <p:sldId id="624" r:id="rId28"/>
    <p:sldId id="647" r:id="rId29"/>
    <p:sldId id="525" r:id="rId30"/>
    <p:sldId id="264" r:id="rId31"/>
    <p:sldId id="569" r:id="rId32"/>
    <p:sldId id="266" r:id="rId33"/>
    <p:sldId id="564" r:id="rId34"/>
    <p:sldId id="567" r:id="rId35"/>
    <p:sldId id="568" r:id="rId36"/>
    <p:sldId id="648" r:id="rId37"/>
    <p:sldId id="650" r:id="rId38"/>
    <p:sldId id="652" r:id="rId39"/>
    <p:sldId id="653" r:id="rId40"/>
    <p:sldId id="654" r:id="rId41"/>
    <p:sldId id="655" r:id="rId42"/>
    <p:sldId id="656" r:id="rId43"/>
    <p:sldId id="657" r:id="rId44"/>
    <p:sldId id="646" r:id="rId45"/>
    <p:sldId id="570" r:id="rId46"/>
    <p:sldId id="566" r:id="rId47"/>
    <p:sldId id="572" r:id="rId48"/>
    <p:sldId id="573" r:id="rId49"/>
    <p:sldId id="575" r:id="rId50"/>
    <p:sldId id="576" r:id="rId51"/>
    <p:sldId id="577" r:id="rId52"/>
    <p:sldId id="578" r:id="rId53"/>
    <p:sldId id="596" r:id="rId54"/>
    <p:sldId id="580" r:id="rId55"/>
    <p:sldId id="579" r:id="rId56"/>
    <p:sldId id="581" r:id="rId57"/>
    <p:sldId id="582" r:id="rId58"/>
    <p:sldId id="583" r:id="rId59"/>
    <p:sldId id="595" r:id="rId60"/>
    <p:sldId id="584" r:id="rId61"/>
    <p:sldId id="585" r:id="rId62"/>
    <p:sldId id="598" r:id="rId63"/>
    <p:sldId id="586" r:id="rId64"/>
    <p:sldId id="587" r:id="rId65"/>
    <p:sldId id="588" r:id="rId66"/>
    <p:sldId id="589" r:id="rId67"/>
    <p:sldId id="593" r:id="rId68"/>
    <p:sldId id="590" r:id="rId69"/>
    <p:sldId id="594" r:id="rId70"/>
    <p:sldId id="591" r:id="rId71"/>
    <p:sldId id="638" r:id="rId72"/>
    <p:sldId id="639" r:id="rId73"/>
    <p:sldId id="659" r:id="rId74"/>
    <p:sldId id="660" r:id="rId75"/>
    <p:sldId id="626" r:id="rId76"/>
    <p:sldId id="627" r:id="rId77"/>
    <p:sldId id="628" r:id="rId78"/>
    <p:sldId id="629" r:id="rId79"/>
    <p:sldId id="631" r:id="rId80"/>
    <p:sldId id="630" r:id="rId81"/>
    <p:sldId id="632" r:id="rId82"/>
    <p:sldId id="634" r:id="rId83"/>
    <p:sldId id="635" r:id="rId84"/>
    <p:sldId id="636" r:id="rId85"/>
    <p:sldId id="561" r:id="rId86"/>
    <p:sldId id="527" r:id="rId87"/>
    <p:sldId id="528" r:id="rId88"/>
    <p:sldId id="531" r:id="rId89"/>
    <p:sldId id="532" r:id="rId90"/>
    <p:sldId id="533" r:id="rId91"/>
    <p:sldId id="534" r:id="rId92"/>
    <p:sldId id="535" r:id="rId93"/>
    <p:sldId id="529" r:id="rId94"/>
    <p:sldId id="530" r:id="rId95"/>
    <p:sldId id="448" r:id="rId96"/>
    <p:sldId id="432" r:id="rId97"/>
    <p:sldId id="482" r:id="rId98"/>
    <p:sldId id="446" r:id="rId99"/>
    <p:sldId id="447" r:id="rId100"/>
    <p:sldId id="489" r:id="rId101"/>
    <p:sldId id="551" r:id="rId102"/>
    <p:sldId id="553" r:id="rId103"/>
    <p:sldId id="554" r:id="rId104"/>
    <p:sldId id="555" r:id="rId105"/>
    <p:sldId id="556" r:id="rId106"/>
    <p:sldId id="557" r:id="rId107"/>
    <p:sldId id="616" r:id="rId108"/>
    <p:sldId id="599" r:id="rId109"/>
    <p:sldId id="600" r:id="rId110"/>
    <p:sldId id="601" r:id="rId111"/>
    <p:sldId id="602" r:id="rId112"/>
    <p:sldId id="603" r:id="rId113"/>
    <p:sldId id="604" r:id="rId114"/>
    <p:sldId id="605" r:id="rId115"/>
    <p:sldId id="606" r:id="rId116"/>
    <p:sldId id="607" r:id="rId117"/>
    <p:sldId id="608" r:id="rId118"/>
    <p:sldId id="609" r:id="rId119"/>
    <p:sldId id="610" r:id="rId120"/>
    <p:sldId id="611" r:id="rId121"/>
    <p:sldId id="612" r:id="rId122"/>
    <p:sldId id="613" r:id="rId123"/>
    <p:sldId id="614" r:id="rId124"/>
    <p:sldId id="615" r:id="rId125"/>
    <p:sldId id="565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23C2"/>
    <a:srgbClr val="12804A"/>
    <a:srgbClr val="1F894E"/>
    <a:srgbClr val="004A11"/>
    <a:srgbClr val="0E2BFF"/>
    <a:srgbClr val="0000FF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8789" autoAdjust="0"/>
  </p:normalViewPr>
  <p:slideViewPr>
    <p:cSldViewPr>
      <p:cViewPr>
        <p:scale>
          <a:sx n="110" d="100"/>
          <a:sy n="110" d="100"/>
        </p:scale>
        <p:origin x="-38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notesMaster" Target="notesMasters/notesMaster1.xml"/><Relationship Id="rId128" Type="http://schemas.openxmlformats.org/officeDocument/2006/relationships/printerSettings" Target="printerSettings/printerSettings1.bin"/><Relationship Id="rId12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00" Type="http://schemas.openxmlformats.org/officeDocument/2006/relationships/slide" Target="slides/slide96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5" Type="http://schemas.openxmlformats.org/officeDocument/2006/relationships/image" Target="../media/image59.wmf"/><Relationship Id="rId6" Type="http://schemas.openxmlformats.org/officeDocument/2006/relationships/image" Target="../media/image60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F8A0-E735-4A3C-9695-1FB09F765525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C5DCB-73C0-4CF4-997F-57A456D0E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1EE834F-99D9-468E-94D0-D1551B21816A}" type="datetime1">
              <a:rPr lang="en-US">
                <a:solidFill>
                  <a:prstClr val="black"/>
                </a:solidFill>
              </a:rPr>
              <a:pPr/>
              <a:t>11/8/11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Session #, Speaker Name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00523-6DFB-4956-AB9A-D92212AD4C7F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A59E31-0DF7-4D56-9F2D-B86B6A174242}" type="datetime1">
              <a:rPr lang="en-US"/>
              <a:pPr/>
              <a:t>11/8/11</a:t>
            </a:fld>
            <a:endParaRPr 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Session #, Speaker Name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47608-852C-4B39-B1B7-D9FE453FB195}" type="slidenum">
              <a:rPr lang="en-US"/>
              <a:pPr/>
              <a:t>85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Function composition is a very powerful way of reusing code and building programs from pieces. </a:t>
            </a:r>
          </a:p>
          <a:p>
            <a:r>
              <a:rPr lang="en-US" smtClean="0"/>
              <a:t>Object composition provides good support for building software from pieces.</a:t>
            </a:r>
          </a:p>
          <a:p>
            <a:r>
              <a:rPr lang="en-US" smtClean="0"/>
              <a:t>Building complete partial results can be a waste of resources, as the next function in the composition chain may need only a few first elements from the partial result variable list, so computing the rest of the list would be a waste of time. </a:t>
            </a:r>
          </a:p>
          <a:p>
            <a:r>
              <a:rPr lang="en-US" smtClean="0"/>
              <a:t>A variable is a generator that, on request (getValue), provides a response-object.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01F63-500F-0144-BCD3-5BE3B01F5D51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22313"/>
            <a:ext cx="4533900" cy="34004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60863"/>
            <a:ext cx="5048250" cy="4076700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107" charset="0"/>
              </a:rPr>
              <a:t>Challenges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526466" cy="270474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4001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-9144"/>
            <a:ext cx="64008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90C7-168B-4E79-B210-20BE4A13D98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75EA-CBDA-A14A-81DB-85225AA6850A}" type="datetime1">
              <a:rPr lang="en-US"/>
              <a:pPr>
                <a:defRPr/>
              </a:pPr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BB142-08F8-814E-8BF4-F02D821C1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BDD2F-4E81-9E43-A71D-AC676BE7C036}" type="datetime1">
              <a:rPr lang="en-US"/>
              <a:pPr>
                <a:defRPr/>
              </a:pPr>
              <a:t>11/8/11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C766-5879-1646-B52C-D6169F471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MSTC Logo (small PNG format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4425"/>
            <a:ext cx="685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4184650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371600"/>
            <a:ext cx="4184650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6400800" cy="98107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/>
          <a:lstStyle>
            <a:lvl1pPr marL="400050" indent="-400050">
              <a:buClr>
                <a:srgbClr val="003399"/>
              </a:buClr>
              <a:buFont typeface="Wingdings" pitchFamily="2" charset="2"/>
              <a:buChar char="Ø"/>
              <a:defRPr>
                <a:latin typeface="Arial" pitchFamily="34" charset="0"/>
                <a:cs typeface="Arial" pitchFamily="34" charset="0"/>
              </a:defRPr>
            </a:lvl1pPr>
            <a:lvl2pPr marL="801688" indent="-344488">
              <a:buClr>
                <a:srgbClr val="FF9900"/>
              </a:buClr>
              <a:buSzPct val="90000"/>
              <a:buFont typeface="Wingdings" pitchFamily="2" charset="2"/>
              <a:buChar char=""/>
              <a:defRPr>
                <a:latin typeface="Arial" pitchFamily="34" charset="0"/>
                <a:cs typeface="Arial" pitchFamily="34" charset="0"/>
              </a:defRPr>
            </a:lvl2pPr>
            <a:lvl3pPr marL="1201738" indent="-287338">
              <a:buClr>
                <a:srgbClr val="003399"/>
              </a:buClr>
              <a:buSzPct val="90000"/>
              <a:buFont typeface="Wingdings" pitchFamily="2" charset="2"/>
              <a:buChar char="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76313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2" descr="C:\Documents and Settings\RasmusCC\My Documents\MSTC Workspace Improvement Team\Logo\mstc 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9219" y="36212"/>
            <a:ext cx="915874" cy="89896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963168"/>
            <a:ext cx="68580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8077200" y="6248400"/>
            <a:ext cx="685800" cy="685800"/>
          </a:xfrm>
          <a:prstGeom prst="ellipse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>
              <a:solidFill>
                <a:srgbClr val="1F497D"/>
              </a:solidFill>
              <a:latin typeface="Arial" charset="0"/>
            </a:endParaRPr>
          </a:p>
        </p:txBody>
      </p:sp>
      <p:pic>
        <p:nvPicPr>
          <p:cNvPr id="9" name="Picture 3" descr="AFRL Shield transparent background 1INcop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5" y="36212"/>
            <a:ext cx="9048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9050"/>
            <a:ext cx="2130425" cy="658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050"/>
            <a:ext cx="6238875" cy="658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MSTC Logo (small PNG format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4425"/>
            <a:ext cx="685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71628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371600"/>
            <a:ext cx="4184650" cy="523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371600"/>
            <a:ext cx="4184650" cy="523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71628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371600"/>
            <a:ext cx="4184650" cy="523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371600"/>
            <a:ext cx="4184650" cy="2541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2650" y="4065588"/>
            <a:ext cx="4184650" cy="2541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8B65-CC13-4271-9B04-D8E450E96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DCF4-0C01-4C0A-B9A5-96E545E573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90C7-168B-4E79-B210-20BE4A13D98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526466" cy="270474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4001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-9144"/>
            <a:ext cx="64008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6400800" cy="981075"/>
          </a:xfrm>
        </p:spPr>
        <p:txBody>
          <a:bodyPr/>
          <a:lstStyle>
            <a:lvl1pPr>
              <a:defRPr sz="3200" b="1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/>
          <a:lstStyle>
            <a:lvl1pPr marL="400050" indent="-400050">
              <a:buClr>
                <a:srgbClr val="003399"/>
              </a:buClr>
              <a:buFont typeface="Wingdings" pitchFamily="2" charset="2"/>
              <a:buChar char="Ø"/>
              <a:defRPr>
                <a:latin typeface="Arial" pitchFamily="34" charset="0"/>
                <a:cs typeface="Arial" pitchFamily="34" charset="0"/>
              </a:defRPr>
            </a:lvl1pPr>
            <a:lvl2pPr marL="801688" indent="-344488">
              <a:buClr>
                <a:srgbClr val="FF9900"/>
              </a:buClr>
              <a:buSzPct val="90000"/>
              <a:buFont typeface="Wingdings" pitchFamily="2" charset="2"/>
              <a:buChar char=""/>
              <a:defRPr>
                <a:latin typeface="Arial" pitchFamily="34" charset="0"/>
                <a:cs typeface="Arial" pitchFamily="34" charset="0"/>
              </a:defRPr>
            </a:lvl2pPr>
            <a:lvl3pPr marL="1201738" indent="-287338">
              <a:buClr>
                <a:srgbClr val="003399"/>
              </a:buClr>
              <a:buSzPct val="90000"/>
              <a:buFont typeface="Wingdings" pitchFamily="2" charset="2"/>
              <a:buChar char="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76313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2" descr="C:\Documents and Settings\RasmusCC\My Documents\MSTC Workspace Improvement Team\Logo\mstc 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15874" cy="89896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963168"/>
            <a:ext cx="50292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SORCER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8077200" y="6248400"/>
            <a:ext cx="685800" cy="685800"/>
          </a:xfrm>
          <a:prstGeom prst="ellipse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>
              <a:solidFill>
                <a:srgbClr val="1F497D"/>
              </a:solidFill>
              <a:latin typeface="Arial" charset="0"/>
            </a:endParaRPr>
          </a:p>
        </p:txBody>
      </p:sp>
      <p:pic>
        <p:nvPicPr>
          <p:cNvPr id="10" name="Picture 50" descr="sorcer-dock-c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7200" y="45265"/>
            <a:ext cx="890588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6400800" cy="98107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/>
          <a:lstStyle>
            <a:lvl1pPr marL="400050" indent="-400050">
              <a:buClr>
                <a:srgbClr val="003399"/>
              </a:buClr>
              <a:buFont typeface="Wingdings" pitchFamily="2" charset="2"/>
              <a:buChar char="Ø"/>
              <a:defRPr>
                <a:latin typeface="Arial" pitchFamily="34" charset="0"/>
                <a:cs typeface="Arial" pitchFamily="34" charset="0"/>
              </a:defRPr>
            </a:lvl1pPr>
            <a:lvl2pPr marL="801688" indent="-344488">
              <a:buClr>
                <a:srgbClr val="FF9900"/>
              </a:buClr>
              <a:buSzPct val="90000"/>
              <a:buFont typeface="Wingdings" pitchFamily="2" charset="2"/>
              <a:buChar char=""/>
              <a:defRPr>
                <a:latin typeface="Arial" pitchFamily="34" charset="0"/>
                <a:cs typeface="Arial" pitchFamily="34" charset="0"/>
              </a:defRPr>
            </a:lvl2pPr>
            <a:lvl3pPr marL="1201738" indent="-287338">
              <a:buClr>
                <a:srgbClr val="003399"/>
              </a:buClr>
              <a:buSzPct val="90000"/>
              <a:buFont typeface="Wingdings" pitchFamily="2" charset="2"/>
              <a:buChar char="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76313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2" descr="C:\Documents and Settings\RasmusCC\My Documents\MSTC Workspace Improvement Team\Logo\mstc 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9219" y="36212"/>
            <a:ext cx="915874" cy="89896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963168"/>
            <a:ext cx="68580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8077200" y="6248400"/>
            <a:ext cx="685800" cy="685800"/>
          </a:xfrm>
          <a:prstGeom prst="ellipse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>
              <a:solidFill>
                <a:srgbClr val="1F497D"/>
              </a:solidFill>
              <a:latin typeface="Arial" charset="0"/>
            </a:endParaRPr>
          </a:p>
        </p:txBody>
      </p:sp>
      <p:pic>
        <p:nvPicPr>
          <p:cNvPr id="9" name="Picture 3" descr="AFRL Shield transparent background 1INcop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5" y="36212"/>
            <a:ext cx="9048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8B65-CC13-4271-9B04-D8E450E96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DCF4-0C01-4C0A-B9A5-96E545E573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5" Type="http://schemas.openxmlformats.org/officeDocument/2006/relationships/image" Target="../media/image3.png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79E-482E-4DA5-9A5E-7E941A366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3D7-46F1-4BD9-ACDA-66747AC315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79E-482E-4DA5-9A5E-7E941A366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3D7-46F1-4BD9-ACDA-66747AC315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3" r:id="rId5"/>
    <p:sldLayoutId id="2147483691" r:id="rId6"/>
    <p:sldLayoutId id="214748369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050"/>
            <a:ext cx="7162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7625" rIns="91440" bIns="476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2291" name="Picture 4" descr="AFRL Shield transparent background 1IN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53400" y="19050"/>
            <a:ext cx="9048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14400" y="12192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i="1">
              <a:solidFill>
                <a:srgbClr val="00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229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5217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838" tIns="47625" rIns="96838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5" name="Picture 8" descr="chrmblue_std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74" t="2374" r="12500" b="21271"/>
          <a:stretch>
            <a:fillRect/>
          </a:stretch>
        </p:blipFill>
        <p:spPr bwMode="auto">
          <a:xfrm>
            <a:off x="14288" y="-23813"/>
            <a:ext cx="1189037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+mj-lt"/>
          <a:ea typeface="+mj-ea"/>
          <a:cs typeface="+mj-cs"/>
        </a:defRPr>
      </a:lvl1pPr>
      <a:lvl2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2pPr>
      <a:lvl3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3pPr>
      <a:lvl4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4pPr>
      <a:lvl5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5pPr>
      <a:lvl6pPr marL="4572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6pPr>
      <a:lvl7pPr marL="9144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7pPr>
      <a:lvl8pPr marL="13716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8pPr>
      <a:lvl9pPr marL="18288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9pPr>
    </p:titleStyle>
    <p:bodyStyle>
      <a:lvl1pPr marL="360363" indent="-36036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4700" indent="-300038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–"/>
        <a:defRPr sz="2000" b="1">
          <a:solidFill>
            <a:schemeClr val="tx1"/>
          </a:solidFill>
          <a:latin typeface="+mn-lt"/>
        </a:defRPr>
      </a:lvl2pPr>
      <a:lvl3pPr marL="1128713" indent="-23971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3pPr>
      <a:lvl4pPr marL="1482725" indent="-23971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–"/>
        <a:defRPr sz="2000" b="1">
          <a:solidFill>
            <a:schemeClr val="tx1"/>
          </a:solidFill>
          <a:latin typeface="+mn-lt"/>
        </a:defRPr>
      </a:lvl4pPr>
      <a:lvl5pPr marL="1836738" indent="-23971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5pPr>
      <a:lvl6pPr marL="22939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6pPr>
      <a:lvl7pPr marL="27511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7pPr>
      <a:lvl8pPr marL="32083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8pPr>
      <a:lvl9pPr marL="36655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79E-482E-4DA5-9A5E-7E941A366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3D7-46F1-4BD9-ACDA-66747AC315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1.bin"/><Relationship Id="rId5" Type="http://schemas.openxmlformats.org/officeDocument/2006/relationships/oleObject" Target="../embeddings/Microsoft_Equation12.bin"/><Relationship Id="rId6" Type="http://schemas.openxmlformats.org/officeDocument/2006/relationships/oleObject" Target="../embeddings/Microsoft_Equation13.bin"/><Relationship Id="rId7" Type="http://schemas.openxmlformats.org/officeDocument/2006/relationships/oleObject" Target="../embeddings/Microsoft_Equation14.bin"/><Relationship Id="rId8" Type="http://schemas.openxmlformats.org/officeDocument/2006/relationships/oleObject" Target="../embeddings/Microsoft_Equation1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eg"/><Relationship Id="rId3" Type="http://schemas.openxmlformats.org/officeDocument/2006/relationships/image" Target="../media/image67.jpeg"/></Relationships>
</file>

<file path=ppt/slides/_rels/slide10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jpe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jpeg"/><Relationship Id="rId16" Type="http://schemas.openxmlformats.org/officeDocument/2006/relationships/image" Target="../media/image81.pn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68.wmf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jpeg"/><Relationship Id="rId8" Type="http://schemas.openxmlformats.org/officeDocument/2006/relationships/image" Target="../media/image73.jpe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df"/><Relationship Id="rId3" Type="http://schemas.openxmlformats.org/officeDocument/2006/relationships/image" Target="../media/image8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df"/><Relationship Id="rId5" Type="http://schemas.openxmlformats.org/officeDocument/2006/relationships/image" Target="../media/image48.png"/><Relationship Id="rId6" Type="http://schemas.openxmlformats.org/officeDocument/2006/relationships/image" Target="../media/image49.pdf"/><Relationship Id="rId7" Type="http://schemas.openxmlformats.org/officeDocument/2006/relationships/image" Target="../media/image50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10.131.4.201:9000/astros/hw7/hw0SWMp7.d" TargetMode="External"/><Relationship Id="rId4" Type="http://schemas.openxmlformats.org/officeDocument/2006/relationships/hyperlink" Target="http://10.131.4.201:9000/astros/provider/scratch/20111104-084630-1336e9dbc0b/ZSW.D01" TargetMode="External"/><Relationship Id="rId5" Type="http://schemas.openxmlformats.org/officeDocument/2006/relationships/hyperlink" Target="http://10.131.4.201:9000/astros/provider/scratch/20111104-084630-1336e9dbc0b/ZSW.IDX" TargetMode="External"/><Relationship Id="rId6" Type="http://schemas.openxmlformats.org/officeDocument/2006/relationships/hyperlink" Target="http://10.131.4.201:9000/astros/provider/scratch/20111104-084630-1336e9dbc0b/astrosResults.out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10.131.4.201:9000/astros/hw7/hw0SWMp7_grid.bdf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10.131.4.201:9000/astros/provider/scratch/20111104-084630-1336e9dbc0b/astrosResults.out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31.4.201:9000/astros/hw7/hw0SWMp7.d" TargetMode="External"/><Relationship Id="rId4" Type="http://schemas.openxmlformats.org/officeDocument/2006/relationships/hyperlink" Target="mailto:engineering.provider.astros.AstrosLpus@1fc4f0f8" TargetMode="External"/><Relationship Id="rId5" Type="http://schemas.openxmlformats.org/officeDocument/2006/relationships/hyperlink" Target="http://10.131.4.201:9000/astros/provider/scratch/20111104-085811-1336ea86dac/ZSW.D01" TargetMode="External"/><Relationship Id="rId6" Type="http://schemas.openxmlformats.org/officeDocument/2006/relationships/hyperlink" Target="http://10.131.4.201:9000/astros/provider/scratch/20111104-085811-1336ea86dac/ZSW.IDX" TargetMode="External"/><Relationship Id="rId7" Type="http://schemas.openxmlformats.org/officeDocument/2006/relationships/hyperlink" Target="http://10.131.4.201:9000/astros/provider/scratch/20111104-085811-1336ea86dac/astrosResults.out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engineering.provider.astros.CADDBQuery@f4d5bc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eg"/><Relationship Id="rId3" Type="http://schemas.openxmlformats.org/officeDocument/2006/relationships/image" Target="../media/image17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10.131.4.201:9000/astros/provider/scratch/20111104-121730-1336f5ee5e2/NLAAN.D01" TargetMode="External"/><Relationship Id="rId4" Type="http://schemas.openxmlformats.org/officeDocument/2006/relationships/hyperlink" Target="mailto:engineering.provider.astros.AstrosFlutterOutput@1acc0e01" TargetMode="External"/><Relationship Id="rId5" Type="http://schemas.openxmlformats.org/officeDocument/2006/relationships/hyperlink" Target="mailto:engineering.provider.astros.AstrosGPWG@4aab7165" TargetMode="External"/><Relationship Id="rId6" Type="http://schemas.openxmlformats.org/officeDocument/2006/relationships/hyperlink" Target="http://10.131.4.201:9000/astros/provider/scratch/20111104-121730-1336f5ee5e2/NLAAN.IDX" TargetMode="External"/><Relationship Id="rId7" Type="http://schemas.openxmlformats.org/officeDocument/2006/relationships/hyperlink" Target="http://10.131.4.201:9000/astros/provider/scratch/20111104-121730-1336f5ee5e2/astrosResults.out" TargetMode="External"/><Relationship Id="rId8" Type="http://schemas.openxmlformats.org/officeDocument/2006/relationships/hyperlink" Target="mailto:ENGINEERING-Astros-RMac@macdna.rb.rad-e.wpafb.af.mil:10.131.4.201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10.131.4.201:9000/astros/fighter/fighter_flutterM1p1.d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3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4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oleObject" Target="../embeddings/Microsoft_Equation7.bin"/><Relationship Id="rId6" Type="http://schemas.openxmlformats.org/officeDocument/2006/relationships/oleObject" Target="../embeddings/Microsoft_Equation8.bin"/><Relationship Id="rId7" Type="http://schemas.openxmlformats.org/officeDocument/2006/relationships/oleObject" Target="../embeddings/Microsoft_Equation9.bin"/><Relationship Id="rId8" Type="http://schemas.openxmlformats.org/officeDocument/2006/relationships/oleObject" Target="../embeddings/Microsoft_Equation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0600" y="2667000"/>
            <a:ext cx="7023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Service Oriented Computing </a:t>
            </a:r>
            <a:r>
              <a:rPr lang="en-US" sz="32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EnviRonment</a:t>
            </a: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(SORCER)</a:t>
            </a:r>
          </a:p>
          <a:p>
            <a:pPr algn="ctr" defTabSz="960438">
              <a:lnSpc>
                <a:spcPct val="90000"/>
              </a:lnSpc>
            </a:pPr>
            <a:endParaRPr lang="en-US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0" descr="sorcer-dock-c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0" y="5715000"/>
            <a:ext cx="154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 Kolonay </a:t>
            </a:r>
          </a:p>
          <a:p>
            <a:r>
              <a:rPr lang="en-US" dirty="0" smtClean="0"/>
              <a:t>S. Burton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Sobolewski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High Level Requirements for System Level </a:t>
            </a:r>
            <a:r>
              <a:rPr lang="en-US" b="1" i="1" dirty="0" err="1" smtClean="0"/>
              <a:t>MDMFMSAOwUQ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# of components/applications/Services – 100’s to 1000’s</a:t>
            </a:r>
          </a:p>
          <a:p>
            <a:r>
              <a:rPr lang="en-US" sz="2800" dirty="0" smtClean="0"/>
              <a:t>Run times of services – </a:t>
            </a:r>
            <a:r>
              <a:rPr lang="en-US" sz="2800" dirty="0" err="1" smtClean="0"/>
              <a:t>secs</a:t>
            </a:r>
            <a:r>
              <a:rPr lang="en-US" sz="2800" dirty="0" smtClean="0"/>
              <a:t> to many days</a:t>
            </a:r>
          </a:p>
          <a:p>
            <a:r>
              <a:rPr lang="en-US" sz="2800" dirty="0" smtClean="0"/>
              <a:t>Data</a:t>
            </a:r>
          </a:p>
          <a:p>
            <a:pPr lvl="1"/>
            <a:r>
              <a:rPr lang="en-US" sz="2400" dirty="0" smtClean="0"/>
              <a:t>kilobytes to terabytes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ascii</a:t>
            </a:r>
            <a:r>
              <a:rPr lang="en-US" sz="2400" dirty="0" smtClean="0"/>
              <a:t>, binary, databases</a:t>
            </a:r>
          </a:p>
          <a:p>
            <a:r>
              <a:rPr lang="en-US" sz="2800" dirty="0" smtClean="0"/>
              <a:t>Distributed (across organizational boundaries) heterogeneous computing environment</a:t>
            </a:r>
          </a:p>
          <a:p>
            <a:pPr lvl="1"/>
            <a:r>
              <a:rPr lang="en-US" sz="2400" dirty="0" smtClean="0"/>
              <a:t>Hand held devices to HPC resources</a:t>
            </a:r>
          </a:p>
          <a:p>
            <a:pPr lvl="1"/>
            <a:r>
              <a:rPr lang="en-US" sz="2400" dirty="0" smtClean="0"/>
              <a:t>Seamless access to data and services</a:t>
            </a:r>
          </a:p>
          <a:p>
            <a:pPr lvl="1"/>
            <a:r>
              <a:rPr lang="en-US" sz="2400" dirty="0" smtClean="0"/>
              <a:t>Process representation with secure communications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762000" y="1752600"/>
            <a:ext cx="708660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effectLst/>
                <a:latin typeface="Arial" pitchFamily="34" charset="0"/>
                <a:cs typeface="Arial" pitchFamily="34" charset="0"/>
              </a:rPr>
              <a:t>Minimize                                      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effectLst/>
                <a:latin typeface="Arial" pitchFamily="34" charset="0"/>
                <a:cs typeface="Arial" pitchFamily="34" charset="0"/>
              </a:rPr>
              <a:t>Objective Function </a:t>
            </a:r>
            <a:endParaRPr lang="en-US" sz="2000" i="1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effectLst/>
                <a:latin typeface="Arial" pitchFamily="34" charset="0"/>
                <a:cs typeface="Arial" pitchFamily="34" charset="0"/>
              </a:rPr>
              <a:t>Subject to                                     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endParaRPr lang="en-US" sz="2200" b="1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effectLst/>
                <a:latin typeface="Arial" pitchFamily="34" charset="0"/>
                <a:cs typeface="Arial" pitchFamily="34" charset="0"/>
              </a:rPr>
              <a:t>Inequality 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effectLst/>
                <a:latin typeface="Arial" pitchFamily="34" charset="0"/>
                <a:cs typeface="Arial" pitchFamily="34" charset="0"/>
              </a:rPr>
              <a:t>Constraints</a:t>
            </a:r>
            <a:endParaRPr lang="en-US" sz="26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600" dirty="0">
                <a:effectLst/>
                <a:latin typeface="Arial" pitchFamily="34" charset="0"/>
                <a:cs typeface="Arial" pitchFamily="34" charset="0"/>
              </a:rPr>
              <a:t>  </a:t>
            </a:r>
            <a:endParaRPr lang="en-US" sz="26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Side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Constraints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-107" charset="2"/>
              <a:buNone/>
            </a:pPr>
            <a:r>
              <a:rPr lang="en-US" sz="26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endParaRPr lang="en-US" sz="2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Shape and sizing </a:t>
            </a:r>
            <a:r>
              <a:rPr lang="en-US" b="1" i="1" dirty="0" err="1" smtClean="0"/>
              <a:t>aeroelastic</a:t>
            </a:r>
            <a:r>
              <a:rPr lang="en-US" b="1" i="1" dirty="0" smtClean="0"/>
              <a:t> optimization</a:t>
            </a:r>
            <a:endParaRPr lang="en-US" sz="3200" b="1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38600" y="3200400"/>
          <a:ext cx="2354262" cy="762000"/>
        </p:xfrm>
        <a:graphic>
          <a:graphicData uri="http://schemas.openxmlformats.org/presentationml/2006/ole">
            <p:oleObj spid="_x0000_s970754" name="Equation" r:id="rId4" imgW="1333500" imgH="431800" progId="Equation.3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4379913" y="2286000"/>
          <a:ext cx="1792287" cy="358775"/>
        </p:xfrm>
        <a:graphic>
          <a:graphicData uri="http://schemas.openxmlformats.org/presentationml/2006/ole">
            <p:oleObj spid="_x0000_s970755" name="Equation" r:id="rId5" imgW="1016000" imgH="203200" progId="Equation.3">
              <p:embed/>
            </p:oleObj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962400" y="4114800"/>
          <a:ext cx="4957762" cy="717550"/>
        </p:xfrm>
        <a:graphic>
          <a:graphicData uri="http://schemas.openxmlformats.org/presentationml/2006/ole">
            <p:oleObj spid="_x0000_s970756" name="Equation" r:id="rId6" imgW="2806700" imgH="406400" progId="Equation.3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962400" y="5008563"/>
          <a:ext cx="3811587" cy="401637"/>
        </p:xfrm>
        <a:graphic>
          <a:graphicData uri="http://schemas.openxmlformats.org/presentationml/2006/ole">
            <p:oleObj spid="_x0000_s970757" name="Equation" r:id="rId7" imgW="215900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6248400"/>
            <a:ext cx="31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Ernest Thompson – AFRL/RBSD</a:t>
            </a:r>
            <a:endParaRPr lang="en-US" b="1" dirty="0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962400" y="5715000"/>
          <a:ext cx="292100" cy="401638"/>
        </p:xfrm>
        <a:graphic>
          <a:graphicData uri="http://schemas.openxmlformats.org/presentationml/2006/ole">
            <p:oleObj spid="_x0000_s970758" name="Equation" r:id="rId8" imgW="16488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43400" y="5772150"/>
            <a:ext cx="374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Structural sizes, and </a:t>
            </a:r>
            <a:r>
              <a:rPr lang="en-US" dirty="0" err="1" smtClean="0"/>
              <a:t>planform</a:t>
            </a:r>
            <a:r>
              <a:rPr lang="en-US" dirty="0" smtClean="0"/>
              <a:t> sweep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weight shape &amp; sizing </a:t>
            </a:r>
            <a:r>
              <a:rPr lang="en-US" dirty="0" err="1" smtClean="0"/>
              <a:t>opti</a:t>
            </a:r>
            <a:endParaRPr lang="en-US" dirty="0"/>
          </a:p>
        </p:txBody>
      </p:sp>
      <p:pic>
        <p:nvPicPr>
          <p:cNvPr id="4" name="Picture 3" descr="I:\thompsed\Documents\Work\MDICE_JOBS\GolandFSR_GRID09_M1.30-q500\BACKUP\M1.30-q500-DispContour-IS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31" t="30716" r="27494" b="29514"/>
          <a:stretch>
            <a:fillRect/>
          </a:stretch>
        </p:blipFill>
        <p:spPr bwMode="auto">
          <a:xfrm>
            <a:off x="457200" y="2667000"/>
            <a:ext cx="4038600" cy="2545764"/>
          </a:xfrm>
          <a:prstGeom prst="rect">
            <a:avLst/>
          </a:prstGeom>
          <a:noFill/>
        </p:spPr>
      </p:pic>
      <p:pic>
        <p:nvPicPr>
          <p:cNvPr id="5" name="Picture 2" descr="I:\thompsed\Documents\Work\AIAA\AerospaceSciencesMeeting-Abstract-2008\Images\ReversalDynamicPressureVsMachNumb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000" t="6998" r="8513" b="36111"/>
          <a:stretch>
            <a:fillRect/>
          </a:stretch>
        </p:blipFill>
        <p:spPr bwMode="auto">
          <a:xfrm>
            <a:off x="5029200" y="2590800"/>
            <a:ext cx="3800201" cy="277406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553200" y="55626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886200"/>
            <a:ext cx="71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q_rev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248400"/>
            <a:ext cx="31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Ernest Thompson – AFRL/RBSD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057400"/>
            <a:ext cx="36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Euler Static </a:t>
            </a:r>
            <a:r>
              <a:rPr lang="en-US" dirty="0" err="1" smtClean="0"/>
              <a:t>Aeroelastic</a:t>
            </a:r>
            <a:r>
              <a:rPr lang="en-US" dirty="0" smtClean="0"/>
              <a:t>  Calculations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illus-ser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57106" cy="856192"/>
          </a:xfrm>
          <a:prstGeom prst="rect">
            <a:avLst/>
          </a:prstGeom>
          <a:noFill/>
        </p:spPr>
      </p:pic>
      <p:pic>
        <p:nvPicPr>
          <p:cNvPr id="945165" name="Picture 13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0613" y="4081463"/>
            <a:ext cx="833437" cy="512762"/>
          </a:xfrm>
          <a:prstGeom prst="rect">
            <a:avLst/>
          </a:prstGeom>
          <a:noFill/>
        </p:spPr>
      </p:pic>
      <p:sp>
        <p:nvSpPr>
          <p:cNvPr id="945200" name="Oval 48"/>
          <p:cNvSpPr>
            <a:spLocks noChangeArrowheads="1"/>
          </p:cNvSpPr>
          <p:nvPr/>
        </p:nvSpPr>
        <p:spPr bwMode="auto">
          <a:xfrm>
            <a:off x="3748088" y="4311650"/>
            <a:ext cx="1524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5202" name="Oval 50"/>
          <p:cNvSpPr>
            <a:spLocks noChangeArrowheads="1"/>
          </p:cNvSpPr>
          <p:nvPr/>
        </p:nvSpPr>
        <p:spPr bwMode="auto">
          <a:xfrm>
            <a:off x="3938588" y="4157663"/>
            <a:ext cx="1524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5212" name="Text Box 60"/>
          <p:cNvSpPr txBox="1">
            <a:spLocks noChangeArrowheads="1"/>
          </p:cNvSpPr>
          <p:nvPr/>
        </p:nvSpPr>
        <p:spPr bwMode="auto">
          <a:xfrm>
            <a:off x="3657600" y="3733800"/>
            <a:ext cx="92044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Gladius</a:t>
            </a:r>
            <a:endParaRPr lang="en-US" dirty="0"/>
          </a:p>
        </p:txBody>
      </p:sp>
      <p:sp>
        <p:nvSpPr>
          <p:cNvPr id="945215" name="Text Box 63"/>
          <p:cNvSpPr txBox="1">
            <a:spLocks noChangeArrowheads="1"/>
          </p:cNvSpPr>
          <p:nvPr/>
        </p:nvSpPr>
        <p:spPr bwMode="auto">
          <a:xfrm>
            <a:off x="6935788" y="3920066"/>
            <a:ext cx="676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945219" name="Line 67"/>
          <p:cNvSpPr>
            <a:spLocks noChangeShapeType="1"/>
          </p:cNvSpPr>
          <p:nvPr/>
        </p:nvSpPr>
        <p:spPr bwMode="auto">
          <a:xfrm flipV="1">
            <a:off x="3844925" y="4237038"/>
            <a:ext cx="1143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27432" bIns="27432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Sorcer</a:t>
            </a:r>
            <a:r>
              <a:rPr lang="en-US" sz="3200" dirty="0" smtClean="0"/>
              <a:t> network configuration for min weight (shape and sizing)</a:t>
            </a:r>
            <a:endParaRPr lang="en-US" sz="3200" dirty="0"/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1874190" y="1896603"/>
            <a:ext cx="152400" cy="762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13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0652" y="5562600"/>
            <a:ext cx="743127" cy="457200"/>
          </a:xfrm>
          <a:prstGeom prst="rect">
            <a:avLst/>
          </a:prstGeom>
          <a:noFill/>
        </p:spPr>
      </p:pic>
      <p:pic>
        <p:nvPicPr>
          <p:cNvPr id="27" name="Picture 13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4590" y="2099732"/>
            <a:ext cx="922029" cy="567267"/>
          </a:xfrm>
          <a:prstGeom prst="rect">
            <a:avLst/>
          </a:prstGeom>
          <a:noFill/>
        </p:spPr>
      </p:pic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1676400" y="1295400"/>
            <a:ext cx="1116011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Coalescence</a:t>
            </a:r>
          </a:p>
        </p:txBody>
      </p:sp>
      <p:pic>
        <p:nvPicPr>
          <p:cNvPr id="32" name="Picture 9" descr="illus-ser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657106" cy="856192"/>
          </a:xfrm>
          <a:prstGeom prst="rect">
            <a:avLst/>
          </a:prstGeom>
          <a:noFill/>
        </p:spPr>
      </p:pic>
      <p:sp>
        <p:nvSpPr>
          <p:cNvPr id="33" name="Oval 39"/>
          <p:cNvSpPr>
            <a:spLocks noChangeArrowheads="1"/>
          </p:cNvSpPr>
          <p:nvPr/>
        </p:nvSpPr>
        <p:spPr bwMode="auto">
          <a:xfrm>
            <a:off x="1874190" y="3725403"/>
            <a:ext cx="152400" cy="762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1498481" y="3234272"/>
            <a:ext cx="780535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NMEDA</a:t>
            </a:r>
            <a:endParaRPr lang="en-US" sz="1400" dirty="0"/>
          </a:p>
        </p:txBody>
      </p:sp>
      <p:pic>
        <p:nvPicPr>
          <p:cNvPr id="36" name="Picture 9" descr="illus-ser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181600"/>
            <a:ext cx="657106" cy="856192"/>
          </a:xfrm>
          <a:prstGeom prst="rect">
            <a:avLst/>
          </a:prstGeom>
          <a:noFill/>
        </p:spPr>
      </p:pic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2026590" y="5478003"/>
            <a:ext cx="152400" cy="762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" name="Picture 13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429000"/>
            <a:ext cx="751725" cy="462490"/>
          </a:xfrm>
          <a:prstGeom prst="rect">
            <a:avLst/>
          </a:prstGeom>
          <a:noFill/>
        </p:spPr>
      </p:pic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4087283" y="2188105"/>
            <a:ext cx="152400" cy="762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6188605" y="3551238"/>
            <a:ext cx="152400" cy="762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9856" y="1634072"/>
            <a:ext cx="457200" cy="50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281" y="3539072"/>
            <a:ext cx="561975" cy="6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3681" y="5308605"/>
            <a:ext cx="561975" cy="6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0988" y="3158066"/>
            <a:ext cx="466119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49" descr="linux_crystalized_tux.jpg"/>
          <p:cNvPicPr>
            <a:picLocks noChangeAspect="1"/>
          </p:cNvPicPr>
          <p:nvPr/>
        </p:nvPicPr>
        <p:blipFill>
          <a:blip r:embed="rId7" cstate="print"/>
          <a:srcRect l="20302" r="20435" b="11111"/>
          <a:stretch>
            <a:fillRect/>
          </a:stretch>
        </p:blipFill>
        <p:spPr>
          <a:xfrm>
            <a:off x="7011988" y="3310466"/>
            <a:ext cx="457200" cy="504497"/>
          </a:xfrm>
          <a:prstGeom prst="rect">
            <a:avLst/>
          </a:prstGeom>
        </p:spPr>
      </p:pic>
      <p:pic>
        <p:nvPicPr>
          <p:cNvPr id="51" name="Picture 50" descr="linux_crystalized_tux.jpg"/>
          <p:cNvPicPr>
            <a:picLocks noChangeAspect="1"/>
          </p:cNvPicPr>
          <p:nvPr/>
        </p:nvPicPr>
        <p:blipFill>
          <a:blip r:embed="rId7" cstate="print"/>
          <a:srcRect l="20302" r="20435" b="11111"/>
          <a:stretch>
            <a:fillRect/>
          </a:stretch>
        </p:blipFill>
        <p:spPr>
          <a:xfrm>
            <a:off x="2212856" y="1557872"/>
            <a:ext cx="457200" cy="50449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00581" y="2096222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Avus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5081" y="4148672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Avus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93681" y="5918205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Avus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5" name="Picture 54" descr="apple-logo2.jpg"/>
          <p:cNvPicPr>
            <a:picLocks noChangeAspect="1"/>
          </p:cNvPicPr>
          <p:nvPr/>
        </p:nvPicPr>
        <p:blipFill>
          <a:blip r:embed="rId8" cstate="print"/>
          <a:srcRect l="11111" t="8333" r="8333" b="11111"/>
          <a:stretch>
            <a:fillRect/>
          </a:stretch>
        </p:blipFill>
        <p:spPr>
          <a:xfrm>
            <a:off x="2260481" y="4775205"/>
            <a:ext cx="457200" cy="457200"/>
          </a:xfrm>
          <a:prstGeom prst="rect">
            <a:avLst/>
          </a:prstGeom>
        </p:spPr>
      </p:pic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623152" y="4927605"/>
            <a:ext cx="713529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Xserv2</a:t>
            </a:r>
            <a:endParaRPr lang="en-US" sz="1400" dirty="0"/>
          </a:p>
        </p:txBody>
      </p:sp>
      <p:pic>
        <p:nvPicPr>
          <p:cNvPr id="57" name="Picture 56" descr="linux_crystalized_tux.jpg"/>
          <p:cNvPicPr>
            <a:picLocks noChangeAspect="1"/>
          </p:cNvPicPr>
          <p:nvPr/>
        </p:nvPicPr>
        <p:blipFill>
          <a:blip r:embed="rId7" cstate="print"/>
          <a:srcRect l="20302" r="20435" b="11111"/>
          <a:stretch>
            <a:fillRect/>
          </a:stretch>
        </p:blipFill>
        <p:spPr>
          <a:xfrm>
            <a:off x="2184281" y="3234272"/>
            <a:ext cx="457200" cy="504497"/>
          </a:xfrm>
          <a:prstGeom prst="rect">
            <a:avLst/>
          </a:prstGeom>
        </p:spPr>
      </p:pic>
      <p:pic>
        <p:nvPicPr>
          <p:cNvPr id="58" name="Picture 57" descr="linux_crystalized_tux.jpg"/>
          <p:cNvPicPr>
            <a:picLocks noChangeAspect="1"/>
          </p:cNvPicPr>
          <p:nvPr/>
        </p:nvPicPr>
        <p:blipFill>
          <a:blip r:embed="rId7" cstate="print"/>
          <a:srcRect l="20302" r="20435" b="11111"/>
          <a:stretch>
            <a:fillRect/>
          </a:stretch>
        </p:blipFill>
        <p:spPr>
          <a:xfrm>
            <a:off x="4495800" y="4038600"/>
            <a:ext cx="457200" cy="504497"/>
          </a:xfrm>
          <a:prstGeom prst="rect">
            <a:avLst/>
          </a:prstGeom>
        </p:spPr>
      </p:pic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640388" y="3081866"/>
            <a:ext cx="92044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Whittle</a:t>
            </a:r>
            <a:endParaRPr 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2788" y="3843866"/>
            <a:ext cx="533400" cy="53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4495800"/>
            <a:ext cx="533400" cy="53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5867400"/>
            <a:ext cx="609600" cy="6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5181600" y="5181600"/>
            <a:ext cx="108074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27432" bIns="27432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Gothmog</a:t>
            </a:r>
            <a:endParaRPr lang="en-US" dirty="0"/>
          </a:p>
        </p:txBody>
      </p:sp>
      <p:pic>
        <p:nvPicPr>
          <p:cNvPr id="68" name="Picture 67" descr="apple-logo2.jpg"/>
          <p:cNvPicPr>
            <a:picLocks noChangeAspect="1"/>
          </p:cNvPicPr>
          <p:nvPr/>
        </p:nvPicPr>
        <p:blipFill>
          <a:blip r:embed="rId11" cstate="print"/>
          <a:srcRect l="11111" t="8333" r="8333" b="11111"/>
          <a:stretch>
            <a:fillRect/>
          </a:stretch>
        </p:blipFill>
        <p:spPr>
          <a:xfrm>
            <a:off x="6248400" y="5410200"/>
            <a:ext cx="381000" cy="381000"/>
          </a:xfrm>
          <a:prstGeom prst="rect">
            <a:avLst/>
          </a:prstGeom>
        </p:spPr>
      </p:pic>
      <p:pic>
        <p:nvPicPr>
          <p:cNvPr id="69" name="Picture 68" descr="sorcer-ico-rg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24200" y="4191000"/>
            <a:ext cx="381000" cy="381000"/>
          </a:xfrm>
          <a:prstGeom prst="rect">
            <a:avLst/>
          </a:prstGeom>
        </p:spPr>
      </p:pic>
      <p:pic>
        <p:nvPicPr>
          <p:cNvPr id="70" name="Picture 69" descr="sorcer-ico-rg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2388" y="3920066"/>
            <a:ext cx="381000" cy="381000"/>
          </a:xfrm>
          <a:prstGeom prst="rect">
            <a:avLst/>
          </a:prstGeom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0400" y="4572000"/>
            <a:ext cx="1052511" cy="67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5588" y="3462866"/>
            <a:ext cx="457200" cy="54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" name="Content Placeholder 3" descr="windows_logo.jpg"/>
          <p:cNvPicPr>
            <a:picLocks noChangeAspect="1"/>
          </p:cNvPicPr>
          <p:nvPr/>
        </p:nvPicPr>
        <p:blipFill>
          <a:blip r:embed="rId15" cstate="print"/>
          <a:srcRect l="12698" t="16667" r="11111" b="13889"/>
          <a:stretch>
            <a:fillRect/>
          </a:stretch>
        </p:blipFill>
        <p:spPr>
          <a:xfrm>
            <a:off x="4572000" y="1752600"/>
            <a:ext cx="766694" cy="532426"/>
          </a:xfrm>
          <a:prstGeom prst="rect">
            <a:avLst/>
          </a:prstGeom>
        </p:spPr>
      </p:pic>
      <p:pic>
        <p:nvPicPr>
          <p:cNvPr id="72" name="Picture 71" descr="sorcer-ico-rg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0" y="2362200"/>
            <a:ext cx="381000" cy="3810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279790" y="1794932"/>
            <a:ext cx="1293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RBSDZ0010143</a:t>
            </a:r>
            <a:endParaRPr lang="en-US" sz="14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57174" y="1143000"/>
            <a:ext cx="2586826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1" descr="Z:\Darcy_Research\Team_Documents\N2_Diagram_Presentation_Rev4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91400" y="4267200"/>
            <a:ext cx="1600200" cy="1028500"/>
          </a:xfrm>
          <a:prstGeom prst="rect">
            <a:avLst/>
          </a:prstGeom>
          <a:noFill/>
        </p:spPr>
      </p:pic>
      <p:sp>
        <p:nvSpPr>
          <p:cNvPr id="60" name="TextBox 59"/>
          <p:cNvSpPr txBox="1"/>
          <p:nvPr/>
        </p:nvSpPr>
        <p:spPr>
          <a:xfrm>
            <a:off x="381000" y="6324600"/>
            <a:ext cx="31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Ernest Thompson – AFRL/RBSD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Concluding Remarks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MSTC is responsible for executing large scale system level MDA/MDO in a </a:t>
            </a:r>
            <a:r>
              <a:rPr lang="en-US" sz="2400" dirty="0" err="1" smtClean="0"/>
              <a:t>heterogenous</a:t>
            </a:r>
            <a:r>
              <a:rPr lang="en-US" sz="2400" dirty="0" smtClean="0"/>
              <a:t> computing environment</a:t>
            </a:r>
          </a:p>
          <a:p>
            <a:r>
              <a:rPr lang="en-US" sz="2400" dirty="0" smtClean="0"/>
              <a:t>SORCER exposes Sun’s </a:t>
            </a:r>
            <a:r>
              <a:rPr lang="en-US" sz="2400" dirty="0" err="1" smtClean="0"/>
              <a:t>Jini</a:t>
            </a:r>
            <a:r>
              <a:rPr lang="en-US" sz="2400" dirty="0" smtClean="0"/>
              <a:t> connection Technology to create a service oriented programming and computing environment for large scale MDA/MDO</a:t>
            </a:r>
          </a:p>
          <a:p>
            <a:r>
              <a:rPr lang="en-US" sz="2400" dirty="0" smtClean="0"/>
              <a:t>SORCER Functionality</a:t>
            </a:r>
          </a:p>
          <a:p>
            <a:pPr lvl="1"/>
            <a:r>
              <a:rPr lang="en-US" sz="2000" dirty="0" smtClean="0"/>
              <a:t>Create providers and expose them as </a:t>
            </a:r>
            <a:r>
              <a:rPr lang="en-US" sz="2000" dirty="0" err="1" smtClean="0"/>
              <a:t>jini</a:t>
            </a:r>
            <a:r>
              <a:rPr lang="en-US" sz="2000" dirty="0" smtClean="0"/>
              <a:t> services.</a:t>
            </a:r>
          </a:p>
          <a:p>
            <a:pPr lvl="1"/>
            <a:r>
              <a:rPr lang="en-US" sz="2000" dirty="0" smtClean="0"/>
              <a:t>Exertion Oriented Programming – Ability to </a:t>
            </a:r>
            <a:r>
              <a:rPr lang="en-US" sz="2000" dirty="0" err="1" smtClean="0"/>
              <a:t>orchastrate</a:t>
            </a:r>
            <a:r>
              <a:rPr lang="en-US" sz="2000" dirty="0" smtClean="0"/>
              <a:t> Services</a:t>
            </a:r>
          </a:p>
          <a:p>
            <a:pPr lvl="1"/>
            <a:r>
              <a:rPr lang="en-US" sz="2000" dirty="0" smtClean="0"/>
              <a:t> Models for analysis, </a:t>
            </a:r>
            <a:r>
              <a:rPr lang="en-US" sz="2000" dirty="0" err="1" smtClean="0"/>
              <a:t>sensitvitities</a:t>
            </a:r>
            <a:r>
              <a:rPr lang="en-US" sz="2000" dirty="0" smtClean="0"/>
              <a:t>, and design</a:t>
            </a:r>
          </a:p>
          <a:p>
            <a:pPr lvl="1"/>
            <a:r>
              <a:rPr lang="en-US" sz="2000" dirty="0" smtClean="0"/>
              <a:t>VEF – Functional demand driven computations</a:t>
            </a:r>
          </a:p>
          <a:p>
            <a:pPr lvl="1"/>
            <a:r>
              <a:rPr lang="en-US" sz="2000" dirty="0" smtClean="0"/>
              <a:t>Space Computing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 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404224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Configuring SORCER </a:t>
            </a:r>
            <a:r>
              <a:rPr lang="en-US" sz="2400" dirty="0" err="1" smtClean="0"/>
              <a:t>Env</a:t>
            </a:r>
            <a:r>
              <a:rPr lang="en-US" sz="2400" dirty="0" smtClean="0"/>
              <a:t> and Properties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49225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  <a:cs typeface="ＭＳ Ｐゴシック" charset="-128"/>
              </a:rPr>
              <a:t>Configuring SORCER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Env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and Providers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410575" cy="5159375"/>
          </a:xfrm>
        </p:spPr>
        <p:txBody>
          <a:bodyPr>
            <a:normAutofit fontScale="92500"/>
          </a:bodyPr>
          <a:lstStyle/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Properties in SORCER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OS Environment Variables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SORCER Environment Variables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SORCER Environment Properties File: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sorcer.env</a:t>
            </a:r>
            <a:endParaRPr lang="en-US" sz="2800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Ant XML Scripts   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Provider Properties 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Reading Properties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Scratch Directory</a:t>
            </a:r>
          </a:p>
          <a:p>
            <a:pPr>
              <a:spcBef>
                <a:spcPts val="1275"/>
              </a:spcBef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>
                <a:ea typeface="ＭＳ Ｐゴシック" charset="-128"/>
                <a:cs typeface="ＭＳ Ｐゴシック" charset="-128"/>
              </a:rPr>
              <a:t>Properties in SORCER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219200"/>
            <a:ext cx="7543800" cy="5462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OS Environment Variables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2375"/>
              </a:spcBef>
            </a:pPr>
            <a:r>
              <a:rPr lang="en-US" sz="2400" smtClean="0">
                <a:ea typeface="ＭＳ Ｐゴシック" charset="-128"/>
                <a:cs typeface="ＭＳ Ｐゴシック" charset="-128"/>
              </a:rPr>
              <a:t>IGRID_HOME (required) </a:t>
            </a:r>
            <a:br>
              <a:rPr lang="en-US" sz="2400" smtClean="0">
                <a:ea typeface="ＭＳ Ｐゴシック" charset="-128"/>
                <a:cs typeface="ＭＳ Ｐゴシック" charset="-128"/>
              </a:rPr>
            </a:br>
            <a:r>
              <a:rPr lang="en-US" sz="2400" smtClean="0">
                <a:ea typeface="ＭＳ Ｐゴシック" charset="-128"/>
                <a:cs typeface="ＭＳ Ｐゴシック" charset="-128"/>
              </a:rPr>
              <a:t>the directory of your iGrid project</a:t>
            </a:r>
          </a:p>
          <a:p>
            <a:pPr>
              <a:spcBef>
                <a:spcPts val="2375"/>
              </a:spcBef>
            </a:pPr>
            <a:r>
              <a:rPr lang="en-US" sz="2400" smtClean="0">
                <a:ea typeface="ＭＳ Ｐゴシック" charset="-128"/>
                <a:cs typeface="ＭＳ Ｐゴシック" charset="-128"/>
              </a:rPr>
              <a:t>IGRID_WEBSTER_INTERFACE and IGRID_WEBSTER_PORT (optional)</a:t>
            </a:r>
            <a:br>
              <a:rPr lang="en-US" sz="2400" smtClean="0">
                <a:ea typeface="ＭＳ Ｐゴシック" charset="-128"/>
                <a:cs typeface="ＭＳ Ｐゴシック" charset="-128"/>
              </a:rPr>
            </a:br>
            <a:r>
              <a:rPr lang="en-US" sz="2400" smtClean="0">
                <a:ea typeface="ＭＳ Ｐゴシック" charset="-128"/>
                <a:cs typeface="ＭＳ Ｐゴシック" charset="-128"/>
              </a:rPr>
              <a:t>hostname and port of your </a:t>
            </a:r>
            <a:r>
              <a:rPr lang="en-US" sz="2400" i="1" smtClean="0">
                <a:ea typeface="ＭＳ Ｐゴシック" charset="-128"/>
                <a:cs typeface="ＭＳ Ｐゴシック" charset="-128"/>
              </a:rPr>
              <a:t>code server</a:t>
            </a:r>
            <a:r>
              <a:rPr lang="en-US" sz="2400" smtClean="0">
                <a:ea typeface="ＭＳ Ｐゴシック" charset="-128"/>
                <a:cs typeface="ＭＳ Ｐゴシック" charset="-128"/>
              </a:rPr>
              <a:t> (webster)</a:t>
            </a:r>
          </a:p>
          <a:p>
            <a:pPr>
              <a:spcBef>
                <a:spcPts val="2375"/>
              </a:spcBef>
            </a:pPr>
            <a:r>
              <a:rPr lang="en-US" sz="2400" smtClean="0">
                <a:ea typeface="ＭＳ Ｐゴシック" charset="-128"/>
                <a:cs typeface="ＭＳ Ｐゴシック" charset="-128"/>
              </a:rPr>
              <a:t>DATA_SERVER_INTERFACE and DATA_SERVER_PORT </a:t>
            </a:r>
            <a:br>
              <a:rPr lang="en-US" sz="2400" smtClean="0">
                <a:ea typeface="ＭＳ Ｐゴシック" charset="-128"/>
                <a:cs typeface="ＭＳ Ｐゴシック" charset="-128"/>
              </a:rPr>
            </a:br>
            <a:r>
              <a:rPr lang="en-US" sz="2400" smtClean="0">
                <a:ea typeface="ＭＳ Ｐゴシック" charset="-128"/>
                <a:cs typeface="ＭＳ Ｐゴシック" charset="-128"/>
              </a:rPr>
              <a:t>(optional)</a:t>
            </a:r>
          </a:p>
          <a:p>
            <a:pPr>
              <a:spcBef>
                <a:spcPts val="2375"/>
              </a:spcBef>
            </a:pPr>
            <a:r>
              <a:rPr lang="en-US" sz="2400" smtClean="0">
                <a:ea typeface="ＭＳ Ｐゴシック" charset="-128"/>
                <a:cs typeface="ＭＳ Ｐゴシック" charset="-128"/>
              </a:rPr>
              <a:t>You can specify your webster in the sorcer.env file</a:t>
            </a:r>
          </a:p>
          <a:p>
            <a:pPr>
              <a:spcBef>
                <a:spcPts val="2375"/>
              </a:spcBef>
            </a:pPr>
            <a:r>
              <a:rPr lang="en-US" sz="2400" smtClean="0">
                <a:ea typeface="ＭＳ Ｐゴシック" charset="-128"/>
                <a:cs typeface="ＭＳ Ｐゴシック" charset="-128"/>
              </a:rPr>
              <a:t>OS webster specification overrides sorcer.env</a:t>
            </a:r>
            <a:br>
              <a:rPr lang="en-US" sz="2400" smtClean="0">
                <a:ea typeface="ＭＳ Ｐゴシック" charset="-128"/>
                <a:cs typeface="ＭＳ Ｐゴシック" charset="-128"/>
              </a:rPr>
            </a:br>
            <a:endParaRPr lang="en-US" sz="240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054100" y="2222500"/>
            <a:ext cx="1016000" cy="3784600"/>
          </a:xfrm>
          <a:prstGeom prst="can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628900" y="4025900"/>
            <a:ext cx="1016000" cy="1981200"/>
          </a:xfrm>
          <a:prstGeom prst="can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628900" y="3490913"/>
            <a:ext cx="1016000" cy="508000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4292600" y="5664200"/>
            <a:ext cx="863600" cy="342900"/>
          </a:xfrm>
          <a:prstGeom prst="can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292600" y="5321300"/>
            <a:ext cx="863600" cy="3429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4292600" y="4953000"/>
            <a:ext cx="863600" cy="342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4292600" y="4591050"/>
            <a:ext cx="863600" cy="3429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4292600" y="4235450"/>
            <a:ext cx="863600" cy="3429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4292600" y="3867150"/>
            <a:ext cx="863600" cy="3429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4292600" y="3517900"/>
            <a:ext cx="863600" cy="3429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4292600" y="3162300"/>
            <a:ext cx="863600" cy="3429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292600" y="2667000"/>
            <a:ext cx="863600" cy="1778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4292600" y="2882900"/>
            <a:ext cx="863600" cy="2667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4292600" y="2222500"/>
            <a:ext cx="863600" cy="1905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292600" y="2451100"/>
            <a:ext cx="863600" cy="1778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5842000" y="4013200"/>
            <a:ext cx="685800" cy="1968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5956300" y="3816350"/>
            <a:ext cx="685800" cy="1968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6527800" y="2727325"/>
            <a:ext cx="685800" cy="19685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6399213" y="2530475"/>
            <a:ext cx="685800" cy="1968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7351713" y="3359150"/>
            <a:ext cx="685800" cy="19685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351713" y="3162300"/>
            <a:ext cx="685800" cy="19685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6056313" y="5248275"/>
            <a:ext cx="685800" cy="19685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715250" y="5222875"/>
            <a:ext cx="685800" cy="1968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7466013" y="4013200"/>
            <a:ext cx="685800" cy="19685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628900" y="3038475"/>
            <a:ext cx="1016000" cy="508000"/>
          </a:xfrm>
          <a:prstGeom prst="can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2628900" y="2625725"/>
            <a:ext cx="1016000" cy="476250"/>
          </a:xfrm>
          <a:prstGeom prst="can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628900" y="2279650"/>
            <a:ext cx="1016000" cy="387350"/>
          </a:xfrm>
          <a:prstGeom prst="can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>
            <a:stCxn id="28" idx="1"/>
            <a:endCxn id="29" idx="3"/>
          </p:cNvCxnSpPr>
          <p:nvPr/>
        </p:nvCxnSpPr>
        <p:spPr>
          <a:xfrm rot="5400000" flipH="1" flipV="1">
            <a:off x="6138862" y="3084513"/>
            <a:ext cx="892175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4"/>
            <a:endCxn id="31" idx="2"/>
          </p:cNvCxnSpPr>
          <p:nvPr/>
        </p:nvCxnSpPr>
        <p:spPr>
          <a:xfrm flipV="1">
            <a:off x="6642100" y="3457575"/>
            <a:ext cx="709613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4"/>
            <a:endCxn id="35" idx="2"/>
          </p:cNvCxnSpPr>
          <p:nvPr/>
        </p:nvCxnSpPr>
        <p:spPr>
          <a:xfrm>
            <a:off x="6527800" y="4111625"/>
            <a:ext cx="938213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3"/>
            <a:endCxn id="33" idx="1"/>
          </p:cNvCxnSpPr>
          <p:nvPr/>
        </p:nvCxnSpPr>
        <p:spPr>
          <a:xfrm rot="16200000" flipH="1">
            <a:off x="5772944" y="4622006"/>
            <a:ext cx="1038225" cy="21431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34" idx="2"/>
          </p:cNvCxnSpPr>
          <p:nvPr/>
        </p:nvCxnSpPr>
        <p:spPr>
          <a:xfrm rot="16200000" flipH="1">
            <a:off x="6394450" y="4000500"/>
            <a:ext cx="1111250" cy="153035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18" name="TextBox 57"/>
          <p:cNvSpPr txBox="1">
            <a:spLocks noChangeArrowheads="1"/>
          </p:cNvSpPr>
          <p:nvPr/>
        </p:nvSpPr>
        <p:spPr bwMode="auto">
          <a:xfrm>
            <a:off x="955675" y="1535113"/>
            <a:ext cx="1198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One Large </a:t>
            </a:r>
          </a:p>
          <a:p>
            <a:r>
              <a:rPr lang="en-US"/>
              <a:t>Executable</a:t>
            </a:r>
          </a:p>
        </p:txBody>
      </p:sp>
      <p:sp>
        <p:nvSpPr>
          <p:cNvPr id="16419" name="TextBox 58"/>
          <p:cNvSpPr txBox="1">
            <a:spLocks noChangeArrowheads="1"/>
          </p:cNvSpPr>
          <p:nvPr/>
        </p:nvSpPr>
        <p:spPr bwMode="auto">
          <a:xfrm>
            <a:off x="2663825" y="1535113"/>
            <a:ext cx="981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Shared</a:t>
            </a:r>
          </a:p>
          <a:p>
            <a:pPr algn="ctr"/>
            <a:r>
              <a:rPr lang="en-US"/>
              <a:t>Libraries</a:t>
            </a:r>
          </a:p>
        </p:txBody>
      </p:sp>
      <p:sp>
        <p:nvSpPr>
          <p:cNvPr id="16420" name="TextBox 59"/>
          <p:cNvSpPr txBox="1">
            <a:spLocks noChangeArrowheads="1"/>
          </p:cNvSpPr>
          <p:nvPr/>
        </p:nvSpPr>
        <p:spPr bwMode="auto">
          <a:xfrm>
            <a:off x="6535738" y="15351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Mobile</a:t>
            </a:r>
          </a:p>
          <a:p>
            <a:pPr algn="ctr"/>
            <a:r>
              <a:rPr lang="en-US"/>
              <a:t>Code</a:t>
            </a:r>
          </a:p>
        </p:txBody>
      </p:sp>
      <p:sp>
        <p:nvSpPr>
          <p:cNvPr id="16421" name="TextBox 60"/>
          <p:cNvSpPr txBox="1">
            <a:spLocks noChangeArrowheads="1"/>
          </p:cNvSpPr>
          <p:nvPr/>
        </p:nvSpPr>
        <p:spPr bwMode="auto">
          <a:xfrm>
            <a:off x="4300538" y="15351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Shared</a:t>
            </a:r>
          </a:p>
          <a:p>
            <a:pPr algn="ctr"/>
            <a:r>
              <a:rPr lang="en-US"/>
              <a:t>Classes</a:t>
            </a:r>
          </a:p>
        </p:txBody>
      </p:sp>
      <p:sp>
        <p:nvSpPr>
          <p:cNvPr id="16422" name="TextBox 62"/>
          <p:cNvSpPr txBox="1">
            <a:spLocks noChangeArrowheads="1"/>
          </p:cNvSpPr>
          <p:nvPr/>
        </p:nvSpPr>
        <p:spPr bwMode="auto">
          <a:xfrm>
            <a:off x="2757488" y="341313"/>
            <a:ext cx="34813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Shrinking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charset="-128"/>
                <a:cs typeface="ＭＳ Ｐゴシック" charset="-128"/>
              </a:rPr>
              <a:t>Three Neutralities &amp; BT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54125" y="1352550"/>
            <a:ext cx="6935788" cy="5057775"/>
            <a:chOff x="1254125" y="1352671"/>
            <a:chExt cx="6935788" cy="5057775"/>
          </a:xfrm>
        </p:grpSpPr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2927350" y="4227634"/>
              <a:ext cx="3590925" cy="230187"/>
            </a:xfrm>
            <a:prstGeom prst="rightArrow">
              <a:avLst>
                <a:gd name="adj1" fmla="val 58333"/>
                <a:gd name="adj2" fmla="val 52361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>
              <a:off x="4048125" y="1530471"/>
              <a:ext cx="1687513" cy="1639888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3971925" y="1441571"/>
              <a:ext cx="1687513" cy="1639888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AutoShape 24"/>
            <p:cNvSpPr>
              <a:spLocks noChangeArrowheads="1"/>
            </p:cNvSpPr>
            <p:nvPr/>
          </p:nvSpPr>
          <p:spPr bwMode="auto">
            <a:xfrm>
              <a:off x="4086225" y="5626221"/>
              <a:ext cx="1687513" cy="784225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3984625" y="5511921"/>
              <a:ext cx="1687513" cy="784225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 rot="12786069" flipV="1">
              <a:off x="5388927" y="3163571"/>
              <a:ext cx="1316386" cy="258894"/>
            </a:xfrm>
            <a:prstGeom prst="rightArrow">
              <a:avLst>
                <a:gd name="adj1" fmla="val 47046"/>
                <a:gd name="adj2" fmla="val 50753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 rot="9516851" flipH="1" flipV="1">
              <a:off x="5333932" y="5177247"/>
              <a:ext cx="1241425" cy="255588"/>
            </a:xfrm>
            <a:prstGeom prst="rightArrow">
              <a:avLst>
                <a:gd name="adj1" fmla="val 47046"/>
                <a:gd name="adj2" fmla="val 50753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 rot="1188300" flipH="1" flipV="1">
              <a:off x="2881313" y="5156321"/>
              <a:ext cx="1069975" cy="260350"/>
            </a:xfrm>
            <a:prstGeom prst="rightArrow">
              <a:avLst>
                <a:gd name="adj1" fmla="val 47046"/>
                <a:gd name="adj2" fmla="val 42943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auto">
            <a:xfrm rot="19619858" flipV="1">
              <a:off x="2760663" y="3154484"/>
              <a:ext cx="1281112" cy="271462"/>
            </a:xfrm>
            <a:prstGeom prst="rightArrow">
              <a:avLst>
                <a:gd name="adj1" fmla="val 47046"/>
                <a:gd name="adj2" fmla="val 49312"/>
              </a:avLst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1254125" y="3529134"/>
              <a:ext cx="1687513" cy="1639887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42" name="Rectangle 8"/>
            <p:cNvSpPr>
              <a:spLocks noChangeArrowheads="1"/>
            </p:cNvSpPr>
            <p:nvPr/>
          </p:nvSpPr>
          <p:spPr bwMode="auto">
            <a:xfrm>
              <a:off x="1563688" y="3646023"/>
              <a:ext cx="1087437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/>
                <a:t>Service</a:t>
              </a:r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auto">
            <a:xfrm>
              <a:off x="2216150" y="4019671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2282825" y="4140321"/>
              <a:ext cx="658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ea typeface="+mn-ea"/>
                  <a:cs typeface="+mn-cs"/>
                </a:rPr>
                <a:t>Proxy</a:t>
              </a:r>
              <a:br>
                <a:rPr lang="en-US" sz="1200" b="1" kern="0" dirty="0">
                  <a:solidFill>
                    <a:sysClr val="window" lastClr="FFFFFF"/>
                  </a:solidFill>
                  <a:ea typeface="+mn-ea"/>
                  <a:cs typeface="+mn-cs"/>
                </a:rPr>
              </a:br>
              <a:r>
                <a:rPr lang="en-US" sz="1200" b="1" kern="0" dirty="0">
                  <a:solidFill>
                    <a:sysClr val="window" lastClr="FFFFFF"/>
                  </a:solidFill>
                  <a:ea typeface="+mn-ea"/>
                  <a:cs typeface="+mn-cs"/>
                </a:rPr>
                <a:t>Object</a:t>
              </a:r>
            </a:p>
          </p:txBody>
        </p:sp>
        <p:sp>
          <p:nvSpPr>
            <p:cNvPr id="47" name="AutoShape 13"/>
            <p:cNvSpPr>
              <a:spLocks noChangeArrowheads="1"/>
            </p:cNvSpPr>
            <p:nvPr/>
          </p:nvSpPr>
          <p:spPr bwMode="auto">
            <a:xfrm>
              <a:off x="6502400" y="3524371"/>
              <a:ext cx="1687513" cy="1639888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50" name="Rectangle 14"/>
            <p:cNvSpPr>
              <a:spLocks noChangeArrowheads="1"/>
            </p:cNvSpPr>
            <p:nvPr/>
          </p:nvSpPr>
          <p:spPr bwMode="auto">
            <a:xfrm>
              <a:off x="4144963" y="3188823"/>
              <a:ext cx="1222375" cy="6524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/>
                <a:t>Service</a:t>
              </a:r>
            </a:p>
            <a:p>
              <a:pPr>
                <a:lnSpc>
                  <a:spcPct val="90000"/>
                </a:lnSpc>
              </a:pPr>
              <a:r>
                <a:rPr lang="en-US" sz="2000" b="1"/>
                <a:t>Registry</a:t>
              </a:r>
            </a:p>
          </p:txBody>
        </p:sp>
        <p:sp>
          <p:nvSpPr>
            <p:cNvPr id="49" name="AutoShape 15"/>
            <p:cNvSpPr>
              <a:spLocks noChangeArrowheads="1"/>
            </p:cNvSpPr>
            <p:nvPr/>
          </p:nvSpPr>
          <p:spPr bwMode="auto">
            <a:xfrm>
              <a:off x="3883025" y="1352671"/>
              <a:ext cx="1687513" cy="1639888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AutoShape 16"/>
            <p:cNvSpPr>
              <a:spLocks noChangeArrowheads="1"/>
            </p:cNvSpPr>
            <p:nvPr/>
          </p:nvSpPr>
          <p:spPr bwMode="auto">
            <a:xfrm>
              <a:off x="4140200" y="2076571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AutoShape 17"/>
            <p:cNvSpPr>
              <a:spLocks noChangeArrowheads="1"/>
            </p:cNvSpPr>
            <p:nvPr/>
          </p:nvSpPr>
          <p:spPr bwMode="auto">
            <a:xfrm>
              <a:off x="4264025" y="1971796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59275" y="1857496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483100" y="1743196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AutoShape 21"/>
            <p:cNvSpPr>
              <a:spLocks noChangeArrowheads="1"/>
            </p:cNvSpPr>
            <p:nvPr/>
          </p:nvSpPr>
          <p:spPr bwMode="auto">
            <a:xfrm>
              <a:off x="4606925" y="1619371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Arial"/>
                  <a:ea typeface="+mn-ea"/>
                  <a:cs typeface="Arial"/>
                </a:rPr>
                <a:t>Mobile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Arial"/>
                  <a:ea typeface="+mn-ea"/>
                  <a:cs typeface="Arial"/>
                </a:rPr>
                <a:t>Proxy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Arial"/>
                  <a:ea typeface="+mn-ea"/>
                  <a:cs typeface="Arial"/>
                </a:rPr>
                <a:t>Object</a:t>
              </a:r>
            </a:p>
          </p:txBody>
        </p: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3883025" y="5410321"/>
              <a:ext cx="1687513" cy="784225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72" name="Rectangle 25"/>
            <p:cNvSpPr>
              <a:spLocks noChangeArrowheads="1"/>
            </p:cNvSpPr>
            <p:nvPr/>
          </p:nvSpPr>
          <p:spPr bwMode="auto">
            <a:xfrm>
              <a:off x="4221163" y="5477998"/>
              <a:ext cx="984250" cy="6524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/>
                <a:t>Code</a:t>
              </a:r>
            </a:p>
            <a:p>
              <a:pPr>
                <a:lnSpc>
                  <a:spcPct val="90000"/>
                </a:lnSpc>
              </a:pPr>
              <a:r>
                <a:rPr lang="en-US" sz="2000" b="1"/>
                <a:t>Server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6750050" y="4021259"/>
              <a:ext cx="1223963" cy="6524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ysClr val="window" lastClr="FFFFFF"/>
                  </a:solidFill>
                  <a:ea typeface="+mn-ea"/>
                  <a:cs typeface="+mn-cs"/>
                </a:rPr>
                <a:t>Service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ysClr val="window" lastClr="FFFFFF"/>
                  </a:solidFill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17474" name="Rectangle 30"/>
            <p:cNvSpPr>
              <a:spLocks noChangeArrowheads="1"/>
            </p:cNvSpPr>
            <p:nvPr/>
          </p:nvSpPr>
          <p:spPr bwMode="auto">
            <a:xfrm>
              <a:off x="1376363" y="4754098"/>
              <a:ext cx="1439862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/>
                <a:t>Requestor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57913" y="2902071"/>
              <a:ext cx="1955800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Arial Narrow"/>
                  <a:ea typeface="+mn-ea"/>
                  <a:cs typeface="Arial Narrow"/>
                </a:rPr>
                <a:t>Discovery &amp; Register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38275" y="2902071"/>
              <a:ext cx="1868488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Arial Narrow"/>
                  <a:ea typeface="+mn-ea"/>
                  <a:cs typeface="Arial Narrow"/>
                </a:rPr>
                <a:t>Discovery &amp; Lookup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30650" y="4937246"/>
              <a:ext cx="166687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Arial Narrow"/>
                  <a:ea typeface="+mn-ea"/>
                  <a:cs typeface="Arial Narrow"/>
                </a:rPr>
                <a:t>Exported Classes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12000" y="65151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C87DCEB-7E61-4BC5-B5EE-62B3192A1F98}" type="slidenum">
              <a:rPr lang="en-US"/>
              <a:pPr/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875"/>
            <a:ext cx="7086600" cy="1143000"/>
          </a:xfrm>
        </p:spPr>
        <p:txBody>
          <a:bodyPr/>
          <a:lstStyle/>
          <a:p>
            <a:r>
              <a:rPr lang="en-US" sz="2400" i="1" smtClean="0"/>
              <a:t>Seamless Access to All Methods, Models, Data, and Computing Resources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2057400"/>
            <a:ext cx="2027238" cy="2941638"/>
            <a:chOff x="96" y="1296"/>
            <a:chExt cx="1277" cy="1853"/>
          </a:xfrm>
        </p:grpSpPr>
        <p:sp>
          <p:nvSpPr>
            <p:cNvPr id="21558" name="Text Box 4"/>
            <p:cNvSpPr txBox="1">
              <a:spLocks noChangeArrowheads="1"/>
            </p:cNvSpPr>
            <p:nvPr/>
          </p:nvSpPr>
          <p:spPr bwMode="auto">
            <a:xfrm>
              <a:off x="96" y="2976"/>
              <a:ext cx="113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Empirical/Engineering</a:t>
              </a:r>
            </a:p>
          </p:txBody>
        </p:sp>
        <p:sp>
          <p:nvSpPr>
            <p:cNvPr id="21559" name="Text Box 5"/>
            <p:cNvSpPr txBox="1">
              <a:spLocks noChangeArrowheads="1"/>
            </p:cNvSpPr>
            <p:nvPr/>
          </p:nvSpPr>
          <p:spPr bwMode="auto">
            <a:xfrm>
              <a:off x="96" y="2256"/>
              <a:ext cx="12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Engineering/High Fidelity</a:t>
              </a:r>
            </a:p>
          </p:txBody>
        </p:sp>
        <p:sp>
          <p:nvSpPr>
            <p:cNvPr id="21560" name="Text Box 6"/>
            <p:cNvSpPr txBox="1">
              <a:spLocks noChangeArrowheads="1"/>
            </p:cNvSpPr>
            <p:nvPr/>
          </p:nvSpPr>
          <p:spPr bwMode="auto">
            <a:xfrm>
              <a:off x="192" y="1296"/>
              <a:ext cx="10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High Fidelity Physics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9200" y="1676400"/>
            <a:ext cx="7345363" cy="3789363"/>
            <a:chOff x="768" y="1056"/>
            <a:chExt cx="4627" cy="2387"/>
          </a:xfrm>
        </p:grpSpPr>
        <p:pic>
          <p:nvPicPr>
            <p:cNvPr id="21546" name="Picture 8" descr="illus-se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2" y="2064"/>
              <a:ext cx="538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7" name="Picture 9" descr="illus-se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2064"/>
              <a:ext cx="538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8" name="Picture 10" descr="illus-se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8" y="2064"/>
              <a:ext cx="538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9" name="Picture 11" descr="j02857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8" y="3120"/>
              <a:ext cx="52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0" name="Picture 12" descr="j02857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3120"/>
              <a:ext cx="52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1" name="Picture 13" descr="j02857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0" y="3120"/>
              <a:ext cx="52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2" name="Picture 14" descr="j02857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3120"/>
              <a:ext cx="52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3" name="Picture 15" descr="j02857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4" y="3120"/>
              <a:ext cx="52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4" name="Picture 16" descr="IBM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2" y="1056"/>
              <a:ext cx="768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55" name="Text Box 17"/>
            <p:cNvSpPr txBox="1">
              <a:spLocks noChangeArrowheads="1"/>
            </p:cNvSpPr>
            <p:nvPr/>
          </p:nvSpPr>
          <p:spPr bwMode="auto">
            <a:xfrm>
              <a:off x="4848" y="3168"/>
              <a:ext cx="5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Desktops</a:t>
              </a:r>
            </a:p>
          </p:txBody>
        </p:sp>
        <p:sp>
          <p:nvSpPr>
            <p:cNvPr id="21556" name="Text Box 18"/>
            <p:cNvSpPr txBox="1">
              <a:spLocks noChangeArrowheads="1"/>
            </p:cNvSpPr>
            <p:nvPr/>
          </p:nvSpPr>
          <p:spPr bwMode="auto">
            <a:xfrm>
              <a:off x="4896" y="2256"/>
              <a:ext cx="4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Clusters</a:t>
              </a:r>
            </a:p>
          </p:txBody>
        </p:sp>
        <p:sp>
          <p:nvSpPr>
            <p:cNvPr id="21557" name="Text Box 19"/>
            <p:cNvSpPr txBox="1">
              <a:spLocks noChangeArrowheads="1"/>
            </p:cNvSpPr>
            <p:nvPr/>
          </p:nvSpPr>
          <p:spPr bwMode="auto">
            <a:xfrm>
              <a:off x="4848" y="1337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HPC</a:t>
              </a:r>
            </a:p>
          </p:txBody>
        </p:sp>
      </p:grpSp>
      <p:sp>
        <p:nvSpPr>
          <p:cNvPr id="819223" name="Line 23"/>
          <p:cNvSpPr>
            <a:spLocks noChangeShapeType="1"/>
          </p:cNvSpPr>
          <p:nvPr/>
        </p:nvSpPr>
        <p:spPr bwMode="auto">
          <a:xfrm>
            <a:off x="1524000" y="5105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24" name="Line 24"/>
          <p:cNvSpPr>
            <a:spLocks noChangeShapeType="1"/>
          </p:cNvSpPr>
          <p:nvPr/>
        </p:nvSpPr>
        <p:spPr bwMode="auto">
          <a:xfrm flipV="1">
            <a:off x="1676400" y="51816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25" name="Line 25"/>
          <p:cNvSpPr>
            <a:spLocks noChangeShapeType="1"/>
          </p:cNvSpPr>
          <p:nvPr/>
        </p:nvSpPr>
        <p:spPr bwMode="auto">
          <a:xfrm>
            <a:off x="28956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676400" y="5105400"/>
            <a:ext cx="2514600" cy="685800"/>
            <a:chOff x="1056" y="3216"/>
            <a:chExt cx="1584" cy="432"/>
          </a:xfrm>
        </p:grpSpPr>
        <p:sp>
          <p:nvSpPr>
            <p:cNvPr id="21544" name="Line 27"/>
            <p:cNvSpPr>
              <a:spLocks noChangeShapeType="1"/>
            </p:cNvSpPr>
            <p:nvPr/>
          </p:nvSpPr>
          <p:spPr bwMode="auto">
            <a:xfrm flipH="1">
              <a:off x="1584" y="3216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28"/>
            <p:cNvSpPr>
              <a:spLocks noChangeShapeType="1"/>
            </p:cNvSpPr>
            <p:nvPr/>
          </p:nvSpPr>
          <p:spPr bwMode="auto">
            <a:xfrm flipH="1" flipV="1">
              <a:off x="1056" y="336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29" name="Line 29"/>
          <p:cNvSpPr>
            <a:spLocks noChangeShapeType="1"/>
          </p:cNvSpPr>
          <p:nvPr/>
        </p:nvSpPr>
        <p:spPr bwMode="auto">
          <a:xfrm flipV="1">
            <a:off x="1676400" y="39624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0" name="Line 30"/>
          <p:cNvSpPr>
            <a:spLocks noChangeShapeType="1"/>
          </p:cNvSpPr>
          <p:nvPr/>
        </p:nvSpPr>
        <p:spPr bwMode="auto">
          <a:xfrm flipH="1" flipV="1">
            <a:off x="2590800" y="3657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1" name="Line 31"/>
          <p:cNvSpPr>
            <a:spLocks noChangeShapeType="1"/>
          </p:cNvSpPr>
          <p:nvPr/>
        </p:nvSpPr>
        <p:spPr bwMode="auto">
          <a:xfrm>
            <a:off x="2590800" y="36576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2" name="Line 32"/>
          <p:cNvSpPr>
            <a:spLocks noChangeShapeType="1"/>
          </p:cNvSpPr>
          <p:nvPr/>
        </p:nvSpPr>
        <p:spPr bwMode="auto">
          <a:xfrm flipV="1">
            <a:off x="4191000" y="23622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3" name="Line 33"/>
          <p:cNvSpPr>
            <a:spLocks noChangeShapeType="1"/>
          </p:cNvSpPr>
          <p:nvPr/>
        </p:nvSpPr>
        <p:spPr bwMode="auto">
          <a:xfrm>
            <a:off x="4495800" y="2286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4" name="Line 34"/>
          <p:cNvSpPr>
            <a:spLocks noChangeShapeType="1"/>
          </p:cNvSpPr>
          <p:nvPr/>
        </p:nvSpPr>
        <p:spPr bwMode="auto">
          <a:xfrm flipH="1" flipV="1">
            <a:off x="670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5" name="Line 35"/>
          <p:cNvSpPr>
            <a:spLocks noChangeShapeType="1"/>
          </p:cNvSpPr>
          <p:nvPr/>
        </p:nvSpPr>
        <p:spPr bwMode="auto">
          <a:xfrm>
            <a:off x="4572000" y="1981200"/>
            <a:ext cx="10668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36" name="Line 36"/>
          <p:cNvSpPr>
            <a:spLocks noChangeShapeType="1"/>
          </p:cNvSpPr>
          <p:nvPr/>
        </p:nvSpPr>
        <p:spPr bwMode="auto">
          <a:xfrm flipH="1" flipV="1">
            <a:off x="6400800" y="2971800"/>
            <a:ext cx="304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37" name="Line 37"/>
          <p:cNvSpPr>
            <a:spLocks noChangeShapeType="1"/>
          </p:cNvSpPr>
          <p:nvPr/>
        </p:nvSpPr>
        <p:spPr bwMode="auto">
          <a:xfrm flipH="1" flipV="1">
            <a:off x="4648200" y="19812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04938" y="1905000"/>
            <a:ext cx="5681662" cy="3429000"/>
            <a:chOff x="885" y="1200"/>
            <a:chExt cx="3579" cy="2160"/>
          </a:xfrm>
        </p:grpSpPr>
        <p:sp>
          <p:nvSpPr>
            <p:cNvPr id="21528" name="Oval 39"/>
            <p:cNvSpPr>
              <a:spLocks noChangeArrowheads="1"/>
            </p:cNvSpPr>
            <p:nvPr/>
          </p:nvSpPr>
          <p:spPr bwMode="auto">
            <a:xfrm>
              <a:off x="2784" y="1392"/>
              <a:ext cx="96" cy="48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885" y="1200"/>
              <a:ext cx="3579" cy="2160"/>
              <a:chOff x="885" y="1200"/>
              <a:chExt cx="3579" cy="2160"/>
            </a:xfrm>
          </p:grpSpPr>
          <p:sp>
            <p:nvSpPr>
              <p:cNvPr id="21530" name="Oval 41"/>
              <p:cNvSpPr>
                <a:spLocks noChangeArrowheads="1"/>
              </p:cNvSpPr>
              <p:nvPr/>
            </p:nvSpPr>
            <p:spPr bwMode="auto">
              <a:xfrm>
                <a:off x="1008" y="3312"/>
                <a:ext cx="96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42"/>
              <p:cNvSpPr>
                <a:spLocks noChangeArrowheads="1"/>
              </p:cNvSpPr>
              <p:nvPr/>
            </p:nvSpPr>
            <p:spPr bwMode="auto">
              <a:xfrm>
                <a:off x="885" y="3188"/>
                <a:ext cx="9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1584" y="1200"/>
                <a:ext cx="2880" cy="2065"/>
                <a:chOff x="1584" y="1200"/>
                <a:chExt cx="2880" cy="2065"/>
              </a:xfrm>
            </p:grpSpPr>
            <p:sp>
              <p:nvSpPr>
                <p:cNvPr id="21533" name="Oval 44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96" cy="4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4" name="Oval 45"/>
                <p:cNvSpPr>
                  <a:spLocks noChangeArrowheads="1"/>
                </p:cNvSpPr>
                <p:nvPr/>
              </p:nvSpPr>
              <p:spPr bwMode="auto">
                <a:xfrm>
                  <a:off x="2592" y="3217"/>
                  <a:ext cx="96" cy="48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5" name="Oval 46"/>
                <p:cNvSpPr>
                  <a:spLocks noChangeArrowheads="1"/>
                </p:cNvSpPr>
                <p:nvPr/>
              </p:nvSpPr>
              <p:spPr bwMode="auto">
                <a:xfrm>
                  <a:off x="1584" y="2256"/>
                  <a:ext cx="96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6" name="Oval 47"/>
                <p:cNvSpPr>
                  <a:spLocks noChangeArrowheads="1"/>
                </p:cNvSpPr>
                <p:nvPr/>
              </p:nvSpPr>
              <p:spPr bwMode="auto">
                <a:xfrm>
                  <a:off x="1680" y="2448"/>
                  <a:ext cx="96" cy="48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7" name="Oval 48"/>
                <p:cNvSpPr>
                  <a:spLocks noChangeArrowheads="1"/>
                </p:cNvSpPr>
                <p:nvPr/>
              </p:nvSpPr>
              <p:spPr bwMode="auto">
                <a:xfrm>
                  <a:off x="2592" y="2304"/>
                  <a:ext cx="96" cy="48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8" name="Oval 49"/>
                <p:cNvSpPr>
                  <a:spLocks noChangeArrowheads="1"/>
                </p:cNvSpPr>
                <p:nvPr/>
              </p:nvSpPr>
              <p:spPr bwMode="auto">
                <a:xfrm>
                  <a:off x="2688" y="2448"/>
                  <a:ext cx="96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9" name="Oval 50"/>
                <p:cNvSpPr>
                  <a:spLocks noChangeArrowheads="1"/>
                </p:cNvSpPr>
                <p:nvPr/>
              </p:nvSpPr>
              <p:spPr bwMode="auto">
                <a:xfrm>
                  <a:off x="2784" y="2208"/>
                  <a:ext cx="96" cy="48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0" name="Oval 51"/>
                <p:cNvSpPr>
                  <a:spLocks noChangeArrowheads="1"/>
                </p:cNvSpPr>
                <p:nvPr/>
              </p:nvSpPr>
              <p:spPr bwMode="auto">
                <a:xfrm>
                  <a:off x="2832" y="1200"/>
                  <a:ext cx="96" cy="48"/>
                </a:xfrm>
                <a:prstGeom prst="ellipse">
                  <a:avLst/>
                </a:prstGeom>
                <a:solidFill>
                  <a:srgbClr val="9933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1" name="Oval 52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96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2" name="Oval 53"/>
                <p:cNvSpPr>
                  <a:spLocks noChangeArrowheads="1"/>
                </p:cNvSpPr>
                <p:nvPr/>
              </p:nvSpPr>
              <p:spPr bwMode="auto">
                <a:xfrm>
                  <a:off x="4176" y="3216"/>
                  <a:ext cx="96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3" name="Oval 54"/>
                <p:cNvSpPr>
                  <a:spLocks noChangeArrowheads="1"/>
                </p:cNvSpPr>
                <p:nvPr/>
              </p:nvSpPr>
              <p:spPr bwMode="auto">
                <a:xfrm>
                  <a:off x="3504" y="3216"/>
                  <a:ext cx="96" cy="4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1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1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1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3" grpId="0" animBg="1"/>
      <p:bldP spid="819224" grpId="0" animBg="1"/>
      <p:bldP spid="819225" grpId="0" animBg="1"/>
      <p:bldP spid="819229" grpId="0" animBg="1"/>
      <p:bldP spid="819230" grpId="0" animBg="1"/>
      <p:bldP spid="819231" grpId="0" animBg="1"/>
      <p:bldP spid="819232" grpId="0" animBg="1"/>
      <p:bldP spid="819233" grpId="0" animBg="1"/>
      <p:bldP spid="819234" grpId="0" animBg="1"/>
      <p:bldP spid="819235" grpId="0" animBg="1"/>
      <p:bldP spid="819236" grpId="0" animBg="1"/>
      <p:bldP spid="81923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SORCER Environment Properties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SORCER environment variables specified in the file sorcer.env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The full set of these variables is given in configs/templates/sorcer-all.env, 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In the beginning you can start with default values and set only those listed in </a:t>
            </a:r>
            <a:br>
              <a:rPr lang="en-US" smtClean="0">
                <a:ea typeface="ＭＳ Ｐゴシック" charset="-128"/>
                <a:cs typeface="ＭＳ Ｐゴシック" charset="-128"/>
              </a:rPr>
            </a:br>
            <a:r>
              <a:rPr lang="en-US" smtClean="0">
                <a:ea typeface="ＭＳ Ｐゴシック" charset="-128"/>
                <a:cs typeface="ＭＳ Ｐゴシック" charset="-128"/>
              </a:rPr>
              <a:t>configs/templates/sorcer.env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Sorcer.getProperty(String property);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  <a:cs typeface="ＭＳ Ｐゴシック" charset="-128"/>
              </a:rPr>
              <a:t>SORCER Environment Properties File</a:t>
            </a:r>
            <a:br>
              <a:rPr lang="en-US" sz="2800" dirty="0" smtClean="0">
                <a:ea typeface="ＭＳ Ｐゴシック" charset="-128"/>
                <a:cs typeface="ＭＳ Ｐゴシック" charset="-128"/>
              </a:rPr>
            </a:b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sorcer.env</a:t>
            </a:r>
            <a:endParaRPr lang="en-US" sz="28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SORCER environment properties</a:t>
            </a:r>
          </a:p>
          <a:p>
            <a:pPr>
              <a:buFont typeface="Arial" charset="0"/>
              <a:buNone/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The OS environment variable IGRID_HOME must be set</a:t>
            </a:r>
          </a:p>
          <a:p>
            <a:pPr>
              <a:buFont typeface="Arial" charset="0"/>
              <a:buNone/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Groups to register/lookup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provider.groups=sorcer.TEST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provider.space.group=sorcer.TEST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#provider.space.name=JavaSpace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#provider.space.name=Blitz JavaSpace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#provider.worker.transactional=true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#worker.transactiona.lease.time=50000</a:t>
            </a:r>
          </a:p>
          <a:p>
            <a:pPr>
              <a:buFont typeface="Arial" charset="0"/>
              <a:buNone/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Service discovery/lookup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comma separated URLs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#provider.lookup.locators=</a:t>
            </a:r>
            <a:r>
              <a:rPr lang="en-US" sz="1200" u="sng" smtClean="0">
                <a:latin typeface="Andale Mono" charset="0"/>
                <a:ea typeface="Andale Mono" charset="0"/>
                <a:cs typeface="Andale Mono" charset="0"/>
              </a:rPr>
              <a:t>jini://localhost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  </a:t>
            </a:r>
            <a:r>
              <a:rPr lang="en-US" sz="1200" u="sng" smtClean="0">
                <a:latin typeface="Andale Mono" charset="0"/>
                <a:ea typeface="Andale Mono" charset="0"/>
                <a:cs typeface="Andale Mono" charset="0"/>
              </a:rPr>
              <a:t>multicast and unicast discovery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provider.lookup.accessor=sorcer.util.ProviderAccessor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  </a:t>
            </a:r>
            <a:r>
              <a:rPr lang="en-US" sz="1200" u="sng" smtClean="0">
                <a:latin typeface="Andale Mono" charset="0"/>
                <a:ea typeface="Andale Mono" charset="0"/>
                <a:cs typeface="Andale Mono" charset="0"/>
              </a:rPr>
              <a:t>unicast or mixed discovery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#provider.lookup.accessor=sorcer.util.ProviderLocator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  </a:t>
            </a:r>
            <a:r>
              <a:rPr lang="en-US" sz="1200" u="sng" smtClean="0">
                <a:latin typeface="Andale Mono" charset="0"/>
                <a:ea typeface="Andale Mono" charset="0"/>
                <a:cs typeface="Andale Mono" charset="0"/>
              </a:rPr>
              <a:t>multicast  only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#provider.lookup.accessor=sorcer.util.ProviderLookup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  </a:t>
            </a:r>
            <a:r>
              <a:rPr lang="en-US" sz="1200" u="sng" smtClean="0">
                <a:latin typeface="Andale Mono" charset="0"/>
                <a:ea typeface="Andale Mono" charset="0"/>
                <a:cs typeface="Andale Mono" charset="0"/>
              </a:rPr>
              <a:t>unicast or mixed discovery with QoS capabilities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#provider.lookup.accessor=sorcer.util.QosProviderAccessor</a:t>
            </a:r>
          </a:p>
          <a:p>
            <a:pPr>
              <a:buFont typeface="Arial" charset="0"/>
              <a:buNone/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ea typeface="ＭＳ Ｐゴシック" charset="-128"/>
                <a:cs typeface="ＭＳ Ｐゴシック" charset="-128"/>
              </a:rPr>
              <a:t>SORCER Environment Properties File</a:t>
            </a:r>
            <a:br>
              <a:rPr lang="en-US" sz="2400" dirty="0" smtClean="0">
                <a:ea typeface="ＭＳ Ｐゴシック" charset="-128"/>
                <a:cs typeface="ＭＳ Ｐゴシック" charset="-128"/>
              </a:rPr>
            </a:br>
            <a:r>
              <a:rPr lang="en-US" sz="2400" dirty="0" err="1" smtClean="0">
                <a:ea typeface="ＭＳ Ｐゴシック" charset="-128"/>
                <a:cs typeface="ＭＳ Ｐゴシック" charset="-128"/>
              </a:rPr>
              <a:t>sorcer.env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 - continuation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0814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Code server configuration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provider.webster.interface=127.0.0.1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provider.webster.port=8000</a:t>
            </a:r>
          </a:p>
          <a:p>
            <a:pPr>
              <a:buFont typeface="Arial" charset="0"/>
              <a:buNone/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Data/file repository configuration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Scratch directory format: 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${data.root.dir}/${provider.data.dir}/${provider.scratch.dir}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${data.root.dir}/${requestor.data.dir}/${provider.scratch.dir}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# You can overwrite these properties in your provider properties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data.root.dir=${iGrid.home}/data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provider.data.dir=provider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requestor.data.dir=</a:t>
            </a:r>
            <a:r>
              <a:rPr lang="en-US" sz="1200" u="sng" smtClean="0">
                <a:latin typeface="Andale Mono" charset="0"/>
                <a:ea typeface="Andale Mono" charset="0"/>
                <a:cs typeface="Andale Mono" charset="0"/>
              </a:rPr>
              <a:t>requestor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provider.scratch.dir=scratch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data.server.interface=${provider.webster.interface}</a:t>
            </a:r>
          </a:p>
          <a:p>
            <a:pPr>
              <a:buFont typeface="Arial" charset="0"/>
              <a:buNone/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data.server.port=${provider.webster.port}</a:t>
            </a:r>
          </a:p>
          <a:p>
            <a:endParaRPr lang="en-US" sz="120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9625"/>
          </a:xfrm>
        </p:spPr>
        <p:txBody>
          <a:bodyPr/>
          <a:lstStyle/>
          <a:p>
            <a:r>
              <a:rPr lang="en-US" sz="3600" smtClean="0">
                <a:ea typeface="ＭＳ Ｐゴシック" charset="-128"/>
                <a:cs typeface="ＭＳ Ｐゴシック" charset="-128"/>
              </a:rPr>
              <a:t>Ant XML Scripts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51863" cy="4525963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  <a:cs typeface="ＭＳ Ｐゴシック" charset="-128"/>
              </a:rPr>
              <a:t>Scripts use:</a:t>
            </a:r>
          </a:p>
          <a:p>
            <a:pPr lvl="1"/>
            <a:r>
              <a:rPr lang="en-US" smtClean="0"/>
              <a:t>Local properties and inherited properties from imported </a:t>
            </a:r>
            <a:r>
              <a:rPr lang="en-US" smtClean="0">
                <a:latin typeface="Andale Mono" charset="0"/>
                <a:ea typeface="Andale Mono" charset="0"/>
                <a:cs typeface="Andale Mono" charset="0"/>
              </a:rPr>
              <a:t>common-run.xml  </a:t>
            </a:r>
            <a:r>
              <a:rPr lang="en-US" smtClean="0"/>
              <a:t>and </a:t>
            </a:r>
            <a:r>
              <a:rPr lang="en-US" smtClean="0">
                <a:latin typeface="Andale Mono" charset="0"/>
                <a:ea typeface="Andale Mono" charset="0"/>
                <a:cs typeface="Andale Mono" charset="0"/>
              </a:rPr>
              <a:t>common-build.xml</a:t>
            </a:r>
            <a:r>
              <a:rPr lang="en-US" smtClean="0"/>
              <a:t> files</a:t>
            </a:r>
          </a:p>
          <a:p>
            <a:pPr lvl="1"/>
            <a:r>
              <a:rPr lang="en-US" smtClean="0"/>
              <a:t>OS environment and SORCER environment properties from </a:t>
            </a:r>
            <a:r>
              <a:rPr lang="en-US" smtClean="0">
                <a:latin typeface="Andale Mono" charset="0"/>
                <a:ea typeface="Andale Mono" charset="0"/>
                <a:cs typeface="Andale Mono" charset="0"/>
              </a:rPr>
              <a:t>sorcer.env</a:t>
            </a:r>
            <a:r>
              <a:rPr lang="en-US" smtClean="0"/>
              <a:t> as JVM system properties</a:t>
            </a:r>
          </a:p>
          <a:p>
            <a:pPr lvl="1"/>
            <a:r>
              <a:rPr lang="en-US" smtClean="0"/>
              <a:t>the command line args to the configurations files on provider/requestor startup</a:t>
            </a:r>
          </a:p>
          <a:p>
            <a:endParaRPr lang="en-US" sz="280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31800" y="274638"/>
            <a:ext cx="8509000" cy="6651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ea typeface="Andale Mono" charset="0"/>
                <a:cs typeface="Arial"/>
              </a:rPr>
              <a:t>In examples/ex2/bin/worker1-prv-run.xml</a:t>
            </a:r>
            <a:br>
              <a:rPr lang="en-US" sz="2800" dirty="0" smtClean="0">
                <a:latin typeface="Arial"/>
                <a:ea typeface="Andale Mono" charset="0"/>
                <a:cs typeface="Arial"/>
              </a:rPr>
            </a:br>
            <a:endParaRPr lang="en-US" sz="2800" dirty="0" smtClean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27063" y="914400"/>
            <a:ext cx="8229600" cy="60960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&lt;project name="Run Worker Provider" default="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run.provider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basedir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="."&gt;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&lt;!-- system environment variables --&gt;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environment="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env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&lt;import file="${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env.IGRID_HOME}/modules/common-run.xml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&lt;echo message="IGRID_HOME: 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iGrid.home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}"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&lt;echo message="WEBSTER: 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provider.webster.url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}" /&gt;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&lt;!-- set property values here --&gt;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name="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provider.name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value="worker"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name="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provider.class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value="sorcer.ex2.provider.WorkerProvider"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name="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webster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value="${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provider.webster.url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}" /&gt;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&lt;!-- provider 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classpath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--&gt;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&lt;path id="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project.classpath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pathelement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location="${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sorcer.lib}/${provider.name}.jar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pathelement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location="${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sorcer.lib}/sorcer-prv.jar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pathelement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location="${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sorcer.lib}/sorcer-lib.jar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pathelement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location="${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jini.lib}/jsk-lib.jar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pathelement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location="${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jini.lib}/serviceui.jar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pathelement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location="${lib}/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rio/rio.jar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&lt;/path&gt;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&lt;!-- provider 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codeabse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 jars --&gt;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name="j1" value="${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webster}/${provider.name}-dl.jar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name="j2" value="${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webster}/sorcer-prv-dl.jar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&lt;property name="j3" value="${</a:t>
            </a:r>
            <a:r>
              <a:rPr lang="en-US" sz="1000" dirty="0" err="1" smtClean="0">
                <a:latin typeface="Andale Mono" charset="0"/>
                <a:ea typeface="Andale Mono" charset="0"/>
                <a:cs typeface="Andale Mono" charset="0"/>
              </a:rPr>
              <a:t>webster}/jsk-dl.jar</a:t>
            </a: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" /&gt;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Andale Mono" charset="0"/>
                <a:ea typeface="Andale Mono" charset="0"/>
                <a:cs typeface="Andale Mono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31800" y="274638"/>
            <a:ext cx="8509000" cy="6651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ea typeface="Andale Mono" charset="0"/>
                <a:cs typeface="Arial"/>
              </a:rPr>
              <a:t>In examples/ex2/bin/worker1-prv-run.xml</a:t>
            </a:r>
            <a:br>
              <a:rPr lang="en-US" sz="2800" dirty="0" smtClean="0">
                <a:latin typeface="Arial"/>
                <a:ea typeface="Andale Mono" charset="0"/>
                <a:cs typeface="Arial"/>
              </a:rPr>
            </a:br>
            <a:endParaRPr lang="en-US" sz="2800" dirty="0" smtClean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12738" y="965200"/>
            <a:ext cx="8670925" cy="5207000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…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&lt;target name="run.provider"&gt;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	&lt;java jar="${jini.lib}/start.jar" fork="yes"&gt;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key="java.security.manager" value=""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key="java.util.logging.config.file" 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	 		value="${iGrid.home}/configs/sorcer.logging"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key="java.security.policy" 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	 		value="../policy/${provider.name}-prv.policy"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key="sorcer.provider.codebase" value="${j1} ${j2} ${j3}"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key="sorcer.provider.classpath" 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	 		value="${toString:project.classpath}"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key="sorcer.provider.impl" value="${provider.class}"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key="sorcer.provider.config" 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	 		value="../configs/${provider.name}1-prv.config"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key="sorcer.env.file" 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	 		value="${iGrid.home}/configs/sorcer.env"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&lt;sysproperty key="</a:t>
            </a:r>
            <a:r>
              <a:rPr lang="en-US" sz="1200" b="1" smtClean="0">
                <a:latin typeface="Andale Mono" charset="0"/>
                <a:ea typeface="Andale Mono" charset="0"/>
                <a:cs typeface="Andale Mono" charset="0"/>
              </a:rPr>
              <a:t>iGrid.home</a:t>
            </a: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” value="${iGrid.home}"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 		&lt;</a:t>
            </a:r>
            <a:r>
              <a:rPr lang="en-US" sz="1200" b="1" smtClean="0">
                <a:latin typeface="Andale Mono" charset="0"/>
                <a:ea typeface="Andale Mono" charset="0"/>
                <a:cs typeface="Andale Mono" charset="0"/>
              </a:rPr>
              <a:t>arg value</a:t>
            </a: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="${iGrid.home}/configs/startup-prv.config" /&gt;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 		&lt;/java&gt;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&lt;/target&gt;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20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smtClean="0">
                <a:latin typeface="Andale Mono" charset="0"/>
                <a:ea typeface="Andale Mono" charset="0"/>
                <a:cs typeface="Andale Mono" charset="0"/>
              </a:rPr>
              <a:t>&lt;/project&gt;</a:t>
            </a:r>
          </a:p>
          <a:p>
            <a:pPr marL="0" indent="0">
              <a:buFont typeface="Arial" charset="0"/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20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6651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ea typeface="Andale Mono" charset="0"/>
                <a:cs typeface="Arial"/>
              </a:rPr>
              <a:t>In examples/ex2/configs/worker1-prv.config</a:t>
            </a:r>
            <a:br>
              <a:rPr lang="en-US" sz="2400" dirty="0" smtClean="0">
                <a:latin typeface="Arial"/>
                <a:ea typeface="Andale Mono" charset="0"/>
                <a:cs typeface="Arial"/>
              </a:rPr>
            </a:br>
            <a:endParaRPr lang="en-US" sz="2400" dirty="0" smtClean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6863" y="939800"/>
            <a:ext cx="8847137" cy="5545138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/* 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* A SORCER Provider </a:t>
            </a:r>
            <a:r>
              <a:rPr lang="en-US" sz="1200" u="sng" dirty="0" err="1" smtClean="0">
                <a:latin typeface="Andale Mono"/>
                <a:cs typeface="Andale Mono"/>
              </a:rPr>
              <a:t>Jini</a:t>
            </a:r>
            <a:r>
              <a:rPr lang="en-US" sz="1200" u="sng" dirty="0" smtClean="0">
                <a:latin typeface="Andale Mono"/>
                <a:cs typeface="Andale Mono"/>
              </a:rPr>
              <a:t> configuration for the </a:t>
            </a:r>
            <a:r>
              <a:rPr lang="en-US" sz="1200" u="sng" dirty="0" err="1" smtClean="0">
                <a:latin typeface="Andale Mono"/>
                <a:cs typeface="Andale Mono"/>
              </a:rPr>
              <a:t>WhoIsIt</a:t>
            </a:r>
            <a:r>
              <a:rPr lang="en-US" sz="1200" u="sng" dirty="0" smtClean="0">
                <a:latin typeface="Andale Mono"/>
                <a:cs typeface="Andale Mono"/>
              </a:rPr>
              <a:t> Provider example.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*/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import </a:t>
            </a:r>
            <a:r>
              <a:rPr lang="en-US" sz="1200" dirty="0" err="1" smtClean="0">
                <a:latin typeface="Andale Mono"/>
                <a:cs typeface="Andale Mono"/>
              </a:rPr>
              <a:t>net.jini.jeri</a:t>
            </a:r>
            <a:r>
              <a:rPr lang="en-US" sz="1200" dirty="0" smtClean="0">
                <a:latin typeface="Andale Mono"/>
                <a:cs typeface="Andale Mono"/>
              </a:rPr>
              <a:t>.*;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import </a:t>
            </a:r>
            <a:r>
              <a:rPr lang="en-US" sz="1200" dirty="0" err="1" smtClean="0">
                <a:latin typeface="Andale Mono"/>
                <a:cs typeface="Andale Mono"/>
              </a:rPr>
              <a:t>net.jini.jeri.tcp</a:t>
            </a:r>
            <a:r>
              <a:rPr lang="en-US" sz="1200" dirty="0" smtClean="0">
                <a:latin typeface="Andale Mono"/>
                <a:cs typeface="Andale Mono"/>
              </a:rPr>
              <a:t>.*;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import </a:t>
            </a:r>
            <a:r>
              <a:rPr lang="en-US" sz="1200" dirty="0" err="1" smtClean="0">
                <a:latin typeface="Andale Mono"/>
                <a:cs typeface="Andale Mono"/>
              </a:rPr>
              <a:t>sorcer.core</a:t>
            </a:r>
            <a:r>
              <a:rPr lang="en-US" sz="1200" dirty="0" smtClean="0">
                <a:latin typeface="Andale Mono"/>
                <a:cs typeface="Andale Mono"/>
              </a:rPr>
              <a:t>.*;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import </a:t>
            </a:r>
            <a:r>
              <a:rPr lang="en-US" sz="1200" dirty="0" err="1" smtClean="0">
                <a:latin typeface="Andale Mono"/>
                <a:cs typeface="Andale Mono"/>
              </a:rPr>
              <a:t>net.jini.core.entry.Entry</a:t>
            </a:r>
            <a:r>
              <a:rPr lang="en-US" sz="1200" dirty="0" smtClean="0">
                <a:latin typeface="Andale Mono"/>
                <a:cs typeface="Andale Mono"/>
              </a:rPr>
              <a:t>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import </a:t>
            </a:r>
            <a:r>
              <a:rPr lang="en-US" sz="1200" dirty="0" err="1" smtClean="0">
                <a:latin typeface="Andale Mono"/>
                <a:cs typeface="Andale Mono"/>
              </a:rPr>
              <a:t>net.jini.lookup.entry</a:t>
            </a:r>
            <a:r>
              <a:rPr lang="en-US" sz="1200" dirty="0" smtClean="0">
                <a:latin typeface="Andale Mono"/>
                <a:cs typeface="Andale Mono"/>
              </a:rPr>
              <a:t>.*;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import sorcer.ex1.provider.*;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endParaRPr lang="en-US" sz="1200" dirty="0" smtClean="0">
              <a:latin typeface="Andale Mono"/>
              <a:cs typeface="Andale Mono"/>
            </a:endParaRP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sorcer.core.provider.ServiceProvider</a:t>
            </a:r>
            <a:r>
              <a:rPr lang="en-US" sz="1200" dirty="0" smtClean="0">
                <a:latin typeface="Andale Mono"/>
                <a:cs typeface="Andale Mono"/>
              </a:rPr>
              <a:t> {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name="Worker1";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</a:t>
            </a:r>
            <a:r>
              <a:rPr lang="en-US" sz="1200" dirty="0" err="1" smtClean="0">
                <a:latin typeface="Andale Mono"/>
                <a:cs typeface="Andale Mono"/>
              </a:rPr>
              <a:t>publishedInterfaces</a:t>
            </a:r>
            <a:r>
              <a:rPr lang="en-US" sz="1200" dirty="0" smtClean="0">
                <a:latin typeface="Andale Mono"/>
                <a:cs typeface="Andale Mono"/>
              </a:rPr>
              <a:t> = new Class[] { sorcer.ex2.provider.Worker.class };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description = "SORCER Worker provider";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location = "AFRL/WPAFB";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entries = new Entry[] { 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	new </a:t>
            </a:r>
            <a:r>
              <a:rPr lang="en-US" sz="1200" dirty="0" err="1" smtClean="0">
                <a:latin typeface="Andale Mono"/>
                <a:cs typeface="Andale Mono"/>
              </a:rPr>
              <a:t>Comment("Implements</a:t>
            </a:r>
            <a:r>
              <a:rPr lang="en-US" sz="1200" dirty="0" smtClean="0">
                <a:latin typeface="Andale Mono"/>
                <a:cs typeface="Andale Mono"/>
              </a:rPr>
              <a:t> Worker interface with three operations"), 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	new Location("1", "218", "146-AFRL") };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endParaRPr lang="en-US" sz="1200" dirty="0" smtClean="0">
              <a:latin typeface="Andale Mono"/>
              <a:cs typeface="Andale Mono"/>
            </a:endParaRP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exporter = new BasicJeriExporter(TcpServerEndpoint.getInstance(0), new </a:t>
            </a:r>
            <a:r>
              <a:rPr lang="en-US" sz="1200" dirty="0" err="1" smtClean="0">
                <a:latin typeface="Andale Mono"/>
                <a:cs typeface="Andale Mono"/>
              </a:rPr>
              <a:t>BasicILFactory</a:t>
            </a:r>
            <a:r>
              <a:rPr lang="en-US" sz="1200" dirty="0" smtClean="0">
                <a:latin typeface="Andale Mono"/>
                <a:cs typeface="Andale Mono"/>
              </a:rPr>
              <a:t>());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        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  	//application specific properties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	properties="../</a:t>
            </a:r>
            <a:r>
              <a:rPr lang="en-US" sz="1200" u="sng" dirty="0" err="1" smtClean="0">
                <a:latin typeface="Andale Mono"/>
                <a:cs typeface="Andale Mono"/>
              </a:rPr>
              <a:t>configs/worker-prv.properties</a:t>
            </a:r>
            <a:r>
              <a:rPr lang="en-US" sz="1200" u="sng" dirty="0" smtClean="0">
                <a:latin typeface="Andale Mono"/>
                <a:cs typeface="Andale Mono"/>
              </a:rPr>
              <a:t>";</a:t>
            </a:r>
          </a:p>
          <a:p>
            <a:pPr marL="0" indent="0">
              <a:buFont typeface="Arial" charset="0"/>
              <a:buNone/>
              <a:tabLst>
                <a:tab pos="228600" algn="l"/>
              </a:tabLst>
              <a:defRPr/>
            </a:pPr>
            <a:r>
              <a:rPr lang="en-US" sz="1200" dirty="0" smtClean="0">
                <a:latin typeface="Andale Mono"/>
                <a:cs typeface="Andale Mono"/>
              </a:rPr>
              <a:t>}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52462" y="0"/>
            <a:ext cx="8491538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  <a:cs typeface="ＭＳ Ｐゴシック" charset="-128"/>
              </a:rPr>
              <a:t>Provider Properties </a:t>
            </a:r>
            <a:br>
              <a:rPr lang="en-US" sz="2800" dirty="0" smtClean="0">
                <a:ea typeface="ＭＳ Ｐゴシック" charset="-128"/>
                <a:cs typeface="ＭＳ Ｐゴシック" charset="-128"/>
              </a:rPr>
            </a:br>
            <a:r>
              <a:rPr lang="en-US" sz="2800" dirty="0" smtClean="0">
                <a:ea typeface="ＭＳ Ｐゴシック" charset="-128"/>
                <a:cs typeface="ＭＳ Ｐゴシック" charset="-128"/>
              </a:rPr>
              <a:t>(application specific)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33463" y="4741863"/>
            <a:ext cx="6484937" cy="15319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400" smtClean="0">
                <a:latin typeface="Andale Mono" charset="0"/>
                <a:ea typeface="Andale Mono" charset="0"/>
                <a:cs typeface="Andale Mono" charset="0"/>
              </a:rPr>
              <a:t># Worker Provider properties</a:t>
            </a:r>
          </a:p>
          <a:p>
            <a:pPr>
              <a:buFont typeface="Arial" charset="0"/>
              <a:buNone/>
            </a:pPr>
            <a:r>
              <a:rPr lang="en-US" sz="1400" smtClean="0">
                <a:latin typeface="Andale Mono" charset="0"/>
                <a:ea typeface="Andale Mono" charset="0"/>
                <a:cs typeface="Andale Mono" charset="0"/>
              </a:rPr>
              <a:t>//delayed execution time of the Worker.doIt operation</a:t>
            </a:r>
          </a:p>
          <a:p>
            <a:pPr>
              <a:buFont typeface="Arial" charset="0"/>
              <a:buNone/>
            </a:pPr>
            <a:r>
              <a:rPr lang="en-US" sz="1400" smtClean="0">
                <a:latin typeface="Andale Mono" charset="0"/>
                <a:ea typeface="Andale Mono" charset="0"/>
                <a:cs typeface="Andale Mono" charset="0"/>
              </a:rPr>
              <a:t>provider.sleep.time=1000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600" y="1709738"/>
            <a:ext cx="7510463" cy="2554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Arial"/>
              <a:buChar char="•"/>
              <a:defRPr/>
            </a:pPr>
            <a:r>
              <a:rPr lang="en-US" dirty="0">
                <a:latin typeface="+mn-lt"/>
              </a:rPr>
              <a:t>Provider loads application-specific properties defined in its local properties file.</a:t>
            </a:r>
          </a:p>
          <a:p>
            <a:pPr marL="228600" indent="-228600">
              <a:buFont typeface="Arial"/>
              <a:buChar char="•"/>
              <a:defRPr/>
            </a:pPr>
            <a:endParaRPr lang="en-US" dirty="0">
              <a:latin typeface="+mn-lt"/>
            </a:endParaRPr>
          </a:p>
          <a:p>
            <a:pPr marL="228600" indent="-228600">
              <a:buFont typeface="Arial"/>
              <a:buChar char="•"/>
              <a:defRPr/>
            </a:pPr>
            <a:r>
              <a:rPr lang="en-US" dirty="0">
                <a:latin typeface="+mn-lt"/>
              </a:rPr>
              <a:t>The location and name of application-specific properties file is given by an entry property :</a:t>
            </a:r>
            <a:br>
              <a:rPr lang="en-US" dirty="0">
                <a:latin typeface="+mn-lt"/>
              </a:rPr>
            </a:br>
            <a:r>
              <a:rPr lang="en-US" sz="1600" dirty="0">
                <a:latin typeface="Andale Mono"/>
                <a:cs typeface="Andale Mono"/>
              </a:rPr>
              <a:t>properties="../</a:t>
            </a:r>
            <a:r>
              <a:rPr lang="en-US" sz="1600" u="sng" dirty="0" err="1">
                <a:latin typeface="Andale Mono"/>
                <a:cs typeface="Andale Mono"/>
              </a:rPr>
              <a:t>configs/worker-prv.properties</a:t>
            </a:r>
            <a:r>
              <a:rPr lang="en-US" sz="1600" u="sng" dirty="0">
                <a:latin typeface="Andale Mono"/>
                <a:cs typeface="Andale Mono"/>
              </a:rPr>
              <a:t>";</a:t>
            </a:r>
            <a:r>
              <a:rPr lang="en-US" u="sng" dirty="0">
                <a:latin typeface="Andale Mono"/>
                <a:cs typeface="Andale Mono"/>
              </a:rPr>
              <a:t/>
            </a:r>
            <a:br>
              <a:rPr lang="en-US" u="sng" dirty="0">
                <a:latin typeface="Andale Mono"/>
                <a:cs typeface="Andale Mono"/>
              </a:rPr>
            </a:br>
            <a:r>
              <a:rPr lang="en-US" dirty="0">
                <a:latin typeface="+mn-lt"/>
              </a:rPr>
              <a:t>in your provider's component </a:t>
            </a:r>
            <a:br>
              <a:rPr lang="en-US" dirty="0">
                <a:latin typeface="+mn-lt"/>
              </a:rPr>
            </a:br>
            <a:r>
              <a:rPr lang="en-US" sz="1600" dirty="0" err="1">
                <a:latin typeface="Andale Mono"/>
                <a:cs typeface="Andale Mono"/>
              </a:rPr>
              <a:t>sorcer.core.provider.ServiceProvider</a:t>
            </a: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 the corresponding provider’s *.</a:t>
            </a:r>
            <a:r>
              <a:rPr lang="en-US" dirty="0" err="1">
                <a:latin typeface="+mn-lt"/>
              </a:rPr>
              <a:t>config</a:t>
            </a:r>
            <a:r>
              <a:rPr lang="en-US" dirty="0">
                <a:latin typeface="+mn-lt"/>
              </a:rPr>
              <a:t>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>
                <a:ea typeface="ＭＳ Ｐゴシック" charset="-128"/>
                <a:cs typeface="ＭＳ Ｐゴシック" charset="-128"/>
              </a:rPr>
              <a:t>Location of sorcer.env and data.formats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ea typeface="ＭＳ Ｐゴシック" charset="-128"/>
                <a:cs typeface="ＭＳ Ｐゴシック" charset="-128"/>
              </a:rPr>
              <a:t>The location of sorcer.env and data.formats files can be specified by the JVM system properties </a:t>
            </a:r>
            <a:br>
              <a:rPr lang="en-US" sz="2400" smtClean="0">
                <a:ea typeface="ＭＳ Ｐゴシック" charset="-128"/>
                <a:cs typeface="ＭＳ Ｐゴシック" charset="-128"/>
              </a:rPr>
            </a:br>
            <a:r>
              <a:rPr lang="en-US" sz="2400" smtClean="0">
                <a:ea typeface="ＭＳ Ｐゴシック" charset="-128"/>
                <a:cs typeface="ＭＳ Ｐゴシック" charset="-128"/>
              </a:rPr>
              <a:t>sorcer.env.file and sorcer.formats.file correspondingly</a:t>
            </a:r>
          </a:p>
          <a:p>
            <a:endParaRPr lang="en-US" sz="2400" smtClean="0">
              <a:ea typeface="ＭＳ Ｐゴシック" charset="-128"/>
              <a:cs typeface="ＭＳ Ｐゴシック" charset="-128"/>
            </a:endParaRPr>
          </a:p>
          <a:p>
            <a:r>
              <a:rPr lang="en-US" sz="2400" smtClean="0">
                <a:ea typeface="ＭＳ Ｐゴシック" charset="-128"/>
                <a:cs typeface="ＭＳ Ｐゴシック" charset="-128"/>
              </a:rPr>
              <a:t>Default loaction is ${iGrid.home}/configs</a:t>
            </a:r>
          </a:p>
          <a:p>
            <a:endParaRPr lang="en-US" sz="240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charset="-128"/>
                <a:cs typeface="ＭＳ Ｐゴシック" charset="-128"/>
              </a:rPr>
              <a:t>Reading Properties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System.getenv</a:t>
            </a:r>
          </a:p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System.getProperty</a:t>
            </a:r>
          </a:p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Booter.getProperty</a:t>
            </a:r>
          </a:p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Sorcer.getProperty</a:t>
            </a:r>
          </a:p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myProvider.getConfiguration():Configuration</a:t>
            </a:r>
          </a:p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myProvider.getProperty</a:t>
            </a:r>
          </a:p>
          <a:p>
            <a:r>
              <a:rPr lang="en-US" sz="280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myRequestor.getProperty</a:t>
            </a:r>
          </a:p>
          <a:p>
            <a:endParaRPr lang="en-US" sz="280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Large Scale Distributed MDA/MDO</a:t>
            </a:r>
            <a:endParaRPr lang="en-US" i="1" dirty="0"/>
          </a:p>
        </p:txBody>
      </p:sp>
      <p:pic>
        <p:nvPicPr>
          <p:cNvPr id="130049" name="Picture 1" descr="Z:\Darcy_Research\Team_Documents\N2_Diagram_Presentation_Rev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132320" cy="45841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95600" y="1219200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LRS High-Level N</a:t>
            </a:r>
            <a:r>
              <a:rPr lang="en-US" b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Diagram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1524000"/>
            <a:ext cx="1676400" cy="990600"/>
          </a:xfrm>
          <a:prstGeom prst="roundRect">
            <a:avLst/>
          </a:prstGeom>
          <a:solidFill>
            <a:srgbClr val="C0504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86400" y="4953000"/>
            <a:ext cx="2590800" cy="1447800"/>
          </a:xfrm>
          <a:prstGeom prst="roundRect">
            <a:avLst/>
          </a:prstGeom>
          <a:solidFill>
            <a:srgbClr val="C0504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45375" y="4097975"/>
            <a:ext cx="895600" cy="433450"/>
          </a:xfrm>
          <a:prstGeom prst="roundRect">
            <a:avLst/>
          </a:prstGeom>
          <a:solidFill>
            <a:srgbClr val="C0504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53000" y="4495800"/>
            <a:ext cx="838200" cy="457200"/>
          </a:xfrm>
          <a:prstGeom prst="round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276600"/>
            <a:ext cx="1447800" cy="838200"/>
          </a:xfrm>
          <a:prstGeom prst="round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57400" y="2438400"/>
            <a:ext cx="1524000" cy="914400"/>
          </a:xfrm>
          <a:prstGeom prst="roundRect">
            <a:avLst/>
          </a:prstGeom>
          <a:solidFill>
            <a:srgbClr val="0070C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696200" y="2133600"/>
            <a:ext cx="1447800" cy="685800"/>
          </a:xfrm>
          <a:prstGeom prst="roundRect">
            <a:avLst/>
          </a:prstGeom>
          <a:solidFill>
            <a:srgbClr val="0070C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AFRL/RBSD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(WPAFB)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200" y="1295400"/>
            <a:ext cx="1447800" cy="685800"/>
          </a:xfrm>
          <a:prstGeom prst="roundRect">
            <a:avLst/>
          </a:prstGeom>
          <a:solidFill>
            <a:srgbClr val="C0504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VT (Blacksburg)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96200" y="2971800"/>
            <a:ext cx="1447800" cy="838200"/>
          </a:xfrm>
          <a:prstGeom prst="round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WSU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(Dayton)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" y="5849672"/>
            <a:ext cx="8707229" cy="1008328"/>
          </a:xfrm>
          <a:prstGeom prst="rect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lIns="101882" tIns="50941" rIns="101882" bIns="50941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Multi-fidelity Multidisciplinary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C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omputations 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R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equire 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R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eal 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T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ime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S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eamless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A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ccess</a:t>
            </a:r>
            <a:endParaRPr lang="en-US" sz="1800" dirty="0">
              <a:solidFill>
                <a:srgbClr val="FFFFFF"/>
              </a:solidFill>
              <a:latin typeface="Arial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rgbClr val="FFFFFF"/>
                </a:solidFill>
                <a:latin typeface="Arial" charset="0"/>
              </a:rPr>
              <a:t> to 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Applications, Data &amp;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C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ompute </a:t>
            </a:r>
            <a:r>
              <a:rPr lang="en-US" dirty="0">
                <a:solidFill>
                  <a:srgbClr val="FFFFFF"/>
                </a:solidFill>
                <a:latin typeface="Arial" charset="0"/>
              </a:rPr>
              <a:t>R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esources </a:t>
            </a:r>
            <a:r>
              <a:rPr lang="en-US" sz="1800" dirty="0">
                <a:solidFill>
                  <a:srgbClr val="FFFFFF"/>
                </a:solidFill>
                <a:latin typeface="Arial" charset="0"/>
              </a:rPr>
              <a:t>by 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</a:rPr>
              <a:t>ALL</a:t>
            </a:r>
            <a:endParaRPr lang="en-US" sz="1800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charset="-128"/>
                <a:cs typeface="ＭＳ Ｐゴシック" charset="-128"/>
              </a:rPr>
              <a:t>Scratch Directory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75"/>
              </a:spcBef>
              <a:defRPr/>
            </a:pP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myProvider.getScratchDirectory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() : File</a:t>
            </a:r>
          </a:p>
          <a:p>
            <a:pPr>
              <a:spcBef>
                <a:spcPts val="1275"/>
              </a:spcBef>
              <a:defRPr/>
            </a:pP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myProvider.removeScratchDirectory(File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) :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boolean</a:t>
            </a:r>
            <a:endParaRPr lang="en-US" sz="2800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1275"/>
              </a:spcBef>
              <a:defRPr/>
            </a:pP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myProvider.getScratchURL(File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) : URL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Based on properties:</a:t>
            </a:r>
            <a:br>
              <a:rPr lang="en-US" sz="2800" dirty="0" smtClean="0">
                <a:ea typeface="ＭＳ Ｐゴシック" charset="-128"/>
                <a:cs typeface="ＭＳ Ｐゴシック" charset="-128"/>
              </a:rPr>
            </a:br>
            <a:r>
              <a:rPr lang="en-US" sz="1200" dirty="0" smtClean="0">
                <a:latin typeface="Andale Mono"/>
                <a:cs typeface="Andale Mono"/>
              </a:rPr>
              <a:t># Data/file repository configuration</a:t>
            </a:r>
          </a:p>
          <a:p>
            <a:pPr>
              <a:buFont typeface="Arial" charset="0"/>
              <a:buNone/>
              <a:defRPr/>
            </a:pPr>
            <a:r>
              <a:rPr lang="en-US" sz="1200" dirty="0" smtClean="0">
                <a:latin typeface="Andale Mono"/>
                <a:cs typeface="Andale Mono"/>
              </a:rPr>
              <a:t># Scratch directory format: </a:t>
            </a:r>
          </a:p>
          <a:p>
            <a:pPr>
              <a:buFont typeface="Arial" charset="0"/>
              <a:buNone/>
              <a:defRPr/>
            </a:pPr>
            <a:r>
              <a:rPr lang="en-US" sz="1200" dirty="0" smtClean="0">
                <a:latin typeface="Andale Mono"/>
                <a:cs typeface="Andale Mono"/>
              </a:rPr>
              <a:t># ${</a:t>
            </a:r>
            <a:r>
              <a:rPr lang="en-US" sz="1200" dirty="0" err="1" smtClean="0">
                <a:latin typeface="Andale Mono"/>
                <a:cs typeface="Andale Mono"/>
              </a:rPr>
              <a:t>data.root.dir}/${provider.data.dir}/${provider.scratch.dir</a:t>
            </a:r>
            <a:r>
              <a:rPr lang="en-US" sz="1200" dirty="0" smtClean="0">
                <a:latin typeface="Andale Mono"/>
                <a:cs typeface="Andale Mono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1200" dirty="0" smtClean="0">
                <a:latin typeface="Andale Mono"/>
                <a:cs typeface="Andale Mono"/>
              </a:rPr>
              <a:t># ${</a:t>
            </a:r>
            <a:r>
              <a:rPr lang="en-US" sz="1200" dirty="0" err="1" smtClean="0">
                <a:latin typeface="Andale Mono"/>
                <a:cs typeface="Andale Mono"/>
              </a:rPr>
              <a:t>data.root.dir}/${requestor.data.dir}/${provider.scratch.dir</a:t>
            </a:r>
            <a:r>
              <a:rPr lang="en-US" sz="1200" dirty="0" smtClean="0">
                <a:latin typeface="Andale Mono"/>
                <a:cs typeface="Andale Mono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1200" dirty="0" smtClean="0">
                <a:latin typeface="Andale Mono"/>
                <a:cs typeface="Andale Mono"/>
              </a:rPr>
              <a:t># You can overwrite these properties in your provider properties</a:t>
            </a:r>
          </a:p>
          <a:p>
            <a:pPr>
              <a:buFont typeface="Arial" charset="0"/>
              <a:buNone/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data.root.dir</a:t>
            </a:r>
            <a:r>
              <a:rPr lang="en-US" sz="1200" dirty="0" smtClean="0">
                <a:latin typeface="Andale Mono"/>
                <a:cs typeface="Andale Mono"/>
              </a:rPr>
              <a:t>=${</a:t>
            </a:r>
            <a:r>
              <a:rPr lang="en-US" sz="1200" dirty="0" err="1" smtClean="0">
                <a:latin typeface="Andale Mono"/>
                <a:cs typeface="Andale Mono"/>
              </a:rPr>
              <a:t>iGrid.home</a:t>
            </a:r>
            <a:r>
              <a:rPr lang="en-US" sz="1200" dirty="0" smtClean="0">
                <a:latin typeface="Andale Mono"/>
                <a:cs typeface="Andale Mono"/>
              </a:rPr>
              <a:t>}/data</a:t>
            </a:r>
          </a:p>
          <a:p>
            <a:pPr>
              <a:buFont typeface="Arial" charset="0"/>
              <a:buNone/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provider.data.dir</a:t>
            </a:r>
            <a:r>
              <a:rPr lang="en-US" sz="1200" dirty="0" smtClean="0">
                <a:latin typeface="Andale Mono"/>
                <a:cs typeface="Andale Mono"/>
              </a:rPr>
              <a:t>=provider</a:t>
            </a:r>
          </a:p>
          <a:p>
            <a:pPr>
              <a:buFont typeface="Arial" charset="0"/>
              <a:buNone/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requestor.data.dir</a:t>
            </a:r>
            <a:r>
              <a:rPr lang="en-US" sz="1200" dirty="0" smtClean="0">
                <a:latin typeface="Andale Mono"/>
                <a:cs typeface="Andale Mono"/>
              </a:rPr>
              <a:t>=</a:t>
            </a:r>
            <a:r>
              <a:rPr lang="en-US" sz="1200" u="sng" dirty="0" smtClean="0">
                <a:latin typeface="Andale Mono"/>
                <a:cs typeface="Andale Mono"/>
              </a:rPr>
              <a:t>requestor</a:t>
            </a:r>
          </a:p>
          <a:p>
            <a:pPr>
              <a:buFont typeface="Arial" charset="0"/>
              <a:buNone/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provider.scratch.dir</a:t>
            </a:r>
            <a:r>
              <a:rPr lang="en-US" sz="1200" dirty="0" smtClean="0">
                <a:latin typeface="Andale Mono"/>
                <a:cs typeface="Andale Mono"/>
              </a:rPr>
              <a:t>=scratch</a:t>
            </a:r>
          </a:p>
          <a:p>
            <a:pPr>
              <a:buFont typeface="Arial" charset="0"/>
              <a:buNone/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data.server.interface</a:t>
            </a:r>
            <a:r>
              <a:rPr lang="en-US" sz="1200" dirty="0" smtClean="0">
                <a:latin typeface="Andale Mono"/>
                <a:cs typeface="Andale Mono"/>
              </a:rPr>
              <a:t>=${</a:t>
            </a:r>
            <a:r>
              <a:rPr lang="en-US" sz="1200" dirty="0" err="1" smtClean="0">
                <a:latin typeface="Andale Mono"/>
                <a:cs typeface="Andale Mono"/>
              </a:rPr>
              <a:t>provider.webster.interface</a:t>
            </a:r>
            <a:r>
              <a:rPr lang="en-US" sz="1200" dirty="0" smtClean="0">
                <a:latin typeface="Andale Mono"/>
                <a:cs typeface="Andale Mono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1200" dirty="0" err="1" smtClean="0">
                <a:latin typeface="Andale Mono"/>
                <a:cs typeface="Andale Mono"/>
              </a:rPr>
              <a:t>data.server.port</a:t>
            </a:r>
            <a:r>
              <a:rPr lang="en-US" sz="1200" dirty="0" smtClean="0">
                <a:latin typeface="Andale Mono"/>
                <a:cs typeface="Andale Mono"/>
              </a:rPr>
              <a:t>=${</a:t>
            </a:r>
            <a:r>
              <a:rPr lang="en-US" sz="1200" dirty="0" err="1" smtClean="0">
                <a:latin typeface="Andale Mono"/>
                <a:cs typeface="Andale Mono"/>
              </a:rPr>
              <a:t>provider.webster.port</a:t>
            </a:r>
            <a:r>
              <a:rPr lang="en-US" sz="1200" dirty="0" smtClean="0">
                <a:latin typeface="Andale Mono"/>
                <a:cs typeface="Andale Mono"/>
              </a:rPr>
              <a:t>}</a:t>
            </a:r>
            <a:endParaRPr lang="en-US" sz="1200" dirty="0" smtClean="0">
              <a:latin typeface="Andale Mono"/>
              <a:ea typeface="Andale Mono" charset="0"/>
              <a:cs typeface="Andale Mono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5637"/>
          </a:xfrm>
        </p:spPr>
        <p:txBody>
          <a:bodyPr/>
          <a:lstStyle/>
          <a:p>
            <a:r>
              <a:rPr lang="en-US" sz="3600" smtClean="0">
                <a:ea typeface="ＭＳ Ｐゴシック" charset="-128"/>
                <a:cs typeface="ＭＳ Ｐゴシック" charset="-128"/>
              </a:rPr>
              <a:t>Recommendations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37955"/>
            <a:ext cx="8229600" cy="5511800"/>
          </a:xfrm>
        </p:spPr>
        <p:txBody>
          <a:bodyPr>
            <a:normAutofit fontScale="92500"/>
          </a:bodyPr>
          <a:lstStyle/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For shared SORCER environment properties use </a:t>
            </a:r>
            <a:br>
              <a:rPr lang="en-US" sz="1800" dirty="0" smtClean="0">
                <a:ea typeface="ＭＳ Ｐゴシック" charset="-128"/>
                <a:cs typeface="ＭＳ Ｐゴシック" charset="-128"/>
              </a:rPr>
            </a:b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${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iGrid.home}/configs/sorcer.env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copied from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${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iGrid.home}/configs/templates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Alternatively you can copy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sorcer.env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  to your provider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configs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directory and indicate it by a JVM system property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sorcer.env.file</a:t>
            </a:r>
            <a:endParaRPr lang="en-US" sz="1800" dirty="0" smtClean="0">
              <a:ea typeface="Andale Mono" charset="0"/>
              <a:cs typeface="Andale Mono" charset="0"/>
            </a:endParaRPr>
          </a:p>
          <a:p>
            <a:r>
              <a:rPr lang="en-US" sz="1800" dirty="0" smtClean="0">
                <a:ea typeface="Andale Mono" charset="0"/>
                <a:cs typeface="Andale Mono" charset="0"/>
              </a:rPr>
              <a:t>The above applies to your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sorcer.formats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ea typeface="Andale Mono" charset="0"/>
                <a:cs typeface="Andale Mono" charset="0"/>
              </a:rPr>
              <a:t>as well 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sorcer.formats.file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)</a:t>
            </a:r>
            <a:endParaRPr lang="en-US" sz="1800" dirty="0" smtClean="0">
              <a:ea typeface="Andale Mono" charset="0"/>
              <a:cs typeface="Andale Mono" charset="0"/>
            </a:endParaRP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For your provider configuration use template files in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${iGrid.home}/modules/examples/ex2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for the application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worker1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(in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bin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configs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policy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, and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bulild.xml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Keep all applications-specific properties in your provider/requestor properties file specified as a system property or passed as the argument to JVM</a:t>
            </a: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Your scratch directory can be specified in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sorcer.env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 or customized in your provider properties file with the same scratch directory properties. Local scratch specification takes precedence </a:t>
            </a:r>
            <a:r>
              <a:rPr lang="en-US" sz="1800" dirty="0" smtClean="0">
                <a:ea typeface="Andale Mono" charset="0"/>
                <a:cs typeface="Andale Mono" charset="0"/>
              </a:rPr>
              <a:t>over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sorcer.env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specification</a:t>
            </a: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Full set of the SORCER environment  properties  and provider configuration in  </a:t>
            </a:r>
            <a:br>
              <a:rPr lang="en-US" sz="1800" dirty="0" smtClean="0">
                <a:ea typeface="ＭＳ Ｐゴシック" charset="-128"/>
                <a:cs typeface="ＭＳ Ｐゴシック" charset="-128"/>
              </a:rPr>
            </a:b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${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iGrid.home}/configs/sorcer-all.env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and </a:t>
            </a:r>
            <a:b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${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iGrid.home}/configs/provider-all-prv.config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US" sz="180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400675" y="1577975"/>
            <a:ext cx="2667000" cy="4495800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5" name="Text Box 59"/>
          <p:cNvSpPr txBox="1">
            <a:spLocks noChangeArrowheads="1"/>
          </p:cNvSpPr>
          <p:nvPr/>
        </p:nvSpPr>
        <p:spPr bwMode="auto">
          <a:xfrm>
            <a:off x="6264275" y="1501775"/>
            <a:ext cx="104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FiperJob</a:t>
            </a:r>
          </a:p>
        </p:txBody>
      </p:sp>
      <p:sp>
        <p:nvSpPr>
          <p:cNvPr id="6" name="AutoShape 72"/>
          <p:cNvSpPr>
            <a:spLocks noChangeArrowheads="1"/>
          </p:cNvSpPr>
          <p:nvPr/>
        </p:nvSpPr>
        <p:spPr bwMode="auto">
          <a:xfrm>
            <a:off x="2514600" y="52578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" name="AutoShape 73"/>
          <p:cNvSpPr>
            <a:spLocks noChangeArrowheads="1"/>
          </p:cNvSpPr>
          <p:nvPr/>
        </p:nvSpPr>
        <p:spPr bwMode="auto">
          <a:xfrm>
            <a:off x="6010275" y="51308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8" name="AutoShape 76"/>
          <p:cNvSpPr>
            <a:spLocks noChangeArrowheads="1"/>
          </p:cNvSpPr>
          <p:nvPr/>
        </p:nvSpPr>
        <p:spPr bwMode="auto">
          <a:xfrm>
            <a:off x="5529263" y="3817938"/>
            <a:ext cx="2362200" cy="1143000"/>
          </a:xfrm>
          <a:prstGeom prst="roundRect">
            <a:avLst>
              <a:gd name="adj" fmla="val 25000"/>
            </a:avLst>
          </a:prstGeom>
          <a:solidFill>
            <a:srgbClr val="FF990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9" name="AutoShape 77"/>
          <p:cNvSpPr>
            <a:spLocks noChangeArrowheads="1"/>
          </p:cNvSpPr>
          <p:nvPr/>
        </p:nvSpPr>
        <p:spPr bwMode="auto">
          <a:xfrm>
            <a:off x="6015038" y="4503738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298F6D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0" name="AutoShape 78"/>
          <p:cNvSpPr>
            <a:spLocks noChangeArrowheads="1"/>
          </p:cNvSpPr>
          <p:nvPr/>
        </p:nvSpPr>
        <p:spPr bwMode="auto">
          <a:xfrm>
            <a:off x="6015038" y="4122738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1" name="Text Box 79"/>
          <p:cNvSpPr txBox="1">
            <a:spLocks noChangeArrowheads="1"/>
          </p:cNvSpPr>
          <p:nvPr/>
        </p:nvSpPr>
        <p:spPr bwMode="auto">
          <a:xfrm>
            <a:off x="6319838" y="38179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Exertion</a:t>
            </a:r>
          </a:p>
        </p:txBody>
      </p:sp>
      <p:sp>
        <p:nvSpPr>
          <p:cNvPr id="12" name="Text Box 80"/>
          <p:cNvSpPr txBox="1">
            <a:spLocks noChangeArrowheads="1"/>
          </p:cNvSpPr>
          <p:nvPr/>
        </p:nvSpPr>
        <p:spPr bwMode="auto">
          <a:xfrm>
            <a:off x="6143625" y="4122738"/>
            <a:ext cx="11001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FiperMethod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6176963" y="4503738"/>
            <a:ext cx="1123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FiperContext</a:t>
            </a: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6162675" y="5130800"/>
            <a:ext cx="11001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FiperMethod</a:t>
            </a:r>
          </a:p>
        </p:txBody>
      </p:sp>
      <p:sp>
        <p:nvSpPr>
          <p:cNvPr id="15" name="Text Box 83"/>
          <p:cNvSpPr txBox="1">
            <a:spLocks noChangeArrowheads="1"/>
          </p:cNvSpPr>
          <p:nvPr/>
        </p:nvSpPr>
        <p:spPr bwMode="auto">
          <a:xfrm>
            <a:off x="6086475" y="5597525"/>
            <a:ext cx="1243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ControlConext</a:t>
            </a:r>
          </a:p>
        </p:txBody>
      </p:sp>
      <p:sp>
        <p:nvSpPr>
          <p:cNvPr id="16" name="Text Box 84"/>
          <p:cNvSpPr txBox="1">
            <a:spLocks noChangeArrowheads="1"/>
          </p:cNvSpPr>
          <p:nvPr/>
        </p:nvSpPr>
        <p:spPr bwMode="auto">
          <a:xfrm>
            <a:off x="6311900" y="3184525"/>
            <a:ext cx="68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. . . </a:t>
            </a:r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>
            <a:off x="6162675" y="5732463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298F6D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/>
              <a:t> </a:t>
            </a:r>
            <a:r>
              <a:rPr lang="en-US" sz="2800" b="1" i="1" dirty="0" smtClean="0"/>
              <a:t>SORCER is  a Service-Object-Oriented Architecture</a:t>
            </a:r>
            <a:endParaRPr lang="en-US" altLang="en-US" sz="2800" b="1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1376" y="1447800"/>
            <a:ext cx="8521700" cy="5257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333399"/>
                </a:solidFill>
                <a:latin typeface="Arial" pitchFamily="34" charset="0"/>
              </a:rPr>
              <a:t>A service-oriented product development environment</a:t>
            </a:r>
          </a:p>
          <a:p>
            <a:pPr marL="681038" lvl="1" indent="-333375">
              <a:lnSpc>
                <a:spcPct val="90000"/>
              </a:lnSpc>
              <a:buFontTx/>
              <a:buChar char="•"/>
            </a:pPr>
            <a:r>
              <a:rPr lang="en-US" altLang="en-US" sz="2000" dirty="0" smtClean="0">
                <a:latin typeface="Arial" pitchFamily="34" charset="0"/>
              </a:rPr>
              <a:t>Provides an open flexible design environment which allows universal availability and incorporation of existing data, tools/methods, processes and hardware as </a:t>
            </a:r>
            <a:r>
              <a:rPr lang="en-US" altLang="en-US" sz="2000" u="sng" dirty="0" smtClean="0">
                <a:latin typeface="Arial" pitchFamily="34" charset="0"/>
              </a:rPr>
              <a:t>services</a:t>
            </a:r>
            <a:r>
              <a:rPr lang="en-US" altLang="en-US" sz="2000" dirty="0" smtClean="0">
                <a:latin typeface="Arial" pitchFamily="34" charset="0"/>
              </a:rPr>
              <a:t>.</a:t>
            </a:r>
          </a:p>
          <a:p>
            <a:pPr marL="681038" lvl="1" indent="-333375">
              <a:lnSpc>
                <a:spcPct val="90000"/>
              </a:lnSpc>
              <a:buFontTx/>
              <a:buNone/>
            </a:pPr>
            <a:endParaRPr lang="en-US" altLang="en-US" sz="800" dirty="0" smtClean="0">
              <a:latin typeface="Arial" pitchFamily="34" charset="0"/>
            </a:endParaRPr>
          </a:p>
          <a:p>
            <a:pPr marL="681038" lvl="1" indent="-333375">
              <a:lnSpc>
                <a:spcPct val="90000"/>
              </a:lnSpc>
              <a:buFontTx/>
              <a:buChar char="•"/>
            </a:pPr>
            <a:r>
              <a:rPr lang="en-US" altLang="en-US" sz="2000" dirty="0" smtClean="0">
                <a:latin typeface="Arial" pitchFamily="34" charset="0"/>
              </a:rPr>
              <a:t>Provides a common  way to model your analysis and design process in conjunction with your product data.</a:t>
            </a:r>
            <a:endParaRPr lang="en-US" altLang="en-US" sz="2400" dirty="0" smtClean="0">
              <a:solidFill>
                <a:srgbClr val="333399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400" dirty="0" smtClean="0">
              <a:solidFill>
                <a:srgbClr val="333399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333399"/>
                </a:solidFill>
                <a:latin typeface="Arial" pitchFamily="34" charset="0"/>
              </a:rPr>
              <a:t>A network-based distributed framework</a:t>
            </a:r>
          </a:p>
          <a:p>
            <a:pPr marL="681038" lvl="1" indent="-333375">
              <a:lnSpc>
                <a:spcPct val="90000"/>
              </a:lnSpc>
              <a:buFontTx/>
              <a:buChar char="•"/>
            </a:pPr>
            <a:r>
              <a:rPr lang="en-US" altLang="en-US" sz="2000" dirty="0" smtClean="0">
                <a:latin typeface="Arial" pitchFamily="34" charset="0"/>
              </a:rPr>
              <a:t>Supports collaboration among geographically distributed engineering and business partners.</a:t>
            </a:r>
            <a:br>
              <a:rPr lang="en-US" altLang="en-US" sz="2000" dirty="0" smtClean="0">
                <a:latin typeface="Arial" pitchFamily="34" charset="0"/>
              </a:rPr>
            </a:br>
            <a:endParaRPr lang="en-US" altLang="en-US" sz="2000" dirty="0" smtClean="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Arial" pitchFamily="34" charset="0"/>
              </a:rPr>
              <a:t/>
            </a:r>
            <a:br>
              <a:rPr lang="en-US" altLang="en-US" sz="2000" dirty="0" smtClean="0">
                <a:latin typeface="Arial" pitchFamily="34" charset="0"/>
              </a:rPr>
            </a:br>
            <a:endParaRPr lang="en-US" altLang="en-US" sz="2000" dirty="0" smtClean="0">
              <a:latin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85800" y="5486400"/>
            <a:ext cx="8001001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SORCER Philosophy – Accessibility, Flexibility &amp; Reusability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85800" y="6096000"/>
            <a:ext cx="8001001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SORCER  is Research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SORCER is not for the Faint at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MDMFMSAOwUQ</a:t>
            </a:r>
            <a:r>
              <a:rPr lang="en-US" i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MultiDisciplinary,MultiFidelity,MultiScale</a:t>
            </a:r>
            <a:r>
              <a:rPr lang="en-US" sz="1200" i="1" dirty="0" smtClean="0"/>
              <a:t>, Analysis/</a:t>
            </a:r>
            <a:r>
              <a:rPr lang="en-US" sz="1200" i="1" dirty="0" err="1" smtClean="0"/>
              <a:t>Optimizaiton</a:t>
            </a:r>
            <a:r>
              <a:rPr lang="en-US" sz="1200" i="1" dirty="0" smtClean="0"/>
              <a:t>)</a:t>
            </a:r>
            <a:endParaRPr lang="en-US" sz="1200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Ant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JNA, JNI, SWIG</a:t>
            </a:r>
          </a:p>
          <a:p>
            <a:r>
              <a:rPr lang="en-US" dirty="0" smtClean="0"/>
              <a:t>Network Computing</a:t>
            </a:r>
          </a:p>
          <a:p>
            <a:r>
              <a:rPr lang="en-US" dirty="0" smtClean="0"/>
              <a:t>Object Oriented Concepts</a:t>
            </a:r>
          </a:p>
          <a:p>
            <a:r>
              <a:rPr lang="en-US" dirty="0" smtClean="0"/>
              <a:t>SORCER Concepts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Service Oriented </a:t>
            </a:r>
            <a:r>
              <a:rPr lang="en-US" b="1" i="1" dirty="0" smtClean="0">
                <a:solidFill>
                  <a:srgbClr val="C00000"/>
                </a:solidFill>
              </a:rPr>
              <a:t>Computing </a:t>
            </a:r>
            <a:r>
              <a:rPr lang="en-US" b="1" i="1" dirty="0" err="1" smtClean="0">
                <a:solidFill>
                  <a:srgbClr val="C00000"/>
                </a:solidFill>
              </a:rPr>
              <a:t>EnviRonment</a:t>
            </a:r>
            <a:r>
              <a:rPr lang="en-US" b="1" i="1" dirty="0" smtClean="0"/>
              <a:t> - SORCER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14475"/>
            <a:ext cx="8521700" cy="5257800"/>
          </a:xfrm>
        </p:spPr>
        <p:txBody>
          <a:bodyPr>
            <a:noAutofit/>
          </a:bodyPr>
          <a:lstStyle/>
          <a:p>
            <a:endParaRPr lang="en-US" sz="2000" b="1" dirty="0" smtClean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SORCER</a:t>
            </a:r>
            <a:r>
              <a:rPr lang="en-US" sz="2000" dirty="0" smtClean="0"/>
              <a:t> is a programming and </a:t>
            </a:r>
            <a:r>
              <a:rPr lang="en-US" sz="2000" b="1" dirty="0" smtClean="0">
                <a:solidFill>
                  <a:srgbClr val="C00000"/>
                </a:solidFill>
              </a:rPr>
              <a:t>computing environment </a:t>
            </a:r>
            <a:r>
              <a:rPr lang="en-US" sz="2000" dirty="0" smtClean="0"/>
              <a:t>that enables one to perform large scale system level engineering analysis and design space exploration that may be in a distributed heterogeneous computing environment. </a:t>
            </a:r>
          </a:p>
          <a:p>
            <a:pPr>
              <a:lnSpc>
                <a:spcPts val="50"/>
              </a:lnSpc>
              <a:buNone/>
            </a:pPr>
            <a:r>
              <a:rPr lang="en-US" sz="2000" dirty="0" smtClean="0"/>
              <a:t> 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SORCER federates a series of </a:t>
            </a:r>
            <a:r>
              <a:rPr lang="en-US" sz="2000" b="1" i="1" dirty="0" smtClean="0"/>
              <a:t>Service Providers</a:t>
            </a:r>
            <a:r>
              <a:rPr lang="en-US" sz="2000" dirty="0" smtClean="0"/>
              <a:t> (which may be distributed) in real time and </a:t>
            </a:r>
            <a:r>
              <a:rPr lang="en-US" sz="2000" b="1" dirty="0" smtClean="0"/>
              <a:t>orchestrates the communication </a:t>
            </a:r>
            <a:r>
              <a:rPr lang="en-US" sz="2000" dirty="0" smtClean="0"/>
              <a:t>between the </a:t>
            </a:r>
            <a:r>
              <a:rPr lang="en-US" sz="2000" b="1" i="1" dirty="0" smtClean="0"/>
              <a:t>Service Providers</a:t>
            </a:r>
            <a:r>
              <a:rPr lang="en-US" sz="2000" dirty="0" smtClean="0"/>
              <a:t> based on a </a:t>
            </a:r>
            <a:r>
              <a:rPr lang="en-US" sz="2000" b="1" i="1" dirty="0" smtClean="0"/>
              <a:t>Control Strategy</a:t>
            </a:r>
            <a:r>
              <a:rPr lang="en-US" sz="2000" b="1" dirty="0" smtClean="0"/>
              <a:t> algorithm</a:t>
            </a:r>
            <a:r>
              <a:rPr lang="en-US" sz="2000" dirty="0" smtClean="0"/>
              <a:t> defined in an </a:t>
            </a:r>
            <a:r>
              <a:rPr lang="en-US" sz="2000" b="1" i="1" dirty="0" smtClean="0"/>
              <a:t>Exertion</a:t>
            </a:r>
            <a:r>
              <a:rPr lang="en-US" sz="2000" i="1" dirty="0" smtClean="0"/>
              <a:t>(process definition)</a:t>
            </a:r>
            <a:r>
              <a:rPr lang="en-US" sz="2000" dirty="0" smtClean="0"/>
              <a:t> to perform a multi-disciplinary analysis and or design space exploration. </a:t>
            </a:r>
          </a:p>
          <a:p>
            <a:pPr>
              <a:lnSpc>
                <a:spcPts val="800"/>
              </a:lnSpc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8229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3399"/>
                </a:solidFill>
                <a:latin typeface="Arial" pitchFamily="34" charset="0"/>
              </a:rPr>
              <a:t>A service-oriented product development environment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27"/>
          <p:cNvSpPr>
            <a:spLocks noChangeArrowheads="1"/>
          </p:cNvSpPr>
          <p:nvPr/>
        </p:nvSpPr>
        <p:spPr bwMode="auto">
          <a:xfrm rot="12786069" flipV="1">
            <a:off x="5541327" y="4395350"/>
            <a:ext cx="1316386" cy="258894"/>
          </a:xfrm>
          <a:prstGeom prst="rightArrow">
            <a:avLst>
              <a:gd name="adj1" fmla="val 47046"/>
              <a:gd name="adj2" fmla="val 50753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>
            <a:off x="2927350" y="5307013"/>
            <a:ext cx="3590925" cy="230187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4048125" y="260985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auto">
          <a:xfrm>
            <a:off x="3971925" y="252095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8" name="AutoShape 27"/>
          <p:cNvSpPr>
            <a:spLocks noChangeArrowheads="1"/>
          </p:cNvSpPr>
          <p:nvPr/>
        </p:nvSpPr>
        <p:spPr bwMode="auto">
          <a:xfrm rot="8833354" flipV="1">
            <a:off x="2632282" y="4091744"/>
            <a:ext cx="1316386" cy="258894"/>
          </a:xfrm>
          <a:prstGeom prst="rightArrow">
            <a:avLst>
              <a:gd name="adj1" fmla="val 47046"/>
              <a:gd name="adj2" fmla="val 50753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1" name="AutoShape 28"/>
          <p:cNvSpPr>
            <a:spLocks noChangeArrowheads="1"/>
          </p:cNvSpPr>
          <p:nvPr/>
        </p:nvSpPr>
        <p:spPr bwMode="auto">
          <a:xfrm rot="19619858" flipV="1">
            <a:off x="2760663" y="4233863"/>
            <a:ext cx="1281112" cy="271462"/>
          </a:xfrm>
          <a:prstGeom prst="rightArrow">
            <a:avLst>
              <a:gd name="adj1" fmla="val 47046"/>
              <a:gd name="adj2" fmla="val 49312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1254125" y="4608513"/>
            <a:ext cx="1687513" cy="1639887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091" name="Rectangle 8"/>
          <p:cNvSpPr>
            <a:spLocks noChangeArrowheads="1"/>
          </p:cNvSpPr>
          <p:nvPr/>
        </p:nvSpPr>
        <p:spPr bwMode="auto">
          <a:xfrm>
            <a:off x="1563688" y="4725402"/>
            <a:ext cx="1087437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prstClr val="black"/>
                </a:solidFill>
                <a:latin typeface="Arial" charset="0"/>
              </a:rPr>
              <a:t>Service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2216150" y="5099050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2282825" y="5219114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charset="0"/>
              </a:rPr>
              <a:t>Proxy</a:t>
            </a:r>
            <a:br>
              <a:rPr lang="en-US" sz="1200" b="1" kern="0" dirty="0">
                <a:solidFill>
                  <a:sysClr val="window" lastClr="FFFFFF"/>
                </a:solidFill>
                <a:latin typeface="Arial" charset="0"/>
              </a:rPr>
            </a:br>
            <a:r>
              <a:rPr lang="en-US" sz="1200" b="1" kern="0" dirty="0">
                <a:solidFill>
                  <a:sysClr val="window" lastClr="FFFFFF"/>
                </a:solidFill>
                <a:latin typeface="Arial" charset="0"/>
              </a:rPr>
              <a:t>Object</a:t>
            </a: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6502400" y="460375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099" name="Rectangle 14"/>
          <p:cNvSpPr>
            <a:spLocks noChangeArrowheads="1"/>
          </p:cNvSpPr>
          <p:nvPr/>
        </p:nvSpPr>
        <p:spPr bwMode="auto">
          <a:xfrm>
            <a:off x="4144963" y="4268202"/>
            <a:ext cx="1222375" cy="652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prstClr val="black"/>
                </a:solidFill>
                <a:latin typeface="Arial" charset="0"/>
              </a:rPr>
              <a:t>Service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prstClr val="black"/>
                </a:solidFill>
                <a:latin typeface="Arial" charset="0"/>
              </a:rPr>
              <a:t>Registry</a:t>
            </a: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3883025" y="243205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4140200" y="3155950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4264025" y="3051175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59275" y="2936875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483100" y="2822575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AutoShape 21"/>
          <p:cNvSpPr>
            <a:spLocks noChangeArrowheads="1"/>
          </p:cNvSpPr>
          <p:nvPr/>
        </p:nvSpPr>
        <p:spPr bwMode="auto">
          <a:xfrm>
            <a:off x="4606925" y="2698750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/>
                <a:cs typeface="Arial"/>
              </a:rPr>
              <a:t>Mobile</a:t>
            </a:r>
          </a:p>
          <a:p>
            <a:pPr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/>
                <a:cs typeface="Arial"/>
              </a:rPr>
              <a:t>Proxy</a:t>
            </a:r>
          </a:p>
          <a:p>
            <a:pPr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/>
                <a:cs typeface="Arial"/>
              </a:rPr>
              <a:t>Object</a:t>
            </a: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6750050" y="5100052"/>
            <a:ext cx="1223963" cy="652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 charset="0"/>
              </a:rPr>
              <a:t>Service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 charset="0"/>
              </a:rPr>
              <a:t>Provider</a:t>
            </a:r>
          </a:p>
        </p:txBody>
      </p:sp>
      <p:sp>
        <p:nvSpPr>
          <p:cNvPr id="45123" name="Rectangle 30"/>
          <p:cNvSpPr>
            <a:spLocks noChangeArrowheads="1"/>
          </p:cNvSpPr>
          <p:nvPr/>
        </p:nvSpPr>
        <p:spPr bwMode="auto">
          <a:xfrm>
            <a:off x="1376363" y="5833477"/>
            <a:ext cx="1439862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prstClr val="black"/>
                </a:solidFill>
                <a:latin typeface="Arial" charset="0"/>
              </a:rPr>
              <a:t>Requestor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2200" y="3679825"/>
            <a:ext cx="19558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Arial Narrow"/>
                <a:cs typeface="Arial Narrow"/>
              </a:rPr>
              <a:t>Discovery &amp; Register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19200" y="3984625"/>
            <a:ext cx="18684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Arial Narrow"/>
                <a:cs typeface="Arial Narrow"/>
              </a:rPr>
              <a:t>Discovery &amp; Lookup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385185" y="1981200"/>
            <a:ext cx="1758815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Neutrality</a:t>
            </a:r>
            <a:r>
              <a:rPr lang="en-US" sz="1600" dirty="0">
                <a:solidFill>
                  <a:srgbClr val="000090"/>
                </a:solidFill>
                <a:latin typeface="Arial" charset="0"/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solidFill>
                  <a:srgbClr val="000090"/>
                </a:solidFill>
                <a:latin typeface="Arial" charset="0"/>
              </a:rPr>
              <a:t>Location</a:t>
            </a:r>
          </a:p>
          <a:p>
            <a:pPr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solidFill>
                  <a:srgbClr val="000090"/>
                </a:solidFill>
                <a:latin typeface="Arial" charset="0"/>
              </a:rPr>
              <a:t>Protocol</a:t>
            </a:r>
          </a:p>
          <a:p>
            <a:pPr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solidFill>
                  <a:srgbClr val="000090"/>
                </a:solidFill>
                <a:latin typeface="Arial" charset="0"/>
              </a:rPr>
              <a:t>Implementation</a:t>
            </a:r>
          </a:p>
          <a:p>
            <a:pPr>
              <a:lnSpc>
                <a:spcPct val="90000"/>
              </a:lnSpc>
              <a:buFont typeface="Arial" charset="0"/>
              <a:buAutoNum type="arabicPeriod"/>
            </a:pPr>
            <a:endParaRPr lang="en-US" sz="1600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1219200"/>
            <a:ext cx="59697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3399"/>
                </a:solidFill>
                <a:latin typeface="Arial" pitchFamily="34" charset="0"/>
              </a:rPr>
              <a:t>A network-based distributed framework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1905000"/>
            <a:ext cx="266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Service Oriented</a:t>
            </a:r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984625"/>
            <a:ext cx="5786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27425"/>
            <a:ext cx="5786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itle 1"/>
          <p:cNvSpPr txBox="1">
            <a:spLocks/>
          </p:cNvSpPr>
          <p:nvPr/>
        </p:nvSpPr>
        <p:spPr>
          <a:xfrm>
            <a:off x="1295400" y="0"/>
            <a:ext cx="64008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Service Oriented </a:t>
            </a:r>
            <a:r>
              <a:rPr lang="en-US" sz="3200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Computing </a:t>
            </a:r>
            <a:r>
              <a:rPr lang="en-US" sz="3200" b="1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</a:t>
            </a:r>
            <a:r>
              <a:rPr lang="en-US" sz="3200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 SORCER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SORCER Overview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Creating your own workspace </a:t>
            </a:r>
          </a:p>
          <a:p>
            <a:pPr lvl="1"/>
            <a:r>
              <a:rPr lang="en-US" sz="2400" dirty="0" smtClean="0"/>
              <a:t>Running Hello World Examples</a:t>
            </a:r>
          </a:p>
          <a:p>
            <a:pPr lvl="1"/>
            <a:r>
              <a:rPr lang="en-US" sz="2400" dirty="0" smtClean="0"/>
              <a:t>Creating Providers &amp; Publishing</a:t>
            </a:r>
          </a:p>
          <a:p>
            <a:pPr lvl="1"/>
            <a:r>
              <a:rPr lang="en-US" sz="2400" dirty="0" smtClean="0"/>
              <a:t>Creating Requestors (Job, Task, Context) &amp; Executing calling </a:t>
            </a:r>
            <a:r>
              <a:rPr lang="en-US" sz="2400" dirty="0" smtClean="0"/>
              <a:t>providers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674688" y="1828800"/>
            <a:ext cx="2667000" cy="20574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8" name="AutoShape 27"/>
          <p:cNvSpPr>
            <a:spLocks noChangeArrowheads="1"/>
          </p:cNvSpPr>
          <p:nvPr/>
        </p:nvSpPr>
        <p:spPr bwMode="auto">
          <a:xfrm rot="10800000" flipV="1">
            <a:off x="2884488" y="2393120"/>
            <a:ext cx="3962400" cy="350080"/>
          </a:xfrm>
          <a:prstGeom prst="rightArrow">
            <a:avLst>
              <a:gd name="adj1" fmla="val 47046"/>
              <a:gd name="adj2" fmla="val 50753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903288" y="2286001"/>
            <a:ext cx="1981200" cy="1066799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099" name="Rectangle 14"/>
          <p:cNvSpPr>
            <a:spLocks noChangeArrowheads="1"/>
          </p:cNvSpPr>
          <p:nvPr/>
        </p:nvSpPr>
        <p:spPr bwMode="auto">
          <a:xfrm>
            <a:off x="1055688" y="1828800"/>
            <a:ext cx="1581658" cy="3744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Eclipse IDE</a:t>
            </a:r>
            <a:endParaRPr lang="en-US" sz="20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6846887" y="220980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123" name="Rectangle 30"/>
          <p:cNvSpPr>
            <a:spLocks noChangeArrowheads="1"/>
          </p:cNvSpPr>
          <p:nvPr/>
        </p:nvSpPr>
        <p:spPr bwMode="auto">
          <a:xfrm>
            <a:off x="979489" y="2286000"/>
            <a:ext cx="1981200" cy="8438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You Local workspace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(central file system)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75487" y="3352800"/>
            <a:ext cx="11336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err="1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globalhawk</a:t>
            </a:r>
            <a:endParaRPr lang="en-US" kern="0" dirty="0">
              <a:solidFill>
                <a:sysClr val="windowText" lastClr="000000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4088" y="2069068"/>
            <a:ext cx="34309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Check-out, update, synchronize</a:t>
            </a:r>
            <a:endParaRPr lang="en-US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295400" y="0"/>
            <a:ext cx="64008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SORCER SVN Repository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999288" y="2438400"/>
            <a:ext cx="1524000" cy="9284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SORCER SVN Repository</a:t>
            </a:r>
            <a:endParaRPr lang="en-US" sz="20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1" name="AutoShape 28"/>
          <p:cNvSpPr>
            <a:spLocks noChangeArrowheads="1"/>
          </p:cNvSpPr>
          <p:nvPr/>
        </p:nvSpPr>
        <p:spPr bwMode="auto">
          <a:xfrm flipV="1">
            <a:off x="2884488" y="3048000"/>
            <a:ext cx="4038600" cy="228600"/>
          </a:xfrm>
          <a:prstGeom prst="rightArrow">
            <a:avLst>
              <a:gd name="adj1" fmla="val 47046"/>
              <a:gd name="adj2" fmla="val 49312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1288" y="3276600"/>
            <a:ext cx="19165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Commit changes</a:t>
            </a:r>
            <a:endParaRPr lang="en-US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688" y="4038600"/>
            <a:ext cx="6422752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- Can do what ever you like in your workspace</a:t>
            </a:r>
          </a:p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- Once you want others to get your changes – “Commit” to repository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7088" y="5486400"/>
            <a:ext cx="72661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- To Access to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svn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commands from Eclipse navigator panel – right click- Team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workspace from an </a:t>
            </a:r>
            <a:r>
              <a:rPr lang="en-US" dirty="0" err="1" smtClean="0"/>
              <a:t>svn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Notes/</a:t>
            </a:r>
            <a:r>
              <a:rPr lang="en-US" dirty="0" err="1" smtClean="0"/>
              <a:t>CreateSORCERSandbox.doc</a:t>
            </a:r>
            <a:endParaRPr lang="en-US" dirty="0" smtClean="0"/>
          </a:p>
          <a:p>
            <a:pPr lvl="0"/>
            <a:r>
              <a:rPr lang="en-US" dirty="0" smtClean="0"/>
              <a:t>Make the Eclipse </a:t>
            </a:r>
            <a:r>
              <a:rPr lang="en-US" b="1" i="1" dirty="0" smtClean="0"/>
              <a:t>workspace</a:t>
            </a:r>
            <a:r>
              <a:rPr lang="en-US" dirty="0" smtClean="0"/>
              <a:t> directory &lt;workspace dir&gt;</a:t>
            </a:r>
          </a:p>
          <a:p>
            <a:r>
              <a:rPr lang="en-US" dirty="0" smtClean="0"/>
              <a:t>		e.g.: </a:t>
            </a:r>
            <a:r>
              <a:rPr lang="en-US" dirty="0" err="1" smtClean="0"/>
              <a:t>mkdir</a:t>
            </a:r>
            <a:r>
              <a:rPr lang="en-US" dirty="0" smtClean="0"/>
              <a:t> /home/&lt;username&gt;/workspace</a:t>
            </a:r>
          </a:p>
          <a:p>
            <a:pPr lvl="0"/>
            <a:r>
              <a:rPr lang="en-US" dirty="0" smtClean="0"/>
              <a:t>Set JAVA_HOME to appropriate JDK directory (if necessary)</a:t>
            </a:r>
          </a:p>
          <a:p>
            <a:pPr lvl="0"/>
            <a:r>
              <a:rPr lang="en-US" dirty="0" smtClean="0"/>
              <a:t>Set ANT_HOME to appropriate Ant directory (if necessary)</a:t>
            </a:r>
          </a:p>
          <a:p>
            <a:pPr lvl="0"/>
            <a:r>
              <a:rPr lang="en-US" dirty="0" smtClean="0"/>
              <a:t>Set IGRID_HOME to  &lt;workspace dir&gt;/</a:t>
            </a:r>
            <a:r>
              <a:rPr lang="en-US" dirty="0" err="1" smtClean="0"/>
              <a:t>iGrid</a:t>
            </a:r>
            <a:r>
              <a:rPr lang="en-US" dirty="0" smtClean="0"/>
              <a:t>-XX </a:t>
            </a:r>
            <a:r>
              <a:rPr lang="en-US" smtClean="0"/>
              <a:t>(Required)</a:t>
            </a:r>
          </a:p>
          <a:p>
            <a:pPr lvl="0"/>
            <a:r>
              <a:rPr lang="en-US" dirty="0" smtClean="0"/>
              <a:t>Run  eclipse  from your installation Eclipse Directory</a:t>
            </a:r>
          </a:p>
          <a:p>
            <a:r>
              <a:rPr lang="en-US" dirty="0" smtClean="0"/>
              <a:t>		Check </a:t>
            </a:r>
            <a:r>
              <a:rPr lang="en-US" i="1" dirty="0" smtClean="0"/>
              <a:t>Use this as the default and do not ask again</a:t>
            </a:r>
            <a:endParaRPr lang="en-US" dirty="0" smtClean="0"/>
          </a:p>
          <a:p>
            <a:pPr lvl="0"/>
            <a:r>
              <a:rPr lang="en-US" dirty="0" smtClean="0"/>
              <a:t>Select  </a:t>
            </a:r>
            <a:r>
              <a:rPr lang="en-US" i="1" dirty="0" smtClean="0"/>
              <a:t>Go to the workbench</a:t>
            </a:r>
            <a:r>
              <a:rPr lang="en-US" dirty="0" smtClean="0"/>
              <a:t>  at the top-right corner of the Eclipse window</a:t>
            </a:r>
          </a:p>
          <a:p>
            <a:pPr lvl="0"/>
            <a:r>
              <a:rPr lang="en-US" dirty="0" smtClean="0"/>
              <a:t>Click on the menu item  </a:t>
            </a:r>
            <a:r>
              <a:rPr lang="en-US" i="1" dirty="0" smtClean="0"/>
              <a:t>Project</a:t>
            </a:r>
            <a:r>
              <a:rPr lang="en-US" dirty="0" smtClean="0"/>
              <a:t>  and unselect  </a:t>
            </a:r>
            <a:r>
              <a:rPr lang="en-US" i="1" dirty="0" smtClean="0"/>
              <a:t>Build Automatically</a:t>
            </a:r>
            <a:endParaRPr lang="en-US" dirty="0" smtClean="0"/>
          </a:p>
          <a:p>
            <a:pPr lvl="0"/>
            <a:r>
              <a:rPr lang="en-US" dirty="0" smtClean="0"/>
              <a:t>Select </a:t>
            </a:r>
            <a:r>
              <a:rPr lang="en-US" i="1" dirty="0" smtClean="0"/>
              <a:t>File =&gt; New =&gt; Project…</a:t>
            </a:r>
            <a:endParaRPr lang="en-US" dirty="0" smtClean="0"/>
          </a:p>
          <a:p>
            <a:pPr lvl="0"/>
            <a:r>
              <a:rPr lang="en-US" dirty="0" smtClean="0"/>
              <a:t>Select </a:t>
            </a:r>
            <a:r>
              <a:rPr lang="en-US" i="1" dirty="0" smtClean="0"/>
              <a:t>SVN=&gt; Checkout Projects from SVN</a:t>
            </a:r>
            <a:endParaRPr lang="en-US" dirty="0" smtClean="0"/>
          </a:p>
          <a:p>
            <a:pPr lvl="0"/>
            <a:r>
              <a:rPr lang="en-US" dirty="0" smtClean="0"/>
              <a:t>Click </a:t>
            </a:r>
            <a:r>
              <a:rPr lang="en-US" i="1" dirty="0" smtClean="0"/>
              <a:t>Next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Check in </a:t>
            </a:r>
            <a:r>
              <a:rPr lang="en-US" i="1" dirty="0" smtClean="0"/>
              <a:t>Create a new repository location</a:t>
            </a:r>
            <a:r>
              <a:rPr lang="en-US" dirty="0" smtClean="0"/>
              <a:t> then click </a:t>
            </a:r>
            <a:r>
              <a:rPr lang="en-US" i="1" dirty="0" smtClean="0"/>
              <a:t>Next</a:t>
            </a:r>
            <a:endParaRPr lang="en-US" dirty="0" smtClean="0"/>
          </a:p>
          <a:p>
            <a:pPr lvl="1"/>
            <a:r>
              <a:rPr lang="en-US" dirty="0" smtClean="0"/>
              <a:t>Location URL: </a:t>
            </a:r>
          </a:p>
          <a:p>
            <a:r>
              <a:rPr lang="en-US" b="1" dirty="0" err="1" smtClean="0"/>
              <a:t>svn+ssh</a:t>
            </a:r>
            <a:r>
              <a:rPr lang="en-US" b="1" dirty="0" smtClean="0"/>
              <a:t>://&lt;username&gt;@</a:t>
            </a:r>
            <a:r>
              <a:rPr lang="en-US" b="1" i="1" dirty="0" err="1" smtClean="0"/>
              <a:t>needVTRepositoryIPaddress</a:t>
            </a:r>
            <a:r>
              <a:rPr lang="en-US" b="1" dirty="0" err="1" smtClean="0"/>
              <a:t>/home/svn/sorcer</a:t>
            </a:r>
            <a:endParaRPr lang="en-US" dirty="0" smtClean="0"/>
          </a:p>
          <a:p>
            <a:r>
              <a:rPr lang="en-US" dirty="0" smtClean="0"/>
              <a:t>then click </a:t>
            </a:r>
            <a:r>
              <a:rPr lang="en-US" i="1" dirty="0" smtClean="0"/>
              <a:t>Next</a:t>
            </a:r>
            <a:endParaRPr lang="en-US" dirty="0" smtClean="0"/>
          </a:p>
          <a:p>
            <a:pPr lvl="1"/>
            <a:r>
              <a:rPr lang="en-US" i="1" dirty="0" smtClean="0"/>
              <a:t>Select Folder: </a:t>
            </a:r>
            <a:r>
              <a:rPr lang="en-US" i="1" dirty="0" err="1" smtClean="0"/>
              <a:t>iGrid</a:t>
            </a:r>
            <a:r>
              <a:rPr lang="en-US" i="1" dirty="0" smtClean="0"/>
              <a:t>-XX </a:t>
            </a:r>
            <a:r>
              <a:rPr lang="en-US" dirty="0" smtClean="0"/>
              <a:t>then click</a:t>
            </a:r>
            <a:r>
              <a:rPr lang="en-US" i="1" dirty="0" smtClean="0"/>
              <a:t> Finalize</a:t>
            </a:r>
            <a:endParaRPr lang="en-US" dirty="0" smtClean="0"/>
          </a:p>
          <a:p>
            <a:pPr lvl="1"/>
            <a:r>
              <a:rPr lang="en-US" dirty="0" smtClean="0"/>
              <a:t>Enter your password when asked, then Check in </a:t>
            </a:r>
            <a:r>
              <a:rPr lang="en-US" i="1" dirty="0" smtClean="0"/>
              <a:t>Save Information</a:t>
            </a:r>
            <a:endParaRPr lang="en-US" dirty="0" smtClean="0"/>
          </a:p>
          <a:p>
            <a:pPr lvl="1"/>
            <a:r>
              <a:rPr lang="en-US" dirty="0" smtClean="0"/>
              <a:t>In the</a:t>
            </a:r>
            <a:r>
              <a:rPr lang="en-US" i="1" dirty="0" smtClean="0"/>
              <a:t> Check Out As </a:t>
            </a:r>
            <a:r>
              <a:rPr lang="en-US" dirty="0" smtClean="0"/>
              <a:t>dialog make</a:t>
            </a:r>
            <a:r>
              <a:rPr lang="en-US" i="1" dirty="0" smtClean="0"/>
              <a:t> Project Name </a:t>
            </a:r>
            <a:r>
              <a:rPr lang="en-US" dirty="0" smtClean="0"/>
              <a:t>for your project in the workspace as</a:t>
            </a:r>
            <a:r>
              <a:rPr lang="en-US" i="1" dirty="0" smtClean="0"/>
              <a:t> </a:t>
            </a:r>
            <a:r>
              <a:rPr lang="en-US" dirty="0" smtClean="0"/>
              <a:t>needed, for example</a:t>
            </a:r>
            <a:r>
              <a:rPr lang="en-US" i="1" dirty="0" smtClean="0"/>
              <a:t> </a:t>
            </a:r>
            <a:r>
              <a:rPr lang="en-US" i="1" dirty="0" err="1" smtClean="0"/>
              <a:t>iGrid</a:t>
            </a:r>
            <a:r>
              <a:rPr lang="en-US" i="1" dirty="0" smtClean="0"/>
              <a:t>-XX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your own SORCER Workspace</a:t>
            </a:r>
          </a:p>
          <a:p>
            <a:r>
              <a:rPr lang="en-US" sz="2800" dirty="0" smtClean="0"/>
              <a:t>Become familiar with the Eclipse Development Environment</a:t>
            </a:r>
          </a:p>
          <a:p>
            <a:r>
              <a:rPr lang="en-US" sz="2800" dirty="0" smtClean="0"/>
              <a:t>Have SORCER Environment Running</a:t>
            </a:r>
          </a:p>
          <a:p>
            <a:r>
              <a:rPr lang="en-US" sz="2800" dirty="0" smtClean="0"/>
              <a:t>Publishing Providers &amp; Running Requestors</a:t>
            </a:r>
          </a:p>
          <a:p>
            <a:r>
              <a:rPr lang="en-US" sz="2800" dirty="0" smtClean="0"/>
              <a:t>Creating your own </a:t>
            </a:r>
            <a:r>
              <a:rPr lang="en-US" sz="2800" dirty="0" smtClean="0"/>
              <a:t>Providers &amp; Publishing </a:t>
            </a:r>
          </a:p>
          <a:p>
            <a:r>
              <a:rPr lang="en-US" sz="2800" dirty="0" smtClean="0"/>
              <a:t>Creating your own Requestors &amp; executing</a:t>
            </a:r>
          </a:p>
          <a:p>
            <a:r>
              <a:rPr lang="en-US" sz="2800" dirty="0" smtClean="0"/>
              <a:t>Creating your own Models &amp; Querying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Building/Compiling SORCER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534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dirty="0" smtClean="0"/>
              <a:t>.Open </a:t>
            </a:r>
            <a:r>
              <a:rPr lang="en-US" sz="1400" dirty="0" smtClean="0"/>
              <a:t>(click on &gt;) </a:t>
            </a:r>
            <a:r>
              <a:rPr lang="en-US" sz="1400" dirty="0" err="1" smtClean="0"/>
              <a:t>iGrid</a:t>
            </a:r>
            <a:r>
              <a:rPr lang="en-US" sz="1400" dirty="0" smtClean="0"/>
              <a:t>-XX in Eclipse Navigator (select the Eclipse’s Perspective in the top-right corner as Resource)</a:t>
            </a:r>
          </a:p>
          <a:p>
            <a:r>
              <a:rPr lang="en-US" sz="1400" dirty="0" smtClean="0"/>
              <a:t>2</a:t>
            </a:r>
            <a:r>
              <a:rPr lang="en-US" sz="1400" dirty="0" smtClean="0"/>
              <a:t>. Read </a:t>
            </a:r>
            <a:r>
              <a:rPr lang="en-US" sz="1400" dirty="0" smtClean="0"/>
              <a:t>and follow directions </a:t>
            </a:r>
            <a:r>
              <a:rPr lang="en-US" sz="1400" dirty="0" err="1" smtClean="0"/>
              <a:t>iGrid</a:t>
            </a:r>
            <a:r>
              <a:rPr lang="en-US" sz="1400" dirty="0" smtClean="0"/>
              <a:t>-XX/README and </a:t>
            </a:r>
            <a:r>
              <a:rPr lang="en-US" sz="1400" dirty="0" err="1" smtClean="0"/>
              <a:t>iGrid-XX/modules/sorcer/README</a:t>
            </a:r>
            <a:r>
              <a:rPr lang="en-US" sz="1400" dirty="0" smtClean="0"/>
              <a:t>  and setup your additional environment variables  for example for a class server (called </a:t>
            </a:r>
            <a:r>
              <a:rPr lang="en-US" sz="1400" dirty="0" err="1" smtClean="0"/>
              <a:t>webster</a:t>
            </a:r>
            <a:r>
              <a:rPr lang="en-US" sz="1400" dirty="0" smtClean="0"/>
              <a:t>) accordingly.</a:t>
            </a:r>
          </a:p>
          <a:p>
            <a:r>
              <a:rPr lang="en-US" sz="1400" dirty="0" smtClean="0"/>
              <a:t>3</a:t>
            </a:r>
            <a:r>
              <a:rPr lang="en-US" sz="1400" dirty="0" smtClean="0"/>
              <a:t>.Double </a:t>
            </a:r>
            <a:r>
              <a:rPr lang="en-US" sz="1400" dirty="0" smtClean="0"/>
              <a:t>check if your Java compiler is at least Java 5 compatible. </a:t>
            </a:r>
            <a:endParaRPr lang="en-US" sz="1400" dirty="0" smtClean="0"/>
          </a:p>
          <a:p>
            <a:r>
              <a:rPr lang="en-US" sz="1400" dirty="0" smtClean="0"/>
              <a:t>	a. Right</a:t>
            </a:r>
            <a:r>
              <a:rPr lang="en-US" sz="1400" dirty="0" smtClean="0"/>
              <a:t>-click on the </a:t>
            </a:r>
            <a:r>
              <a:rPr lang="en-US" sz="1400" dirty="0" err="1" smtClean="0"/>
              <a:t>iGrid</a:t>
            </a:r>
            <a:r>
              <a:rPr lang="en-US" sz="1400" dirty="0" smtClean="0"/>
              <a:t>-XX project in the Navigator view and select Properties. 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b</a:t>
            </a:r>
            <a:r>
              <a:rPr lang="en-US" sz="1400" dirty="0" smtClean="0"/>
              <a:t>. In </a:t>
            </a:r>
            <a:r>
              <a:rPr lang="en-US" sz="1400" dirty="0" smtClean="0"/>
              <a:t>the Properties window select Java Compiler.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</a:t>
            </a:r>
            <a:r>
              <a:rPr lang="en-US" sz="1400" dirty="0" smtClean="0"/>
              <a:t>. Check </a:t>
            </a:r>
            <a:r>
              <a:rPr lang="en-US" sz="1400" dirty="0" smtClean="0"/>
              <a:t>in Enable project specific settings and then click on Installed </a:t>
            </a:r>
            <a:r>
              <a:rPr lang="en-US" sz="1400" dirty="0" err="1" smtClean="0"/>
              <a:t>JREs</a:t>
            </a:r>
            <a:r>
              <a:rPr lang="en-US" sz="1400" dirty="0" smtClean="0"/>
              <a:t> at the bottom of Java Compiler  view.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d</a:t>
            </a:r>
            <a:r>
              <a:rPr lang="en-US" sz="1400" dirty="0" smtClean="0"/>
              <a:t>. If </a:t>
            </a:r>
            <a:r>
              <a:rPr lang="en-US" sz="1400" dirty="0" smtClean="0"/>
              <a:t>required JDK or JRE is not shown in the Installed </a:t>
            </a:r>
            <a:r>
              <a:rPr lang="en-US" sz="1400" dirty="0" err="1" smtClean="0"/>
              <a:t>JREs</a:t>
            </a:r>
            <a:r>
              <a:rPr lang="en-US" sz="1400" dirty="0" smtClean="0"/>
              <a:t> list, click Add and append it to the list accordingly.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e</a:t>
            </a:r>
            <a:r>
              <a:rPr lang="en-US" sz="1400" dirty="0" smtClean="0"/>
              <a:t>. Check </a:t>
            </a:r>
            <a:r>
              <a:rPr lang="en-US" sz="1400" dirty="0" smtClean="0"/>
              <a:t>in the JDK/JRE for Java 5+ in the Installed </a:t>
            </a:r>
            <a:r>
              <a:rPr lang="en-US" sz="1400" dirty="0" err="1" smtClean="0"/>
              <a:t>JREs</a:t>
            </a:r>
            <a:r>
              <a:rPr lang="en-US" sz="1400" dirty="0" smtClean="0"/>
              <a:t> list and click OK to close the Installed </a:t>
            </a:r>
            <a:r>
              <a:rPr lang="en-US" sz="1400" dirty="0" err="1" smtClean="0"/>
              <a:t>JREs</a:t>
            </a:r>
            <a:r>
              <a:rPr lang="en-US" sz="1400" dirty="0" smtClean="0"/>
              <a:t> dialog.</a:t>
            </a:r>
          </a:p>
          <a:p>
            <a:r>
              <a:rPr lang="en-US" sz="1400" dirty="0" smtClean="0"/>
              <a:t>4</a:t>
            </a:r>
            <a:r>
              <a:rPr lang="en-US" sz="1400" dirty="0" smtClean="0"/>
              <a:t>. Right </a:t>
            </a:r>
            <a:r>
              <a:rPr lang="en-US" sz="1400" dirty="0" smtClean="0"/>
              <a:t>click on </a:t>
            </a:r>
            <a:r>
              <a:rPr lang="en-US" sz="1400" dirty="0" err="1" smtClean="0"/>
              <a:t>iGrid-XX</a:t>
            </a:r>
            <a:r>
              <a:rPr lang="en-US" sz="1400" dirty="0" err="1" smtClean="0"/>
              <a:t>/iGrid-</a:t>
            </a:r>
            <a:r>
              <a:rPr lang="en-US" sz="1400" dirty="0" err="1" smtClean="0"/>
              <a:t>buid.xml</a:t>
            </a:r>
            <a:endParaRPr lang="en-US" sz="1400" dirty="0" smtClean="0"/>
          </a:p>
          <a:p>
            <a:r>
              <a:rPr lang="en-US" sz="1400" dirty="0" smtClean="0"/>
              <a:t>5</a:t>
            </a:r>
            <a:r>
              <a:rPr lang="en-US" sz="1400" dirty="0" smtClean="0"/>
              <a:t>. Select </a:t>
            </a:r>
            <a:r>
              <a:rPr lang="en-US" sz="1400" dirty="0" smtClean="0"/>
              <a:t>Run/1 Ant Build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If you have followed all the directions correctly, you should have a successfully compiled SORCER sources and built SORCER libraries (jar files in </a:t>
            </a:r>
            <a:r>
              <a:rPr lang="en-US" sz="1400" dirty="0" err="1" smtClean="0"/>
              <a:t>iGrid</a:t>
            </a:r>
            <a:r>
              <a:rPr lang="en-US" sz="1400" dirty="0" smtClean="0"/>
              <a:t>-XX/lib).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SORCER Environment (</a:t>
            </a:r>
            <a:r>
              <a:rPr lang="en-US" dirty="0" err="1" smtClean="0"/>
              <a:t>sorcer.env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442151"/>
            <a:ext cx="3886200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 SORCER environment properties</a:t>
            </a:r>
          </a:p>
          <a:p>
            <a:endParaRPr lang="en-US" sz="1200" dirty="0" smtClean="0"/>
          </a:p>
          <a:p>
            <a:r>
              <a:rPr lang="en-US" sz="1200" dirty="0" smtClean="0"/>
              <a:t># The OS environment variable IGRID_HOME must be set</a:t>
            </a:r>
          </a:p>
          <a:p>
            <a:endParaRPr lang="en-US" sz="1200" dirty="0" smtClean="0"/>
          </a:p>
          <a:p>
            <a:r>
              <a:rPr lang="en-US" sz="1200" dirty="0" smtClean="0"/>
              <a:t># Groups to register/lookup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provider.groups</a:t>
            </a:r>
            <a:r>
              <a:rPr lang="en-US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</a:rPr>
              <a:t>sorcer.TEST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err="1" smtClean="0">
                <a:solidFill>
                  <a:srgbClr val="FF0000"/>
                </a:solidFill>
              </a:rPr>
              <a:t>provider.space.group</a:t>
            </a:r>
            <a:r>
              <a:rPr lang="en-US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</a:rPr>
              <a:t>sorcer.TEST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provider.space.name</a:t>
            </a:r>
            <a:r>
              <a:rPr lang="en-US" sz="1200" dirty="0" smtClean="0"/>
              <a:t>=</a:t>
            </a:r>
            <a:r>
              <a:rPr lang="en-US" sz="1200" dirty="0" err="1" smtClean="0"/>
              <a:t>JavaSpace</a:t>
            </a:r>
            <a:endParaRPr lang="en-US" sz="1200" dirty="0" smtClean="0"/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provider.space.name</a:t>
            </a:r>
            <a:r>
              <a:rPr lang="en-US" sz="1200" dirty="0" smtClean="0"/>
              <a:t>=Blitz </a:t>
            </a:r>
            <a:r>
              <a:rPr lang="en-US" sz="1200" dirty="0" err="1" smtClean="0"/>
              <a:t>JavaSpace</a:t>
            </a:r>
            <a:endParaRPr lang="en-US" sz="1200" dirty="0" smtClean="0"/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provider.worker.transactional</a:t>
            </a:r>
            <a:r>
              <a:rPr lang="en-US" sz="1200" dirty="0" smtClean="0"/>
              <a:t>=true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worker.transactiona.lease.time</a:t>
            </a:r>
            <a:r>
              <a:rPr lang="en-US" sz="1200" dirty="0" smtClean="0"/>
              <a:t>=50000</a:t>
            </a:r>
          </a:p>
          <a:p>
            <a:endParaRPr lang="en-US" sz="1200" dirty="0" smtClean="0"/>
          </a:p>
          <a:p>
            <a:r>
              <a:rPr lang="en-US" sz="1200" dirty="0" smtClean="0"/>
              <a:t># Service discovery/lookup</a:t>
            </a:r>
          </a:p>
          <a:p>
            <a:r>
              <a:rPr lang="en-US" sz="1200" dirty="0" smtClean="0"/>
              <a:t># comma separated URLs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provider.lookup.locators</a:t>
            </a:r>
            <a:r>
              <a:rPr lang="en-US" sz="1200" dirty="0" smtClean="0"/>
              <a:t>=</a:t>
            </a:r>
            <a:r>
              <a:rPr lang="en-US" sz="1200" u="sng" dirty="0" err="1" smtClean="0"/>
              <a:t>jini://localhost</a:t>
            </a:r>
            <a:endParaRPr lang="en-US" sz="1200" u="sng" dirty="0" smtClean="0"/>
          </a:p>
          <a:p>
            <a:r>
              <a:rPr lang="en-US" sz="1200" dirty="0" smtClean="0"/>
              <a:t>#   </a:t>
            </a:r>
            <a:r>
              <a:rPr lang="en-US" sz="1200" u="sng" dirty="0" smtClean="0"/>
              <a:t>multicast and </a:t>
            </a:r>
            <a:r>
              <a:rPr lang="en-US" sz="1200" u="sng" dirty="0" err="1" smtClean="0"/>
              <a:t>unicast</a:t>
            </a:r>
            <a:r>
              <a:rPr lang="en-US" sz="1200" u="sng" dirty="0" smtClean="0"/>
              <a:t> discovery</a:t>
            </a:r>
          </a:p>
          <a:p>
            <a:r>
              <a:rPr lang="en-US" sz="1200" dirty="0" err="1" smtClean="0"/>
              <a:t>provider.lookup.accessor</a:t>
            </a:r>
            <a:r>
              <a:rPr lang="en-US" sz="1200" dirty="0" smtClean="0"/>
              <a:t>=</a:t>
            </a:r>
            <a:r>
              <a:rPr lang="en-US" sz="1200" dirty="0" err="1" smtClean="0"/>
              <a:t>sorcer.util.ProviderAccessor</a:t>
            </a:r>
            <a:endParaRPr lang="en-US" sz="1200" dirty="0" smtClean="0"/>
          </a:p>
          <a:p>
            <a:r>
              <a:rPr lang="en-US" sz="1200" dirty="0" smtClean="0"/>
              <a:t>#   </a:t>
            </a:r>
            <a:r>
              <a:rPr lang="en-US" sz="1200" u="sng" dirty="0" err="1" smtClean="0"/>
              <a:t>unicast</a:t>
            </a:r>
            <a:r>
              <a:rPr lang="en-US" sz="1200" u="sng" dirty="0" smtClean="0"/>
              <a:t> or mixed discovery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provider.lookup.accessor</a:t>
            </a:r>
            <a:r>
              <a:rPr lang="en-US" sz="1200" dirty="0" smtClean="0"/>
              <a:t>=</a:t>
            </a:r>
            <a:r>
              <a:rPr lang="en-US" sz="1200" dirty="0" err="1" smtClean="0"/>
              <a:t>sorcer.util.ProviderLocator</a:t>
            </a:r>
            <a:endParaRPr lang="en-US" sz="1200" dirty="0" smtClean="0"/>
          </a:p>
          <a:p>
            <a:r>
              <a:rPr lang="en-US" sz="1200" dirty="0" smtClean="0"/>
              <a:t>#   </a:t>
            </a:r>
            <a:r>
              <a:rPr lang="en-US" sz="1200" u="sng" dirty="0" smtClean="0"/>
              <a:t>multicast  only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provider.lookup.accessor</a:t>
            </a:r>
            <a:r>
              <a:rPr lang="en-US" sz="1200" dirty="0" smtClean="0"/>
              <a:t>=</a:t>
            </a:r>
            <a:r>
              <a:rPr lang="en-US" sz="1200" dirty="0" err="1" smtClean="0"/>
              <a:t>sorcer.util.ProviderLookup</a:t>
            </a:r>
            <a:endParaRPr lang="en-US" sz="1200" dirty="0" smtClean="0"/>
          </a:p>
          <a:p>
            <a:r>
              <a:rPr lang="en-US" sz="1200" dirty="0" smtClean="0"/>
              <a:t>#   </a:t>
            </a:r>
            <a:r>
              <a:rPr lang="en-US" sz="1200" u="sng" dirty="0" err="1" smtClean="0"/>
              <a:t>unicast</a:t>
            </a:r>
            <a:r>
              <a:rPr lang="en-US" sz="1200" u="sng" dirty="0" smtClean="0"/>
              <a:t> or mixed discovery with </a:t>
            </a:r>
            <a:r>
              <a:rPr lang="en-US" sz="1200" u="sng" dirty="0" err="1" smtClean="0"/>
              <a:t>QoS</a:t>
            </a:r>
            <a:r>
              <a:rPr lang="en-US" sz="1200" u="sng" dirty="0" smtClean="0"/>
              <a:t> capabilities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provider.lookup.accessor</a:t>
            </a:r>
            <a:r>
              <a:rPr lang="en-US" sz="1200" dirty="0" smtClean="0"/>
              <a:t>=</a:t>
            </a:r>
            <a:r>
              <a:rPr lang="en-US" sz="1200" dirty="0" err="1" smtClean="0"/>
              <a:t>sorcer.util.QosProviderAccessor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7664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If it is not there copy a template fromiGrid-10/templates/sorcer.env to </a:t>
            </a:r>
          </a:p>
          <a:p>
            <a:r>
              <a:rPr lang="en-US" sz="2000" b="1" dirty="0" smtClean="0"/>
              <a:t>iGrid-10/configs/sorcer.env  and edit it.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3506213"/>
            <a:ext cx="4572000" cy="3046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# Code server configuration</a:t>
            </a:r>
          </a:p>
          <a:p>
            <a:r>
              <a:rPr lang="en-US" sz="1200" dirty="0" err="1" smtClean="0"/>
              <a:t>provider.webster.interface</a:t>
            </a:r>
            <a:r>
              <a:rPr lang="en-US" sz="1200" dirty="0" smtClean="0"/>
              <a:t>=${</a:t>
            </a:r>
            <a:r>
              <a:rPr lang="en-US" sz="1200" u="sng" dirty="0" err="1" smtClean="0"/>
              <a:t>localhost</a:t>
            </a:r>
            <a:r>
              <a:rPr lang="en-US" sz="1200" u="sng" dirty="0" smtClean="0"/>
              <a:t>}</a:t>
            </a:r>
          </a:p>
          <a:p>
            <a:r>
              <a:rPr lang="en-US" sz="1200" dirty="0" err="1" smtClean="0"/>
              <a:t>provider.webster.port</a:t>
            </a:r>
            <a:r>
              <a:rPr lang="en-US" sz="1200" dirty="0" smtClean="0"/>
              <a:t>=8000</a:t>
            </a:r>
          </a:p>
          <a:p>
            <a:endParaRPr lang="en-US" sz="1200" dirty="0" smtClean="0"/>
          </a:p>
          <a:p>
            <a:r>
              <a:rPr lang="en-US" sz="1200" dirty="0" smtClean="0"/>
              <a:t># Data/file repository configuration</a:t>
            </a:r>
          </a:p>
          <a:p>
            <a:r>
              <a:rPr lang="en-US" sz="1200" dirty="0" smtClean="0"/>
              <a:t># Scratch directory format: </a:t>
            </a:r>
          </a:p>
          <a:p>
            <a:r>
              <a:rPr lang="en-US" sz="1200" dirty="0" smtClean="0"/>
              <a:t># ${</a:t>
            </a:r>
            <a:r>
              <a:rPr lang="en-US" sz="1200" dirty="0" err="1" smtClean="0"/>
              <a:t>data.root.dir}/${provider.data.dir}/${provider.scratch.dir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# ${</a:t>
            </a:r>
            <a:r>
              <a:rPr lang="en-US" sz="1200" dirty="0" err="1" smtClean="0"/>
              <a:t>data.root.dir}/${requestor.data.dir}/${provider.scratch.dir</a:t>
            </a:r>
            <a:r>
              <a:rPr lang="en-US" sz="1200" dirty="0" smtClean="0"/>
              <a:t>}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# You can and normally do overwrite these properties in your provider or requestor properties</a:t>
            </a:r>
          </a:p>
          <a:p>
            <a:r>
              <a:rPr lang="en-US" sz="1200" dirty="0" err="1" smtClean="0"/>
              <a:t>data.root.dir</a:t>
            </a:r>
            <a:r>
              <a:rPr lang="en-US" sz="1200" dirty="0" smtClean="0"/>
              <a:t>=${</a:t>
            </a:r>
            <a:r>
              <a:rPr lang="en-US" sz="1200" dirty="0" err="1" smtClean="0"/>
              <a:t>iGrid.home</a:t>
            </a:r>
            <a:r>
              <a:rPr lang="en-US" sz="1200" dirty="0" smtClean="0"/>
              <a:t>}/data</a:t>
            </a:r>
          </a:p>
          <a:p>
            <a:r>
              <a:rPr lang="en-US" sz="1200" dirty="0" err="1" smtClean="0"/>
              <a:t>provider.data.dir</a:t>
            </a:r>
            <a:r>
              <a:rPr lang="en-US" sz="1200" dirty="0" smtClean="0"/>
              <a:t>=provider</a:t>
            </a:r>
          </a:p>
          <a:p>
            <a:r>
              <a:rPr lang="en-US" sz="1200" dirty="0" err="1" smtClean="0"/>
              <a:t>requestor.data.dir</a:t>
            </a:r>
            <a:r>
              <a:rPr lang="en-US" sz="1200" dirty="0" smtClean="0"/>
              <a:t>=</a:t>
            </a:r>
            <a:r>
              <a:rPr lang="en-US" sz="1200" u="sng" dirty="0" smtClean="0"/>
              <a:t>requestor</a:t>
            </a:r>
          </a:p>
          <a:p>
            <a:r>
              <a:rPr lang="en-US" sz="1200" dirty="0" err="1" smtClean="0"/>
              <a:t>provider.scratch.dir</a:t>
            </a:r>
            <a:r>
              <a:rPr lang="en-US" sz="1200" dirty="0" smtClean="0"/>
              <a:t>=scratch</a:t>
            </a:r>
          </a:p>
          <a:p>
            <a:r>
              <a:rPr lang="en-US" sz="1200" dirty="0" err="1" smtClean="0"/>
              <a:t>data.server.interface</a:t>
            </a:r>
            <a:r>
              <a:rPr lang="en-US" sz="1200" dirty="0" smtClean="0"/>
              <a:t>=${</a:t>
            </a:r>
            <a:r>
              <a:rPr lang="en-US" sz="1200" dirty="0" err="1" smtClean="0"/>
              <a:t>provider.webster.interface</a:t>
            </a:r>
            <a:r>
              <a:rPr lang="en-US" sz="1200" dirty="0" smtClean="0"/>
              <a:t>}</a:t>
            </a:r>
          </a:p>
          <a:p>
            <a:r>
              <a:rPr lang="en-US" sz="1200" dirty="0" err="1" smtClean="0"/>
              <a:t>data.server.port</a:t>
            </a:r>
            <a:r>
              <a:rPr lang="en-US" sz="1200" dirty="0" smtClean="0"/>
              <a:t>=${</a:t>
            </a:r>
            <a:r>
              <a:rPr lang="en-US" sz="1200" dirty="0" err="1" smtClean="0"/>
              <a:t>provider.webster.port</a:t>
            </a:r>
            <a:r>
              <a:rPr lang="en-US" sz="1200" dirty="0" smtClean="0"/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362200" y="4800600"/>
            <a:ext cx="396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295400"/>
            <a:ext cx="612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Must have </a:t>
            </a:r>
            <a:r>
              <a:rPr lang="en-US" sz="2000" b="1" dirty="0" err="1" smtClean="0"/>
              <a:t>sorcer.env</a:t>
            </a:r>
            <a:r>
              <a:rPr lang="en-US" sz="2000" b="1" dirty="0" smtClean="0"/>
              <a:t> file in the folder iGrid-10/configs/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SORCER Environment (</a:t>
            </a:r>
            <a:r>
              <a:rPr lang="en-US" dirty="0" err="1" smtClean="0"/>
              <a:t>sorcer.logging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562286"/>
            <a:ext cx="39624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 SORCER Logging Configuration File</a:t>
            </a:r>
          </a:p>
          <a:p>
            <a:r>
              <a:rPr lang="en-US" sz="1200" dirty="0" smtClean="0"/>
              <a:t># Default configuration for handlers associated with the root logger.</a:t>
            </a:r>
          </a:p>
          <a:p>
            <a:r>
              <a:rPr lang="en-US" sz="1200" dirty="0" smtClean="0"/>
              <a:t># To use this configuration file, specify the parameter</a:t>
            </a:r>
          </a:p>
          <a:p>
            <a:r>
              <a:rPr lang="en-US" sz="1200" dirty="0" smtClean="0"/>
              <a:t># </a:t>
            </a:r>
            <a:r>
              <a:rPr lang="en-US" sz="1200" dirty="0" err="1" smtClean="0"/>
              <a:t>java.util.logging.config.file</a:t>
            </a:r>
            <a:r>
              <a:rPr lang="en-US" sz="1200" dirty="0" smtClean="0"/>
              <a:t> on the command line, e.g.,</a:t>
            </a:r>
          </a:p>
          <a:p>
            <a:r>
              <a:rPr lang="en-US" sz="1200" dirty="0" smtClean="0"/>
              <a:t># java -</a:t>
            </a:r>
            <a:r>
              <a:rPr lang="en-US" sz="1200" dirty="0" err="1" smtClean="0"/>
              <a:t>Djava.util.logging.config.file</a:t>
            </a:r>
            <a:r>
              <a:rPr lang="en-US" sz="1200" dirty="0" smtClean="0"/>
              <a:t>=</a:t>
            </a:r>
            <a:r>
              <a:rPr lang="en-US" sz="1200" dirty="0" err="1" smtClean="0"/>
              <a:t>sorcer.logging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# Handlers installed for the root logger</a:t>
            </a:r>
          </a:p>
          <a:p>
            <a:r>
              <a:rPr lang="en-US" sz="1200" dirty="0" smtClean="0"/>
              <a:t>handlers=</a:t>
            </a:r>
            <a:r>
              <a:rPr lang="en-US" sz="1200" dirty="0" err="1" smtClean="0"/>
              <a:t>java.util.logging.ConsoleHandler</a:t>
            </a:r>
            <a:r>
              <a:rPr lang="en-US" sz="1200" dirty="0" smtClean="0"/>
              <a:t>, </a:t>
            </a:r>
            <a:r>
              <a:rPr lang="en-US" sz="1200" dirty="0" err="1" smtClean="0"/>
              <a:t>java.util.logging.FileHandler</a:t>
            </a:r>
            <a:endParaRPr lang="en-US" sz="1200" dirty="0" smtClean="0"/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# Level for the root logger - is used by any logger</a:t>
            </a:r>
          </a:p>
          <a:p>
            <a:r>
              <a:rPr lang="en-US" sz="1200" dirty="0" smtClean="0"/>
              <a:t># that does not have its level set</a:t>
            </a:r>
          </a:p>
          <a:p>
            <a:r>
              <a:rPr lang="en-US" sz="1200" dirty="0" smtClean="0"/>
              <a:t>.level=INFO</a:t>
            </a:r>
          </a:p>
          <a:p>
            <a:endParaRPr lang="en-US" sz="1200" dirty="0" smtClean="0"/>
          </a:p>
          <a:p>
            <a:r>
              <a:rPr lang="en-US" sz="1200" dirty="0" smtClean="0"/>
              <a:t># Initialization class - the public default constructor </a:t>
            </a:r>
          </a:p>
          <a:p>
            <a:r>
              <a:rPr lang="en-US" sz="1200" dirty="0" smtClean="0"/>
              <a:t># of this class is called by the Logging framework</a:t>
            </a:r>
          </a:p>
          <a:p>
            <a:r>
              <a:rPr lang="en-US" sz="1200" dirty="0" smtClean="0"/>
              <a:t>#</a:t>
            </a:r>
            <a:r>
              <a:rPr lang="en-US" sz="1200" u="sng" dirty="0" err="1" smtClean="0"/>
              <a:t>config</a:t>
            </a:r>
            <a:r>
              <a:rPr lang="en-US" sz="1200" u="sng" dirty="0" smtClean="0"/>
              <a:t>=</a:t>
            </a:r>
            <a:r>
              <a:rPr lang="en-US" sz="1200" u="sng" dirty="0" err="1" smtClean="0"/>
              <a:t>sorcer.core.util.Log</a:t>
            </a:r>
            <a:endParaRPr lang="en-US" sz="1200" u="sng" dirty="0" smtClean="0"/>
          </a:p>
          <a:p>
            <a:endParaRPr lang="en-US" sz="1200" dirty="0" smtClean="0"/>
          </a:p>
          <a:p>
            <a:r>
              <a:rPr lang="en-US" sz="1200" dirty="0" smtClean="0"/>
              <a:t># Configure </a:t>
            </a:r>
            <a:r>
              <a:rPr lang="en-US" sz="1200" dirty="0" err="1" smtClean="0"/>
              <a:t>ConsoleHandler</a:t>
            </a:r>
            <a:endParaRPr lang="en-US" sz="1200" dirty="0" smtClean="0"/>
          </a:p>
          <a:p>
            <a:r>
              <a:rPr lang="en-US" sz="1200" dirty="0" err="1" smtClean="0"/>
              <a:t>java.util.logging.ConsoleHandler.level</a:t>
            </a:r>
            <a:r>
              <a:rPr lang="en-US" sz="1200" dirty="0" smtClean="0"/>
              <a:t>=ALL</a:t>
            </a:r>
          </a:p>
          <a:p>
            <a:r>
              <a:rPr lang="en-US" sz="1200" dirty="0" err="1" smtClean="0"/>
              <a:t>java.util.logging.ConsoleHandler.formatter</a:t>
            </a:r>
            <a:r>
              <a:rPr lang="en-US" sz="1200" dirty="0" smtClean="0"/>
              <a:t>=</a:t>
            </a:r>
            <a:r>
              <a:rPr lang="en-US" sz="1200" dirty="0" err="1" smtClean="0"/>
              <a:t>java.util.logging.SimpleFormatter</a:t>
            </a: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2743200"/>
            <a:ext cx="4572000" cy="3970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# Configure Plain Text </a:t>
            </a:r>
            <a:r>
              <a:rPr lang="en-US" sz="1200" dirty="0" err="1" smtClean="0"/>
              <a:t>FileHandler</a:t>
            </a:r>
            <a:endParaRPr lang="en-US" sz="1200" dirty="0" smtClean="0"/>
          </a:p>
          <a:p>
            <a:r>
              <a:rPr lang="en-US" sz="1200" dirty="0" smtClean="0"/>
              <a:t>#handlers=</a:t>
            </a:r>
            <a:r>
              <a:rPr lang="en-US" sz="1200" dirty="0" err="1" smtClean="0"/>
              <a:t>java.util.logging.FileHandler</a:t>
            </a:r>
            <a:endParaRPr lang="en-US" sz="1200" dirty="0" smtClean="0"/>
          </a:p>
          <a:p>
            <a:r>
              <a:rPr lang="en-US" sz="1200" dirty="0" err="1" smtClean="0"/>
              <a:t>java.util.logging.FileHandler.level</a:t>
            </a:r>
            <a:r>
              <a:rPr lang="en-US" sz="1200" dirty="0" smtClean="0"/>
              <a:t>=ALL</a:t>
            </a:r>
          </a:p>
          <a:p>
            <a:r>
              <a:rPr lang="en-US" sz="1200" dirty="0" err="1" smtClean="0"/>
              <a:t>java.util.logging.FileHandler.formatter</a:t>
            </a:r>
            <a:r>
              <a:rPr lang="en-US" sz="1200" dirty="0" smtClean="0"/>
              <a:t>=</a:t>
            </a:r>
            <a:r>
              <a:rPr lang="en-US" sz="1200" dirty="0" err="1" smtClean="0"/>
              <a:t>java.util.logging.SimpleFormatter</a:t>
            </a:r>
            <a:endParaRPr lang="en-US" sz="1200" dirty="0" smtClean="0"/>
          </a:p>
          <a:p>
            <a:r>
              <a:rPr lang="en-US" sz="1200" dirty="0" err="1" smtClean="0"/>
              <a:t>java.util.logging.FileHandler.pattern</a:t>
            </a:r>
            <a:r>
              <a:rPr lang="en-US" sz="1200" dirty="0" smtClean="0"/>
              <a:t>=../logs/</a:t>
            </a:r>
            <a:r>
              <a:rPr lang="en-US" sz="1200" u="sng" dirty="0" err="1" smtClean="0"/>
              <a:t>sorcer%g.log</a:t>
            </a:r>
            <a:endParaRPr lang="en-US" sz="1200" u="sng" dirty="0" smtClean="0"/>
          </a:p>
          <a:p>
            <a:r>
              <a:rPr lang="en-US" sz="1200" dirty="0" err="1" smtClean="0"/>
              <a:t>java.util.logging.FileHandler.limit</a:t>
            </a:r>
            <a:r>
              <a:rPr lang="en-US" sz="1200" dirty="0" smtClean="0"/>
              <a:t>=10000000</a:t>
            </a:r>
          </a:p>
          <a:p>
            <a:r>
              <a:rPr lang="en-US" sz="1200" dirty="0" err="1" smtClean="0"/>
              <a:t>java.util.logging.FileHandler.count</a:t>
            </a:r>
            <a:r>
              <a:rPr lang="en-US" sz="1200" dirty="0" smtClean="0"/>
              <a:t>=3</a:t>
            </a:r>
          </a:p>
          <a:p>
            <a:endParaRPr lang="en-US" sz="1200" dirty="0" smtClean="0"/>
          </a:p>
          <a:p>
            <a:r>
              <a:rPr lang="en-US" sz="1200" dirty="0" smtClean="0"/>
              <a:t># Configure XML </a:t>
            </a:r>
            <a:r>
              <a:rPr lang="en-US" sz="1200" dirty="0" err="1" smtClean="0"/>
              <a:t>FileHandler</a:t>
            </a:r>
            <a:r>
              <a:rPr lang="en-US" sz="1200" dirty="0" smtClean="0"/>
              <a:t> (use it with Log Viewer)</a:t>
            </a:r>
          </a:p>
          <a:p>
            <a:r>
              <a:rPr lang="en-US" sz="1200" dirty="0" smtClean="0"/>
              <a:t>#handlers=</a:t>
            </a:r>
            <a:r>
              <a:rPr lang="en-US" sz="1200" dirty="0" err="1" smtClean="0"/>
              <a:t>java.util.logging.FileHandler</a:t>
            </a:r>
            <a:endParaRPr lang="en-US" sz="1200" dirty="0" smtClean="0"/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java.util.logging.FileHandler.level</a:t>
            </a:r>
            <a:r>
              <a:rPr lang="en-US" sz="1200" dirty="0" smtClean="0"/>
              <a:t> = ALL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java.util.logging.FileHandler.encoding</a:t>
            </a:r>
            <a:r>
              <a:rPr lang="en-US" sz="1200" dirty="0" smtClean="0"/>
              <a:t> = UTF-8</a:t>
            </a:r>
          </a:p>
          <a:p>
            <a:r>
              <a:rPr lang="en-US" sz="1200" dirty="0" smtClean="0"/>
              <a:t># replace in the following line the text after the equal sign with your log file destination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java.util.logging.FileHandler.pattern</a:t>
            </a:r>
            <a:r>
              <a:rPr lang="en-US" sz="1200" dirty="0" smtClean="0"/>
              <a:t> = ../logs/</a:t>
            </a:r>
            <a:r>
              <a:rPr lang="en-US" sz="1200" u="sng" dirty="0" err="1" smtClean="0"/>
              <a:t>sorcer%g.log</a:t>
            </a:r>
            <a:endParaRPr lang="en-US" sz="1200" u="sng" dirty="0" smtClean="0"/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java.util.logging.FileHandler.limit</a:t>
            </a:r>
            <a:r>
              <a:rPr lang="en-US" sz="1200" dirty="0" smtClean="0"/>
              <a:t> = 0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java.util.logging.FileHandler.count</a:t>
            </a:r>
            <a:r>
              <a:rPr lang="en-US" sz="1200" dirty="0" smtClean="0"/>
              <a:t> = 0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java.util.logging.FileHandler.formatter</a:t>
            </a:r>
            <a:r>
              <a:rPr lang="en-US" sz="1200" dirty="0" smtClean="0"/>
              <a:t> = </a:t>
            </a:r>
            <a:r>
              <a:rPr lang="en-US" sz="1200" dirty="0" err="1" smtClean="0"/>
              <a:t>java.util.logging.XMLFormatter</a:t>
            </a:r>
            <a:endParaRPr lang="en-US" sz="1200" dirty="0" smtClean="0"/>
          </a:p>
          <a:p>
            <a:r>
              <a:rPr lang="en-US" sz="1200" dirty="0" smtClean="0"/>
              <a:t> ….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362200" y="4800600"/>
            <a:ext cx="396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195" y="1219200"/>
            <a:ext cx="8942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logging information is desired (to the console and to .log files), a </a:t>
            </a:r>
            <a:r>
              <a:rPr lang="en-US" sz="2000" b="1" dirty="0" err="1" smtClean="0"/>
              <a:t>sorcer.logging</a:t>
            </a:r>
            <a:r>
              <a:rPr lang="en-US" sz="2000" b="1" dirty="0" smtClean="0"/>
              <a:t> file must be in the iGrid-10/configs folder.  If it is not present copy the </a:t>
            </a:r>
            <a:r>
              <a:rPr lang="en-US" sz="2000" b="1" dirty="0" err="1" smtClean="0"/>
              <a:t>sorrcer.logging</a:t>
            </a:r>
            <a:r>
              <a:rPr lang="en-US" sz="2000" b="1" dirty="0" smtClean="0"/>
              <a:t> template found in the iGrid-10/templates folder to </a:t>
            </a:r>
          </a:p>
          <a:p>
            <a:r>
              <a:rPr lang="en-US" sz="2000" b="1" dirty="0" smtClean="0"/>
              <a:t> iGrid-10/configs/sorcer.logging and edit as necessary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7086600" cy="981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Configuring the SORCER Environment (</a:t>
            </a:r>
            <a:r>
              <a:rPr lang="en-US" sz="2400" dirty="0" err="1" smtClean="0"/>
              <a:t>sorcer</a:t>
            </a:r>
            <a:r>
              <a:rPr lang="en-US" sz="2400" dirty="0" smtClean="0"/>
              <a:t> browser configuration – </a:t>
            </a:r>
            <a:r>
              <a:rPr lang="en-US" sz="2400" dirty="0" err="1" smtClean="0"/>
              <a:t>ssb.config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" y="1981200"/>
            <a:ext cx="8001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sorcer.sbb.browser.SorcerServiceBrowser</a:t>
            </a:r>
            <a:r>
              <a:rPr lang="en-US" sz="1200" dirty="0" smtClean="0"/>
              <a:t> {</a:t>
            </a:r>
          </a:p>
          <a:p>
            <a:endParaRPr lang="en-US" sz="1200" dirty="0" smtClean="0"/>
          </a:p>
          <a:p>
            <a:r>
              <a:rPr lang="en-US" sz="1200" dirty="0" smtClean="0"/>
              <a:t>// If '</a:t>
            </a:r>
            <a:r>
              <a:rPr lang="en-US" sz="1200" dirty="0" err="1" smtClean="0"/>
              <a:t>discoveryManager</a:t>
            </a:r>
            <a:r>
              <a:rPr lang="en-US" sz="1200" dirty="0" smtClean="0"/>
              <a:t>' is set in the SSB </a:t>
            </a:r>
            <a:r>
              <a:rPr lang="en-US" sz="1200" u="sng" dirty="0" err="1" smtClean="0"/>
              <a:t>config</a:t>
            </a:r>
            <a:r>
              <a:rPr lang="en-US" sz="1200" u="sng" dirty="0" smtClean="0"/>
              <a:t> file then both discovery lookup management </a:t>
            </a:r>
          </a:p>
          <a:p>
            <a:r>
              <a:rPr lang="en-US" sz="1200" dirty="0" smtClean="0"/>
              <a:t>// and discovery group management are used by SSB. If "</a:t>
            </a:r>
            <a:r>
              <a:rPr lang="en-US" sz="1200" dirty="0" err="1" smtClean="0"/>
              <a:t>initialLookupLocators</a:t>
            </a:r>
            <a:r>
              <a:rPr lang="en-US" sz="1200" dirty="0" smtClean="0"/>
              <a:t>' are set </a:t>
            </a:r>
          </a:p>
          <a:p>
            <a:r>
              <a:rPr lang="en-US" sz="1200" dirty="0" smtClean="0"/>
              <a:t>// then only </a:t>
            </a:r>
            <a:r>
              <a:rPr lang="en-US" sz="1200" u="sng" dirty="0" err="1" smtClean="0"/>
              <a:t>unicast</a:t>
            </a:r>
            <a:r>
              <a:rPr lang="en-US" sz="1200" u="sng" dirty="0" smtClean="0"/>
              <a:t> discovery is used, otherwise multicast lookup discovery is used for </a:t>
            </a:r>
          </a:p>
          <a:p>
            <a:r>
              <a:rPr lang="en-US" sz="1200" dirty="0" smtClean="0"/>
              <a:t>// the specified '</a:t>
            </a:r>
            <a:r>
              <a:rPr lang="en-US" sz="1200" dirty="0" err="1" smtClean="0"/>
              <a:t>initialLookupGroups</a:t>
            </a:r>
            <a:r>
              <a:rPr lang="en-US" sz="1200" dirty="0" smtClean="0"/>
              <a:t>". However, in the latter</a:t>
            </a:r>
          </a:p>
          <a:p>
            <a:r>
              <a:rPr lang="en-US" sz="1200" dirty="0" smtClean="0"/>
              <a:t>// additional runtime lookup locators can be added using 'Tools/</a:t>
            </a:r>
            <a:r>
              <a:rPr lang="en-US" sz="1200" u="sng" dirty="0" err="1" smtClean="0"/>
              <a:t>Unicast</a:t>
            </a:r>
            <a:r>
              <a:rPr lang="en-US" sz="1200" u="sng" dirty="0" smtClean="0"/>
              <a:t> discovery...'.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initialLookupGroups</a:t>
            </a:r>
            <a:r>
              <a:rPr lang="en-US" sz="1200" dirty="0" smtClean="0"/>
              <a:t> = new String[] { "</a:t>
            </a:r>
            <a:r>
              <a:rPr lang="en-US" sz="1200" dirty="0" err="1" smtClean="0"/>
              <a:t>sorcer.RMK</a:t>
            </a:r>
            <a:r>
              <a:rPr lang="en-US" sz="1200" dirty="0" smtClean="0"/>
              <a:t>" };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//</a:t>
            </a:r>
            <a:r>
              <a:rPr lang="en-US" sz="1200" dirty="0" err="1" smtClean="0"/>
              <a:t>initialLookupLocators</a:t>
            </a:r>
            <a:r>
              <a:rPr lang="en-US" sz="1200" dirty="0" smtClean="0"/>
              <a:t> = new </a:t>
            </a:r>
            <a:r>
              <a:rPr lang="en-US" sz="1200" dirty="0" err="1" smtClean="0"/>
              <a:t>LookupLocator</a:t>
            </a:r>
            <a:r>
              <a:rPr lang="en-US" sz="1200" dirty="0" smtClean="0"/>
              <a:t>[] { new LookupLocator("127.0.0.1", 4185) };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//</a:t>
            </a:r>
            <a:r>
              <a:rPr lang="en-US" sz="1200" dirty="0" err="1" smtClean="0"/>
              <a:t>discoveryManager</a:t>
            </a:r>
            <a:r>
              <a:rPr lang="en-US" sz="1200" dirty="0" smtClean="0"/>
              <a:t> = new </a:t>
            </a:r>
            <a:r>
              <a:rPr lang="en-US" sz="1200" dirty="0" err="1" smtClean="0"/>
              <a:t>LookupDiscoveryManager(DiscoveryGroupManagement.NO_GROUPS</a:t>
            </a:r>
            <a:r>
              <a:rPr lang="en-US" sz="1200" dirty="0" smtClean="0"/>
              <a:t>, null, null);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//</a:t>
            </a:r>
            <a:r>
              <a:rPr lang="en-US" sz="1200" dirty="0" err="1" smtClean="0"/>
              <a:t>listenerExporter</a:t>
            </a:r>
            <a:r>
              <a:rPr lang="en-US" sz="1200" dirty="0" smtClean="0"/>
              <a:t> = new BasicJeriExporter(TcpServerEndpoint.getInstance(4162), new </a:t>
            </a:r>
            <a:r>
              <a:rPr lang="en-US" sz="1200" dirty="0" err="1" smtClean="0"/>
              <a:t>BasicILFactory</a:t>
            </a:r>
            <a:r>
              <a:rPr lang="en-US" sz="1200" dirty="0" smtClean="0"/>
              <a:t>());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//</a:t>
            </a:r>
            <a:r>
              <a:rPr lang="en-US" sz="1200" dirty="0" err="1" smtClean="0"/>
              <a:t>websterStartPort</a:t>
            </a:r>
            <a:r>
              <a:rPr lang="en-US" sz="1200" dirty="0" smtClean="0"/>
              <a:t> = 4176;</a:t>
            </a:r>
          </a:p>
          <a:p>
            <a:r>
              <a:rPr lang="en-US" sz="1200" dirty="0" smtClean="0"/>
              <a:t>    //</a:t>
            </a:r>
            <a:r>
              <a:rPr lang="en-US" sz="1200" dirty="0" err="1" smtClean="0"/>
              <a:t>websterEndPort</a:t>
            </a:r>
            <a:r>
              <a:rPr lang="en-US" sz="1200" dirty="0" smtClean="0"/>
              <a:t> = 4180;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//</a:t>
            </a:r>
            <a:r>
              <a:rPr lang="en-US" sz="1200" dirty="0" err="1" smtClean="0"/>
              <a:t>allowDestroy</a:t>
            </a:r>
            <a:r>
              <a:rPr lang="en-US" sz="1200" dirty="0" smtClean="0"/>
              <a:t> = true;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195" y="1219200"/>
            <a:ext cx="894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iGrid-10/browser/config/ssb.config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288"/>
            <a:ext cx="6400800" cy="981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the SORCER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your environment </a:t>
            </a:r>
            <a:r>
              <a:rPr lang="en-US" sz="2400" dirty="0" err="1" smtClean="0"/>
              <a:t>webster</a:t>
            </a:r>
            <a:r>
              <a:rPr lang="en-US" sz="2400" dirty="0" smtClean="0"/>
              <a:t> (if not running)</a:t>
            </a:r>
          </a:p>
          <a:p>
            <a:pPr lvl="1"/>
            <a:r>
              <a:rPr lang="en-US" sz="1800" dirty="0" smtClean="0"/>
              <a:t>Execute iGrid-10/bin/webster/bin/webster-run.xml</a:t>
            </a:r>
          </a:p>
          <a:p>
            <a:r>
              <a:rPr lang="en-US" sz="2400" dirty="0" smtClean="0"/>
              <a:t>Start the </a:t>
            </a:r>
            <a:r>
              <a:rPr lang="en-US" sz="2400" dirty="0" err="1" smtClean="0"/>
              <a:t>i</a:t>
            </a:r>
            <a:r>
              <a:rPr lang="en-US" sz="2400" dirty="0" smtClean="0"/>
              <a:t>-Grid basic services (if not running)</a:t>
            </a:r>
          </a:p>
          <a:p>
            <a:pPr lvl="1"/>
            <a:r>
              <a:rPr lang="en-US" sz="1800" dirty="0" smtClean="0"/>
              <a:t>Execute i-Grid-10/bin/iGrid-min-boot.xml</a:t>
            </a:r>
          </a:p>
          <a:p>
            <a:r>
              <a:rPr lang="en-US" sz="2400" dirty="0" smtClean="0"/>
              <a:t>Start the </a:t>
            </a:r>
            <a:r>
              <a:rPr lang="en-US" sz="2400" dirty="0" err="1" smtClean="0"/>
              <a:t>i</a:t>
            </a:r>
            <a:r>
              <a:rPr lang="en-US" sz="2400" dirty="0" smtClean="0"/>
              <a:t>-Grid service browser (if not running)</a:t>
            </a:r>
          </a:p>
          <a:p>
            <a:pPr lvl="1"/>
            <a:r>
              <a:rPr lang="en-US" sz="1800" dirty="0" smtClean="0"/>
              <a:t>Execute i-Grid-10/bin/browser/bin/service-browser-run.xml</a:t>
            </a:r>
          </a:p>
          <a:p>
            <a:pPr lvl="1"/>
            <a:r>
              <a:rPr lang="en-US" sz="1800" dirty="0" smtClean="0"/>
              <a:t>Should see the following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4" name="Picture 3" descr="ssbScreendum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19169"/>
            <a:ext cx="4495799" cy="3338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SORCER Overview</a:t>
            </a:r>
          </a:p>
          <a:p>
            <a:pPr lvl="1"/>
            <a:r>
              <a:rPr lang="en-US" sz="2400" dirty="0" smtClean="0"/>
              <a:t>Creating your own workspace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Some SORCER Terminology</a:t>
            </a:r>
          </a:p>
          <a:p>
            <a:pPr lvl="1"/>
            <a:r>
              <a:rPr lang="en-US" sz="2400" dirty="0" smtClean="0"/>
              <a:t>Running Hello World Examples</a:t>
            </a:r>
          </a:p>
          <a:p>
            <a:pPr lvl="1"/>
            <a:r>
              <a:rPr lang="en-US" sz="2400" dirty="0" smtClean="0"/>
              <a:t>Creating Providers &amp; Publishing</a:t>
            </a:r>
          </a:p>
          <a:p>
            <a:pPr lvl="1"/>
            <a:r>
              <a:rPr lang="en-US" sz="2400" dirty="0" smtClean="0"/>
              <a:t>Creating Requestors (Job, Task, Context) &amp; Executing calling </a:t>
            </a:r>
            <a:r>
              <a:rPr lang="en-US" sz="2400" dirty="0" smtClean="0"/>
              <a:t>providers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i="1" dirty="0" smtClean="0"/>
              <a:t>SORCER Terminology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04800" y="1187946"/>
            <a:ext cx="834548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342900">
              <a:spcBef>
                <a:spcPct val="40000"/>
              </a:spcBef>
              <a:buClr>
                <a:srgbClr val="800080"/>
              </a:buClr>
              <a:buFontTx/>
              <a:buChar char="•"/>
            </a:pPr>
            <a:r>
              <a:rPr lang="en-US" sz="2000" b="1" i="1" dirty="0">
                <a:solidFill>
                  <a:srgbClr val="000099"/>
                </a:solidFill>
                <a:latin typeface="Helvetica" charset="0"/>
              </a:rPr>
              <a:t>Service</a:t>
            </a:r>
            <a:r>
              <a:rPr lang="en-US" sz="2000" b="1" i="1" dirty="0" smtClean="0">
                <a:solidFill>
                  <a:srgbClr val="000099"/>
                </a:solidFill>
                <a:latin typeface="Helvetica" charset="0"/>
              </a:rPr>
              <a:t> Provider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: a remote object accepting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Helvetica" charset="0"/>
              </a:rPr>
              <a:t>E</a:t>
            </a:r>
            <a:r>
              <a:rPr lang="en-US" sz="2000" b="1" i="1" dirty="0" smtClean="0">
                <a:solidFill>
                  <a:srgbClr val="002060"/>
                </a:solidFill>
                <a:latin typeface="Helvetica" charset="0"/>
              </a:rPr>
              <a:t>xertions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from service requestors and performs calculations. Can 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provide 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one or more services.</a:t>
            </a:r>
          </a:p>
          <a:p>
            <a:pPr marL="457200" indent="-342900">
              <a:spcBef>
                <a:spcPct val="4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The </a:t>
            </a:r>
            <a:r>
              <a:rPr lang="en-US" sz="2000" b="1" i="1" dirty="0">
                <a:solidFill>
                  <a:srgbClr val="000099"/>
                </a:solidFill>
                <a:latin typeface="Helvetica" charset="0"/>
              </a:rPr>
              <a:t>grid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: a collection of service providers on the network.</a:t>
            </a:r>
          </a:p>
          <a:p>
            <a:pPr marL="457200" indent="-342900">
              <a:spcBef>
                <a:spcPct val="40000"/>
              </a:spcBef>
              <a:buClr>
                <a:srgbClr val="FF0000"/>
              </a:buClr>
              <a:buFontTx/>
              <a:buChar char="•"/>
            </a:pPr>
            <a:r>
              <a:rPr lang="en-US" sz="2000" b="1" i="1" dirty="0">
                <a:solidFill>
                  <a:srgbClr val="000099"/>
                </a:solidFill>
                <a:latin typeface="Helvetica" charset="0"/>
              </a:rPr>
              <a:t>Exertion </a:t>
            </a:r>
            <a:r>
              <a:rPr lang="en-US" sz="2000" i="1" dirty="0">
                <a:solidFill>
                  <a:srgbClr val="000099"/>
                </a:solidFill>
                <a:latin typeface="Helvetica" charset="0"/>
              </a:rPr>
              <a:t>(think process representation or workflow): 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defines collaborations - service-oriented programs.</a:t>
            </a:r>
            <a:r>
              <a:rPr lang="en-US" sz="2000" b="1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An object that represents a process by specifying the relationship between services and the information passed between them.</a:t>
            </a:r>
            <a:r>
              <a:rPr lang="en-US" sz="2000" b="1" dirty="0">
                <a:solidFill>
                  <a:prstClr val="black"/>
                </a:solidFill>
                <a:latin typeface="Helvetica" charset="0"/>
              </a:rPr>
              <a:t> </a:t>
            </a:r>
            <a:br>
              <a:rPr lang="en-US" sz="2000" b="1" dirty="0">
                <a:solidFill>
                  <a:prstClr val="black"/>
                </a:solidFill>
                <a:latin typeface="Helvetica" charset="0"/>
              </a:rPr>
            </a:br>
            <a:endParaRPr lang="en-US" sz="2000" b="1" dirty="0">
              <a:solidFill>
                <a:prstClr val="black"/>
              </a:solidFill>
              <a:latin typeface="Arial" charset="0"/>
            </a:endParaRPr>
          </a:p>
          <a:p>
            <a:pPr marL="457200" indent="-342900">
              <a:spcBef>
                <a:spcPct val="40000"/>
              </a:spcBef>
              <a:buClr>
                <a:srgbClr val="FF0000"/>
              </a:buClr>
              <a:buFontTx/>
              <a:buChar char="•"/>
            </a:pPr>
            <a:endParaRPr lang="en-US" sz="2000" dirty="0">
              <a:solidFill>
                <a:prstClr val="black"/>
              </a:solidFill>
              <a:latin typeface="Helvetica" charset="0"/>
            </a:endParaRPr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213" y="3918733"/>
            <a:ext cx="5386387" cy="293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3886200"/>
            <a:ext cx="95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Exertion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4495800"/>
            <a:ext cx="6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4114800"/>
            <a:ext cx="1447800" cy="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4724400"/>
            <a:ext cx="184797" cy="1524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7569" y="5257800"/>
            <a:ext cx="17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Provider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0" y="5257800"/>
            <a:ext cx="1905000" cy="2286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2400" y="4038600"/>
            <a:ext cx="3352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342900">
              <a:spcBef>
                <a:spcPct val="40000"/>
              </a:spcBef>
              <a:buClr>
                <a:srgbClr val="800080"/>
              </a:buClr>
              <a:buFontTx/>
              <a:buChar char="•"/>
            </a:pPr>
            <a:r>
              <a:rPr lang="en-US" sz="2000" b="1" i="1" dirty="0">
                <a:solidFill>
                  <a:srgbClr val="000099"/>
                </a:solidFill>
                <a:latin typeface="Helvetica" charset="0"/>
              </a:rPr>
              <a:t>Service</a:t>
            </a:r>
            <a:r>
              <a:rPr lang="en-US" sz="2000" b="1" i="1" dirty="0" smtClean="0">
                <a:solidFill>
                  <a:srgbClr val="000099"/>
                </a:solidFill>
                <a:latin typeface="Helvetica" charset="0"/>
              </a:rPr>
              <a:t> Requestor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Helvetica" charset="0"/>
              </a:rPr>
              <a:t>: 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an object that creates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Helvetica" charset="0"/>
              </a:rPr>
              <a:t>Exertions</a:t>
            </a:r>
            <a:r>
              <a:rPr lang="en-US" sz="2000" dirty="0" smtClean="0">
                <a:solidFill>
                  <a:prstClr val="black"/>
                </a:solidFill>
                <a:latin typeface="Helvetica" charset="0"/>
              </a:rPr>
              <a:t> &amp; submits them to the grid.</a:t>
            </a:r>
            <a:endParaRPr lang="en-US" sz="2000" dirty="0">
              <a:solidFill>
                <a:prstClr val="black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Service Providers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690224" cy="5257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Wrap existing applications with java to expose one or more functionalities(services) of the application to the SORCER Environment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Public 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xxxProvider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ServiceProvider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xxxRemoteInterface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SorcerConstants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public Context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servicexxx(Context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	context) throws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dirty="0" smtClean="0"/>
              <a:t>Tight integration with c, </a:t>
            </a:r>
            <a:r>
              <a:rPr lang="en-US" sz="2200" dirty="0" err="1" smtClean="0"/>
              <a:t>c++</a:t>
            </a:r>
            <a:r>
              <a:rPr lang="en-US" sz="2200" dirty="0" smtClean="0"/>
              <a:t>, </a:t>
            </a:r>
            <a:r>
              <a:rPr lang="en-US" sz="2200" dirty="0" err="1" smtClean="0"/>
              <a:t>fortran</a:t>
            </a:r>
            <a:r>
              <a:rPr lang="en-US" sz="2200" dirty="0" smtClean="0"/>
              <a:t> etc.. using </a:t>
            </a:r>
            <a:r>
              <a:rPr lang="en-US" sz="2200" dirty="0" err="1" smtClean="0"/>
              <a:t>jna</a:t>
            </a:r>
            <a:r>
              <a:rPr lang="en-US" sz="2200" dirty="0" smtClean="0"/>
              <a:t>, </a:t>
            </a:r>
            <a:r>
              <a:rPr lang="en-US" sz="2200" dirty="0" err="1" smtClean="0"/>
              <a:t>jni</a:t>
            </a:r>
            <a:r>
              <a:rPr lang="en-US" sz="2200" dirty="0" smtClean="0"/>
              <a:t> and swig. </a:t>
            </a:r>
          </a:p>
          <a:p>
            <a:r>
              <a:rPr lang="en-US" sz="2200" dirty="0" smtClean="0"/>
              <a:t>Note: Services Take a </a:t>
            </a:r>
            <a:r>
              <a:rPr lang="en-US" sz="2200" b="1" i="1" dirty="0" smtClean="0"/>
              <a:t>Context</a:t>
            </a:r>
            <a:r>
              <a:rPr lang="en-US" sz="2200" dirty="0" smtClean="0"/>
              <a:t> and return a </a:t>
            </a:r>
            <a:r>
              <a:rPr lang="en-US" sz="2200" b="1" i="1" dirty="0" smtClean="0"/>
              <a:t>Context</a:t>
            </a:r>
            <a:endParaRPr lang="en-US" sz="2200" b="1" i="1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28600" y="5715000"/>
            <a:ext cx="8610600" cy="1015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Robustness &amp; Reuse</a:t>
            </a:r>
          </a:p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Your Computational Environment is only as good as your Wrapping</a:t>
            </a:r>
            <a:r>
              <a:rPr lang="en-US" sz="20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algn="ctr">
              <a:spcBef>
                <a:spcPct val="0"/>
              </a:spcBef>
            </a:pPr>
            <a:endParaRPr lang="en-US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Service </a:t>
            </a:r>
            <a:r>
              <a:rPr lang="en-US" b="1" i="1" dirty="0" err="1" smtClean="0"/>
              <a:t>Requestor(Client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690224" cy="5257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RequestorClass</a:t>
            </a:r>
            <a:r>
              <a:rPr lang="en-US" sz="2200" dirty="0" smtClean="0"/>
              <a:t> to construct exertions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Public 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xxxRequestor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SorcerRequestor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implements,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SorcerConstants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Code to create 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Exertions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&amp; submit to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Sorcer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environment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04800" y="4800600"/>
            <a:ext cx="8610600" cy="70788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Anyone/thing can be a requestor – CAD, MATLAB, etc..</a:t>
            </a:r>
          </a:p>
          <a:p>
            <a:pPr algn="ctr">
              <a:spcBef>
                <a:spcPct val="0"/>
              </a:spcBef>
            </a:pPr>
            <a:endParaRPr lang="en-US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Exertion</a:t>
            </a:r>
            <a:endParaRPr lang="en-US" b="1" i="1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1825023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" y="1219200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Elementary Exertion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202" y="1174899"/>
            <a:ext cx="20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Composite Exertion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796365" y="1623235"/>
            <a:ext cx="1600200" cy="5181600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flatTx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165" y="1848297"/>
            <a:ext cx="84715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214" y="2686497"/>
            <a:ext cx="84715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9899" y="3482165"/>
            <a:ext cx="879017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165" y="5621091"/>
            <a:ext cx="84715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8765" y="6437771"/>
            <a:ext cx="1304925" cy="31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005468" y="15470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Job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72297" y="5323367"/>
            <a:ext cx="242374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02934" y="3515833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prstClr val="white"/>
                </a:solidFill>
              </a:rPr>
              <a:t>Job</a:t>
            </a:r>
          </a:p>
        </p:txBody>
      </p:sp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1828800"/>
            <a:ext cx="38354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TextBox 95"/>
          <p:cNvSpPr txBox="1"/>
          <p:nvPr/>
        </p:nvSpPr>
        <p:spPr>
          <a:xfrm>
            <a:off x="5638800" y="1219200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Engineering Example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362200" y="6248400"/>
            <a:ext cx="4953000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All are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7725" y="4114800"/>
            <a:ext cx="29454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Signature – identifies the Service</a:t>
            </a:r>
          </a:p>
          <a:p>
            <a:r>
              <a:rPr lang="en-US" sz="1100" b="1" dirty="0" smtClean="0"/>
              <a:t>Context – contains input &amp; output data/objects</a:t>
            </a:r>
          </a:p>
          <a:p>
            <a:r>
              <a:rPr lang="en-US" sz="1100" b="1" dirty="0" smtClean="0"/>
              <a:t>Control Strategy – Guidance for Service</a:t>
            </a:r>
            <a:endParaRPr lang="en-US" sz="1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26" grpId="0"/>
      <p:bldP spid="27" grpId="0"/>
      <p:bldP spid="28" grpId="0"/>
      <p:bldP spid="9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Thursday</a:t>
            </a:r>
          </a:p>
          <a:p>
            <a:pPr lvl="1"/>
            <a:r>
              <a:rPr lang="en-US" sz="2400" dirty="0" smtClean="0"/>
              <a:t>SORCER Overview</a:t>
            </a:r>
          </a:p>
          <a:p>
            <a:pPr lvl="1"/>
            <a:r>
              <a:rPr lang="en-US" sz="2400" dirty="0" smtClean="0"/>
              <a:t>Creating your own workspace </a:t>
            </a:r>
          </a:p>
          <a:p>
            <a:pPr lvl="1"/>
            <a:r>
              <a:rPr lang="en-US" sz="2400" dirty="0" smtClean="0"/>
              <a:t>Some SORCER Terminology</a:t>
            </a:r>
          </a:p>
          <a:p>
            <a:pPr lvl="1"/>
            <a:r>
              <a:rPr lang="en-US" sz="2400" dirty="0" smtClean="0"/>
              <a:t>Running Hello World Examples</a:t>
            </a:r>
          </a:p>
          <a:p>
            <a:pPr lvl="1"/>
            <a:r>
              <a:rPr lang="en-US" sz="2400" dirty="0" smtClean="0"/>
              <a:t>Creating Providers &amp; Publishing</a:t>
            </a:r>
          </a:p>
          <a:p>
            <a:pPr lvl="1"/>
            <a:r>
              <a:rPr lang="en-US" sz="2400" dirty="0" smtClean="0"/>
              <a:t>Creating Requestors (Job, Task, Context) &amp; Executing calling </a:t>
            </a:r>
            <a:r>
              <a:rPr lang="en-US" sz="2400" dirty="0" smtClean="0"/>
              <a:t>providers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Building an Elementary Exertion - </a:t>
            </a:r>
            <a:r>
              <a:rPr lang="en-US" b="1" i="1" dirty="0" err="1" smtClean="0"/>
              <a:t>ServiceTask</a:t>
            </a:r>
            <a:endParaRPr lang="en-US" b="1" i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6200" y="1447800"/>
            <a:ext cx="1447800" cy="381000"/>
          </a:xfrm>
          <a:prstGeom prst="roundRect">
            <a:avLst>
              <a:gd name="adj" fmla="val 25000"/>
            </a:avLst>
          </a:prstGeom>
          <a:solidFill>
            <a:schemeClr val="accent6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94675" y="25908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12804A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auto">
          <a:xfrm>
            <a:off x="76200" y="43434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311431" y="1371600"/>
            <a:ext cx="1060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ServiceTask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 Box 74"/>
          <p:cNvSpPr txBox="1">
            <a:spLocks noChangeArrowheads="1"/>
          </p:cNvSpPr>
          <p:nvPr/>
        </p:nvSpPr>
        <p:spPr bwMode="auto">
          <a:xfrm>
            <a:off x="138540" y="4297220"/>
            <a:ext cx="12745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372050" y="2544620"/>
            <a:ext cx="892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6400" y="1295400"/>
            <a:ext cx="409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Class: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Courier"/>
                <a:cs typeface="Courier"/>
              </a:rPr>
              <a:t>sorcer.core.exertion.ServiceTask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76400" y="1676400"/>
            <a:ext cx="7467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Constructor: </a:t>
            </a:r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 err="1" smtClean="0">
                <a:latin typeface="Courier"/>
                <a:cs typeface="Courier"/>
              </a:rPr>
              <a:t>ServiceTask(String</a:t>
            </a:r>
            <a:r>
              <a:rPr lang="en-US" sz="1400" dirty="0" smtClean="0">
                <a:latin typeface="Courier"/>
                <a:cs typeface="Courier"/>
              </a:rPr>
              <a:t> name, String description)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94675" y="566882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129310" y="5638800"/>
            <a:ext cx="12897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ControlContext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76400" y="2057400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An Example: </a:t>
            </a:r>
            <a:r>
              <a:rPr lang="en-US" sz="1400" dirty="0" smtClean="0">
                <a:latin typeface="Courier"/>
                <a:cs typeface="Courier"/>
              </a:rPr>
              <a:t>Exertion </a:t>
            </a:r>
            <a:r>
              <a:rPr lang="en-US" sz="1400" dirty="0" err="1" smtClean="0">
                <a:latin typeface="Courier"/>
                <a:cs typeface="Courier"/>
              </a:rPr>
              <a:t>taskHi</a:t>
            </a:r>
            <a:r>
              <a:rPr lang="en-US" sz="1400" dirty="0" smtClean="0">
                <a:latin typeface="Courier"/>
                <a:cs typeface="Courier"/>
              </a:rPr>
              <a:t> = new </a:t>
            </a:r>
            <a:r>
              <a:rPr lang="en-US" sz="1400" dirty="0" err="1" smtClean="0">
                <a:latin typeface="Courier"/>
                <a:cs typeface="Courier"/>
              </a:rPr>
              <a:t>ServiceTask("hi</a:t>
            </a:r>
            <a:r>
              <a:rPr lang="en-US" sz="1400" dirty="0" smtClean="0">
                <a:latin typeface="Courier"/>
                <a:cs typeface="Courier"/>
              </a:rPr>
              <a:t>", "Task to say hello”)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76400" y="2544620"/>
            <a:ext cx="4739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Class: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Courier"/>
                <a:cs typeface="Courier"/>
              </a:rPr>
              <a:t>sorcer.core.signature.ServiceSignature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76400" y="292562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Constructor:  </a:t>
            </a:r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 err="1" smtClean="0">
                <a:latin typeface="Courier"/>
                <a:cs typeface="Courier"/>
              </a:rPr>
              <a:t>ServiceSignature(String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methodName</a:t>
            </a:r>
            <a:r>
              <a:rPr lang="en-US" sz="1400" dirty="0" smtClean="0">
                <a:latin typeface="Courier"/>
                <a:cs typeface="Courier"/>
              </a:rPr>
              <a:t>, Class&lt;?&gt; </a:t>
            </a:r>
            <a:r>
              <a:rPr lang="en-US" sz="1400" dirty="0" err="1" smtClean="0">
                <a:latin typeface="Courier"/>
                <a:cs typeface="Courier"/>
              </a:rPr>
              <a:t>serviceType</a:t>
            </a:r>
            <a:r>
              <a:rPr lang="en-US" sz="1400" dirty="0" smtClean="0">
                <a:latin typeface="Courier"/>
                <a:cs typeface="Courier"/>
              </a:rPr>
              <a:t>, String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76400" y="353522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An Example: </a:t>
            </a:r>
            <a:r>
              <a:rPr lang="en-US" sz="1400" dirty="0" smtClean="0">
                <a:latin typeface="Courier"/>
                <a:cs typeface="Courier"/>
              </a:rPr>
              <a:t>Signature </a:t>
            </a:r>
            <a:r>
              <a:rPr lang="en-US" sz="1400" dirty="0" err="1" smtClean="0">
                <a:latin typeface="Courier"/>
                <a:cs typeface="Courier"/>
              </a:rPr>
              <a:t>methodHi</a:t>
            </a:r>
            <a:r>
              <a:rPr lang="en-US" sz="1400" dirty="0" smtClean="0">
                <a:latin typeface="Courier"/>
                <a:cs typeface="Courier"/>
              </a:rPr>
              <a:t> = new </a:t>
            </a:r>
            <a:r>
              <a:rPr lang="en-US" sz="1400" dirty="0" err="1" smtClean="0">
                <a:latin typeface="Courier"/>
                <a:cs typeface="Courier"/>
              </a:rPr>
              <a:t>ServiceSignature("sayHi</a:t>
            </a:r>
            <a:r>
              <a:rPr lang="en-US" sz="1400" dirty="0" smtClean="0">
                <a:latin typeface="Courier"/>
                <a:cs typeface="Courier"/>
              </a:rPr>
              <a:t>",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HelloRemoteInterface.class</a:t>
            </a:r>
            <a:r>
              <a:rPr lang="en-US" sz="1400" dirty="0" smtClean="0">
                <a:latin typeface="Courier"/>
                <a:cs typeface="Courier"/>
              </a:rPr>
              <a:t>, “Hello Mac1”);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76400" y="4267200"/>
            <a:ext cx="430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Class: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Courier"/>
                <a:cs typeface="Courier"/>
              </a:rPr>
              <a:t>sorcer.core.context.ServiceContext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76400" y="46482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Constructor:  </a:t>
            </a:r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 err="1" smtClean="0">
                <a:latin typeface="Courier"/>
                <a:cs typeface="Courier"/>
              </a:rPr>
              <a:t>ServiceContext(String</a:t>
            </a:r>
            <a:r>
              <a:rPr lang="en-US" sz="1400" dirty="0" smtClean="0">
                <a:latin typeface="Courier"/>
                <a:cs typeface="Courier"/>
              </a:rPr>
              <a:t> name)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76400" y="5029200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An Example: </a:t>
            </a:r>
            <a:r>
              <a:rPr lang="en-US" sz="1400" dirty="0" smtClean="0">
                <a:latin typeface="Courier"/>
                <a:cs typeface="Courier"/>
              </a:rPr>
              <a:t>Context </a:t>
            </a:r>
            <a:r>
              <a:rPr lang="en-US" sz="1400" dirty="0" err="1" smtClean="0">
                <a:latin typeface="Courier"/>
                <a:cs typeface="Courier"/>
              </a:rPr>
              <a:t>contextHi</a:t>
            </a:r>
            <a:r>
              <a:rPr lang="en-US" sz="1400" dirty="0" smtClean="0">
                <a:latin typeface="Courier"/>
                <a:cs typeface="Courier"/>
              </a:rPr>
              <a:t> = new </a:t>
            </a:r>
            <a:r>
              <a:rPr lang="en-US" sz="1400" dirty="0" err="1" smtClean="0">
                <a:latin typeface="Courier"/>
                <a:cs typeface="Courier"/>
              </a:rPr>
              <a:t>ServiceContext("sayHiContext</a:t>
            </a:r>
            <a:r>
              <a:rPr lang="en-US" sz="1400" dirty="0" smtClean="0">
                <a:latin typeface="Courier"/>
                <a:cs typeface="Courier"/>
              </a:rPr>
              <a:t>”);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76400" y="5638800"/>
            <a:ext cx="430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Class: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Courier"/>
                <a:cs typeface="Courier"/>
              </a:rPr>
              <a:t>sorcer.core.context.ControlContext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76400" y="60198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Constructor:  </a:t>
            </a:r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 err="1" smtClean="0">
                <a:latin typeface="Courier"/>
                <a:cs typeface="Courier"/>
              </a:rPr>
              <a:t>ControlContext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76400" y="6400800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An Example: </a:t>
            </a:r>
            <a:r>
              <a:rPr lang="en-US" sz="1400" dirty="0" smtClean="0">
                <a:latin typeface="Courier"/>
                <a:cs typeface="Courier"/>
              </a:rPr>
              <a:t>Context </a:t>
            </a:r>
            <a:r>
              <a:rPr lang="en-US" sz="1400" dirty="0" err="1" smtClean="0">
                <a:latin typeface="Courier"/>
                <a:cs typeface="Courier"/>
              </a:rPr>
              <a:t>controlContextHi</a:t>
            </a:r>
            <a:r>
              <a:rPr lang="en-US" sz="1400" dirty="0" smtClean="0">
                <a:latin typeface="Courier"/>
                <a:cs typeface="Courier"/>
              </a:rPr>
              <a:t> = new </a:t>
            </a:r>
            <a:r>
              <a:rPr lang="en-US" sz="1400" dirty="0" err="1" smtClean="0">
                <a:latin typeface="Courier"/>
                <a:cs typeface="Courier"/>
              </a:rPr>
              <a:t>ControlContext</a:t>
            </a:r>
            <a:r>
              <a:rPr lang="en-US" sz="1400" dirty="0" smtClean="0">
                <a:latin typeface="Courier"/>
                <a:cs typeface="Courier"/>
              </a:rPr>
              <a:t>();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270" y="4648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Note:</a:t>
            </a:r>
          </a:p>
          <a:p>
            <a:r>
              <a:rPr lang="en-US" sz="1200" b="1" dirty="0" smtClean="0"/>
              <a:t>Context is a </a:t>
            </a:r>
            <a:r>
              <a:rPr lang="en-US" sz="1200" b="1" dirty="0" err="1" smtClean="0"/>
              <a:t>hashtable</a:t>
            </a:r>
            <a:r>
              <a:rPr lang="en-US" sz="1200" b="1" dirty="0" smtClean="0"/>
              <a:t>. (Name value pair).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rved Down Arrow 60"/>
          <p:cNvSpPr/>
          <p:nvPr/>
        </p:nvSpPr>
        <p:spPr>
          <a:xfrm>
            <a:off x="609600" y="5333035"/>
            <a:ext cx="1447800" cy="4572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29310" y="5562600"/>
            <a:ext cx="1089890" cy="11430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Building an Elementary Exertion - </a:t>
            </a:r>
            <a:r>
              <a:rPr lang="en-US" b="1" i="1" dirty="0" err="1" smtClean="0"/>
              <a:t>ServiceTask</a:t>
            </a:r>
            <a:endParaRPr lang="en-US" b="1" i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33400" y="1295400"/>
            <a:ext cx="1447800" cy="685800"/>
          </a:xfrm>
          <a:prstGeom prst="roundRect">
            <a:avLst>
              <a:gd name="adj" fmla="val 25000"/>
            </a:avLst>
          </a:prstGeom>
          <a:solidFill>
            <a:schemeClr val="accent6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568035" y="157018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12804A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768631" y="1219200"/>
            <a:ext cx="1060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ServiceTask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845410" y="1524000"/>
            <a:ext cx="892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1447800"/>
            <a:ext cx="3657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taskHi.addSignature(methodHi</a:t>
            </a:r>
            <a:r>
              <a:rPr lang="en-US" sz="1400" dirty="0" smtClean="0">
                <a:latin typeface="Courier"/>
                <a:cs typeface="Courier"/>
              </a:rPr>
              <a:t>);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544945" y="2209800"/>
            <a:ext cx="1447800" cy="1143000"/>
          </a:xfrm>
          <a:prstGeom prst="roundRect">
            <a:avLst>
              <a:gd name="adj" fmla="val 25000"/>
            </a:avLst>
          </a:prstGeom>
          <a:solidFill>
            <a:schemeClr val="accent6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579580" y="248458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12804A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25" name="Text Box 68"/>
          <p:cNvSpPr txBox="1">
            <a:spLocks noChangeArrowheads="1"/>
          </p:cNvSpPr>
          <p:nvPr/>
        </p:nvSpPr>
        <p:spPr bwMode="auto">
          <a:xfrm>
            <a:off x="780176" y="2133600"/>
            <a:ext cx="1060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ServiceTask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 Box 75"/>
          <p:cNvSpPr txBox="1">
            <a:spLocks noChangeArrowheads="1"/>
          </p:cNvSpPr>
          <p:nvPr/>
        </p:nvSpPr>
        <p:spPr bwMode="auto">
          <a:xfrm>
            <a:off x="856955" y="2438400"/>
            <a:ext cx="892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auto">
          <a:xfrm>
            <a:off x="558805" y="286558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6" name="Text Box 74"/>
          <p:cNvSpPr txBox="1">
            <a:spLocks noChangeArrowheads="1"/>
          </p:cNvSpPr>
          <p:nvPr/>
        </p:nvSpPr>
        <p:spPr bwMode="auto">
          <a:xfrm>
            <a:off x="621145" y="2819400"/>
            <a:ext cx="12745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14600" y="25146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taskHi.setContext(contextHi</a:t>
            </a:r>
            <a:r>
              <a:rPr lang="en-US" sz="1400" dirty="0" smtClean="0">
                <a:latin typeface="Courier"/>
                <a:cs typeface="Courier"/>
              </a:rPr>
              <a:t>);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533400" y="3581400"/>
            <a:ext cx="1447800" cy="1524000"/>
          </a:xfrm>
          <a:prstGeom prst="roundRect">
            <a:avLst>
              <a:gd name="adj" fmla="val 25000"/>
            </a:avLst>
          </a:prstGeom>
          <a:solidFill>
            <a:schemeClr val="accent6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34" name="AutoShape 26"/>
          <p:cNvSpPr>
            <a:spLocks noChangeArrowheads="1"/>
          </p:cNvSpPr>
          <p:nvPr/>
        </p:nvSpPr>
        <p:spPr bwMode="auto">
          <a:xfrm>
            <a:off x="568035" y="385618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12804A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768631" y="3505200"/>
            <a:ext cx="1060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ServiceTask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 Box 75"/>
          <p:cNvSpPr txBox="1">
            <a:spLocks noChangeArrowheads="1"/>
          </p:cNvSpPr>
          <p:nvPr/>
        </p:nvSpPr>
        <p:spPr bwMode="auto">
          <a:xfrm>
            <a:off x="845410" y="3810000"/>
            <a:ext cx="892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547260" y="423718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8" name="Text Box 74"/>
          <p:cNvSpPr txBox="1">
            <a:spLocks noChangeArrowheads="1"/>
          </p:cNvSpPr>
          <p:nvPr/>
        </p:nvSpPr>
        <p:spPr bwMode="auto">
          <a:xfrm>
            <a:off x="609600" y="4191000"/>
            <a:ext cx="12745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574965" y="46482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9" name="Rectangle 38"/>
          <p:cNvSpPr/>
          <p:nvPr/>
        </p:nvSpPr>
        <p:spPr>
          <a:xfrm>
            <a:off x="2514600" y="4038600"/>
            <a:ext cx="487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taskHi.setControlContext(controlContextHi</a:t>
            </a:r>
            <a:r>
              <a:rPr lang="en-US" sz="1400" dirty="0" smtClean="0">
                <a:latin typeface="Courier"/>
                <a:cs typeface="Courier"/>
              </a:rPr>
              <a:t>);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609600" y="4613565"/>
            <a:ext cx="12897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ControlContext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8000" y="59436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To run the task in the SORCER Environment: </a:t>
            </a:r>
            <a:r>
              <a:rPr lang="en-US" sz="1400" dirty="0" err="1" smtClean="0">
                <a:latin typeface="Courier"/>
                <a:cs typeface="Courier"/>
              </a:rPr>
              <a:t>taskHi.exert(null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066800" y="5791200"/>
            <a:ext cx="2259196" cy="647939"/>
            <a:chOff x="1066800" y="5791200"/>
            <a:chExt cx="2259196" cy="647939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3948" r="3395" b="68452"/>
            <a:stretch>
              <a:fillRect/>
            </a:stretch>
          </p:blipFill>
          <p:spPr bwMode="auto">
            <a:xfrm>
              <a:off x="1066800" y="5791200"/>
              <a:ext cx="2209800" cy="607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" name="Freeform 63"/>
            <p:cNvSpPr/>
            <p:nvPr/>
          </p:nvSpPr>
          <p:spPr>
            <a:xfrm rot="212921">
              <a:off x="2379269" y="6231321"/>
              <a:ext cx="946727" cy="207818"/>
            </a:xfrm>
            <a:custGeom>
              <a:avLst/>
              <a:gdLst>
                <a:gd name="connsiteX0" fmla="*/ 750454 w 946727"/>
                <a:gd name="connsiteY0" fmla="*/ 0 h 207818"/>
                <a:gd name="connsiteX1" fmla="*/ 0 w 946727"/>
                <a:gd name="connsiteY1" fmla="*/ 207818 h 207818"/>
                <a:gd name="connsiteX2" fmla="*/ 946727 w 946727"/>
                <a:gd name="connsiteY2" fmla="*/ 196273 h 207818"/>
                <a:gd name="connsiteX3" fmla="*/ 750454 w 946727"/>
                <a:gd name="connsiteY3" fmla="*/ 0 h 2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727" h="207818">
                  <a:moveTo>
                    <a:pt x="750454" y="0"/>
                  </a:moveTo>
                  <a:lnTo>
                    <a:pt x="0" y="207818"/>
                  </a:lnTo>
                  <a:lnTo>
                    <a:pt x="946727" y="196273"/>
                  </a:lnTo>
                  <a:lnTo>
                    <a:pt x="7504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530" y="5867400"/>
            <a:ext cx="84715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/>
          <p:cNvSpPr txBox="1"/>
          <p:nvPr/>
        </p:nvSpPr>
        <p:spPr>
          <a:xfrm>
            <a:off x="152400" y="556260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rved Down Arrow 54"/>
          <p:cNvSpPr/>
          <p:nvPr/>
        </p:nvSpPr>
        <p:spPr>
          <a:xfrm flipV="1">
            <a:off x="685800" y="6172200"/>
            <a:ext cx="1447800" cy="53436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304800" y="3267386"/>
            <a:ext cx="914400" cy="1406219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04800" y="2209801"/>
            <a:ext cx="914400" cy="838200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Building a Composite Exertion - </a:t>
            </a:r>
            <a:r>
              <a:rPr lang="en-US" b="1" i="1" dirty="0" err="1" smtClean="0"/>
              <a:t>ServiceJob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1676400" y="1214585"/>
            <a:ext cx="3985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Class: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Courier"/>
                <a:cs typeface="Courier"/>
              </a:rPr>
              <a:t>sorcer.core.exertion.ServiceJob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76400" y="1491680"/>
            <a:ext cx="502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Constructor: </a:t>
            </a:r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 err="1" smtClean="0">
                <a:latin typeface="Courier"/>
                <a:cs typeface="Courier"/>
              </a:rPr>
              <a:t>ServiceJob(String</a:t>
            </a:r>
            <a:r>
              <a:rPr lang="en-US" sz="1400" dirty="0" smtClean="0">
                <a:latin typeface="Courier"/>
                <a:cs typeface="Courier"/>
              </a:rPr>
              <a:t> name)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76400" y="1761845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An Example: </a:t>
            </a:r>
            <a:r>
              <a:rPr lang="en-US" sz="1400" dirty="0" smtClean="0">
                <a:latin typeface="Courier"/>
                <a:cs typeface="Courier"/>
              </a:rPr>
              <a:t>Exertion </a:t>
            </a:r>
            <a:r>
              <a:rPr lang="en-US" sz="1400" dirty="0" err="1" smtClean="0">
                <a:latin typeface="Courier"/>
                <a:cs typeface="Courier"/>
              </a:rPr>
              <a:t>jobHiBy</a:t>
            </a:r>
            <a:r>
              <a:rPr lang="en-US" sz="1400" dirty="0" smtClean="0">
                <a:latin typeface="Courier"/>
                <a:cs typeface="Courier"/>
              </a:rPr>
              <a:t> = new </a:t>
            </a:r>
            <a:r>
              <a:rPr lang="en-US" sz="1400" dirty="0" err="1" smtClean="0">
                <a:latin typeface="Courier"/>
                <a:cs typeface="Courier"/>
              </a:rPr>
              <a:t>ServiceJob("HiBy</a:t>
            </a:r>
            <a:r>
              <a:rPr lang="en-US" sz="1400" dirty="0" smtClean="0">
                <a:latin typeface="Courier"/>
                <a:cs typeface="Courier"/>
              </a:rPr>
              <a:t>");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28600" y="1371601"/>
            <a:ext cx="1066800" cy="304799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304800" y="1318490"/>
            <a:ext cx="954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ServiceJob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6400" y="2267525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Adding  tasks to the Job: </a:t>
            </a:r>
            <a:r>
              <a:rPr lang="en-US" sz="1400" dirty="0" err="1" smtClean="0">
                <a:latin typeface="Courier"/>
                <a:cs typeface="Courier"/>
              </a:rPr>
              <a:t>jobHiBy.addExertion(taskHi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27" name="Text Box 68"/>
          <p:cNvSpPr txBox="1">
            <a:spLocks noChangeArrowheads="1"/>
          </p:cNvSpPr>
          <p:nvPr/>
        </p:nvSpPr>
        <p:spPr bwMode="auto">
          <a:xfrm>
            <a:off x="304800" y="2214414"/>
            <a:ext cx="954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ServiceJob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016" y="2514601"/>
            <a:ext cx="533399" cy="45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080169"/>
            <a:ext cx="526470" cy="49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 Box 68"/>
          <p:cNvSpPr txBox="1">
            <a:spLocks noChangeArrowheads="1"/>
          </p:cNvSpPr>
          <p:nvPr/>
        </p:nvSpPr>
        <p:spPr bwMode="auto">
          <a:xfrm>
            <a:off x="311729" y="3214274"/>
            <a:ext cx="954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ServiceJob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46" y="3530605"/>
            <a:ext cx="508854" cy="47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1752600" y="3329725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Adding  a 2</a:t>
            </a:r>
            <a:r>
              <a:rPr lang="en-US" sz="1400" b="1" baseline="30000" dirty="0" smtClean="0">
                <a:latin typeface="Arial"/>
                <a:cs typeface="Arial"/>
              </a:rPr>
              <a:t>nd</a:t>
            </a:r>
            <a:r>
              <a:rPr lang="en-US" sz="1400" b="1" dirty="0" smtClean="0">
                <a:latin typeface="Arial"/>
                <a:cs typeface="Arial"/>
              </a:rPr>
              <a:t> tasks to the Job: </a:t>
            </a:r>
            <a:r>
              <a:rPr lang="en-US" sz="1400" dirty="0" err="1" smtClean="0">
                <a:latin typeface="Courier"/>
                <a:cs typeface="Courier"/>
              </a:rPr>
              <a:t>jobHiBy.addExertion(taskBy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288640" y="4939167"/>
            <a:ext cx="914400" cy="1574783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40" y="5710385"/>
            <a:ext cx="526470" cy="49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295569" y="4886055"/>
            <a:ext cx="954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ServiceJob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86" y="5202386"/>
            <a:ext cx="508854" cy="47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471060" y="6285350"/>
            <a:ext cx="533400" cy="152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411020" y="6239170"/>
            <a:ext cx="65915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" dirty="0" err="1" smtClean="0">
                <a:solidFill>
                  <a:schemeClr val="bg1"/>
                </a:solidFill>
              </a:rPr>
              <a:t>ControlContext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6400" y="49530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Adding  </a:t>
            </a:r>
            <a:r>
              <a:rPr lang="en-US" sz="1400" b="1" dirty="0" err="1" smtClean="0">
                <a:latin typeface="Arial"/>
                <a:cs typeface="Arial"/>
              </a:rPr>
              <a:t>ControlContext</a:t>
            </a:r>
            <a:r>
              <a:rPr lang="en-US" sz="1400" b="1" dirty="0" smtClean="0">
                <a:latin typeface="Arial"/>
                <a:cs typeface="Arial"/>
              </a:rPr>
              <a:t> to the Job: </a:t>
            </a:r>
            <a:r>
              <a:rPr lang="en-US" sz="1400" dirty="0" err="1" smtClean="0">
                <a:latin typeface="Courier"/>
                <a:cs typeface="Courier"/>
              </a:rPr>
              <a:t>jobHiBy.setControlContext(controlContextHiBy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0" y="594360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To run the Job in the SORCER Environment: </a:t>
            </a:r>
            <a:r>
              <a:rPr lang="en-US" sz="1400" dirty="0" err="1" smtClean="0">
                <a:latin typeface="Courier"/>
                <a:cs typeface="Courier"/>
              </a:rPr>
              <a:t>jobHiBy.exert(null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066800" y="5791200"/>
            <a:ext cx="2259196" cy="647939"/>
            <a:chOff x="1066800" y="5791200"/>
            <a:chExt cx="2259196" cy="647939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948" r="3395" b="68452"/>
            <a:stretch>
              <a:fillRect/>
            </a:stretch>
          </p:blipFill>
          <p:spPr bwMode="auto">
            <a:xfrm>
              <a:off x="1066800" y="5791200"/>
              <a:ext cx="2209800" cy="607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Freeform 58"/>
            <p:cNvSpPr/>
            <p:nvPr/>
          </p:nvSpPr>
          <p:spPr>
            <a:xfrm rot="212921">
              <a:off x="2379269" y="6231321"/>
              <a:ext cx="946727" cy="207818"/>
            </a:xfrm>
            <a:custGeom>
              <a:avLst/>
              <a:gdLst>
                <a:gd name="connsiteX0" fmla="*/ 750454 w 946727"/>
                <a:gd name="connsiteY0" fmla="*/ 0 h 207818"/>
                <a:gd name="connsiteX1" fmla="*/ 0 w 946727"/>
                <a:gd name="connsiteY1" fmla="*/ 207818 h 207818"/>
                <a:gd name="connsiteX2" fmla="*/ 946727 w 946727"/>
                <a:gd name="connsiteY2" fmla="*/ 196273 h 207818"/>
                <a:gd name="connsiteX3" fmla="*/ 750454 w 946727"/>
                <a:gd name="connsiteY3" fmla="*/ 0 h 2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727" h="207818">
                  <a:moveTo>
                    <a:pt x="750454" y="0"/>
                  </a:moveTo>
                  <a:lnTo>
                    <a:pt x="0" y="207818"/>
                  </a:lnTo>
                  <a:lnTo>
                    <a:pt x="946727" y="196273"/>
                  </a:lnTo>
                  <a:lnTo>
                    <a:pt x="7504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SORCER Model &amp; Variables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00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endParaRPr lang="en-US" sz="1800" b="1" i="1" dirty="0" smtClean="0">
              <a:solidFill>
                <a:srgbClr val="000099"/>
              </a:solidFill>
            </a:endParaRPr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Models – </a:t>
            </a:r>
            <a:r>
              <a:rPr lang="en-US" sz="1800" dirty="0" smtClean="0">
                <a:solidFill>
                  <a:prstClr val="black"/>
                </a:solidFill>
              </a:rPr>
              <a:t>consists of </a:t>
            </a:r>
            <a:r>
              <a:rPr lang="en-US" sz="1800" b="1" i="1" dirty="0" smtClean="0">
                <a:solidFill>
                  <a:prstClr val="black"/>
                </a:solidFill>
              </a:rPr>
              <a:t>Variables, Filters </a:t>
            </a:r>
            <a:r>
              <a:rPr lang="en-US" sz="1800" dirty="0" smtClean="0">
                <a:solidFill>
                  <a:prstClr val="black"/>
                </a:solidFill>
              </a:rPr>
              <a:t>and </a:t>
            </a:r>
            <a:r>
              <a:rPr lang="en-US" sz="1800" b="1" i="1" dirty="0" smtClean="0">
                <a:solidFill>
                  <a:prstClr val="black"/>
                </a:solidFill>
              </a:rPr>
              <a:t>Evaluators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</a:rPr>
              <a:t>Current available models – </a:t>
            </a:r>
            <a:r>
              <a:rPr lang="en-US" sz="1400" dirty="0" err="1" smtClean="0">
                <a:solidFill>
                  <a:prstClr val="black"/>
                </a:solidFill>
              </a:rPr>
              <a:t>ResponseModel</a:t>
            </a:r>
            <a:r>
              <a:rPr lang="en-US" sz="1400" dirty="0" smtClean="0">
                <a:solidFill>
                  <a:prstClr val="black"/>
                </a:solidFill>
              </a:rPr>
              <a:t>(including sensitivities) , </a:t>
            </a:r>
            <a:r>
              <a:rPr lang="en-US" sz="1400" dirty="0" err="1" smtClean="0">
                <a:solidFill>
                  <a:prstClr val="black"/>
                </a:solidFill>
              </a:rPr>
              <a:t>ParametricModel</a:t>
            </a:r>
            <a:r>
              <a:rPr lang="en-US" sz="1400" dirty="0" smtClean="0">
                <a:solidFill>
                  <a:prstClr val="black"/>
                </a:solidFill>
              </a:rPr>
              <a:t>,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/>
              <a:t>OptimizationModel</a:t>
            </a:r>
            <a:endParaRPr lang="en-US" sz="1400" dirty="0" smtClean="0"/>
          </a:p>
          <a:p>
            <a:pPr lvl="2"/>
            <a:endParaRPr lang="en-US" sz="1000" b="1" dirty="0" smtClean="0"/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Variables (</a:t>
            </a:r>
            <a:r>
              <a:rPr lang="en-US" sz="1800" b="1" i="1" dirty="0" err="1" smtClean="0">
                <a:solidFill>
                  <a:srgbClr val="000099"/>
                </a:solidFill>
              </a:rPr>
              <a:t>Var</a:t>
            </a:r>
            <a:r>
              <a:rPr lang="en-US" sz="1800" b="1" i="1" dirty="0" smtClean="0">
                <a:solidFill>
                  <a:srgbClr val="000099"/>
                </a:solidFill>
              </a:rPr>
              <a:t>) - </a:t>
            </a:r>
            <a:r>
              <a:rPr lang="en-US" sz="1800" dirty="0" smtClean="0">
                <a:solidFill>
                  <a:prstClr val="black"/>
                </a:solidFill>
              </a:rPr>
              <a:t>can be dependent on other </a:t>
            </a:r>
            <a:r>
              <a:rPr lang="en-US" sz="1800" i="1" dirty="0" smtClean="0">
                <a:solidFill>
                  <a:prstClr val="black"/>
                </a:solidFill>
              </a:rPr>
              <a:t>Variables</a:t>
            </a:r>
            <a:r>
              <a:rPr lang="en-US" sz="1800" dirty="0" smtClean="0">
                <a:solidFill>
                  <a:prstClr val="black"/>
                </a:solidFill>
              </a:rPr>
              <a:t> enabling distributed </a:t>
            </a:r>
            <a:r>
              <a:rPr lang="en-US" sz="1800" b="1" dirty="0" smtClean="0">
                <a:solidFill>
                  <a:prstClr val="black"/>
                </a:solidFill>
              </a:rPr>
              <a:t>functional programming</a:t>
            </a:r>
            <a:r>
              <a:rPr lang="en-US" sz="1800" dirty="0" smtClean="0"/>
              <a:t>. Variables can have multiple evaluators enabling </a:t>
            </a:r>
            <a:r>
              <a:rPr lang="en-US" sz="1800" b="1" dirty="0" smtClean="0"/>
              <a:t>multi-fidelity calculations</a:t>
            </a:r>
            <a:r>
              <a:rPr lang="en-US" sz="1800" dirty="0" smtClean="0"/>
              <a:t> for a specific variable’s value. </a:t>
            </a:r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Evaluators –</a:t>
            </a:r>
            <a:r>
              <a:rPr lang="en-US" sz="1800" b="1" i="1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are used to determine the value of variables and their partial derivatives(chain rule works) with respect to their dependencies (Variables)</a:t>
            </a:r>
            <a:r>
              <a:rPr lang="en-US" sz="1800" dirty="0" smtClean="0"/>
              <a:t>.</a:t>
            </a:r>
          </a:p>
          <a:p>
            <a:pPr lvl="1"/>
            <a:r>
              <a:rPr lang="en-US" sz="1400" dirty="0" smtClean="0"/>
              <a:t>Current Evaluator Types – </a:t>
            </a:r>
            <a:r>
              <a:rPr lang="en-US" sz="1400" dirty="0" err="1" smtClean="0"/>
              <a:t>ModelEvaluator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ExertionEvaluator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ExpressionEvaluator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GroovyEvaluator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JepEvaluator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MethodEvaluator</a:t>
            </a:r>
            <a:endParaRPr lang="en-US" sz="1800" dirty="0" smtClean="0"/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Filters - </a:t>
            </a:r>
            <a:r>
              <a:rPr lang="en-US" sz="1800" dirty="0" smtClean="0"/>
              <a:t>are used to map the results of </a:t>
            </a:r>
            <a:r>
              <a:rPr lang="en-US" sz="1800" i="1" dirty="0" smtClean="0"/>
              <a:t>Evaluators</a:t>
            </a:r>
            <a:r>
              <a:rPr lang="en-US" sz="1800" dirty="0" smtClean="0"/>
              <a:t> to </a:t>
            </a:r>
            <a:r>
              <a:rPr lang="en-US" sz="1800" i="1" dirty="0" smtClean="0"/>
              <a:t>Variable</a:t>
            </a:r>
            <a:r>
              <a:rPr lang="en-US" sz="1800" dirty="0" smtClean="0"/>
              <a:t> Values. Think </a:t>
            </a:r>
            <a:r>
              <a:rPr lang="en-US" sz="1800" dirty="0" err="1" smtClean="0"/>
              <a:t>unix</a:t>
            </a:r>
            <a:r>
              <a:rPr lang="en-US" sz="1800" dirty="0" smtClean="0"/>
              <a:t> shell piping. Filters can be concatenated </a:t>
            </a:r>
            <a:r>
              <a:rPr lang="en-US" sz="1800" i="1" dirty="0" smtClean="0"/>
              <a:t>n</a:t>
            </a:r>
            <a:r>
              <a:rPr lang="en-US" sz="1800" dirty="0" smtClean="0"/>
              <a:t> times.</a:t>
            </a:r>
          </a:p>
          <a:p>
            <a:pPr lvl="1"/>
            <a:r>
              <a:rPr lang="en-US" sz="1400" dirty="0" smtClean="0"/>
              <a:t>Current Filter Types – </a:t>
            </a:r>
            <a:r>
              <a:rPr lang="en-US" sz="1400" dirty="0" err="1" smtClean="0"/>
              <a:t>BasicFileFilter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ContextFilter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FileFilter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GrepFilter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ListFilter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MapFilter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ObjetFilter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PatternFilter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TextFilter</a:t>
            </a:r>
            <a:endParaRPr lang="en-US" sz="14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676400" y="6248400"/>
            <a:ext cx="4953000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All are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- Value, Filters, Evaluators</a:t>
            </a:r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>
            <a:off x="2057400" y="23622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</a:t>
            </a:r>
            <a:r>
              <a:rPr lang="en-US" sz="1600" dirty="0" err="1" smtClean="0"/>
              <a:t>n</a:t>
            </a:r>
            <a:endParaRPr lang="en-US" sz="1600" dirty="0" smtClean="0"/>
          </a:p>
        </p:txBody>
      </p:sp>
      <p:sp>
        <p:nvSpPr>
          <p:cNvPr id="7" name="Left Arrow Callout 6"/>
          <p:cNvSpPr/>
          <p:nvPr/>
        </p:nvSpPr>
        <p:spPr>
          <a:xfrm>
            <a:off x="3048000" y="26670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…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4038600" y="2895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2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5029200" y="32004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10" name="Cube 9"/>
          <p:cNvSpPr/>
          <p:nvPr/>
        </p:nvSpPr>
        <p:spPr>
          <a:xfrm>
            <a:off x="6781800" y="3352800"/>
            <a:ext cx="1371600" cy="1143000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914400" y="2362200"/>
            <a:ext cx="1143000" cy="68580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019800" y="38100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3124200"/>
            <a:ext cx="741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</a:p>
          <a:p>
            <a:r>
              <a:rPr lang="en-US" dirty="0" smtClean="0"/>
              <a:t>Scalar 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1" y="45720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</a:t>
            </a:r>
          </a:p>
          <a:p>
            <a:r>
              <a:rPr lang="en-US" dirty="0" smtClean="0"/>
              <a:t>Entity. Creating</a:t>
            </a:r>
          </a:p>
          <a:p>
            <a:r>
              <a:rPr lang="en-US" dirty="0" smtClean="0"/>
              <a:t>Large Amounts of Data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2057400"/>
            <a:ext cx="7620000" cy="2438400"/>
          </a:xfrm>
          <a:prstGeom prst="roundRect">
            <a:avLst/>
          </a:prstGeom>
          <a:solidFill>
            <a:schemeClr val="accent3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209800"/>
            <a:ext cx="189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Variable - </a:t>
            </a:r>
            <a:r>
              <a:rPr lang="en-US" sz="2400" b="1" dirty="0" err="1" smtClean="0"/>
              <a:t>Var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752600" y="2209800"/>
            <a:ext cx="12192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676400" y="2971800"/>
            <a:ext cx="12192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200400" y="4953000"/>
            <a:ext cx="12954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681538" y="2532063"/>
            <a:ext cx="15240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235700" y="3852863"/>
            <a:ext cx="14478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404100" y="4267200"/>
            <a:ext cx="11430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372225" y="4338638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65650" y="3262313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3109913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y1f12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453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Basic Variable 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2209800"/>
          <a:ext cx="1219200" cy="396875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28975" y="2949575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91050" y="4527550"/>
          <a:ext cx="1455738" cy="1117600"/>
        </p:xfrm>
        <a:graphic>
          <a:graphicData uri="http://schemas.openxmlformats.org/drawingml/2006/table">
            <a:tbl>
              <a:tblPr/>
              <a:tblGrid>
                <a:gridCol w="14557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453682" name="TextBox 9"/>
          <p:cNvSpPr txBox="1">
            <a:spLocks noChangeArrowheads="1"/>
          </p:cNvSpPr>
          <p:nvPr/>
        </p:nvSpPr>
        <p:spPr bwMode="auto">
          <a:xfrm>
            <a:off x="1854200" y="2184400"/>
            <a:ext cx="1325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</a:t>
            </a:r>
          </a:p>
        </p:txBody>
      </p:sp>
      <p:sp>
        <p:nvSpPr>
          <p:cNvPr id="453683" name="TextBox 10"/>
          <p:cNvSpPr txBox="1">
            <a:spLocks noChangeArrowheads="1"/>
          </p:cNvSpPr>
          <p:nvPr/>
        </p:nvSpPr>
        <p:spPr bwMode="auto">
          <a:xfrm>
            <a:off x="1704975" y="2933700"/>
            <a:ext cx="1325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</a:t>
            </a:r>
          </a:p>
        </p:txBody>
      </p:sp>
      <p:sp>
        <p:nvSpPr>
          <p:cNvPr id="453684" name="TextBox 11"/>
          <p:cNvSpPr txBox="1">
            <a:spLocks noChangeArrowheads="1"/>
          </p:cNvSpPr>
          <p:nvPr/>
        </p:nvSpPr>
        <p:spPr bwMode="auto">
          <a:xfrm>
            <a:off x="3284538" y="4965700"/>
            <a:ext cx="1325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Variables</a:t>
            </a:r>
          </a:p>
        </p:txBody>
      </p:sp>
      <p:cxnSp>
        <p:nvCxnSpPr>
          <p:cNvPr id="453685" name="Straight Arrow Connector 13"/>
          <p:cNvCxnSpPr>
            <a:cxnSpLocks noChangeShapeType="1"/>
          </p:cNvCxnSpPr>
          <p:nvPr/>
        </p:nvCxnSpPr>
        <p:spPr bwMode="auto">
          <a:xfrm rot="16200000" flipH="1">
            <a:off x="3414712" y="2763838"/>
            <a:ext cx="346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3686" name="Straight Arrow Connector 14"/>
          <p:cNvCxnSpPr>
            <a:cxnSpLocks noChangeShapeType="1"/>
          </p:cNvCxnSpPr>
          <p:nvPr/>
        </p:nvCxnSpPr>
        <p:spPr bwMode="auto">
          <a:xfrm>
            <a:off x="3733800" y="3327400"/>
            <a:ext cx="1219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227513" y="2946400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cxnSp>
        <p:nvCxnSpPr>
          <p:cNvPr id="453693" name="Straight Arrow Connector 21"/>
          <p:cNvCxnSpPr>
            <a:cxnSpLocks noChangeShapeType="1"/>
          </p:cNvCxnSpPr>
          <p:nvPr/>
        </p:nvCxnSpPr>
        <p:spPr bwMode="auto">
          <a:xfrm>
            <a:off x="4189413" y="2603500"/>
            <a:ext cx="433387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3694" name="TextBox 31"/>
          <p:cNvSpPr txBox="1">
            <a:spLocks noChangeArrowheads="1"/>
          </p:cNvSpPr>
          <p:nvPr/>
        </p:nvSpPr>
        <p:spPr bwMode="auto">
          <a:xfrm>
            <a:off x="4648200" y="25146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Pipe of Filters</a:t>
            </a:r>
          </a:p>
        </p:txBody>
      </p:sp>
      <p:graphicFrame>
        <p:nvGraphicFramePr>
          <p:cNvPr id="453634" name="Object 2"/>
          <p:cNvGraphicFramePr>
            <a:graphicFrameLocks noChangeAspect="1"/>
          </p:cNvGraphicFramePr>
          <p:nvPr/>
        </p:nvGraphicFramePr>
        <p:xfrm>
          <a:off x="2057400" y="1447800"/>
          <a:ext cx="2092325" cy="609600"/>
        </p:xfrm>
        <a:graphic>
          <a:graphicData uri="http://schemas.openxmlformats.org/presentationml/2006/ole">
            <p:oleObj spid="_x0000_s1100802" name="Equation" r:id="rId3" imgW="787320" imgH="228600" progId="Equation.3">
              <p:embed/>
            </p:oleObj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251700" y="4538663"/>
          <a:ext cx="1447800" cy="36576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186488" y="4098925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453707" name="TextBox 26"/>
          <p:cNvSpPr txBox="1">
            <a:spLocks noChangeArrowheads="1"/>
          </p:cNvSpPr>
          <p:nvPr/>
        </p:nvSpPr>
        <p:spPr bwMode="auto">
          <a:xfrm>
            <a:off x="6261100" y="37592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Pipe of Filters</a:t>
            </a:r>
          </a:p>
        </p:txBody>
      </p:sp>
      <p:sp>
        <p:nvSpPr>
          <p:cNvPr id="453708" name="TextBox 27"/>
          <p:cNvSpPr txBox="1">
            <a:spLocks noChangeArrowheads="1"/>
          </p:cNvSpPr>
          <p:nvPr/>
        </p:nvSpPr>
        <p:spPr bwMode="auto">
          <a:xfrm>
            <a:off x="7429500" y="4178300"/>
            <a:ext cx="132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</a:t>
            </a:r>
          </a:p>
        </p:txBody>
      </p:sp>
      <p:cxnSp>
        <p:nvCxnSpPr>
          <p:cNvPr id="453709" name="Straight Arrow Connector 14"/>
          <p:cNvCxnSpPr>
            <a:cxnSpLocks noChangeShapeType="1"/>
          </p:cNvCxnSpPr>
          <p:nvPr/>
        </p:nvCxnSpPr>
        <p:spPr bwMode="auto">
          <a:xfrm flipV="1">
            <a:off x="6032500" y="4724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3710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5918200" y="4457700"/>
            <a:ext cx="381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370638" y="6030913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315200" y="5308600"/>
          <a:ext cx="1447800" cy="36576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dy1dx3e1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184900" y="5791200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cxnSp>
        <p:nvCxnSpPr>
          <p:cNvPr id="453729" name="Straight Arrow Connector 14"/>
          <p:cNvCxnSpPr>
            <a:cxnSpLocks noChangeShapeType="1"/>
          </p:cNvCxnSpPr>
          <p:nvPr/>
        </p:nvCxnSpPr>
        <p:spPr bwMode="auto">
          <a:xfrm flipV="1">
            <a:off x="6108700" y="5486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3730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5918200" y="5600700"/>
            <a:ext cx="381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3731" name="TextBox 47"/>
          <p:cNvSpPr txBox="1">
            <a:spLocks noChangeArrowheads="1"/>
          </p:cNvSpPr>
          <p:nvPr/>
        </p:nvSpPr>
        <p:spPr bwMode="auto">
          <a:xfrm>
            <a:off x="6413500" y="5040313"/>
            <a:ext cx="463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itchFamily="34" charset="0"/>
              </a:rPr>
              <a:t>. . . </a:t>
            </a:r>
          </a:p>
        </p:txBody>
      </p:sp>
      <p:sp>
        <p:nvSpPr>
          <p:cNvPr id="453732" name="TextBox 48"/>
          <p:cNvSpPr txBox="1">
            <a:spLocks noChangeArrowheads="1"/>
          </p:cNvSpPr>
          <p:nvPr/>
        </p:nvSpPr>
        <p:spPr bwMode="auto">
          <a:xfrm>
            <a:off x="6413500" y="4749800"/>
            <a:ext cx="2143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r>
              <a:rPr lang="en-US" sz="900" b="1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r>
              <a:rPr lang="en-US" sz="900" b="1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9" name="Right Arrow 38"/>
          <p:cNvSpPr/>
          <p:nvPr/>
        </p:nvSpPr>
        <p:spPr>
          <a:xfrm rot="18991386">
            <a:off x="3948113" y="5872163"/>
            <a:ext cx="1011237" cy="280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3734" name="TextBox 46"/>
          <p:cNvSpPr txBox="1">
            <a:spLocks noChangeArrowheads="1"/>
          </p:cNvSpPr>
          <p:nvPr/>
        </p:nvSpPr>
        <p:spPr bwMode="auto">
          <a:xfrm>
            <a:off x="3644900" y="6305550"/>
            <a:ext cx="3289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Note support for Sensitivities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95425" y="4495800"/>
            <a:ext cx="1857375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3736" name="TextBox 53"/>
          <p:cNvSpPr txBox="1">
            <a:spLocks noChangeArrowheads="1"/>
          </p:cNvSpPr>
          <p:nvPr/>
        </p:nvSpPr>
        <p:spPr bwMode="auto">
          <a:xfrm>
            <a:off x="1660525" y="44513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Differentiator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52400" y="4343400"/>
            <a:ext cx="8839200" cy="2308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10138" y="4648200"/>
            <a:ext cx="3733800" cy="19274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4000" y="4648200"/>
            <a:ext cx="4495800" cy="19274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172200" y="2547938"/>
            <a:ext cx="22860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06738" y="1227138"/>
            <a:ext cx="27432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7848" name="Straight Arrow Connector 14"/>
          <p:cNvCxnSpPr>
            <a:cxnSpLocks noChangeShapeType="1"/>
            <a:endCxn id="49" idx="0"/>
          </p:cNvCxnSpPr>
          <p:nvPr/>
        </p:nvCxnSpPr>
        <p:spPr bwMode="auto">
          <a:xfrm>
            <a:off x="3683000" y="3619500"/>
            <a:ext cx="8890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86337" y="5029200"/>
          <a:ext cx="1219202" cy="1492250"/>
        </p:xfrm>
        <a:graphic>
          <a:graphicData uri="http://schemas.openxmlformats.org/drawingml/2006/table">
            <a:tbl>
              <a:tblPr/>
              <a:tblGrid>
                <a:gridCol w="1219202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</a:tbl>
          </a:graphicData>
        </a:graphic>
      </p:graphicFrame>
      <p:sp>
        <p:nvSpPr>
          <p:cNvPr id="5478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Advanced Variable 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17863" y="2506663"/>
          <a:ext cx="2152650" cy="396875"/>
        </p:xfrm>
        <a:graphic>
          <a:graphicData uri="http://schemas.openxmlformats.org/drawingml/2006/table">
            <a:tbl>
              <a:tblPr/>
              <a:tblGrid>
                <a:gridCol w="717550"/>
                <a:gridCol w="717550"/>
                <a:gridCol w="717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28975" y="3254375"/>
          <a:ext cx="1606550" cy="365760"/>
        </p:xfrm>
        <a:graphic>
          <a:graphicData uri="http://schemas.openxmlformats.org/drawingml/2006/table">
            <a:tbl>
              <a:tblPr/>
              <a:tblGrid>
                <a:gridCol w="803275"/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2200" y="5029200"/>
          <a:ext cx="1219200" cy="149225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</a:tbl>
          </a:graphicData>
        </a:graphic>
      </p:graphicFrame>
      <p:sp>
        <p:nvSpPr>
          <p:cNvPr id="547893" name="TextBox 9"/>
          <p:cNvSpPr txBox="1">
            <a:spLocks noChangeArrowheads="1"/>
          </p:cNvSpPr>
          <p:nvPr/>
        </p:nvSpPr>
        <p:spPr bwMode="auto">
          <a:xfrm>
            <a:off x="2103437" y="2551113"/>
            <a:ext cx="1325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Variables</a:t>
            </a:r>
          </a:p>
        </p:txBody>
      </p:sp>
      <p:sp>
        <p:nvSpPr>
          <p:cNvPr id="547894" name="TextBox 10"/>
          <p:cNvSpPr txBox="1">
            <a:spLocks noChangeArrowheads="1"/>
          </p:cNvSpPr>
          <p:nvPr/>
        </p:nvSpPr>
        <p:spPr bwMode="auto">
          <a:xfrm>
            <a:off x="2103437" y="3263900"/>
            <a:ext cx="1325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Evaluators</a:t>
            </a:r>
          </a:p>
        </p:txBody>
      </p:sp>
      <p:sp>
        <p:nvSpPr>
          <p:cNvPr id="547895" name="TextBox 11"/>
          <p:cNvSpPr txBox="1">
            <a:spLocks noChangeArrowheads="1"/>
          </p:cNvSpPr>
          <p:nvPr/>
        </p:nvSpPr>
        <p:spPr bwMode="auto">
          <a:xfrm>
            <a:off x="254000" y="5410200"/>
            <a:ext cx="1325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Variables</a:t>
            </a:r>
          </a:p>
        </p:txBody>
      </p:sp>
      <p:cxnSp>
        <p:nvCxnSpPr>
          <p:cNvPr id="547896" name="Straight Arrow Connector 13"/>
          <p:cNvCxnSpPr>
            <a:cxnSpLocks noChangeShapeType="1"/>
          </p:cNvCxnSpPr>
          <p:nvPr/>
        </p:nvCxnSpPr>
        <p:spPr bwMode="auto">
          <a:xfrm>
            <a:off x="3581400" y="2895600"/>
            <a:ext cx="46355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7897" name="TextBox 22"/>
          <p:cNvSpPr txBox="1">
            <a:spLocks noChangeArrowheads="1"/>
          </p:cNvSpPr>
          <p:nvPr/>
        </p:nvSpPr>
        <p:spPr bwMode="auto">
          <a:xfrm>
            <a:off x="6324600" y="2514600"/>
            <a:ext cx="2219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Multidisciplinary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72200" y="3225800"/>
            <a:ext cx="22860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7898" name="TextBox 23"/>
          <p:cNvSpPr txBox="1">
            <a:spLocks noChangeArrowheads="1"/>
          </p:cNvSpPr>
          <p:nvPr/>
        </p:nvSpPr>
        <p:spPr bwMode="auto">
          <a:xfrm>
            <a:off x="6569075" y="3187700"/>
            <a:ext cx="166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Multi-fidelity </a:t>
            </a:r>
          </a:p>
        </p:txBody>
      </p:sp>
      <p:sp>
        <p:nvSpPr>
          <p:cNvPr id="547899" name="TextBox 25"/>
          <p:cNvSpPr txBox="1">
            <a:spLocks noChangeArrowheads="1"/>
          </p:cNvSpPr>
          <p:nvPr/>
        </p:nvSpPr>
        <p:spPr bwMode="auto">
          <a:xfrm>
            <a:off x="4946650" y="3163669"/>
            <a:ext cx="368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685800" y="1524000"/>
          <a:ext cx="7931150" cy="609600"/>
        </p:xfrm>
        <a:graphic>
          <a:graphicData uri="http://schemas.openxmlformats.org/presentationml/2006/ole">
            <p:oleObj spid="_x0000_s1101826" name="Equation" r:id="rId3" imgW="2984400" imgH="228600" progId="Equation.3">
              <p:embed/>
            </p:oleObj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524000" y="3505200"/>
            <a:ext cx="167640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901" name="TextBox 24"/>
          <p:cNvSpPr txBox="1">
            <a:spLocks noChangeArrowheads="1"/>
          </p:cNvSpPr>
          <p:nvPr/>
        </p:nvSpPr>
        <p:spPr bwMode="auto">
          <a:xfrm>
            <a:off x="107950" y="3505200"/>
            <a:ext cx="1492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Drag  via N-S Calc. </a:t>
            </a:r>
          </a:p>
        </p:txBody>
      </p:sp>
      <p:sp>
        <p:nvSpPr>
          <p:cNvPr id="547902" name="TextBox 31"/>
          <p:cNvSpPr txBox="1">
            <a:spLocks noChangeArrowheads="1"/>
          </p:cNvSpPr>
          <p:nvPr/>
        </p:nvSpPr>
        <p:spPr bwMode="auto">
          <a:xfrm>
            <a:off x="0" y="3810000"/>
            <a:ext cx="1946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Drag  via Surrogate Calc. </a:t>
            </a:r>
          </a:p>
        </p:txBody>
      </p:sp>
      <p:cxnSp>
        <p:nvCxnSpPr>
          <p:cNvPr id="33" name="Straight Arrow Connector 32"/>
          <p:cNvCxnSpPr>
            <a:stCxn id="547902" idx="3"/>
          </p:cNvCxnSpPr>
          <p:nvPr/>
        </p:nvCxnSpPr>
        <p:spPr>
          <a:xfrm flipV="1">
            <a:off x="1946275" y="3657600"/>
            <a:ext cx="2320925" cy="3063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540000" y="5029200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12" name="TextBox 49"/>
          <p:cNvSpPr txBox="1">
            <a:spLocks noChangeArrowheads="1"/>
          </p:cNvSpPr>
          <p:nvPr/>
        </p:nvSpPr>
        <p:spPr bwMode="auto">
          <a:xfrm>
            <a:off x="4406900" y="4953000"/>
            <a:ext cx="368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7913" name="Straight Arrow Connector 17"/>
          <p:cNvCxnSpPr>
            <a:cxnSpLocks noChangeShapeType="1"/>
          </p:cNvCxnSpPr>
          <p:nvPr/>
        </p:nvCxnSpPr>
        <p:spPr bwMode="auto">
          <a:xfrm>
            <a:off x="2311400" y="5181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434138" y="5105400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dy1e2dx1e2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22" name="TextBox 54"/>
          <p:cNvSpPr txBox="1">
            <a:spLocks noChangeArrowheads="1"/>
          </p:cNvSpPr>
          <p:nvPr/>
        </p:nvSpPr>
        <p:spPr bwMode="auto">
          <a:xfrm>
            <a:off x="8301038" y="5029200"/>
            <a:ext cx="368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7923" name="Straight Arrow Connector 17"/>
          <p:cNvCxnSpPr>
            <a:cxnSpLocks noChangeShapeType="1"/>
          </p:cNvCxnSpPr>
          <p:nvPr/>
        </p:nvCxnSpPr>
        <p:spPr bwMode="auto">
          <a:xfrm>
            <a:off x="6205538" y="5257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2540000" y="6180138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dy1e1dx4e1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dy1e1dx4e2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32" name="TextBox 58"/>
          <p:cNvSpPr txBox="1">
            <a:spLocks noChangeArrowheads="1"/>
          </p:cNvSpPr>
          <p:nvPr/>
        </p:nvSpPr>
        <p:spPr bwMode="auto">
          <a:xfrm>
            <a:off x="4406900" y="6103938"/>
            <a:ext cx="368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7933" name="Straight Arrow Connector 17"/>
          <p:cNvCxnSpPr>
            <a:cxnSpLocks noChangeShapeType="1"/>
          </p:cNvCxnSpPr>
          <p:nvPr/>
        </p:nvCxnSpPr>
        <p:spPr bwMode="auto">
          <a:xfrm>
            <a:off x="2311400" y="633253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434138" y="6180138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dy1e2dx4e1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dy1e2dx4e2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42" name="TextBox 61"/>
          <p:cNvSpPr txBox="1">
            <a:spLocks noChangeArrowheads="1"/>
          </p:cNvSpPr>
          <p:nvPr/>
        </p:nvSpPr>
        <p:spPr bwMode="auto">
          <a:xfrm>
            <a:off x="8288338" y="6103938"/>
            <a:ext cx="368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7943" name="Straight Arrow Connector 17"/>
          <p:cNvCxnSpPr>
            <a:cxnSpLocks noChangeShapeType="1"/>
          </p:cNvCxnSpPr>
          <p:nvPr/>
        </p:nvCxnSpPr>
        <p:spPr bwMode="auto">
          <a:xfrm>
            <a:off x="6218238" y="633253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7944" name="TextBox 33"/>
          <p:cNvSpPr txBox="1">
            <a:spLocks noChangeArrowheads="1"/>
          </p:cNvSpPr>
          <p:nvPr/>
        </p:nvSpPr>
        <p:spPr bwMode="auto">
          <a:xfrm>
            <a:off x="3200400" y="1193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Functions of Functions</a:t>
            </a:r>
          </a:p>
        </p:txBody>
      </p:sp>
      <p:sp>
        <p:nvSpPr>
          <p:cNvPr id="547957" name="TextBox 43"/>
          <p:cNvSpPr txBox="1">
            <a:spLocks noChangeArrowheads="1"/>
          </p:cNvSpPr>
          <p:nvPr/>
        </p:nvSpPr>
        <p:spPr bwMode="auto">
          <a:xfrm>
            <a:off x="233362" y="4619823"/>
            <a:ext cx="1646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Gradient </a:t>
            </a: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y1e1g1</a:t>
            </a:r>
          </a:p>
        </p:txBody>
      </p:sp>
      <p:sp>
        <p:nvSpPr>
          <p:cNvPr id="547958" name="TextBox 52"/>
          <p:cNvSpPr txBox="1">
            <a:spLocks noChangeArrowheads="1"/>
          </p:cNvSpPr>
          <p:nvPr/>
        </p:nvSpPr>
        <p:spPr bwMode="auto">
          <a:xfrm>
            <a:off x="152400" y="4289623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Differentiator </a:t>
            </a: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y1e1d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410200" y="2438400"/>
            <a:ext cx="368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6" name="TextBox 43"/>
          <p:cNvSpPr txBox="1">
            <a:spLocks noChangeArrowheads="1"/>
          </p:cNvSpPr>
          <p:nvPr/>
        </p:nvSpPr>
        <p:spPr bwMode="auto">
          <a:xfrm>
            <a:off x="4902200" y="4622800"/>
            <a:ext cx="1646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Gradient </a:t>
            </a: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y1e1g2</a:t>
            </a: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8610600" y="5356423"/>
            <a:ext cx="368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13"/>
          <p:cNvCxnSpPr>
            <a:cxnSpLocks noChangeShapeType="1"/>
            <a:stCxn id="37" idx="1"/>
          </p:cNvCxnSpPr>
          <p:nvPr/>
        </p:nvCxnSpPr>
        <p:spPr bwMode="auto">
          <a:xfrm rot="10800000" flipV="1">
            <a:off x="5410200" y="3416300"/>
            <a:ext cx="762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2" name="Straight Arrow Connector 13"/>
          <p:cNvCxnSpPr>
            <a:cxnSpLocks noChangeShapeType="1"/>
            <a:endCxn id="52" idx="0"/>
          </p:cNvCxnSpPr>
          <p:nvPr/>
        </p:nvCxnSpPr>
        <p:spPr bwMode="auto">
          <a:xfrm rot="16200000" flipH="1">
            <a:off x="7548466" y="4110138"/>
            <a:ext cx="1775021" cy="717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3048000" y="4724400"/>
            <a:ext cx="1325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Evaluators</a:t>
            </a:r>
          </a:p>
        </p:txBody>
      </p:sp>
      <p:sp>
        <p:nvSpPr>
          <p:cNvPr id="84" name="TextBox 10"/>
          <p:cNvSpPr txBox="1">
            <a:spLocks noChangeArrowheads="1"/>
          </p:cNvSpPr>
          <p:nvPr/>
        </p:nvSpPr>
        <p:spPr bwMode="auto">
          <a:xfrm>
            <a:off x="3048000" y="5867400"/>
            <a:ext cx="1325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Evaluators</a:t>
            </a:r>
          </a:p>
        </p:txBody>
      </p:sp>
      <p:sp>
        <p:nvSpPr>
          <p:cNvPr id="85" name="Rectangle 84"/>
          <p:cNvSpPr/>
          <p:nvPr/>
        </p:nvSpPr>
        <p:spPr>
          <a:xfrm rot="5400000">
            <a:off x="3354085" y="542058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252984" y="543328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cxnSp>
        <p:nvCxnSpPr>
          <p:cNvPr id="87" name="Straight Arrow Connector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7137399" y="3784601"/>
            <a:ext cx="1574802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521700" cy="2750074"/>
          </a:xfrm>
        </p:spPr>
        <p:txBody>
          <a:bodyPr/>
          <a:lstStyle/>
          <a:p>
            <a:r>
              <a:rPr lang="en-US" sz="1800" b="1" i="1" dirty="0" smtClean="0">
                <a:solidFill>
                  <a:srgbClr val="000099"/>
                </a:solidFill>
              </a:rPr>
              <a:t>Evaluators –</a:t>
            </a:r>
            <a:r>
              <a:rPr lang="en-US" sz="1800" b="1" i="1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are used to determine the value of variables and their partial derivatives(chain rule works) with respect to their dependencies (Variables)</a:t>
            </a:r>
            <a:r>
              <a:rPr lang="en-US" sz="1800" dirty="0" smtClean="0"/>
              <a:t>. Evaluators do not necessarily produce a scalar value. The result can be an entire database or file.  (for a given set of input an application creates many outputs)</a:t>
            </a:r>
          </a:p>
          <a:p>
            <a:pPr lvl="1"/>
            <a:r>
              <a:rPr lang="en-US" sz="1800" dirty="0" smtClean="0"/>
              <a:t>Current Evaluator Types – </a:t>
            </a:r>
            <a:r>
              <a:rPr lang="en-US" sz="1800" dirty="0" err="1" smtClean="0"/>
              <a:t>ModelEvaluator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ExertionEvaluator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ExpressionEvaluator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GroovyEvaluator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JepEvaluator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MethodEvaluator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SOAEvaluator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FDEvaluator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521700" cy="2369074"/>
          </a:xfrm>
        </p:spPr>
        <p:txBody>
          <a:bodyPr/>
          <a:lstStyle/>
          <a:p>
            <a:r>
              <a:rPr lang="en-US" sz="1800" b="1" i="1" dirty="0" smtClean="0">
                <a:solidFill>
                  <a:srgbClr val="000099"/>
                </a:solidFill>
              </a:rPr>
              <a:t>Filters - </a:t>
            </a:r>
            <a:r>
              <a:rPr lang="en-US" sz="1800" dirty="0" smtClean="0"/>
              <a:t>are used to map the results of </a:t>
            </a:r>
            <a:r>
              <a:rPr lang="en-US" sz="1800" i="1" dirty="0" smtClean="0"/>
              <a:t>Evaluators</a:t>
            </a:r>
            <a:r>
              <a:rPr lang="en-US" sz="1800" dirty="0" smtClean="0"/>
              <a:t> to </a:t>
            </a:r>
            <a:r>
              <a:rPr lang="en-US" sz="1800" i="1" dirty="0" smtClean="0"/>
              <a:t>Variable</a:t>
            </a:r>
            <a:r>
              <a:rPr lang="en-US" sz="1800" dirty="0" smtClean="0"/>
              <a:t> Values. Think </a:t>
            </a:r>
            <a:r>
              <a:rPr lang="en-US" sz="1800" dirty="0" err="1" smtClean="0"/>
              <a:t>unix</a:t>
            </a:r>
            <a:r>
              <a:rPr lang="en-US" sz="1800" dirty="0" smtClean="0"/>
              <a:t> shell piping. Filters take the output of Evaluators and reduce it to a single scalar value necessary to define a </a:t>
            </a:r>
            <a:r>
              <a:rPr lang="en-US" sz="1800" i="1" dirty="0" smtClean="0"/>
              <a:t>Variable</a:t>
            </a:r>
            <a:r>
              <a:rPr lang="en-US" sz="1800" dirty="0" smtClean="0"/>
              <a:t> value. Filters can be concatenated </a:t>
            </a:r>
            <a:r>
              <a:rPr lang="en-US" sz="1800" i="1" dirty="0" smtClean="0"/>
              <a:t>n</a:t>
            </a:r>
            <a:r>
              <a:rPr lang="en-US" sz="1800" dirty="0" smtClean="0"/>
              <a:t> times.</a:t>
            </a:r>
          </a:p>
          <a:p>
            <a:pPr lvl="1"/>
            <a:r>
              <a:rPr lang="en-US" sz="1800" dirty="0" smtClean="0"/>
              <a:t>Current Filter Types – </a:t>
            </a:r>
            <a:r>
              <a:rPr lang="en-US" sz="1800" dirty="0" err="1" smtClean="0"/>
              <a:t>BasicFileFilter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ContextFilter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FileFilter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GrepFilter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ListFilter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MapFilter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ObjetFilter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PatternFilter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TextFilter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SORCER </a:t>
            </a:r>
            <a:r>
              <a:rPr lang="en-US" sz="2800" i="1" dirty="0" smtClean="0"/>
              <a:t>Models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SORCER Models support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Analysis –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ResponsModel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ParametricModel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multidisciplinary response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multi-fidelity response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multi-fidelity response sensitivities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Design Space Exploration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OptimizationModel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Optimization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Multidisciplinary Optimization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365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Friday</a:t>
            </a:r>
          </a:p>
          <a:p>
            <a:pPr lvl="1"/>
            <a:r>
              <a:rPr lang="en-US" sz="2400" dirty="0" smtClean="0"/>
              <a:t>Variables, Filters, Evaluators</a:t>
            </a:r>
          </a:p>
          <a:p>
            <a:pPr lvl="1"/>
            <a:r>
              <a:rPr lang="en-US" sz="2400" dirty="0" smtClean="0"/>
              <a:t>Variable fidelity of Variables &amp; their Sensitivities</a:t>
            </a:r>
          </a:p>
          <a:p>
            <a:pPr lvl="1"/>
            <a:r>
              <a:rPr lang="en-US" sz="2400" dirty="0" smtClean="0"/>
              <a:t>Creating Models &amp; Publishing &amp; Querying</a:t>
            </a:r>
          </a:p>
          <a:p>
            <a:pPr lvl="1"/>
            <a:r>
              <a:rPr lang="en-US" sz="2400" dirty="0" smtClean="0"/>
              <a:t>Using the </a:t>
            </a:r>
            <a:r>
              <a:rPr lang="en-US" sz="2400" dirty="0" err="1" smtClean="0"/>
              <a:t>ModelClient</a:t>
            </a:r>
            <a:r>
              <a:rPr lang="en-US" sz="2400" dirty="0" smtClean="0"/>
              <a:t> Class from the command line &amp; </a:t>
            </a:r>
            <a:r>
              <a:rPr lang="en-US" sz="2400" dirty="0" err="1" smtClean="0"/>
              <a:t>Matlab</a:t>
            </a:r>
            <a:endParaRPr lang="en-US" sz="2400" dirty="0" smtClean="0"/>
          </a:p>
          <a:p>
            <a:pPr lvl="1"/>
            <a:r>
              <a:rPr lang="en-US" sz="2400" dirty="0" smtClean="0"/>
              <a:t>Doing Optimization using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and SORCER </a:t>
            </a:r>
            <a:r>
              <a:rPr lang="en-US" sz="2400" dirty="0" err="1" smtClean="0"/>
              <a:t>Modles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is a Collection of Variables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743200"/>
            <a:ext cx="2654300" cy="8572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800"/>
            <a:ext cx="2654300" cy="857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800600"/>
            <a:ext cx="2654300" cy="8572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9500" y="2743200"/>
            <a:ext cx="2654300" cy="857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733800"/>
            <a:ext cx="2654300" cy="8572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2896" y="4800600"/>
            <a:ext cx="2654300" cy="857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2971800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1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024735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3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1470" y="3962400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2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2971800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4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3957935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5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5029200"/>
            <a:ext cx="453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err="1" smtClean="0">
                <a:solidFill>
                  <a:prstClr val="black"/>
                </a:solidFill>
              </a:rPr>
              <a:t>n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00480" y="2133600"/>
            <a:ext cx="6781800" cy="3733800"/>
          </a:xfrm>
          <a:prstGeom prst="roundRect">
            <a:avLst/>
          </a:prstGeom>
          <a:solidFill>
            <a:schemeClr val="accent3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7600" y="2209800"/>
            <a:ext cx="169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Model  - M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1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SORCER Overview</a:t>
            </a:r>
          </a:p>
          <a:p>
            <a:pPr lvl="1"/>
            <a:r>
              <a:rPr lang="en-US" sz="2400" dirty="0" smtClean="0"/>
              <a:t>Creating your own workspace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Running Hello World Examples</a:t>
            </a:r>
          </a:p>
          <a:p>
            <a:pPr lvl="1"/>
            <a:r>
              <a:rPr lang="en-US" sz="2400" dirty="0" smtClean="0"/>
              <a:t>Creating Providers &amp; Publishing</a:t>
            </a:r>
          </a:p>
          <a:p>
            <a:pPr lvl="1"/>
            <a:r>
              <a:rPr lang="en-US" sz="2400" dirty="0" smtClean="0"/>
              <a:t>Creating Requestors (Job, Task, Context) &amp; Executing calling </a:t>
            </a:r>
            <a:r>
              <a:rPr lang="en-US" sz="2400" dirty="0" smtClean="0"/>
              <a:t>providers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2126726"/>
            <a:ext cx="8521700" cy="32834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single </a:t>
            </a:r>
            <a:r>
              <a:rPr lang="en-US" sz="2400" dirty="0" err="1" smtClean="0"/>
              <a:t>ServiceProvider</a:t>
            </a:r>
            <a:r>
              <a:rPr lang="en-US" sz="2400" dirty="0" smtClean="0"/>
              <a:t> that has three services: “</a:t>
            </a:r>
            <a:r>
              <a:rPr lang="en-US" sz="2400" dirty="0" err="1" smtClean="0"/>
              <a:t>sayHi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sayBy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sayHiBy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Example 1: Create a </a:t>
            </a:r>
            <a:r>
              <a:rPr lang="en-US" sz="2400" dirty="0" err="1" smtClean="0"/>
              <a:t>ServiceRequestor</a:t>
            </a:r>
            <a:r>
              <a:rPr lang="en-US" sz="2400" dirty="0" smtClean="0"/>
              <a:t> that creates a single </a:t>
            </a:r>
            <a:r>
              <a:rPr lang="en-US" sz="2400" dirty="0" err="1" smtClean="0"/>
              <a:t>ServiceTask</a:t>
            </a:r>
            <a:r>
              <a:rPr lang="en-US" sz="2400" dirty="0" smtClean="0"/>
              <a:t> to “call” the “</a:t>
            </a:r>
            <a:r>
              <a:rPr lang="en-US" sz="2400" dirty="0" err="1" smtClean="0"/>
              <a:t>sayHi</a:t>
            </a:r>
            <a:r>
              <a:rPr lang="en-US" sz="2400" dirty="0" smtClean="0"/>
              <a:t>” service.</a:t>
            </a:r>
          </a:p>
          <a:p>
            <a:r>
              <a:rPr lang="en-US" sz="2400" dirty="0" smtClean="0"/>
              <a:t>Example 2: Create a </a:t>
            </a:r>
            <a:r>
              <a:rPr lang="en-US" sz="2400" dirty="0" err="1" smtClean="0"/>
              <a:t>ServiceRequestor</a:t>
            </a:r>
            <a:r>
              <a:rPr lang="en-US" sz="2400" dirty="0" smtClean="0"/>
              <a:t> that creates a </a:t>
            </a:r>
            <a:r>
              <a:rPr lang="en-US" sz="2400" dirty="0" err="1" smtClean="0"/>
              <a:t>ServiceJob</a:t>
            </a:r>
            <a:r>
              <a:rPr lang="en-US" sz="2400" dirty="0" smtClean="0"/>
              <a:t> that calls the “</a:t>
            </a:r>
            <a:r>
              <a:rPr lang="en-US" sz="2400" dirty="0" err="1" smtClean="0"/>
              <a:t>sayHi</a:t>
            </a:r>
            <a:r>
              <a:rPr lang="en-US" sz="2400" dirty="0" smtClean="0"/>
              <a:t>” service, “</a:t>
            </a:r>
            <a:r>
              <a:rPr lang="en-US" sz="2400" dirty="0" err="1" smtClean="0"/>
              <a:t>sayBy</a:t>
            </a:r>
            <a:r>
              <a:rPr lang="en-US" sz="2400" dirty="0" smtClean="0"/>
              <a:t>” service and the “</a:t>
            </a:r>
            <a:r>
              <a:rPr lang="en-US" sz="2400" dirty="0" err="1" smtClean="0"/>
              <a:t>sayHiBy</a:t>
            </a:r>
            <a:r>
              <a:rPr lang="en-US" sz="2400" dirty="0" smtClean="0"/>
              <a:t>” service and pass a string into the service, modify it and return.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4545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iGrid-10/modules/examples/hello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utoShape 13"/>
          <p:cNvSpPr>
            <a:spLocks noChangeArrowheads="1"/>
          </p:cNvSpPr>
          <p:nvPr/>
        </p:nvSpPr>
        <p:spPr bwMode="auto">
          <a:xfrm>
            <a:off x="2057400" y="2514600"/>
            <a:ext cx="2286000" cy="22098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AutoShape 37"/>
          <p:cNvSpPr>
            <a:spLocks noChangeArrowheads="1"/>
          </p:cNvSpPr>
          <p:nvPr/>
        </p:nvSpPr>
        <p:spPr bwMode="auto">
          <a:xfrm>
            <a:off x="4689765" y="3170380"/>
            <a:ext cx="42672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67" name="AutoShape 37"/>
          <p:cNvSpPr>
            <a:spLocks noChangeArrowheads="1"/>
          </p:cNvSpPr>
          <p:nvPr/>
        </p:nvSpPr>
        <p:spPr bwMode="auto">
          <a:xfrm>
            <a:off x="4659745" y="3650670"/>
            <a:ext cx="42672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8" name="AutoShape 37"/>
          <p:cNvSpPr>
            <a:spLocks noChangeArrowheads="1"/>
          </p:cNvSpPr>
          <p:nvPr/>
        </p:nvSpPr>
        <p:spPr bwMode="auto">
          <a:xfrm>
            <a:off x="4648200" y="4202545"/>
            <a:ext cx="4426515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3" name="AutoShape 37"/>
          <p:cNvSpPr>
            <a:spLocks noChangeArrowheads="1"/>
          </p:cNvSpPr>
          <p:nvPr/>
        </p:nvSpPr>
        <p:spPr bwMode="auto">
          <a:xfrm>
            <a:off x="228600" y="4114800"/>
            <a:ext cx="15240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62" name="AutoShape 37"/>
          <p:cNvSpPr>
            <a:spLocks noChangeArrowheads="1"/>
          </p:cNvSpPr>
          <p:nvPr/>
        </p:nvSpPr>
        <p:spPr bwMode="auto">
          <a:xfrm>
            <a:off x="230915" y="3616035"/>
            <a:ext cx="15240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228600" y="3124200"/>
            <a:ext cx="15240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HelloProvider</a:t>
            </a:r>
            <a:r>
              <a:rPr lang="en-US" b="1" i="1" dirty="0" smtClean="0"/>
              <a:t>: “</a:t>
            </a:r>
            <a:r>
              <a:rPr lang="en-US" b="1" i="1" dirty="0" err="1" smtClean="0"/>
              <a:t>sayHi</a:t>
            </a:r>
            <a:r>
              <a:rPr lang="en-US" b="1" i="1" dirty="0" smtClean="0"/>
              <a:t>”, “</a:t>
            </a:r>
            <a:r>
              <a:rPr lang="en-US" dirty="0" err="1" smtClean="0"/>
              <a:t>s</a:t>
            </a:r>
            <a:r>
              <a:rPr lang="en-US" b="1" i="1" dirty="0" err="1" smtClean="0"/>
              <a:t>ayBy</a:t>
            </a:r>
            <a:r>
              <a:rPr lang="en-US" b="1" i="1" dirty="0" smtClean="0"/>
              <a:t>”, “</a:t>
            </a:r>
            <a:r>
              <a:rPr lang="en-US" b="1" i="1" dirty="0" err="1" smtClean="0"/>
              <a:t>sayHiBy</a:t>
            </a:r>
            <a:r>
              <a:rPr lang="en-US" b="1" i="1" dirty="0" smtClean="0"/>
              <a:t>” Services</a:t>
            </a:r>
            <a:endParaRPr lang="en-US" b="1" i="1" dirty="0"/>
          </a:p>
        </p:txBody>
      </p:sp>
      <p:sp>
        <p:nvSpPr>
          <p:cNvPr id="26" name="Rectangle 25"/>
          <p:cNvSpPr/>
          <p:nvPr/>
        </p:nvSpPr>
        <p:spPr>
          <a:xfrm>
            <a:off x="228600" y="3059668"/>
            <a:ext cx="152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String: </a:t>
            </a:r>
            <a:r>
              <a:rPr lang="en-US" i="1" dirty="0" err="1" smtClean="0">
                <a:solidFill>
                  <a:schemeClr val="bg1"/>
                </a:solidFill>
              </a:rPr>
              <a:t>toWho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78220" y="3137383"/>
            <a:ext cx="434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String: Returned From " + </a:t>
            </a:r>
            <a:r>
              <a:rPr lang="en-US" sz="1400" i="1" dirty="0" err="1" smtClean="0">
                <a:solidFill>
                  <a:srgbClr val="FFFFFF"/>
                </a:solidFill>
              </a:rPr>
              <a:t>providerNam</a:t>
            </a:r>
            <a:r>
              <a:rPr lang="en-US" sz="1400" dirty="0" err="1" smtClean="0">
                <a:solidFill>
                  <a:srgbClr val="FFFFFF"/>
                </a:solidFill>
              </a:rPr>
              <a:t>e</a:t>
            </a:r>
            <a:r>
              <a:rPr lang="en-US" sz="1400" dirty="0" smtClean="0">
                <a:solidFill>
                  <a:srgbClr val="FFFFFF"/>
                </a:solidFill>
              </a:rPr>
              <a:t> + " Hi " + </a:t>
            </a:r>
            <a:r>
              <a:rPr lang="en-US" sz="1400" i="1" dirty="0" err="1" smtClean="0">
                <a:solidFill>
                  <a:srgbClr val="FFFFFF"/>
                </a:solidFill>
              </a:rPr>
              <a:t>toWho</a:t>
            </a:r>
            <a:endParaRPr lang="en-US" sz="1400" i="1" dirty="0">
              <a:solidFill>
                <a:srgbClr val="FFFFFF"/>
              </a:solidFill>
            </a:endParaRPr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2438400" y="316642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2476288" y="3124200"/>
            <a:ext cx="128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2438400" y="3657600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43" name="Text Box 75"/>
          <p:cNvSpPr txBox="1">
            <a:spLocks noChangeArrowheads="1"/>
          </p:cNvSpPr>
          <p:nvPr/>
        </p:nvSpPr>
        <p:spPr bwMode="auto">
          <a:xfrm>
            <a:off x="2476288" y="3615373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2461490" y="4191000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2407018" y="4148773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5130" y="3624603"/>
            <a:ext cx="434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String: Returned From " + </a:t>
            </a:r>
            <a:r>
              <a:rPr lang="en-US" sz="1400" i="1" dirty="0" err="1" smtClean="0">
                <a:solidFill>
                  <a:srgbClr val="FFFFFF"/>
                </a:solidFill>
              </a:rPr>
              <a:t>providerNam</a:t>
            </a:r>
            <a:r>
              <a:rPr lang="en-US" sz="1400" dirty="0" err="1" smtClean="0">
                <a:solidFill>
                  <a:srgbClr val="FFFFFF"/>
                </a:solidFill>
              </a:rPr>
              <a:t>e</a:t>
            </a:r>
            <a:r>
              <a:rPr lang="en-US" sz="1400" dirty="0" smtClean="0">
                <a:solidFill>
                  <a:srgbClr val="FFFFFF"/>
                </a:solidFill>
              </a:rPr>
              <a:t> + ” By" + </a:t>
            </a:r>
            <a:r>
              <a:rPr lang="en-US" sz="1400" i="1" dirty="0" err="1" smtClean="0">
                <a:solidFill>
                  <a:srgbClr val="FFFFFF"/>
                </a:solidFill>
              </a:rPr>
              <a:t>toWho</a:t>
            </a:r>
            <a:endParaRPr lang="en-US" sz="1400" i="1" dirty="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418802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String: Returned From " + </a:t>
            </a:r>
            <a:r>
              <a:rPr lang="en-US" sz="1400" i="1" dirty="0" err="1" smtClean="0">
                <a:solidFill>
                  <a:srgbClr val="FFFFFF"/>
                </a:solidFill>
              </a:rPr>
              <a:t>providerNam</a:t>
            </a:r>
            <a:r>
              <a:rPr lang="en-US" sz="1400" dirty="0" err="1" smtClean="0">
                <a:solidFill>
                  <a:srgbClr val="FFFFFF"/>
                </a:solidFill>
              </a:rPr>
              <a:t>e</a:t>
            </a:r>
            <a:r>
              <a:rPr lang="en-US" sz="1400" dirty="0" smtClean="0">
                <a:solidFill>
                  <a:srgbClr val="FFFFFF"/>
                </a:solidFill>
              </a:rPr>
              <a:t> + ” </a:t>
            </a:r>
            <a:r>
              <a:rPr lang="en-US" sz="1400" dirty="0" err="1" smtClean="0">
                <a:solidFill>
                  <a:srgbClr val="FFFFFF"/>
                </a:solidFill>
              </a:rPr>
              <a:t>HiBy</a:t>
            </a:r>
            <a:r>
              <a:rPr lang="en-US" sz="1400" dirty="0" smtClean="0">
                <a:solidFill>
                  <a:srgbClr val="FFFFFF"/>
                </a:solidFill>
              </a:rPr>
              <a:t>" + </a:t>
            </a:r>
            <a:r>
              <a:rPr lang="en-US" sz="1400" i="1" dirty="0" err="1" smtClean="0">
                <a:solidFill>
                  <a:srgbClr val="FFFFFF"/>
                </a:solidFill>
              </a:rPr>
              <a:t>toWho</a:t>
            </a:r>
            <a:endParaRPr lang="en-US" sz="1400" i="1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3558433"/>
            <a:ext cx="152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String: </a:t>
            </a:r>
            <a:r>
              <a:rPr lang="en-US" i="1" dirty="0" err="1" smtClean="0">
                <a:solidFill>
                  <a:srgbClr val="FFFFFF"/>
                </a:solidFill>
              </a:rPr>
              <a:t>toWho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600" y="4050268"/>
            <a:ext cx="152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String: </a:t>
            </a:r>
            <a:r>
              <a:rPr lang="en-US" i="1" dirty="0" err="1" smtClean="0">
                <a:solidFill>
                  <a:srgbClr val="FFFFFF"/>
                </a:solidFill>
              </a:rPr>
              <a:t>toWho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2362200" y="2560145"/>
            <a:ext cx="1646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/>
              <a:t>HelloProvider</a:t>
            </a:r>
            <a:endParaRPr lang="en-US" sz="2000" b="1" dirty="0"/>
          </a:p>
        </p:txBody>
      </p:sp>
      <p:sp>
        <p:nvSpPr>
          <p:cNvPr id="51" name="Right Arrow 50"/>
          <p:cNvSpPr/>
          <p:nvPr/>
        </p:nvSpPr>
        <p:spPr>
          <a:xfrm>
            <a:off x="1752600" y="320040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752600" y="416791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752600" y="365760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038600" y="320040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4029370" y="368762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4031670" y="4209475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52400" y="2590800"/>
            <a:ext cx="162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Context</a:t>
            </a:r>
            <a:endParaRPr lang="en-US" b="1" i="1" dirty="0"/>
          </a:p>
        </p:txBody>
      </p:sp>
      <p:sp>
        <p:nvSpPr>
          <p:cNvPr id="58" name="Rectangle 57"/>
          <p:cNvSpPr/>
          <p:nvPr/>
        </p:nvSpPr>
        <p:spPr>
          <a:xfrm>
            <a:off x="5943600" y="2667000"/>
            <a:ext cx="183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Context</a:t>
            </a:r>
            <a:endParaRPr lang="en-US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" y="498354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Steps to creating a service provider: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1. Create a generic Interface that has all the services (methods) that the provider will expose.</a:t>
            </a:r>
          </a:p>
          <a:p>
            <a:r>
              <a:rPr lang="en-US" sz="1600" dirty="0" smtClean="0">
                <a:latin typeface="Arial"/>
                <a:cs typeface="Arial"/>
              </a:rPr>
              <a:t>2. Create a Remote Interface that extends the generic Interface</a:t>
            </a:r>
          </a:p>
          <a:p>
            <a:r>
              <a:rPr lang="en-US" sz="1600" dirty="0" smtClean="0">
                <a:latin typeface="Arial"/>
                <a:cs typeface="Arial"/>
              </a:rPr>
              <a:t>3. Create a Provider class that extends </a:t>
            </a:r>
            <a:r>
              <a:rPr lang="en-US" sz="1600" dirty="0" err="1" smtClean="0">
                <a:latin typeface="Arial"/>
                <a:cs typeface="Arial"/>
              </a:rPr>
              <a:t>ServiceProvider</a:t>
            </a:r>
            <a:r>
              <a:rPr lang="en-US" sz="1600" dirty="0" smtClean="0">
                <a:latin typeface="Arial"/>
                <a:cs typeface="Arial"/>
              </a:rPr>
              <a:t> and implements the Remote Interface,  and contains the business logic for each of the services defined in the Interface.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" y="1295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Create a single </a:t>
            </a:r>
            <a:r>
              <a:rPr lang="en-US" sz="2400" b="1" dirty="0" err="1" smtClean="0">
                <a:latin typeface="Arial"/>
                <a:cs typeface="Arial"/>
              </a:rPr>
              <a:t>ServiceProvider</a:t>
            </a:r>
            <a:r>
              <a:rPr lang="en-US" sz="2400" b="1" dirty="0" smtClean="0">
                <a:latin typeface="Arial"/>
                <a:cs typeface="Arial"/>
              </a:rPr>
              <a:t> that has three services: “</a:t>
            </a:r>
            <a:r>
              <a:rPr lang="en-US" sz="2400" b="1" dirty="0" err="1" smtClean="0">
                <a:latin typeface="Arial"/>
                <a:cs typeface="Arial"/>
              </a:rPr>
              <a:t>sayHi</a:t>
            </a:r>
            <a:r>
              <a:rPr lang="en-US" sz="2400" b="1" dirty="0" smtClean="0">
                <a:latin typeface="Arial"/>
                <a:cs typeface="Arial"/>
              </a:rPr>
              <a:t>”, “</a:t>
            </a:r>
            <a:r>
              <a:rPr lang="en-US" sz="2400" b="1" dirty="0" err="1" smtClean="0">
                <a:latin typeface="Arial"/>
                <a:cs typeface="Arial"/>
              </a:rPr>
              <a:t>sayBy</a:t>
            </a:r>
            <a:r>
              <a:rPr lang="en-US" sz="2400" b="1" dirty="0" smtClean="0">
                <a:latin typeface="Arial"/>
                <a:cs typeface="Arial"/>
              </a:rPr>
              <a:t>”, “</a:t>
            </a:r>
            <a:r>
              <a:rPr lang="en-US" sz="2400" b="1" dirty="0" err="1" smtClean="0">
                <a:latin typeface="Arial"/>
                <a:cs typeface="Arial"/>
              </a:rPr>
              <a:t>sayHiBy</a:t>
            </a:r>
            <a:r>
              <a:rPr lang="en-US" sz="2400" b="1" dirty="0" smtClean="0">
                <a:latin typeface="Arial"/>
                <a:cs typeface="Arial"/>
              </a:rPr>
              <a:t>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13"/>
          <p:cNvSpPr>
            <a:spLocks noChangeArrowheads="1"/>
          </p:cNvSpPr>
          <p:nvPr/>
        </p:nvSpPr>
        <p:spPr bwMode="auto">
          <a:xfrm>
            <a:off x="6617855" y="1500910"/>
            <a:ext cx="2286000" cy="22098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HelloInterface</a:t>
            </a:r>
            <a:endParaRPr lang="en-US" b="1" i="1" dirty="0"/>
          </a:p>
        </p:txBody>
      </p:sp>
      <p:sp>
        <p:nvSpPr>
          <p:cNvPr id="31" name="Rectangle 30"/>
          <p:cNvSpPr/>
          <p:nvPr/>
        </p:nvSpPr>
        <p:spPr>
          <a:xfrm>
            <a:off x="1447800" y="1752600"/>
            <a:ext cx="7391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package </a:t>
            </a:r>
            <a:r>
              <a:rPr lang="en-US" dirty="0" err="1" smtClean="0">
                <a:latin typeface="Courier"/>
                <a:cs typeface="Courier"/>
              </a:rPr>
              <a:t>engineering.provider.hello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java.rmi.Remote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java.rmi.RemoteException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sorcer.service.Context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public interface </a:t>
            </a:r>
            <a:r>
              <a:rPr lang="en-US" dirty="0" err="1" smtClean="0">
                <a:latin typeface="Courier"/>
                <a:cs typeface="Courier"/>
              </a:rPr>
              <a:t>HelloInterface</a:t>
            </a:r>
            <a:r>
              <a:rPr lang="en-US" dirty="0" smtClean="0">
                <a:latin typeface="Courier"/>
                <a:cs typeface="Courier"/>
              </a:rPr>
              <a:t> {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</a:p>
          <a:p>
            <a:r>
              <a:rPr lang="en-US" dirty="0" smtClean="0">
                <a:latin typeface="Courier"/>
                <a:cs typeface="Courier"/>
              </a:rPr>
              <a:t>    public Context </a:t>
            </a:r>
            <a:r>
              <a:rPr lang="en-US" dirty="0" err="1" smtClean="0">
                <a:latin typeface="Courier"/>
                <a:cs typeface="Courier"/>
              </a:rPr>
              <a:t>sayHi(Context</a:t>
            </a:r>
            <a:r>
              <a:rPr lang="en-US" dirty="0" smtClean="0">
                <a:latin typeface="Courier"/>
                <a:cs typeface="Courier"/>
              </a:rPr>
              <a:t> context) </a:t>
            </a:r>
          </a:p>
          <a:p>
            <a:r>
              <a:rPr lang="en-US" dirty="0" smtClean="0">
                <a:latin typeface="Courier"/>
                <a:cs typeface="Courier"/>
              </a:rPr>
              <a:t>	throws </a:t>
            </a:r>
            <a:r>
              <a:rPr lang="en-US" dirty="0" err="1" smtClean="0">
                <a:latin typeface="Courier"/>
                <a:cs typeface="Courier"/>
              </a:rPr>
              <a:t>RemoteException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public Context </a:t>
            </a:r>
            <a:r>
              <a:rPr lang="en-US" dirty="0" err="1" smtClean="0">
                <a:latin typeface="Courier"/>
                <a:cs typeface="Courier"/>
              </a:rPr>
              <a:t>sayBy(Context</a:t>
            </a:r>
            <a:r>
              <a:rPr lang="en-US" dirty="0" smtClean="0">
                <a:latin typeface="Courier"/>
                <a:cs typeface="Courier"/>
              </a:rPr>
              <a:t> context) </a:t>
            </a:r>
          </a:p>
          <a:p>
            <a:r>
              <a:rPr lang="en-US" dirty="0" smtClean="0">
                <a:latin typeface="Courier"/>
                <a:cs typeface="Courier"/>
              </a:rPr>
              <a:t>	throws </a:t>
            </a:r>
            <a:r>
              <a:rPr lang="en-US" dirty="0" err="1" smtClean="0">
                <a:latin typeface="Courier"/>
                <a:cs typeface="Courier"/>
              </a:rPr>
              <a:t>RemoteException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public Context </a:t>
            </a:r>
            <a:r>
              <a:rPr lang="en-US" dirty="0" err="1" smtClean="0">
                <a:latin typeface="Courier"/>
                <a:cs typeface="Courier"/>
              </a:rPr>
              <a:t>sayHiBy(Context</a:t>
            </a:r>
            <a:r>
              <a:rPr lang="en-US" dirty="0" smtClean="0">
                <a:latin typeface="Courier"/>
                <a:cs typeface="Courier"/>
              </a:rPr>
              <a:t> context) </a:t>
            </a:r>
          </a:p>
          <a:p>
            <a:r>
              <a:rPr lang="en-US" dirty="0" smtClean="0">
                <a:latin typeface="Courier"/>
                <a:cs typeface="Courier"/>
              </a:rPr>
              <a:t>	throws </a:t>
            </a:r>
            <a:r>
              <a:rPr lang="en-US" dirty="0" err="1" smtClean="0">
                <a:latin typeface="Courier"/>
                <a:cs typeface="Courier"/>
              </a:rPr>
              <a:t>RemoteException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1219200"/>
            <a:ext cx="6046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engineering.provider.hello.HelloInterface.java</a:t>
            </a:r>
            <a:endParaRPr lang="en-US" sz="2400" b="1" dirty="0"/>
          </a:p>
        </p:txBody>
      </p:sp>
      <p:sp>
        <p:nvSpPr>
          <p:cNvPr id="34" name="AutoShape 26"/>
          <p:cNvSpPr>
            <a:spLocks noChangeArrowheads="1"/>
          </p:cNvSpPr>
          <p:nvPr/>
        </p:nvSpPr>
        <p:spPr bwMode="auto">
          <a:xfrm>
            <a:off x="7010400" y="217582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7048288" y="2133600"/>
            <a:ext cx="128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AutoShape 26"/>
          <p:cNvSpPr>
            <a:spLocks noChangeArrowheads="1"/>
          </p:cNvSpPr>
          <p:nvPr/>
        </p:nvSpPr>
        <p:spPr bwMode="auto">
          <a:xfrm>
            <a:off x="7010400" y="2667000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7048288" y="2624773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auto">
          <a:xfrm>
            <a:off x="7033490" y="3200400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39" name="Text Box 75"/>
          <p:cNvSpPr txBox="1">
            <a:spLocks noChangeArrowheads="1"/>
          </p:cNvSpPr>
          <p:nvPr/>
        </p:nvSpPr>
        <p:spPr bwMode="auto">
          <a:xfrm>
            <a:off x="6979018" y="3158173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 Box 75"/>
          <p:cNvSpPr txBox="1">
            <a:spLocks noChangeArrowheads="1"/>
          </p:cNvSpPr>
          <p:nvPr/>
        </p:nvSpPr>
        <p:spPr bwMode="auto">
          <a:xfrm>
            <a:off x="6934200" y="1569545"/>
            <a:ext cx="1646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HelloProvider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150085" y="4114800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1" name="Text Box 75"/>
          <p:cNvSpPr txBox="1">
            <a:spLocks noChangeArrowheads="1"/>
          </p:cNvSpPr>
          <p:nvPr/>
        </p:nvSpPr>
        <p:spPr bwMode="auto">
          <a:xfrm>
            <a:off x="187973" y="4072573"/>
            <a:ext cx="128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AutoShape 26"/>
          <p:cNvSpPr>
            <a:spLocks noChangeArrowheads="1"/>
          </p:cNvSpPr>
          <p:nvPr/>
        </p:nvSpPr>
        <p:spPr bwMode="auto">
          <a:xfrm>
            <a:off x="150085" y="4876800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187973" y="4834573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AutoShape 26"/>
          <p:cNvSpPr>
            <a:spLocks noChangeArrowheads="1"/>
          </p:cNvSpPr>
          <p:nvPr/>
        </p:nvSpPr>
        <p:spPr bwMode="auto">
          <a:xfrm>
            <a:off x="123742" y="568102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69270" y="5638800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219200" y="6400800"/>
            <a:ext cx="7391400" cy="33855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Generic Interface – Each Service takes a Context and returns a Context</a:t>
            </a:r>
            <a:endParaRPr lang="en-US" sz="16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HelloRemoteInterface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6200" y="1219200"/>
            <a:ext cx="7044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engineering.provider.hello.HelloRemoteInterface.java</a:t>
            </a:r>
            <a:endParaRPr lang="en-US" sz="2400" b="1" dirty="0"/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80815" y="405080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1" name="Text Box 75"/>
          <p:cNvSpPr txBox="1">
            <a:spLocks noChangeArrowheads="1"/>
          </p:cNvSpPr>
          <p:nvPr/>
        </p:nvSpPr>
        <p:spPr bwMode="auto">
          <a:xfrm>
            <a:off x="118703" y="4008580"/>
            <a:ext cx="128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AutoShape 26"/>
          <p:cNvSpPr>
            <a:spLocks noChangeArrowheads="1"/>
          </p:cNvSpPr>
          <p:nvPr/>
        </p:nvSpPr>
        <p:spPr bwMode="auto">
          <a:xfrm>
            <a:off x="69270" y="4503392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107158" y="4461165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AutoShape 26"/>
          <p:cNvSpPr>
            <a:spLocks noChangeArrowheads="1"/>
          </p:cNvSpPr>
          <p:nvPr/>
        </p:nvSpPr>
        <p:spPr bwMode="auto">
          <a:xfrm>
            <a:off x="77562" y="4953692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23090" y="4911465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33400" y="6019800"/>
            <a:ext cx="7924800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Remote Interface enables calls from anywhere on the network</a:t>
            </a:r>
            <a:endParaRPr lang="en-US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162413"/>
            <a:ext cx="838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package </a:t>
            </a:r>
            <a:r>
              <a:rPr lang="en-US" sz="1500" dirty="0" err="1" smtClean="0">
                <a:latin typeface="Courier"/>
                <a:cs typeface="Courier"/>
              </a:rPr>
              <a:t>engineering.provider.hello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import </a:t>
            </a:r>
            <a:r>
              <a:rPr lang="en-US" sz="1500" dirty="0" err="1" smtClean="0">
                <a:latin typeface="Courier"/>
                <a:cs typeface="Courier"/>
              </a:rPr>
              <a:t>java.rmi.Remote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r>
              <a:rPr lang="en-US" sz="1500" dirty="0" smtClean="0">
                <a:latin typeface="Courier"/>
                <a:cs typeface="Courier"/>
              </a:rPr>
              <a:t>import </a:t>
            </a:r>
            <a:r>
              <a:rPr lang="en-US" sz="1500" dirty="0" err="1" smtClean="0">
                <a:latin typeface="Courier"/>
                <a:cs typeface="Courier"/>
              </a:rPr>
              <a:t>java.rmi.RemoteException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r>
              <a:rPr lang="en-US" sz="1500" dirty="0" smtClean="0">
                <a:latin typeface="Courier"/>
                <a:cs typeface="Courier"/>
              </a:rPr>
              <a:t>import </a:t>
            </a:r>
            <a:r>
              <a:rPr lang="en-US" sz="1500" dirty="0" err="1" smtClean="0">
                <a:latin typeface="Courier"/>
                <a:cs typeface="Courier"/>
              </a:rPr>
              <a:t>sorcer.service.Context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public interface </a:t>
            </a:r>
            <a:r>
              <a:rPr lang="en-US" sz="1500" dirty="0" err="1" smtClean="0">
                <a:latin typeface="Courier"/>
                <a:cs typeface="Courier"/>
              </a:rPr>
              <a:t>HelloRemoteInterface</a:t>
            </a:r>
            <a:r>
              <a:rPr lang="en-US" sz="1500" dirty="0" smtClean="0">
                <a:latin typeface="Courier"/>
                <a:cs typeface="Courier"/>
              </a:rPr>
              <a:t> extends </a:t>
            </a:r>
            <a:r>
              <a:rPr lang="en-US" sz="1500" dirty="0" err="1" smtClean="0">
                <a:latin typeface="Courier"/>
                <a:cs typeface="Courier"/>
              </a:rPr>
              <a:t>HelloInterface</a:t>
            </a:r>
            <a:r>
              <a:rPr lang="en-US" sz="1500" dirty="0" smtClean="0">
                <a:latin typeface="Courier"/>
                <a:cs typeface="Courier"/>
              </a:rPr>
              <a:t>, Remote {</a:t>
            </a:r>
          </a:p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	public Context </a:t>
            </a:r>
            <a:r>
              <a:rPr lang="en-US" sz="1500" dirty="0" err="1" smtClean="0">
                <a:latin typeface="Courier"/>
                <a:cs typeface="Courier"/>
              </a:rPr>
              <a:t>sayHi(Context</a:t>
            </a:r>
            <a:r>
              <a:rPr lang="en-US" sz="1500" dirty="0" smtClean="0">
                <a:latin typeface="Courier"/>
                <a:cs typeface="Courier"/>
              </a:rPr>
              <a:t> context) throws </a:t>
            </a:r>
            <a:r>
              <a:rPr lang="en-US" sz="1500" dirty="0" err="1" smtClean="0">
                <a:latin typeface="Courier"/>
                <a:cs typeface="Courier"/>
              </a:rPr>
              <a:t>RemoteException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	public Context </a:t>
            </a:r>
            <a:r>
              <a:rPr lang="en-US" sz="1500" dirty="0" err="1" smtClean="0">
                <a:latin typeface="Courier"/>
                <a:cs typeface="Courier"/>
              </a:rPr>
              <a:t>sayBy(Context</a:t>
            </a:r>
            <a:r>
              <a:rPr lang="en-US" sz="1500" dirty="0" smtClean="0">
                <a:latin typeface="Courier"/>
                <a:cs typeface="Courier"/>
              </a:rPr>
              <a:t> context) throws </a:t>
            </a:r>
            <a:r>
              <a:rPr lang="en-US" sz="1500" dirty="0" err="1" smtClean="0">
                <a:latin typeface="Courier"/>
                <a:cs typeface="Courier"/>
              </a:rPr>
              <a:t>RemoteException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	public Context </a:t>
            </a:r>
            <a:r>
              <a:rPr lang="en-US" sz="1500" dirty="0" err="1" smtClean="0">
                <a:latin typeface="Courier"/>
                <a:cs typeface="Courier"/>
              </a:rPr>
              <a:t>sayHiBy(Context</a:t>
            </a:r>
            <a:r>
              <a:rPr lang="en-US" sz="1500" dirty="0" smtClean="0">
                <a:latin typeface="Courier"/>
                <a:cs typeface="Courier"/>
              </a:rPr>
              <a:t> context) throws </a:t>
            </a:r>
            <a:r>
              <a:rPr lang="en-US" sz="1500" dirty="0" err="1" smtClean="0">
                <a:latin typeface="Courier"/>
                <a:cs typeface="Courier"/>
              </a:rPr>
              <a:t>RemoteException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r>
              <a:rPr lang="en-US" sz="1500" dirty="0" smtClean="0">
                <a:latin typeface="Courier"/>
                <a:cs typeface="Courier"/>
              </a:rPr>
              <a:t>}</a:t>
            </a:r>
            <a:endParaRPr lang="en-US" sz="1500" dirty="0">
              <a:latin typeface="Courier"/>
              <a:cs typeface="Courier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1524000"/>
            <a:ext cx="2120900" cy="2054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HelloProvider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6200" y="1219200"/>
            <a:ext cx="596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engineering.provider.hello.HelloProvider.java</a:t>
            </a:r>
            <a:endParaRPr lang="en-US" sz="2400" b="1" dirty="0"/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33400" y="6019800"/>
            <a:ext cx="7924800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Providers contain the business logic for the services</a:t>
            </a:r>
            <a:endParaRPr lang="en-US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828800"/>
            <a:ext cx="76962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package </a:t>
            </a:r>
            <a:r>
              <a:rPr lang="en-US" sz="1400" dirty="0" err="1" smtClean="0">
                <a:latin typeface="Courier"/>
                <a:cs typeface="Courier"/>
              </a:rPr>
              <a:t>engineering.provider.hello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java.rmi.RemoteException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sorcer.core.SorcerConstants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sorcer.core.provider.ServiceProvider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sorcer.service.Context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 smtClean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com.sun.jini.start.LifeCycle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public class </a:t>
            </a:r>
            <a:r>
              <a:rPr lang="en-US" sz="1400" dirty="0" err="1" smtClean="0">
                <a:latin typeface="Courier"/>
                <a:cs typeface="Courier"/>
              </a:rPr>
              <a:t>HelloProvider</a:t>
            </a:r>
            <a:r>
              <a:rPr lang="en-US" sz="1400" dirty="0" smtClean="0">
                <a:latin typeface="Courier"/>
                <a:cs typeface="Courier"/>
              </a:rPr>
              <a:t> extends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ServiceProvider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implements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HelloRemoteInterface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SorcerConstants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	public </a:t>
            </a:r>
            <a:r>
              <a:rPr lang="en-US" sz="1400" dirty="0" err="1" smtClean="0">
                <a:latin typeface="Courier"/>
                <a:cs typeface="Courier"/>
              </a:rPr>
              <a:t>HelloProvider(String</a:t>
            </a:r>
            <a:r>
              <a:rPr lang="en-US" sz="1400" dirty="0" smtClean="0">
                <a:latin typeface="Courier"/>
                <a:cs typeface="Courier"/>
              </a:rPr>
              <a:t>[] </a:t>
            </a:r>
            <a:r>
              <a:rPr lang="en-US" sz="1400" dirty="0" err="1" smtClean="0">
                <a:latin typeface="Courier"/>
                <a:cs typeface="Courier"/>
              </a:rPr>
              <a:t>args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LifeCycle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lifeCycle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	 throws Exception {</a:t>
            </a:r>
          </a:p>
          <a:p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super(args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lifeCycle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	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4" name="Right Arrow 13"/>
          <p:cNvSpPr/>
          <p:nvPr/>
        </p:nvSpPr>
        <p:spPr>
          <a:xfrm rot="18817590">
            <a:off x="1283633" y="4376192"/>
            <a:ext cx="609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724400"/>
            <a:ext cx="2362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Constructor must be present for </a:t>
            </a:r>
            <a:r>
              <a:rPr lang="en-US" sz="2400" b="1" dirty="0" err="1" smtClean="0"/>
              <a:t>Jini</a:t>
            </a:r>
            <a:r>
              <a:rPr lang="en-US" sz="2400" b="1" dirty="0" smtClean="0"/>
              <a:t> service 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971800" y="4876800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… </a:t>
            </a:r>
          </a:p>
          <a:p>
            <a:r>
              <a:rPr lang="en-US" sz="1600" dirty="0" smtClean="0"/>
              <a:t>Source continued on next slide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95400"/>
            <a:ext cx="2120900" cy="2054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4243387"/>
            <a:ext cx="807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public Context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sayBy</a:t>
            </a:r>
            <a:r>
              <a:rPr lang="en-US" sz="1400" dirty="0" err="1" smtClean="0">
                <a:latin typeface="Courier"/>
                <a:cs typeface="Courier"/>
              </a:rPr>
              <a:t>(Context</a:t>
            </a:r>
            <a:r>
              <a:rPr lang="en-US" sz="1400" dirty="0" smtClean="0">
                <a:latin typeface="Courier"/>
                <a:cs typeface="Courier"/>
              </a:rPr>
              <a:t> context) throws </a:t>
            </a:r>
            <a:r>
              <a:rPr lang="en-US" sz="1400" dirty="0" err="1" smtClean="0">
                <a:latin typeface="Courier"/>
                <a:cs typeface="Courier"/>
              </a:rPr>
              <a:t>RemoteException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</a:p>
          <a:p>
            <a:r>
              <a:rPr lang="en-US" sz="1400" dirty="0" smtClean="0">
                <a:latin typeface="Courier"/>
                <a:cs typeface="Courier"/>
              </a:rPr>
              <a:t>String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getProviderName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try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String input = (String) </a:t>
            </a:r>
            <a:r>
              <a:rPr lang="en-US" sz="1400" dirty="0" err="1" smtClean="0">
                <a:latin typeface="Courier"/>
                <a:cs typeface="Courier"/>
              </a:rPr>
              <a:t>context.getValue("in</a:t>
            </a:r>
            <a:r>
              <a:rPr lang="en-US" sz="1400" dirty="0" smtClean="0">
                <a:latin typeface="Courier"/>
                <a:cs typeface="Courier"/>
              </a:rPr>
              <a:t>/value");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String output = "Returned From " +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 + ” By " + input;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context.putOutValue("out</a:t>
            </a:r>
            <a:r>
              <a:rPr lang="en-US" sz="1400" dirty="0" smtClean="0">
                <a:latin typeface="Courier"/>
                <a:cs typeface="Courier"/>
              </a:rPr>
              <a:t>/value", output);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} catch (Exception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e.printStackTrace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}</a:t>
            </a:r>
          </a:p>
          <a:p>
            <a:r>
              <a:rPr lang="en-US" sz="1400" dirty="0" smtClean="0">
                <a:latin typeface="Courier"/>
                <a:cs typeface="Courier"/>
              </a:rPr>
              <a:t> return context;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HelloProvider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6200" y="1219200"/>
            <a:ext cx="596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engineering.provider.hello.HelloProvider.java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85800" y="1828800"/>
            <a:ext cx="807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public Context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sayHi</a:t>
            </a:r>
            <a:r>
              <a:rPr lang="en-US" sz="1400" dirty="0" err="1" smtClean="0">
                <a:latin typeface="Courier"/>
                <a:cs typeface="Courier"/>
              </a:rPr>
              <a:t>(Context</a:t>
            </a:r>
            <a:r>
              <a:rPr lang="en-US" sz="1400" dirty="0" smtClean="0">
                <a:latin typeface="Courier"/>
                <a:cs typeface="Courier"/>
              </a:rPr>
              <a:t> context) throws </a:t>
            </a:r>
            <a:r>
              <a:rPr lang="en-US" sz="1400" dirty="0" err="1" smtClean="0">
                <a:latin typeface="Courier"/>
                <a:cs typeface="Courier"/>
              </a:rPr>
              <a:t>RemoteException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</a:p>
          <a:p>
            <a:r>
              <a:rPr lang="en-US" sz="1400" dirty="0" smtClean="0">
                <a:latin typeface="Courier"/>
                <a:cs typeface="Courier"/>
              </a:rPr>
              <a:t>String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getProviderName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try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String input = (String) </a:t>
            </a:r>
            <a:r>
              <a:rPr lang="en-US" sz="1400" dirty="0" err="1" smtClean="0">
                <a:latin typeface="Courier"/>
                <a:cs typeface="Courier"/>
              </a:rPr>
              <a:t>context.getValue("in</a:t>
            </a:r>
            <a:r>
              <a:rPr lang="en-US" sz="1400" dirty="0" smtClean="0">
                <a:latin typeface="Courier"/>
                <a:cs typeface="Courier"/>
              </a:rPr>
              <a:t>/value");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String output = "Returned From " +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 + " Hi " + input;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context.putOutValue("out</a:t>
            </a:r>
            <a:r>
              <a:rPr lang="en-US" sz="1400" dirty="0" smtClean="0">
                <a:latin typeface="Courier"/>
                <a:cs typeface="Courier"/>
              </a:rPr>
              <a:t>/value", output);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} catch (Exception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e.printStackTrace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}</a:t>
            </a:r>
          </a:p>
          <a:p>
            <a:r>
              <a:rPr lang="en-US" sz="1400" dirty="0" smtClean="0">
                <a:latin typeface="Courier"/>
                <a:cs typeface="Courier"/>
              </a:rPr>
              <a:t> return context;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63347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… </a:t>
            </a:r>
          </a:p>
          <a:p>
            <a:r>
              <a:rPr lang="en-US" sz="1400" dirty="0" smtClean="0"/>
              <a:t>Source continued on next slide</a:t>
            </a:r>
            <a:endParaRPr lang="en-US" sz="1400" dirty="0"/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80815" y="263302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118703" y="2590800"/>
            <a:ext cx="128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76200" y="507142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9" name="Text Box 75"/>
          <p:cNvSpPr txBox="1">
            <a:spLocks noChangeArrowheads="1"/>
          </p:cNvSpPr>
          <p:nvPr/>
        </p:nvSpPr>
        <p:spPr bwMode="auto">
          <a:xfrm>
            <a:off x="114088" y="5029200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143000"/>
            <a:ext cx="1600200" cy="15499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HelloProvider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6200" y="1219200"/>
            <a:ext cx="596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engineering.provider.hello.HelloProvider.java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533400" y="2288500"/>
            <a:ext cx="822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public Context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sayHiBy</a:t>
            </a:r>
            <a:r>
              <a:rPr lang="en-US" sz="1400" dirty="0" err="1" smtClean="0">
                <a:latin typeface="Courier"/>
                <a:cs typeface="Courier"/>
              </a:rPr>
              <a:t>(Context</a:t>
            </a:r>
            <a:r>
              <a:rPr lang="en-US" sz="1400" dirty="0" smtClean="0">
                <a:latin typeface="Courier"/>
                <a:cs typeface="Courier"/>
              </a:rPr>
              <a:t> context) throws </a:t>
            </a:r>
            <a:r>
              <a:rPr lang="en-US" sz="1400" dirty="0" err="1" smtClean="0">
                <a:latin typeface="Courier"/>
                <a:cs typeface="Courier"/>
              </a:rPr>
              <a:t>RemoteException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</a:p>
          <a:p>
            <a:r>
              <a:rPr lang="en-US" sz="1400" dirty="0" smtClean="0">
                <a:latin typeface="Courier"/>
                <a:cs typeface="Courier"/>
              </a:rPr>
              <a:t>String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getProviderName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try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String input = (String) </a:t>
            </a:r>
            <a:r>
              <a:rPr lang="en-US" sz="1400" dirty="0" err="1" smtClean="0">
                <a:latin typeface="Courier"/>
                <a:cs typeface="Courier"/>
              </a:rPr>
              <a:t>context.getValue("in</a:t>
            </a:r>
            <a:r>
              <a:rPr lang="en-US" sz="1400" dirty="0" smtClean="0">
                <a:latin typeface="Courier"/>
                <a:cs typeface="Courier"/>
              </a:rPr>
              <a:t>/value");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String output = "Returned From " + </a:t>
            </a:r>
            <a:r>
              <a:rPr lang="en-US" sz="1400" dirty="0" err="1" smtClean="0">
                <a:latin typeface="Courier"/>
                <a:cs typeface="Courier"/>
              </a:rPr>
              <a:t>providerName</a:t>
            </a:r>
            <a:r>
              <a:rPr lang="en-US" sz="1400" dirty="0" smtClean="0">
                <a:latin typeface="Courier"/>
                <a:cs typeface="Courier"/>
              </a:rPr>
              <a:t> + " </a:t>
            </a:r>
            <a:r>
              <a:rPr lang="en-US" sz="1400" dirty="0" err="1" smtClean="0">
                <a:latin typeface="Courier"/>
                <a:cs typeface="Courier"/>
              </a:rPr>
              <a:t>HiBy</a:t>
            </a:r>
            <a:r>
              <a:rPr lang="en-US" sz="1400" dirty="0" smtClean="0">
                <a:latin typeface="Courier"/>
                <a:cs typeface="Courier"/>
              </a:rPr>
              <a:t> " + input;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context.putOutValue("out</a:t>
            </a:r>
            <a:r>
              <a:rPr lang="en-US" sz="1400" dirty="0" smtClean="0">
                <a:latin typeface="Courier"/>
                <a:cs typeface="Courier"/>
              </a:rPr>
              <a:t>/value", output);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} catch (Exception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e.printStackTrace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}</a:t>
            </a:r>
          </a:p>
          <a:p>
            <a:r>
              <a:rPr lang="en-US" sz="1400" dirty="0" smtClean="0">
                <a:latin typeface="Courier"/>
                <a:cs typeface="Courier"/>
              </a:rPr>
              <a:t> return context;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46180" y="3104272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22297" y="3062045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sayHiBy</a:t>
            </a:r>
            <a:r>
              <a:rPr lang="en-US" sz="1400" dirty="0" smtClean="0">
                <a:solidFill>
                  <a:schemeClr val="bg1"/>
                </a:solidFill>
              </a:rPr>
              <a:t>” Service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71" y="1143000"/>
            <a:ext cx="1597729" cy="15475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21700" cy="3893074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Create a single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ServiceProvider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that has three services: “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sayHi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”, “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sayBy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”, “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sayHiBy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</a:p>
          <a:p>
            <a:r>
              <a:rPr lang="en-US" sz="2800" dirty="0" smtClean="0"/>
              <a:t>Example 1: Create a </a:t>
            </a:r>
            <a:r>
              <a:rPr lang="en-US" sz="2800" dirty="0" err="1" smtClean="0"/>
              <a:t>ServiceRequestor</a:t>
            </a:r>
            <a:r>
              <a:rPr lang="en-US" sz="2800" dirty="0" smtClean="0"/>
              <a:t> that creates a single </a:t>
            </a:r>
            <a:r>
              <a:rPr lang="en-US" sz="2800" dirty="0" err="1" smtClean="0"/>
              <a:t>ServiceTask</a:t>
            </a:r>
            <a:r>
              <a:rPr lang="en-US" sz="2800" dirty="0" smtClean="0"/>
              <a:t> to “call” the “</a:t>
            </a:r>
            <a:r>
              <a:rPr lang="en-US" sz="2800" dirty="0" err="1" smtClean="0"/>
              <a:t>sayHi</a:t>
            </a:r>
            <a:r>
              <a:rPr lang="en-US" sz="2800" dirty="0" smtClean="0"/>
              <a:t>” service.</a:t>
            </a:r>
          </a:p>
          <a:p>
            <a:r>
              <a:rPr lang="en-US" sz="2800" dirty="0" smtClean="0"/>
              <a:t>Example 2: Create a </a:t>
            </a:r>
            <a:r>
              <a:rPr lang="en-US" sz="2800" dirty="0" err="1" smtClean="0"/>
              <a:t>ServiceRequestor</a:t>
            </a:r>
            <a:r>
              <a:rPr lang="en-US" sz="2800" dirty="0" smtClean="0"/>
              <a:t> that creates a </a:t>
            </a:r>
            <a:r>
              <a:rPr lang="en-US" sz="2800" dirty="0" err="1" smtClean="0"/>
              <a:t>ServiceJob</a:t>
            </a:r>
            <a:r>
              <a:rPr lang="en-US" sz="2800" dirty="0" smtClean="0"/>
              <a:t> that calls the “</a:t>
            </a:r>
            <a:r>
              <a:rPr lang="en-US" sz="2800" dirty="0" err="1" smtClean="0"/>
              <a:t>sayHi</a:t>
            </a:r>
            <a:r>
              <a:rPr lang="en-US" sz="2800" dirty="0" smtClean="0"/>
              <a:t>” service, “</a:t>
            </a:r>
            <a:r>
              <a:rPr lang="en-US" sz="2800" dirty="0" err="1" smtClean="0"/>
              <a:t>sayBy</a:t>
            </a:r>
            <a:r>
              <a:rPr lang="en-US" sz="2800" dirty="0" smtClean="0"/>
              <a:t>” service and the “</a:t>
            </a:r>
            <a:r>
              <a:rPr lang="en-US" sz="2800" dirty="0" err="1" smtClean="0"/>
              <a:t>sayHiBy</a:t>
            </a:r>
            <a:r>
              <a:rPr lang="en-US" sz="2800" dirty="0" smtClean="0"/>
              <a:t>” service and pass a string into the service, modify it and return.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Training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217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SORCER Overview</a:t>
            </a:r>
          </a:p>
          <a:p>
            <a:pPr lvl="1"/>
            <a:r>
              <a:rPr lang="en-US" sz="2400" dirty="0" smtClean="0"/>
              <a:t>Creating your own workspace </a:t>
            </a:r>
          </a:p>
          <a:p>
            <a:pPr lvl="1"/>
            <a:r>
              <a:rPr lang="en-US" sz="2400" dirty="0" smtClean="0"/>
              <a:t>Running Hello World Examples</a:t>
            </a:r>
          </a:p>
          <a:p>
            <a:pPr lvl="1"/>
            <a:r>
              <a:rPr lang="en-US" sz="2400" dirty="0" smtClean="0"/>
              <a:t>Creating Providers &amp; Publishing</a:t>
            </a:r>
          </a:p>
          <a:p>
            <a:pPr lvl="1"/>
            <a:r>
              <a:rPr lang="en-US" sz="2400" dirty="0" smtClean="0"/>
              <a:t>Creating Requestors (Job, Task, Context) &amp; Executing calling </a:t>
            </a:r>
            <a:r>
              <a:rPr lang="en-US" sz="2400" dirty="0" smtClean="0"/>
              <a:t>providers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Example</a:t>
            </a:r>
            <a:endParaRPr 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927350" y="3065463"/>
            <a:ext cx="3590925" cy="230187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54125" y="2366963"/>
            <a:ext cx="1687513" cy="1639887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63688" y="2483852"/>
            <a:ext cx="1097376" cy="651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Hello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Service</a:t>
            </a:r>
            <a:endParaRPr lang="en-US" sz="20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6502400" y="236220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705600" y="2667000"/>
            <a:ext cx="1553104" cy="9284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Hello-mac1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Service</a:t>
            </a:r>
            <a:endParaRPr lang="en-US" sz="2000" b="1" kern="0" dirty="0">
              <a:solidFill>
                <a:prstClr val="black"/>
              </a:solidFill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 charset="0"/>
              </a:rPr>
              <a:t>Provider</a:t>
            </a: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371600" y="3124200"/>
            <a:ext cx="1439862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prstClr val="black"/>
                </a:solidFill>
                <a:latin typeface="Arial" charset="0"/>
              </a:rPr>
              <a:t>Requestor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2667000"/>
            <a:ext cx="15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sayHi</a:t>
            </a:r>
            <a:r>
              <a:rPr lang="en-US" dirty="0" smtClean="0"/>
              <a:t> to “Ray”</a:t>
            </a:r>
            <a:endParaRPr lang="en-US" dirty="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rot="10800000">
            <a:off x="2925620" y="3581400"/>
            <a:ext cx="3590925" cy="230187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3886200"/>
            <a:ext cx="354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“Returned From Hello-mac1 Hi Ray”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295400"/>
            <a:ext cx="581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Conceptually what we would like to do </a:t>
            </a:r>
            <a:endParaRPr lang="en-US" sz="24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Down Arrow 21"/>
          <p:cNvSpPr/>
          <p:nvPr/>
        </p:nvSpPr>
        <p:spPr>
          <a:xfrm flipV="1">
            <a:off x="6248400" y="3429000"/>
            <a:ext cx="1905000" cy="61767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8600" y="1905000"/>
            <a:ext cx="6248400" cy="22860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HelloTaskRequestor</a:t>
            </a:r>
            <a:endParaRPr 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14600" y="3124200"/>
            <a:ext cx="1447800" cy="381000"/>
          </a:xfrm>
          <a:prstGeom prst="roundRect">
            <a:avLst>
              <a:gd name="adj" fmla="val 25000"/>
            </a:avLst>
          </a:prstGeom>
          <a:solidFill>
            <a:schemeClr val="accent6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408425" y="256078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12804A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1DFC5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381000" y="31242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2749831" y="3048000"/>
            <a:ext cx="1060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ServiceTask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443340" y="3078020"/>
            <a:ext cx="12745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ServiceContext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 Box 75"/>
          <p:cNvSpPr txBox="1">
            <a:spLocks noChangeArrowheads="1"/>
          </p:cNvSpPr>
          <p:nvPr/>
        </p:nvSpPr>
        <p:spPr bwMode="auto">
          <a:xfrm>
            <a:off x="685800" y="2514600"/>
            <a:ext cx="892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381000" y="3733800"/>
            <a:ext cx="1371600" cy="3048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415635" y="3703780"/>
            <a:ext cx="12897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ControlContext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362200"/>
            <a:ext cx="1748085" cy="16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133600" y="2057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Service Requestor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4572000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Steps to creating a service requestor: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/>
                <a:cs typeface="Arial"/>
              </a:rPr>
              <a:t>Create a class that may extend </a:t>
            </a:r>
            <a:r>
              <a:rPr lang="en-US" sz="1600" dirty="0" err="1" smtClean="0">
                <a:latin typeface="Arial"/>
                <a:cs typeface="Arial"/>
              </a:rPr>
              <a:t>SorcerRequestor</a:t>
            </a:r>
            <a:r>
              <a:rPr lang="en-US" sz="1600" dirty="0" smtClean="0">
                <a:latin typeface="Arial"/>
                <a:cs typeface="Arial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/>
                <a:cs typeface="Arial"/>
              </a:rPr>
              <a:t>Create and set the System Security Manager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/>
                <a:cs typeface="Arial"/>
              </a:rPr>
              <a:t>Create the task/job with each exertion containing a Signature, </a:t>
            </a:r>
            <a:r>
              <a:rPr lang="en-US" sz="1600" dirty="0" err="1" smtClean="0">
                <a:latin typeface="Arial"/>
                <a:cs typeface="Arial"/>
              </a:rPr>
              <a:t>ServiceContext</a:t>
            </a:r>
            <a:r>
              <a:rPr lang="en-US" sz="1600" dirty="0" smtClean="0">
                <a:latin typeface="Arial"/>
                <a:cs typeface="Arial"/>
              </a:rPr>
              <a:t> and an optional </a:t>
            </a:r>
            <a:r>
              <a:rPr lang="en-US" sz="1600" dirty="0" err="1" smtClean="0">
                <a:latin typeface="Arial"/>
                <a:cs typeface="Arial"/>
              </a:rPr>
              <a:t>ControlContext</a:t>
            </a:r>
            <a:endParaRPr lang="en-US" sz="1600" dirty="0" smtClean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/>
                <a:cs typeface="Arial"/>
              </a:rPr>
              <a:t>Submit the task/job to the SORCER grid for execution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Arial"/>
              <a:cs typeface="Arial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828800" y="2743200"/>
            <a:ext cx="609600" cy="1143000"/>
          </a:xfrm>
          <a:prstGeom prst="chevron">
            <a:avLst/>
          </a:prstGeom>
          <a:gradFill flip="none" rotWithShape="1">
            <a:gsLst>
              <a:gs pos="1700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14800" y="3124200"/>
            <a:ext cx="381000" cy="304800"/>
          </a:xfrm>
          <a:prstGeom prst="rightArrow">
            <a:avLst/>
          </a:prstGeom>
          <a:gradFill flip="none" rotWithShape="1">
            <a:gsLst>
              <a:gs pos="1900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347690" y="2654806"/>
            <a:ext cx="2819400" cy="773229"/>
            <a:chOff x="1066800" y="5791200"/>
            <a:chExt cx="2259196" cy="647939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948" r="6790" b="68452"/>
            <a:stretch>
              <a:fillRect/>
            </a:stretch>
          </p:blipFill>
          <p:spPr bwMode="auto">
            <a:xfrm>
              <a:off x="1066800" y="5791200"/>
              <a:ext cx="2090100" cy="607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Freeform 24"/>
            <p:cNvSpPr/>
            <p:nvPr/>
          </p:nvSpPr>
          <p:spPr>
            <a:xfrm rot="212921">
              <a:off x="2379269" y="6231321"/>
              <a:ext cx="946727" cy="207818"/>
            </a:xfrm>
            <a:custGeom>
              <a:avLst/>
              <a:gdLst>
                <a:gd name="connsiteX0" fmla="*/ 750454 w 946727"/>
                <a:gd name="connsiteY0" fmla="*/ 0 h 207818"/>
                <a:gd name="connsiteX1" fmla="*/ 0 w 946727"/>
                <a:gd name="connsiteY1" fmla="*/ 207818 h 207818"/>
                <a:gd name="connsiteX2" fmla="*/ 946727 w 946727"/>
                <a:gd name="connsiteY2" fmla="*/ 196273 h 207818"/>
                <a:gd name="connsiteX3" fmla="*/ 750454 w 946727"/>
                <a:gd name="connsiteY3" fmla="*/ 0 h 2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727" h="207818">
                  <a:moveTo>
                    <a:pt x="750454" y="0"/>
                  </a:moveTo>
                  <a:lnTo>
                    <a:pt x="0" y="207818"/>
                  </a:lnTo>
                  <a:lnTo>
                    <a:pt x="946727" y="196273"/>
                  </a:lnTo>
                  <a:lnTo>
                    <a:pt x="7504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HelloTaskRequestor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6200" y="1219200"/>
            <a:ext cx="4312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engineering.requestor.hello.java</a:t>
            </a:r>
            <a:endParaRPr lang="en-US" sz="2400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29540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58487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24922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981200"/>
            <a:ext cx="80772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public class </a:t>
            </a:r>
            <a:r>
              <a:rPr lang="en-US" sz="1400" b="1" dirty="0" err="1" smtClean="0">
                <a:latin typeface="Courier"/>
                <a:cs typeface="Courier"/>
              </a:rPr>
              <a:t>HelloTaskRequestor</a:t>
            </a:r>
            <a:r>
              <a:rPr lang="en-US" sz="1400" b="1" dirty="0" smtClean="0">
                <a:latin typeface="Courier"/>
                <a:cs typeface="Courier"/>
              </a:rPr>
              <a:t> implements </a:t>
            </a:r>
            <a:r>
              <a:rPr lang="en-US" sz="1400" b="1" dirty="0" err="1" smtClean="0">
                <a:latin typeface="Courier"/>
                <a:cs typeface="Courier"/>
              </a:rPr>
              <a:t>SorcerConstants</a:t>
            </a:r>
            <a:r>
              <a:rPr lang="en-US" sz="1400" b="1" dirty="0" smtClean="0">
                <a:latin typeface="Courier"/>
                <a:cs typeface="Courier"/>
              </a:rPr>
              <a:t> {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public static void </a:t>
            </a:r>
            <a:r>
              <a:rPr lang="en-US" sz="1400" b="1" dirty="0" err="1" smtClean="0">
                <a:latin typeface="Courier"/>
                <a:cs typeface="Courier"/>
              </a:rPr>
              <a:t>main(String</a:t>
            </a:r>
            <a:r>
              <a:rPr lang="en-US" sz="1400" b="1" dirty="0" smtClean="0">
                <a:latin typeface="Courier"/>
                <a:cs typeface="Courier"/>
              </a:rPr>
              <a:t>[] </a:t>
            </a:r>
            <a:r>
              <a:rPr lang="en-US" sz="1400" b="1" dirty="0" err="1" smtClean="0">
                <a:latin typeface="Courier"/>
                <a:cs typeface="Courier"/>
              </a:rPr>
              <a:t>args</a:t>
            </a:r>
            <a:r>
              <a:rPr lang="en-US" sz="1400" b="1" dirty="0" smtClean="0">
                <a:latin typeface="Courier"/>
                <a:cs typeface="Courier"/>
              </a:rPr>
              <a:t>) throws Exception {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if (</a:t>
            </a:r>
            <a:r>
              <a:rPr lang="en-US" sz="1400" b="1" dirty="0" err="1" smtClean="0">
                <a:latin typeface="Courier"/>
                <a:cs typeface="Courier"/>
              </a:rPr>
              <a:t>System.</a:t>
            </a:r>
            <a:r>
              <a:rPr lang="en-US" sz="1400" b="1" i="1" dirty="0" err="1" smtClean="0">
                <a:latin typeface="Courier"/>
                <a:cs typeface="Courier"/>
              </a:rPr>
              <a:t>getSecurityManager</a:t>
            </a:r>
            <a:r>
              <a:rPr lang="en-US" sz="1400" b="1" i="1" dirty="0" smtClean="0">
                <a:latin typeface="Courier"/>
                <a:cs typeface="Courier"/>
              </a:rPr>
              <a:t>() == null)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setSecurityManager(</a:t>
            </a:r>
            <a:r>
              <a:rPr lang="en-US" sz="1400" b="1" i="1" dirty="0" err="1" smtClean="0">
                <a:latin typeface="Courier"/>
                <a:cs typeface="Courier"/>
              </a:rPr>
              <a:t>new</a:t>
            </a:r>
            <a:r>
              <a:rPr lang="en-US" sz="1400" b="1" i="1" dirty="0" smtClean="0">
                <a:latin typeface="Courier"/>
                <a:cs typeface="Courier"/>
              </a:rPr>
              <a:t> </a:t>
            </a:r>
            <a:r>
              <a:rPr lang="en-US" sz="1400" b="1" i="1" dirty="0" err="1" smtClean="0">
                <a:latin typeface="Courier"/>
                <a:cs typeface="Courier"/>
              </a:rPr>
              <a:t>RMISecurityManager</a:t>
            </a:r>
            <a:r>
              <a:rPr lang="en-US" sz="1400" b="1" i="1" dirty="0" smtClean="0">
                <a:latin typeface="Courier"/>
                <a:cs typeface="Courier"/>
              </a:rPr>
              <a:t>());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String </a:t>
            </a:r>
            <a:r>
              <a:rPr lang="en-US" sz="1400" dirty="0" err="1" smtClean="0">
                <a:latin typeface="Courier"/>
                <a:cs typeface="Courier"/>
              </a:rPr>
              <a:t>hiProviderName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toWho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hiProviderName</a:t>
            </a:r>
            <a:r>
              <a:rPr lang="en-US" sz="1400" dirty="0" smtClean="0">
                <a:latin typeface="Courier"/>
                <a:cs typeface="Courier"/>
              </a:rPr>
              <a:t> = args[0];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out.println("Hi</a:t>
            </a:r>
            <a:r>
              <a:rPr lang="en-US" sz="1400" i="1" dirty="0" smtClean="0">
                <a:latin typeface="Courier"/>
                <a:cs typeface="Courier"/>
              </a:rPr>
              <a:t> Service: " + </a:t>
            </a:r>
            <a:r>
              <a:rPr lang="en-US" sz="1400" i="1" dirty="0" err="1" smtClean="0">
                <a:latin typeface="Courier"/>
                <a:cs typeface="Courier"/>
              </a:rPr>
              <a:t>hiProviderName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toWho</a:t>
            </a:r>
            <a:r>
              <a:rPr lang="en-US" sz="1400" dirty="0" smtClean="0">
                <a:latin typeface="Courier"/>
                <a:cs typeface="Courier"/>
              </a:rPr>
              <a:t> = args[1];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out.println("Name</a:t>
            </a:r>
            <a:r>
              <a:rPr lang="en-US" sz="1400" i="1" dirty="0" smtClean="0">
                <a:latin typeface="Courier"/>
                <a:cs typeface="Courier"/>
              </a:rPr>
              <a:t> of person you want to speak to: " + </a:t>
            </a:r>
            <a:r>
              <a:rPr lang="en-US" sz="1400" i="1" dirty="0" err="1" smtClean="0">
                <a:latin typeface="Courier"/>
                <a:cs typeface="Courier"/>
              </a:rPr>
              <a:t>toWho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5780782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Note: </a:t>
            </a:r>
            <a:r>
              <a:rPr lang="en-US" sz="1600" b="1" dirty="0" err="1" smtClean="0">
                <a:latin typeface="Arial"/>
                <a:cs typeface="Arial"/>
              </a:rPr>
              <a:t>args</a:t>
            </a:r>
            <a:r>
              <a:rPr lang="en-US" sz="1600" b="1" dirty="0" smtClean="0">
                <a:latin typeface="Arial"/>
                <a:cs typeface="Arial"/>
              </a:rPr>
              <a:t>[] is a string array that are supplied on the java command line. They are set in the </a:t>
            </a:r>
            <a:r>
              <a:rPr lang="en-US" sz="1600" b="1" dirty="0" err="1" smtClean="0">
                <a:latin typeface="Arial"/>
                <a:cs typeface="Arial"/>
              </a:rPr>
              <a:t>helloTask-req-run.xml</a:t>
            </a:r>
            <a:r>
              <a:rPr lang="en-US" sz="1600" b="1" dirty="0" smtClean="0">
                <a:latin typeface="Arial"/>
                <a:cs typeface="Arial"/>
              </a:rPr>
              <a:t> file. 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518160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… </a:t>
            </a:r>
          </a:p>
          <a:p>
            <a:r>
              <a:rPr lang="en-US" sz="1400" dirty="0" smtClean="0"/>
              <a:t>Source continued on next slide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HelloTaskRequestor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183652" y="1524000"/>
            <a:ext cx="4312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engineering.requestor.hello.java</a:t>
            </a:r>
            <a:endParaRPr lang="en-US" sz="2400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18918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47865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14300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2860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// Create the task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Exertion </a:t>
            </a:r>
            <a:r>
              <a:rPr lang="en-US" sz="1400" dirty="0" err="1" smtClean="0">
                <a:latin typeface="Courier"/>
                <a:cs typeface="Courier"/>
              </a:rPr>
              <a:t>taskHi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ServiceTask("hi</a:t>
            </a:r>
            <a:r>
              <a:rPr lang="en-US" sz="1400" b="1" dirty="0" smtClean="0">
                <a:latin typeface="Courier"/>
                <a:cs typeface="Courier"/>
              </a:rPr>
              <a:t>", "Task to say hello");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// Create signatures for  the </a:t>
            </a:r>
            <a:r>
              <a:rPr lang="en-US" sz="1400" u="sng" dirty="0" smtClean="0">
                <a:latin typeface="Courier"/>
                <a:cs typeface="Courier"/>
              </a:rPr>
              <a:t>Hi service and</a:t>
            </a:r>
          </a:p>
          <a:p>
            <a:r>
              <a:rPr lang="en-US" sz="1400" dirty="0" smtClean="0">
                <a:latin typeface="Courier"/>
                <a:cs typeface="Courier"/>
              </a:rPr>
              <a:t>// set the provider name accordingly from the online </a:t>
            </a:r>
            <a:r>
              <a:rPr lang="en-US" sz="1400" u="sng" dirty="0" err="1" smtClean="0">
                <a:latin typeface="Courier"/>
                <a:cs typeface="Courier"/>
              </a:rPr>
              <a:t>args</a:t>
            </a:r>
            <a:endParaRPr lang="en-US" sz="1400" u="sng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Signature </a:t>
            </a:r>
            <a:r>
              <a:rPr lang="en-US" sz="1400" dirty="0" err="1" smtClean="0">
                <a:latin typeface="Courier"/>
                <a:cs typeface="Courier"/>
              </a:rPr>
              <a:t>methodHi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ServiceSignature("sayHi</a:t>
            </a:r>
            <a:r>
              <a:rPr lang="en-US" sz="1400" b="1" dirty="0" smtClean="0">
                <a:latin typeface="Courier"/>
                <a:cs typeface="Courier"/>
              </a:rPr>
              <a:t>",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engineering.provider.hello.HelloRemoteInterface.</a:t>
            </a:r>
            <a:r>
              <a:rPr lang="en-US" sz="1400" b="1" dirty="0" err="1" smtClean="0">
                <a:latin typeface="Courier"/>
                <a:cs typeface="Courier"/>
              </a:rPr>
              <a:t>class</a:t>
            </a:r>
            <a:r>
              <a:rPr lang="en-US" sz="1400" b="1" dirty="0" smtClean="0">
                <a:latin typeface="Courier"/>
                <a:cs typeface="Courier"/>
              </a:rPr>
              <a:t>, </a:t>
            </a:r>
            <a:r>
              <a:rPr lang="en-US" sz="1400" b="1" dirty="0" err="1" smtClean="0">
                <a:latin typeface="Courier"/>
                <a:cs typeface="Courier"/>
              </a:rPr>
              <a:t>hiProviderName</a:t>
            </a:r>
            <a:r>
              <a:rPr lang="en-US" sz="14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// Create the Context for the input/output data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Context </a:t>
            </a:r>
            <a:r>
              <a:rPr lang="en-US" sz="1400" dirty="0" err="1" smtClean="0">
                <a:latin typeface="Courier"/>
                <a:cs typeface="Courier"/>
              </a:rPr>
              <a:t>contextHi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ServiceContext("hiContext</a:t>
            </a:r>
            <a:r>
              <a:rPr lang="en-US" sz="1400" b="1" dirty="0" smtClean="0">
                <a:latin typeface="Courier"/>
                <a:cs typeface="Courier"/>
              </a:rPr>
              <a:t>");</a:t>
            </a:r>
          </a:p>
          <a:p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//populate the context with the input data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contextHi.putInValue("in</a:t>
            </a:r>
            <a:r>
              <a:rPr lang="en-US" sz="1400" dirty="0" smtClean="0">
                <a:latin typeface="Courier"/>
                <a:cs typeface="Courier"/>
              </a:rPr>
              <a:t>/value", </a:t>
            </a:r>
            <a:r>
              <a:rPr lang="en-US" sz="1400" dirty="0" err="1" smtClean="0">
                <a:latin typeface="Courier"/>
                <a:cs typeface="Courier"/>
              </a:rPr>
              <a:t>toWho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// create an empty node to hold the output - This is provider dependent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contextHi.putValue("out</a:t>
            </a:r>
            <a:r>
              <a:rPr lang="en-US" sz="1400" dirty="0" smtClean="0">
                <a:latin typeface="Courier"/>
                <a:cs typeface="Courier"/>
              </a:rPr>
              <a:t>/value", </a:t>
            </a:r>
            <a:r>
              <a:rPr lang="en-US" sz="1400" dirty="0" err="1" smtClean="0">
                <a:latin typeface="Courier"/>
                <a:cs typeface="Courier"/>
              </a:rPr>
              <a:t>Context.</a:t>
            </a:r>
            <a:r>
              <a:rPr lang="en-US" sz="1400" i="1" dirty="0" err="1" smtClean="0">
                <a:latin typeface="Courier"/>
                <a:cs typeface="Courier"/>
              </a:rPr>
              <a:t>EMPTY_LEAF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out.println("\ttaskHi</a:t>
            </a:r>
            <a:r>
              <a:rPr lang="en-US" sz="1400" i="1" dirty="0" smtClean="0">
                <a:latin typeface="Courier"/>
                <a:cs typeface="Courier"/>
              </a:rPr>
              <a:t> context = " + </a:t>
            </a:r>
            <a:r>
              <a:rPr lang="en-US" sz="1400" i="1" dirty="0" err="1" smtClean="0">
                <a:latin typeface="Courier"/>
                <a:cs typeface="Courier"/>
              </a:rPr>
              <a:t>contextHi</a:t>
            </a:r>
            <a:r>
              <a:rPr lang="en-US" sz="1400" i="1" dirty="0" smtClean="0">
                <a:latin typeface="Courier"/>
                <a:cs typeface="Courier"/>
              </a:rPr>
              <a:t> + "\</a:t>
            </a:r>
            <a:r>
              <a:rPr lang="en-US" sz="1400" i="1" dirty="0" err="1" smtClean="0">
                <a:latin typeface="Courier"/>
                <a:cs typeface="Courier"/>
              </a:rPr>
              <a:t>n</a:t>
            </a:r>
            <a:r>
              <a:rPr lang="en-US" sz="1400" i="1" dirty="0" smtClean="0">
                <a:latin typeface="Courier"/>
                <a:cs typeface="Courier"/>
              </a:rPr>
              <a:t>");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594360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… </a:t>
            </a:r>
          </a:p>
          <a:p>
            <a:r>
              <a:rPr lang="en-US" sz="1400" dirty="0" smtClean="0"/>
              <a:t>Source continued on next slide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572325"/>
            <a:ext cx="1315357" cy="368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429000"/>
            <a:ext cx="1300163" cy="355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240048"/>
            <a:ext cx="1295400" cy="3461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HelloTaskRequestor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6200" y="1219200"/>
            <a:ext cx="4312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engineering.requestor.hello.java</a:t>
            </a:r>
            <a:endParaRPr lang="en-US" sz="2400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29540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58487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24922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1000" y="1752900"/>
            <a:ext cx="8839200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// Create the Control context - this is optional,</a:t>
            </a:r>
          </a:p>
          <a:p>
            <a:r>
              <a:rPr lang="en-US" sz="1400" dirty="0" smtClean="0">
                <a:latin typeface="Courier"/>
                <a:cs typeface="Courier"/>
              </a:rPr>
              <a:t>// a default is created in the task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Context </a:t>
            </a:r>
            <a:r>
              <a:rPr lang="en-US" sz="1400" dirty="0" err="1" smtClean="0">
                <a:latin typeface="Courier"/>
                <a:cs typeface="Courier"/>
              </a:rPr>
              <a:t>controlContextHi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ControlContext</a:t>
            </a:r>
            <a:r>
              <a:rPr lang="en-US" sz="1400" b="1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// put the context into the task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((</a:t>
            </a:r>
            <a:r>
              <a:rPr lang="en-US" sz="1400" dirty="0" err="1" smtClean="0">
                <a:latin typeface="Courier"/>
                <a:cs typeface="Courier"/>
              </a:rPr>
              <a:t>ServiceTask)taskHi).setContext(contextHi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// put the signature into the task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((</a:t>
            </a:r>
            <a:r>
              <a:rPr lang="en-US" sz="1400" dirty="0" err="1" smtClean="0">
                <a:latin typeface="Courier"/>
                <a:cs typeface="Courier"/>
              </a:rPr>
              <a:t>ServiceTask)taskHi).addSignature(methodHi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// put the </a:t>
            </a:r>
            <a:r>
              <a:rPr lang="en-US" sz="1400" dirty="0" err="1" smtClean="0">
                <a:latin typeface="Courier"/>
                <a:cs typeface="Courier"/>
              </a:rPr>
              <a:t>controlContext</a:t>
            </a:r>
            <a:r>
              <a:rPr lang="en-US" sz="1400" dirty="0" smtClean="0">
                <a:latin typeface="Courier"/>
                <a:cs typeface="Courier"/>
              </a:rPr>
              <a:t> into the task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((</a:t>
            </a:r>
            <a:r>
              <a:rPr lang="en-US" sz="1400" dirty="0" err="1" smtClean="0">
                <a:latin typeface="Courier"/>
                <a:cs typeface="Courier"/>
              </a:rPr>
              <a:t>ServiceTask)taskHi).setControlContext((ControlContext)controlContextHi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// submit the task to the </a:t>
            </a:r>
            <a:r>
              <a:rPr lang="en-US" sz="1400" u="sng" dirty="0" err="1" smtClean="0">
                <a:latin typeface="Courier"/>
                <a:cs typeface="Courier"/>
              </a:rPr>
              <a:t>sorcer</a:t>
            </a:r>
            <a:r>
              <a:rPr lang="en-US" sz="1400" u="sng" dirty="0" smtClean="0">
                <a:latin typeface="Courier"/>
                <a:cs typeface="Courier"/>
              </a:rPr>
              <a:t> grid for execution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Exertion result = </a:t>
            </a:r>
            <a:r>
              <a:rPr lang="en-US" sz="1400" dirty="0" err="1" smtClean="0">
                <a:latin typeface="Courier"/>
                <a:cs typeface="Courier"/>
              </a:rPr>
              <a:t>taskHi.exert(</a:t>
            </a:r>
            <a:r>
              <a:rPr lang="en-US" sz="1400" b="1" dirty="0" err="1" smtClean="0">
                <a:latin typeface="Courier"/>
                <a:cs typeface="Courier"/>
              </a:rPr>
              <a:t>null</a:t>
            </a:r>
            <a:r>
              <a:rPr lang="en-US" sz="1400" b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// print the results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out.println("\n</a:t>
            </a:r>
            <a:r>
              <a:rPr lang="en-US" sz="1400" i="1" dirty="0" smtClean="0">
                <a:latin typeface="Courier"/>
                <a:cs typeface="Courier"/>
              </a:rPr>
              <a:t>**************************");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out.println("\tsayHi</a:t>
            </a:r>
            <a:r>
              <a:rPr lang="en-US" sz="1400" i="1" dirty="0" smtClean="0">
                <a:latin typeface="Courier"/>
                <a:cs typeface="Courier"/>
              </a:rPr>
              <a:t> Method Response = "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+ result.getExertions().get(0).getContext().getValue("out/value"));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out.println("\n</a:t>
            </a:r>
            <a:r>
              <a:rPr lang="en-US" sz="1400" i="1" dirty="0" smtClean="0">
                <a:latin typeface="Courier"/>
                <a:cs typeface="Courier"/>
              </a:rPr>
              <a:t>**************************");</a:t>
            </a:r>
          </a:p>
          <a:p>
            <a:r>
              <a:rPr lang="en-US" sz="1400" i="1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" y="2209800"/>
            <a:ext cx="1200150" cy="317988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8027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58" y="4127500"/>
            <a:ext cx="1188742" cy="596900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0" y="4166750"/>
            <a:ext cx="32595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HelloTask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 your environment </a:t>
            </a:r>
            <a:r>
              <a:rPr lang="en-US" sz="2800" dirty="0" err="1" smtClean="0"/>
              <a:t>webster</a:t>
            </a:r>
            <a:r>
              <a:rPr lang="en-US" sz="2800" dirty="0" smtClean="0"/>
              <a:t> (if not running)</a:t>
            </a:r>
          </a:p>
          <a:p>
            <a:pPr lvl="1"/>
            <a:r>
              <a:rPr lang="en-US" sz="2000" dirty="0" smtClean="0"/>
              <a:t>Execute iGrid-10/bin/webster/bin/webster-run.xml</a:t>
            </a:r>
          </a:p>
          <a:p>
            <a:r>
              <a:rPr lang="en-US" sz="2800" dirty="0" smtClean="0"/>
              <a:t>Start the </a:t>
            </a:r>
            <a:r>
              <a:rPr lang="en-US" sz="2800" dirty="0" err="1" smtClean="0"/>
              <a:t>i</a:t>
            </a:r>
            <a:r>
              <a:rPr lang="en-US" sz="2800" dirty="0" smtClean="0"/>
              <a:t>-Grid basic services (if not running)</a:t>
            </a:r>
          </a:p>
          <a:p>
            <a:pPr lvl="1"/>
            <a:r>
              <a:rPr lang="en-US" sz="2000" dirty="0" smtClean="0"/>
              <a:t>Execute i-Grid-10/bin/iGrid-min-boot.xml</a:t>
            </a:r>
          </a:p>
          <a:p>
            <a:r>
              <a:rPr lang="en-US" sz="2800" dirty="0" smtClean="0"/>
              <a:t>Start the </a:t>
            </a:r>
            <a:r>
              <a:rPr lang="en-US" sz="2800" dirty="0" err="1" smtClean="0"/>
              <a:t>i</a:t>
            </a:r>
            <a:r>
              <a:rPr lang="en-US" sz="2800" dirty="0" smtClean="0"/>
              <a:t>-Grid service browser (if not running)</a:t>
            </a:r>
          </a:p>
          <a:p>
            <a:pPr lvl="1"/>
            <a:r>
              <a:rPr lang="en-US" sz="2000" dirty="0" smtClean="0"/>
              <a:t>Execute i-Grid-10/bin/browser/bin/service-browser-run.xml</a:t>
            </a:r>
          </a:p>
          <a:p>
            <a:r>
              <a:rPr lang="en-US" sz="2400" dirty="0" smtClean="0"/>
              <a:t>Start/publish the </a:t>
            </a:r>
            <a:r>
              <a:rPr lang="en-US" sz="2400" dirty="0" err="1" smtClean="0"/>
              <a:t>HelloProvider</a:t>
            </a:r>
            <a:endParaRPr lang="en-US" sz="2400" dirty="0" smtClean="0"/>
          </a:p>
          <a:p>
            <a:pPr lvl="1"/>
            <a:r>
              <a:rPr lang="en-US" sz="2000" dirty="0" smtClean="0"/>
              <a:t>i-Grid10/modules/examples/hello/hello/provider/bin/jeri-helloHi-run.xml</a:t>
            </a:r>
          </a:p>
          <a:p>
            <a:pPr lvl="2"/>
            <a:r>
              <a:rPr lang="en-US" sz="1600" dirty="0" smtClean="0"/>
              <a:t>Should now see the </a:t>
            </a:r>
            <a:r>
              <a:rPr lang="en-US" sz="1600" dirty="0" err="1" smtClean="0"/>
              <a:t>HelloProvider</a:t>
            </a:r>
            <a:r>
              <a:rPr lang="en-US" sz="1600" dirty="0" smtClean="0"/>
              <a:t> in the Service Browser</a:t>
            </a:r>
          </a:p>
          <a:p>
            <a:r>
              <a:rPr lang="en-US" sz="2400" dirty="0" smtClean="0"/>
              <a:t>Execute the </a:t>
            </a:r>
            <a:r>
              <a:rPr lang="en-US" sz="2400" dirty="0" err="1" smtClean="0"/>
              <a:t>HelloTaskRequestor</a:t>
            </a:r>
            <a:endParaRPr lang="en-US" sz="2400" dirty="0" smtClean="0"/>
          </a:p>
          <a:p>
            <a:pPr lvl="1"/>
            <a:r>
              <a:rPr lang="en-US" sz="2000" dirty="0" smtClean="0"/>
              <a:t>i-Grid10/modules/examples/hello/hello/requestor/bin/helloTask-req-run.xml</a:t>
            </a:r>
          </a:p>
          <a:p>
            <a:pPr lvl="1"/>
            <a:endParaRPr lang="en-US" sz="20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HelloTask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**************************</a:t>
            </a:r>
          </a:p>
          <a:p>
            <a:r>
              <a:rPr lang="en-US" dirty="0" err="1" smtClean="0"/>
              <a:t>sayHi</a:t>
            </a:r>
            <a:r>
              <a:rPr lang="en-US" dirty="0" smtClean="0"/>
              <a:t> Method Response = Returned From Hello-mac1 Hi Ray</a:t>
            </a:r>
          </a:p>
          <a:p>
            <a:r>
              <a:rPr lang="en-US" dirty="0" smtClean="0"/>
              <a:t>**************************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451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should print out to the console: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HelloTask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326"/>
            <a:ext cx="8594476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you wish to change the service that is called or who to say hello to </a:t>
            </a:r>
          </a:p>
          <a:p>
            <a:pPr lvl="1"/>
            <a:r>
              <a:rPr lang="en-US" sz="2000" dirty="0" smtClean="0"/>
              <a:t>Edit i-Grid10/modules/examples/hello/hello/requestor/bin/helloTask-req-run.xml</a:t>
            </a:r>
          </a:p>
          <a:p>
            <a:pPr>
              <a:buNone/>
            </a:pPr>
            <a:r>
              <a:rPr lang="en-US" sz="1806" dirty="0" smtClean="0"/>
              <a:t>		&lt;target name="</a:t>
            </a:r>
            <a:r>
              <a:rPr lang="en-US" sz="1806" dirty="0" err="1" smtClean="0"/>
              <a:t>run.requestor</a:t>
            </a:r>
            <a:r>
              <a:rPr lang="en-US" sz="1806" dirty="0" smtClean="0"/>
              <a:t>"&gt;</a:t>
            </a:r>
          </a:p>
          <a:p>
            <a:pPr>
              <a:buNone/>
            </a:pPr>
            <a:r>
              <a:rPr lang="en-US" sz="1806" dirty="0" smtClean="0"/>
              <a:t>		&lt;java </a:t>
            </a:r>
            <a:r>
              <a:rPr lang="en-US" sz="1806" dirty="0" err="1" smtClean="0"/>
              <a:t>classname</a:t>
            </a:r>
            <a:r>
              <a:rPr lang="en-US" sz="1806" dirty="0" smtClean="0"/>
              <a:t>="${</a:t>
            </a:r>
            <a:r>
              <a:rPr lang="en-US" sz="1806" dirty="0" err="1" smtClean="0"/>
              <a:t>requestor.class</a:t>
            </a:r>
            <a:r>
              <a:rPr lang="en-US" sz="1806" dirty="0" smtClean="0"/>
              <a:t>}" fork="yes"&gt;</a:t>
            </a:r>
          </a:p>
          <a:p>
            <a:pPr>
              <a:buNone/>
            </a:pPr>
            <a:r>
              <a:rPr lang="en-US" sz="1806" dirty="0" smtClean="0"/>
              <a:t>		&lt;</a:t>
            </a:r>
            <a:r>
              <a:rPr lang="en-US" sz="1806" dirty="0" err="1" smtClean="0"/>
              <a:t>arg</a:t>
            </a:r>
            <a:r>
              <a:rPr lang="en-US" sz="1806" dirty="0" smtClean="0"/>
              <a:t> value=</a:t>
            </a:r>
            <a:r>
              <a:rPr lang="en-US" sz="1806" dirty="0" smtClean="0">
                <a:solidFill>
                  <a:srgbClr val="FF0000"/>
                </a:solidFill>
              </a:rPr>
              <a:t>"Hello-mac1" </a:t>
            </a:r>
            <a:r>
              <a:rPr lang="en-US" sz="1806" dirty="0" smtClean="0"/>
              <a:t>/&gt;</a:t>
            </a:r>
          </a:p>
          <a:p>
            <a:pPr>
              <a:buNone/>
            </a:pPr>
            <a:r>
              <a:rPr lang="en-US" sz="1806" dirty="0" smtClean="0"/>
              <a:t>		&lt;</a:t>
            </a:r>
            <a:r>
              <a:rPr lang="en-US" sz="1806" dirty="0" err="1" smtClean="0"/>
              <a:t>arg</a:t>
            </a:r>
            <a:r>
              <a:rPr lang="en-US" sz="1806" dirty="0" smtClean="0"/>
              <a:t> value=</a:t>
            </a:r>
            <a:r>
              <a:rPr lang="en-US" sz="1806" dirty="0" smtClean="0">
                <a:solidFill>
                  <a:srgbClr val="FF0000"/>
                </a:solidFill>
              </a:rPr>
              <a:t>"Ray" </a:t>
            </a:r>
            <a:r>
              <a:rPr lang="en-US" sz="1806" dirty="0" smtClean="0"/>
              <a:t>/&gt;</a:t>
            </a:r>
          </a:p>
          <a:p>
            <a:pPr>
              <a:buNone/>
            </a:pPr>
            <a:r>
              <a:rPr lang="en-US" sz="1806" dirty="0" smtClean="0"/>
              <a:t>		&lt;</a:t>
            </a:r>
            <a:r>
              <a:rPr lang="en-US" sz="1806" dirty="0" err="1" smtClean="0"/>
              <a:t>classpath</a:t>
            </a:r>
            <a:r>
              <a:rPr lang="en-US" sz="1806" dirty="0" smtClean="0"/>
              <a:t> </a:t>
            </a:r>
            <a:r>
              <a:rPr lang="en-US" sz="1806" dirty="0" err="1" smtClean="0"/>
              <a:t>refid</a:t>
            </a:r>
            <a:r>
              <a:rPr lang="en-US" sz="1806" dirty="0" smtClean="0"/>
              <a:t>="</a:t>
            </a:r>
            <a:r>
              <a:rPr lang="en-US" sz="1806" dirty="0" err="1" smtClean="0"/>
              <a:t>project.classpath</a:t>
            </a:r>
            <a:r>
              <a:rPr lang="en-US" sz="1806" dirty="0" smtClean="0"/>
              <a:t>" /&gt;</a:t>
            </a:r>
          </a:p>
          <a:p>
            <a:r>
              <a:rPr lang="en-US" sz="2800" dirty="0" smtClean="0"/>
              <a:t>To change the name of your </a:t>
            </a:r>
            <a:r>
              <a:rPr lang="en-US" sz="2800" dirty="0" err="1" smtClean="0"/>
              <a:t>HelloProvider</a:t>
            </a:r>
            <a:r>
              <a:rPr lang="en-US" sz="2800" dirty="0" smtClean="0"/>
              <a:t> name</a:t>
            </a:r>
          </a:p>
          <a:p>
            <a:pPr lvl="1"/>
            <a:r>
              <a:rPr lang="en-US" sz="2000" dirty="0" smtClean="0"/>
              <a:t>Edit  i-Grid-10/bin/modules/examples/hello/hello/provider/bin/configs/helloHi-prv.config &amp; republish your service</a:t>
            </a:r>
          </a:p>
          <a:p>
            <a:pPr lvl="1">
              <a:buNone/>
            </a:pPr>
            <a:r>
              <a:rPr lang="en-US" sz="2000" dirty="0" smtClean="0"/>
              <a:t>	name=</a:t>
            </a:r>
            <a:r>
              <a:rPr lang="en-US" sz="2000" dirty="0" smtClean="0">
                <a:solidFill>
                  <a:srgbClr val="FF0000"/>
                </a:solidFill>
              </a:rPr>
              <a:t>"Hello-mac1";</a:t>
            </a:r>
          </a:p>
          <a:p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Left Arrow 3"/>
          <p:cNvSpPr/>
          <p:nvPr/>
        </p:nvSpPr>
        <p:spPr>
          <a:xfrm>
            <a:off x="3611420" y="3553818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71800" y="3897868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9025" y="340603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Provider Name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54790" y="3787033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Say Hello to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3537583" y="5761303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0573" y="5590305"/>
            <a:ext cx="291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</a:t>
            </a:r>
            <a:r>
              <a:rPr lang="en-US" b="1" dirty="0" err="1" smtClean="0"/>
              <a:t>HelloProvider</a:t>
            </a:r>
            <a:r>
              <a:rPr lang="en-US" b="1" dirty="0" smtClean="0"/>
              <a:t> published name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21700" cy="3893074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Create a single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ServiceProvider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that has three services: “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sayHi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”, “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sayBy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”, “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sayHiBy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Example 1: Create 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ServiceRequestor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that creates a single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ServiceTask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to “call” the “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sayHi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” service.</a:t>
            </a:r>
          </a:p>
          <a:p>
            <a:r>
              <a:rPr lang="en-US" sz="2800" dirty="0" smtClean="0"/>
              <a:t>Example 2: Create a </a:t>
            </a:r>
            <a:r>
              <a:rPr lang="en-US" sz="2800" dirty="0" err="1" smtClean="0"/>
              <a:t>ServiceRequestor</a:t>
            </a:r>
            <a:r>
              <a:rPr lang="en-US" sz="2800" dirty="0" smtClean="0"/>
              <a:t> that creates a </a:t>
            </a:r>
            <a:r>
              <a:rPr lang="en-US" sz="2800" dirty="0" err="1" smtClean="0"/>
              <a:t>ServiceJob</a:t>
            </a:r>
            <a:r>
              <a:rPr lang="en-US" sz="2800" dirty="0" smtClean="0"/>
              <a:t> that calls the “</a:t>
            </a:r>
            <a:r>
              <a:rPr lang="en-US" sz="2800" dirty="0" err="1" smtClean="0"/>
              <a:t>sayHi</a:t>
            </a:r>
            <a:r>
              <a:rPr lang="en-US" sz="2800" dirty="0" smtClean="0"/>
              <a:t>” service, “</a:t>
            </a:r>
            <a:r>
              <a:rPr lang="en-US" sz="2800" dirty="0" err="1" smtClean="0"/>
              <a:t>sayBy</a:t>
            </a:r>
            <a:r>
              <a:rPr lang="en-US" sz="2800" dirty="0" smtClean="0"/>
              <a:t>” service and the “</a:t>
            </a:r>
            <a:r>
              <a:rPr lang="en-US" sz="2800" dirty="0" err="1" smtClean="0"/>
              <a:t>sayHiBy</a:t>
            </a:r>
            <a:r>
              <a:rPr lang="en-US" sz="2800" dirty="0" smtClean="0"/>
              <a:t>” service and pass a string into the service, modify it and return.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11"/>
          <p:cNvSpPr>
            <a:spLocks noChangeArrowheads="1"/>
          </p:cNvSpPr>
          <p:nvPr/>
        </p:nvSpPr>
        <p:spPr bwMode="auto">
          <a:xfrm rot="14021421">
            <a:off x="351064" y="4828894"/>
            <a:ext cx="3590925" cy="230187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 rot="913443">
            <a:off x="4878701" y="3909927"/>
            <a:ext cx="1367801" cy="197269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Example</a:t>
            </a:r>
            <a:endParaRPr 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913443">
            <a:off x="1906899" y="3322150"/>
            <a:ext cx="1367801" cy="197269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3525" y="1833563"/>
            <a:ext cx="1687513" cy="1639887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3088" y="1950452"/>
            <a:ext cx="1097376" cy="651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Hello</a:t>
            </a:r>
          </a:p>
          <a:p>
            <a:pPr algn="ctr">
              <a:lnSpc>
                <a:spcPct val="90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Service</a:t>
            </a:r>
            <a:endParaRPr lang="en-US" sz="20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276600" y="3160712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352800" y="3465512"/>
            <a:ext cx="1553104" cy="9284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Hello-mac1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Service</a:t>
            </a:r>
            <a:endParaRPr lang="en-US" sz="2000" b="1" kern="0" dirty="0">
              <a:solidFill>
                <a:prstClr val="black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 charset="0"/>
              </a:rPr>
              <a:t>Provider</a:t>
            </a: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381000" y="2494253"/>
            <a:ext cx="1439862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prstClr val="black"/>
                </a:solidFill>
                <a:latin typeface="Arial" charset="0"/>
              </a:rPr>
              <a:t>Requestor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1752600"/>
            <a:ext cx="209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Hello-mac1 </a:t>
            </a:r>
            <a:r>
              <a:rPr lang="en-US" sz="1400" b="1" dirty="0" err="1" smtClean="0"/>
              <a:t>sayHi</a:t>
            </a:r>
            <a:r>
              <a:rPr lang="en-US" sz="1400" dirty="0" smtClean="0"/>
              <a:t> to “Ray”</a:t>
            </a:r>
            <a:endParaRPr lang="en-US" sz="1400" dirty="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rot="8829879">
            <a:off x="4499949" y="5222359"/>
            <a:ext cx="3590925" cy="230187"/>
          </a:xfrm>
          <a:prstGeom prst="rightArrow">
            <a:avLst>
              <a:gd name="adj1" fmla="val 58333"/>
              <a:gd name="adj2" fmla="val 52361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1295400"/>
            <a:ext cx="581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Conceptually what we would like to do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200" y="2057400"/>
            <a:ext cx="542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Hello-mac2 – take Hello-mac1 output and append </a:t>
            </a:r>
            <a:r>
              <a:rPr lang="en-US" sz="1400" b="1" dirty="0" err="1" smtClean="0"/>
              <a:t>sayBy</a:t>
            </a:r>
            <a:r>
              <a:rPr lang="en-US" sz="1400" dirty="0" smtClean="0"/>
              <a:t> to </a:t>
            </a:r>
            <a:r>
              <a:rPr lang="en-US" sz="1400" i="1" dirty="0" err="1" smtClean="0"/>
              <a:t>sayHi</a:t>
            </a:r>
            <a:r>
              <a:rPr lang="en-US" sz="1400" i="1" dirty="0" smtClean="0"/>
              <a:t> output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2362200"/>
            <a:ext cx="560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Hello-mac3 – take Hello-mac2 output and append </a:t>
            </a:r>
            <a:r>
              <a:rPr lang="en-US" sz="1400" b="1" dirty="0" err="1" smtClean="0"/>
              <a:t>sayHiBy</a:t>
            </a:r>
            <a:r>
              <a:rPr lang="en-US" sz="1400" dirty="0" smtClean="0"/>
              <a:t> to </a:t>
            </a:r>
            <a:r>
              <a:rPr lang="en-US" sz="1400" i="1" dirty="0" err="1" smtClean="0"/>
              <a:t>sayBy</a:t>
            </a:r>
            <a:r>
              <a:rPr lang="en-US" sz="1400" i="1" dirty="0" smtClean="0"/>
              <a:t> output</a:t>
            </a:r>
            <a:endParaRPr lang="en-US" sz="1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97180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Hello-mac1 </a:t>
            </a:r>
            <a:r>
              <a:rPr lang="en-US" sz="1200" dirty="0" err="1" smtClean="0"/>
              <a:t>s</a:t>
            </a:r>
            <a:r>
              <a:rPr lang="en-US" sz="1200" b="1" dirty="0" err="1" smtClean="0"/>
              <a:t>ayHi</a:t>
            </a:r>
            <a:r>
              <a:rPr lang="en-US" sz="1200" dirty="0" smtClean="0"/>
              <a:t> to “Ray”</a:t>
            </a:r>
            <a:endParaRPr lang="en-US" sz="1200" dirty="0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6172200" y="3733800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248400" y="4038600"/>
            <a:ext cx="1553104" cy="9284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Hello-mac2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Service</a:t>
            </a:r>
            <a:endParaRPr lang="en-US" sz="2000" b="1" kern="0" dirty="0">
              <a:solidFill>
                <a:prstClr val="black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 charset="0"/>
              </a:rPr>
              <a:t>Provider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9200" y="3352800"/>
            <a:ext cx="372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Hello-mac2 </a:t>
            </a:r>
            <a:r>
              <a:rPr lang="en-US" sz="1200" b="1" dirty="0" err="1" smtClean="0"/>
              <a:t>sayBy</a:t>
            </a:r>
            <a:r>
              <a:rPr lang="en-US" sz="1200" dirty="0" smtClean="0"/>
              <a:t> to “Returned From Hello-mac1 Hi Ray”</a:t>
            </a:r>
            <a:endParaRPr lang="en-US" sz="1200" dirty="0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3124200" y="5218112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200400" y="5522912"/>
            <a:ext cx="1553104" cy="9284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Hello-mac3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Arial" charset="0"/>
              </a:rPr>
              <a:t>Service</a:t>
            </a:r>
            <a:endParaRPr lang="en-US" sz="2000" b="1" kern="0" dirty="0">
              <a:solidFill>
                <a:prstClr val="black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 charset="0"/>
              </a:rPr>
              <a:t>Provider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43600" y="56388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Hello-mac3 say </a:t>
            </a:r>
            <a:r>
              <a:rPr lang="en-US" sz="1200" b="1" dirty="0" err="1" smtClean="0"/>
              <a:t>HiBy</a:t>
            </a:r>
            <a:r>
              <a:rPr lang="en-US" sz="1200" dirty="0" smtClean="0"/>
              <a:t> to</a:t>
            </a:r>
          </a:p>
          <a:p>
            <a:r>
              <a:rPr lang="en-US" sz="1200" dirty="0" smtClean="0"/>
              <a:t> “Returned From Hello-mac2 By </a:t>
            </a:r>
          </a:p>
          <a:p>
            <a:r>
              <a:rPr lang="en-US" sz="1200" dirty="0" smtClean="0"/>
              <a:t>Returned From Hello-mac1 Hi Ray”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76200" y="51054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“Returned From Hello-mac3 </a:t>
            </a:r>
            <a:r>
              <a:rPr lang="en-US" sz="1200" dirty="0" err="1" smtClean="0"/>
              <a:t>HiBy</a:t>
            </a:r>
            <a:r>
              <a:rPr lang="en-US" sz="1200" dirty="0" smtClean="0"/>
              <a:t> Returned From Hello-mac2 By </a:t>
            </a:r>
          </a:p>
          <a:p>
            <a:r>
              <a:rPr lang="en-US" sz="1200" dirty="0" smtClean="0"/>
              <a:t>Returned From Hello-mac1 Hi Ray”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dirty="0" smtClean="0">
                <a:solidFill>
                  <a:srgbClr val="002060"/>
                </a:solidFill>
              </a:rPr>
              <a:t>AFRL Air Vehicles Directorate</a:t>
            </a:r>
            <a:br>
              <a:rPr lang="en-US" sz="2800" b="1" i="1" dirty="0" smtClean="0">
                <a:solidFill>
                  <a:srgbClr val="002060"/>
                </a:solidFill>
              </a:rPr>
            </a:br>
            <a:r>
              <a:rPr lang="en-US" sz="2800" b="1" i="1" dirty="0" smtClean="0">
                <a:solidFill>
                  <a:srgbClr val="002060"/>
                </a:solidFill>
              </a:rPr>
              <a:t>Revolutionary </a:t>
            </a:r>
            <a:r>
              <a:rPr lang="en-US" sz="2800" b="1" i="1" dirty="0">
                <a:solidFill>
                  <a:srgbClr val="002060"/>
                </a:solidFill>
              </a:rPr>
              <a:t>Aerospace Vehicles</a:t>
            </a:r>
          </a:p>
        </p:txBody>
      </p:sp>
      <p:graphicFrame>
        <p:nvGraphicFramePr>
          <p:cNvPr id="913418" name="Object 10"/>
          <p:cNvGraphicFramePr>
            <a:graphicFrameLocks noChangeAspect="1"/>
          </p:cNvGraphicFramePr>
          <p:nvPr>
            <p:ph idx="1"/>
          </p:nvPr>
        </p:nvGraphicFramePr>
        <p:xfrm>
          <a:off x="152400" y="1143000"/>
          <a:ext cx="2676525" cy="1828800"/>
        </p:xfrm>
        <a:graphic>
          <a:graphicData uri="http://schemas.openxmlformats.org/presentationml/2006/ole">
            <p:oleObj spid="_x0000_s976898" name="Photo Editor Photo" r:id="rId3" imgW="2676899" imgH="1828571" progId="">
              <p:embed/>
            </p:oleObj>
          </a:graphicData>
        </a:graphic>
      </p:graphicFrame>
      <p:pic>
        <p:nvPicPr>
          <p:cNvPr id="913411" name="Picture 3" descr="fly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5638800"/>
            <a:ext cx="1524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7696200" y="5181600"/>
            <a:ext cx="783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pitchFamily="34" charset="0"/>
                <a:cs typeface="Arial" pitchFamily="34" charset="0"/>
              </a:rPr>
              <a:t>MAVs</a:t>
            </a:r>
          </a:p>
        </p:txBody>
      </p:sp>
      <p:pic>
        <p:nvPicPr>
          <p:cNvPr id="913413" name="Picture 5" descr="Morphsequen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DFFFF"/>
              </a:clrFrom>
              <a:clrTo>
                <a:srgbClr val="CDFFFF">
                  <a:alpha val="0"/>
                </a:srgbClr>
              </a:clrTo>
            </a:clrChange>
          </a:blip>
          <a:srcRect r="48077"/>
          <a:stretch>
            <a:fillRect/>
          </a:stretch>
        </p:blipFill>
        <p:spPr bwMode="auto">
          <a:xfrm>
            <a:off x="4267200" y="3962400"/>
            <a:ext cx="1676400" cy="930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13414" name="Picture 6" descr="Morphsequen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DFFFF"/>
              </a:clrFrom>
              <a:clrTo>
                <a:srgbClr val="CDFFFF">
                  <a:alpha val="0"/>
                </a:srgbClr>
              </a:clrTo>
            </a:clrChange>
          </a:blip>
          <a:srcRect l="53847"/>
          <a:stretch>
            <a:fillRect/>
          </a:stretch>
        </p:blipFill>
        <p:spPr bwMode="auto">
          <a:xfrm>
            <a:off x="5943600" y="3962400"/>
            <a:ext cx="1490663" cy="930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134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2590800"/>
            <a:ext cx="26670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3417" name="Text Box 9"/>
          <p:cNvSpPr txBox="1">
            <a:spLocks noChangeArrowheads="1"/>
          </p:cNvSpPr>
          <p:nvPr/>
        </p:nvSpPr>
        <p:spPr bwMode="auto">
          <a:xfrm>
            <a:off x="2533650" y="3829050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pitchFamily="34" charset="0"/>
                <a:cs typeface="Arial" pitchFamily="34" charset="0"/>
              </a:rPr>
              <a:t>Large Deformations</a:t>
            </a:r>
          </a:p>
        </p:txBody>
      </p:sp>
      <p:sp>
        <p:nvSpPr>
          <p:cNvPr id="913419" name="Text Box 11"/>
          <p:cNvSpPr txBox="1">
            <a:spLocks noChangeArrowheads="1"/>
          </p:cNvSpPr>
          <p:nvPr/>
        </p:nvSpPr>
        <p:spPr bwMode="auto">
          <a:xfrm>
            <a:off x="0" y="2857500"/>
            <a:ext cx="251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pitchFamily="34" charset="0"/>
                <a:cs typeface="Arial" pitchFamily="34" charset="0"/>
              </a:rPr>
              <a:t>Extreme Environments</a:t>
            </a:r>
          </a:p>
        </p:txBody>
      </p:sp>
      <p:sp>
        <p:nvSpPr>
          <p:cNvPr id="913426" name="Text Box 18"/>
          <p:cNvSpPr txBox="1">
            <a:spLocks noChangeArrowheads="1"/>
          </p:cNvSpPr>
          <p:nvPr/>
        </p:nvSpPr>
        <p:spPr bwMode="auto">
          <a:xfrm>
            <a:off x="4495800" y="4876800"/>
            <a:ext cx="224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pitchFamily="34" charset="0"/>
                <a:cs typeface="Arial" pitchFamily="34" charset="0"/>
              </a:rPr>
              <a:t>Time Varying Shape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3400" y="5638800"/>
            <a:ext cx="4114800" cy="83099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Higher, Farther, Faster to Lower, Closer, Slower</a:t>
            </a:r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Down Arrow 21"/>
          <p:cNvSpPr/>
          <p:nvPr/>
        </p:nvSpPr>
        <p:spPr>
          <a:xfrm flipV="1">
            <a:off x="6019800" y="3429000"/>
            <a:ext cx="1905000" cy="61767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8600" y="1219200"/>
            <a:ext cx="6019800" cy="33528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HelloJobRequestor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609600" cy="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905000" y="1295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Service Requestor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4572000"/>
            <a:ext cx="8839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Steps to creating a service requestor:</a:t>
            </a:r>
          </a:p>
          <a:p>
            <a:endParaRPr lang="en-US" sz="1400" b="1" dirty="0" smtClean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Create a class that may extend </a:t>
            </a:r>
            <a:r>
              <a:rPr lang="en-US" sz="1400" dirty="0" err="1" smtClean="0">
                <a:latin typeface="Arial"/>
                <a:cs typeface="Arial"/>
              </a:rPr>
              <a:t>SorcerRequestor</a:t>
            </a:r>
            <a:r>
              <a:rPr lang="en-US" sz="1400" dirty="0" smtClean="0">
                <a:latin typeface="Arial"/>
                <a:cs typeface="Arial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Create and set the System Security Manager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Create the job with each exertion containing a Signature, </a:t>
            </a:r>
            <a:r>
              <a:rPr lang="en-US" sz="1400" dirty="0" err="1" smtClean="0">
                <a:latin typeface="Arial"/>
                <a:cs typeface="Arial"/>
              </a:rPr>
              <a:t>ServiceContext</a:t>
            </a:r>
            <a:r>
              <a:rPr lang="en-US" sz="1400" dirty="0" smtClean="0">
                <a:latin typeface="Arial"/>
                <a:cs typeface="Arial"/>
              </a:rPr>
              <a:t> and an optional </a:t>
            </a:r>
            <a:r>
              <a:rPr lang="en-US" sz="1400" dirty="0" err="1" smtClean="0">
                <a:latin typeface="Arial"/>
                <a:cs typeface="Arial"/>
              </a:rPr>
              <a:t>ControlContext</a:t>
            </a:r>
            <a:r>
              <a:rPr lang="en-US" sz="1400" dirty="0" smtClean="0">
                <a:latin typeface="Arial"/>
                <a:cs typeface="Arial"/>
              </a:rPr>
              <a:t> for each task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Place each task into the Job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Map the output from the </a:t>
            </a:r>
            <a:r>
              <a:rPr lang="en-US" sz="1400" dirty="0" err="1" smtClean="0">
                <a:latin typeface="Arial"/>
                <a:cs typeface="Arial"/>
              </a:rPr>
              <a:t>sayHiTask</a:t>
            </a:r>
            <a:r>
              <a:rPr lang="en-US" sz="1400" dirty="0" smtClean="0">
                <a:latin typeface="Arial"/>
                <a:cs typeface="Arial"/>
              </a:rPr>
              <a:t> to the </a:t>
            </a:r>
            <a:r>
              <a:rPr lang="en-US" sz="1400" dirty="0" err="1" smtClean="0">
                <a:latin typeface="Arial"/>
                <a:cs typeface="Arial"/>
              </a:rPr>
              <a:t>sayByTask</a:t>
            </a:r>
            <a:r>
              <a:rPr lang="en-US" sz="1400" dirty="0" smtClean="0">
                <a:latin typeface="Arial"/>
                <a:cs typeface="Arial"/>
              </a:rPr>
              <a:t>, and the output from the </a:t>
            </a:r>
            <a:r>
              <a:rPr lang="en-US" sz="1400" dirty="0" err="1" smtClean="0">
                <a:latin typeface="Arial"/>
                <a:cs typeface="Arial"/>
              </a:rPr>
              <a:t>sayByTask</a:t>
            </a:r>
            <a:r>
              <a:rPr lang="en-US" sz="1400" dirty="0" smtClean="0">
                <a:latin typeface="Arial"/>
                <a:cs typeface="Arial"/>
              </a:rPr>
              <a:t> to the </a:t>
            </a:r>
            <a:r>
              <a:rPr lang="en-US" sz="1400" dirty="0" err="1" smtClean="0">
                <a:latin typeface="Arial"/>
                <a:cs typeface="Arial"/>
              </a:rPr>
              <a:t>sayHiByTask</a:t>
            </a:r>
            <a:endParaRPr lang="en-US" sz="1400" dirty="0" smtClean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Submit the job to the SORCER grid for execution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219200" y="2133600"/>
            <a:ext cx="609600" cy="1524000"/>
          </a:xfrm>
          <a:prstGeom prst="chevron">
            <a:avLst>
              <a:gd name="adj" fmla="val 53788"/>
            </a:avLst>
          </a:prstGeom>
          <a:gradFill flip="none" rotWithShape="1">
            <a:gsLst>
              <a:gs pos="1700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971800" y="2667000"/>
            <a:ext cx="381000" cy="304800"/>
          </a:xfrm>
          <a:prstGeom prst="rightArrow">
            <a:avLst/>
          </a:prstGeom>
          <a:gradFill flip="none" rotWithShape="1">
            <a:gsLst>
              <a:gs pos="1900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6347690" y="2654806"/>
            <a:ext cx="2819400" cy="773229"/>
            <a:chOff x="1066800" y="5791200"/>
            <a:chExt cx="2259196" cy="647939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948" r="6790" b="68452"/>
            <a:stretch>
              <a:fillRect/>
            </a:stretch>
          </p:blipFill>
          <p:spPr bwMode="auto">
            <a:xfrm>
              <a:off x="1066800" y="5791200"/>
              <a:ext cx="2090100" cy="607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Freeform 24"/>
            <p:cNvSpPr/>
            <p:nvPr/>
          </p:nvSpPr>
          <p:spPr>
            <a:xfrm rot="212921">
              <a:off x="2379269" y="6231321"/>
              <a:ext cx="946727" cy="207818"/>
            </a:xfrm>
            <a:custGeom>
              <a:avLst/>
              <a:gdLst>
                <a:gd name="connsiteX0" fmla="*/ 750454 w 946727"/>
                <a:gd name="connsiteY0" fmla="*/ 0 h 207818"/>
                <a:gd name="connsiteX1" fmla="*/ 0 w 946727"/>
                <a:gd name="connsiteY1" fmla="*/ 207818 h 207818"/>
                <a:gd name="connsiteX2" fmla="*/ 946727 w 946727"/>
                <a:gd name="connsiteY2" fmla="*/ 196273 h 207818"/>
                <a:gd name="connsiteX3" fmla="*/ 750454 w 946727"/>
                <a:gd name="connsiteY3" fmla="*/ 0 h 2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727" h="207818">
                  <a:moveTo>
                    <a:pt x="750454" y="0"/>
                  </a:moveTo>
                  <a:lnTo>
                    <a:pt x="0" y="207818"/>
                  </a:lnTo>
                  <a:lnTo>
                    <a:pt x="946727" y="196273"/>
                  </a:lnTo>
                  <a:lnTo>
                    <a:pt x="7504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90090"/>
            <a:ext cx="609600" cy="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609600" cy="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905000" y="2720111"/>
            <a:ext cx="914400" cy="304799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 sz="1400" dirty="0"/>
          </a:p>
        </p:txBody>
      </p:sp>
      <p:sp>
        <p:nvSpPr>
          <p:cNvPr id="29" name="Text Box 68"/>
          <p:cNvSpPr txBox="1">
            <a:spLocks noChangeArrowheads="1"/>
          </p:cNvSpPr>
          <p:nvPr/>
        </p:nvSpPr>
        <p:spPr bwMode="auto">
          <a:xfrm>
            <a:off x="1981200" y="2667000"/>
            <a:ext cx="8445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ServiceJob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235" y="166956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sayHiTask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246149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sayByTask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3276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sayHiByTask</a:t>
            </a:r>
            <a:endParaRPr lang="en-US" sz="1200" b="1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3352800" y="1905000"/>
            <a:ext cx="1066800" cy="2590800"/>
          </a:xfrm>
          <a:prstGeom prst="roundRect">
            <a:avLst>
              <a:gd name="adj" fmla="val 22023"/>
            </a:avLst>
          </a:prstGeom>
          <a:solidFill>
            <a:srgbClr val="76283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24A64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429000" y="1851889"/>
            <a:ext cx="954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ServiceJob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209800"/>
            <a:ext cx="609600" cy="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895600"/>
            <a:ext cx="609600" cy="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81400"/>
            <a:ext cx="609600" cy="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Curved Left Arrow 43"/>
          <p:cNvSpPr/>
          <p:nvPr/>
        </p:nvSpPr>
        <p:spPr>
          <a:xfrm>
            <a:off x="4191000" y="2438400"/>
            <a:ext cx="838200" cy="762000"/>
          </a:xfrm>
          <a:prstGeom prst="curvedLeftArrow">
            <a:avLst>
              <a:gd name="adj1" fmla="val 12718"/>
              <a:gd name="adj2" fmla="val 50000"/>
              <a:gd name="adj3" fmla="val 143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>
            <a:off x="4191000" y="3295075"/>
            <a:ext cx="838200" cy="762000"/>
          </a:xfrm>
          <a:prstGeom prst="curvedLeftArrow">
            <a:avLst>
              <a:gd name="adj1" fmla="val 12718"/>
              <a:gd name="adj2" fmla="val 50000"/>
              <a:gd name="adj3" fmla="val 143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200" y="2209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sayHiTask</a:t>
            </a:r>
            <a:r>
              <a:rPr lang="en-US" sz="1200" b="1" dirty="0" smtClean="0"/>
              <a:t> output 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00600" y="28194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sayByTask</a:t>
            </a:r>
            <a:r>
              <a:rPr lang="en-US" sz="1200" b="1" dirty="0" smtClean="0"/>
              <a:t> input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876800" y="3124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sayByTask</a:t>
            </a:r>
            <a:r>
              <a:rPr lang="en-US" sz="1200" b="1" dirty="0" smtClean="0"/>
              <a:t> output 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76800" y="3733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sayHiByTask</a:t>
            </a:r>
            <a:r>
              <a:rPr lang="en-US" sz="1200" b="1" dirty="0" smtClean="0"/>
              <a:t> input </a:t>
            </a:r>
            <a:endParaRPr lang="en-US" sz="1200" b="1" dirty="0"/>
          </a:p>
        </p:txBody>
      </p:sp>
      <p:sp>
        <p:nvSpPr>
          <p:cNvPr id="53" name="AutoShape 26"/>
          <p:cNvSpPr>
            <a:spLocks noChangeArrowheads="1"/>
          </p:cNvSpPr>
          <p:nvPr/>
        </p:nvSpPr>
        <p:spPr bwMode="auto">
          <a:xfrm>
            <a:off x="3505200" y="4267200"/>
            <a:ext cx="796635" cy="12238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54" name="Text Box 75"/>
          <p:cNvSpPr txBox="1">
            <a:spLocks noChangeArrowheads="1"/>
          </p:cNvSpPr>
          <p:nvPr/>
        </p:nvSpPr>
        <p:spPr bwMode="auto">
          <a:xfrm>
            <a:off x="3468250" y="4179455"/>
            <a:ext cx="8950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</a:rPr>
              <a:t>ControlContext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HelloJobRequestor</a:t>
            </a:r>
            <a:endParaRPr lang="en-US" b="1" i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29540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58487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24922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524000"/>
            <a:ext cx="8077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public class </a:t>
            </a:r>
            <a:r>
              <a:rPr lang="en-US" sz="1400" b="1" dirty="0" err="1" smtClean="0">
                <a:latin typeface="Courier"/>
                <a:cs typeface="Courier"/>
              </a:rPr>
              <a:t>HelloJobRequestor</a:t>
            </a:r>
            <a:r>
              <a:rPr lang="en-US" sz="1400" b="1" dirty="0" smtClean="0">
                <a:latin typeface="Courier"/>
                <a:cs typeface="Courier"/>
              </a:rPr>
              <a:t> implements </a:t>
            </a:r>
            <a:r>
              <a:rPr lang="en-US" sz="1400" b="1" dirty="0" err="1" smtClean="0">
                <a:latin typeface="Courier"/>
                <a:cs typeface="Courier"/>
              </a:rPr>
              <a:t>SorcerConstants</a:t>
            </a:r>
            <a:r>
              <a:rPr lang="en-US" sz="1400" b="1" dirty="0" smtClean="0">
                <a:latin typeface="Courier"/>
                <a:cs typeface="Courier"/>
              </a:rPr>
              <a:t> {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public static void </a:t>
            </a:r>
            <a:r>
              <a:rPr lang="en-US" sz="1400" b="1" dirty="0" err="1" smtClean="0">
                <a:latin typeface="Courier"/>
                <a:cs typeface="Courier"/>
              </a:rPr>
              <a:t>main(String</a:t>
            </a:r>
            <a:r>
              <a:rPr lang="en-US" sz="1400" b="1" dirty="0" smtClean="0">
                <a:latin typeface="Courier"/>
                <a:cs typeface="Courier"/>
              </a:rPr>
              <a:t>[] </a:t>
            </a:r>
            <a:r>
              <a:rPr lang="en-US" sz="1400" b="1" dirty="0" err="1" smtClean="0">
                <a:latin typeface="Courier"/>
                <a:cs typeface="Courier"/>
              </a:rPr>
              <a:t>args</a:t>
            </a:r>
            <a:r>
              <a:rPr lang="en-US" sz="1400" b="1" dirty="0" smtClean="0">
                <a:latin typeface="Courier"/>
                <a:cs typeface="Courier"/>
              </a:rPr>
              <a:t>) throws Exception {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if (</a:t>
            </a:r>
            <a:r>
              <a:rPr lang="en-US" sz="1400" b="1" dirty="0" err="1" smtClean="0">
                <a:latin typeface="Courier"/>
                <a:cs typeface="Courier"/>
              </a:rPr>
              <a:t>System.</a:t>
            </a:r>
            <a:r>
              <a:rPr lang="en-US" sz="1400" b="1" i="1" dirty="0" err="1" smtClean="0">
                <a:latin typeface="Courier"/>
                <a:cs typeface="Courier"/>
              </a:rPr>
              <a:t>getSecurityManager</a:t>
            </a:r>
            <a:r>
              <a:rPr lang="en-US" sz="1400" b="1" i="1" dirty="0" smtClean="0">
                <a:latin typeface="Courier"/>
                <a:cs typeface="Courier"/>
              </a:rPr>
              <a:t>() == null)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setSecurityManager(</a:t>
            </a:r>
            <a:r>
              <a:rPr lang="en-US" sz="1400" b="1" i="1" dirty="0" err="1" smtClean="0">
                <a:latin typeface="Courier"/>
                <a:cs typeface="Courier"/>
              </a:rPr>
              <a:t>new</a:t>
            </a:r>
            <a:r>
              <a:rPr lang="en-US" sz="1400" b="1" i="1" dirty="0" smtClean="0">
                <a:latin typeface="Courier"/>
                <a:cs typeface="Courier"/>
              </a:rPr>
              <a:t> </a:t>
            </a:r>
            <a:r>
              <a:rPr lang="en-US" sz="1400" b="1" i="1" dirty="0" err="1" smtClean="0">
                <a:latin typeface="Courier"/>
                <a:cs typeface="Courier"/>
              </a:rPr>
              <a:t>RMISecurityManager</a:t>
            </a:r>
            <a:r>
              <a:rPr lang="en-US" sz="1400" b="1" i="1" dirty="0" smtClean="0">
                <a:latin typeface="Courier"/>
                <a:cs typeface="Courier"/>
              </a:rPr>
              <a:t>());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String </a:t>
            </a:r>
            <a:r>
              <a:rPr lang="en-US" sz="1400" dirty="0" err="1" smtClean="0">
                <a:latin typeface="Courier"/>
                <a:cs typeface="Courier"/>
              </a:rPr>
              <a:t>hiProviderName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byProviderName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hiByProviderName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toWho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hiProviderName</a:t>
            </a:r>
            <a:r>
              <a:rPr lang="en-US" sz="1400" dirty="0" smtClean="0">
                <a:latin typeface="Courier"/>
                <a:cs typeface="Courier"/>
              </a:rPr>
              <a:t> = args[0];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out.println("Hi</a:t>
            </a:r>
            <a:r>
              <a:rPr lang="en-US" sz="1400" i="1" dirty="0" smtClean="0">
                <a:latin typeface="Courier"/>
                <a:cs typeface="Courier"/>
              </a:rPr>
              <a:t> Service: " + </a:t>
            </a:r>
            <a:r>
              <a:rPr lang="en-US" sz="1400" i="1" dirty="0" err="1" smtClean="0">
                <a:latin typeface="Courier"/>
                <a:cs typeface="Courier"/>
              </a:rPr>
              <a:t>hiProviderName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byProviderName</a:t>
            </a:r>
            <a:r>
              <a:rPr lang="en-US" sz="1400" dirty="0" smtClean="0">
                <a:latin typeface="Courier"/>
                <a:cs typeface="Courier"/>
              </a:rPr>
              <a:t> = args[1];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out.println("By</a:t>
            </a:r>
            <a:r>
              <a:rPr lang="en-US" sz="1400" i="1" dirty="0" smtClean="0">
                <a:latin typeface="Courier"/>
                <a:cs typeface="Courier"/>
              </a:rPr>
              <a:t> Service: " + </a:t>
            </a:r>
            <a:r>
              <a:rPr lang="en-US" sz="1400" i="1" dirty="0" err="1" smtClean="0">
                <a:latin typeface="Courier"/>
                <a:cs typeface="Courier"/>
              </a:rPr>
              <a:t>byProviderName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hiByProviderName</a:t>
            </a:r>
            <a:r>
              <a:rPr lang="en-US" sz="1400" dirty="0" smtClean="0">
                <a:latin typeface="Courier"/>
                <a:cs typeface="Courier"/>
              </a:rPr>
              <a:t> = args[2];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out.println("HiBy</a:t>
            </a:r>
            <a:r>
              <a:rPr lang="en-US" sz="1400" i="1" dirty="0" smtClean="0">
                <a:latin typeface="Courier"/>
                <a:cs typeface="Courier"/>
              </a:rPr>
              <a:t> Service: " + </a:t>
            </a:r>
            <a:r>
              <a:rPr lang="en-US" sz="1400" i="1" dirty="0" err="1" smtClean="0">
                <a:latin typeface="Courier"/>
                <a:cs typeface="Courier"/>
              </a:rPr>
              <a:t>hiByProviderName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toWho</a:t>
            </a:r>
            <a:r>
              <a:rPr lang="en-US" sz="1400" dirty="0" smtClean="0">
                <a:latin typeface="Courier"/>
                <a:cs typeface="Courier"/>
              </a:rPr>
              <a:t> = args[3];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System.</a:t>
            </a:r>
            <a:r>
              <a:rPr lang="en-US" sz="1400" i="1" dirty="0" err="1" smtClean="0">
                <a:latin typeface="Courier"/>
                <a:cs typeface="Courier"/>
              </a:rPr>
              <a:t>out.println("Name</a:t>
            </a:r>
            <a:r>
              <a:rPr lang="en-US" sz="1400" i="1" dirty="0" smtClean="0">
                <a:latin typeface="Courier"/>
                <a:cs typeface="Courier"/>
              </a:rPr>
              <a:t> of person you want to speak to: " + </a:t>
            </a:r>
            <a:r>
              <a:rPr lang="en-US" sz="1400" i="1" dirty="0" err="1" smtClean="0">
                <a:latin typeface="Courier"/>
                <a:cs typeface="Courier"/>
              </a:rPr>
              <a:t>toWho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6237982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Note: </a:t>
            </a:r>
            <a:r>
              <a:rPr lang="en-US" sz="1600" b="1" dirty="0" err="1" smtClean="0">
                <a:latin typeface="Arial"/>
                <a:cs typeface="Arial"/>
              </a:rPr>
              <a:t>args</a:t>
            </a:r>
            <a:r>
              <a:rPr lang="en-US" sz="1600" b="1" dirty="0" smtClean="0">
                <a:latin typeface="Arial"/>
                <a:cs typeface="Arial"/>
              </a:rPr>
              <a:t>[] is a string array that are supplied on the java command line. They are set in the </a:t>
            </a:r>
            <a:r>
              <a:rPr lang="en-US" sz="1600" b="1" dirty="0" err="1" smtClean="0">
                <a:latin typeface="Arial"/>
                <a:cs typeface="Arial"/>
              </a:rPr>
              <a:t>helloJob-req-run.xml</a:t>
            </a:r>
            <a:r>
              <a:rPr lang="en-US" sz="1600" b="1" dirty="0" smtClean="0">
                <a:latin typeface="Arial"/>
                <a:cs typeface="Arial"/>
              </a:rPr>
              <a:t> file. 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571500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… </a:t>
            </a:r>
          </a:p>
          <a:p>
            <a:r>
              <a:rPr lang="en-US" sz="1400" dirty="0" smtClean="0"/>
              <a:t>Source continued on next slide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1062335"/>
            <a:ext cx="6777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engineering.requestor.hello.HelloJobRequestor.java</a:t>
            </a:r>
            <a:endParaRPr 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HelloJobRequestor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0" y="1143000"/>
            <a:ext cx="6777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engineering.requestor.hello.HelloJobRequestor.java</a:t>
            </a:r>
            <a:endParaRPr lang="en-US" sz="2400" b="1" dirty="0" smtClean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18918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47865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14300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615620"/>
            <a:ext cx="8458200" cy="470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// Create the component tasks, and put the service signature in</a:t>
            </a:r>
          </a:p>
          <a:p>
            <a:r>
              <a:rPr lang="en-US" sz="1200" dirty="0" smtClean="0">
                <a:latin typeface="Courier"/>
                <a:cs typeface="Courier"/>
              </a:rPr>
              <a:t>// This constructor actually creates a default </a:t>
            </a:r>
            <a:r>
              <a:rPr lang="en-US" sz="1200" dirty="0" err="1" smtClean="0">
                <a:latin typeface="Courier"/>
                <a:cs typeface="Courier"/>
              </a:rPr>
              <a:t>ControlContext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    Exertion </a:t>
            </a:r>
            <a:r>
              <a:rPr lang="en-US" sz="1200" dirty="0" err="1" smtClean="0">
                <a:latin typeface="Courier"/>
                <a:cs typeface="Courier"/>
              </a:rPr>
              <a:t>taskHi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ServiceTask("hi</a:t>
            </a:r>
            <a:r>
              <a:rPr lang="en-US" sz="1200" b="1" dirty="0" smtClean="0">
                <a:latin typeface="Courier"/>
                <a:cs typeface="Courier"/>
              </a:rPr>
              <a:t>", "Task to say hello");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Exertion </a:t>
            </a:r>
            <a:r>
              <a:rPr lang="en-US" sz="1200" dirty="0" err="1" smtClean="0">
                <a:latin typeface="Courier"/>
                <a:cs typeface="Courier"/>
              </a:rPr>
              <a:t>taskBy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ServiceTask("by</a:t>
            </a:r>
            <a:r>
              <a:rPr lang="en-US" sz="1200" b="1" dirty="0" smtClean="0">
                <a:latin typeface="Courier"/>
                <a:cs typeface="Courier"/>
              </a:rPr>
              <a:t>", "Task to say by");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Exertion </a:t>
            </a:r>
            <a:r>
              <a:rPr lang="en-US" sz="1200" dirty="0" err="1" smtClean="0">
                <a:latin typeface="Courier"/>
                <a:cs typeface="Courier"/>
              </a:rPr>
              <a:t>taskHiBy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ServiceTask("hiby</a:t>
            </a:r>
            <a:r>
              <a:rPr lang="en-US" sz="1200" b="1" dirty="0" smtClean="0">
                <a:latin typeface="Courier"/>
                <a:cs typeface="Courier"/>
              </a:rPr>
              <a:t>", "Task to say </a:t>
            </a:r>
            <a:r>
              <a:rPr lang="en-US" sz="1200" b="1" dirty="0" err="1" smtClean="0">
                <a:latin typeface="Courier"/>
                <a:cs typeface="Courier"/>
              </a:rPr>
              <a:t>hiby</a:t>
            </a:r>
            <a:r>
              <a:rPr lang="en-US" sz="1200" b="1" dirty="0" smtClean="0">
                <a:latin typeface="Courier"/>
                <a:cs typeface="Courier"/>
              </a:rPr>
              <a:t>");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    // Create signatures for services the Hi, By, and </a:t>
            </a:r>
            <a:r>
              <a:rPr lang="en-US" sz="1200" dirty="0" err="1" smtClean="0">
                <a:latin typeface="Courier"/>
                <a:cs typeface="Courier"/>
              </a:rPr>
              <a:t>HiBy</a:t>
            </a:r>
            <a:r>
              <a:rPr lang="en-US" sz="1200" dirty="0" smtClean="0">
                <a:latin typeface="Courier"/>
                <a:cs typeface="Courier"/>
              </a:rPr>
              <a:t> and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// set the provider name accordingly from the online </a:t>
            </a:r>
            <a:r>
              <a:rPr lang="en-US" sz="1200" u="sng" dirty="0" err="1" smtClean="0">
                <a:latin typeface="Courier"/>
                <a:cs typeface="Courier"/>
              </a:rPr>
              <a:t>args</a:t>
            </a:r>
            <a:endParaRPr lang="en-US" sz="1200" u="sng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    Signature </a:t>
            </a:r>
            <a:r>
              <a:rPr lang="en-US" sz="1200" dirty="0" err="1" smtClean="0">
                <a:latin typeface="Courier"/>
                <a:cs typeface="Courier"/>
              </a:rPr>
              <a:t>methodHi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ServiceSignature("sayHi</a:t>
            </a:r>
            <a:r>
              <a:rPr lang="en-US" sz="1200" b="1" dirty="0" smtClean="0">
                <a:latin typeface="Courier"/>
                <a:cs typeface="Courier"/>
              </a:rPr>
              <a:t>",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HelloRemoteInterface.</a:t>
            </a:r>
            <a:r>
              <a:rPr lang="en-US" sz="1200" b="1" dirty="0" err="1" smtClean="0">
                <a:latin typeface="Courier"/>
                <a:cs typeface="Courier"/>
              </a:rPr>
              <a:t>class</a:t>
            </a:r>
            <a:r>
              <a:rPr lang="en-US" sz="1200" b="1" dirty="0" smtClean="0">
                <a:latin typeface="Courier"/>
                <a:cs typeface="Courier"/>
              </a:rPr>
              <a:t>, 				</a:t>
            </a:r>
            <a:r>
              <a:rPr lang="en-US" sz="1200" b="1" dirty="0" err="1" smtClean="0">
                <a:latin typeface="Courier"/>
                <a:cs typeface="Courier"/>
              </a:rPr>
              <a:t>hiProviderName</a:t>
            </a:r>
            <a:r>
              <a:rPr lang="en-US" sz="1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Signature </a:t>
            </a:r>
            <a:r>
              <a:rPr lang="en-US" sz="1200" dirty="0" err="1" smtClean="0">
                <a:latin typeface="Courier"/>
                <a:cs typeface="Courier"/>
              </a:rPr>
              <a:t>methodBy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ServiceSignature("sayBy</a:t>
            </a:r>
            <a:r>
              <a:rPr lang="en-US" sz="1200" b="1" dirty="0" smtClean="0">
                <a:latin typeface="Courier"/>
                <a:cs typeface="Courier"/>
              </a:rPr>
              <a:t>",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HelloRemoteInterface.</a:t>
            </a:r>
            <a:r>
              <a:rPr lang="en-US" sz="1200" b="1" dirty="0" err="1" smtClean="0">
                <a:latin typeface="Courier"/>
                <a:cs typeface="Courier"/>
              </a:rPr>
              <a:t>class</a:t>
            </a:r>
            <a:r>
              <a:rPr lang="en-US" sz="1200" b="1" dirty="0" smtClean="0">
                <a:latin typeface="Courier"/>
                <a:cs typeface="Courier"/>
              </a:rPr>
              <a:t>, 			          </a:t>
            </a:r>
            <a:r>
              <a:rPr lang="en-US" sz="1200" b="1" dirty="0" err="1" smtClean="0">
                <a:latin typeface="Courier"/>
                <a:cs typeface="Courier"/>
              </a:rPr>
              <a:t>byProviderName</a:t>
            </a:r>
            <a:r>
              <a:rPr lang="en-US" sz="1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Signature </a:t>
            </a:r>
            <a:r>
              <a:rPr lang="en-US" sz="1200" dirty="0" err="1" smtClean="0">
                <a:latin typeface="Courier"/>
                <a:cs typeface="Courier"/>
              </a:rPr>
              <a:t>methodHiBy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ServiceSignature("sayHiBy</a:t>
            </a:r>
            <a:r>
              <a:rPr lang="en-US" sz="1200" b="1" dirty="0" smtClean="0">
                <a:latin typeface="Courier"/>
                <a:cs typeface="Courier"/>
              </a:rPr>
              <a:t>", </a:t>
            </a:r>
            <a:r>
              <a:rPr lang="en-US" sz="1200" dirty="0" err="1" smtClean="0">
                <a:latin typeface="Courier"/>
                <a:cs typeface="Courier"/>
              </a:rPr>
              <a:t>HelloRemoteInterface.</a:t>
            </a:r>
            <a:r>
              <a:rPr lang="en-US" sz="1200" b="1" dirty="0" err="1" smtClean="0">
                <a:latin typeface="Courier"/>
                <a:cs typeface="Courier"/>
              </a:rPr>
              <a:t>class</a:t>
            </a:r>
            <a:r>
              <a:rPr lang="en-US" sz="1200" b="1" dirty="0" smtClean="0">
                <a:latin typeface="Courier"/>
                <a:cs typeface="Courier"/>
              </a:rPr>
              <a:t>, 		          </a:t>
            </a:r>
            <a:r>
              <a:rPr lang="en-US" sz="1200" b="1" dirty="0" err="1" smtClean="0">
                <a:latin typeface="Courier"/>
                <a:cs typeface="Courier"/>
              </a:rPr>
              <a:t>hiByProviderName</a:t>
            </a:r>
            <a:r>
              <a:rPr lang="en-US" sz="1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</a:t>
            </a:r>
          </a:p>
          <a:p>
            <a:r>
              <a:rPr lang="en-US" sz="1200" dirty="0" smtClean="0">
                <a:latin typeface="Courier"/>
                <a:cs typeface="Courier"/>
              </a:rPr>
              <a:t>// Create &amp; populate the context for the task </a:t>
            </a:r>
            <a:r>
              <a:rPr lang="en-US" sz="1200" u="sng" dirty="0" smtClean="0">
                <a:latin typeface="Courier"/>
                <a:cs typeface="Courier"/>
              </a:rPr>
              <a:t>Hi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Context </a:t>
            </a:r>
            <a:r>
              <a:rPr lang="en-US" sz="1200" dirty="0" err="1" smtClean="0">
                <a:latin typeface="Courier"/>
                <a:cs typeface="Courier"/>
              </a:rPr>
              <a:t>contextHi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ServiceContext("sayHiContext</a:t>
            </a:r>
            <a:r>
              <a:rPr lang="en-US" sz="1200" b="1" dirty="0" smtClean="0">
                <a:latin typeface="Courier"/>
                <a:cs typeface="Courier"/>
              </a:rPr>
              <a:t>");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contextHi.putInValue("in</a:t>
            </a:r>
            <a:r>
              <a:rPr lang="en-US" sz="1200" dirty="0" smtClean="0">
                <a:latin typeface="Courier"/>
                <a:cs typeface="Courier"/>
              </a:rPr>
              <a:t>/value", </a:t>
            </a:r>
            <a:r>
              <a:rPr lang="en-US" sz="1200" dirty="0" err="1" smtClean="0">
                <a:latin typeface="Courier"/>
                <a:cs typeface="Courier"/>
              </a:rPr>
              <a:t>toWho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contextHi.putOutValue("out</a:t>
            </a:r>
            <a:r>
              <a:rPr lang="en-US" sz="1200" dirty="0" smtClean="0">
                <a:latin typeface="Courier"/>
                <a:cs typeface="Courier"/>
              </a:rPr>
              <a:t>/value", </a:t>
            </a:r>
            <a:r>
              <a:rPr lang="en-US" sz="1200" dirty="0" err="1" smtClean="0">
                <a:latin typeface="Courier"/>
                <a:cs typeface="Courier"/>
              </a:rPr>
              <a:t>Context.</a:t>
            </a:r>
            <a:r>
              <a:rPr lang="en-US" sz="1200" i="1" dirty="0" err="1" smtClean="0">
                <a:latin typeface="Courier"/>
                <a:cs typeface="Courier"/>
              </a:rPr>
              <a:t>EMPTY_LEAF</a:t>
            </a:r>
            <a:r>
              <a:rPr lang="en-US" sz="1200" i="1" dirty="0" smtClean="0">
                <a:latin typeface="Courier"/>
                <a:cs typeface="Courier"/>
              </a:rPr>
              <a:t>);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// Create &amp; populate the context for the task By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Context </a:t>
            </a:r>
            <a:r>
              <a:rPr lang="en-US" sz="1200" dirty="0" err="1" smtClean="0">
                <a:latin typeface="Courier"/>
                <a:cs typeface="Courier"/>
              </a:rPr>
              <a:t>contextBy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smtClean="0">
                <a:latin typeface="Courier"/>
                <a:cs typeface="Courier"/>
              </a:rPr>
              <a:t>new </a:t>
            </a:r>
            <a:r>
              <a:rPr lang="en-US" sz="1200" b="1" dirty="0" err="1" smtClean="0">
                <a:latin typeface="Courier"/>
                <a:cs typeface="Courier"/>
              </a:rPr>
              <a:t>ServiceContext("sayByContext</a:t>
            </a:r>
            <a:r>
              <a:rPr lang="en-US" sz="1200" b="1" dirty="0" smtClean="0">
                <a:latin typeface="Courier"/>
                <a:cs typeface="Courier"/>
              </a:rPr>
              <a:t>");</a:t>
            </a:r>
          </a:p>
          <a:p>
            <a:r>
              <a:rPr lang="en-US" sz="1200" dirty="0" smtClean="0">
                <a:latin typeface="Courier"/>
                <a:cs typeface="Courier"/>
              </a:rPr>
              <a:t>// </a:t>
            </a: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note the input for this task will come from the output from the Hi Task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contextBy.putInValue("in</a:t>
            </a:r>
            <a:r>
              <a:rPr lang="en-US" sz="1200" dirty="0" smtClean="0">
                <a:latin typeface="Courier"/>
                <a:cs typeface="Courier"/>
              </a:rPr>
              <a:t>/value", </a:t>
            </a:r>
            <a:r>
              <a:rPr lang="en-US" sz="1200" dirty="0" err="1" smtClean="0">
                <a:latin typeface="Courier"/>
                <a:cs typeface="Courier"/>
              </a:rPr>
              <a:t>Context.</a:t>
            </a:r>
            <a:r>
              <a:rPr lang="en-US" sz="1200" i="1" dirty="0" err="1" smtClean="0">
                <a:latin typeface="Courier"/>
                <a:cs typeface="Courier"/>
              </a:rPr>
              <a:t>EMPTY_LEAF</a:t>
            </a:r>
            <a:r>
              <a:rPr lang="en-US" sz="1200" i="1" dirty="0" smtClean="0">
                <a:latin typeface="Courier"/>
                <a:cs typeface="Courier"/>
              </a:rPr>
              <a:t>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contextBy.putOutValue("out</a:t>
            </a:r>
            <a:r>
              <a:rPr lang="en-US" sz="1200" dirty="0" smtClean="0">
                <a:latin typeface="Courier"/>
                <a:cs typeface="Courier"/>
              </a:rPr>
              <a:t>/value", </a:t>
            </a:r>
            <a:r>
              <a:rPr lang="en-US" sz="1200" dirty="0" err="1" smtClean="0">
                <a:latin typeface="Courier"/>
                <a:cs typeface="Courier"/>
              </a:rPr>
              <a:t>Context.</a:t>
            </a:r>
            <a:r>
              <a:rPr lang="en-US" sz="1200" i="1" dirty="0" err="1" smtClean="0">
                <a:latin typeface="Courier"/>
                <a:cs typeface="Courier"/>
              </a:rPr>
              <a:t>EMPTY_LEAF</a:t>
            </a:r>
            <a:r>
              <a:rPr lang="en-US" sz="1200" i="1" dirty="0" smtClean="0">
                <a:latin typeface="Courier"/>
                <a:cs typeface="Courier"/>
              </a:rPr>
              <a:t>);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63347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… </a:t>
            </a:r>
          </a:p>
          <a:p>
            <a:r>
              <a:rPr lang="en-US" sz="1400" dirty="0" smtClean="0"/>
              <a:t>Source continued on next slide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827314" cy="77216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124200"/>
            <a:ext cx="1098274" cy="863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0" y="4583545"/>
            <a:ext cx="1114425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" y="5467925"/>
            <a:ext cx="1123950" cy="307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HelloJobRequestor</a:t>
            </a:r>
            <a:endParaRPr lang="en-US" b="1" i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29540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58487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24922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09600" y="1524000"/>
            <a:ext cx="8839200" cy="547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 // Create &amp; populate the context for the task </a:t>
            </a:r>
            <a:r>
              <a:rPr lang="en-US" sz="1400" dirty="0" err="1" smtClean="0">
                <a:latin typeface="Courier"/>
                <a:cs typeface="Courier"/>
              </a:rPr>
              <a:t>HiBy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Context </a:t>
            </a:r>
            <a:r>
              <a:rPr lang="en-US" sz="1400" dirty="0" err="1" smtClean="0">
                <a:latin typeface="Courier"/>
                <a:cs typeface="Courier"/>
              </a:rPr>
              <a:t>contextHiBy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ServiceContext("sayHiByContext</a:t>
            </a:r>
            <a:r>
              <a:rPr lang="en-US" sz="1400" b="1" dirty="0" smtClean="0">
                <a:latin typeface="Courier"/>
                <a:cs typeface="Courier"/>
              </a:rPr>
              <a:t>");</a:t>
            </a:r>
          </a:p>
          <a:p>
            <a:r>
              <a:rPr lang="en-US" sz="1400" dirty="0" smtClean="0">
                <a:latin typeface="Courier"/>
                <a:cs typeface="Courier"/>
              </a:rPr>
              <a:t>// note the input for this task will come from the output from </a:t>
            </a:r>
          </a:p>
          <a:p>
            <a:r>
              <a:rPr lang="en-US" sz="1400" dirty="0" smtClean="0">
                <a:latin typeface="Courier"/>
                <a:cs typeface="Courier"/>
              </a:rPr>
              <a:t>//the By Task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</a:t>
            </a:r>
            <a:r>
              <a:rPr lang="en-US" sz="1400" dirty="0" err="1" smtClean="0">
                <a:latin typeface="Courier"/>
                <a:cs typeface="Courier"/>
              </a:rPr>
              <a:t>contextHiBy.putInValue("in</a:t>
            </a:r>
            <a:r>
              <a:rPr lang="en-US" sz="1400" dirty="0" smtClean="0">
                <a:latin typeface="Courier"/>
                <a:cs typeface="Courier"/>
              </a:rPr>
              <a:t>/value", </a:t>
            </a:r>
            <a:r>
              <a:rPr lang="en-US" sz="1400" dirty="0" err="1" smtClean="0">
                <a:latin typeface="Courier"/>
                <a:cs typeface="Courier"/>
              </a:rPr>
              <a:t>Context.</a:t>
            </a:r>
            <a:r>
              <a:rPr lang="en-US" sz="1400" i="1" dirty="0" err="1" smtClean="0">
                <a:latin typeface="Courier"/>
                <a:cs typeface="Courier"/>
              </a:rPr>
              <a:t>EMPTY_LEAF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// populate the tasks with the signatures and the context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((</a:t>
            </a:r>
            <a:r>
              <a:rPr lang="en-US" sz="1400" dirty="0" err="1" smtClean="0">
                <a:latin typeface="Courier"/>
                <a:cs typeface="Courier"/>
              </a:rPr>
              <a:t>ServiceTask)taskHi).addSignature(methodHi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((</a:t>
            </a:r>
            <a:r>
              <a:rPr lang="en-US" sz="1400" dirty="0" err="1" smtClean="0">
                <a:latin typeface="Courier"/>
                <a:cs typeface="Courier"/>
              </a:rPr>
              <a:t>ServiceTask)taskHi).setContext(contextHi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((</a:t>
            </a:r>
            <a:r>
              <a:rPr lang="en-US" sz="1400" dirty="0" err="1" smtClean="0">
                <a:latin typeface="Courier"/>
                <a:cs typeface="Courier"/>
              </a:rPr>
              <a:t>ServiceTask)taskBy).addSignature(methodBy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((</a:t>
            </a:r>
            <a:r>
              <a:rPr lang="en-US" sz="1400" dirty="0" err="1" smtClean="0">
                <a:latin typeface="Courier"/>
                <a:cs typeface="Courier"/>
              </a:rPr>
              <a:t>ServiceTask)taskBy).setContext(contextBy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((</a:t>
            </a:r>
            <a:r>
              <a:rPr lang="en-US" sz="1400" dirty="0" err="1" smtClean="0">
                <a:latin typeface="Courier"/>
                <a:cs typeface="Courier"/>
              </a:rPr>
              <a:t>ServiceTask)taskHiBy).addSignature(methodHiBy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((</a:t>
            </a:r>
            <a:r>
              <a:rPr lang="en-US" sz="1400" dirty="0" err="1" smtClean="0">
                <a:latin typeface="Courier"/>
                <a:cs typeface="Courier"/>
              </a:rPr>
              <a:t>ServiceTask)taskHiBy).setContext(contextHiBy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// create the exertion job composed of the above tasks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Job job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ServiceJob("HelloBy</a:t>
            </a:r>
            <a:r>
              <a:rPr lang="en-US" sz="1400" b="1" dirty="0" smtClean="0">
                <a:latin typeface="Courier"/>
                <a:cs typeface="Courier"/>
              </a:rPr>
              <a:t>");</a:t>
            </a:r>
          </a:p>
          <a:p>
            <a:endParaRPr lang="en-US" sz="1400" b="1" dirty="0" smtClean="0">
              <a:latin typeface="Courier"/>
              <a:cs typeface="Courier"/>
            </a:endParaRPr>
          </a:p>
          <a:p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job.addExertion(taskHi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job.addExertion(taskBy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job.addExertion(taskHiBy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143000"/>
            <a:ext cx="6777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engineering.requestor.hello.HelloJobRequestor.java</a:t>
            </a:r>
            <a:endParaRPr lang="en-US" sz="2400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1123950" cy="30740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048000"/>
            <a:ext cx="762000" cy="71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2800"/>
            <a:ext cx="762000" cy="71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81400"/>
            <a:ext cx="762000" cy="71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7" y="5486400"/>
            <a:ext cx="592893" cy="1143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953000"/>
            <a:ext cx="844550" cy="367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288"/>
            <a:ext cx="6400800" cy="981075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HelloJobRequestor</a:t>
            </a:r>
            <a:endParaRPr lang="en-US" b="1" i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6930" y="1295400"/>
            <a:ext cx="1364670" cy="13716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330" y="1584875"/>
            <a:ext cx="1075751" cy="100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79330" y="1249220"/>
            <a:ext cx="10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09600" y="1734265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 // create the control context and set access to push, and </a:t>
            </a:r>
          </a:p>
          <a:p>
            <a:r>
              <a:rPr lang="en-US" sz="1400" dirty="0" smtClean="0">
                <a:latin typeface="Courier"/>
                <a:cs typeface="Courier"/>
              </a:rPr>
              <a:t> // flow to sequential. </a:t>
            </a:r>
          </a:p>
          <a:p>
            <a:r>
              <a:rPr lang="en-US" sz="1400" dirty="0" smtClean="0">
                <a:latin typeface="Courier"/>
                <a:cs typeface="Courier"/>
              </a:rPr>
              <a:t> // Finally request that the execution time for the job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Context </a:t>
            </a:r>
            <a:r>
              <a:rPr lang="en-US" sz="1400" dirty="0" err="1" smtClean="0">
                <a:latin typeface="Courier"/>
                <a:cs typeface="Courier"/>
              </a:rPr>
              <a:t>controlContextHiBy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b="1" dirty="0" smtClean="0">
                <a:latin typeface="Courier"/>
                <a:cs typeface="Courier"/>
              </a:rPr>
              <a:t>new </a:t>
            </a:r>
            <a:r>
              <a:rPr lang="en-US" sz="1400" b="1" dirty="0" err="1" smtClean="0">
                <a:latin typeface="Courier"/>
                <a:cs typeface="Courier"/>
              </a:rPr>
              <a:t>ControlContext</a:t>
            </a:r>
            <a:r>
              <a:rPr lang="en-US" sz="1400" b="1" dirty="0" smtClean="0">
                <a:latin typeface="Courier"/>
                <a:cs typeface="Courier"/>
              </a:rPr>
              <a:t>();</a:t>
            </a:r>
          </a:p>
          <a:p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((</a:t>
            </a:r>
            <a:r>
              <a:rPr lang="en-US" sz="1400" dirty="0" err="1" smtClean="0">
                <a:latin typeface="Courier"/>
                <a:cs typeface="Courier"/>
              </a:rPr>
              <a:t>ControlContext)controlContextHiBy).setAccessType(Access.</a:t>
            </a:r>
            <a:r>
              <a:rPr lang="en-US" sz="1400" i="1" dirty="0" err="1" smtClean="0">
                <a:latin typeface="Courier"/>
                <a:cs typeface="Courier"/>
              </a:rPr>
              <a:t>PUSH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((</a:t>
            </a:r>
            <a:r>
              <a:rPr lang="en-US" sz="1400" dirty="0" err="1" smtClean="0">
                <a:latin typeface="Courier"/>
                <a:cs typeface="Courier"/>
              </a:rPr>
              <a:t>ControlContext)controlContextHiBy).setFlowType(Flow.</a:t>
            </a:r>
            <a:r>
              <a:rPr lang="en-US" sz="1400" i="1" dirty="0" err="1" smtClean="0">
                <a:latin typeface="Courier"/>
                <a:cs typeface="Courier"/>
              </a:rPr>
              <a:t>SEQ</a:t>
            </a:r>
            <a:r>
              <a:rPr lang="en-US" sz="1400" i="1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((</a:t>
            </a:r>
            <a:r>
              <a:rPr lang="en-US" sz="1400" dirty="0" err="1" smtClean="0">
                <a:latin typeface="Courier"/>
                <a:cs typeface="Courier"/>
              </a:rPr>
              <a:t>ControlContext)controlContextHiBy).setExecTimeRequested(</a:t>
            </a:r>
            <a:r>
              <a:rPr lang="en-US" sz="1400" b="1" dirty="0" err="1" smtClean="0">
                <a:latin typeface="Courier"/>
                <a:cs typeface="Courier"/>
              </a:rPr>
              <a:t>true</a:t>
            </a:r>
            <a:r>
              <a:rPr lang="en-US" sz="14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// set the job control strategy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job.setControlContext((ControlContext)controlContextHiBy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// create data context mappings from on task to the next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contextBy.map("out</a:t>
            </a:r>
            <a:r>
              <a:rPr lang="en-US" sz="1400" dirty="0" smtClean="0">
                <a:latin typeface="Courier"/>
                <a:cs typeface="Courier"/>
              </a:rPr>
              <a:t>/value", "in/value", </a:t>
            </a:r>
            <a:r>
              <a:rPr lang="en-US" sz="1400" dirty="0" err="1" smtClean="0">
                <a:latin typeface="Courier"/>
                <a:cs typeface="Courier"/>
              </a:rPr>
              <a:t>contextHiBy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contextHi.map("out</a:t>
            </a:r>
            <a:r>
              <a:rPr lang="en-US" sz="1400" dirty="0" smtClean="0">
                <a:latin typeface="Courier"/>
                <a:cs typeface="Courier"/>
              </a:rPr>
              <a:t>/value", "in/value", </a:t>
            </a:r>
            <a:r>
              <a:rPr lang="en-US" sz="1400" dirty="0" err="1" smtClean="0">
                <a:latin typeface="Courier"/>
                <a:cs typeface="Courier"/>
              </a:rPr>
              <a:t>contextBy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contextBy.map("out</a:t>
            </a:r>
            <a:r>
              <a:rPr lang="en-US" sz="1400" dirty="0" smtClean="0">
                <a:latin typeface="Courier"/>
                <a:cs typeface="Courier"/>
              </a:rPr>
              <a:t>/value", "in/value", </a:t>
            </a:r>
            <a:r>
              <a:rPr lang="en-US" sz="1400" dirty="0" err="1" smtClean="0">
                <a:latin typeface="Courier"/>
                <a:cs typeface="Courier"/>
              </a:rPr>
              <a:t>contextHiBy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   // execute the service job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Exertion result = </a:t>
            </a:r>
            <a:r>
              <a:rPr lang="en-US" sz="1400" dirty="0" err="1" smtClean="0">
                <a:latin typeface="Courier"/>
                <a:cs typeface="Courier"/>
              </a:rPr>
              <a:t>job.exert(</a:t>
            </a:r>
            <a:r>
              <a:rPr lang="en-US" sz="1400" b="1" dirty="0" err="1" smtClean="0">
                <a:latin typeface="Courier"/>
                <a:cs typeface="Courier"/>
              </a:rPr>
              <a:t>null</a:t>
            </a:r>
            <a:r>
              <a:rPr lang="en-US" sz="1400" b="1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143000"/>
            <a:ext cx="6777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engineering.requestor.hello.HelloJobRequestor.java</a:t>
            </a:r>
            <a:endParaRPr lang="en-US" sz="2400" b="1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" y="2431470"/>
            <a:ext cx="1066800" cy="2942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4800" y="2830327"/>
            <a:ext cx="609600" cy="13260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4800" y="4343400"/>
            <a:ext cx="889000" cy="1377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6096000"/>
            <a:ext cx="1188742" cy="596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81000" y="5867400"/>
            <a:ext cx="468671" cy="7264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HelloJob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your environment </a:t>
            </a:r>
            <a:r>
              <a:rPr lang="en-US" sz="2400" dirty="0" err="1" smtClean="0"/>
              <a:t>webster</a:t>
            </a:r>
            <a:r>
              <a:rPr lang="en-US" sz="2400" dirty="0" smtClean="0"/>
              <a:t> (if not running)</a:t>
            </a:r>
          </a:p>
          <a:p>
            <a:pPr lvl="1"/>
            <a:r>
              <a:rPr lang="en-US" sz="1800" dirty="0" smtClean="0"/>
              <a:t>Execute iGrid-10/bin/webster/bin/webster-run.xml</a:t>
            </a:r>
          </a:p>
          <a:p>
            <a:r>
              <a:rPr lang="en-US" sz="2400" dirty="0" smtClean="0"/>
              <a:t>Start the </a:t>
            </a:r>
            <a:r>
              <a:rPr lang="en-US" sz="2400" dirty="0" err="1" smtClean="0"/>
              <a:t>i</a:t>
            </a:r>
            <a:r>
              <a:rPr lang="en-US" sz="2400" dirty="0" smtClean="0"/>
              <a:t>-Grid basic services (if not running)</a:t>
            </a:r>
          </a:p>
          <a:p>
            <a:pPr lvl="1"/>
            <a:r>
              <a:rPr lang="en-US" sz="1800" dirty="0" smtClean="0"/>
              <a:t>Execute i-Grid-10/bin/iGrid-min-boot.xml</a:t>
            </a:r>
          </a:p>
          <a:p>
            <a:r>
              <a:rPr lang="en-US" sz="2400" dirty="0" smtClean="0"/>
              <a:t>Start the </a:t>
            </a:r>
            <a:r>
              <a:rPr lang="en-US" sz="2400" dirty="0" err="1" smtClean="0"/>
              <a:t>i</a:t>
            </a:r>
            <a:r>
              <a:rPr lang="en-US" sz="2400" dirty="0" smtClean="0"/>
              <a:t>-Grid service browser (if not running)</a:t>
            </a:r>
          </a:p>
          <a:p>
            <a:pPr lvl="1"/>
            <a:r>
              <a:rPr lang="en-US" sz="1800" dirty="0" smtClean="0"/>
              <a:t>Execute i-Grid-10/bin/browser/bin/service-browser-run.xml</a:t>
            </a:r>
          </a:p>
          <a:p>
            <a:r>
              <a:rPr lang="en-US" sz="2000" dirty="0" smtClean="0"/>
              <a:t>Start/publish the three </a:t>
            </a:r>
            <a:r>
              <a:rPr lang="en-US" sz="2000" dirty="0" err="1" smtClean="0"/>
              <a:t>HelloProviders</a:t>
            </a:r>
            <a:r>
              <a:rPr lang="en-US" sz="2000" dirty="0" smtClean="0"/>
              <a:t>, (Hi, By, </a:t>
            </a:r>
            <a:r>
              <a:rPr lang="en-US" sz="2000" dirty="0" err="1" smtClean="0"/>
              <a:t>HiBy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i-Grid10/modules/examples/hello/hello/provider/bin/jeri-helloHi-run.xml</a:t>
            </a:r>
          </a:p>
          <a:p>
            <a:pPr lvl="1"/>
            <a:r>
              <a:rPr lang="en-US" sz="1800" dirty="0" smtClean="0"/>
              <a:t>i-Grid10/modules/examples/hello/hello/provider/bin/jeri-helloBy-run.xml</a:t>
            </a:r>
          </a:p>
          <a:p>
            <a:pPr lvl="1"/>
            <a:r>
              <a:rPr lang="en-US" sz="1800" dirty="0" smtClean="0"/>
              <a:t>i-Grid10/modules/examples/hello/hello/provider/bin/jeri-helloHiBy-run.xml</a:t>
            </a:r>
          </a:p>
          <a:p>
            <a:pPr lvl="2"/>
            <a:r>
              <a:rPr lang="en-US" sz="1400" dirty="0" smtClean="0"/>
              <a:t>Should now see the three </a:t>
            </a:r>
            <a:r>
              <a:rPr lang="en-US" sz="1400" dirty="0" err="1" smtClean="0"/>
              <a:t>HelloProvider</a:t>
            </a:r>
            <a:r>
              <a:rPr lang="en-US" sz="1400" dirty="0" smtClean="0"/>
              <a:t> in the Service Browser</a:t>
            </a:r>
          </a:p>
          <a:p>
            <a:r>
              <a:rPr lang="en-US" sz="2000" dirty="0" smtClean="0"/>
              <a:t>Execute the </a:t>
            </a:r>
            <a:r>
              <a:rPr lang="en-US" sz="2000" dirty="0" err="1" smtClean="0"/>
              <a:t>HelloJobRequestor</a:t>
            </a:r>
            <a:endParaRPr lang="en-US" sz="2000" dirty="0" smtClean="0"/>
          </a:p>
          <a:p>
            <a:pPr lvl="1"/>
            <a:r>
              <a:rPr lang="en-US" sz="1800" dirty="0" smtClean="0"/>
              <a:t>i-Grid10/modules/examples/hello/hello/requestor/bin/helloJob-req-run.xml</a:t>
            </a:r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HelloJob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**************************</a:t>
            </a:r>
          </a:p>
          <a:p>
            <a:r>
              <a:rPr lang="en-US" dirty="0" err="1" smtClean="0"/>
              <a:t>sayHi</a:t>
            </a:r>
            <a:r>
              <a:rPr lang="en-US" dirty="0" smtClean="0"/>
              <a:t> Method Response = Returned From Hello-mac1 Hi Ray</a:t>
            </a:r>
          </a:p>
          <a:p>
            <a:r>
              <a:rPr lang="en-US" dirty="0" smtClean="0"/>
              <a:t>**************************</a:t>
            </a:r>
          </a:p>
          <a:p>
            <a:r>
              <a:rPr lang="en-US" dirty="0" err="1" smtClean="0"/>
              <a:t>sayBy</a:t>
            </a:r>
            <a:r>
              <a:rPr lang="en-US" dirty="0" smtClean="0"/>
              <a:t> Method Response = Returned From Hello-mac2 By Returned From Hello-mac1 Hi Ray</a:t>
            </a:r>
          </a:p>
          <a:p>
            <a:r>
              <a:rPr lang="en-US" dirty="0" smtClean="0"/>
              <a:t>**************************</a:t>
            </a:r>
          </a:p>
          <a:p>
            <a:r>
              <a:rPr lang="en-US" dirty="0" err="1" smtClean="0"/>
              <a:t>sayHiBy</a:t>
            </a:r>
            <a:r>
              <a:rPr lang="en-US" dirty="0" smtClean="0"/>
              <a:t> Method Response = Returned From Hello-mac3 </a:t>
            </a:r>
            <a:r>
              <a:rPr lang="en-US" dirty="0" err="1" smtClean="0"/>
              <a:t>HiBy</a:t>
            </a:r>
            <a:r>
              <a:rPr lang="en-US" dirty="0" smtClean="0"/>
              <a:t> Returned From Hello-mac2 By Returned From Hello-mac1 Hi 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451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should print out to the console: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HelloJob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326"/>
            <a:ext cx="8594476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you wish to change the service that is called or who to say hello to </a:t>
            </a:r>
          </a:p>
          <a:p>
            <a:pPr lvl="1"/>
            <a:r>
              <a:rPr lang="en-US" sz="2000" dirty="0" smtClean="0"/>
              <a:t>Edit i-Grid10/modules/examples/hello/hello/requestor/bin/helloJob-req-run.xml</a:t>
            </a:r>
          </a:p>
          <a:p>
            <a:pPr>
              <a:buNone/>
            </a:pPr>
            <a:r>
              <a:rPr lang="en-US" sz="1806" dirty="0" smtClean="0"/>
              <a:t>		&lt;target name="</a:t>
            </a:r>
            <a:r>
              <a:rPr lang="en-US" sz="1806" dirty="0" err="1" smtClean="0"/>
              <a:t>run.requestor</a:t>
            </a:r>
            <a:r>
              <a:rPr lang="en-US" sz="1806" dirty="0" smtClean="0"/>
              <a:t>"&gt;</a:t>
            </a:r>
          </a:p>
          <a:p>
            <a:pPr>
              <a:buNone/>
            </a:pPr>
            <a:r>
              <a:rPr lang="en-US" sz="1806" dirty="0" smtClean="0"/>
              <a:t>		&lt;java </a:t>
            </a:r>
            <a:r>
              <a:rPr lang="en-US" sz="1806" dirty="0" err="1" smtClean="0"/>
              <a:t>classname</a:t>
            </a:r>
            <a:r>
              <a:rPr lang="en-US" sz="1806" dirty="0" smtClean="0"/>
              <a:t>="${</a:t>
            </a:r>
            <a:r>
              <a:rPr lang="en-US" sz="1806" dirty="0" err="1" smtClean="0"/>
              <a:t>requestor.class</a:t>
            </a:r>
            <a:r>
              <a:rPr lang="en-US" sz="1806" dirty="0" smtClean="0"/>
              <a:t>}" fork="yes"&gt;</a:t>
            </a:r>
          </a:p>
          <a:p>
            <a:pPr>
              <a:buNone/>
            </a:pPr>
            <a:r>
              <a:rPr lang="en-US" sz="1806" dirty="0" smtClean="0"/>
              <a:t>		&lt;</a:t>
            </a:r>
            <a:r>
              <a:rPr lang="en-US" sz="1806" dirty="0" err="1" smtClean="0"/>
              <a:t>arg</a:t>
            </a:r>
            <a:r>
              <a:rPr lang="en-US" sz="1806" dirty="0" smtClean="0"/>
              <a:t> value=</a:t>
            </a:r>
            <a:r>
              <a:rPr lang="en-US" sz="1806" dirty="0" smtClean="0">
                <a:solidFill>
                  <a:srgbClr val="FF0000"/>
                </a:solidFill>
              </a:rPr>
              <a:t>"Hello-mac1" </a:t>
            </a:r>
            <a:r>
              <a:rPr lang="en-US" sz="1806" dirty="0" smtClean="0"/>
              <a:t>/&gt;</a:t>
            </a:r>
          </a:p>
          <a:p>
            <a:pPr>
              <a:buNone/>
            </a:pPr>
            <a:r>
              <a:rPr lang="en-US" sz="1806" dirty="0" smtClean="0"/>
              <a:t>		&lt;</a:t>
            </a:r>
            <a:r>
              <a:rPr lang="en-US" sz="1806" dirty="0" err="1" smtClean="0"/>
              <a:t>arg</a:t>
            </a:r>
            <a:r>
              <a:rPr lang="en-US" sz="1806" dirty="0" smtClean="0"/>
              <a:t> value=</a:t>
            </a:r>
            <a:r>
              <a:rPr lang="en-US" sz="1806" dirty="0" smtClean="0">
                <a:solidFill>
                  <a:srgbClr val="FF0000"/>
                </a:solidFill>
              </a:rPr>
              <a:t>"Ray2" </a:t>
            </a:r>
            <a:r>
              <a:rPr lang="en-US" sz="1806" dirty="0" smtClean="0"/>
              <a:t>/&gt;</a:t>
            </a:r>
          </a:p>
          <a:p>
            <a:pPr>
              <a:buNone/>
            </a:pPr>
            <a:r>
              <a:rPr lang="en-US" sz="1806" dirty="0" smtClean="0"/>
              <a:t>		&lt;</a:t>
            </a:r>
            <a:r>
              <a:rPr lang="en-US" sz="1806" dirty="0" err="1" smtClean="0"/>
              <a:t>classpath</a:t>
            </a:r>
            <a:r>
              <a:rPr lang="en-US" sz="1806" dirty="0" smtClean="0"/>
              <a:t> </a:t>
            </a:r>
            <a:r>
              <a:rPr lang="en-US" sz="1806" dirty="0" err="1" smtClean="0"/>
              <a:t>refid</a:t>
            </a:r>
            <a:r>
              <a:rPr lang="en-US" sz="1806" dirty="0" smtClean="0"/>
              <a:t>="</a:t>
            </a:r>
            <a:r>
              <a:rPr lang="en-US" sz="1806" dirty="0" err="1" smtClean="0"/>
              <a:t>project.classpath</a:t>
            </a:r>
            <a:r>
              <a:rPr lang="en-US" sz="1806" dirty="0" smtClean="0"/>
              <a:t>" /&gt;</a:t>
            </a:r>
          </a:p>
          <a:p>
            <a:r>
              <a:rPr lang="en-US" sz="2800" dirty="0" smtClean="0"/>
              <a:t>To change the name of your </a:t>
            </a:r>
            <a:r>
              <a:rPr lang="en-US" sz="2800" dirty="0" err="1" smtClean="0"/>
              <a:t>HelloProviders</a:t>
            </a:r>
            <a:r>
              <a:rPr lang="en-US" sz="2800" dirty="0" smtClean="0"/>
              <a:t> name</a:t>
            </a:r>
          </a:p>
          <a:p>
            <a:pPr lvl="1"/>
            <a:r>
              <a:rPr lang="en-US" sz="2000" dirty="0" smtClean="0"/>
              <a:t>Edit  i-Grid-10/bin/modules/examples/hello/hello/provider/bin/configs/helloHi,By,HiBy-prv.config &amp; republish your service</a:t>
            </a:r>
          </a:p>
          <a:p>
            <a:pPr lvl="1">
              <a:buNone/>
            </a:pPr>
            <a:r>
              <a:rPr lang="en-US" sz="2000" dirty="0" smtClean="0"/>
              <a:t>	name=</a:t>
            </a:r>
            <a:r>
              <a:rPr lang="en-US" sz="2000" dirty="0" smtClean="0">
                <a:solidFill>
                  <a:srgbClr val="FF0000"/>
                </a:solidFill>
              </a:rPr>
              <a:t>"Hello-mac1";</a:t>
            </a:r>
          </a:p>
          <a:p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Left Arrow 3"/>
          <p:cNvSpPr/>
          <p:nvPr/>
        </p:nvSpPr>
        <p:spPr>
          <a:xfrm>
            <a:off x="3611420" y="3553818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71800" y="3897868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9025" y="340603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Provider Names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54790" y="3787033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Say Hello to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3537583" y="5761303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0573" y="5590305"/>
            <a:ext cx="291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</a:t>
            </a:r>
            <a:r>
              <a:rPr lang="en-US" b="1" dirty="0" err="1" smtClean="0"/>
              <a:t>HelloProvider</a:t>
            </a:r>
            <a:r>
              <a:rPr lang="en-US" b="1" dirty="0" smtClean="0"/>
              <a:t> published name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</a:t>
            </a:r>
            <a:r>
              <a:rPr lang="en-US" dirty="0" smtClean="0"/>
              <a:t>Own Provider &amp; Requestor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existing files of providers &amp; requestors as a template</a:t>
            </a:r>
          </a:p>
          <a:p>
            <a:r>
              <a:rPr lang="en-US" sz="2400" dirty="0" smtClean="0"/>
              <a:t>Engineering/apps/</a:t>
            </a:r>
            <a:r>
              <a:rPr lang="en-US" sz="2400" dirty="0" err="1" smtClean="0"/>
              <a:t>serviceProvider_Requestor_Template</a:t>
            </a:r>
            <a:endParaRPr lang="en-US" sz="2400" dirty="0" smtClean="0"/>
          </a:p>
          <a:p>
            <a:r>
              <a:rPr lang="en-US" sz="2400" dirty="0" smtClean="0"/>
              <a:t>NEVER copy folders! Only Files (.</a:t>
            </a:r>
            <a:r>
              <a:rPr lang="en-US" sz="2400" dirty="0" err="1" smtClean="0"/>
              <a:t>svn</a:t>
            </a:r>
            <a:r>
              <a:rPr lang="en-US" sz="2400" dirty="0" smtClean="0"/>
              <a:t> hidden files will cause chaos) </a:t>
            </a:r>
          </a:p>
          <a:p>
            <a:r>
              <a:rPr lang="en-US" sz="2400" dirty="0" smtClean="0"/>
              <a:t>You can use the </a:t>
            </a:r>
            <a:r>
              <a:rPr lang="en-US" sz="2400" dirty="0" smtClean="0"/>
              <a:t>eclipse export/import facility to “copy” folder structures. (export does not include .</a:t>
            </a:r>
            <a:r>
              <a:rPr lang="en-US" sz="2400" dirty="0" err="1" smtClean="0"/>
              <a:t>svn</a:t>
            </a:r>
            <a:r>
              <a:rPr lang="en-US" sz="2400" dirty="0" smtClean="0"/>
              <a:t> files). If using export make sure the eclipse environment is in sync with the file system. (right click “refresh” on folder to export)</a:t>
            </a:r>
          </a:p>
          <a:p>
            <a:r>
              <a:rPr lang="en-US" sz="2400" dirty="0" smtClean="0"/>
              <a:t>Import – General-</a:t>
            </a:r>
            <a:r>
              <a:rPr lang="en-US" sz="2400" dirty="0" err="1" smtClean="0"/>
              <a:t>FileSystem</a:t>
            </a:r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</a:t>
            </a:r>
            <a:r>
              <a:rPr lang="en-US" dirty="0" smtClean="0"/>
              <a:t>Own Provider &amp; Requestor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Engineering/apps/</a:t>
            </a:r>
            <a:r>
              <a:rPr lang="en-US" sz="2400" dirty="0" err="1" smtClean="0"/>
              <a:t>serviceProvider_Requestor_Template</a:t>
            </a:r>
            <a:endParaRPr lang="en-US" sz="2400" dirty="0" smtClean="0"/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serviceProvider_Requestor_Template</a:t>
            </a:r>
            <a:r>
              <a:rPr lang="en-US" sz="1800" dirty="0" smtClean="0"/>
              <a:t> folder</a:t>
            </a:r>
          </a:p>
          <a:p>
            <a:r>
              <a:rPr lang="en-US" sz="1800" dirty="0" smtClean="0"/>
              <a:t>Create new folder where the new service will be created</a:t>
            </a:r>
          </a:p>
          <a:p>
            <a:r>
              <a:rPr lang="en-US" sz="1800" dirty="0" smtClean="0"/>
              <a:t>Import the folder that was exported into the new location</a:t>
            </a:r>
          </a:p>
          <a:p>
            <a:r>
              <a:rPr lang="en-US" sz="1800" dirty="0" smtClean="0"/>
              <a:t>Change all the  “</a:t>
            </a:r>
            <a:r>
              <a:rPr lang="en-US" sz="1800" dirty="0" err="1" smtClean="0"/>
              <a:t>servicetemplate</a:t>
            </a:r>
            <a:r>
              <a:rPr lang="en-US" sz="1800" dirty="0" smtClean="0"/>
              <a:t>” (file names and in files) to your provider package (example </a:t>
            </a:r>
            <a:r>
              <a:rPr lang="en-US" sz="1800" dirty="0" err="1" smtClean="0"/>
              <a:t>astros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Chage</a:t>
            </a:r>
            <a:r>
              <a:rPr lang="en-US" sz="1800" dirty="0" smtClean="0"/>
              <a:t> all “</a:t>
            </a:r>
            <a:r>
              <a:rPr lang="en-US" sz="1800" dirty="0" err="1" smtClean="0"/>
              <a:t>ServiceTemplate</a:t>
            </a:r>
            <a:r>
              <a:rPr lang="en-US" sz="1800" dirty="0" smtClean="0"/>
              <a:t>” (file name and in files ) to your </a:t>
            </a:r>
            <a:r>
              <a:rPr lang="en-US" sz="1800" dirty="0" err="1" smtClean="0"/>
              <a:t>ProviderName</a:t>
            </a:r>
            <a:r>
              <a:rPr lang="en-US" sz="1800" dirty="0" smtClean="0"/>
              <a:t> (example </a:t>
            </a:r>
            <a:r>
              <a:rPr lang="en-US" sz="1800" dirty="0" err="1" smtClean="0"/>
              <a:t>AstrosProvider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68"/>
          <p:cNvSpPr>
            <a:spLocks noChangeArrowheads="1"/>
          </p:cNvSpPr>
          <p:nvPr/>
        </p:nvSpPr>
        <p:spPr bwMode="auto">
          <a:xfrm rot="18720550">
            <a:off x="5993955" y="2174922"/>
            <a:ext cx="1693367" cy="474533"/>
          </a:xfrm>
          <a:prstGeom prst="curvedUpArrow">
            <a:avLst>
              <a:gd name="adj1" fmla="val 38675"/>
              <a:gd name="adj2" fmla="val 108111"/>
              <a:gd name="adj3" fmla="val 32426"/>
            </a:avLst>
          </a:prstGeom>
          <a:solidFill>
            <a:srgbClr val="3333CC">
              <a:alpha val="1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i="1" dirty="0" smtClean="0"/>
              <a:t>How to Capture the Physics Driving the Design Pre-Milestone A</a:t>
            </a:r>
            <a:endParaRPr lang="en-US" sz="2800" b="1" i="1" dirty="0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 rot="10800000">
            <a:off x="3989388" y="3006725"/>
            <a:ext cx="1012825" cy="900113"/>
            <a:chOff x="851" y="2752"/>
            <a:chExt cx="638" cy="1107"/>
          </a:xfrm>
          <a:effectLst/>
        </p:grpSpPr>
        <p:sp>
          <p:nvSpPr>
            <p:cNvPr id="93" name="Rectangle 71"/>
            <p:cNvSpPr>
              <a:spLocks noChangeArrowheads="1"/>
            </p:cNvSpPr>
            <p:nvPr/>
          </p:nvSpPr>
          <p:spPr bwMode="auto">
            <a:xfrm>
              <a:off x="859" y="2752"/>
              <a:ext cx="622" cy="1107"/>
            </a:xfrm>
            <a:prstGeom prst="rect">
              <a:avLst/>
            </a:prstGeom>
            <a:solidFill>
              <a:srgbClr val="3333CC">
                <a:alpha val="5098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Arc 72"/>
            <p:cNvSpPr>
              <a:spLocks/>
            </p:cNvSpPr>
            <p:nvPr/>
          </p:nvSpPr>
          <p:spPr bwMode="auto">
            <a:xfrm>
              <a:off x="851" y="2752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Arc 73"/>
            <p:cNvSpPr>
              <a:spLocks/>
            </p:cNvSpPr>
            <p:nvPr/>
          </p:nvSpPr>
          <p:spPr bwMode="auto">
            <a:xfrm flipH="1">
              <a:off x="1230" y="2756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Arc 74"/>
            <p:cNvSpPr>
              <a:spLocks/>
            </p:cNvSpPr>
            <p:nvPr/>
          </p:nvSpPr>
          <p:spPr bwMode="auto">
            <a:xfrm flipH="1" flipV="1">
              <a:off x="1233" y="3299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Arc 75"/>
            <p:cNvSpPr>
              <a:spLocks/>
            </p:cNvSpPr>
            <p:nvPr/>
          </p:nvSpPr>
          <p:spPr bwMode="auto">
            <a:xfrm flipV="1">
              <a:off x="854" y="3295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8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250" y="1668463"/>
            <a:ext cx="3275013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2136775" y="1897063"/>
            <a:ext cx="27130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3" tIns="50941" rIns="101873" bIns="50941">
            <a:spAutoFit/>
          </a:bodyPr>
          <a:lstStyle/>
          <a:p>
            <a:pPr marL="455613" marR="0" lvl="0" indent="-455613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Prototype Representation</a:t>
            </a:r>
          </a:p>
        </p:txBody>
      </p:sp>
      <p:sp>
        <p:nvSpPr>
          <p:cNvPr id="100" name="Text Box 45"/>
          <p:cNvSpPr txBox="1">
            <a:spLocks noChangeArrowheads="1"/>
          </p:cNvSpPr>
          <p:nvPr/>
        </p:nvSpPr>
        <p:spPr bwMode="auto">
          <a:xfrm>
            <a:off x="355600" y="5748338"/>
            <a:ext cx="32400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3" tIns="50941" rIns="101873" bIns="50941">
            <a:spAutoFit/>
          </a:bodyPr>
          <a:lstStyle/>
          <a:p>
            <a:pPr marL="455613" marR="0" lvl="0" indent="-455613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Prototype Analysis for  Design</a:t>
            </a:r>
          </a:p>
        </p:txBody>
      </p:sp>
      <p:pic>
        <p:nvPicPr>
          <p:cNvPr id="102" name="Picture 4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19" r="10863"/>
          <a:stretch>
            <a:fillRect/>
          </a:stretch>
        </p:blipFill>
        <p:spPr bwMode="auto">
          <a:xfrm>
            <a:off x="6484938" y="4013200"/>
            <a:ext cx="2244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14325" y="3783013"/>
            <a:ext cx="2243138" cy="2054225"/>
            <a:chOff x="230" y="2158"/>
            <a:chExt cx="1571" cy="1300"/>
          </a:xfrm>
        </p:grpSpPr>
        <p:pic>
          <p:nvPicPr>
            <p:cNvPr id="104" name="Picture 50" descr="CFD_a10b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rcRect r="8429"/>
            <a:stretch>
              <a:fillRect/>
            </a:stretch>
          </p:blipFill>
          <p:spPr bwMode="auto">
            <a:xfrm>
              <a:off x="230" y="2261"/>
              <a:ext cx="1483" cy="1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1445" y="2158"/>
              <a:ext cx="356" cy="5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AutoShape 52"/>
          <p:cNvSpPr>
            <a:spLocks noChangeArrowheads="1"/>
          </p:cNvSpPr>
          <p:nvPr/>
        </p:nvSpPr>
        <p:spPr bwMode="auto">
          <a:xfrm rot="238671">
            <a:off x="995363" y="4864100"/>
            <a:ext cx="7065962" cy="1084263"/>
          </a:xfrm>
          <a:prstGeom prst="curvedUpArrow">
            <a:avLst>
              <a:gd name="adj1" fmla="val 65168"/>
              <a:gd name="adj2" fmla="val 182170"/>
              <a:gd name="adj3" fmla="val 32426"/>
            </a:avLst>
          </a:prstGeom>
          <a:solidFill>
            <a:srgbClr val="3333CC">
              <a:alpha val="1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 rot="4654037">
            <a:off x="2682875" y="3914775"/>
            <a:ext cx="847725" cy="1368425"/>
            <a:chOff x="851" y="2752"/>
            <a:chExt cx="638" cy="1107"/>
          </a:xfrm>
          <a:effectLst/>
        </p:grpSpPr>
        <p:sp>
          <p:nvSpPr>
            <p:cNvPr id="108" name="Rectangle 54"/>
            <p:cNvSpPr>
              <a:spLocks noChangeArrowheads="1"/>
            </p:cNvSpPr>
            <p:nvPr/>
          </p:nvSpPr>
          <p:spPr bwMode="auto">
            <a:xfrm>
              <a:off x="859" y="2752"/>
              <a:ext cx="622" cy="1107"/>
            </a:xfrm>
            <a:prstGeom prst="rect">
              <a:avLst/>
            </a:prstGeom>
            <a:solidFill>
              <a:srgbClr val="3333CC">
                <a:alpha val="5098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Arc 55"/>
            <p:cNvSpPr>
              <a:spLocks/>
            </p:cNvSpPr>
            <p:nvPr/>
          </p:nvSpPr>
          <p:spPr bwMode="auto">
            <a:xfrm>
              <a:off x="851" y="2752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Arc 56"/>
            <p:cNvSpPr>
              <a:spLocks/>
            </p:cNvSpPr>
            <p:nvPr/>
          </p:nvSpPr>
          <p:spPr bwMode="auto">
            <a:xfrm flipH="1">
              <a:off x="1230" y="2756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rc 57"/>
            <p:cNvSpPr>
              <a:spLocks/>
            </p:cNvSpPr>
            <p:nvPr/>
          </p:nvSpPr>
          <p:spPr bwMode="auto">
            <a:xfrm flipH="1" flipV="1">
              <a:off x="1233" y="3299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rc 58"/>
            <p:cNvSpPr>
              <a:spLocks/>
            </p:cNvSpPr>
            <p:nvPr/>
          </p:nvSpPr>
          <p:spPr bwMode="auto">
            <a:xfrm flipV="1">
              <a:off x="854" y="3295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 rot="-4703107">
            <a:off x="5324475" y="3924300"/>
            <a:ext cx="923925" cy="1368425"/>
            <a:chOff x="851" y="2752"/>
            <a:chExt cx="638" cy="1107"/>
          </a:xfrm>
          <a:effectLst/>
        </p:grpSpPr>
        <p:sp>
          <p:nvSpPr>
            <p:cNvPr id="114" name="Rectangle 60"/>
            <p:cNvSpPr>
              <a:spLocks noChangeArrowheads="1"/>
            </p:cNvSpPr>
            <p:nvPr/>
          </p:nvSpPr>
          <p:spPr bwMode="auto">
            <a:xfrm>
              <a:off x="859" y="2752"/>
              <a:ext cx="622" cy="1107"/>
            </a:xfrm>
            <a:prstGeom prst="rect">
              <a:avLst/>
            </a:prstGeom>
            <a:solidFill>
              <a:srgbClr val="3333CC">
                <a:alpha val="5098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Arc 61"/>
            <p:cNvSpPr>
              <a:spLocks/>
            </p:cNvSpPr>
            <p:nvPr/>
          </p:nvSpPr>
          <p:spPr bwMode="auto">
            <a:xfrm>
              <a:off x="851" y="2752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Arc 62"/>
            <p:cNvSpPr>
              <a:spLocks/>
            </p:cNvSpPr>
            <p:nvPr/>
          </p:nvSpPr>
          <p:spPr bwMode="auto">
            <a:xfrm flipH="1">
              <a:off x="1230" y="2756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Arc 63"/>
            <p:cNvSpPr>
              <a:spLocks/>
            </p:cNvSpPr>
            <p:nvPr/>
          </p:nvSpPr>
          <p:spPr bwMode="auto">
            <a:xfrm flipH="1" flipV="1">
              <a:off x="1233" y="3299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Arc 64"/>
            <p:cNvSpPr>
              <a:spLocks/>
            </p:cNvSpPr>
            <p:nvPr/>
          </p:nvSpPr>
          <p:spPr bwMode="auto">
            <a:xfrm flipV="1">
              <a:off x="854" y="3295"/>
              <a:ext cx="256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9" name="Oval 65"/>
          <p:cNvSpPr>
            <a:spLocks noChangeArrowheads="1"/>
          </p:cNvSpPr>
          <p:nvPr/>
        </p:nvSpPr>
        <p:spPr bwMode="auto">
          <a:xfrm>
            <a:off x="3457575" y="3836988"/>
            <a:ext cx="2024063" cy="1143000"/>
          </a:xfrm>
          <a:prstGeom prst="ellipse">
            <a:avLst/>
          </a:prstGeom>
          <a:gradFill flip="none" rotWithShape="1">
            <a:gsLst>
              <a:gs pos="0">
                <a:srgbClr val="3333CC">
                  <a:shade val="30000"/>
                  <a:satMod val="115000"/>
                </a:srgbClr>
              </a:gs>
              <a:gs pos="50000">
                <a:srgbClr val="3333CC">
                  <a:shade val="67500"/>
                  <a:satMod val="115000"/>
                </a:srgbClr>
              </a:gs>
              <a:gs pos="100000">
                <a:srgbClr val="3333C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 Box 66"/>
          <p:cNvSpPr txBox="1">
            <a:spLocks noChangeArrowheads="1"/>
          </p:cNvSpPr>
          <p:nvPr/>
        </p:nvSpPr>
        <p:spPr bwMode="auto">
          <a:xfrm>
            <a:off x="3394075" y="3906839"/>
            <a:ext cx="2087563" cy="104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3" tIns="50941" rIns="101873" bIns="50941">
            <a:spAutoFit/>
          </a:bodyPr>
          <a:lstStyle/>
          <a:p>
            <a:pPr marL="455613" marR="0" lvl="0" indent="-455613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Prototype</a:t>
            </a:r>
          </a:p>
          <a:p>
            <a:pPr marL="455613" marR="0" lvl="0" indent="-455613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Experimental </a:t>
            </a:r>
          </a:p>
          <a:p>
            <a:pPr marL="455613" marR="0" lvl="0" indent="-455613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Validation</a:t>
            </a:r>
          </a:p>
        </p:txBody>
      </p:sp>
      <p:sp>
        <p:nvSpPr>
          <p:cNvPr id="121" name="Text Box 67"/>
          <p:cNvSpPr txBox="1">
            <a:spLocks noChangeArrowheads="1"/>
          </p:cNvSpPr>
          <p:nvPr/>
        </p:nvSpPr>
        <p:spPr bwMode="auto">
          <a:xfrm>
            <a:off x="5683250" y="5708650"/>
            <a:ext cx="32496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3" tIns="50941" rIns="101873" bIns="50941">
            <a:spAutoFit/>
          </a:bodyPr>
          <a:lstStyle/>
          <a:p>
            <a:pPr marL="455613" marR="0" lvl="0" indent="-455613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Prototype  Design Space Exploration</a:t>
            </a:r>
          </a:p>
        </p:txBody>
      </p:sp>
      <p:sp>
        <p:nvSpPr>
          <p:cNvPr id="122" name="AutoShape 68"/>
          <p:cNvSpPr>
            <a:spLocks noChangeArrowheads="1"/>
          </p:cNvSpPr>
          <p:nvPr/>
        </p:nvSpPr>
        <p:spPr bwMode="auto">
          <a:xfrm rot="13755317">
            <a:off x="4361656" y="3040857"/>
            <a:ext cx="3984625" cy="1030288"/>
          </a:xfrm>
          <a:prstGeom prst="curvedUpArrow">
            <a:avLst>
              <a:gd name="adj1" fmla="val 38675"/>
              <a:gd name="adj2" fmla="val 108111"/>
              <a:gd name="adj3" fmla="val 32426"/>
            </a:avLst>
          </a:prstGeom>
          <a:solidFill>
            <a:srgbClr val="3333CC">
              <a:alpha val="1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AutoShape 69"/>
          <p:cNvSpPr>
            <a:spLocks noChangeArrowheads="1"/>
          </p:cNvSpPr>
          <p:nvPr/>
        </p:nvSpPr>
        <p:spPr bwMode="auto">
          <a:xfrm rot="8887602">
            <a:off x="47625" y="2816225"/>
            <a:ext cx="4476750" cy="987425"/>
          </a:xfrm>
          <a:prstGeom prst="curvedUpArrow">
            <a:avLst>
              <a:gd name="adj1" fmla="val 45338"/>
              <a:gd name="adj2" fmla="val 126735"/>
              <a:gd name="adj3" fmla="val 32426"/>
            </a:avLst>
          </a:prstGeom>
          <a:solidFill>
            <a:srgbClr val="3333CC">
              <a:alpha val="1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4" name="Picture 76" descr="RevHK_AltPlanform1_Frozen_tri_line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18" t="11139" r="2243" b="12376"/>
          <a:stretch>
            <a:fillRect/>
          </a:stretch>
        </p:blipFill>
        <p:spPr bwMode="auto">
          <a:xfrm>
            <a:off x="3097213" y="2698750"/>
            <a:ext cx="14874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77" descr="RevHK_AltPlanform1_Frozen_iso_top_rea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3750" y="2732088"/>
            <a:ext cx="1514475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" name="Rectangle 79"/>
          <p:cNvSpPr>
            <a:spLocks noChangeArrowheads="1"/>
          </p:cNvSpPr>
          <p:nvPr/>
        </p:nvSpPr>
        <p:spPr bwMode="auto">
          <a:xfrm>
            <a:off x="3149600" y="1385888"/>
            <a:ext cx="2667000" cy="40640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 Box 80"/>
          <p:cNvSpPr txBox="1">
            <a:spLocks noChangeArrowheads="1"/>
          </p:cNvSpPr>
          <p:nvPr/>
        </p:nvSpPr>
        <p:spPr bwMode="auto">
          <a:xfrm>
            <a:off x="3124200" y="1409700"/>
            <a:ext cx="2675964" cy="34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873" tIns="50941" rIns="101873" bIns="50941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Conceptual Design Studies</a:t>
            </a:r>
          </a:p>
        </p:txBody>
      </p:sp>
      <p:sp>
        <p:nvSpPr>
          <p:cNvPr id="128" name="AutoShape 81"/>
          <p:cNvSpPr>
            <a:spLocks noChangeArrowheads="1"/>
          </p:cNvSpPr>
          <p:nvPr/>
        </p:nvSpPr>
        <p:spPr bwMode="auto">
          <a:xfrm rot="10800000">
            <a:off x="5808663" y="1449388"/>
            <a:ext cx="581025" cy="209550"/>
          </a:xfrm>
          <a:prstGeom prst="rightArrow">
            <a:avLst>
              <a:gd name="adj1" fmla="val 51778"/>
              <a:gd name="adj2" fmla="val 45275"/>
            </a:avLst>
          </a:prstGeom>
          <a:gradFill rotWithShape="1">
            <a:gsLst>
              <a:gs pos="0">
                <a:srgbClr val="FFFFFF"/>
              </a:gs>
              <a:gs pos="100000">
                <a:srgbClr val="0000CC"/>
              </a:gs>
            </a:gsLst>
            <a:path path="rect">
              <a:fillToRect r="100000" b="10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Oval 82"/>
          <p:cNvSpPr>
            <a:spLocks noChangeArrowheads="1"/>
          </p:cNvSpPr>
          <p:nvPr/>
        </p:nvSpPr>
        <p:spPr bwMode="auto">
          <a:xfrm>
            <a:off x="6276975" y="1230313"/>
            <a:ext cx="1089025" cy="623887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wrap="none" lIns="101873" tIns="50941" rIns="101873" bIns="50941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Technology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Suite</a:t>
            </a:r>
          </a:p>
        </p:txBody>
      </p:sp>
      <p:sp>
        <p:nvSpPr>
          <p:cNvPr id="131" name="Text Box 85"/>
          <p:cNvSpPr txBox="1">
            <a:spLocks noChangeArrowheads="1"/>
          </p:cNvSpPr>
          <p:nvPr/>
        </p:nvSpPr>
        <p:spPr bwMode="auto">
          <a:xfrm>
            <a:off x="3505200" y="1111069"/>
            <a:ext cx="2211093" cy="34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873" tIns="50941" rIns="101873" bIns="50941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10000s configurations</a:t>
            </a:r>
          </a:p>
        </p:txBody>
      </p:sp>
      <p:sp>
        <p:nvSpPr>
          <p:cNvPr id="132" name="Text Box 86"/>
          <p:cNvSpPr txBox="1">
            <a:spLocks noChangeArrowheads="1"/>
          </p:cNvSpPr>
          <p:nvPr/>
        </p:nvSpPr>
        <p:spPr bwMode="auto">
          <a:xfrm>
            <a:off x="2133600" y="2112963"/>
            <a:ext cx="1767061" cy="34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873" tIns="50941" rIns="101873" bIns="50941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10s configuration</a:t>
            </a:r>
          </a:p>
        </p:txBody>
      </p:sp>
      <p:sp>
        <p:nvSpPr>
          <p:cNvPr id="133" name="Text Box 97"/>
          <p:cNvSpPr txBox="1">
            <a:spLocks noChangeArrowheads="1"/>
          </p:cNvSpPr>
          <p:nvPr/>
        </p:nvSpPr>
        <p:spPr bwMode="auto">
          <a:xfrm>
            <a:off x="1025075" y="3775575"/>
            <a:ext cx="2655124" cy="62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873" tIns="50941" rIns="101873" bIns="50941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Capture the phenomena driving the design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Configuration &amp; flight </a:t>
            </a:r>
            <a:r>
              <a:rPr lang="en-US" sz="1000" b="0" kern="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condition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dependent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Technology </a:t>
            </a:r>
            <a:r>
              <a:rPr lang="en-US" sz="10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uite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dependent</a:t>
            </a:r>
          </a:p>
        </p:txBody>
      </p:sp>
      <p:sp>
        <p:nvSpPr>
          <p:cNvPr id="134" name="Text Box 98"/>
          <p:cNvSpPr txBox="1">
            <a:spLocks noChangeArrowheads="1"/>
          </p:cNvSpPr>
          <p:nvPr/>
        </p:nvSpPr>
        <p:spPr bwMode="auto">
          <a:xfrm>
            <a:off x="860800" y="3485888"/>
            <a:ext cx="1648438" cy="34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873" tIns="50941" rIns="101873" bIns="50941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Dialable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Fidelity</a:t>
            </a:r>
          </a:p>
        </p:txBody>
      </p:sp>
      <p:sp>
        <p:nvSpPr>
          <p:cNvPr id="53" name="Slide Number Placeholder 47"/>
          <p:cNvSpPr txBox="1">
            <a:spLocks/>
          </p:cNvSpPr>
          <p:nvPr/>
        </p:nvSpPr>
        <p:spPr>
          <a:xfrm>
            <a:off x="6907608" y="65693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C069BD-4828-40C3-A792-E560703F6869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457200" y="6248400"/>
            <a:ext cx="8001000" cy="46166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more (and Better) Information … and get it Earlier</a:t>
            </a:r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</a:t>
            </a:r>
            <a:r>
              <a:rPr lang="en-US" dirty="0" smtClean="0"/>
              <a:t>Own Provider &amp; Requestor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4932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new </a:t>
            </a:r>
            <a:r>
              <a:rPr lang="en-US" sz="2400" dirty="0" err="1" smtClean="0"/>
              <a:t>S</a:t>
            </a:r>
            <a:r>
              <a:rPr lang="en-US" sz="2400" dirty="0" err="1" smtClean="0"/>
              <a:t>orcer</a:t>
            </a:r>
            <a:r>
              <a:rPr lang="en-US" sz="2400" dirty="0" smtClean="0"/>
              <a:t> provider &amp; requestor for a given provider in Eclipse the following folders and files need to be created. </a:t>
            </a:r>
          </a:p>
          <a:p>
            <a:r>
              <a:rPr lang="en-US" sz="2400" dirty="0" smtClean="0"/>
              <a:t>Folders &amp; hierarchy </a:t>
            </a:r>
          </a:p>
          <a:p>
            <a:pPr lvl="1"/>
            <a:r>
              <a:rPr lang="en-US" sz="2000" dirty="0" smtClean="0"/>
              <a:t>p</a:t>
            </a:r>
            <a:r>
              <a:rPr lang="en-US" sz="2000" dirty="0" smtClean="0"/>
              <a:t>rovider -  The provider </a:t>
            </a:r>
            <a:r>
              <a:rPr lang="en-US" sz="2000" dirty="0" smtClean="0"/>
              <a:t>folder will contain all the folders and files needed to create, compile and publish the </a:t>
            </a:r>
            <a:r>
              <a:rPr lang="en-US" sz="2000" dirty="0" smtClean="0"/>
              <a:t>provider. Below is the first level of folders and files required.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86200"/>
            <a:ext cx="5316904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</a:t>
            </a:r>
            <a:r>
              <a:rPr lang="en-US" dirty="0" smtClean="0"/>
              <a:t>Own Provider &amp; Requestor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493274"/>
          </a:xfrm>
        </p:spPr>
        <p:txBody>
          <a:bodyPr>
            <a:normAutofit/>
          </a:bodyPr>
          <a:lstStyle/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31765"/>
          <a:stretch>
            <a:fillRect/>
          </a:stretch>
        </p:blipFill>
        <p:spPr>
          <a:xfrm>
            <a:off x="228600" y="1295400"/>
            <a:ext cx="4864100" cy="58927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05000"/>
            <a:ext cx="85217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provider bin folder contains at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minimum an </a:t>
            </a:r>
            <a:r>
              <a:rPr lang="en-US" sz="1400" noProof="0" dirty="0" smtClean="0">
                <a:latin typeface="Arial" pitchFamily="34" charset="0"/>
                <a:cs typeface="Arial" pitchFamily="34" charset="0"/>
              </a:rPr>
              <a:t>ant xml file that is used to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publish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serviceTempletProviderImpl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(found in the provider/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folder) class service to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sorcer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registry.  It can also contain an xml files that tests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serviceTempleProviderImp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class. </a:t>
            </a: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jeri-servicetemplate-prv-run.xml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file is used to publish the service to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sorcer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registry. It is essentially a java command with several java command line arguments being set.  A typical set of arguments are:</a:t>
            </a: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Char char="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Char char="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Char char="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3352800"/>
            <a:ext cx="7543800" cy="5170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&lt;java jar="${</a:t>
            </a:r>
            <a:r>
              <a:rPr lang="en-US" sz="1600" dirty="0" err="1" smtClean="0"/>
              <a:t>jini.lib}/start.jar</a:t>
            </a:r>
            <a:r>
              <a:rPr lang="en-US" sz="1600" dirty="0" smtClean="0"/>
              <a:t>" fork="yes"&gt;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java.util.logging.config.file</a:t>
            </a:r>
            <a:r>
              <a:rPr lang="en-US" sz="1600" dirty="0" smtClean="0"/>
              <a:t>" value="${</a:t>
            </a:r>
            <a:r>
              <a:rPr lang="en-US" sz="1600" dirty="0" err="1" smtClean="0"/>
              <a:t>iGrid.home}/configs/sorcer.logging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java.security.policy</a:t>
            </a:r>
            <a:r>
              <a:rPr lang="en-US" sz="1600" dirty="0" smtClean="0"/>
              <a:t>" value="../</a:t>
            </a:r>
            <a:r>
              <a:rPr lang="en-US" sz="1600" dirty="0" err="1" smtClean="0"/>
              <a:t>policy/${provider.name}-prv.policy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java.rmi.server.codebase</a:t>
            </a:r>
            <a:r>
              <a:rPr lang="en-US" sz="1600" dirty="0" smtClean="0"/>
              <a:t>" value="${j1} ${j2} ${j3}"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sorcer.provider.codebase</a:t>
            </a:r>
            <a:r>
              <a:rPr lang="en-US" sz="1600" dirty="0" smtClean="0"/>
              <a:t>" value="${j1} ${j2} ${j3} ${j4} ${j5} ${j6} ${j7}"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sorcer.provider.classpath</a:t>
            </a:r>
            <a:r>
              <a:rPr lang="en-US" sz="1600" dirty="0" smtClean="0"/>
              <a:t>" value="${</a:t>
            </a:r>
            <a:r>
              <a:rPr lang="en-US" sz="1600" dirty="0" err="1" smtClean="0"/>
              <a:t>toString:project.classpath</a:t>
            </a:r>
            <a:r>
              <a:rPr lang="en-US" sz="1600" dirty="0" smtClean="0"/>
              <a:t>}"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sorcer.provider.impl</a:t>
            </a:r>
            <a:r>
              <a:rPr lang="en-US" sz="1600" dirty="0" smtClean="0"/>
              <a:t>" value="${</a:t>
            </a:r>
            <a:r>
              <a:rPr lang="en-US" sz="1600" dirty="0" err="1" smtClean="0"/>
              <a:t>provider.class</a:t>
            </a:r>
            <a:r>
              <a:rPr lang="en-US" sz="1600" dirty="0" smtClean="0"/>
              <a:t>}"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sorcer.provider.config</a:t>
            </a:r>
            <a:r>
              <a:rPr lang="en-US" sz="1600" dirty="0" smtClean="0"/>
              <a:t>" value="../</a:t>
            </a:r>
            <a:r>
              <a:rPr lang="en-US" sz="1600" dirty="0" err="1" smtClean="0"/>
              <a:t>configs/jeri-${provider.name}-prv.config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iGrid.home</a:t>
            </a:r>
            <a:r>
              <a:rPr lang="en-US" sz="1600" dirty="0" smtClean="0"/>
              <a:t>" value="${</a:t>
            </a:r>
            <a:r>
              <a:rPr lang="en-US" sz="1600" dirty="0" err="1" smtClean="0"/>
              <a:t>iGrid.home</a:t>
            </a:r>
            <a:r>
              <a:rPr lang="en-US" sz="1600" dirty="0" smtClean="0"/>
              <a:t>}"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provider.properties</a:t>
            </a:r>
            <a:r>
              <a:rPr lang="en-US" sz="1600" dirty="0" smtClean="0"/>
              <a:t>" value="../</a:t>
            </a:r>
            <a:r>
              <a:rPr lang="en-US" sz="1600" dirty="0" err="1" smtClean="0"/>
              <a:t>configs/jeri-servicetemplate-prv.properties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sorcer.formats.file</a:t>
            </a:r>
            <a:r>
              <a:rPr lang="en-US" sz="1600" dirty="0" smtClean="0"/>
              <a:t>" value="${</a:t>
            </a:r>
            <a:r>
              <a:rPr lang="en-US" sz="1600" dirty="0" err="1" smtClean="0"/>
              <a:t>iGrid.home}/configs/data.formats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value="${</a:t>
            </a:r>
            <a:r>
              <a:rPr lang="en-US" sz="1600" dirty="0" err="1" smtClean="0"/>
              <a:t>iGrid.home}/configs/startup-prv.config</a:t>
            </a:r>
            <a:r>
              <a:rPr lang="en-US" sz="1600" dirty="0" smtClean="0"/>
              <a:t>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jvmarg</a:t>
            </a:r>
            <a:r>
              <a:rPr lang="en-US" sz="1600" dirty="0" smtClean="0"/>
              <a:t> value="-Xms128m"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jvmarg</a:t>
            </a:r>
            <a:r>
              <a:rPr lang="en-US" sz="1600" dirty="0" smtClean="0"/>
              <a:t> value="-Xmx512m"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jvmarg</a:t>
            </a:r>
            <a:r>
              <a:rPr lang="en-US" sz="1600" dirty="0" smtClean="0"/>
              <a:t> value="-Xss512m" /&gt;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sysproperty</a:t>
            </a:r>
            <a:r>
              <a:rPr lang="en-US" sz="1600" dirty="0" smtClean="0"/>
              <a:t> key="</a:t>
            </a:r>
            <a:r>
              <a:rPr lang="en-US" sz="1600" dirty="0" err="1" smtClean="0"/>
              <a:t>jna.library.path</a:t>
            </a:r>
            <a:r>
              <a:rPr lang="en-US" sz="1600" dirty="0" smtClean="0"/>
              <a:t>" value="${</a:t>
            </a:r>
            <a:r>
              <a:rPr lang="en-US" sz="1600" dirty="0" err="1" smtClean="0"/>
              <a:t>local.lib</a:t>
            </a:r>
            <a:r>
              <a:rPr lang="en-US" sz="1600" dirty="0" smtClean="0"/>
              <a:t>}"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Provider - ASTROS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219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utomated </a:t>
            </a:r>
            <a:r>
              <a:rPr lang="en-US" b="1" dirty="0" err="1" smtClean="0"/>
              <a:t>STR</a:t>
            </a:r>
            <a:r>
              <a:rPr lang="en-US" dirty="0" err="1" smtClean="0"/>
              <a:t>uctural</a:t>
            </a:r>
            <a:r>
              <a:rPr lang="en-US" dirty="0" smtClean="0"/>
              <a:t> Optimization </a:t>
            </a:r>
            <a:r>
              <a:rPr lang="en-US" b="1" dirty="0" smtClean="0"/>
              <a:t>S</a:t>
            </a:r>
            <a:r>
              <a:rPr lang="en-US" dirty="0" smtClean="0"/>
              <a:t>ystem (ASTROS) – FEM for structures, panel code for aerodynamics. Performs static and dynamic </a:t>
            </a:r>
            <a:r>
              <a:rPr lang="en-US" dirty="0" err="1" smtClean="0"/>
              <a:t>aeroelastic</a:t>
            </a:r>
            <a:r>
              <a:rPr lang="en-US" dirty="0" smtClean="0"/>
              <a:t> optimization (structural sizing)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2438400"/>
            <a:ext cx="7467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                                                                                                  </a:t>
            </a:r>
          </a:p>
          <a:p>
            <a:endParaRPr lang="en-US" sz="1400" dirty="0" smtClean="0"/>
          </a:p>
          <a:p>
            <a:r>
              <a:rPr lang="en-US" sz="1400" dirty="0" smtClean="0"/>
              <a:t>public interface </a:t>
            </a:r>
            <a:r>
              <a:rPr lang="en-US" sz="1400" dirty="0" err="1" smtClean="0"/>
              <a:t>AstrosInterface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                                                                                                                                                            </a:t>
            </a:r>
          </a:p>
          <a:p>
            <a:r>
              <a:rPr lang="en-US" sz="1400" dirty="0" smtClean="0"/>
              <a:t>    public Context </a:t>
            </a:r>
            <a:r>
              <a:rPr lang="en-US" sz="1400" dirty="0" err="1" smtClean="0"/>
              <a:t>executeAstros(Context</a:t>
            </a:r>
            <a:r>
              <a:rPr lang="en-US" sz="1400" dirty="0" smtClean="0"/>
              <a:t> context)</a:t>
            </a:r>
          </a:p>
          <a:p>
            <a:r>
              <a:rPr lang="en-US" sz="1400" dirty="0" smtClean="0"/>
              <a:t>        throws </a:t>
            </a:r>
            <a:r>
              <a:rPr lang="en-US" sz="1400" dirty="0" err="1" smtClean="0"/>
              <a:t>RemoteException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</a:t>
            </a:r>
          </a:p>
          <a:p>
            <a:r>
              <a:rPr lang="en-US" sz="1400" dirty="0" smtClean="0"/>
              <a:t>    public Context </a:t>
            </a:r>
            <a:r>
              <a:rPr lang="en-US" sz="1400" dirty="0" err="1" smtClean="0"/>
              <a:t>computeLiftPerUnitSpan(Context</a:t>
            </a:r>
            <a:r>
              <a:rPr lang="en-US" sz="1400" dirty="0" smtClean="0"/>
              <a:t> context)</a:t>
            </a:r>
          </a:p>
          <a:p>
            <a:r>
              <a:rPr lang="en-US" sz="1400" dirty="0" smtClean="0"/>
              <a:t>    throws </a:t>
            </a:r>
            <a:r>
              <a:rPr lang="en-US" sz="1400" dirty="0" err="1" smtClean="0"/>
              <a:t>RemoteException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public Context </a:t>
            </a:r>
            <a:r>
              <a:rPr lang="en-US" sz="1400" dirty="0" err="1" smtClean="0"/>
              <a:t>computeFlutterDamping(Context</a:t>
            </a:r>
            <a:r>
              <a:rPr lang="en-US" sz="1400" dirty="0" smtClean="0"/>
              <a:t> context)</a:t>
            </a:r>
          </a:p>
          <a:p>
            <a:r>
              <a:rPr lang="en-US" sz="1400" dirty="0" smtClean="0"/>
              <a:t>    throws </a:t>
            </a:r>
            <a:r>
              <a:rPr lang="en-US" sz="1400" dirty="0" err="1" smtClean="0"/>
              <a:t>RemoteException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03980" y="3622965"/>
            <a:ext cx="3634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Three Services in the Provider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160980" y="3438300"/>
            <a:ext cx="1143000" cy="38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4846780" y="3823019"/>
            <a:ext cx="457200" cy="301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rot="10800000" flipV="1">
            <a:off x="4922980" y="3823019"/>
            <a:ext cx="381000" cy="9106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7095" y="2057400"/>
            <a:ext cx="8315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engineering.provider.astros.AstrosInterface.java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sz="1400" dirty="0" smtClean="0"/>
              <a:t>(iGrid-10/modules/engineering/apps/astros/provider/src/engineering/provider/astros/AstrosInterface.java)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248400" y="2362200"/>
            <a:ext cx="2819400" cy="1828800"/>
          </a:xfrm>
          <a:prstGeom prst="roundRect">
            <a:avLst>
              <a:gd name="adj" fmla="val 11819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70" name="AutoShape 13"/>
          <p:cNvSpPr>
            <a:spLocks noChangeArrowheads="1"/>
          </p:cNvSpPr>
          <p:nvPr/>
        </p:nvSpPr>
        <p:spPr bwMode="auto">
          <a:xfrm>
            <a:off x="3657600" y="2133600"/>
            <a:ext cx="2286000" cy="2209800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76200" y="2438400"/>
            <a:ext cx="3200400" cy="1828800"/>
          </a:xfrm>
          <a:prstGeom prst="roundRect">
            <a:avLst>
              <a:gd name="adj" fmla="val 11819"/>
            </a:avLst>
          </a:prstGeom>
          <a:solidFill>
            <a:srgbClr val="0066FF"/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4288"/>
            <a:ext cx="7162800" cy="981075"/>
          </a:xfrm>
        </p:spPr>
        <p:txBody>
          <a:bodyPr>
            <a:normAutofit fontScale="90000"/>
          </a:bodyPr>
          <a:lstStyle/>
          <a:p>
            <a:r>
              <a:rPr lang="en-US" sz="2400" b="1" i="1" dirty="0" err="1" smtClean="0"/>
              <a:t>AstrosProviderImpl</a:t>
            </a:r>
            <a:r>
              <a:rPr lang="en-US" sz="2400" b="1" i="1" dirty="0" smtClean="0"/>
              <a:t>: “</a:t>
            </a:r>
            <a:r>
              <a:rPr lang="en-US" sz="2400" dirty="0" err="1" smtClean="0"/>
              <a:t>executeAstros</a:t>
            </a:r>
            <a:r>
              <a:rPr lang="en-US" sz="2400" b="1" i="1" dirty="0" smtClean="0"/>
              <a:t>”, “</a:t>
            </a:r>
            <a:r>
              <a:rPr lang="en-US" sz="2400" dirty="0" err="1" smtClean="0"/>
              <a:t>computeLiftPerUnitSpan</a:t>
            </a:r>
            <a:r>
              <a:rPr lang="en-US" sz="2400" b="1" i="1" dirty="0" smtClean="0"/>
              <a:t>”, “</a:t>
            </a:r>
            <a:r>
              <a:rPr lang="en-US" sz="2400" dirty="0" err="1" smtClean="0"/>
              <a:t>computeFlutterDamping</a:t>
            </a:r>
            <a:r>
              <a:rPr lang="en-US" sz="2400" b="1" i="1" dirty="0" smtClean="0"/>
              <a:t>” Services</a:t>
            </a:r>
            <a:endParaRPr lang="en-US" sz="2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228600" y="2438400"/>
            <a:ext cx="327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URL(s</a:t>
            </a:r>
            <a:r>
              <a:rPr lang="en-US" sz="1400" dirty="0" smtClean="0">
                <a:solidFill>
                  <a:schemeClr val="bg1"/>
                </a:solidFill>
              </a:rPr>
              <a:t>): </a:t>
            </a:r>
            <a:r>
              <a:rPr lang="en-US" sz="1400" dirty="0" err="1" smtClean="0">
                <a:solidFill>
                  <a:schemeClr val="bg1"/>
                </a:solidFill>
              </a:rPr>
              <a:t>astros.bdf</a:t>
            </a:r>
            <a:r>
              <a:rPr lang="en-US" sz="1400" dirty="0" smtClean="0">
                <a:solidFill>
                  <a:schemeClr val="bg1"/>
                </a:solidFill>
              </a:rPr>
              <a:t> files – </a:t>
            </a:r>
            <a:r>
              <a:rPr lang="en-US" sz="1400" dirty="0" err="1" smtClean="0">
                <a:solidFill>
                  <a:schemeClr val="bg1"/>
                </a:solidFill>
              </a:rPr>
              <a:t>maininput</a:t>
            </a:r>
            <a:r>
              <a:rPr lang="en-US" sz="1400" dirty="0" smtClean="0">
                <a:solidFill>
                  <a:schemeClr val="bg1"/>
                </a:solidFill>
              </a:rPr>
              <a:t>*,       	</a:t>
            </a:r>
            <a:r>
              <a:rPr lang="en-US" sz="1400" dirty="0" err="1" smtClean="0">
                <a:solidFill>
                  <a:schemeClr val="bg1"/>
                </a:solidFill>
              </a:rPr>
              <a:t>bdfinput(s</a:t>
            </a:r>
            <a:r>
              <a:rPr lang="en-US" sz="1400" dirty="0" smtClean="0">
                <a:solidFill>
                  <a:schemeClr val="bg1"/>
                </a:solidFill>
              </a:rPr>
              <a:t>), </a:t>
            </a:r>
            <a:r>
              <a:rPr lang="en-US" sz="1400" dirty="0" err="1" smtClean="0">
                <a:solidFill>
                  <a:schemeClr val="bg1"/>
                </a:solidFill>
              </a:rPr>
              <a:t>solInput</a:t>
            </a:r>
            <a:r>
              <a:rPr lang="en-US" sz="1400" dirty="0" smtClean="0">
                <a:solidFill>
                  <a:schemeClr val="bg1"/>
                </a:solidFill>
              </a:rPr>
              <a:t>, 	</a:t>
            </a:r>
            <a:r>
              <a:rPr lang="en-US" sz="1400" dirty="0" err="1" smtClean="0">
                <a:solidFill>
                  <a:schemeClr val="bg1"/>
                </a:solidFill>
              </a:rPr>
              <a:t>mapolInput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debugInput</a:t>
            </a:r>
            <a:r>
              <a:rPr lang="en-US" sz="1400" dirty="0" smtClean="0">
                <a:solidFill>
                  <a:schemeClr val="bg1"/>
                </a:solidFill>
              </a:rPr>
              <a:t>, 	</a:t>
            </a:r>
            <a:r>
              <a:rPr lang="en-US" sz="1400" dirty="0" err="1" smtClean="0">
                <a:solidFill>
                  <a:schemeClr val="bg1"/>
                </a:solidFill>
              </a:rPr>
              <a:t>assignDBInput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funPakInput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caddbIndexFile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caddbEntityFile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String: </a:t>
            </a:r>
            <a:r>
              <a:rPr lang="en-US" sz="1400" dirty="0" err="1" smtClean="0">
                <a:solidFill>
                  <a:schemeClr val="bg1"/>
                </a:solidFill>
              </a:rPr>
              <a:t>caddbPW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Objects: </a:t>
            </a:r>
            <a:r>
              <a:rPr lang="en-US" sz="1400" dirty="0" err="1" smtClean="0">
                <a:solidFill>
                  <a:schemeClr val="bg1"/>
                </a:solidFill>
              </a:rPr>
              <a:t>caddbQuery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lpus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flutterDamping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gpwg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4038600" y="2785427"/>
            <a:ext cx="1371600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17" name="Text Box 75"/>
          <p:cNvSpPr txBox="1">
            <a:spLocks noChangeArrowheads="1"/>
          </p:cNvSpPr>
          <p:nvPr/>
        </p:nvSpPr>
        <p:spPr bwMode="auto">
          <a:xfrm>
            <a:off x="4076488" y="2743200"/>
            <a:ext cx="12082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executeAstros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3847888" y="3276600"/>
            <a:ext cx="1866688" cy="33877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43" name="Text Box 75"/>
          <p:cNvSpPr txBox="1">
            <a:spLocks noChangeArrowheads="1"/>
          </p:cNvSpPr>
          <p:nvPr/>
        </p:nvSpPr>
        <p:spPr bwMode="auto">
          <a:xfrm>
            <a:off x="3885776" y="3234373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coputeLiftPerUnitSpan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3877487" y="3810000"/>
            <a:ext cx="1843598" cy="304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4">
                <a:lumMod val="5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endParaRPr lang="en-US" sz="900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3823015" y="3767773"/>
            <a:ext cx="1971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computeFlutterDamping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3733800" y="2190690"/>
            <a:ext cx="2251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/>
              <a:t>AstrosProviderImpl</a:t>
            </a:r>
            <a:endParaRPr lang="en-US" sz="2000" b="1" dirty="0"/>
          </a:p>
        </p:txBody>
      </p:sp>
      <p:sp>
        <p:nvSpPr>
          <p:cNvPr id="53" name="Right Arrow 52"/>
          <p:cNvSpPr/>
          <p:nvPr/>
        </p:nvSpPr>
        <p:spPr>
          <a:xfrm>
            <a:off x="3048000" y="274320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791200" y="3048000"/>
            <a:ext cx="6096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8200" y="1905000"/>
            <a:ext cx="162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Context</a:t>
            </a:r>
            <a:endParaRPr lang="en-US" b="1" i="1" dirty="0"/>
          </a:p>
        </p:txBody>
      </p:sp>
      <p:sp>
        <p:nvSpPr>
          <p:cNvPr id="58" name="Rectangle 57"/>
          <p:cNvSpPr/>
          <p:nvPr/>
        </p:nvSpPr>
        <p:spPr>
          <a:xfrm>
            <a:off x="6705600" y="1676400"/>
            <a:ext cx="183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Context</a:t>
            </a:r>
            <a:endParaRPr lang="en-US" b="1" i="1" dirty="0"/>
          </a:p>
        </p:txBody>
      </p:sp>
      <p:sp>
        <p:nvSpPr>
          <p:cNvPr id="35" name="Rectangle 34"/>
          <p:cNvSpPr/>
          <p:nvPr/>
        </p:nvSpPr>
        <p:spPr>
          <a:xfrm>
            <a:off x="6400800" y="2590800"/>
            <a:ext cx="259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URL(s</a:t>
            </a:r>
            <a:r>
              <a:rPr lang="en-US" sz="1400" dirty="0" smtClean="0">
                <a:solidFill>
                  <a:schemeClr val="bg1"/>
                </a:solidFill>
              </a:rPr>
              <a:t>): </a:t>
            </a:r>
            <a:r>
              <a:rPr lang="en-US" sz="1400" dirty="0" err="1" smtClean="0">
                <a:solidFill>
                  <a:schemeClr val="bg1"/>
                </a:solidFill>
              </a:rPr>
              <a:t>astros.out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caddbIndexFile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caddbEntityFile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Objects: </a:t>
            </a:r>
            <a:r>
              <a:rPr lang="en-US" sz="1400" dirty="0" err="1" smtClean="0">
                <a:solidFill>
                  <a:schemeClr val="bg1"/>
                </a:solidFill>
              </a:rPr>
              <a:t>lpus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flutterDamping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gpwg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" y="46114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 can run ASTROS in three ways: </a:t>
            </a:r>
            <a:r>
              <a:rPr lang="en-US" dirty="0" err="1" smtClean="0"/>
              <a:t>systemCall</a:t>
            </a:r>
            <a:r>
              <a:rPr lang="en-US" dirty="0" smtClean="0"/>
              <a:t>, </a:t>
            </a:r>
            <a:r>
              <a:rPr lang="en-US" dirty="0" err="1" smtClean="0"/>
              <a:t>slurm</a:t>
            </a:r>
            <a:r>
              <a:rPr lang="en-US" dirty="0" smtClean="0"/>
              <a:t>, JNA. All database queries are done using JNA. </a:t>
            </a:r>
            <a:r>
              <a:rPr lang="en-US" b="1" dirty="0" smtClean="0"/>
              <a:t>No File Parsing!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8004" y="1154545"/>
            <a:ext cx="81877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engineering.provider.astros.AstrosProviderImpl.java</a:t>
            </a:r>
            <a:r>
              <a:rPr lang="en-US" b="1" dirty="0" smtClean="0"/>
              <a:t> in folder</a:t>
            </a:r>
          </a:p>
          <a:p>
            <a:r>
              <a:rPr lang="en-US" sz="1400" dirty="0" smtClean="0"/>
              <a:t>iGrid-10/modules/engineering/apps/astros/provider/src/engineering/provider/astros/AstrosProviderImpl.java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AstrosRequestor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8004" y="1154545"/>
            <a:ext cx="8138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Engineering.requestor.astros.AstrosRequestor.java</a:t>
            </a:r>
            <a:r>
              <a:rPr lang="en-US" b="1" dirty="0" smtClean="0"/>
              <a:t> in folder</a:t>
            </a:r>
          </a:p>
          <a:p>
            <a:r>
              <a:rPr lang="en-US" sz="1400" dirty="0" smtClean="0"/>
              <a:t>iGrid-10/modules/engineering/apps/astros/requestor/src/engineering/requestor/astros/AstrosRequestor.java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209800"/>
            <a:ext cx="7696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Requestor has three cases that it can run to test the provider services:</a:t>
            </a:r>
          </a:p>
          <a:p>
            <a:endParaRPr lang="en-US" dirty="0" smtClean="0"/>
          </a:p>
          <a:p>
            <a:r>
              <a:rPr lang="en-US" sz="1400" dirty="0" smtClean="0">
                <a:latin typeface="Courier"/>
                <a:cs typeface="Courier"/>
              </a:rPr>
              <a:t>protected void </a:t>
            </a:r>
            <a:r>
              <a:rPr lang="en-US" sz="1400" dirty="0" err="1" smtClean="0">
                <a:latin typeface="Courier"/>
                <a:cs typeface="Courier"/>
              </a:rPr>
              <a:t>init(String</a:t>
            </a:r>
            <a:r>
              <a:rPr lang="en-US" sz="1400" dirty="0" smtClean="0">
                <a:latin typeface="Courier"/>
                <a:cs typeface="Courier"/>
              </a:rPr>
              <a:t>... </a:t>
            </a:r>
            <a:r>
              <a:rPr lang="en-US" sz="1400" dirty="0" err="1" smtClean="0">
                <a:latin typeface="Courier"/>
                <a:cs typeface="Courier"/>
              </a:rPr>
              <a:t>args</a:t>
            </a:r>
            <a:r>
              <a:rPr lang="en-US" sz="1400" dirty="0" smtClean="0">
                <a:latin typeface="Courier"/>
                <a:cs typeface="Courier"/>
              </a:rPr>
              <a:t>) throws Exception {</a:t>
            </a:r>
          </a:p>
          <a:p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test = new Integer(args[1]);</a:t>
            </a:r>
          </a:p>
          <a:p>
            <a:r>
              <a:rPr lang="en-US" sz="1400" dirty="0" smtClean="0">
                <a:latin typeface="Courier"/>
                <a:cs typeface="Courier"/>
              </a:rPr>
              <a:t>	switch (test) {</a:t>
            </a:r>
          </a:p>
          <a:p>
            <a:r>
              <a:rPr lang="en-US" sz="1400" dirty="0" smtClean="0">
                <a:latin typeface="Courier"/>
                <a:cs typeface="Courier"/>
              </a:rPr>
              <a:t>		case 1: </a:t>
            </a:r>
            <a:r>
              <a:rPr lang="en-US" sz="1400" dirty="0" err="1" smtClean="0">
                <a:latin typeface="Courier"/>
                <a:cs typeface="Courier"/>
              </a:rPr>
              <a:t>astrosExecuteAstros</a:t>
            </a:r>
            <a:r>
              <a:rPr lang="en-US" sz="1400" dirty="0" smtClean="0">
                <a:latin typeface="Courier"/>
                <a:cs typeface="Courier"/>
              </a:rPr>
              <a:t>(); break;</a:t>
            </a:r>
          </a:p>
          <a:p>
            <a:r>
              <a:rPr lang="en-US" sz="1400" dirty="0" smtClean="0">
                <a:latin typeface="Courier"/>
                <a:cs typeface="Courier"/>
              </a:rPr>
              <a:t>		case 2: </a:t>
            </a:r>
            <a:r>
              <a:rPr lang="en-US" sz="1400" dirty="0" err="1" smtClean="0">
                <a:latin typeface="Courier"/>
                <a:cs typeface="Courier"/>
              </a:rPr>
              <a:t>astrosComputeLiftPerUnitSpan</a:t>
            </a:r>
            <a:r>
              <a:rPr lang="en-US" sz="1400" dirty="0" smtClean="0">
                <a:latin typeface="Courier"/>
                <a:cs typeface="Courier"/>
              </a:rPr>
              <a:t>(); break;</a:t>
            </a:r>
          </a:p>
          <a:p>
            <a:r>
              <a:rPr lang="en-US" sz="1400" dirty="0" smtClean="0">
                <a:latin typeface="Courier"/>
                <a:cs typeface="Courier"/>
              </a:rPr>
              <a:t>		case 3: </a:t>
            </a:r>
            <a:r>
              <a:rPr lang="en-US" sz="1400" dirty="0" err="1" smtClean="0">
                <a:latin typeface="Courier"/>
                <a:cs typeface="Courier"/>
              </a:rPr>
              <a:t>astrosComputeFlutterDamping</a:t>
            </a:r>
            <a:r>
              <a:rPr lang="en-US" sz="1400" dirty="0" smtClean="0">
                <a:latin typeface="Courier"/>
                <a:cs typeface="Courier"/>
              </a:rPr>
              <a:t>(); break;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AstrosRequestor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 descr="recWingWithAero.png"/>
          <p:cNvPicPr>
            <a:picLocks noChangeAspect="1"/>
          </p:cNvPicPr>
          <p:nvPr/>
        </p:nvPicPr>
        <p:blipFill>
          <a:blip r:embed="rId2"/>
          <a:srcRect l="7090" t="20253" r="18118" b="8101"/>
          <a:stretch>
            <a:fillRect/>
          </a:stretch>
        </p:blipFill>
        <p:spPr>
          <a:xfrm>
            <a:off x="304800" y="2057400"/>
            <a:ext cx="3657600" cy="2725693"/>
          </a:xfrm>
          <a:prstGeom prst="rect">
            <a:avLst/>
          </a:prstGeom>
        </p:spPr>
      </p:pic>
      <p:pic>
        <p:nvPicPr>
          <p:cNvPr id="5" name="Picture 4" descr="fighterWing.png"/>
          <p:cNvPicPr>
            <a:picLocks noChangeAspect="1"/>
          </p:cNvPicPr>
          <p:nvPr/>
        </p:nvPicPr>
        <p:blipFill>
          <a:blip r:embed="rId3"/>
          <a:srcRect l="7090" t="30380" r="16543" b="8101"/>
          <a:stretch>
            <a:fillRect/>
          </a:stretch>
        </p:blipFill>
        <p:spPr>
          <a:xfrm>
            <a:off x="4724400" y="2057400"/>
            <a:ext cx="4072291" cy="2552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293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Case 1 &amp; 2: Rectangular Wing </a:t>
            </a:r>
          </a:p>
          <a:p>
            <a:pPr algn="ctr"/>
            <a:r>
              <a:rPr lang="en-US" dirty="0" smtClean="0"/>
              <a:t>Static </a:t>
            </a:r>
            <a:r>
              <a:rPr lang="en-US" dirty="0" err="1" smtClean="0"/>
              <a:t>Aeroelastic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295400"/>
            <a:ext cx="210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Case 3: Fighter Wing</a:t>
            </a:r>
          </a:p>
          <a:p>
            <a:pPr algn="ctr"/>
            <a:r>
              <a:rPr lang="en-US" dirty="0" smtClean="0"/>
              <a:t>Flutter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4946" y="4724400"/>
            <a:ext cx="104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M=1.1</a:t>
            </a:r>
          </a:p>
          <a:p>
            <a:pPr algn="ctr"/>
            <a:r>
              <a:rPr lang="en-US" dirty="0" smtClean="0"/>
              <a:t>Sea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4876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M=0.7, </a:t>
            </a:r>
            <a:r>
              <a:rPr lang="en-US" dirty="0" err="1" smtClean="0"/>
              <a:t>q</a:t>
            </a:r>
            <a:r>
              <a:rPr lang="en-US" dirty="0" smtClean="0"/>
              <a:t>=5.0 psi</a:t>
            </a:r>
          </a:p>
          <a:p>
            <a:pPr algn="ctr"/>
            <a:r>
              <a:rPr lang="en-US" dirty="0" smtClean="0"/>
              <a:t>NZ=1g, Alpha=2.327</a:t>
            </a:r>
          </a:p>
          <a:p>
            <a:pPr algn="ctr"/>
            <a:r>
              <a:rPr lang="en-US" dirty="0" smtClean="0"/>
              <a:t>20 TE CS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AstrosRequestor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your environment </a:t>
            </a:r>
            <a:r>
              <a:rPr lang="en-US" sz="2000" dirty="0" err="1" smtClean="0"/>
              <a:t>webster</a:t>
            </a:r>
            <a:r>
              <a:rPr lang="en-US" sz="2000" dirty="0" smtClean="0"/>
              <a:t> (if not running)</a:t>
            </a:r>
          </a:p>
          <a:p>
            <a:pPr lvl="1"/>
            <a:r>
              <a:rPr lang="en-US" sz="1600" dirty="0" smtClean="0"/>
              <a:t>Execute iGrid-10/bin/webster/bin/webster-run.xml</a:t>
            </a:r>
          </a:p>
          <a:p>
            <a:r>
              <a:rPr lang="en-US" sz="2000" dirty="0" smtClean="0"/>
              <a:t>Start the </a:t>
            </a:r>
            <a:r>
              <a:rPr lang="en-US" sz="2000" dirty="0" err="1" smtClean="0"/>
              <a:t>i</a:t>
            </a:r>
            <a:r>
              <a:rPr lang="en-US" sz="2000" dirty="0" smtClean="0"/>
              <a:t>-Grid basic services (if not running)</a:t>
            </a:r>
          </a:p>
          <a:p>
            <a:pPr lvl="1"/>
            <a:r>
              <a:rPr lang="en-US" sz="1600" dirty="0" smtClean="0"/>
              <a:t>Execute i-Grid-10/bin/iGrid-min-boot.xml</a:t>
            </a:r>
          </a:p>
          <a:p>
            <a:r>
              <a:rPr lang="en-US" sz="2000" dirty="0" smtClean="0"/>
              <a:t>Start the </a:t>
            </a:r>
            <a:r>
              <a:rPr lang="en-US" sz="2000" dirty="0" err="1" smtClean="0"/>
              <a:t>i</a:t>
            </a:r>
            <a:r>
              <a:rPr lang="en-US" sz="2000" dirty="0" smtClean="0"/>
              <a:t>-Grid service browser (if not running)</a:t>
            </a:r>
          </a:p>
          <a:p>
            <a:pPr lvl="1"/>
            <a:r>
              <a:rPr lang="en-US" sz="1600" dirty="0" smtClean="0"/>
              <a:t>Execute i-Grid-10/bin/browser/bin/service-browser-run.xml</a:t>
            </a:r>
          </a:p>
          <a:p>
            <a:r>
              <a:rPr lang="en-US" sz="1800" dirty="0" smtClean="0"/>
              <a:t>Start/publish the </a:t>
            </a:r>
            <a:r>
              <a:rPr lang="en-US" sz="1800" dirty="0" err="1" smtClean="0"/>
              <a:t>AstrosProviderImpl</a:t>
            </a:r>
            <a:r>
              <a:rPr lang="en-US" sz="1800" dirty="0" smtClean="0"/>
              <a:t> (if not running)</a:t>
            </a:r>
          </a:p>
          <a:p>
            <a:pPr lvl="1"/>
            <a:r>
              <a:rPr lang="en-US" sz="1600" dirty="0" smtClean="0"/>
              <a:t>i-Grid10/modules/engineering/apps/astros/provider/bin/jeri-astros-prv-run.xml</a:t>
            </a:r>
          </a:p>
          <a:p>
            <a:pPr lvl="2"/>
            <a:r>
              <a:rPr lang="en-US" sz="1200" dirty="0" smtClean="0"/>
              <a:t>Should now see the </a:t>
            </a:r>
            <a:r>
              <a:rPr lang="en-US" sz="1200" dirty="0" err="1" smtClean="0"/>
              <a:t>AstrosProvider</a:t>
            </a:r>
            <a:r>
              <a:rPr lang="en-US" sz="1200" dirty="0" smtClean="0"/>
              <a:t> in the Service Browser</a:t>
            </a:r>
          </a:p>
          <a:p>
            <a:r>
              <a:rPr lang="en-US" sz="1800" dirty="0" smtClean="0"/>
              <a:t>Execute the </a:t>
            </a:r>
            <a:r>
              <a:rPr lang="en-US" sz="1800" dirty="0" err="1" smtClean="0"/>
              <a:t>AstrosRequestor</a:t>
            </a:r>
            <a:endParaRPr lang="en-US" sz="1800" dirty="0" smtClean="0"/>
          </a:p>
          <a:p>
            <a:pPr lvl="1"/>
            <a:r>
              <a:rPr lang="en-US" sz="1600" dirty="0" smtClean="0"/>
              <a:t>i-Grid10/modules/engineering/apps/astros/requestor/bin/astrosRequestor-runner-run.xml (this should run case 1)</a:t>
            </a:r>
          </a:p>
          <a:p>
            <a:pPr lvl="1"/>
            <a:r>
              <a:rPr lang="en-US" sz="1600" dirty="0" smtClean="0"/>
              <a:t>To run case 2 or case 3 edit the i-Grid10/modules/engineering/apps/astros/requestor/bin/astrosRequestor-runner-run.xml </a:t>
            </a:r>
          </a:p>
          <a:p>
            <a:pPr lvl="1">
              <a:buNone/>
            </a:pPr>
            <a:r>
              <a:rPr lang="en-US" sz="1200" dirty="0" smtClean="0"/>
              <a:t>		&lt;target name="</a:t>
            </a:r>
            <a:r>
              <a:rPr lang="en-US" sz="1200" dirty="0" err="1" smtClean="0"/>
              <a:t>run.requestor</a:t>
            </a:r>
            <a:r>
              <a:rPr lang="en-US" sz="1200" dirty="0" smtClean="0"/>
              <a:t>"&gt;</a:t>
            </a:r>
          </a:p>
          <a:p>
            <a:pPr lvl="1">
              <a:buNone/>
            </a:pPr>
            <a:r>
              <a:rPr lang="en-US" sz="1200" dirty="0" smtClean="0"/>
              <a:t>		&lt;java </a:t>
            </a:r>
            <a:r>
              <a:rPr lang="en-US" sz="1200" dirty="0" err="1" smtClean="0"/>
              <a:t>classname</a:t>
            </a:r>
            <a:r>
              <a:rPr lang="en-US" sz="1200" dirty="0" smtClean="0"/>
              <a:t>="${</a:t>
            </a:r>
            <a:r>
              <a:rPr lang="en-US" sz="1200" dirty="0" err="1" smtClean="0"/>
              <a:t>requestor.class</a:t>
            </a:r>
            <a:r>
              <a:rPr lang="en-US" sz="1200" dirty="0" smtClean="0"/>
              <a:t>}" fork="yes"&gt;</a:t>
            </a:r>
          </a:p>
          <a:p>
            <a:pPr lvl="1">
              <a:buNone/>
            </a:pPr>
            <a:r>
              <a:rPr lang="en-US" sz="1200" dirty="0" smtClean="0"/>
              <a:t>		&lt;</a:t>
            </a:r>
            <a:r>
              <a:rPr lang="en-US" sz="1200" dirty="0" err="1" smtClean="0"/>
              <a:t>arg</a:t>
            </a:r>
            <a:r>
              <a:rPr lang="en-US" sz="1200" dirty="0" smtClean="0"/>
              <a:t> value="</a:t>
            </a:r>
            <a:r>
              <a:rPr lang="en-US" sz="1200" dirty="0" err="1" smtClean="0"/>
              <a:t>engineering.requestor.astros.AstrosRequestor</a:t>
            </a:r>
            <a:r>
              <a:rPr lang="en-US" sz="1200" dirty="0" smtClean="0"/>
              <a:t>" /&gt;</a:t>
            </a:r>
          </a:p>
          <a:p>
            <a:pPr lvl="1">
              <a:buNone/>
            </a:pPr>
            <a:r>
              <a:rPr lang="en-US" sz="1200" dirty="0" smtClean="0"/>
              <a:t>		&lt;</a:t>
            </a:r>
            <a:r>
              <a:rPr lang="en-US" sz="1200" dirty="0" err="1" smtClean="0"/>
              <a:t>arg</a:t>
            </a:r>
            <a:r>
              <a:rPr lang="en-US" sz="1200" dirty="0" smtClean="0"/>
              <a:t> value=“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/>
              <a:t>" /&gt;</a:t>
            </a:r>
          </a:p>
          <a:p>
            <a:endParaRPr lang="en-US" sz="20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9000" y="6324600"/>
            <a:ext cx="408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Change this value to change cases (1,2,3)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286000" y="6324600"/>
            <a:ext cx="1066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AstrosRequestor:Case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8004" y="1154545"/>
            <a:ext cx="7756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i-Grid10/modules/engineering/apps/astros/requestor/bin/astrosRequestor-runner-run.xml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case 1: </a:t>
            </a:r>
            <a:r>
              <a:rPr lang="en-US" sz="1400" dirty="0" err="1" smtClean="0">
                <a:latin typeface="Courier"/>
                <a:cs typeface="Courier"/>
              </a:rPr>
              <a:t>astrosExecuteAstros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		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0968" y="2057400"/>
            <a:ext cx="8983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Runs the static </a:t>
            </a:r>
            <a:r>
              <a:rPr lang="en-US" sz="1600" dirty="0" err="1" smtClean="0"/>
              <a:t>aeroelastic</a:t>
            </a:r>
            <a:r>
              <a:rPr lang="en-US" sz="1600" dirty="0" smtClean="0"/>
              <a:t> analysis on rectangular wing &amp; returns a URL to the output file &amp; database files in the context.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300643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Subject = </a:t>
            </a:r>
            <a:r>
              <a:rPr lang="en-US" sz="1200" dirty="0" err="1" smtClean="0"/>
              <a:t>AstrosContext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in/value/ASTROS/BDF1/INPUT = </a:t>
            </a:r>
            <a:r>
              <a:rPr lang="en-US" sz="1200" dirty="0" smtClean="0">
                <a:hlinkClick r:id="rId2"/>
              </a:rPr>
              <a:t>http://10.131.4.201:9000/astros/hw7/hw0SWMp7_grid.bdf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in/value/ASTROS/MAIN/INPUT = </a:t>
            </a:r>
            <a:r>
              <a:rPr lang="en-US" sz="1200" dirty="0" smtClean="0">
                <a:hlinkClick r:id="rId3"/>
              </a:rPr>
              <a:t>http://10.131.4.201:9000/astros/hw7/hw0SWMp7.d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out/value/ASTROS/DATABASE/PASSWORD = DNA     </a:t>
            </a:r>
          </a:p>
          <a:p>
            <a:r>
              <a:rPr lang="en-US" sz="1200" dirty="0" smtClean="0"/>
              <a:t>out/value/ASTROS/OUTPUT/D01FILE = </a:t>
            </a:r>
            <a:r>
              <a:rPr lang="en-US" sz="1200" dirty="0" smtClean="0">
                <a:hlinkClick r:id="rId4"/>
              </a:rPr>
              <a:t>http://10.131.4.201:9000/astros/provider/scratch/20111104-084630-1336e9dbc0b/ZSW.D01</a:t>
            </a:r>
            <a:endParaRPr lang="en-US" sz="1200" dirty="0" smtClean="0"/>
          </a:p>
          <a:p>
            <a:r>
              <a:rPr lang="en-US" sz="1200" dirty="0" smtClean="0"/>
              <a:t>out/value/ASTROS/OUTPUT/IDXFILE = </a:t>
            </a:r>
            <a:r>
              <a:rPr lang="en-US" sz="1200" dirty="0" smtClean="0">
                <a:hlinkClick r:id="rId5"/>
              </a:rPr>
              <a:t>http://10.131.4.201:9000/astros/provider/scratch/20111104-084630-1336e9dbc0b/ZSW.IDX</a:t>
            </a:r>
            <a:endParaRPr lang="en-US" sz="1200" dirty="0" smtClean="0"/>
          </a:p>
          <a:p>
            <a:r>
              <a:rPr lang="en-US" sz="1200" dirty="0" smtClean="0"/>
              <a:t>out/value/ASTROS/OUTPUT/OUTFILE = </a:t>
            </a:r>
            <a:r>
              <a:rPr lang="en-US" sz="1200" dirty="0" smtClean="0">
                <a:hlinkClick r:id="rId6"/>
              </a:rPr>
              <a:t>http://10.131.4.201:9000/astros/provider/scratch/20111104-084630-1336e9dbc0b/astrosResults.out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67000"/>
            <a:ext cx="471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Console Print of Context after analysis has completed</a:t>
            </a:r>
            <a:endParaRPr lang="en-US" sz="1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62600" y="4572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5105400"/>
            <a:ext cx="657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Paste this URL into a browser to view the </a:t>
            </a:r>
            <a:r>
              <a:rPr lang="en-US" sz="1600" b="1" dirty="0" err="1" smtClean="0"/>
              <a:t>astrosResults.out</a:t>
            </a:r>
            <a:r>
              <a:rPr lang="en-US" sz="1600" b="1" dirty="0" smtClean="0"/>
              <a:t> file (output file)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AstrosRequestor:Case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8004" y="1154545"/>
            <a:ext cx="7756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i-Grid10/modules/engineering/apps/astros/requestor/bin/astrosRequestor-runner-run.xml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case 1: </a:t>
            </a:r>
            <a:r>
              <a:rPr lang="en-US" sz="1400" dirty="0" err="1" smtClean="0">
                <a:latin typeface="Courier"/>
                <a:cs typeface="Courier"/>
              </a:rPr>
              <a:t>astrosExecuteAstros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r>
              <a:rPr lang="en-US" sz="1400" dirty="0" smtClean="0">
                <a:latin typeface="Courier"/>
                <a:cs typeface="Courier"/>
              </a:rPr>
              <a:t>		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90500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out/value/ASTROS/OUTPUT/OUTFILE = </a:t>
            </a:r>
            <a:r>
              <a:rPr lang="en-US" sz="1200" dirty="0" smtClean="0">
                <a:hlinkClick r:id="rId2"/>
              </a:rPr>
              <a:t>http://10.131.4.201:9000/astros/provider/scratch/20111104-084630-1336e9dbc0b/astrosResults.out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62600" y="4572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8200" y="2209800"/>
            <a:ext cx="62484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TRIM RESULTS FOR TRIM SET   100 OF TYPE LIFT    </a:t>
            </a:r>
          </a:p>
          <a:p>
            <a:r>
              <a:rPr lang="en-US" sz="1000" dirty="0" smtClean="0"/>
              <a:t>          -----------------------------------------------</a:t>
            </a:r>
          </a:p>
          <a:p>
            <a:r>
              <a:rPr lang="en-US" sz="1000" dirty="0" smtClean="0"/>
              <a:t>          MACH NUMBER       7.00000E-01</a:t>
            </a:r>
          </a:p>
          <a:p>
            <a:r>
              <a:rPr lang="en-US" sz="1000" dirty="0" smtClean="0"/>
              <a:t>          DYNAMIC PRESSURE  5.00000E+00</a:t>
            </a:r>
          </a:p>
          <a:p>
            <a:r>
              <a:rPr lang="en-US" sz="1000" dirty="0" smtClean="0"/>
              <a:t>          TRIM PARAMETERS:</a:t>
            </a:r>
          </a:p>
          <a:p>
            <a:r>
              <a:rPr lang="en-US" sz="1000" dirty="0" smtClean="0"/>
              <a:t>                 DEFINITION             LABEL           FLEXIBLE           RIGID</a:t>
            </a:r>
          </a:p>
          <a:p>
            <a:r>
              <a:rPr lang="en-US" sz="1000" dirty="0" smtClean="0"/>
              <a:t>                 ----------             -----           --------           -----</a:t>
            </a:r>
          </a:p>
          <a:p>
            <a:r>
              <a:rPr lang="en-US" sz="1000" dirty="0" smtClean="0"/>
              <a:t>          ANGLE OF ATTACK             "ALPHA   "      2.32700E+00       2.32700E+00  DEG        (USER INPUT)</a:t>
            </a:r>
          </a:p>
          <a:p>
            <a:r>
              <a:rPr lang="en-US" sz="1000" dirty="0" smtClean="0"/>
              <a:t>          LOAD FACTOR                 "NZ      "      3.86100E+02       3.86100E+02             (USER INPUT)</a:t>
            </a:r>
          </a:p>
          <a:p>
            <a:r>
              <a:rPr lang="en-US" sz="1000" dirty="0" smtClean="0"/>
              <a:t>          CONTROL SURFACE ROTATION    "CS1     "     -3.96100E+00      -3.96100E+00  DEG        (USER INPUT)</a:t>
            </a:r>
          </a:p>
          <a:p>
            <a:r>
              <a:rPr lang="en-US" sz="1000" dirty="0" smtClean="0"/>
              <a:t>          CONTROL SURFACE ROTATION    "CS2     "     -1.56100E+00      -1.56100E+00  DEG        (USER INPUT)</a:t>
            </a:r>
          </a:p>
          <a:p>
            <a:r>
              <a:rPr lang="en-US" sz="1000" dirty="0" smtClean="0"/>
              <a:t>          CONTROL SURFACE ROTATION    "CS3     "     -1.82800E+00      -1.82800E+00  DEG        (USER INPUT)</a:t>
            </a:r>
          </a:p>
          <a:p>
            <a:r>
              <a:rPr lang="en-US" sz="1000" dirty="0" smtClean="0"/>
              <a:t>          CONTROL SURFACE ROTATION    "CS4     "     -2.35600E+00      -2.35600E+00  DEG        (USER INPUT)</a:t>
            </a:r>
          </a:p>
          <a:p>
            <a:r>
              <a:rPr lang="en-US" sz="1000" dirty="0" smtClean="0"/>
              <a:t>          CONTROL SURFACE ROTATION    "CS5     "     -1.21700E+00      -1.21700E+00  DEG        (USER INPUT)</a:t>
            </a:r>
          </a:p>
          <a:p>
            <a:r>
              <a:rPr lang="en-US" sz="1000" dirty="0" smtClean="0"/>
              <a:t>          CONTROL SURFACE ROTATION    "CS6     "     -3.76900E+00      -3.76900E+00  DEG        (USER INPUT)</a:t>
            </a:r>
          </a:p>
          <a:p>
            <a:r>
              <a:rPr lang="en-US" sz="1000" dirty="0" smtClean="0"/>
              <a:t>          CONTROL SURFACE ROTATION    "CS7     "      4.09100E+00       4.09100E+00  DEG        (USER INPUT)</a:t>
            </a:r>
          </a:p>
          <a:p>
            <a:r>
              <a:rPr lang="en-US" sz="1000" dirty="0" smtClean="0"/>
              <a:t>          CONTROL SURFACE ROTATION    "CS8     "      4.07500E+00       4.07500E+00  DEG        (USER INPUT)</a:t>
            </a:r>
          </a:p>
          <a:p>
            <a:r>
              <a:rPr lang="en-US" sz="1000" dirty="0" smtClean="0"/>
              <a:t>          CONTROL SURFACE ROTATION    "CS9     "     -7.07000E-01      -7.07000E-01  DEG        (USER INPUT)</a:t>
            </a:r>
          </a:p>
          <a:p>
            <a:r>
              <a:rPr lang="en-US" sz="1000" dirty="0" smtClean="0"/>
              <a:t>          CONTROL SURFACE ROTATION    "CS10    "     -4.02000E-01      -4.02000E-01  DEG        (USER INPUT)</a:t>
            </a:r>
          </a:p>
          <a:p>
            <a:r>
              <a:rPr lang="en-US" sz="1000" dirty="0" smtClean="0"/>
              <a:t>          CONTROL SURFACE ROTATION    "CS11    "     -2.28600E+00      -2.28600E+00  DEG        (USER INPUT)</a:t>
            </a:r>
          </a:p>
          <a:p>
            <a:r>
              <a:rPr lang="en-US" sz="1000" dirty="0" smtClean="0"/>
              <a:t>          CONTROL SURFACE ROTATION    "CS12    "      7.46000E-01       7.46000E-01  DEG        (USER INPUT)</a:t>
            </a:r>
          </a:p>
          <a:p>
            <a:r>
              <a:rPr lang="en-US" sz="1000" dirty="0" smtClean="0"/>
              <a:t>          CONTROL SURFACE ROTATION    "CS13    "      1.28600E+00       1.28600E+00  DEG        (USER INPUT)</a:t>
            </a:r>
          </a:p>
          <a:p>
            <a:r>
              <a:rPr lang="en-US" sz="1000" dirty="0" smtClean="0"/>
              <a:t>          CONTROL SURFACE ROTATION    "CS14    "      9.67000E-01       9.67000E-01  DEG        (USER INPUT)</a:t>
            </a:r>
          </a:p>
          <a:p>
            <a:r>
              <a:rPr lang="en-US" sz="1000" dirty="0" smtClean="0"/>
              <a:t>          CONTROL SURFACE ROTATION    "CS15    "     -1.73600E+00      -1.73600E+00  DEG        (USER INPUT)</a:t>
            </a:r>
          </a:p>
          <a:p>
            <a:r>
              <a:rPr lang="en-US" sz="1000" dirty="0" smtClean="0"/>
              <a:t>          CONTROL SURFACE ROTATION    "CS16    "      5.37000E-01       5.37000E-01  DEG        (USER INPUT)</a:t>
            </a:r>
          </a:p>
          <a:p>
            <a:r>
              <a:rPr lang="en-US" sz="1000" dirty="0" smtClean="0"/>
              <a:t>          CONTROL SURFACE ROTATION    "CS17    "     -1.46400E+00      -1.46400E+00  DEG        (USER INPUT)</a:t>
            </a:r>
          </a:p>
          <a:p>
            <a:r>
              <a:rPr lang="en-US" sz="1000" dirty="0" smtClean="0"/>
              <a:t>          CONTROL SURFACE ROTATION    "CS18    "     -2.15800E+00      -2.15800E+00  DEG        (USER INPUT)</a:t>
            </a:r>
          </a:p>
          <a:p>
            <a:r>
              <a:rPr lang="en-US" sz="1000" dirty="0" smtClean="0"/>
              <a:t>          CONTROL SURFACE ROTATION    "CS19    "      5.03000E-01       5.03000E-01  DEG        (USER INPUT)</a:t>
            </a:r>
          </a:p>
          <a:p>
            <a:r>
              <a:rPr lang="en-US" sz="1000" dirty="0" smtClean="0"/>
              <a:t>          CONTROL SURFACE ROTATION    "CS20    "      6.51800E+00       6.51800E+00  DEG        (USER INPUT)</a:t>
            </a:r>
            <a:endParaRPr lang="en-US" sz="1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AstrosRequestor:Case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8004" y="1154545"/>
            <a:ext cx="7756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i-Grid10/modules/engineering/apps/astros/requestor/bin/astrosRequestor-runner-run.xml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Case 2: </a:t>
            </a:r>
            <a:r>
              <a:rPr lang="en-US" sz="1400" dirty="0" err="1" smtClean="0">
                <a:latin typeface="Courier"/>
                <a:cs typeface="Courier"/>
              </a:rPr>
              <a:t>astrosComputeLiftPerUnitSpan</a:t>
            </a:r>
            <a:r>
              <a:rPr lang="en-US" sz="1400" dirty="0" smtClean="0">
                <a:latin typeface="Courier"/>
                <a:cs typeface="Courier"/>
              </a:rPr>
              <a:t>(); </a:t>
            </a:r>
          </a:p>
          <a:p>
            <a:r>
              <a:rPr lang="en-US" sz="1400" dirty="0" smtClean="0">
                <a:latin typeface="Courier"/>
                <a:cs typeface="Courier"/>
              </a:rPr>
              <a:t>		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" y="1905000"/>
            <a:ext cx="91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Runs the static </a:t>
            </a:r>
            <a:r>
              <a:rPr lang="en-US" sz="1600" dirty="0" err="1" smtClean="0"/>
              <a:t>aeroelastic</a:t>
            </a:r>
            <a:r>
              <a:rPr lang="en-US" sz="1600" dirty="0" smtClean="0"/>
              <a:t> analysis on rectangular wing &amp; compute Lift per unit span and return in an object.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2514600"/>
            <a:ext cx="9144000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200" dirty="0" smtClean="0"/>
              <a:t>Subject = </a:t>
            </a:r>
            <a:r>
              <a:rPr lang="en-US" sz="1200" dirty="0" err="1" smtClean="0"/>
              <a:t>AstrosContext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in/value/ASTROS/BDF1/INPUT = http://10.131.4.201:9000/astros/hw7/hw0SWMp7_grid.bdf</a:t>
            </a:r>
          </a:p>
          <a:p>
            <a:r>
              <a:rPr lang="en-US" sz="1200" dirty="0" smtClean="0"/>
              <a:t>in/value/ASTROS/CADDB/QUERY = </a:t>
            </a:r>
            <a:r>
              <a:rPr lang="en-US" sz="1200" dirty="0" smtClean="0">
                <a:hlinkClick r:id="rId2"/>
              </a:rPr>
              <a:t>engineering.provider.astros.CADDBQuery@f4d5bc9</a:t>
            </a:r>
            <a:endParaRPr lang="en-US" sz="1200" dirty="0" smtClean="0"/>
          </a:p>
          <a:p>
            <a:r>
              <a:rPr lang="en-US" sz="1200" dirty="0" smtClean="0"/>
              <a:t>in/value/ASTROS/MAIN/INPUT = </a:t>
            </a:r>
            <a:r>
              <a:rPr lang="en-US" sz="1200" dirty="0" smtClean="0">
                <a:hlinkClick r:id="rId3"/>
              </a:rPr>
              <a:t>http://10.131.4.201:9000/astros/hw7/hw0SWMp7.d</a:t>
            </a:r>
            <a:endParaRPr lang="en-US" sz="1200" dirty="0" smtClean="0"/>
          </a:p>
          <a:p>
            <a:r>
              <a:rPr lang="en-US" sz="1200" dirty="0" smtClean="0"/>
              <a:t>in/value/ASTROS/OUTPUT/LPUS = </a:t>
            </a:r>
            <a:r>
              <a:rPr lang="en-US" sz="1200" dirty="0" smtClean="0">
                <a:hlinkClick r:id="rId4"/>
              </a:rPr>
              <a:t>engineering.provider.astros.AstrosLpus@1fc4f0f8</a:t>
            </a:r>
            <a:endParaRPr lang="en-US" sz="1200" dirty="0" smtClean="0"/>
          </a:p>
          <a:p>
            <a:r>
              <a:rPr lang="en-US" sz="1200" dirty="0" smtClean="0"/>
              <a:t>in/value/ASTROS/SCRATCH/DIRECTORY = /Users/raymondkolonay/workspace/iGrid-10/data/astros/provider/scratch/20111104-085811-1336ea86dac</a:t>
            </a:r>
          </a:p>
          <a:p>
            <a:endParaRPr lang="en-US" sz="1200" dirty="0" smtClean="0"/>
          </a:p>
          <a:p>
            <a:r>
              <a:rPr lang="en-US" sz="1200" dirty="0" smtClean="0"/>
              <a:t>out/value/ASTROS/DATABASE/PASSWORD = DNA     </a:t>
            </a:r>
          </a:p>
          <a:p>
            <a:r>
              <a:rPr lang="en-US" sz="1200" dirty="0" smtClean="0"/>
              <a:t>out/value/ASTROS/OUTPUT/D01FILE = </a:t>
            </a:r>
            <a:r>
              <a:rPr lang="en-US" sz="1200" dirty="0" smtClean="0">
                <a:hlinkClick r:id="rId5"/>
              </a:rPr>
              <a:t>http://10.131.4.201:9000/astros/provider/scratch/20111104-085811-1336ea86dac/ZSW.D01</a:t>
            </a:r>
            <a:endParaRPr lang="en-US" sz="1200" dirty="0" smtClean="0"/>
          </a:p>
          <a:p>
            <a:r>
              <a:rPr lang="en-US" sz="1200" dirty="0" smtClean="0"/>
              <a:t>out/value/ASTROS/OUTPUT/IDXFILE = </a:t>
            </a:r>
            <a:r>
              <a:rPr lang="en-US" sz="1200" dirty="0" smtClean="0">
                <a:hlinkClick r:id="rId6"/>
              </a:rPr>
              <a:t>http://10.131.4.201:9000/astros/provider/scratch/20111104-085811-1336ea86dac/ZSW.IDX</a:t>
            </a:r>
            <a:endParaRPr lang="en-US" sz="1200" dirty="0" smtClean="0"/>
          </a:p>
          <a:p>
            <a:r>
              <a:rPr lang="en-US" sz="1200" dirty="0" smtClean="0"/>
              <a:t>out/value/ASTROS/OUTPUT/OUTFILE = </a:t>
            </a:r>
            <a:r>
              <a:rPr lang="en-US" sz="1200" dirty="0" smtClean="0">
                <a:hlinkClick r:id="rId7"/>
              </a:rPr>
              <a:t>http://10.131.4.201:9000/astros/provider/scratch/20111104-085811-1336ea86dac/astrosResults.out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&gt;&gt;&gt;&gt;&gt;&gt;&gt;&gt;&gt;&gt; Lift Per Unit Span Results from ASTROS Run &lt;&lt;&lt;&lt;&lt;&lt;&lt;&lt;&lt;&lt;&lt;&lt;&lt; 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Spanwise</a:t>
            </a:r>
            <a:r>
              <a:rPr lang="en-US" sz="1200" dirty="0" smtClean="0"/>
              <a:t> cut   </a:t>
            </a:r>
            <a:r>
              <a:rPr lang="en-US" sz="1200" dirty="0" err="1" smtClean="0"/>
              <a:t>appliedLpus</a:t>
            </a:r>
            <a:r>
              <a:rPr lang="en-US" sz="1200" dirty="0" smtClean="0"/>
              <a:t>          </a:t>
            </a:r>
            <a:r>
              <a:rPr lang="en-US" sz="1200" dirty="0" err="1" smtClean="0"/>
              <a:t>rigidLpus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flexLpus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1       54.16099197169145  36.29533404111861  17.86565801501274</a:t>
            </a:r>
          </a:p>
          <a:p>
            <a:r>
              <a:rPr lang="en-US" sz="1200" dirty="0" smtClean="0"/>
              <a:t>2       54.86817342042924  37.06625717878342  17.801917264858886</a:t>
            </a:r>
          </a:p>
          <a:p>
            <a:r>
              <a:rPr lang="en-US" sz="1200" dirty="0" smtClean="0"/>
              <a:t>3       57.32152642806372  39.58923983573912  17.732287615537643</a:t>
            </a:r>
          </a:p>
          <a:p>
            <a:r>
              <a:rPr lang="en-US" sz="1200" dirty="0" smtClean="0"/>
              <a:t>           .</a:t>
            </a:r>
          </a:p>
          <a:p>
            <a:r>
              <a:rPr lang="en-US" sz="1200" dirty="0" smtClean="0"/>
              <a:t>           .</a:t>
            </a:r>
          </a:p>
          <a:p>
            <a:pPr marL="228600" indent="-228600">
              <a:buAutoNum type="arabicPlain" startAt="39"/>
            </a:pPr>
            <a:r>
              <a:rPr lang="en-US" sz="1200" dirty="0" smtClean="0"/>
              <a:t>39.39830290277799  28.066914667685825  11.331388533270607</a:t>
            </a:r>
          </a:p>
          <a:p>
            <a:pPr marL="228600" indent="-228600">
              <a:buAutoNum type="arabicPlain" startAt="39"/>
            </a:pPr>
            <a:r>
              <a:rPr lang="en-US" sz="1200" dirty="0" smtClean="0"/>
              <a:t>40       28.906596819559734  21.190397143363953  7.716199538883908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09800"/>
            <a:ext cx="471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Console Print of Context after analysis has completed</a:t>
            </a:r>
            <a:endParaRPr lang="en-US" sz="1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5334000" y="2971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600" y="2743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</a:t>
            </a:r>
            <a:r>
              <a:rPr lang="en-US" sz="1600" dirty="0" err="1" smtClean="0"/>
              <a:t>AstrosLpus</a:t>
            </a:r>
            <a:r>
              <a:rPr lang="en-US" sz="1600" dirty="0" smtClean="0"/>
              <a:t> object was input.</a:t>
            </a:r>
          </a:p>
          <a:p>
            <a:r>
              <a:rPr lang="en-US" sz="1600" dirty="0" smtClean="0"/>
              <a:t>Object populated with data on output.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886200" y="3352800"/>
            <a:ext cx="41910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50925" y="65088"/>
            <a:ext cx="7023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Typical Target Application</a:t>
            </a:r>
          </a:p>
          <a:p>
            <a:pPr algn="ctr"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LRS Configuration</a:t>
            </a:r>
            <a:endParaRPr lang="en-US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5765800" cy="3084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 r="1068"/>
          <a:stretch>
            <a:fillRect/>
          </a:stretch>
        </p:blipFill>
        <p:spPr bwMode="auto">
          <a:xfrm>
            <a:off x="4213225" y="4321175"/>
            <a:ext cx="4702175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8450" y="4668838"/>
            <a:ext cx="3538538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</a:rPr>
              <a:t>AF-specified mission will be “flown” through mission analysis to determine required fuel weight and TOGW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411663" y="1190625"/>
            <a:ext cx="14192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Baseline configuration and performance data from previous STAV and CESTA studies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943600" y="1314450"/>
            <a:ext cx="2739853" cy="160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uLnTx/>
                <a:uFillTx/>
              </a:rPr>
              <a:t>SOO Requirements: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uLnTx/>
                <a:uFillTx/>
              </a:rPr>
              <a:t>Range = 4000 </a:t>
            </a:r>
            <a:r>
              <a:rPr kumimoji="0" lang="en-US" sz="1400" b="0" i="0" u="none" strike="noStrike" kern="0" cap="none" spc="0" normalizeH="0" baseline="0" noProof="0" dirty="0" err="1">
                <a:uLnTx/>
                <a:uFillTx/>
              </a:rPr>
              <a:t>nmi</a:t>
            </a:r>
            <a:endParaRPr kumimoji="0" lang="en-US" sz="1400" b="0" i="0" u="none" strike="noStrike" kern="0" cap="none" spc="0" normalizeH="0" baseline="0" noProof="0" dirty="0"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uLnTx/>
                <a:uFillTx/>
              </a:rPr>
              <a:t>Payload = 5-10 % weight fraction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uLnTx/>
                <a:uFillTx/>
              </a:rPr>
              <a:t>Maneuver Loads at Cruise – 2.5 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uLnTx/>
                <a:uFillTx/>
              </a:rPr>
              <a:t>Cruise speed: Mach 2.0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uLnTx/>
                <a:uFillTx/>
              </a:rPr>
              <a:t>Cruise L/D: 8.5-9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uLnTx/>
                <a:uFillTx/>
              </a:rPr>
              <a:t>Level 1 Flying Qualities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2590800"/>
            <a:ext cx="8382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in/value/ASTROS/CADDB/QUERY = [engineering.provider.astros.CADDBQuery@87e9ce2, …..</a:t>
            </a:r>
          </a:p>
          <a:p>
            <a:r>
              <a:rPr lang="en-US" sz="1000" dirty="0" smtClean="0"/>
              <a:t>in/value/ASTROS/MAIN/INPUT = </a:t>
            </a:r>
            <a:r>
              <a:rPr lang="en-US" sz="1000" dirty="0" smtClean="0">
                <a:hlinkClick r:id="rId2"/>
              </a:rPr>
              <a:t>http://10.131.4.201:9000/astros/fighter/fighter_flutterM1p1.d</a:t>
            </a:r>
            <a:endParaRPr lang="en-US" sz="1000" dirty="0" smtClean="0"/>
          </a:p>
          <a:p>
            <a:r>
              <a:rPr lang="en-US" sz="1000" dirty="0" smtClean="0"/>
              <a:t>in/value/ASTROS/SCRATCH/DIRECTORY = /Users/raymondkolonay/workspace/iGrid-10/data/astros/provider/scratch/20111104-121730-1336f5ee5e2</a:t>
            </a:r>
          </a:p>
          <a:p>
            <a:r>
              <a:rPr lang="en-US" sz="1000" dirty="0" smtClean="0"/>
              <a:t>out/value/ASTROS/DATABASE/PASSWORD = WING    </a:t>
            </a:r>
          </a:p>
          <a:p>
            <a:r>
              <a:rPr lang="en-US" sz="1000" dirty="0" smtClean="0"/>
              <a:t>out/value/ASTROS/OUTPUT/D01FILE = </a:t>
            </a:r>
            <a:r>
              <a:rPr lang="en-US" sz="1000" dirty="0" smtClean="0">
                <a:hlinkClick r:id="rId3"/>
              </a:rPr>
              <a:t>http://10.131.4.201:9000/astros/provider/scratch/20111104-121730-1336f5ee5e2/NLAAN.D01</a:t>
            </a:r>
            <a:endParaRPr lang="en-US" sz="1000" dirty="0" smtClean="0"/>
          </a:p>
          <a:p>
            <a:r>
              <a:rPr lang="en-US" sz="1000" dirty="0" smtClean="0"/>
              <a:t>out/value/ASTROS/OUTPUT/DAMPING = </a:t>
            </a:r>
            <a:r>
              <a:rPr lang="en-US" sz="1000" dirty="0" smtClean="0">
                <a:hlinkClick r:id="rId4"/>
              </a:rPr>
              <a:t>engineering.provider.astros.AstrosFlutterOutput@1acc0e01</a:t>
            </a:r>
            <a:endParaRPr lang="en-US" sz="1000" dirty="0" smtClean="0"/>
          </a:p>
          <a:p>
            <a:r>
              <a:rPr lang="en-US" sz="1000" dirty="0" smtClean="0"/>
              <a:t>out/value/ASTROS/OUTPUT/GPWG = </a:t>
            </a:r>
            <a:r>
              <a:rPr lang="en-US" sz="1000" dirty="0" smtClean="0">
                <a:hlinkClick r:id="rId5"/>
              </a:rPr>
              <a:t>engineering.provider.astros.AstrosGPWG@4aab7165</a:t>
            </a:r>
            <a:endParaRPr lang="en-US" sz="1000" dirty="0" smtClean="0"/>
          </a:p>
          <a:p>
            <a:r>
              <a:rPr lang="en-US" sz="1000" dirty="0" smtClean="0"/>
              <a:t>out/value/ASTROS/OUTPUT/IDXFILE = </a:t>
            </a:r>
            <a:r>
              <a:rPr lang="en-US" sz="1000" dirty="0" smtClean="0">
                <a:hlinkClick r:id="rId6"/>
              </a:rPr>
              <a:t>http://10.131.4.201:9000/astros/provider/scratch/20111104-121730-1336f5ee5e2/NLAAN.IDX</a:t>
            </a:r>
            <a:endParaRPr lang="en-US" sz="1000" dirty="0" smtClean="0"/>
          </a:p>
          <a:p>
            <a:r>
              <a:rPr lang="en-US" sz="1000" dirty="0" smtClean="0"/>
              <a:t>out/value/ASTROS/OUTPUT/OUTFILE = </a:t>
            </a:r>
            <a:r>
              <a:rPr lang="en-US" sz="1000" dirty="0" smtClean="0">
                <a:hlinkClick r:id="rId7"/>
              </a:rPr>
              <a:t>http://10.131.4.201:9000/astros/provider/scratch/20111104-121730-1336f5ee5e2/astrosResults.out</a:t>
            </a:r>
            <a:endParaRPr lang="en-US" sz="1000" dirty="0" smtClean="0"/>
          </a:p>
          <a:p>
            <a:r>
              <a:rPr lang="en-US" sz="1000" dirty="0" smtClean="0"/>
              <a:t>task/provider = </a:t>
            </a:r>
            <a:r>
              <a:rPr lang="en-US" sz="1000" dirty="0" smtClean="0">
                <a:hlinkClick r:id="rId8"/>
              </a:rPr>
              <a:t>ENGINEERING-Astros-RMac@macdna.rb.rad-e.wpafb.af.mil:10.131.4.201</a:t>
            </a:r>
            <a:endParaRPr lang="en-US" sz="1000" dirty="0" smtClean="0"/>
          </a:p>
          <a:p>
            <a:r>
              <a:rPr lang="en-US" sz="1000" dirty="0" smtClean="0"/>
              <a:t>Nov 4, 2011 12:18:19 PM </a:t>
            </a:r>
            <a:r>
              <a:rPr lang="en-US" sz="1000" dirty="0" err="1" smtClean="0"/>
              <a:t>engineering.requestor.astros.AstrosRequestor</a:t>
            </a:r>
            <a:r>
              <a:rPr lang="en-US" sz="1000" dirty="0" smtClean="0"/>
              <a:t> </a:t>
            </a:r>
            <a:r>
              <a:rPr lang="en-US" sz="1000" dirty="0" err="1" smtClean="0"/>
              <a:t>astrosComputeFlutterDamping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INFO: Flutter Damping :</a:t>
            </a:r>
          </a:p>
          <a:p>
            <a:r>
              <a:rPr lang="en-US" sz="1000" dirty="0" smtClean="0"/>
              <a:t> mode number       Velocity       Damping </a:t>
            </a:r>
          </a:p>
          <a:p>
            <a:pPr marL="228600" indent="-228600"/>
            <a:r>
              <a:rPr lang="en-US" sz="1000" dirty="0" smtClean="0"/>
              <a:t>1 5000.0 -0.08188183605670929 </a:t>
            </a:r>
          </a:p>
          <a:p>
            <a:pPr marL="228600" indent="-228600"/>
            <a:r>
              <a:rPr lang="en-US" sz="1000" dirty="0" smtClean="0"/>
              <a:t>1 10000.0 -0.11725959181785583 </a:t>
            </a:r>
          </a:p>
          <a:p>
            <a:r>
              <a:rPr lang="en-US" sz="1000" dirty="0" smtClean="0"/>
              <a:t>1 18000.0 -0.19990922510623932 </a:t>
            </a:r>
          </a:p>
          <a:p>
            <a:r>
              <a:rPr lang="en-US" sz="1000" dirty="0" smtClean="0"/>
              <a:t>1 20000.0 -0.20551984012126923 </a:t>
            </a:r>
          </a:p>
          <a:p>
            <a:r>
              <a:rPr lang="en-US" sz="1000" dirty="0" smtClean="0"/>
              <a:t>1 24000.0 -0.20518758893013 </a:t>
            </a:r>
          </a:p>
          <a:p>
            <a:r>
              <a:rPr lang="en-US" sz="1000" dirty="0" smtClean="0"/>
              <a:t>2 5000.0 -0.05098726227879524 </a:t>
            </a:r>
          </a:p>
          <a:p>
            <a:r>
              <a:rPr lang="en-US" sz="1000" dirty="0" smtClean="0"/>
              <a:t>2 10000.0 -0.08072353154420853 </a:t>
            </a:r>
          </a:p>
          <a:p>
            <a:r>
              <a:rPr lang="en-US" sz="1000" dirty="0" smtClean="0"/>
              <a:t>2 18000.0 0.3754781484603882 </a:t>
            </a:r>
          </a:p>
          <a:p>
            <a:r>
              <a:rPr lang="en-US" sz="1000" dirty="0" smtClean="0"/>
              <a:t>2 20000.0 0.629492461681366 </a:t>
            </a:r>
          </a:p>
          <a:p>
            <a:r>
              <a:rPr lang="en-US" sz="1000" dirty="0" smtClean="0"/>
              <a:t>2 24000.0 1.1414759159088135 </a:t>
            </a:r>
          </a:p>
          <a:p>
            <a:r>
              <a:rPr lang="en-US" sz="1000" dirty="0" smtClean="0"/>
              <a:t>3 5000.0 -0.09921614825725555 </a:t>
            </a:r>
          </a:p>
          <a:p>
            <a:r>
              <a:rPr lang="en-US" sz="1000" dirty="0" smtClean="0"/>
              <a:t>3 10000.0 -0.29697275161743164 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 smtClean="0"/>
              <a:t>     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AstrosRequestor:Case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8004" y="1154545"/>
            <a:ext cx="7756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i-Grid10/modules/engineering/apps/astros/requestor/bin/astrosRequestor-runner-run.xml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case 3: </a:t>
            </a:r>
            <a:r>
              <a:rPr lang="en-US" sz="1400" dirty="0" err="1" smtClean="0">
                <a:latin typeface="Courier"/>
                <a:cs typeface="Courier"/>
              </a:rPr>
              <a:t>astrosComputeFlutterDamping</a:t>
            </a:r>
            <a:r>
              <a:rPr lang="en-US" sz="1400" dirty="0" smtClean="0">
                <a:latin typeface="Courier"/>
                <a:cs typeface="Courier"/>
              </a:rPr>
              <a:t>();		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8804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Runs the flutter analysis on fighter wing and compute fluttering damping values and return in an object.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2514600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09800"/>
            <a:ext cx="471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Console Print of Context after analysis has completed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572000"/>
            <a:ext cx="32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AstrosFlutterOutput</a:t>
            </a:r>
            <a:r>
              <a:rPr lang="en-US" sz="1600" dirty="0" smtClean="0"/>
              <a:t> object is output and populated with damping data..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5486400" y="35814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rot="10800000">
            <a:off x="2438400" y="4724400"/>
            <a:ext cx="3505200" cy="139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Available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433454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Modules/engineering, modules/engineering/apps</a:t>
            </a:r>
          </a:p>
          <a:p>
            <a:endParaRPr lang="en-US" sz="1600" dirty="0" smtClean="0"/>
          </a:p>
          <a:p>
            <a:r>
              <a:rPr lang="en-US" sz="1600" dirty="0" smtClean="0"/>
              <a:t>CONMIN</a:t>
            </a:r>
          </a:p>
          <a:p>
            <a:r>
              <a:rPr lang="en-US" sz="1600" dirty="0" smtClean="0"/>
              <a:t>DOT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ANSYS</a:t>
            </a:r>
          </a:p>
          <a:p>
            <a:r>
              <a:rPr lang="en-US" sz="1600" dirty="0" smtClean="0"/>
              <a:t>ASTROS</a:t>
            </a:r>
          </a:p>
          <a:p>
            <a:r>
              <a:rPr lang="en-US" sz="1600" dirty="0" smtClean="0"/>
              <a:t>AVUS</a:t>
            </a:r>
          </a:p>
          <a:p>
            <a:r>
              <a:rPr lang="en-US" sz="1600" dirty="0" smtClean="0"/>
              <a:t>EXCEL</a:t>
            </a:r>
          </a:p>
          <a:p>
            <a:r>
              <a:rPr lang="en-US" sz="1600" dirty="0" smtClean="0"/>
              <a:t>FLOPS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GRIDGEN</a:t>
            </a:r>
          </a:p>
          <a:p>
            <a:r>
              <a:rPr lang="en-US" sz="1600" dirty="0" smtClean="0"/>
              <a:t>MAELSTROM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MDICE</a:t>
            </a:r>
          </a:p>
          <a:p>
            <a:r>
              <a:rPr lang="en-US" sz="1600" dirty="0" smtClean="0"/>
              <a:t>MSTCGEOM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M3CT</a:t>
            </a:r>
          </a:p>
          <a:p>
            <a:r>
              <a:rPr lang="en-US" sz="1600" dirty="0" smtClean="0"/>
              <a:t>NASTRAN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VORTEXLATTICE</a:t>
            </a:r>
          </a:p>
          <a:p>
            <a:r>
              <a:rPr lang="en-US" sz="1600" dirty="0" smtClean="0"/>
              <a:t>MATLAB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BFBFBF"/>
                </a:solidFill>
              </a:rPr>
              <a:t>NOT UPDATED to IGRID-10 AS OF 7 Nov 2011</a:t>
            </a:r>
            <a:endParaRPr lang="en-US" sz="1200" dirty="0">
              <a:solidFill>
                <a:srgbClr val="BFBFB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514600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SORCER Model &amp; Variables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00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endParaRPr lang="en-US" sz="1800" b="1" i="1" dirty="0" smtClean="0">
              <a:solidFill>
                <a:srgbClr val="000099"/>
              </a:solidFill>
            </a:endParaRPr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Models – </a:t>
            </a:r>
            <a:r>
              <a:rPr lang="en-US" sz="1800" dirty="0" smtClean="0">
                <a:solidFill>
                  <a:prstClr val="black"/>
                </a:solidFill>
              </a:rPr>
              <a:t>consists of </a:t>
            </a:r>
            <a:r>
              <a:rPr lang="en-US" sz="1800" b="1" i="1" dirty="0" smtClean="0">
                <a:solidFill>
                  <a:prstClr val="black"/>
                </a:solidFill>
              </a:rPr>
              <a:t>Variables, Filters </a:t>
            </a:r>
            <a:r>
              <a:rPr lang="en-US" sz="1800" dirty="0" smtClean="0">
                <a:solidFill>
                  <a:prstClr val="black"/>
                </a:solidFill>
              </a:rPr>
              <a:t>and </a:t>
            </a:r>
            <a:r>
              <a:rPr lang="en-US" sz="1800" b="1" i="1" dirty="0" smtClean="0">
                <a:solidFill>
                  <a:prstClr val="black"/>
                </a:solidFill>
              </a:rPr>
              <a:t>Evaluators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</a:rPr>
              <a:t>Current available models – </a:t>
            </a:r>
            <a:r>
              <a:rPr lang="en-US" sz="1400" dirty="0" err="1" smtClean="0">
                <a:solidFill>
                  <a:prstClr val="black"/>
                </a:solidFill>
              </a:rPr>
              <a:t>ResponseModel</a:t>
            </a:r>
            <a:r>
              <a:rPr lang="en-US" sz="1400" dirty="0" smtClean="0">
                <a:solidFill>
                  <a:prstClr val="black"/>
                </a:solidFill>
              </a:rPr>
              <a:t>(including sensitivities) , </a:t>
            </a:r>
            <a:r>
              <a:rPr lang="en-US" sz="1400" dirty="0" err="1" smtClean="0">
                <a:solidFill>
                  <a:prstClr val="black"/>
                </a:solidFill>
              </a:rPr>
              <a:t>ParametricModel</a:t>
            </a:r>
            <a:r>
              <a:rPr lang="en-US" sz="1400" dirty="0" smtClean="0">
                <a:solidFill>
                  <a:prstClr val="black"/>
                </a:solidFill>
              </a:rPr>
              <a:t>,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/>
              <a:t>OptimizationModel</a:t>
            </a:r>
            <a:endParaRPr lang="en-US" sz="1400" dirty="0" smtClean="0"/>
          </a:p>
          <a:p>
            <a:pPr lvl="2"/>
            <a:endParaRPr lang="en-US" sz="1000" b="1" dirty="0" smtClean="0"/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Variables (</a:t>
            </a:r>
            <a:r>
              <a:rPr lang="en-US" sz="1800" b="1" i="1" dirty="0" err="1" smtClean="0">
                <a:solidFill>
                  <a:srgbClr val="000099"/>
                </a:solidFill>
              </a:rPr>
              <a:t>Var</a:t>
            </a:r>
            <a:r>
              <a:rPr lang="en-US" sz="1800" b="1" i="1" dirty="0" smtClean="0">
                <a:solidFill>
                  <a:srgbClr val="000099"/>
                </a:solidFill>
              </a:rPr>
              <a:t>) - </a:t>
            </a:r>
            <a:r>
              <a:rPr lang="en-US" sz="1800" dirty="0" smtClean="0">
                <a:solidFill>
                  <a:prstClr val="black"/>
                </a:solidFill>
              </a:rPr>
              <a:t>can be dependent on other </a:t>
            </a:r>
            <a:r>
              <a:rPr lang="en-US" sz="1800" i="1" dirty="0" smtClean="0">
                <a:solidFill>
                  <a:prstClr val="black"/>
                </a:solidFill>
              </a:rPr>
              <a:t>Variables</a:t>
            </a:r>
            <a:r>
              <a:rPr lang="en-US" sz="1800" dirty="0" smtClean="0">
                <a:solidFill>
                  <a:prstClr val="black"/>
                </a:solidFill>
              </a:rPr>
              <a:t> enabling distributed </a:t>
            </a:r>
            <a:r>
              <a:rPr lang="en-US" sz="1800" b="1" dirty="0" smtClean="0">
                <a:solidFill>
                  <a:prstClr val="black"/>
                </a:solidFill>
              </a:rPr>
              <a:t>functional programming</a:t>
            </a:r>
            <a:r>
              <a:rPr lang="en-US" sz="1800" dirty="0" smtClean="0"/>
              <a:t>. Variables can have multiple evaluators enabling </a:t>
            </a:r>
            <a:r>
              <a:rPr lang="en-US" sz="1800" b="1" dirty="0" smtClean="0"/>
              <a:t>multi-fidelity calculations</a:t>
            </a:r>
            <a:r>
              <a:rPr lang="en-US" sz="1800" dirty="0" smtClean="0"/>
              <a:t> for a specific variable’s value. </a:t>
            </a:r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Evaluators –</a:t>
            </a:r>
            <a:r>
              <a:rPr lang="en-US" sz="1800" b="1" i="1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are used to determine the value of variables and their partial derivatives(chain rule works) with respect to their dependencies (Variables)</a:t>
            </a:r>
            <a:r>
              <a:rPr lang="en-US" sz="1800" dirty="0" smtClean="0"/>
              <a:t>.</a:t>
            </a:r>
          </a:p>
          <a:p>
            <a:pPr lvl="1"/>
            <a:r>
              <a:rPr lang="en-US" sz="1400" dirty="0" smtClean="0"/>
              <a:t>Current Evaluator Types – </a:t>
            </a:r>
            <a:r>
              <a:rPr lang="en-US" sz="1400" dirty="0" err="1" smtClean="0"/>
              <a:t>ModelEvaluator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ExertionEvaluator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ExpressionEvaluator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GroovyEvaluator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JepEvaluator</a:t>
            </a:r>
            <a:r>
              <a:rPr lang="en-US" sz="1400" dirty="0" smtClean="0"/>
              <a:t>, </a:t>
            </a:r>
            <a:r>
              <a:rPr lang="en-US" sz="1400" dirty="0" err="1" smtClean="0"/>
              <a:t>MethodEvaluator</a:t>
            </a:r>
            <a:endParaRPr lang="en-US" sz="1800" dirty="0" smtClean="0"/>
          </a:p>
          <a:p>
            <a:r>
              <a:rPr lang="en-US" sz="1800" b="1" i="1" dirty="0" smtClean="0">
                <a:solidFill>
                  <a:srgbClr val="000099"/>
                </a:solidFill>
              </a:rPr>
              <a:t>Filters - </a:t>
            </a:r>
            <a:r>
              <a:rPr lang="en-US" sz="1800" dirty="0" smtClean="0"/>
              <a:t>are used to map the results of </a:t>
            </a:r>
            <a:r>
              <a:rPr lang="en-US" sz="1800" i="1" dirty="0" smtClean="0"/>
              <a:t>Evaluators</a:t>
            </a:r>
            <a:r>
              <a:rPr lang="en-US" sz="1800" dirty="0" smtClean="0"/>
              <a:t> to </a:t>
            </a:r>
            <a:r>
              <a:rPr lang="en-US" sz="1800" i="1" dirty="0" smtClean="0"/>
              <a:t>Variable</a:t>
            </a:r>
            <a:r>
              <a:rPr lang="en-US" sz="1800" dirty="0" smtClean="0"/>
              <a:t> Values. Think </a:t>
            </a:r>
            <a:r>
              <a:rPr lang="en-US" sz="1800" dirty="0" err="1" smtClean="0"/>
              <a:t>unix</a:t>
            </a:r>
            <a:r>
              <a:rPr lang="en-US" sz="1800" dirty="0" smtClean="0"/>
              <a:t> shell piping. Filters can be concatenated </a:t>
            </a:r>
            <a:r>
              <a:rPr lang="en-US" sz="1800" i="1" dirty="0" smtClean="0"/>
              <a:t>n</a:t>
            </a:r>
            <a:r>
              <a:rPr lang="en-US" sz="1800" dirty="0" smtClean="0"/>
              <a:t> times.</a:t>
            </a:r>
          </a:p>
          <a:p>
            <a:pPr lvl="1"/>
            <a:r>
              <a:rPr lang="en-US" sz="1400" dirty="0" smtClean="0"/>
              <a:t>Current Filter Types – </a:t>
            </a:r>
            <a:r>
              <a:rPr lang="en-US" sz="1400" dirty="0" err="1" smtClean="0"/>
              <a:t>BasicFileFilter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ContextFilter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FileFilter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GrepFilter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ListFilter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MapFilter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ObjetFilter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PatternFilter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TextFilter</a:t>
            </a:r>
            <a:endParaRPr lang="en-US" sz="14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676400" y="6248400"/>
            <a:ext cx="4953000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All are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SORCER </a:t>
            </a:r>
            <a:r>
              <a:rPr lang="en-US" sz="2800" i="1" dirty="0" smtClean="0"/>
              <a:t>Variables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81200"/>
            <a:ext cx="350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SORCER Variable </a:t>
            </a:r>
            <a:r>
              <a:rPr lang="en-US" sz="1600" b="1" i="1" dirty="0" smtClean="0"/>
              <a:t>type </a:t>
            </a:r>
            <a:r>
              <a:rPr lang="en-US" sz="1600" dirty="0" smtClean="0"/>
              <a:t>(only one)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cap="all" dirty="0" smtClean="0"/>
              <a:t>Design (default)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cap="all" dirty="0" smtClean="0"/>
              <a:t>Response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SORCER Variable </a:t>
            </a:r>
            <a:r>
              <a:rPr lang="en-US" sz="1600" b="1" i="1" dirty="0" smtClean="0"/>
              <a:t>kind </a:t>
            </a:r>
            <a:r>
              <a:rPr lang="en-US" sz="1600" dirty="0" smtClean="0"/>
              <a:t>(one or more combinations)</a:t>
            </a:r>
            <a:endParaRPr lang="en-US" sz="1600" cap="all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Linked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Parameter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Bounded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Random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Constraint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Objective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INDEPENDENT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SORCER Variables are distinguished by four attributes: </a:t>
            </a:r>
            <a:r>
              <a:rPr lang="en-US" b="1" i="1" dirty="0" smtClean="0"/>
              <a:t>type, kind, </a:t>
            </a:r>
            <a:r>
              <a:rPr lang="en-US" b="1" i="1" dirty="0" err="1" smtClean="0"/>
              <a:t>valueType</a:t>
            </a:r>
            <a:r>
              <a:rPr lang="en-US" b="1" i="1" dirty="0" smtClean="0"/>
              <a:t>,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 err="1" smtClean="0"/>
              <a:t>mathType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600200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SORCER Variable </a:t>
            </a:r>
            <a:r>
              <a:rPr lang="en-US" sz="1600" b="1" i="1" dirty="0" err="1" smtClean="0"/>
              <a:t>ValueType</a:t>
            </a:r>
            <a:r>
              <a:rPr lang="en-US" sz="1600" dirty="0" smtClean="0"/>
              <a:t> (only one)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cap="all" dirty="0" smtClean="0"/>
              <a:t>Integer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Long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Double (Default)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Float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String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Unknown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Undefined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SORCER Variable </a:t>
            </a:r>
            <a:r>
              <a:rPr lang="en-US" sz="1600" b="1" i="1" dirty="0" err="1" smtClean="0"/>
              <a:t>mathType</a:t>
            </a:r>
            <a:r>
              <a:rPr lang="en-US" sz="1600" b="1" i="1" dirty="0" smtClean="0"/>
              <a:t> </a:t>
            </a:r>
            <a:r>
              <a:rPr lang="en-US" sz="1600" dirty="0" smtClean="0"/>
              <a:t>(one or more combinations)</a:t>
            </a:r>
            <a:endParaRPr lang="en-US" sz="1600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cap="all" dirty="0" smtClean="0"/>
              <a:t>Continuous (default)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Discrete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</a:t>
            </a:r>
            <a:r>
              <a:rPr lang="en-US" sz="1600" cap="all" dirty="0" err="1" smtClean="0"/>
              <a:t>Discrete_With_Order</a:t>
            </a:r>
            <a:endParaRPr lang="en-US" sz="1600" cap="all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</a:t>
            </a:r>
            <a:r>
              <a:rPr lang="en-US" sz="1600" cap="all" dirty="0" err="1" smtClean="0"/>
              <a:t>Discrete_with_Math</a:t>
            </a:r>
            <a:endParaRPr lang="en-US" sz="1600" cap="all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</a:t>
            </a:r>
            <a:r>
              <a:rPr lang="en-US" sz="1600" cap="all" dirty="0" err="1" smtClean="0"/>
              <a:t>Discrete_No_Order</a:t>
            </a:r>
            <a:endParaRPr lang="en-US" sz="1600" cap="all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</a:t>
            </a:r>
            <a:r>
              <a:rPr lang="en-US" sz="1600" cap="all" dirty="0" err="1" smtClean="0"/>
              <a:t>Problem_Parameter</a:t>
            </a:r>
            <a:endParaRPr lang="en-US" sz="1600" cap="all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cap="all" dirty="0" smtClean="0"/>
              <a:t> </a:t>
            </a:r>
            <a:r>
              <a:rPr lang="en-US" sz="1600" cap="all" dirty="0" err="1" smtClean="0"/>
              <a:t>ReaL</a:t>
            </a:r>
            <a:endParaRPr lang="en-US" sz="1600" cap="al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Example: </a:t>
            </a:r>
            <a:r>
              <a:rPr lang="en-US" sz="1600" dirty="0" err="1" smtClean="0"/>
              <a:t>skinThickness</a:t>
            </a:r>
            <a:r>
              <a:rPr lang="en-US" sz="1600" dirty="0" smtClean="0"/>
              <a:t>: </a:t>
            </a:r>
            <a:r>
              <a:rPr lang="en-US" sz="1600" dirty="0" err="1" smtClean="0"/>
              <a:t>Type:DESIGN</a:t>
            </a:r>
            <a:r>
              <a:rPr lang="en-US" sz="1600" dirty="0" smtClean="0"/>
              <a:t>, </a:t>
            </a:r>
            <a:r>
              <a:rPr lang="en-US" sz="1600" dirty="0" err="1" smtClean="0"/>
              <a:t>Kinds:BOUNDED,RANDOM</a:t>
            </a:r>
            <a:r>
              <a:rPr lang="en-US" sz="1600" dirty="0" smtClean="0"/>
              <a:t>, </a:t>
            </a:r>
            <a:r>
              <a:rPr lang="en-US" sz="1600" dirty="0" err="1" smtClean="0"/>
              <a:t>ValueType:DOUBLE</a:t>
            </a:r>
            <a:r>
              <a:rPr lang="en-US" sz="1600" dirty="0" smtClean="0"/>
              <a:t>, </a:t>
            </a:r>
            <a:r>
              <a:rPr lang="en-US" sz="1600" dirty="0" err="1" smtClean="0"/>
              <a:t>MathType</a:t>
            </a:r>
            <a:r>
              <a:rPr lang="en-US" sz="1600" dirty="0" smtClean="0"/>
              <a:t>: REAL, CONTINUOUS</a:t>
            </a:r>
            <a:endParaRPr lang="en-US" sz="16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- Value, Filters, Evaluators</a:t>
            </a:r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>
            <a:off x="2057400" y="23622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</a:t>
            </a:r>
            <a:r>
              <a:rPr lang="en-US" sz="1600" dirty="0" err="1" smtClean="0"/>
              <a:t>n</a:t>
            </a:r>
            <a:endParaRPr lang="en-US" sz="1600" dirty="0" smtClean="0"/>
          </a:p>
        </p:txBody>
      </p:sp>
      <p:sp>
        <p:nvSpPr>
          <p:cNvPr id="7" name="Left Arrow Callout 6"/>
          <p:cNvSpPr/>
          <p:nvPr/>
        </p:nvSpPr>
        <p:spPr>
          <a:xfrm>
            <a:off x="3048000" y="26670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…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4038600" y="2895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2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5029200" y="32004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10" name="Cube 9"/>
          <p:cNvSpPr/>
          <p:nvPr/>
        </p:nvSpPr>
        <p:spPr>
          <a:xfrm>
            <a:off x="6781800" y="3352800"/>
            <a:ext cx="1371600" cy="1143000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914400" y="2362200"/>
            <a:ext cx="1143000" cy="68580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019800" y="38100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3124200"/>
            <a:ext cx="741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</a:p>
          <a:p>
            <a:r>
              <a:rPr lang="en-US" dirty="0" smtClean="0"/>
              <a:t>Scalar 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1" y="45720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</a:t>
            </a:r>
          </a:p>
          <a:p>
            <a:r>
              <a:rPr lang="en-US" dirty="0" smtClean="0"/>
              <a:t>Entity. Creating</a:t>
            </a:r>
          </a:p>
          <a:p>
            <a:r>
              <a:rPr lang="en-US" dirty="0" smtClean="0"/>
              <a:t>Large Amounts of Data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2057400"/>
            <a:ext cx="7620000" cy="2438400"/>
          </a:xfrm>
          <a:prstGeom prst="roundRect">
            <a:avLst/>
          </a:prstGeom>
          <a:solidFill>
            <a:schemeClr val="accent3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209800"/>
            <a:ext cx="189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Variable - </a:t>
            </a:r>
            <a:r>
              <a:rPr lang="en-US" sz="2400" b="1" dirty="0" err="1" smtClean="0"/>
              <a:t>Var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Variable, Evaluator, Filter (VEF) </a:t>
            </a:r>
            <a:br>
              <a:rPr lang="en-US" b="1" i="1" dirty="0" smtClean="0"/>
            </a:br>
            <a:r>
              <a:rPr lang="en-US" b="1" i="1" dirty="0" smtClean="0"/>
              <a:t> Design Patterns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65325"/>
            <a:ext cx="7829550" cy="410527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Lazy variable evaluation</a:t>
            </a:r>
          </a:p>
          <a:p>
            <a:pPr lvl="1"/>
            <a:r>
              <a:rPr lang="en-US" sz="2200" dirty="0" err="1" smtClean="0"/>
              <a:t>getValue</a:t>
            </a:r>
            <a:r>
              <a:rPr lang="en-US" sz="2200" dirty="0" smtClean="0"/>
              <a:t> vs. evaluate (</a:t>
            </a:r>
            <a:r>
              <a:rPr lang="en-US" sz="2200" b="1" dirty="0" smtClean="0"/>
              <a:t>demand driven calculations</a:t>
            </a:r>
            <a:r>
              <a:rPr lang="en-US" sz="2200" dirty="0" smtClean="0"/>
              <a:t>)</a:t>
            </a:r>
          </a:p>
          <a:p>
            <a:r>
              <a:rPr lang="en-US" sz="2400" dirty="0" smtClean="0"/>
              <a:t>Evaluator – Decorator  pattern</a:t>
            </a:r>
          </a:p>
          <a:p>
            <a:pPr lvl="1"/>
            <a:r>
              <a:rPr lang="en-US" sz="2200" dirty="0" smtClean="0"/>
              <a:t>Evaluator: </a:t>
            </a:r>
            <a:r>
              <a:rPr lang="en-US" sz="2200" dirty="0" err="1" smtClean="0"/>
              <a:t>getValue</a:t>
            </a:r>
            <a:r>
              <a:rPr lang="en-US" sz="2200" dirty="0" smtClean="0"/>
              <a:t>/evaluate implements </a:t>
            </a:r>
            <a:r>
              <a:rPr lang="en-US" sz="2200" dirty="0" err="1" smtClean="0">
                <a:latin typeface="Courier New" charset="0"/>
                <a:cs typeface="Courier New" charset="0"/>
              </a:rPr>
              <a:t>EvaluationManagement</a:t>
            </a:r>
            <a:endParaRPr lang="en-US" sz="2200" dirty="0" smtClean="0">
              <a:latin typeface="Courier New" charset="0"/>
              <a:cs typeface="Courier New" charset="0"/>
            </a:endParaRPr>
          </a:p>
          <a:p>
            <a:pPr lvl="1"/>
            <a:r>
              <a:rPr lang="en-US" sz="2200" dirty="0" smtClean="0"/>
              <a:t>Outer evaluator calls on its inner one </a:t>
            </a:r>
            <a:endParaRPr lang="en-US" sz="2200" b="1" dirty="0" smtClean="0"/>
          </a:p>
          <a:p>
            <a:pPr lvl="1"/>
            <a:r>
              <a:rPr lang="en-US" sz="2200" dirty="0" smtClean="0"/>
              <a:t>Evaluator is observable and observer (</a:t>
            </a:r>
            <a:r>
              <a:rPr lang="en-US" sz="2200" b="1" dirty="0" smtClean="0"/>
              <a:t>functional programming</a:t>
            </a:r>
            <a:r>
              <a:rPr lang="en-US" sz="2200" dirty="0" smtClean="0"/>
              <a:t>)</a:t>
            </a:r>
          </a:p>
          <a:p>
            <a:r>
              <a:rPr lang="en-US" sz="2400" dirty="0" smtClean="0"/>
              <a:t>Observer-Observable</a:t>
            </a:r>
          </a:p>
          <a:p>
            <a:pPr lvl="1"/>
            <a:r>
              <a:rPr lang="en-US" sz="2200" dirty="0" err="1" smtClean="0"/>
              <a:t>setChanged</a:t>
            </a:r>
            <a:endParaRPr lang="en-US" sz="2200" dirty="0" smtClean="0"/>
          </a:p>
          <a:p>
            <a:pPr lvl="1"/>
            <a:r>
              <a:rPr lang="en-US" sz="2200" dirty="0" smtClean="0"/>
              <a:t>notify/update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752600" y="2209800"/>
            <a:ext cx="12192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676400" y="2971800"/>
            <a:ext cx="12192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200400" y="4953000"/>
            <a:ext cx="12954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681538" y="2532063"/>
            <a:ext cx="15240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235700" y="3852863"/>
            <a:ext cx="14478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404100" y="4267200"/>
            <a:ext cx="11430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372225" y="4338638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65650" y="3262313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3109913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y1f12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453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Basic Variable 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2209800"/>
          <a:ext cx="1219200" cy="396875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28975" y="2949575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91050" y="4527550"/>
          <a:ext cx="1455738" cy="1117600"/>
        </p:xfrm>
        <a:graphic>
          <a:graphicData uri="http://schemas.openxmlformats.org/drawingml/2006/table">
            <a:tbl>
              <a:tblPr/>
              <a:tblGrid>
                <a:gridCol w="14557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453682" name="TextBox 9"/>
          <p:cNvSpPr txBox="1">
            <a:spLocks noChangeArrowheads="1"/>
          </p:cNvSpPr>
          <p:nvPr/>
        </p:nvSpPr>
        <p:spPr bwMode="auto">
          <a:xfrm>
            <a:off x="1854200" y="2184400"/>
            <a:ext cx="1325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</a:t>
            </a:r>
          </a:p>
        </p:txBody>
      </p:sp>
      <p:sp>
        <p:nvSpPr>
          <p:cNvPr id="453683" name="TextBox 10"/>
          <p:cNvSpPr txBox="1">
            <a:spLocks noChangeArrowheads="1"/>
          </p:cNvSpPr>
          <p:nvPr/>
        </p:nvSpPr>
        <p:spPr bwMode="auto">
          <a:xfrm>
            <a:off x="1704975" y="2933700"/>
            <a:ext cx="1325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</a:t>
            </a:r>
          </a:p>
        </p:txBody>
      </p:sp>
      <p:sp>
        <p:nvSpPr>
          <p:cNvPr id="453684" name="TextBox 11"/>
          <p:cNvSpPr txBox="1">
            <a:spLocks noChangeArrowheads="1"/>
          </p:cNvSpPr>
          <p:nvPr/>
        </p:nvSpPr>
        <p:spPr bwMode="auto">
          <a:xfrm>
            <a:off x="3284538" y="4965700"/>
            <a:ext cx="1325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Variables</a:t>
            </a:r>
          </a:p>
        </p:txBody>
      </p:sp>
      <p:cxnSp>
        <p:nvCxnSpPr>
          <p:cNvPr id="453685" name="Straight Arrow Connector 13"/>
          <p:cNvCxnSpPr>
            <a:cxnSpLocks noChangeShapeType="1"/>
          </p:cNvCxnSpPr>
          <p:nvPr/>
        </p:nvCxnSpPr>
        <p:spPr bwMode="auto">
          <a:xfrm rot="16200000" flipH="1">
            <a:off x="3414712" y="2763838"/>
            <a:ext cx="346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3686" name="Straight Arrow Connector 14"/>
          <p:cNvCxnSpPr>
            <a:cxnSpLocks noChangeShapeType="1"/>
          </p:cNvCxnSpPr>
          <p:nvPr/>
        </p:nvCxnSpPr>
        <p:spPr bwMode="auto">
          <a:xfrm>
            <a:off x="3733800" y="3327400"/>
            <a:ext cx="1219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227513" y="2946400"/>
          <a:ext cx="803275" cy="365760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cxnSp>
        <p:nvCxnSpPr>
          <p:cNvPr id="453693" name="Straight Arrow Connector 21"/>
          <p:cNvCxnSpPr>
            <a:cxnSpLocks noChangeShapeType="1"/>
          </p:cNvCxnSpPr>
          <p:nvPr/>
        </p:nvCxnSpPr>
        <p:spPr bwMode="auto">
          <a:xfrm>
            <a:off x="4189413" y="2603500"/>
            <a:ext cx="433387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3694" name="TextBox 31"/>
          <p:cNvSpPr txBox="1">
            <a:spLocks noChangeArrowheads="1"/>
          </p:cNvSpPr>
          <p:nvPr/>
        </p:nvSpPr>
        <p:spPr bwMode="auto">
          <a:xfrm>
            <a:off x="4648200" y="25146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Pipe of Filters</a:t>
            </a:r>
          </a:p>
        </p:txBody>
      </p:sp>
      <p:graphicFrame>
        <p:nvGraphicFramePr>
          <p:cNvPr id="453634" name="Object 2"/>
          <p:cNvGraphicFramePr>
            <a:graphicFrameLocks noChangeAspect="1"/>
          </p:cNvGraphicFramePr>
          <p:nvPr/>
        </p:nvGraphicFramePr>
        <p:xfrm>
          <a:off x="2057400" y="1447800"/>
          <a:ext cx="2092325" cy="609600"/>
        </p:xfrm>
        <a:graphic>
          <a:graphicData uri="http://schemas.openxmlformats.org/presentationml/2006/ole">
            <p:oleObj spid="_x0000_s947202" name="Equation" r:id="rId3" imgW="787320" imgH="228600" progId="Equation.3">
              <p:embed/>
            </p:oleObj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251700" y="4538663"/>
          <a:ext cx="1447800" cy="36576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186488" y="4098925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453707" name="TextBox 26"/>
          <p:cNvSpPr txBox="1">
            <a:spLocks noChangeArrowheads="1"/>
          </p:cNvSpPr>
          <p:nvPr/>
        </p:nvSpPr>
        <p:spPr bwMode="auto">
          <a:xfrm>
            <a:off x="6261100" y="37592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Pipe of Filters</a:t>
            </a:r>
          </a:p>
        </p:txBody>
      </p:sp>
      <p:sp>
        <p:nvSpPr>
          <p:cNvPr id="453708" name="TextBox 27"/>
          <p:cNvSpPr txBox="1">
            <a:spLocks noChangeArrowheads="1"/>
          </p:cNvSpPr>
          <p:nvPr/>
        </p:nvSpPr>
        <p:spPr bwMode="auto">
          <a:xfrm>
            <a:off x="7429500" y="4178300"/>
            <a:ext cx="132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</a:t>
            </a:r>
          </a:p>
        </p:txBody>
      </p:sp>
      <p:cxnSp>
        <p:nvCxnSpPr>
          <p:cNvPr id="453709" name="Straight Arrow Connector 14"/>
          <p:cNvCxnSpPr>
            <a:cxnSpLocks noChangeShapeType="1"/>
          </p:cNvCxnSpPr>
          <p:nvPr/>
        </p:nvCxnSpPr>
        <p:spPr bwMode="auto">
          <a:xfrm flipV="1">
            <a:off x="6032500" y="4724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3710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5918200" y="4457700"/>
            <a:ext cx="381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370638" y="6030913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315200" y="5308600"/>
          <a:ext cx="1447800" cy="36576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dy1dx3e1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184900" y="5791200"/>
          <a:ext cx="803275" cy="334963"/>
        </p:xfrm>
        <a:graphic>
          <a:graphicData uri="http://schemas.openxmlformats.org/drawingml/2006/table">
            <a:tbl>
              <a:tblPr/>
              <a:tblGrid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dy1dx1f1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cxnSp>
        <p:nvCxnSpPr>
          <p:cNvPr id="453729" name="Straight Arrow Connector 14"/>
          <p:cNvCxnSpPr>
            <a:cxnSpLocks noChangeShapeType="1"/>
          </p:cNvCxnSpPr>
          <p:nvPr/>
        </p:nvCxnSpPr>
        <p:spPr bwMode="auto">
          <a:xfrm flipV="1">
            <a:off x="6108700" y="5486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3730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5918200" y="5600700"/>
            <a:ext cx="381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3731" name="TextBox 47"/>
          <p:cNvSpPr txBox="1">
            <a:spLocks noChangeArrowheads="1"/>
          </p:cNvSpPr>
          <p:nvPr/>
        </p:nvSpPr>
        <p:spPr bwMode="auto">
          <a:xfrm>
            <a:off x="6413500" y="5040313"/>
            <a:ext cx="463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itchFamily="34" charset="0"/>
              </a:rPr>
              <a:t>. . . </a:t>
            </a:r>
          </a:p>
        </p:txBody>
      </p:sp>
      <p:sp>
        <p:nvSpPr>
          <p:cNvPr id="453732" name="TextBox 48"/>
          <p:cNvSpPr txBox="1">
            <a:spLocks noChangeArrowheads="1"/>
          </p:cNvSpPr>
          <p:nvPr/>
        </p:nvSpPr>
        <p:spPr bwMode="auto">
          <a:xfrm>
            <a:off x="6413500" y="4749800"/>
            <a:ext cx="2143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r>
              <a:rPr lang="en-US" sz="900" b="1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r>
              <a:rPr lang="en-US" sz="900" b="1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39" name="Right Arrow 38"/>
          <p:cNvSpPr/>
          <p:nvPr/>
        </p:nvSpPr>
        <p:spPr>
          <a:xfrm rot="18991386">
            <a:off x="3948113" y="5872163"/>
            <a:ext cx="1011237" cy="280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3734" name="TextBox 46"/>
          <p:cNvSpPr txBox="1">
            <a:spLocks noChangeArrowheads="1"/>
          </p:cNvSpPr>
          <p:nvPr/>
        </p:nvSpPr>
        <p:spPr bwMode="auto">
          <a:xfrm>
            <a:off x="3644900" y="6305550"/>
            <a:ext cx="3289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Note support for Sensitivities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95425" y="4495800"/>
            <a:ext cx="1857375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3736" name="TextBox 53"/>
          <p:cNvSpPr txBox="1">
            <a:spLocks noChangeArrowheads="1"/>
          </p:cNvSpPr>
          <p:nvPr/>
        </p:nvSpPr>
        <p:spPr bwMode="auto">
          <a:xfrm>
            <a:off x="1660525" y="44513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Differentiator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52400" y="4343400"/>
            <a:ext cx="8839200" cy="2308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10138" y="4648200"/>
            <a:ext cx="3733800" cy="19274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4000" y="4648200"/>
            <a:ext cx="4495800" cy="19274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172200" y="2547938"/>
            <a:ext cx="22860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06738" y="1227138"/>
            <a:ext cx="27432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7848" name="Straight Arrow Connector 14"/>
          <p:cNvCxnSpPr>
            <a:cxnSpLocks noChangeShapeType="1"/>
            <a:endCxn id="49" idx="0"/>
          </p:cNvCxnSpPr>
          <p:nvPr/>
        </p:nvCxnSpPr>
        <p:spPr bwMode="auto">
          <a:xfrm>
            <a:off x="3683000" y="3619500"/>
            <a:ext cx="8890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86337" y="5029200"/>
          <a:ext cx="1219202" cy="1492250"/>
        </p:xfrm>
        <a:graphic>
          <a:graphicData uri="http://schemas.openxmlformats.org/drawingml/2006/table">
            <a:tbl>
              <a:tblPr/>
              <a:tblGrid>
                <a:gridCol w="1219202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</a:tbl>
          </a:graphicData>
        </a:graphic>
      </p:graphicFrame>
      <p:sp>
        <p:nvSpPr>
          <p:cNvPr id="5478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Advanced Variable 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17863" y="2506663"/>
          <a:ext cx="2152650" cy="396875"/>
        </p:xfrm>
        <a:graphic>
          <a:graphicData uri="http://schemas.openxmlformats.org/drawingml/2006/table">
            <a:tbl>
              <a:tblPr/>
              <a:tblGrid>
                <a:gridCol w="717550"/>
                <a:gridCol w="717550"/>
                <a:gridCol w="717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28975" y="3254375"/>
          <a:ext cx="1606550" cy="365760"/>
        </p:xfrm>
        <a:graphic>
          <a:graphicData uri="http://schemas.openxmlformats.org/drawingml/2006/table">
            <a:tbl>
              <a:tblPr/>
              <a:tblGrid>
                <a:gridCol w="803275"/>
                <a:gridCol w="803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y1e2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2200" y="5029200"/>
          <a:ext cx="1219200" cy="149225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A"/>
                    </a:solidFill>
                  </a:tcPr>
                </a:tc>
              </a:tr>
            </a:tbl>
          </a:graphicData>
        </a:graphic>
      </p:graphicFrame>
      <p:sp>
        <p:nvSpPr>
          <p:cNvPr id="547893" name="TextBox 9"/>
          <p:cNvSpPr txBox="1">
            <a:spLocks noChangeArrowheads="1"/>
          </p:cNvSpPr>
          <p:nvPr/>
        </p:nvSpPr>
        <p:spPr bwMode="auto">
          <a:xfrm>
            <a:off x="2103437" y="2551113"/>
            <a:ext cx="1325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Variables</a:t>
            </a:r>
          </a:p>
        </p:txBody>
      </p:sp>
      <p:sp>
        <p:nvSpPr>
          <p:cNvPr id="547894" name="TextBox 10"/>
          <p:cNvSpPr txBox="1">
            <a:spLocks noChangeArrowheads="1"/>
          </p:cNvSpPr>
          <p:nvPr/>
        </p:nvSpPr>
        <p:spPr bwMode="auto">
          <a:xfrm>
            <a:off x="2103437" y="3263900"/>
            <a:ext cx="1325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Evaluators</a:t>
            </a:r>
          </a:p>
        </p:txBody>
      </p:sp>
      <p:sp>
        <p:nvSpPr>
          <p:cNvPr id="547895" name="TextBox 11"/>
          <p:cNvSpPr txBox="1">
            <a:spLocks noChangeArrowheads="1"/>
          </p:cNvSpPr>
          <p:nvPr/>
        </p:nvSpPr>
        <p:spPr bwMode="auto">
          <a:xfrm>
            <a:off x="254000" y="5410200"/>
            <a:ext cx="1325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Variables</a:t>
            </a:r>
          </a:p>
        </p:txBody>
      </p:sp>
      <p:cxnSp>
        <p:nvCxnSpPr>
          <p:cNvPr id="547896" name="Straight Arrow Connector 13"/>
          <p:cNvCxnSpPr>
            <a:cxnSpLocks noChangeShapeType="1"/>
          </p:cNvCxnSpPr>
          <p:nvPr/>
        </p:nvCxnSpPr>
        <p:spPr bwMode="auto">
          <a:xfrm>
            <a:off x="3581400" y="2895600"/>
            <a:ext cx="46355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7897" name="TextBox 22"/>
          <p:cNvSpPr txBox="1">
            <a:spLocks noChangeArrowheads="1"/>
          </p:cNvSpPr>
          <p:nvPr/>
        </p:nvSpPr>
        <p:spPr bwMode="auto">
          <a:xfrm>
            <a:off x="6324600" y="2514600"/>
            <a:ext cx="2219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Multidisciplinary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72200" y="3225800"/>
            <a:ext cx="22860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7898" name="TextBox 23"/>
          <p:cNvSpPr txBox="1">
            <a:spLocks noChangeArrowheads="1"/>
          </p:cNvSpPr>
          <p:nvPr/>
        </p:nvSpPr>
        <p:spPr bwMode="auto">
          <a:xfrm>
            <a:off x="6569075" y="3187700"/>
            <a:ext cx="166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Multi-fidelity </a:t>
            </a:r>
          </a:p>
        </p:txBody>
      </p:sp>
      <p:sp>
        <p:nvSpPr>
          <p:cNvPr id="547899" name="TextBox 25"/>
          <p:cNvSpPr txBox="1">
            <a:spLocks noChangeArrowheads="1"/>
          </p:cNvSpPr>
          <p:nvPr/>
        </p:nvSpPr>
        <p:spPr bwMode="auto">
          <a:xfrm>
            <a:off x="4946650" y="3163669"/>
            <a:ext cx="368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685800" y="1524000"/>
          <a:ext cx="7931150" cy="609600"/>
        </p:xfrm>
        <a:graphic>
          <a:graphicData uri="http://schemas.openxmlformats.org/presentationml/2006/ole">
            <p:oleObj spid="_x0000_s948226" name="Equation" r:id="rId3" imgW="2984400" imgH="228600" progId="Equation.3">
              <p:embed/>
            </p:oleObj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524000" y="3505200"/>
            <a:ext cx="167640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901" name="TextBox 24"/>
          <p:cNvSpPr txBox="1">
            <a:spLocks noChangeArrowheads="1"/>
          </p:cNvSpPr>
          <p:nvPr/>
        </p:nvSpPr>
        <p:spPr bwMode="auto">
          <a:xfrm>
            <a:off x="107950" y="3505200"/>
            <a:ext cx="1492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Drag  via N-S Calc. </a:t>
            </a:r>
          </a:p>
        </p:txBody>
      </p:sp>
      <p:sp>
        <p:nvSpPr>
          <p:cNvPr id="547902" name="TextBox 31"/>
          <p:cNvSpPr txBox="1">
            <a:spLocks noChangeArrowheads="1"/>
          </p:cNvSpPr>
          <p:nvPr/>
        </p:nvSpPr>
        <p:spPr bwMode="auto">
          <a:xfrm>
            <a:off x="0" y="3810000"/>
            <a:ext cx="1946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Drag  via Surrogate Calc. </a:t>
            </a:r>
          </a:p>
        </p:txBody>
      </p:sp>
      <p:cxnSp>
        <p:nvCxnSpPr>
          <p:cNvPr id="33" name="Straight Arrow Connector 32"/>
          <p:cNvCxnSpPr>
            <a:stCxn id="547902" idx="3"/>
          </p:cNvCxnSpPr>
          <p:nvPr/>
        </p:nvCxnSpPr>
        <p:spPr>
          <a:xfrm flipV="1">
            <a:off x="1946275" y="3657600"/>
            <a:ext cx="2320925" cy="3063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540000" y="5029200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dy1e1dx1e2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12" name="TextBox 49"/>
          <p:cNvSpPr txBox="1">
            <a:spLocks noChangeArrowheads="1"/>
          </p:cNvSpPr>
          <p:nvPr/>
        </p:nvSpPr>
        <p:spPr bwMode="auto">
          <a:xfrm>
            <a:off x="4406900" y="4953000"/>
            <a:ext cx="368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7913" name="Straight Arrow Connector 17"/>
          <p:cNvCxnSpPr>
            <a:cxnSpLocks noChangeShapeType="1"/>
          </p:cNvCxnSpPr>
          <p:nvPr/>
        </p:nvCxnSpPr>
        <p:spPr bwMode="auto">
          <a:xfrm>
            <a:off x="2311400" y="5181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434138" y="5105400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dy1e2dx1e1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dy1e2dx1e2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22" name="TextBox 54"/>
          <p:cNvSpPr txBox="1">
            <a:spLocks noChangeArrowheads="1"/>
          </p:cNvSpPr>
          <p:nvPr/>
        </p:nvSpPr>
        <p:spPr bwMode="auto">
          <a:xfrm>
            <a:off x="8301038" y="5029200"/>
            <a:ext cx="368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7923" name="Straight Arrow Connector 17"/>
          <p:cNvCxnSpPr>
            <a:cxnSpLocks noChangeShapeType="1"/>
          </p:cNvCxnSpPr>
          <p:nvPr/>
        </p:nvCxnSpPr>
        <p:spPr bwMode="auto">
          <a:xfrm>
            <a:off x="6205538" y="5257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2540000" y="6180138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dy1e1dx4e1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dy1e1dx4e2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32" name="TextBox 58"/>
          <p:cNvSpPr txBox="1">
            <a:spLocks noChangeArrowheads="1"/>
          </p:cNvSpPr>
          <p:nvPr/>
        </p:nvSpPr>
        <p:spPr bwMode="auto">
          <a:xfrm>
            <a:off x="4406900" y="6103938"/>
            <a:ext cx="368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7933" name="Straight Arrow Connector 17"/>
          <p:cNvCxnSpPr>
            <a:cxnSpLocks noChangeShapeType="1"/>
          </p:cNvCxnSpPr>
          <p:nvPr/>
        </p:nvCxnSpPr>
        <p:spPr bwMode="auto">
          <a:xfrm>
            <a:off x="2311400" y="633253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434138" y="6180138"/>
          <a:ext cx="1905000" cy="30479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dy1e2dx4e1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dy1e2dx4e2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sp>
        <p:nvSpPr>
          <p:cNvPr id="547942" name="TextBox 61"/>
          <p:cNvSpPr txBox="1">
            <a:spLocks noChangeArrowheads="1"/>
          </p:cNvSpPr>
          <p:nvPr/>
        </p:nvSpPr>
        <p:spPr bwMode="auto">
          <a:xfrm>
            <a:off x="8288338" y="6103938"/>
            <a:ext cx="368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7943" name="Straight Arrow Connector 17"/>
          <p:cNvCxnSpPr>
            <a:cxnSpLocks noChangeShapeType="1"/>
          </p:cNvCxnSpPr>
          <p:nvPr/>
        </p:nvCxnSpPr>
        <p:spPr bwMode="auto">
          <a:xfrm>
            <a:off x="6218238" y="633253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7944" name="TextBox 33"/>
          <p:cNvSpPr txBox="1">
            <a:spLocks noChangeArrowheads="1"/>
          </p:cNvSpPr>
          <p:nvPr/>
        </p:nvSpPr>
        <p:spPr bwMode="auto">
          <a:xfrm>
            <a:off x="3200400" y="1193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Functions of Functions</a:t>
            </a:r>
          </a:p>
        </p:txBody>
      </p:sp>
      <p:sp>
        <p:nvSpPr>
          <p:cNvPr id="547957" name="TextBox 43"/>
          <p:cNvSpPr txBox="1">
            <a:spLocks noChangeArrowheads="1"/>
          </p:cNvSpPr>
          <p:nvPr/>
        </p:nvSpPr>
        <p:spPr bwMode="auto">
          <a:xfrm>
            <a:off x="233362" y="4619823"/>
            <a:ext cx="1646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Gradient </a:t>
            </a: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y1e1g1</a:t>
            </a:r>
          </a:p>
        </p:txBody>
      </p:sp>
      <p:sp>
        <p:nvSpPr>
          <p:cNvPr id="547958" name="TextBox 52"/>
          <p:cNvSpPr txBox="1">
            <a:spLocks noChangeArrowheads="1"/>
          </p:cNvSpPr>
          <p:nvPr/>
        </p:nvSpPr>
        <p:spPr bwMode="auto">
          <a:xfrm>
            <a:off x="152400" y="4289623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Differentiator </a:t>
            </a: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y1e1d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410200" y="2438400"/>
            <a:ext cx="368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6" name="TextBox 43"/>
          <p:cNvSpPr txBox="1">
            <a:spLocks noChangeArrowheads="1"/>
          </p:cNvSpPr>
          <p:nvPr/>
        </p:nvSpPr>
        <p:spPr bwMode="auto">
          <a:xfrm>
            <a:off x="4902200" y="4622800"/>
            <a:ext cx="1646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Gradient </a:t>
            </a: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y1e1g2</a:t>
            </a: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8610600" y="5356423"/>
            <a:ext cx="368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13"/>
          <p:cNvCxnSpPr>
            <a:cxnSpLocks noChangeShapeType="1"/>
            <a:stCxn id="37" idx="1"/>
          </p:cNvCxnSpPr>
          <p:nvPr/>
        </p:nvCxnSpPr>
        <p:spPr bwMode="auto">
          <a:xfrm rot="10800000" flipV="1">
            <a:off x="5410200" y="3416300"/>
            <a:ext cx="762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2" name="Straight Arrow Connector 13"/>
          <p:cNvCxnSpPr>
            <a:cxnSpLocks noChangeShapeType="1"/>
            <a:endCxn id="52" idx="0"/>
          </p:cNvCxnSpPr>
          <p:nvPr/>
        </p:nvCxnSpPr>
        <p:spPr bwMode="auto">
          <a:xfrm rot="16200000" flipH="1">
            <a:off x="7548466" y="4110138"/>
            <a:ext cx="1775021" cy="717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3048000" y="4724400"/>
            <a:ext cx="1325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Evaluators</a:t>
            </a:r>
          </a:p>
        </p:txBody>
      </p:sp>
      <p:sp>
        <p:nvSpPr>
          <p:cNvPr id="84" name="TextBox 10"/>
          <p:cNvSpPr txBox="1">
            <a:spLocks noChangeArrowheads="1"/>
          </p:cNvSpPr>
          <p:nvPr/>
        </p:nvSpPr>
        <p:spPr bwMode="auto">
          <a:xfrm>
            <a:off x="3048000" y="5867400"/>
            <a:ext cx="1325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Evaluators</a:t>
            </a:r>
          </a:p>
        </p:txBody>
      </p:sp>
      <p:sp>
        <p:nvSpPr>
          <p:cNvPr id="85" name="Rectangle 84"/>
          <p:cNvSpPr/>
          <p:nvPr/>
        </p:nvSpPr>
        <p:spPr>
          <a:xfrm rot="5400000">
            <a:off x="3354085" y="542058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252984" y="543328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cxnSp>
        <p:nvCxnSpPr>
          <p:cNvPr id="87" name="Straight Arrow Connector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7137399" y="3784601"/>
            <a:ext cx="1574802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521700" cy="2750074"/>
          </a:xfrm>
        </p:spPr>
        <p:txBody>
          <a:bodyPr/>
          <a:lstStyle/>
          <a:p>
            <a:r>
              <a:rPr lang="en-US" sz="1800" b="1" i="1" dirty="0" smtClean="0">
                <a:solidFill>
                  <a:srgbClr val="000099"/>
                </a:solidFill>
              </a:rPr>
              <a:t>Evaluators –</a:t>
            </a:r>
            <a:r>
              <a:rPr lang="en-US" sz="1800" b="1" i="1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are used to determine the value of variables and their partial derivatives(chain rule works) with respect to their dependencies (Variables)</a:t>
            </a:r>
            <a:r>
              <a:rPr lang="en-US" sz="1800" dirty="0" smtClean="0"/>
              <a:t>. Evaluators do not necessarily produce a scalar value. The result can be an entire database or file.  (for a given set of input an application creates many outputs)</a:t>
            </a:r>
          </a:p>
          <a:p>
            <a:pPr lvl="1"/>
            <a:r>
              <a:rPr lang="en-US" sz="1800" dirty="0" smtClean="0"/>
              <a:t>Current Evaluator Types – </a:t>
            </a:r>
            <a:r>
              <a:rPr lang="en-US" sz="1800" dirty="0" err="1" smtClean="0"/>
              <a:t>ModelEvaluator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ExertionEvaluator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ExpressionEvaluator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GroovyEvaluator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JepEvaluator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MethodEvaluator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SOAEvaluator</a:t>
            </a:r>
            <a:r>
              <a:rPr lang="en-US" sz="1800" dirty="0" smtClean="0"/>
              <a:t>, </a:t>
            </a:r>
            <a:r>
              <a:rPr lang="en-US" sz="1800" dirty="0" err="1" smtClean="0"/>
              <a:t>FDEvaluator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521700" cy="2369074"/>
          </a:xfrm>
        </p:spPr>
        <p:txBody>
          <a:bodyPr/>
          <a:lstStyle/>
          <a:p>
            <a:r>
              <a:rPr lang="en-US" sz="1800" b="1" i="1" dirty="0" smtClean="0">
                <a:solidFill>
                  <a:srgbClr val="000099"/>
                </a:solidFill>
              </a:rPr>
              <a:t>Filters - </a:t>
            </a:r>
            <a:r>
              <a:rPr lang="en-US" sz="1800" dirty="0" smtClean="0"/>
              <a:t>are used to map the results of </a:t>
            </a:r>
            <a:r>
              <a:rPr lang="en-US" sz="1800" i="1" dirty="0" smtClean="0"/>
              <a:t>Evaluators</a:t>
            </a:r>
            <a:r>
              <a:rPr lang="en-US" sz="1800" dirty="0" smtClean="0"/>
              <a:t> to </a:t>
            </a:r>
            <a:r>
              <a:rPr lang="en-US" sz="1800" i="1" dirty="0" smtClean="0"/>
              <a:t>Variable</a:t>
            </a:r>
            <a:r>
              <a:rPr lang="en-US" sz="1800" dirty="0" smtClean="0"/>
              <a:t> Values. Think </a:t>
            </a:r>
            <a:r>
              <a:rPr lang="en-US" sz="1800" dirty="0" err="1" smtClean="0"/>
              <a:t>unix</a:t>
            </a:r>
            <a:r>
              <a:rPr lang="en-US" sz="1800" dirty="0" smtClean="0"/>
              <a:t> shell piping. Filters take the output of Evaluators and reduce it to a single scalar value necessary to define a </a:t>
            </a:r>
            <a:r>
              <a:rPr lang="en-US" sz="1800" i="1" dirty="0" smtClean="0"/>
              <a:t>Variable</a:t>
            </a:r>
            <a:r>
              <a:rPr lang="en-US" sz="1800" dirty="0" smtClean="0"/>
              <a:t> value. Filters can be concatenated </a:t>
            </a:r>
            <a:r>
              <a:rPr lang="en-US" sz="1800" i="1" dirty="0" smtClean="0"/>
              <a:t>n</a:t>
            </a:r>
            <a:r>
              <a:rPr lang="en-US" sz="1800" dirty="0" smtClean="0"/>
              <a:t> times.</a:t>
            </a:r>
          </a:p>
          <a:p>
            <a:pPr lvl="1"/>
            <a:r>
              <a:rPr lang="en-US" sz="1800" dirty="0" smtClean="0"/>
              <a:t>Current Filter Types – </a:t>
            </a:r>
            <a:r>
              <a:rPr lang="en-US" sz="1800" dirty="0" err="1" smtClean="0"/>
              <a:t>BasicFileFilter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ContextFilter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FileFilter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GrepFilter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ListFilter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MapFilter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ObjetFilter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PatternFilter</a:t>
            </a:r>
            <a:r>
              <a:rPr lang="en-US" sz="1800" dirty="0" smtClean="0"/>
              <a:t>, </a:t>
            </a:r>
            <a:r>
              <a:rPr lang="en-US" sz="1800" dirty="0" err="1" smtClean="0"/>
              <a:t>TextFilter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System Level </a:t>
            </a:r>
            <a:r>
              <a:rPr lang="en-US" b="1" i="1" dirty="0" err="1" smtClean="0"/>
              <a:t>MDMFMSAOwUQ</a:t>
            </a:r>
            <a:endParaRPr lang="en-US" b="1" i="1" dirty="0"/>
          </a:p>
        </p:txBody>
      </p:sp>
      <p:pic>
        <p:nvPicPr>
          <p:cNvPr id="130049" name="Picture 1" descr="Z:\Darcy_Research\Team_Documents\N2_Diagram_Presentation_Rev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5647311" cy="36297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“Best in Class Approach (BCA)” </a:t>
            </a:r>
          </a:p>
          <a:p>
            <a:r>
              <a:rPr lang="en-US" b="1" dirty="0" smtClean="0"/>
              <a:t>Components are one or more engineering  computational applications that need to be “glued” together to execute a process.  </a:t>
            </a:r>
            <a:r>
              <a:rPr lang="en-US" sz="1200" b="1" dirty="0" smtClean="0"/>
              <a:t>(BTW, components may be on a distributed heterogeneous network)</a:t>
            </a:r>
            <a:endParaRPr lang="en-US" b="1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62000" y="5638800"/>
            <a:ext cx="8001001" cy="70788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 a Computational Environment to Achieve BCA </a:t>
            </a:r>
            <a:r>
              <a:rPr lang="en-US" sz="2000" b="1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MDMFMSAOwUQ</a:t>
            </a:r>
            <a:endParaRPr lang="en-US" sz="20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85800" y="6391021"/>
            <a:ext cx="8001001" cy="40011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 to Maximize Reuse</a:t>
            </a:r>
            <a:endParaRPr lang="en-US" sz="20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SORCER </a:t>
            </a:r>
            <a:r>
              <a:rPr lang="en-US" sz="2800" i="1" dirty="0" smtClean="0"/>
              <a:t>Models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SORCER Models support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Analysis –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ResponsModel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ParametricModel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multidisciplinary response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multi-fidelity response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multi-fidelity response sensitivities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Design Space Exploration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OptimizationModel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Optimization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Multidisciplinary Optimization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is a Collection of Variables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743200"/>
            <a:ext cx="2654300" cy="8572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800"/>
            <a:ext cx="2654300" cy="857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800600"/>
            <a:ext cx="2654300" cy="8572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9500" y="2743200"/>
            <a:ext cx="2654300" cy="857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733800"/>
            <a:ext cx="2654300" cy="8572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2896" y="4800600"/>
            <a:ext cx="2654300" cy="857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2971800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1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024735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3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1470" y="3962400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2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2971800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4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3957935"/>
            <a:ext cx="44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5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5029200"/>
            <a:ext cx="453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prstClr val="black"/>
                </a:solidFill>
              </a:rPr>
              <a:t>y</a:t>
            </a:r>
            <a:r>
              <a:rPr lang="en-US" sz="2400" b="1" baseline="-25000" dirty="0" err="1" smtClean="0">
                <a:solidFill>
                  <a:prstClr val="black"/>
                </a:solidFill>
              </a:rPr>
              <a:t>n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00480" y="2133600"/>
            <a:ext cx="6781800" cy="3733800"/>
          </a:xfrm>
          <a:prstGeom prst="roundRect">
            <a:avLst/>
          </a:prstGeom>
          <a:solidFill>
            <a:schemeClr val="accent3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7600" y="2209800"/>
            <a:ext cx="169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Model  - M</a:t>
            </a:r>
            <a:r>
              <a:rPr lang="en-US" sz="2400" b="1" baseline="-25000" dirty="0" smtClean="0">
                <a:solidFill>
                  <a:prstClr val="black"/>
                </a:solidFill>
              </a:rPr>
              <a:t>1</a:t>
            </a:r>
            <a:endParaRPr lang="en-US" sz="2400" b="1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Model Consists of Two Steps</a:t>
            </a:r>
          </a:p>
          <a:p>
            <a:pPr lvl="1"/>
            <a:r>
              <a:rPr lang="en-US" dirty="0" smtClean="0"/>
              <a:t>Model Definition (Skeleton)</a:t>
            </a:r>
          </a:p>
          <a:p>
            <a:pPr lvl="2"/>
            <a:r>
              <a:rPr lang="en-US" dirty="0" smtClean="0"/>
              <a:t>Defines the model Variables (design, response, parameters, objectives, constraints.</a:t>
            </a:r>
          </a:p>
          <a:p>
            <a:pPr lvl="2"/>
            <a:r>
              <a:rPr lang="en-US" dirty="0" smtClean="0"/>
              <a:t>Defines the Variable Realizations, Evaluations, and Differentiation</a:t>
            </a:r>
          </a:p>
          <a:p>
            <a:pPr lvl="1"/>
            <a:r>
              <a:rPr lang="en-US" dirty="0" smtClean="0"/>
              <a:t>Model Configuration (Muscle)</a:t>
            </a:r>
          </a:p>
          <a:p>
            <a:pPr lvl="2"/>
            <a:r>
              <a:rPr lang="en-US" dirty="0" smtClean="0"/>
              <a:t>Develops the evaluators and filters for all variables and derivative variables.</a:t>
            </a:r>
          </a:p>
          <a:p>
            <a:pPr lvl="2"/>
            <a:endParaRPr 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28600" y="5715000"/>
            <a:ext cx="8610600" cy="70788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Models can be created programmatically with or without</a:t>
            </a:r>
          </a:p>
          <a:p>
            <a:pPr algn="ctr">
              <a:spcBef>
                <a:spcPct val="0"/>
              </a:spcBef>
            </a:pPr>
            <a:r>
              <a:rPr lang="en-US" sz="20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Operators (Functional Programming)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 smtClean="0"/>
              <a:t>Model Construction Example </a:t>
            </a:r>
            <a:br>
              <a:rPr lang="en-US" sz="2800" i="1" dirty="0" smtClean="0"/>
            </a:br>
            <a:r>
              <a:rPr lang="en-US" sz="2800" i="1" dirty="0" smtClean="0"/>
              <a:t>Rosen-Suzuki Function</a:t>
            </a:r>
            <a:r>
              <a:rPr lang="en-US" sz="2800" dirty="0" smtClean="0"/>
              <a:t>s </a:t>
            </a:r>
            <a:r>
              <a:rPr lang="en-US" sz="2800" i="1" dirty="0" smtClean="0"/>
              <a:t>Definition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614488" y="2192338"/>
          <a:ext cx="6310312" cy="322262"/>
        </p:xfrm>
        <a:graphic>
          <a:graphicData uri="http://schemas.openxmlformats.org/presentationml/2006/ole">
            <p:oleObj spid="_x0000_s296962" name="Equation" r:id="rId3" imgW="3937000" imgH="203200" progId="Equation.3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614488" y="2801938"/>
          <a:ext cx="5680075" cy="322262"/>
        </p:xfrm>
        <a:graphic>
          <a:graphicData uri="http://schemas.openxmlformats.org/presentationml/2006/ole">
            <p:oleObj spid="_x0000_s296963" name="Equation" r:id="rId4" imgW="3543300" imgH="2032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614488" y="3411538"/>
          <a:ext cx="5149850" cy="322262"/>
        </p:xfrm>
        <a:graphic>
          <a:graphicData uri="http://schemas.openxmlformats.org/presentationml/2006/ole">
            <p:oleObj spid="_x0000_s296964" name="Equation" r:id="rId5" imgW="3213100" imgH="2032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14488" y="4021138"/>
          <a:ext cx="5048250" cy="322262"/>
        </p:xfrm>
        <a:graphic>
          <a:graphicData uri="http://schemas.openxmlformats.org/presentationml/2006/ole">
            <p:oleObj spid="_x0000_s296965" name="Equation" r:id="rId6" imgW="3149600" imgH="203200" progId="Equation.3">
              <p:embed/>
            </p:oleObj>
          </a:graphicData>
        </a:graphic>
      </p:graphicFrame>
      <p:graphicFrame>
        <p:nvGraphicFramePr>
          <p:cNvPr id="296967" name="Object 9"/>
          <p:cNvGraphicFramePr>
            <a:graphicFrameLocks noChangeAspect="1"/>
          </p:cNvGraphicFramePr>
          <p:nvPr/>
        </p:nvGraphicFramePr>
        <p:xfrm>
          <a:off x="990600" y="1524000"/>
          <a:ext cx="3744912" cy="282575"/>
        </p:xfrm>
        <a:graphic>
          <a:graphicData uri="http://schemas.openxmlformats.org/presentationml/2006/ole">
            <p:oleObj spid="_x0000_s296967" name="Equation" r:id="rId7" imgW="2336800" imgH="177800" progId="Equation.3">
              <p:embed/>
            </p:oleObj>
          </a:graphicData>
        </a:graphic>
      </p:graphicFrame>
      <p:graphicFrame>
        <p:nvGraphicFramePr>
          <p:cNvPr id="296968" name="Object 9"/>
          <p:cNvGraphicFramePr>
            <a:graphicFrameLocks noChangeAspect="1"/>
          </p:cNvGraphicFramePr>
          <p:nvPr/>
        </p:nvGraphicFramePr>
        <p:xfrm>
          <a:off x="990600" y="1905000"/>
          <a:ext cx="1017587" cy="222250"/>
        </p:xfrm>
        <a:graphic>
          <a:graphicData uri="http://schemas.openxmlformats.org/presentationml/2006/ole">
            <p:oleObj spid="_x0000_s296968" name="Equation" r:id="rId8" imgW="635000" imgH="139700" progId="Equation.3">
              <p:embed/>
            </p:oleObj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429000" y="1524000"/>
            <a:ext cx="1295400" cy="3048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676400" y="2209800"/>
            <a:ext cx="1371600" cy="3048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00200" y="2832100"/>
            <a:ext cx="1524000" cy="3048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600200" y="3441700"/>
            <a:ext cx="1524000" cy="3048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600200" y="4051300"/>
            <a:ext cx="1524000" cy="3048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60765" y="3094196"/>
            <a:ext cx="4378035" cy="616514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53835" y="2830945"/>
            <a:ext cx="3622965" cy="24014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1925"/>
            <a:ext cx="7162800" cy="9810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Model Definition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(using functional programming operators)</a:t>
            </a:r>
            <a:br>
              <a:rPr lang="en-US" sz="2000" dirty="0" smtClean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3761520"/>
            <a:ext cx="4800600" cy="86129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sorcer.rs.ex7.model.RsResponseModelBuilder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147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examples/ex7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752600"/>
            <a:ext cx="744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Model Definition (using functional programming operators)</a:t>
            </a:r>
            <a:endParaRPr lang="en-US" sz="2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90224" cy="26738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// define the model</a:t>
            </a:r>
          </a:p>
          <a:p>
            <a:pPr>
              <a:buNone/>
            </a:pPr>
            <a:r>
              <a:rPr lang="en-US" sz="1200" dirty="0" smtClean="0"/>
              <a:t>model = </a:t>
            </a:r>
            <a:r>
              <a:rPr lang="en-US" sz="1200" i="1" dirty="0" err="1" smtClean="0"/>
              <a:t>responseModel("Rosen</a:t>
            </a:r>
            <a:r>
              <a:rPr lang="en-US" sz="1200" i="1" dirty="0" smtClean="0"/>
              <a:t>-Suzuki Response Model", </a:t>
            </a:r>
          </a:p>
          <a:p>
            <a:pPr>
              <a:buNone/>
            </a:pPr>
            <a:r>
              <a:rPr lang="en-US" sz="1200" i="1" dirty="0" smtClean="0"/>
              <a:t>		</a:t>
            </a:r>
            <a:r>
              <a:rPr lang="en-US" sz="1200" i="1" dirty="0" err="1" smtClean="0"/>
              <a:t>designVars(vars(loop("i</a:t>
            </a:r>
            <a:r>
              <a:rPr lang="en-US" sz="1200" i="1" dirty="0" smtClean="0"/>
              <a:t>", 1,4),"x$i$")),</a:t>
            </a:r>
          </a:p>
          <a:p>
            <a:pPr>
              <a:buNone/>
            </a:pPr>
            <a:r>
              <a:rPr lang="en-US" sz="1200" i="1" dirty="0" smtClean="0"/>
              <a:t>		</a:t>
            </a:r>
            <a:r>
              <a:rPr lang="en-US" sz="1200" i="1" dirty="0" err="1" smtClean="0"/>
              <a:t>responseVar("f</a:t>
            </a:r>
            <a:r>
              <a:rPr lang="en-US" sz="1200" i="1" dirty="0" smtClean="0"/>
              <a:t>",</a:t>
            </a:r>
          </a:p>
          <a:p>
            <a:pPr>
              <a:buNone/>
            </a:pPr>
            <a:r>
              <a:rPr lang="en-US" sz="1200" i="1" dirty="0" smtClean="0"/>
              <a:t>			realization(</a:t>
            </a:r>
          </a:p>
          <a:p>
            <a:pPr>
              <a:buNone/>
            </a:pPr>
            <a:r>
              <a:rPr lang="en-US" sz="1200" i="1" dirty="0" smtClean="0"/>
              <a:t>			                  </a:t>
            </a:r>
            <a:r>
              <a:rPr lang="en-US" sz="1200" i="1" dirty="0" err="1" smtClean="0"/>
              <a:t>evaluation("FExacte</a:t>
            </a:r>
            <a:r>
              <a:rPr lang="en-US" sz="1200" i="1" dirty="0" smtClean="0"/>
              <a:t>", "</a:t>
            </a:r>
            <a:r>
              <a:rPr lang="en-US" sz="1200" i="1" dirty="0" err="1" smtClean="0"/>
              <a:t>fe",</a:t>
            </a:r>
            <a:r>
              <a:rPr lang="en-US" sz="1200" b="1" i="1" dirty="0" err="1" smtClean="0"/>
              <a:t>null,null</a:t>
            </a:r>
            <a:r>
              <a:rPr lang="en-US" sz="1200" b="1" i="1" dirty="0" smtClean="0"/>
              <a:t>))), </a:t>
            </a:r>
          </a:p>
          <a:p>
            <a:pPr>
              <a:buNone/>
            </a:pPr>
            <a:r>
              <a:rPr lang="en-US" sz="1200" i="1" dirty="0" smtClean="0"/>
              <a:t>		</a:t>
            </a:r>
            <a:r>
              <a:rPr lang="en-US" sz="1200" i="1" dirty="0" err="1" smtClean="0"/>
              <a:t>responseVars(loop("i</a:t>
            </a:r>
            <a:r>
              <a:rPr lang="en-US" sz="1200" i="1" dirty="0" smtClean="0"/>
              <a:t>", 1, 3),"g$i$",</a:t>
            </a:r>
          </a:p>
          <a:p>
            <a:pPr>
              <a:buNone/>
            </a:pPr>
            <a:r>
              <a:rPr lang="en-US" sz="1200" i="1" dirty="0" smtClean="0"/>
              <a:t>			realization( </a:t>
            </a:r>
          </a:p>
          <a:p>
            <a:pPr>
              <a:buNone/>
            </a:pPr>
            <a:r>
              <a:rPr lang="en-US" sz="1200" i="1" dirty="0" smtClean="0"/>
              <a:t>			                  </a:t>
            </a:r>
            <a:r>
              <a:rPr lang="en-US" sz="1200" i="1" dirty="0" err="1" smtClean="0"/>
              <a:t>evaluation("g$i$Exacte</a:t>
            </a:r>
            <a:r>
              <a:rPr lang="en-US" sz="1200" i="1" dirty="0" smtClean="0"/>
              <a:t>", "</a:t>
            </a:r>
            <a:r>
              <a:rPr lang="en-US" sz="1200" i="1" dirty="0" err="1" smtClean="0"/>
              <a:t>g$i$e",</a:t>
            </a:r>
            <a:r>
              <a:rPr lang="en-US" sz="1200" b="1" i="1" dirty="0" err="1" smtClean="0"/>
              <a:t>null,null</a:t>
            </a:r>
            <a:r>
              <a:rPr lang="en-US" sz="1200" b="1" i="1" dirty="0" smtClean="0"/>
              <a:t>)))</a:t>
            </a:r>
          </a:p>
          <a:p>
            <a:pPr>
              <a:buNone/>
            </a:pPr>
            <a:r>
              <a:rPr lang="en-US" sz="1200" dirty="0" smtClean="0"/>
              <a:t>           );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75883" y="4876800"/>
            <a:ext cx="8539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above creates </a:t>
            </a:r>
          </a:p>
          <a:p>
            <a:r>
              <a:rPr lang="en-US" sz="1600" dirty="0" err="1" smtClean="0"/>
              <a:t>ResponseModel</a:t>
            </a:r>
            <a:r>
              <a:rPr lang="en-US" sz="1600" dirty="0" smtClean="0"/>
              <a:t>: “Rosen-Suzuki Response Model”, which contains -</a:t>
            </a:r>
          </a:p>
          <a:p>
            <a:r>
              <a:rPr lang="en-US" sz="1600" dirty="0" err="1" smtClean="0"/>
              <a:t>Vars</a:t>
            </a:r>
            <a:r>
              <a:rPr lang="en-US" sz="1600" dirty="0" smtClean="0"/>
              <a:t>: with names:  “x1”,”x2”,”x3”,”x4”,  type: DESIGN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: with name: “</a:t>
            </a:r>
            <a:r>
              <a:rPr lang="en-US" sz="1600" dirty="0" err="1" smtClean="0"/>
              <a:t>f</a:t>
            </a:r>
            <a:r>
              <a:rPr lang="en-US" sz="1600" dirty="0" smtClean="0"/>
              <a:t>”, type: RESPONSE, </a:t>
            </a:r>
            <a:r>
              <a:rPr lang="en-US" sz="1600" dirty="0" err="1" smtClean="0"/>
              <a:t>evaluationName:”Fexacte</a:t>
            </a:r>
            <a:r>
              <a:rPr lang="en-US" sz="1600" dirty="0" smtClean="0"/>
              <a:t>” , </a:t>
            </a:r>
            <a:r>
              <a:rPr lang="en-US" sz="1600" dirty="0" err="1" smtClean="0"/>
              <a:t>evaluatorName:”fe</a:t>
            </a:r>
            <a:r>
              <a:rPr lang="en-US" sz="1600" dirty="0" smtClean="0"/>
              <a:t>”</a:t>
            </a:r>
          </a:p>
          <a:p>
            <a:r>
              <a:rPr lang="en-US" sz="1600" dirty="0" err="1" smtClean="0"/>
              <a:t>Vars</a:t>
            </a:r>
            <a:r>
              <a:rPr lang="en-US" sz="1600" dirty="0" smtClean="0"/>
              <a:t>: with names: “g1”,”g2”,”g3”, type: RESPONSE, evaluationName:”g1Exacte”, evaluatorName:”g1e”</a:t>
            </a:r>
          </a:p>
          <a:p>
            <a:r>
              <a:rPr lang="en-US" sz="1600" dirty="0" smtClean="0"/>
              <a:t>				          evaluationName:”g2Exacte”, evaluatorName:”g2e”</a:t>
            </a:r>
          </a:p>
          <a:p>
            <a:r>
              <a:rPr lang="en-US" sz="1600" dirty="0" smtClean="0"/>
              <a:t>				          evaluationName:”g3Exacte”, evaluatorName:”g3e”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33575"/>
            <a:ext cx="83058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fe</a:t>
            </a:r>
            <a:r>
              <a:rPr lang="en-US" sz="1600" dirty="0" smtClean="0"/>
              <a:t> = </a:t>
            </a:r>
            <a:r>
              <a:rPr lang="en-US" sz="1600" i="1" dirty="0" smtClean="0"/>
              <a:t>evaluator("fe","x1^2-5.0*x1+x2^2-5.0*x2+2.0*x3^2-21.0*x3+x4^2+7.0*x4+50.0");</a:t>
            </a:r>
          </a:p>
          <a:p>
            <a:r>
              <a:rPr lang="en-US" sz="1600" dirty="0" smtClean="0"/>
              <a:t>fe.addArgs(model.getDesignVars("x1", "x2", "x3", "x4"));</a:t>
            </a:r>
          </a:p>
          <a:p>
            <a:r>
              <a:rPr lang="en-US" sz="1600" dirty="0" err="1" smtClean="0"/>
              <a:t>model.setResponseEvaluator("f</a:t>
            </a:r>
            <a:r>
              <a:rPr lang="en-US" sz="1600" dirty="0" smtClean="0"/>
              <a:t>", </a:t>
            </a:r>
            <a:r>
              <a:rPr lang="en-US" sz="1600" dirty="0" err="1" smtClean="0"/>
              <a:t>fe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// an alternative approach would be to do it declaratively</a:t>
            </a:r>
          </a:p>
          <a:p>
            <a:r>
              <a:rPr lang="en-US" sz="1200" dirty="0" smtClean="0"/>
              <a:t>//</a:t>
            </a:r>
            <a:r>
              <a:rPr lang="en-US" sz="1200" u="sng" dirty="0" smtClean="0"/>
              <a:t>var(model,"f","fe",evaluator("fe","x1^2-5.0*x1+x2^2-5.0*x2+2.0*x3^2-21.0*x3+x4^2+7.0*x4+50.0"),args("x1", "x2", "x3", "x4"));</a:t>
            </a:r>
          </a:p>
          <a:p>
            <a:endParaRPr lang="en-US" sz="1600" dirty="0" smtClean="0"/>
          </a:p>
          <a:p>
            <a:r>
              <a:rPr lang="en-US" sz="1600" dirty="0" smtClean="0"/>
              <a:t>Evaluator g1e = </a:t>
            </a:r>
            <a:r>
              <a:rPr lang="en-US" sz="1600" i="1" dirty="0" smtClean="0"/>
              <a:t>evaluator("g1e", "x1^2+x1+x2^2-x2+x3^2+x3+x4^2-x4-8.0");</a:t>
            </a:r>
          </a:p>
          <a:p>
            <a:r>
              <a:rPr lang="en-US" sz="1600" dirty="0" smtClean="0"/>
              <a:t>g1e.addArgs(model.getDesignVars("x1", "x2", "x3", "x4"));</a:t>
            </a:r>
          </a:p>
          <a:p>
            <a:r>
              <a:rPr lang="en-US" sz="1600" dirty="0" smtClean="0"/>
              <a:t>model.setResponseEvaluator("g1", g1e);</a:t>
            </a:r>
          </a:p>
          <a:p>
            <a:endParaRPr lang="en-US" sz="1600" dirty="0" smtClean="0"/>
          </a:p>
          <a:p>
            <a:r>
              <a:rPr lang="en-US" sz="1600" dirty="0" smtClean="0"/>
              <a:t>Evaluator g2e = </a:t>
            </a:r>
            <a:r>
              <a:rPr lang="en-US" sz="1600" i="1" dirty="0" smtClean="0"/>
              <a:t>evaluator("g2e","x1^2-x1+2.0*x2^2+x3^2+2.0*x4^2-x4-10.0");</a:t>
            </a:r>
          </a:p>
          <a:p>
            <a:r>
              <a:rPr lang="en-US" sz="1600" dirty="0" smtClean="0"/>
              <a:t>g2e.addArgs(model.getDesignVars("x1", "x2", "x3", "x4"));</a:t>
            </a:r>
          </a:p>
          <a:p>
            <a:r>
              <a:rPr lang="en-US" sz="1600" dirty="0" smtClean="0"/>
              <a:t>model.setResponseEvaluator("g2", g2e);</a:t>
            </a:r>
          </a:p>
          <a:p>
            <a:endParaRPr lang="en-US" sz="1600" dirty="0" smtClean="0"/>
          </a:p>
          <a:p>
            <a:r>
              <a:rPr lang="en-US" sz="1600" dirty="0" smtClean="0"/>
              <a:t>Evaluator g3e = </a:t>
            </a:r>
            <a:r>
              <a:rPr lang="en-US" sz="1600" i="1" dirty="0" smtClean="0"/>
              <a:t>evaluator("g3e", "2.0*x1^2+2.0*x1+x2^2-x2+x3^2-x4-5.0");</a:t>
            </a:r>
          </a:p>
          <a:p>
            <a:r>
              <a:rPr lang="en-US" sz="1600" dirty="0" smtClean="0"/>
              <a:t>g3e.addArgs(model.getDesignVars("x1", "x2", "x3", "x4"));</a:t>
            </a:r>
          </a:p>
          <a:p>
            <a:r>
              <a:rPr lang="en-US" sz="1600" dirty="0" smtClean="0"/>
              <a:t>model.setResponseEvaluator("g3", g3e);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Rosen-Suzuki Functions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8127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Model Configuration (using operators and explicit programming)</a:t>
            </a:r>
            <a:endParaRPr lang="en-US" sz="2000" b="1" i="1" dirty="0"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10510" y="2004290"/>
            <a:ext cx="5486400" cy="234781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15761" y="2514600"/>
            <a:ext cx="457200" cy="175239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44581" y="3429000"/>
            <a:ext cx="3505200" cy="185912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09946" y="4408055"/>
            <a:ext cx="3733800" cy="185912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76600" y="5375565"/>
            <a:ext cx="3352800" cy="185912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85687" y="3908988"/>
            <a:ext cx="771203" cy="2286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997232" y="4876800"/>
            <a:ext cx="771203" cy="2286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2617" y="5855855"/>
            <a:ext cx="771203" cy="2286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76558" y="2286000"/>
            <a:ext cx="1752600" cy="17080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438326" y="3692235"/>
            <a:ext cx="1752600" cy="17080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24385" y="4659745"/>
            <a:ext cx="1752600" cy="17080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17455" y="5638871"/>
            <a:ext cx="1752600" cy="17080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1219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sorcer.rs.ex7.model.RsResponseModelBuilder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1219200"/>
            <a:ext cx="148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Examples/ex7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6096000"/>
            <a:ext cx="860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for Configuration: 1. Create Evaluator, 2. add Arguments/Dependencies to Evaluator, </a:t>
            </a:r>
          </a:p>
          <a:p>
            <a:r>
              <a:rPr lang="en-US" dirty="0" smtClean="0"/>
              <a:t>		        3. Create </a:t>
            </a:r>
            <a:r>
              <a:rPr lang="en-US" dirty="0" err="1" smtClean="0"/>
              <a:t>Filter(s</a:t>
            </a:r>
            <a:r>
              <a:rPr lang="en-US" dirty="0" smtClean="0"/>
              <a:t>) if required, 4. Associate Evaluator with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Rosen-Suzuki Functions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838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/>
                <a:cs typeface="Arial"/>
              </a:rPr>
              <a:t>Model Use (using the methods in an instantiated class )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0" y="2021247"/>
            <a:ext cx="4800600" cy="2286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00200" y="3001175"/>
            <a:ext cx="914400" cy="191792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15532" y="3246705"/>
            <a:ext cx="1380067" cy="19473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9388" y="3018106"/>
            <a:ext cx="180009" cy="1524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71800" y="3246706"/>
            <a:ext cx="304800" cy="186268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52800" y="3212841"/>
            <a:ext cx="1295400" cy="2286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53268" y="3001175"/>
            <a:ext cx="685800" cy="194732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74842"/>
            <a:ext cx="228600" cy="1778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43200" y="3983308"/>
            <a:ext cx="381000" cy="18626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9600" y="4432042"/>
            <a:ext cx="1066800" cy="237066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76600" y="4203441"/>
            <a:ext cx="838200" cy="23706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14400" y="1993641"/>
            <a:ext cx="1600200" cy="23706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33400" y="2755641"/>
            <a:ext cx="1600200" cy="23706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8999" y="5202508"/>
            <a:ext cx="180009" cy="1524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78667" y="5168640"/>
            <a:ext cx="228599" cy="2286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524000" y="5194041"/>
            <a:ext cx="1295400" cy="23706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48200" y="5422641"/>
            <a:ext cx="1066800" cy="23706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048000" y="4237309"/>
            <a:ext cx="228600" cy="1778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78870" y="5422647"/>
            <a:ext cx="177798" cy="2286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012266" y="6150773"/>
            <a:ext cx="110064" cy="2286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56196" y="6142309"/>
            <a:ext cx="787404" cy="23706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09600" y="6413241"/>
            <a:ext cx="685799" cy="2286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09600" y="5905239"/>
            <a:ext cx="5562600" cy="2286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88841"/>
            <a:ext cx="7772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you can set the value of the independent variables</a:t>
            </a:r>
          </a:p>
          <a:p>
            <a:r>
              <a:rPr lang="en-US" sz="1600" dirty="0" smtClean="0"/>
              <a:t>rm.setDesignVarValues(set("x1", 2.0), set("x2", 3.0), set("x3", 4.0), set("x4", 200.0));</a:t>
            </a:r>
          </a:p>
          <a:p>
            <a:endParaRPr lang="en-US" sz="1600" dirty="0" smtClean="0"/>
          </a:p>
          <a:p>
            <a:r>
              <a:rPr lang="en-US" sz="1600" dirty="0" smtClean="0"/>
              <a:t>// get the values of the responses for the new x values </a:t>
            </a:r>
          </a:p>
          <a:p>
            <a:r>
              <a:rPr lang="en-US" sz="1600" dirty="0" err="1" smtClean="0"/>
              <a:t>rm.getRepsonses</a:t>
            </a:r>
            <a:r>
              <a:rPr lang="en-US" sz="1600" dirty="0" smtClean="0"/>
              <a:t>(); </a:t>
            </a:r>
          </a:p>
          <a:p>
            <a:r>
              <a:rPr lang="en-US" sz="1600" dirty="0" smtClean="0"/>
              <a:t>Data Table [x1,x2,x3,x4,   </a:t>
            </a:r>
            <a:r>
              <a:rPr lang="en-US" sz="1600" dirty="0" err="1" smtClean="0"/>
              <a:t>f</a:t>
            </a:r>
            <a:r>
              <a:rPr lang="en-US" sz="1600" dirty="0" smtClean="0"/>
              <a:t>, g1,g2,g3]</a:t>
            </a:r>
          </a:p>
          <a:p>
            <a:r>
              <a:rPr lang="en-US" sz="1600" dirty="0" smtClean="0"/>
              <a:t>                  [2.0, 3.0, 4.0, 5.0,  46.,  44.0, 71.0, 24.0]</a:t>
            </a:r>
          </a:p>
          <a:p>
            <a:endParaRPr lang="en-US" sz="1600" dirty="0" smtClean="0"/>
          </a:p>
          <a:p>
            <a:r>
              <a:rPr lang="en-US" sz="1600" dirty="0" smtClean="0"/>
              <a:t>// additional examples of using the </a:t>
            </a:r>
            <a:r>
              <a:rPr lang="en-US" sz="1600" dirty="0" err="1" smtClean="0"/>
              <a:t>api</a:t>
            </a:r>
            <a:r>
              <a:rPr lang="en-US" sz="1600" dirty="0" smtClean="0"/>
              <a:t>		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x4 = rm.getDesignVar("x4");</a:t>
            </a:r>
          </a:p>
          <a:p>
            <a:r>
              <a:rPr lang="en-US" sz="1600" dirty="0" smtClean="0"/>
              <a:t>logger.info("\n\nx4 value: " + x4.getValue());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x4 value: 5.0</a:t>
            </a:r>
          </a:p>
          <a:p>
            <a:r>
              <a:rPr lang="en-US" sz="1600" dirty="0" smtClean="0"/>
              <a:t>		</a:t>
            </a:r>
          </a:p>
          <a:p>
            <a:r>
              <a:rPr lang="en-US" sz="1600" dirty="0" smtClean="0"/>
              <a:t>// examine the </a:t>
            </a:r>
            <a:r>
              <a:rPr lang="en-US" sz="1600" dirty="0" err="1" smtClean="0"/>
              <a:t>responseVar</a:t>
            </a:r>
            <a:r>
              <a:rPr lang="en-US" sz="1600" dirty="0" smtClean="0"/>
              <a:t> f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f = </a:t>
            </a:r>
            <a:r>
              <a:rPr lang="en-US" sz="1600" dirty="0" err="1" smtClean="0"/>
              <a:t>rm.getResponseVar</a:t>
            </a:r>
            <a:r>
              <a:rPr lang="en-US" sz="1600" dirty="0" smtClean="0"/>
              <a:t>("f");</a:t>
            </a:r>
          </a:p>
          <a:p>
            <a:r>
              <a:rPr lang="en-US" sz="1600" dirty="0" err="1" smtClean="0"/>
              <a:t>ExpressionEvaluator</a:t>
            </a:r>
            <a:r>
              <a:rPr lang="en-US" sz="1600" dirty="0" smtClean="0"/>
              <a:t> </a:t>
            </a:r>
            <a:r>
              <a:rPr lang="en-US" sz="1600" dirty="0" err="1" smtClean="0"/>
              <a:t>ee</a:t>
            </a:r>
            <a:r>
              <a:rPr lang="en-US" sz="1600" dirty="0" smtClean="0"/>
              <a:t> = (</a:t>
            </a:r>
            <a:r>
              <a:rPr lang="en-US" sz="1600" dirty="0" err="1" smtClean="0"/>
              <a:t>ExpressionEvaluator</a:t>
            </a:r>
            <a:r>
              <a:rPr lang="en-US" sz="1600" dirty="0" smtClean="0"/>
              <a:t>) </a:t>
            </a:r>
            <a:r>
              <a:rPr lang="en-US" sz="1600" dirty="0" err="1" smtClean="0"/>
              <a:t>f.getEvaluator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logger.info("\n\</a:t>
            </a:r>
            <a:r>
              <a:rPr lang="en-US" sz="1600" dirty="0" err="1" smtClean="0"/>
              <a:t>nexpression</a:t>
            </a:r>
            <a:r>
              <a:rPr lang="en-US" sz="1600" dirty="0" smtClean="0"/>
              <a:t>:\n" + </a:t>
            </a:r>
            <a:r>
              <a:rPr lang="en-US" sz="1600" dirty="0" err="1" smtClean="0"/>
              <a:t>ee.getName</a:t>
            </a:r>
            <a:r>
              <a:rPr lang="en-US" sz="1600" dirty="0" smtClean="0"/>
              <a:t>() + "/" + </a:t>
            </a:r>
            <a:r>
              <a:rPr lang="en-US" sz="1600" dirty="0" err="1" smtClean="0"/>
              <a:t>ee.getExpression</a:t>
            </a:r>
            <a:r>
              <a:rPr lang="en-US" sz="1600" dirty="0" smtClean="0"/>
              <a:t>()); 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fe</a:t>
            </a:r>
            <a:r>
              <a:rPr lang="en-US" sz="1600" dirty="0" smtClean="0">
                <a:solidFill>
                  <a:srgbClr val="000000"/>
                </a:solidFill>
              </a:rPr>
              <a:t>/x1^2-5.0*x1+x2^2-5.0*x2+2.0*x3^2-21.0*x3+x4^2+7.0*x4+50.0</a:t>
            </a:r>
          </a:p>
          <a:p>
            <a:r>
              <a:rPr lang="en-US" sz="1600" dirty="0" smtClean="0"/>
              <a:t>logger.info("\n\</a:t>
            </a:r>
            <a:r>
              <a:rPr lang="en-US" sz="1600" dirty="0" err="1" smtClean="0"/>
              <a:t>nresponse</a:t>
            </a:r>
            <a:r>
              <a:rPr lang="en-US" sz="1600" dirty="0" smtClean="0"/>
              <a:t>:\n" + </a:t>
            </a:r>
            <a:r>
              <a:rPr lang="en-US" sz="1600" dirty="0" err="1" smtClean="0"/>
              <a:t>ee.getName</a:t>
            </a:r>
            <a:r>
              <a:rPr lang="en-US" sz="1600" dirty="0" smtClean="0"/>
              <a:t>() + "/" + </a:t>
            </a:r>
            <a:r>
              <a:rPr lang="en-US" sz="1600" dirty="0" err="1" smtClean="0"/>
              <a:t>f.getValue</a:t>
            </a:r>
            <a:r>
              <a:rPr lang="en-US" sz="1600" dirty="0" smtClean="0"/>
              <a:t>());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fe</a:t>
            </a:r>
            <a:r>
              <a:rPr lang="en-US" sz="1600" dirty="0" smtClean="0">
                <a:solidFill>
                  <a:srgbClr val="000000"/>
                </a:solidFill>
              </a:rPr>
              <a:t>/46.0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i="1" dirty="0" err="1" smtClean="0"/>
              <a:t>ModelContext</a:t>
            </a:r>
            <a:r>
              <a:rPr lang="en-US" sz="2400" dirty="0" smtClean="0"/>
              <a:t> is used to query the model, update the model or configure the model.</a:t>
            </a:r>
          </a:p>
          <a:p>
            <a:r>
              <a:rPr lang="en-US" sz="2400" dirty="0" smtClean="0"/>
              <a:t>If you want the values for variables or their derivatives. You use the </a:t>
            </a:r>
            <a:r>
              <a:rPr lang="en-US" sz="2400" b="1" i="1" dirty="0" err="1" smtClean="0"/>
              <a:t>ModelContext</a:t>
            </a:r>
            <a:r>
              <a:rPr lang="en-US" sz="2400" dirty="0" smtClean="0"/>
              <a:t> methods to set the appropriate path with a list of variables you desire values for. For example if you want a select set of response values from the model you would use </a:t>
            </a:r>
          </a:p>
          <a:p>
            <a:pPr lvl="1"/>
            <a:r>
              <a:rPr lang="en-US" sz="2000" b="1" i="1" dirty="0" err="1" smtClean="0"/>
              <a:t>modelContext.setResponsesInfo(VarInfoList</a:t>
            </a:r>
            <a:r>
              <a:rPr lang="en-US" sz="2000" b="1" i="1" dirty="0" smtClean="0"/>
              <a:t>) </a:t>
            </a:r>
          </a:p>
          <a:p>
            <a:pPr lvl="1"/>
            <a:r>
              <a:rPr lang="en-US" sz="2000" dirty="0" smtClean="0"/>
              <a:t>where </a:t>
            </a:r>
            <a:r>
              <a:rPr lang="en-US" sz="2000" b="1" i="1" dirty="0" err="1" smtClean="0"/>
              <a:t>VarInfoList</a:t>
            </a:r>
            <a:r>
              <a:rPr lang="en-US" sz="2000" dirty="0" smtClean="0"/>
              <a:t> is a list of </a:t>
            </a:r>
            <a:r>
              <a:rPr lang="en-US" sz="2000" b="1" i="1" dirty="0" err="1" smtClean="0"/>
              <a:t>VarInfo</a:t>
            </a:r>
            <a:r>
              <a:rPr lang="en-US" sz="2000" dirty="0" smtClean="0"/>
              <a:t> variables that you desire values for. If you set </a:t>
            </a:r>
            <a:r>
              <a:rPr lang="en-US" sz="2000" b="1" i="1" dirty="0" err="1" smtClean="0"/>
              <a:t>VarInfoList</a:t>
            </a:r>
            <a:r>
              <a:rPr lang="en-US" sz="2000" b="1" i="1" dirty="0" smtClean="0"/>
              <a:t> = null</a:t>
            </a:r>
            <a:r>
              <a:rPr lang="en-US" sz="2000" dirty="0" smtClean="0"/>
              <a:t>. The model will return the values for all </a:t>
            </a:r>
            <a:r>
              <a:rPr lang="en-US" sz="2000" b="1" i="1" dirty="0" err="1" smtClean="0"/>
              <a:t>ResponseVars</a:t>
            </a:r>
            <a:r>
              <a:rPr lang="en-US" sz="2000" dirty="0" smtClean="0"/>
              <a:t> in the model. This was demonstrated in the previous slide.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52800" y="1752600"/>
            <a:ext cx="3124200" cy="228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7086600" cy="981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Rosen-Suzuki Function Optimization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258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prstClr val="black"/>
                </a:solidFill>
                <a:latin typeface="Arial"/>
                <a:cs typeface="Arial"/>
              </a:rPr>
              <a:t>Explorer Execution</a:t>
            </a:r>
            <a:endParaRPr lang="en-US" sz="2000" b="1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200" y="3022600"/>
            <a:ext cx="3124200" cy="228600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3505200"/>
            <a:ext cx="1676400" cy="152400"/>
          </a:xfrm>
          <a:prstGeom prst="roundRect">
            <a:avLst/>
          </a:prstGeom>
          <a:solidFill>
            <a:schemeClr val="accent5">
              <a:alpha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800" y="3708400"/>
            <a:ext cx="8229600" cy="177800"/>
          </a:xfrm>
          <a:prstGeom prst="roundRect">
            <a:avLst/>
          </a:prstGeom>
          <a:solidFill>
            <a:schemeClr val="accent5">
              <a:alpha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6400" y="4114800"/>
            <a:ext cx="1270000" cy="1778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" y="4343400"/>
            <a:ext cx="6781800" cy="2286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outContext</a:t>
            </a:r>
            <a:r>
              <a:rPr lang="en-US" dirty="0" smtClean="0">
                <a:solidFill>
                  <a:prstClr val="black"/>
                </a:solidFill>
              </a:rPr>
              <a:t> = (</a:t>
            </a:r>
            <a:r>
              <a:rPr lang="en-US" dirty="0" err="1" smtClean="0">
                <a:solidFill>
                  <a:prstClr val="black"/>
                </a:solidFill>
              </a:rPr>
              <a:t>ExploreContext)explorer.explore(exploreContext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133600"/>
            <a:ext cx="8839200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********* CONMIN STATE **************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CONMIN Iteration # =  29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Objective </a:t>
            </a:r>
            <a:r>
              <a:rPr lang="en-US" sz="1400" dirty="0" err="1" smtClean="0">
                <a:solidFill>
                  <a:prstClr val="black"/>
                </a:solidFill>
              </a:rPr>
              <a:t>Fuction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fo</a:t>
            </a:r>
            <a:r>
              <a:rPr lang="en-US" sz="1400" dirty="0" smtClean="0">
                <a:solidFill>
                  <a:prstClr val="black"/>
                </a:solidFill>
              </a:rPr>
              <a:t> = 6.00260795945281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Design Variable Values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  x1 = 2.5802964087086235E-4 x2 = 0.9995594642481355 x3 = 2.000313835134211 x4 = -0.9986692050113675 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Constraint Values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 g1c = -0.002603585246998996 g2c = -1.0074147118087602 g3c = 4.948009193483927E-7 </a:t>
            </a:r>
          </a:p>
          <a:p>
            <a:r>
              <a:rPr lang="en-US" sz="1400" u="sng" dirty="0" smtClean="0">
                <a:solidFill>
                  <a:prstClr val="black"/>
                </a:solidFill>
              </a:rPr>
              <a:t>T</a:t>
            </a:r>
          </a:p>
          <a:p>
            <a:r>
              <a:rPr lang="en-US" sz="1400" u="sng" dirty="0" smtClean="0">
                <a:solidFill>
                  <a:prstClr val="black"/>
                </a:solidFill>
              </a:rPr>
              <a:t>Termination Criterion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 ABS(OBJ(I)-OBJ(I-1))   LESS THAN DABFUN = 5.0E-5 FOR 3 ITERATIONS 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Evaluation Statistics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Number of Objective Evaluations = 88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Number of Constraint Evaluations = 88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Number of Objective Gradient Evaluations = 29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 Number of Constraint Gradient Evaluations = 29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5588000" y="5321300"/>
            <a:ext cx="3352800" cy="1490028"/>
            <a:chOff x="5588000" y="5321300"/>
            <a:chExt cx="3352800" cy="1490028"/>
          </a:xfrm>
        </p:grpSpPr>
        <p:sp>
          <p:nvSpPr>
            <p:cNvPr id="14" name="Rounded Rectangle 13"/>
            <p:cNvSpPr/>
            <p:nvPr/>
          </p:nvSpPr>
          <p:spPr>
            <a:xfrm>
              <a:off x="5588000" y="5321300"/>
              <a:ext cx="3352800" cy="1371600"/>
            </a:xfrm>
            <a:prstGeom prst="round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0" y="5334000"/>
              <a:ext cx="31470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Analytic Optimum Results</a:t>
              </a:r>
            </a:p>
            <a:p>
              <a:r>
                <a:rPr lang="en-US" b="1" dirty="0" err="1" smtClean="0">
                  <a:solidFill>
                    <a:prstClr val="black"/>
                  </a:solidFill>
                </a:rPr>
                <a:t>fo</a:t>
              </a:r>
              <a:r>
                <a:rPr lang="en-US" b="1" dirty="0" smtClean="0">
                  <a:solidFill>
                    <a:prstClr val="black"/>
                  </a:solidFill>
                </a:rPr>
                <a:t>  = 6.0</a:t>
              </a:r>
            </a:p>
            <a:p>
              <a:r>
                <a:rPr lang="en-US" b="1" dirty="0" smtClean="0">
                  <a:solidFill>
                    <a:prstClr val="black"/>
                  </a:solidFill>
                </a:rPr>
                <a:t>X1=0.0, x2=1.0, x3=2.0, x4=-1.0</a:t>
              </a:r>
            </a:p>
            <a:p>
              <a:r>
                <a:rPr lang="en-US" b="1" dirty="0" smtClean="0">
                  <a:solidFill>
                    <a:prstClr val="black"/>
                  </a:solidFill>
                </a:rPr>
                <a:t>g1c=0.0, g2c=-1.0, g3c=0.0</a:t>
              </a:r>
            </a:p>
            <a:p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934200" y="1143000"/>
            <a:ext cx="2209800" cy="5334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 Function Optimization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934200" cy="981075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MSTC SORCER Engineering Applications to Date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21700" cy="525780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Hi-Fidelity </a:t>
            </a:r>
            <a:r>
              <a:rPr lang="en-US" sz="1800" b="1" dirty="0" err="1" smtClean="0"/>
              <a:t>Aeroelastic</a:t>
            </a:r>
            <a:r>
              <a:rPr lang="en-US" sz="1800" b="1" dirty="0" smtClean="0"/>
              <a:t> Analysis</a:t>
            </a:r>
          </a:p>
          <a:p>
            <a:pPr lvl="1"/>
            <a:r>
              <a:rPr lang="en-US" sz="1600" b="1" dirty="0" smtClean="0"/>
              <a:t>Euler (AVUS), FEM (MSCNASTRAN), MDICE</a:t>
            </a:r>
          </a:p>
          <a:p>
            <a:r>
              <a:rPr lang="en-US" sz="1800" b="1" dirty="0" smtClean="0"/>
              <a:t>Hi-Fidelity Induced Drag minimization</a:t>
            </a:r>
          </a:p>
          <a:p>
            <a:pPr lvl="1"/>
            <a:r>
              <a:rPr lang="en-US" sz="1600" b="1" dirty="0" smtClean="0"/>
              <a:t>Euler (AVUS), Optimization (CONMIN, MATLAB)</a:t>
            </a:r>
          </a:p>
          <a:p>
            <a:r>
              <a:rPr lang="en-US" sz="1800" b="1" dirty="0" smtClean="0"/>
              <a:t>2-D large amplitude airfoil motion trajectory Optimization</a:t>
            </a:r>
            <a:endParaRPr lang="en-US" sz="1600" b="1" dirty="0" smtClean="0"/>
          </a:p>
          <a:p>
            <a:pPr lvl="1"/>
            <a:r>
              <a:rPr lang="en-US" sz="1600" b="1" dirty="0" smtClean="0"/>
              <a:t>Unsteady Vortex Lattice Method (in-house UVLM), </a:t>
            </a:r>
            <a:r>
              <a:rPr lang="en-US" sz="1600" b="1" dirty="0" err="1" smtClean="0"/>
              <a:t>Opti</a:t>
            </a:r>
            <a:r>
              <a:rPr lang="en-US" sz="1600" b="1" dirty="0" smtClean="0"/>
              <a:t> (DOT)</a:t>
            </a:r>
          </a:p>
          <a:p>
            <a:r>
              <a:rPr lang="en-US" sz="2000" b="1" dirty="0" smtClean="0"/>
              <a:t>Shape and sizing </a:t>
            </a:r>
            <a:r>
              <a:rPr lang="en-US" sz="2000" b="1" dirty="0" err="1" smtClean="0"/>
              <a:t>aeroelastic</a:t>
            </a:r>
            <a:r>
              <a:rPr lang="en-US" sz="2000" b="1" dirty="0" smtClean="0"/>
              <a:t> optimization</a:t>
            </a:r>
          </a:p>
          <a:p>
            <a:pPr lvl="1"/>
            <a:r>
              <a:rPr lang="en-US" sz="1600" b="1" dirty="0" smtClean="0"/>
              <a:t>Euler (AVUS), FEM (MSCNASTRAN), MDICE, </a:t>
            </a:r>
            <a:r>
              <a:rPr lang="en-US" sz="1600" b="1" dirty="0" err="1" smtClean="0"/>
              <a:t>Opti</a:t>
            </a:r>
            <a:r>
              <a:rPr lang="en-US" sz="1600" b="1" dirty="0" smtClean="0"/>
              <a:t> (DOT) FD sensitivities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Demonstrated tight integration with C, C++, and FORTRAN using JNA (can make direct calls to any shared object)</a:t>
            </a:r>
          </a:p>
          <a:p>
            <a:r>
              <a:rPr lang="en-US" sz="1600" b="1" dirty="0" smtClean="0"/>
              <a:t>Network configuration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Linux workstations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Linux cluster(2), Mac cluster(1)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SGI </a:t>
            </a:r>
            <a:r>
              <a:rPr lang="en-US" sz="1600" b="1" dirty="0" err="1" smtClean="0"/>
              <a:t>Irix</a:t>
            </a:r>
            <a:endParaRPr lang="en-US" sz="1600" b="1" dirty="0" smtClean="0"/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Windows 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Mac Desktop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Mac laptop</a:t>
            </a:r>
          </a:p>
          <a:p>
            <a:pPr lvl="1"/>
            <a:endParaRPr lang="en-US" sz="1600" b="1" dirty="0" smtClean="0"/>
          </a:p>
          <a:p>
            <a:pPr lvl="1"/>
            <a:endParaRPr lang="en-US" sz="1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frl slide master">
  <a:themeElements>
    <a:clrScheme name="afrl slide master 8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00FF"/>
      </a:hlink>
      <a:folHlink>
        <a:srgbClr val="CECECE"/>
      </a:folHlink>
    </a:clrScheme>
    <a:fontScheme name="afrl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27432" rIns="91440" bIns="27432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27432" rIns="91440" bIns="27432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rl slide master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rl slide master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8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618FFD"/>
        </a:accent1>
        <a:accent2>
          <a:srgbClr val="00AE00"/>
        </a:accent2>
        <a:accent3>
          <a:srgbClr val="FFFFFF"/>
        </a:accent3>
        <a:accent4>
          <a:srgbClr val="000000"/>
        </a:accent4>
        <a:accent5>
          <a:srgbClr val="B7C6FE"/>
        </a:accent5>
        <a:accent6>
          <a:srgbClr val="009D00"/>
        </a:accent6>
        <a:hlink>
          <a:srgbClr val="0000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121197</TotalTime>
  <Words>13758</Words>
  <Application>Microsoft Macintosh PowerPoint</Application>
  <PresentationFormat>On-screen Show (4:3)</PresentationFormat>
  <Paragraphs>1834</Paragraphs>
  <Slides>122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Custom Design</vt:lpstr>
      <vt:lpstr>1_Custom Design</vt:lpstr>
      <vt:lpstr>afrl slide master</vt:lpstr>
      <vt:lpstr>2_Custom Design</vt:lpstr>
      <vt:lpstr>Photo Editor Photo</vt:lpstr>
      <vt:lpstr>Equation</vt:lpstr>
      <vt:lpstr>Slide 1</vt:lpstr>
      <vt:lpstr>Training Goals</vt:lpstr>
      <vt:lpstr>Training Agenda</vt:lpstr>
      <vt:lpstr>Training Agenda</vt:lpstr>
      <vt:lpstr>Training Agenda</vt:lpstr>
      <vt:lpstr>AFRL Air Vehicles Directorate Revolutionary Aerospace Vehicles</vt:lpstr>
      <vt:lpstr>How to Capture the Physics Driving the Design Pre-Milestone A</vt:lpstr>
      <vt:lpstr>Slide 8</vt:lpstr>
      <vt:lpstr>System Level MDMFMSAOwUQ</vt:lpstr>
      <vt:lpstr>High Level Requirements for System Level MDMFMSAOwUQ</vt:lpstr>
      <vt:lpstr>Seamless Access to All Methods, Models, Data, and Computing Resources </vt:lpstr>
      <vt:lpstr>Large Scale Distributed MDA/MDO</vt:lpstr>
      <vt:lpstr> SORCER is  a Service-Object-Oriented Architecture</vt:lpstr>
      <vt:lpstr>SORCER is not for the Faint at Heart</vt:lpstr>
      <vt:lpstr>Service Oriented Computing EnviRonment - SORCER</vt:lpstr>
      <vt:lpstr>Slide 16</vt:lpstr>
      <vt:lpstr>Training Agenda</vt:lpstr>
      <vt:lpstr>Slide 18</vt:lpstr>
      <vt:lpstr>Creating a workspace from an svn repository</vt:lpstr>
      <vt:lpstr>Building/Compiling SORCER</vt:lpstr>
      <vt:lpstr>Configuring the SORCER Environment (sorcer.env)</vt:lpstr>
      <vt:lpstr>Configuring the SORCER Environment (sorcer.logging)</vt:lpstr>
      <vt:lpstr>Configuring the SORCER Environment (sorcer browser configuration – ssb.config)</vt:lpstr>
      <vt:lpstr>Starting the SORCER Environment</vt:lpstr>
      <vt:lpstr>Training Agenda</vt:lpstr>
      <vt:lpstr>SORCER Terminology</vt:lpstr>
      <vt:lpstr>Service Providers</vt:lpstr>
      <vt:lpstr>Service Requestor(Client)</vt:lpstr>
      <vt:lpstr>Exertion</vt:lpstr>
      <vt:lpstr>Building an Elementary Exertion - ServiceTask</vt:lpstr>
      <vt:lpstr>Building an Elementary Exertion - ServiceTask</vt:lpstr>
      <vt:lpstr>Building a Composite Exertion - ServiceJob</vt:lpstr>
      <vt:lpstr>SORCER Model &amp; Variables</vt:lpstr>
      <vt:lpstr>Variable - Value, Filters, Evaluators</vt:lpstr>
      <vt:lpstr>Basic Variable Structure</vt:lpstr>
      <vt:lpstr>Advanced Variable Structure</vt:lpstr>
      <vt:lpstr>Evaluators</vt:lpstr>
      <vt:lpstr>Filters</vt:lpstr>
      <vt:lpstr>SORCER Models</vt:lpstr>
      <vt:lpstr>Model is a Collection of Variables</vt:lpstr>
      <vt:lpstr>Training Agenda</vt:lpstr>
      <vt:lpstr>“Hello World” Example</vt:lpstr>
      <vt:lpstr>HelloProvider: “sayHi”, “sayBy”, “sayHiBy” Services</vt:lpstr>
      <vt:lpstr>HelloInterface</vt:lpstr>
      <vt:lpstr>HelloRemoteInterface</vt:lpstr>
      <vt:lpstr>HelloProvider</vt:lpstr>
      <vt:lpstr>HelloProvider</vt:lpstr>
      <vt:lpstr>HelloProvider</vt:lpstr>
      <vt:lpstr>“Hello World” Example</vt:lpstr>
      <vt:lpstr>“Hello World” Example</vt:lpstr>
      <vt:lpstr>HelloTaskRequestor</vt:lpstr>
      <vt:lpstr>HelloTaskRequestor</vt:lpstr>
      <vt:lpstr>HelloTaskRequestor</vt:lpstr>
      <vt:lpstr>HelloTaskRequestor</vt:lpstr>
      <vt:lpstr>Running the HelloTask Example</vt:lpstr>
      <vt:lpstr>Running the HelloTask Example</vt:lpstr>
      <vt:lpstr>Running the HelloTask Example</vt:lpstr>
      <vt:lpstr>“Hello World” Example</vt:lpstr>
      <vt:lpstr>“Hello World” Example</vt:lpstr>
      <vt:lpstr>HelloJobRequestor</vt:lpstr>
      <vt:lpstr>HelloJobRequestor</vt:lpstr>
      <vt:lpstr>HelloJobRequestor</vt:lpstr>
      <vt:lpstr>HelloJobRequestor</vt:lpstr>
      <vt:lpstr>HelloJobRequestor</vt:lpstr>
      <vt:lpstr>Running the HelloJob Example</vt:lpstr>
      <vt:lpstr>Running the HelloJob Example</vt:lpstr>
      <vt:lpstr>Running the HelloJob Example</vt:lpstr>
      <vt:lpstr>Creating your Own Provider &amp; Requestor</vt:lpstr>
      <vt:lpstr>Creating your Own Provider &amp; Requestor</vt:lpstr>
      <vt:lpstr>Creating your Own Provider &amp; Requestor</vt:lpstr>
      <vt:lpstr>Creating your Own Provider &amp; Requestor</vt:lpstr>
      <vt:lpstr>Engineering Provider - ASTROS</vt:lpstr>
      <vt:lpstr>AstrosProviderImpl: “executeAstros”, “computeLiftPerUnitSpan”, “computeFlutterDamping” Services</vt:lpstr>
      <vt:lpstr>AstrosRequestor</vt:lpstr>
      <vt:lpstr>AstrosRequestor Example</vt:lpstr>
      <vt:lpstr>Running the AstrosRequestor Example</vt:lpstr>
      <vt:lpstr>AstrosRequestor:Case 1</vt:lpstr>
      <vt:lpstr>AstrosRequestor:Case 1</vt:lpstr>
      <vt:lpstr>AstrosRequestor:Case 2</vt:lpstr>
      <vt:lpstr>AstrosRequestor:Case 3</vt:lpstr>
      <vt:lpstr>List of Available Services</vt:lpstr>
      <vt:lpstr>SORCER Model &amp; Variables</vt:lpstr>
      <vt:lpstr>SORCER Variables</vt:lpstr>
      <vt:lpstr>Variable - Value, Filters, Evaluators</vt:lpstr>
      <vt:lpstr>Variable, Evaluator, Filter (VEF)   Design Patterns</vt:lpstr>
      <vt:lpstr>Basic Variable Structure</vt:lpstr>
      <vt:lpstr>Advanced Variable Structure</vt:lpstr>
      <vt:lpstr>Evaluators</vt:lpstr>
      <vt:lpstr>Filters</vt:lpstr>
      <vt:lpstr>SORCER Models</vt:lpstr>
      <vt:lpstr>Model is a Collection of Variables</vt:lpstr>
      <vt:lpstr>Model Construction</vt:lpstr>
      <vt:lpstr>Model Construction Example  Rosen-Suzuki Functions Definition</vt:lpstr>
      <vt:lpstr>Model Definition  (using functional programming operators) </vt:lpstr>
      <vt:lpstr>Rosen-Suzuki Functions </vt:lpstr>
      <vt:lpstr>Rosen-Suzuki Functions </vt:lpstr>
      <vt:lpstr>ModelContext</vt:lpstr>
      <vt:lpstr>Rosen-Suzuki Function Optimization </vt:lpstr>
      <vt:lpstr>MSTC SORCER Engineering Applications to Date</vt:lpstr>
      <vt:lpstr>Shape and sizing aeroelastic optimization</vt:lpstr>
      <vt:lpstr>Min weight shape &amp; sizing opti</vt:lpstr>
      <vt:lpstr>Sorcer network configuration for min weight (shape and sizing)</vt:lpstr>
      <vt:lpstr>Concluding Remarks</vt:lpstr>
      <vt:lpstr>Appendix A</vt:lpstr>
      <vt:lpstr>Configuring SORCER Env and Providers</vt:lpstr>
      <vt:lpstr>Properties in SORCER</vt:lpstr>
      <vt:lpstr>OS Environment Variables </vt:lpstr>
      <vt:lpstr>Slide 108</vt:lpstr>
      <vt:lpstr>Three Neutralities &amp; BT</vt:lpstr>
      <vt:lpstr>SORCER Environment Properties</vt:lpstr>
      <vt:lpstr>SORCER Environment Properties File sorcer.env</vt:lpstr>
      <vt:lpstr>SORCER Environment Properties File sorcer.env - continuation</vt:lpstr>
      <vt:lpstr>Ant XML Scripts </vt:lpstr>
      <vt:lpstr>In examples/ex2/bin/worker1-prv-run.xml </vt:lpstr>
      <vt:lpstr>In examples/ex2/bin/worker1-prv-run.xml </vt:lpstr>
      <vt:lpstr>In examples/ex2/configs/worker1-prv.config </vt:lpstr>
      <vt:lpstr>Provider Properties  (application specific)</vt:lpstr>
      <vt:lpstr>Location of sorcer.env and data.formats </vt:lpstr>
      <vt:lpstr>Reading Properties</vt:lpstr>
      <vt:lpstr>Scratch Directory</vt:lpstr>
      <vt:lpstr>Recommendations</vt:lpstr>
      <vt:lpstr>Slide 122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Computing EnviRonment - SORCER</dc:title>
  <dc:creator>KolonaRM</dc:creator>
  <cp:lastModifiedBy>Raymond Kolonay</cp:lastModifiedBy>
  <cp:revision>341</cp:revision>
  <dcterms:created xsi:type="dcterms:W3CDTF">2011-11-08T12:28:50Z</dcterms:created>
  <dcterms:modified xsi:type="dcterms:W3CDTF">2011-11-15T12:24:15Z</dcterms:modified>
</cp:coreProperties>
</file>