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  <p:sldMasterId id="2147483690" r:id="rId4"/>
  </p:sldMasterIdLst>
  <p:notesMasterIdLst>
    <p:notesMasterId r:id="rId37"/>
  </p:notesMasterIdLst>
  <p:sldIdLst>
    <p:sldId id="275" r:id="rId5"/>
    <p:sldId id="646" r:id="rId6"/>
    <p:sldId id="632" r:id="rId7"/>
    <p:sldId id="633" r:id="rId8"/>
    <p:sldId id="634" r:id="rId9"/>
    <p:sldId id="639" r:id="rId10"/>
    <p:sldId id="637" r:id="rId11"/>
    <p:sldId id="638" r:id="rId12"/>
    <p:sldId id="640" r:id="rId13"/>
    <p:sldId id="630" r:id="rId14"/>
    <p:sldId id="644" r:id="rId15"/>
    <p:sldId id="645" r:id="rId16"/>
    <p:sldId id="650" r:id="rId17"/>
    <p:sldId id="651" r:id="rId18"/>
    <p:sldId id="652" r:id="rId19"/>
    <p:sldId id="649" r:id="rId20"/>
    <p:sldId id="647" r:id="rId21"/>
    <p:sldId id="648" r:id="rId22"/>
    <p:sldId id="653" r:id="rId23"/>
    <p:sldId id="654" r:id="rId24"/>
    <p:sldId id="655" r:id="rId25"/>
    <p:sldId id="656" r:id="rId26"/>
    <p:sldId id="657" r:id="rId27"/>
    <p:sldId id="660" r:id="rId28"/>
    <p:sldId id="661" r:id="rId29"/>
    <p:sldId id="662" r:id="rId30"/>
    <p:sldId id="659" r:id="rId31"/>
    <p:sldId id="663" r:id="rId32"/>
    <p:sldId id="665" r:id="rId33"/>
    <p:sldId id="664" r:id="rId34"/>
    <p:sldId id="658" r:id="rId35"/>
    <p:sldId id="6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04A"/>
    <a:srgbClr val="36421E"/>
    <a:srgbClr val="808000"/>
    <a:srgbClr val="CCCC00"/>
    <a:srgbClr val="663300"/>
    <a:srgbClr val="CC9900"/>
    <a:srgbClr val="D6AD84"/>
    <a:srgbClr val="996633"/>
    <a:srgbClr val="0023C2"/>
    <a:srgbClr val="1F89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89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F8A0-E735-4A3C-9695-1FB09F765525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5DCB-73C0-4CF4-997F-57A456D0E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7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5DCB-73C0-4CF4-997F-57A456D0EF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526466" cy="270474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4001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-9144"/>
            <a:ext cx="64008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75EA-CBDA-A14A-81DB-85225AA6850A}" type="datetime1">
              <a:rPr lang="en-US"/>
              <a:pPr>
                <a:defRPr/>
              </a:pPr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BB142-08F8-814E-8BF4-F02D821C1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DD2F-4E81-9E43-A71D-AC676BE7C036}" type="datetime1">
              <a:rPr lang="en-US"/>
              <a:pPr>
                <a:defRPr/>
              </a:pPr>
              <a:t>11/22/2011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C766-5879-1646-B52C-D6169F471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MSTC Logo (small PNG format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4425"/>
            <a:ext cx="685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371600"/>
            <a:ext cx="4184650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6400800" cy="98107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/>
          <a:lstStyle>
            <a:lvl1pPr marL="400050" indent="-400050">
              <a:buClr>
                <a:srgbClr val="003399"/>
              </a:buCl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1pPr>
            <a:lvl2pPr marL="801688" indent="-344488">
              <a:buClr>
                <a:srgbClr val="FF9900"/>
              </a:buClr>
              <a:buSzPct val="90000"/>
              <a:buFont typeface="Wingdings" pitchFamily="2" charset="2"/>
              <a:buChar char=""/>
              <a:defRPr>
                <a:latin typeface="Arial" pitchFamily="34" charset="0"/>
                <a:cs typeface="Arial" pitchFamily="34" charset="0"/>
              </a:defRPr>
            </a:lvl2pPr>
            <a:lvl3pPr marL="1201738" indent="-287338">
              <a:buClr>
                <a:srgbClr val="003399"/>
              </a:buClr>
              <a:buSzPct val="90000"/>
              <a:buFont typeface="Wingdings" pitchFamily="2" charset="2"/>
              <a:buChar char="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76313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C:\Documents and Settings\RasmusCC\My Documents\MSTC Workspace Improvement Team\Logo\mstc 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9219" y="36212"/>
            <a:ext cx="915874" cy="89896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963168"/>
            <a:ext cx="68580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077200" y="6248400"/>
            <a:ext cx="685800" cy="685800"/>
          </a:xfrm>
          <a:prstGeom prst="ellipse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9" name="Picture 3" descr="AFRL Shield transparent background 1INcop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5" y="36212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9050"/>
            <a:ext cx="2130425" cy="658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050"/>
            <a:ext cx="6238875" cy="658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MSTC Logo (small PNG format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4425"/>
            <a:ext cx="685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71628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71628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371600"/>
            <a:ext cx="4184650" cy="523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371600"/>
            <a:ext cx="4184650" cy="2541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2650" y="4065588"/>
            <a:ext cx="4184650" cy="254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8B65-CC13-4271-9B04-D8E450E96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DCF4-0C01-4C0A-B9A5-96E545E573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90C7-168B-4E79-B210-20BE4A13D98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526466" cy="270474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4001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-9144"/>
            <a:ext cx="64008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288"/>
            <a:ext cx="6400800" cy="98107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76" y="1212326"/>
            <a:ext cx="8521700" cy="5257800"/>
          </a:xfrm>
        </p:spPr>
        <p:txBody>
          <a:bodyPr/>
          <a:lstStyle>
            <a:lvl1pPr marL="400050" indent="-400050">
              <a:buClr>
                <a:srgbClr val="003399"/>
              </a:buCl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1pPr>
            <a:lvl2pPr marL="801688" indent="-344488">
              <a:buClr>
                <a:srgbClr val="FF9900"/>
              </a:buClr>
              <a:buSzPct val="90000"/>
              <a:buFont typeface="Wingdings" pitchFamily="2" charset="2"/>
              <a:buChar char=""/>
              <a:defRPr>
                <a:latin typeface="Arial" pitchFamily="34" charset="0"/>
                <a:cs typeface="Arial" pitchFamily="34" charset="0"/>
              </a:defRPr>
            </a:lvl2pPr>
            <a:lvl3pPr marL="1201738" indent="-287338">
              <a:buClr>
                <a:srgbClr val="003399"/>
              </a:buClr>
              <a:buSzPct val="90000"/>
              <a:buFont typeface="Wingdings" pitchFamily="2" charset="2"/>
              <a:buChar char="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976313"/>
            <a:ext cx="9144000" cy="173734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C:\Documents and Settings\RasmusCC\My Documents\MSTC Workspace Improvement Team\Logo\mstc 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9219" y="36212"/>
            <a:ext cx="915874" cy="89896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963168"/>
            <a:ext cx="68580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  <a:latin typeface="Arial" charset="0"/>
              </a:rPr>
              <a:t>AFRL Air Vehicles Directorate Multidisciplinary Sciences &amp; Technology Center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077200" y="6248400"/>
            <a:ext cx="685800" cy="685800"/>
          </a:xfrm>
          <a:prstGeom prst="ellipse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9" name="Picture 3" descr="AFRL Shield transparent background 1INcop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5" y="36212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8B65-CC13-4271-9B04-D8E450E96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DCF4-0C01-4C0A-B9A5-96E545E573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90C7-168B-4E79-B210-20BE4A13D98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3" r:id="rId4"/>
    <p:sldLayoutId id="2147483691" r:id="rId5"/>
    <p:sldLayoutId id="2147483692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050"/>
            <a:ext cx="7162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7625" rIns="91440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2291" name="Picture 4" descr="AFRL Shield transparent background 1IN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53400" y="19050"/>
            <a:ext cx="9048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14400" y="12192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i="1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2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5217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838" tIns="47625" rIns="96838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5" name="Picture 8" descr="chrmblue_std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74" t="2374" r="12500" b="21271"/>
          <a:stretch>
            <a:fillRect/>
          </a:stretch>
        </p:blipFill>
        <p:spPr bwMode="auto">
          <a:xfrm>
            <a:off x="14288" y="-23813"/>
            <a:ext cx="1189037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+mj-lt"/>
          <a:ea typeface="+mj-ea"/>
          <a:cs typeface="+mj-cs"/>
        </a:defRPr>
      </a:lvl1pPr>
      <a:lvl2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2pPr>
      <a:lvl3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3pPr>
      <a:lvl4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4pPr>
      <a:lvl5pPr algn="ctr" defTabSz="9604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5pPr>
      <a:lvl6pPr marL="4572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6pPr>
      <a:lvl7pPr marL="9144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7pPr>
      <a:lvl8pPr marL="13716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8pPr>
      <a:lvl9pPr marL="1828800" algn="ctr" defTabSz="960438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0D2B88"/>
          </a:solidFill>
          <a:latin typeface="Arial" charset="0"/>
        </a:defRPr>
      </a:lvl9pPr>
    </p:titleStyle>
    <p:bodyStyle>
      <a:lvl1pPr marL="360363" indent="-36036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4700" indent="-300038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–"/>
        <a:defRPr sz="2000" b="1">
          <a:solidFill>
            <a:schemeClr val="tx1"/>
          </a:solidFill>
          <a:latin typeface="+mn-lt"/>
        </a:defRPr>
      </a:lvl2pPr>
      <a:lvl3pPr marL="1128713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3pPr>
      <a:lvl4pPr marL="1482725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–"/>
        <a:defRPr sz="2000" b="1">
          <a:solidFill>
            <a:schemeClr val="tx1"/>
          </a:solidFill>
          <a:latin typeface="+mn-lt"/>
        </a:defRPr>
      </a:lvl4pPr>
      <a:lvl5pPr marL="1836738" indent="-239713" algn="l" defTabSz="960438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5pPr>
      <a:lvl6pPr marL="22939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6pPr>
      <a:lvl7pPr marL="27511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7pPr>
      <a:lvl8pPr marL="32083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8pPr>
      <a:lvl9pPr marL="3665538" indent="-239713" algn="l" defTabSz="960438" rtl="0" fontAlgn="base">
        <a:spcBef>
          <a:spcPct val="50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79E-482E-4DA5-9A5E-7E941A366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3D7-46F1-4BD9-ACDA-66747AC315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0600" y="2667000"/>
            <a:ext cx="7023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60438">
              <a:lnSpc>
                <a:spcPct val="90000"/>
              </a:lnSpc>
            </a:pPr>
            <a:r>
              <a:rPr lang="en-US" sz="32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 Oriented Computing </a:t>
            </a:r>
            <a:r>
              <a:rPr lang="en-US" sz="3200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EnviRonment</a:t>
            </a:r>
            <a:r>
              <a:rPr lang="en-US" sz="32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(SORCER)</a:t>
            </a:r>
          </a:p>
          <a:p>
            <a:pPr algn="ctr" defTabSz="960438">
              <a:lnSpc>
                <a:spcPct val="90000"/>
              </a:lnSpc>
            </a:pPr>
            <a:endParaRPr lang="en-US" sz="32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Evaluators, </a:t>
            </a:r>
            <a:r>
              <a:rPr lang="en-US" sz="32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Vars</a:t>
            </a: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Models</a:t>
            </a:r>
          </a:p>
          <a:p>
            <a:pPr algn="ctr" defTabSz="960438">
              <a:lnSpc>
                <a:spcPct val="90000"/>
              </a:lnSpc>
            </a:pPr>
            <a:endParaRPr lang="en-US" sz="32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0" descr="sorcer-dock-c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0" y="5715000"/>
            <a:ext cx="154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 Kolonay </a:t>
            </a:r>
          </a:p>
          <a:p>
            <a:r>
              <a:rPr lang="en-US" dirty="0" smtClean="0"/>
              <a:t>S. Burton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Sobolewski</a:t>
            </a: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614264" y="817145"/>
            <a:ext cx="2667000" cy="2218830"/>
            <a:chOff x="762000" y="1066800"/>
            <a:chExt cx="3581400" cy="3124201"/>
          </a:xfrm>
        </p:grpSpPr>
        <p:sp>
          <p:nvSpPr>
            <p:cNvPr id="17" name="Rounded Rectangle 16"/>
            <p:cNvSpPr/>
            <p:nvPr/>
          </p:nvSpPr>
          <p:spPr>
            <a:xfrm>
              <a:off x="762000" y="1066800"/>
              <a:ext cx="3581400" cy="3124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 err="1"/>
                <a:t>Matlab</a:t>
              </a:r>
              <a:r>
                <a:rPr lang="en-US" sz="1200" b="1" u="sng" dirty="0"/>
                <a:t> “Provider” Toolbox</a:t>
              </a:r>
            </a:p>
            <a:p>
              <a:pPr algn="ctr"/>
              <a:r>
                <a:rPr lang="en-US" sz="1050" dirty="0" smtClean="0"/>
                <a:t>file located on C:\Matlab\myToolbox\*.m</a:t>
              </a:r>
              <a:endParaRPr lang="en-US" sz="1050" i="1" dirty="0" smtClean="0"/>
            </a:p>
            <a:p>
              <a:pPr algn="ctr"/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04800" y="1536478"/>
            <a:ext cx="44958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SORCER Provider is like 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Toolbox...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...but instead of files in a directory, </a:t>
            </a: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it’s a Java object on a remote computer</a:t>
            </a: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33264" y="3352800"/>
            <a:ext cx="3429000" cy="3124200"/>
            <a:chOff x="5029200" y="1143000"/>
            <a:chExt cx="3429000" cy="3124200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400" kern="0" dirty="0" smtClean="0"/>
                <a:t>process on computer located on network</a:t>
              </a:r>
              <a:endParaRPr lang="en-US" sz="1400" kern="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7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9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14264" y="762000"/>
            <a:ext cx="2667000" cy="2218830"/>
            <a:chOff x="762000" y="1066800"/>
            <a:chExt cx="3581400" cy="3124201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066800"/>
              <a:ext cx="3581400" cy="3124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 err="1"/>
                <a:t>Matlab</a:t>
              </a:r>
              <a:r>
                <a:rPr lang="en-US" sz="1200" b="1" u="sng" dirty="0"/>
                <a:t> “Provider” Toolbox</a:t>
              </a:r>
            </a:p>
            <a:p>
              <a:pPr algn="ctr"/>
              <a:r>
                <a:rPr lang="en-US" sz="1050" dirty="0" smtClean="0"/>
                <a:t>file located on C:\Matlab\myToolbox\*.m</a:t>
              </a:r>
              <a:endParaRPr lang="en-US" sz="1050" i="1" dirty="0" smtClean="0"/>
            </a:p>
            <a:p>
              <a:pPr algn="ctr"/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05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05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05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33264" y="3297655"/>
            <a:ext cx="3429000" cy="3124200"/>
            <a:chOff x="5029200" y="1143000"/>
            <a:chExt cx="3429000" cy="3124200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400" kern="0" dirty="0" smtClean="0"/>
                <a:t>process on computer located on network</a:t>
              </a:r>
              <a:endParaRPr lang="en-US" sz="1400" kern="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04800" y="892885"/>
            <a:ext cx="449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SORCER Provider has </a:t>
            </a: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services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that take a Context as input and return a Context as output.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Context object is like 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cell object or structure... key-value pairs.</a:t>
            </a:r>
          </a:p>
        </p:txBody>
      </p:sp>
    </p:spTree>
    <p:extLst>
      <p:ext uri="{BB962C8B-B14F-4D97-AF65-F5344CB8AC3E}">
        <p14:creationId xmlns:p14="http://schemas.microsoft.com/office/powerpoint/2010/main" xmlns="" val="34495833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00600" y="1510153"/>
            <a:ext cx="3328155" cy="813306"/>
            <a:chOff x="5423266" y="1814454"/>
            <a:chExt cx="3328155" cy="813306"/>
          </a:xfrm>
        </p:grpSpPr>
        <p:sp>
          <p:nvSpPr>
            <p:cNvPr id="4" name="Rectangle 3"/>
            <p:cNvSpPr/>
            <p:nvPr/>
          </p:nvSpPr>
          <p:spPr>
            <a:xfrm>
              <a:off x="5448299" y="2289206"/>
              <a:ext cx="312420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cs typeface="Courier New" pitchFamily="49" charset="0"/>
                </a:rPr>
                <a:t>ctx_in1{1} </a:t>
              </a:r>
              <a:r>
                <a:rPr lang="en-US" sz="1600" dirty="0" smtClean="0">
                  <a:solidFill>
                    <a:schemeClr val="bg1"/>
                  </a:solidFill>
                  <a:cs typeface="Courier New" pitchFamily="49" charset="0"/>
                </a:rPr>
                <a:t>= ‘c</a:t>
              </a:r>
              <a:r>
                <a:rPr lang="en-US" sz="1600" dirty="0">
                  <a:solidFill>
                    <a:schemeClr val="bg1"/>
                  </a:solidFill>
                  <a:cs typeface="Courier New" pitchFamily="49" charset="0"/>
                </a:rPr>
                <a:t>:\</a:t>
              </a:r>
              <a:r>
                <a:rPr lang="en-US" sz="1600" dirty="0" err="1" smtClean="0">
                  <a:solidFill>
                    <a:schemeClr val="bg1"/>
                  </a:solidFill>
                  <a:cs typeface="Courier New" pitchFamily="49" charset="0"/>
                </a:rPr>
                <a:t>myStuff</a:t>
              </a:r>
              <a:r>
                <a:rPr lang="en-US" sz="1600" dirty="0" smtClean="0">
                  <a:solidFill>
                    <a:schemeClr val="bg1"/>
                  </a:solidFill>
                  <a:cs typeface="Courier New" pitchFamily="49" charset="0"/>
                </a:rPr>
                <a:t>\input1.txt’ </a:t>
              </a:r>
              <a:endParaRPr lang="en-US" sz="1600" dirty="0">
                <a:solidFill>
                  <a:schemeClr val="bg1"/>
                </a:solidFill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23266" y="1814454"/>
              <a:ext cx="3328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Matlab</a:t>
              </a:r>
              <a:r>
                <a:rPr lang="en-US" sz="20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Cell:  </a:t>
              </a:r>
              <a:r>
                <a:rPr lang="en-US" b="1" i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index </a:t>
              </a:r>
              <a:r>
                <a:rPr lang="en-US" b="1" i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 value</a:t>
              </a:r>
              <a:endParaRPr lang="en-US" b="1" dirty="0"/>
            </a:p>
          </p:txBody>
        </p:sp>
      </p:grp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4038600" y="3810000"/>
            <a:ext cx="4953000" cy="381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“INPUT/FILE1”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 new URL(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“file:\\c:\</a:t>
            </a:r>
            <a:r>
              <a:rPr lang="en-US" sz="1600" dirty="0" err="1" smtClean="0">
                <a:solidFill>
                  <a:schemeClr val="bg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\input1.txt”)</a:t>
            </a:r>
            <a:endParaRPr lang="en-US" sz="1600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3688" y="3028890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SORCER Context: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7505" y="3016359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value</a:t>
            </a:r>
          </a:p>
          <a:p>
            <a:r>
              <a:rPr lang="en-US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datatype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value</a:t>
            </a:r>
            <a:endParaRPr lang="en-US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609" y="1280684"/>
            <a:ext cx="33528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Values in Cell objects in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are accessed by index...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...values in SORCER Context objects are accessed via a key (a.k.a. path) or by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datatype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24542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0" y="4267200"/>
            <a:ext cx="2819400" cy="2209800"/>
            <a:chOff x="5029200" y="1143000"/>
            <a:chExt cx="3428999" cy="3124201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8999" cy="3124201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123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7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9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96000" y="1752600"/>
            <a:ext cx="2819400" cy="2209800"/>
            <a:chOff x="5029200" y="1143000"/>
            <a:chExt cx="3429000" cy="3124200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12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228600" y="1585484"/>
            <a:ext cx="44958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Providers generally </a:t>
            </a: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implement an interface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…so that multiple implementations of services may exist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…and users of services only need to specify/write code for the interface.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95800" y="381000"/>
            <a:ext cx="2667000" cy="1066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i="1" u="sng" dirty="0" err="1" smtClean="0">
                <a:solidFill>
                  <a:schemeClr val="tx1"/>
                </a:solidFill>
              </a:rPr>
              <a:t>TheDoServiceInterface</a:t>
            </a:r>
            <a:endParaRPr lang="en-US" sz="1400" b="1" i="1" u="sng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doService1(Context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 Context doService2(Context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doService3(Context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8" name="Shape 17"/>
          <p:cNvCxnSpPr>
            <a:stCxn id="11" idx="1"/>
            <a:endCxn id="17" idx="2"/>
          </p:cNvCxnSpPr>
          <p:nvPr/>
        </p:nvCxnSpPr>
        <p:spPr>
          <a:xfrm rot="10800000">
            <a:off x="5829300" y="1447800"/>
            <a:ext cx="266700" cy="14097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1"/>
            <a:endCxn id="17" idx="2"/>
          </p:cNvCxnSpPr>
          <p:nvPr/>
        </p:nvCxnSpPr>
        <p:spPr>
          <a:xfrm rot="10800000">
            <a:off x="5829300" y="1447800"/>
            <a:ext cx="266700" cy="39243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0" y="4267200"/>
            <a:ext cx="2819400" cy="2209800"/>
            <a:chOff x="5029200" y="1143000"/>
            <a:chExt cx="3428999" cy="3124201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8999" cy="3124201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123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7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9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96000" y="1752600"/>
            <a:ext cx="2819400" cy="2209800"/>
            <a:chOff x="5029200" y="1143000"/>
            <a:chExt cx="3429000" cy="3124200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12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4495800" y="381000"/>
            <a:ext cx="2667000" cy="1066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i="1" u="sng" dirty="0" err="1" smtClean="0">
                <a:solidFill>
                  <a:schemeClr val="tx1"/>
                </a:solidFill>
              </a:rPr>
              <a:t>TheDoServiceInterface</a:t>
            </a:r>
            <a:endParaRPr lang="en-US" sz="1400" b="1" i="1" u="sng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doService1(Context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 Context doService2(Context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doService3(Context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8" name="Shape 17"/>
          <p:cNvCxnSpPr>
            <a:stCxn id="11" idx="1"/>
            <a:endCxn id="17" idx="2"/>
          </p:cNvCxnSpPr>
          <p:nvPr/>
        </p:nvCxnSpPr>
        <p:spPr>
          <a:xfrm rot="10800000">
            <a:off x="5829300" y="1447800"/>
            <a:ext cx="266700" cy="14097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1"/>
            <a:endCxn id="17" idx="2"/>
          </p:cNvCxnSpPr>
          <p:nvPr/>
        </p:nvCxnSpPr>
        <p:spPr>
          <a:xfrm rot="10800000">
            <a:off x="5829300" y="1447800"/>
            <a:ext cx="266700" cy="39243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52600" y="1752600"/>
            <a:ext cx="2819400" cy="2286000"/>
            <a:chOff x="762000" y="1066800"/>
            <a:chExt cx="3581400" cy="3124201"/>
          </a:xfrm>
        </p:grpSpPr>
        <p:sp>
          <p:nvSpPr>
            <p:cNvPr id="21" name="Rounded Rectangle 20"/>
            <p:cNvSpPr/>
            <p:nvPr/>
          </p:nvSpPr>
          <p:spPr>
            <a:xfrm>
              <a:off x="762000" y="1066800"/>
              <a:ext cx="3581400" cy="3124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u="sng" dirty="0" err="1"/>
                <a:t>Matlab</a:t>
              </a:r>
              <a:r>
                <a:rPr lang="en-US" sz="1400" b="1" u="sng" dirty="0"/>
                <a:t> “Provider” </a:t>
              </a:r>
              <a:r>
                <a:rPr lang="en-US" sz="1400" b="1" u="sng" dirty="0" smtClean="0"/>
                <a:t>Toolbox: XYZ</a:t>
              </a:r>
              <a:endParaRPr lang="en-US" sz="1400" b="1" u="sng" dirty="0"/>
            </a:p>
            <a:p>
              <a:pPr algn="ctr"/>
              <a:r>
                <a:rPr lang="en-US" sz="1100" dirty="0" smtClean="0"/>
                <a:t>file located on C:\Matlab\</a:t>
              </a:r>
              <a:r>
                <a:rPr lang="en-US" sz="1100" b="1" dirty="0" smtClean="0"/>
                <a:t>xyz</a:t>
              </a:r>
              <a:r>
                <a:rPr lang="en-US" sz="1100" dirty="0" smtClean="0"/>
                <a:t>Toolbox\*.m</a:t>
              </a:r>
              <a:endParaRPr lang="en-US" sz="1100" i="1" dirty="0" smtClean="0"/>
            </a:p>
            <a:p>
              <a:pPr algn="ctr"/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52600" y="4267200"/>
            <a:ext cx="2819400" cy="2286000"/>
            <a:chOff x="762000" y="1066800"/>
            <a:chExt cx="3581400" cy="3124201"/>
          </a:xfrm>
        </p:grpSpPr>
        <p:sp>
          <p:nvSpPr>
            <p:cNvPr id="26" name="Rounded Rectangle 25"/>
            <p:cNvSpPr/>
            <p:nvPr/>
          </p:nvSpPr>
          <p:spPr>
            <a:xfrm>
              <a:off x="762000" y="1066800"/>
              <a:ext cx="3581400" cy="3124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u="sng" dirty="0" err="1"/>
                <a:t>Matlab</a:t>
              </a:r>
              <a:r>
                <a:rPr lang="en-US" sz="1400" b="1" u="sng" dirty="0"/>
                <a:t> “Provider” </a:t>
              </a:r>
              <a:r>
                <a:rPr lang="en-US" sz="1400" b="1" u="sng" dirty="0" smtClean="0"/>
                <a:t>Toolbox: 123</a:t>
              </a:r>
              <a:endParaRPr lang="en-US" sz="1400" b="1" u="sng" dirty="0"/>
            </a:p>
            <a:p>
              <a:pPr algn="ctr"/>
              <a:r>
                <a:rPr lang="en-US" sz="1100" dirty="0" smtClean="0"/>
                <a:t>file located on C:\Matlab\</a:t>
              </a:r>
              <a:r>
                <a:rPr lang="en-US" sz="1100" b="1" dirty="0" smtClean="0"/>
                <a:t>123</a:t>
              </a:r>
              <a:r>
                <a:rPr lang="en-US" sz="1100" dirty="0" smtClean="0"/>
                <a:t>Toolbox\*.m</a:t>
              </a:r>
              <a:endParaRPr lang="en-US" sz="1100" i="1" dirty="0" smtClean="0"/>
            </a:p>
            <a:p>
              <a:pPr algn="ctr"/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1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1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304800" y="381000"/>
            <a:ext cx="2514600" cy="1066800"/>
          </a:xfrm>
          <a:prstGeom prst="roundRect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N/A?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Shape 30"/>
          <p:cNvCxnSpPr>
            <a:stCxn id="26" idx="1"/>
            <a:endCxn id="30" idx="2"/>
          </p:cNvCxnSpPr>
          <p:nvPr/>
        </p:nvCxnSpPr>
        <p:spPr>
          <a:xfrm rot="10800000">
            <a:off x="1562100" y="1447800"/>
            <a:ext cx="190500" cy="3962400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1" idx="1"/>
            <a:endCxn id="30" idx="2"/>
          </p:cNvCxnSpPr>
          <p:nvPr/>
        </p:nvCxnSpPr>
        <p:spPr>
          <a:xfrm rot="10800000">
            <a:off x="1562100" y="1447800"/>
            <a:ext cx="190500" cy="1447800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0" y="4267200"/>
            <a:ext cx="2819400" cy="2209800"/>
            <a:chOff x="5029200" y="1143000"/>
            <a:chExt cx="3428999" cy="3124201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8999" cy="3124201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123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7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9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96000" y="1752600"/>
            <a:ext cx="2819400" cy="2209800"/>
            <a:chOff x="5029200" y="1143000"/>
            <a:chExt cx="3429000" cy="3124200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12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381000" y="1066800"/>
            <a:ext cx="4191000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access Provider services, you need to know the: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Interface/Class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 Name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…optionally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Provider Name</a:t>
            </a:r>
            <a:endParaRPr lang="en-US" sz="2800" b="1" i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95800" y="381000"/>
            <a:ext cx="2667000" cy="1066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i="1" u="sng" dirty="0" err="1" smtClean="0">
                <a:solidFill>
                  <a:schemeClr val="tx1"/>
                </a:solidFill>
              </a:rPr>
              <a:t>TheDoServiceInterface</a:t>
            </a:r>
            <a:endParaRPr lang="en-US" sz="1400" b="1" i="1" u="sng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doService1(Context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 Context doService2(Context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doService3(Context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8" name="Shape 17"/>
          <p:cNvCxnSpPr>
            <a:stCxn id="11" idx="1"/>
            <a:endCxn id="17" idx="2"/>
          </p:cNvCxnSpPr>
          <p:nvPr/>
        </p:nvCxnSpPr>
        <p:spPr>
          <a:xfrm rot="10800000">
            <a:off x="5829300" y="1447800"/>
            <a:ext cx="266700" cy="14097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1"/>
            <a:endCxn id="17" idx="2"/>
          </p:cNvCxnSpPr>
          <p:nvPr/>
        </p:nvCxnSpPr>
        <p:spPr>
          <a:xfrm rot="10800000">
            <a:off x="5829300" y="1447800"/>
            <a:ext cx="266700" cy="39243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76600" y="2743200"/>
            <a:ext cx="2161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TheDoServiceInterface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6600" y="4267200"/>
            <a:ext cx="1468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e.g., “doService2”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5791200"/>
            <a:ext cx="165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e.g., “Provider: 123”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0" y="4267200"/>
            <a:ext cx="2819400" cy="2209800"/>
            <a:chOff x="5029200" y="1143000"/>
            <a:chExt cx="3428999" cy="3124201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8999" cy="3124201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123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7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8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9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96000" y="1752600"/>
            <a:ext cx="2819400" cy="2209800"/>
            <a:chOff x="5029200" y="1143000"/>
            <a:chExt cx="3429000" cy="3124200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29200" y="1143000"/>
              <a:ext cx="3429000" cy="3124200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t" anchorCtr="0"/>
            <a:lstStyle/>
            <a:p>
              <a:pPr algn="ctr">
                <a:defRPr/>
              </a:pPr>
              <a:r>
                <a:rPr lang="en-US" sz="1400" b="1" u="sng" kern="0" dirty="0" smtClean="0"/>
                <a:t>Provider: XYZ</a:t>
              </a:r>
            </a:p>
            <a:p>
              <a:pPr algn="ctr">
                <a:defRPr/>
              </a:pPr>
              <a:r>
                <a:rPr lang="en-US" sz="1100" kern="0" dirty="0" smtClean="0"/>
                <a:t>process on computer located on network</a:t>
              </a:r>
              <a:endParaRPr lang="en-US" sz="1100" kern="0" dirty="0"/>
            </a:p>
          </p:txBody>
        </p:sp>
        <p:grpSp>
          <p:nvGrpSpPr>
            <p:cNvPr id="12" name="Group 17"/>
            <p:cNvGrpSpPr/>
            <p:nvPr/>
          </p:nvGrpSpPr>
          <p:grpSpPr>
            <a:xfrm>
              <a:off x="5292969" y="1981200"/>
              <a:ext cx="2901462" cy="2118130"/>
              <a:chOff x="5328138" y="2057400"/>
              <a:chExt cx="2901462" cy="2118130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5328138" y="3623510"/>
                <a:ext cx="2901462" cy="55202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doService3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4" name="AutoShape 26"/>
              <p:cNvSpPr>
                <a:spLocks noChangeArrowheads="1"/>
              </p:cNvSpPr>
              <p:nvPr/>
            </p:nvSpPr>
            <p:spPr bwMode="auto">
              <a:xfrm>
                <a:off x="5328138" y="2846328"/>
                <a:ext cx="2901462" cy="56376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5328138" y="2057400"/>
                <a:ext cx="2901462" cy="5755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chemeClr val="accent4">
                    <a:lumMod val="50000"/>
                  </a:schemeClr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doService1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chemeClr val="bg1"/>
                    </a:solidFill>
                  </a:rPr>
                  <a:t>Context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ctx)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381000" y="1066800"/>
            <a:ext cx="41910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SORCER Providers may have the same services…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…if you need a specific Provider of a service, can access by Provider name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…if not, just ask for the Class/Interface and service name.</a:t>
            </a: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95800" y="381000"/>
            <a:ext cx="2667000" cy="1066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i="1" u="sng" dirty="0" err="1" smtClean="0">
                <a:solidFill>
                  <a:schemeClr val="tx1"/>
                </a:solidFill>
              </a:rPr>
              <a:t>TheDoServiceInterface</a:t>
            </a:r>
            <a:endParaRPr lang="en-US" sz="1400" b="1" i="1" u="sng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doService1(Context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 Context doService2(Context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Context doService3(Context </a:t>
            </a:r>
            <a:r>
              <a:rPr lang="en-US" sz="1400" i="1" dirty="0" err="1" smtClean="0">
                <a:solidFill>
                  <a:schemeClr val="tx1"/>
                </a:solidFill>
              </a:rPr>
              <a:t>ctx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0" name="Shape 19"/>
          <p:cNvCxnSpPr>
            <a:stCxn id="11" idx="1"/>
            <a:endCxn id="18" idx="2"/>
          </p:cNvCxnSpPr>
          <p:nvPr/>
        </p:nvCxnSpPr>
        <p:spPr>
          <a:xfrm rot="10800000">
            <a:off x="5829300" y="1447800"/>
            <a:ext cx="266700" cy="14097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5" idx="1"/>
            <a:endCxn id="18" idx="2"/>
          </p:cNvCxnSpPr>
          <p:nvPr/>
        </p:nvCxnSpPr>
        <p:spPr>
          <a:xfrm rot="10800000">
            <a:off x="5829300" y="1447800"/>
            <a:ext cx="266700" cy="3924300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1524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67401" y="4038600"/>
            <a:ext cx="2362199" cy="2667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SORCER Requestor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9608" y="685800"/>
            <a:ext cx="4547192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SORCER Requestor </a:t>
            </a:r>
            <a:r>
              <a:rPr lang="en-US" sz="28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 like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script that calls Toolbox functions...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...it’s a Java program that creates several objects to access and pass data to-and-from SORCER services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use a service in SORCER, one needs to construct a Task…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89783" y="4582382"/>
            <a:ext cx="1740196" cy="1981200"/>
            <a:chOff x="2603204" y="4572000"/>
            <a:chExt cx="1740196" cy="1981200"/>
          </a:xfrm>
        </p:grpSpPr>
        <p:sp>
          <p:nvSpPr>
            <p:cNvPr id="9" name="Rounded Rectangle 8"/>
            <p:cNvSpPr/>
            <p:nvPr/>
          </p:nvSpPr>
          <p:spPr>
            <a:xfrm>
              <a:off x="2603204" y="4572000"/>
              <a:ext cx="1740196" cy="198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Task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19400" y="5043916"/>
              <a:ext cx="1295400" cy="1333500"/>
              <a:chOff x="830778" y="5143500"/>
              <a:chExt cx="1295400" cy="13335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830778" y="5143500"/>
                <a:ext cx="12954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12804A"/>
              </a:solidFill>
              <a:ln>
                <a:solidFill>
                  <a:srgbClr val="36421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smtClean="0"/>
                  <a:t>Signature</a:t>
                </a:r>
                <a:endParaRPr lang="en-US" dirty="0"/>
              </a:p>
            </p:txBody>
          </p:sp>
          <p:sp>
            <p:nvSpPr>
              <p:cNvPr id="11" name="AutoShape 37"/>
              <p:cNvSpPr>
                <a:spLocks noChangeArrowheads="1"/>
              </p:cNvSpPr>
              <p:nvPr/>
            </p:nvSpPr>
            <p:spPr bwMode="auto">
              <a:xfrm>
                <a:off x="830778" y="5619750"/>
                <a:ext cx="1295400" cy="381000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Context</a:t>
                </a:r>
                <a:endParaRPr lang="en-US" sz="1600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  <p:sp>
            <p:nvSpPr>
              <p:cNvPr id="12" name="AutoShape 37"/>
              <p:cNvSpPr>
                <a:spLocks noChangeArrowheads="1"/>
              </p:cNvSpPr>
              <p:nvPr/>
            </p:nvSpPr>
            <p:spPr bwMode="auto">
              <a:xfrm>
                <a:off x="830778" y="6096000"/>
                <a:ext cx="12954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CCCC00"/>
              </a:solidFill>
              <a:ln>
                <a:solidFill>
                  <a:srgbClr val="808000"/>
                </a:solidFill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0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Ctrl Strategy</a:t>
                </a:r>
                <a:endParaRPr lang="en-US" sz="1600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563308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4800" y="2057400"/>
            <a:ext cx="2286000" cy="2667000"/>
            <a:chOff x="152401" y="1752600"/>
            <a:chExt cx="2286000" cy="2667000"/>
          </a:xfrm>
        </p:grpSpPr>
        <p:sp>
          <p:nvSpPr>
            <p:cNvPr id="6" name="Rounded Rectangle 5"/>
            <p:cNvSpPr/>
            <p:nvPr/>
          </p:nvSpPr>
          <p:spPr>
            <a:xfrm>
              <a:off x="152401" y="1752600"/>
              <a:ext cx="2286000" cy="2667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SORCER Requestor</a:t>
              </a:r>
              <a:endParaRPr lang="en-US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8581" y="2296382"/>
              <a:ext cx="1740196" cy="1981200"/>
              <a:chOff x="2603204" y="4572000"/>
              <a:chExt cx="1740196" cy="19812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603204" y="4572000"/>
                <a:ext cx="1740196" cy="1981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Task</a:t>
                </a:r>
                <a:endParaRPr lang="en-US" dirty="0"/>
              </a:p>
            </p:txBody>
          </p:sp>
          <p:grpSp>
            <p:nvGrpSpPr>
              <p:cNvPr id="9" name="Group 12"/>
              <p:cNvGrpSpPr/>
              <p:nvPr/>
            </p:nvGrpSpPr>
            <p:grpSpPr>
              <a:xfrm>
                <a:off x="2819400" y="5043916"/>
                <a:ext cx="1295400" cy="1333500"/>
                <a:chOff x="830778" y="5143500"/>
                <a:chExt cx="1295400" cy="1333500"/>
              </a:xfrm>
            </p:grpSpPr>
            <p:sp>
              <p:nvSpPr>
                <p:cNvPr id="11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Context</a:t>
                  </a:r>
                  <a:endParaRPr lang="en-US" sz="16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2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Ctrl Strategy</a:t>
                  </a:r>
                  <a:endParaRPr lang="en-US" sz="16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830778" y="51435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 smtClean="0"/>
                    <a:t>Signature</a:t>
                  </a:r>
                  <a:endParaRPr lang="en-US" dirty="0"/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5638800" y="1600200"/>
            <a:ext cx="3200400" cy="3733800"/>
            <a:chOff x="5334000" y="1676400"/>
            <a:chExt cx="3200400" cy="3733800"/>
          </a:xfrm>
        </p:grpSpPr>
        <p:sp>
          <p:nvSpPr>
            <p:cNvPr id="4" name="Rectangle 3"/>
            <p:cNvSpPr/>
            <p:nvPr/>
          </p:nvSpPr>
          <p:spPr>
            <a:xfrm>
              <a:off x="5334000" y="1676400"/>
              <a:ext cx="3200400" cy="3733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u="sng" dirty="0" err="1">
                  <a:solidFill>
                    <a:schemeClr val="tx1"/>
                  </a:solidFill>
                </a:rPr>
                <a:t>Matlab</a:t>
              </a:r>
              <a:r>
                <a:rPr lang="en-US" b="1" u="sng" dirty="0">
                  <a:solidFill>
                    <a:schemeClr val="tx1"/>
                  </a:solidFill>
                </a:rPr>
                <a:t> “Requestor” Script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 located on C:\myStuff\requestor.m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  <a:ea typeface="Batang" pitchFamily="18" charset="-127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ea typeface="Batang" pitchFamily="18" charset="-127"/>
                </a:rPr>
                <a:t>addpath</a:t>
              </a:r>
              <a:r>
                <a:rPr lang="en-US" sz="1600" dirty="0">
                  <a:solidFill>
                    <a:schemeClr val="tx1"/>
                  </a:solidFill>
                  <a:ea typeface="Batang" pitchFamily="18" charset="-127"/>
                </a:rPr>
                <a:t>(‘</a:t>
              </a:r>
              <a:r>
                <a:rPr lang="en-US" sz="1600" dirty="0">
                  <a:solidFill>
                    <a:schemeClr val="tx1"/>
                  </a:solidFill>
                </a:rPr>
                <a:t>C:\</a:t>
              </a:r>
              <a:r>
                <a:rPr lang="en-US" sz="1600" dirty="0" err="1">
                  <a:solidFill>
                    <a:schemeClr val="tx1"/>
                  </a:solidFill>
                </a:rPr>
                <a:t>Matlab</a:t>
              </a:r>
              <a:r>
                <a:rPr lang="en-US" sz="1600" dirty="0">
                  <a:solidFill>
                    <a:schemeClr val="tx1"/>
                  </a:solidFill>
                </a:rPr>
                <a:t>\</a:t>
              </a:r>
              <a:r>
                <a:rPr lang="en-US" sz="1600" dirty="0" err="1">
                  <a:solidFill>
                    <a:schemeClr val="tx1"/>
                  </a:solidFill>
                </a:rPr>
                <a:t>myToolbox</a:t>
              </a:r>
              <a:r>
                <a:rPr lang="en-US" sz="1600" dirty="0">
                  <a:solidFill>
                    <a:schemeClr val="tx1"/>
                  </a:solidFill>
                </a:rPr>
                <a:t>’)</a:t>
              </a:r>
            </a:p>
            <a:p>
              <a:endParaRPr lang="en-US" sz="1600" dirty="0" smtClean="0">
                <a:solidFill>
                  <a:schemeClr val="tx1"/>
                </a:solidFill>
                <a:ea typeface="Batang" pitchFamily="18" charset="-127"/>
              </a:endParaRPr>
            </a:p>
            <a:p>
              <a:endParaRPr lang="en-US" sz="1600" dirty="0">
                <a:solidFill>
                  <a:schemeClr val="tx1"/>
                </a:solidFill>
                <a:ea typeface="Batang" pitchFamily="18" charset="-127"/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ctx_in1 </a:t>
              </a:r>
              <a:r>
                <a:rPr lang="en-US" sz="1600" dirty="0">
                  <a:solidFill>
                    <a:schemeClr val="tx1"/>
                  </a:solidFill>
                  <a:ea typeface="Batang" pitchFamily="18" charset="-127"/>
                </a:rPr>
                <a:t>= {‘</a:t>
              </a:r>
              <a:r>
                <a:rPr lang="en-US" sz="1600" dirty="0">
                  <a:solidFill>
                    <a:schemeClr val="tx1"/>
                  </a:solidFill>
                  <a:cs typeface="Courier New" pitchFamily="49" charset="0"/>
                </a:rPr>
                <a:t>c:\</a:t>
              </a:r>
              <a:r>
                <a:rPr lang="en-US" sz="1600" dirty="0" err="1" smtClean="0">
                  <a:solidFill>
                    <a:schemeClr val="tx1"/>
                  </a:solidFill>
                  <a:cs typeface="Courier New" pitchFamily="49" charset="0"/>
                </a:rPr>
                <a:t>myStuff</a:t>
              </a:r>
              <a:r>
                <a:rPr lang="en-US" sz="1600" dirty="0" smtClean="0">
                  <a:solidFill>
                    <a:schemeClr val="tx1"/>
                  </a:solidFill>
                  <a:cs typeface="Courier New" pitchFamily="49" charset="0"/>
                </a:rPr>
                <a:t>\input1.txt’}</a:t>
              </a:r>
              <a:endParaRPr lang="en-US" sz="1600" dirty="0">
                <a:solidFill>
                  <a:schemeClr val="tx1"/>
                </a:solidFill>
                <a:ea typeface="Batang" pitchFamily="18" charset="-127"/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ctx_out1 </a:t>
              </a:r>
              <a:r>
                <a:rPr lang="en-US" sz="1600" dirty="0">
                  <a:solidFill>
                    <a:schemeClr val="tx1"/>
                  </a:solidFill>
                  <a:ea typeface="Batang" pitchFamily="18" charset="-127"/>
                </a:rPr>
                <a:t>= </a:t>
              </a:r>
              <a:r>
                <a:rPr lang="en-US" sz="16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(ctx_in1);</a:t>
              </a:r>
            </a:p>
            <a:p>
              <a:endParaRPr lang="en-US" sz="1600" dirty="0">
                <a:solidFill>
                  <a:schemeClr val="tx1"/>
                </a:solidFill>
                <a:ea typeface="Batang" pitchFamily="18" charset="-127"/>
              </a:endParaRPr>
            </a:p>
            <a:p>
              <a:endParaRPr lang="en-US" sz="1600" dirty="0" smtClean="0">
                <a:solidFill>
                  <a:schemeClr val="tx1"/>
                </a:solidFill>
                <a:ea typeface="Batang" pitchFamily="18" charset="-127"/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ctx_in2 = {  ctx_out1{1} 	‘c:\</a:t>
              </a:r>
              <a:r>
                <a:rPr lang="en-US" sz="1600" dirty="0" err="1" smtClean="0">
                  <a:solidFill>
                    <a:schemeClr val="tx1"/>
                  </a:solidFill>
                  <a:ea typeface="Batang" pitchFamily="18" charset="-127"/>
                </a:rPr>
                <a:t>myStuff</a:t>
              </a:r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\input2.txt’ };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ctx_out2 = </a:t>
              </a:r>
              <a:r>
                <a:rPr lang="en-US" sz="16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(ctx_in2)</a:t>
              </a:r>
            </a:p>
            <a:p>
              <a:endParaRPr lang="en-US" sz="1600" dirty="0">
                <a:solidFill>
                  <a:schemeClr val="tx1"/>
                </a:solidFill>
                <a:ea typeface="Batang" pitchFamily="18" charset="-127"/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  <a:ea typeface="Batang" pitchFamily="18" charset="-127"/>
                </a:rPr>
                <a:t>display(ctx_out2);</a:t>
              </a:r>
              <a:endParaRPr lang="en-US" sz="1600" dirty="0">
                <a:solidFill>
                  <a:schemeClr val="tx1"/>
                </a:solidFill>
                <a:ea typeface="Batang" pitchFamily="18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0" y="2362200"/>
              <a:ext cx="3200400" cy="381000"/>
            </a:xfrm>
            <a:prstGeom prst="rect">
              <a:avLst/>
            </a:prstGeom>
            <a:solidFill>
              <a:srgbClr val="12804A">
                <a:alpha val="22000"/>
              </a:srgbClr>
            </a:solidFill>
            <a:ln>
              <a:solidFill>
                <a:srgbClr val="1280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352800"/>
              <a:ext cx="3200400" cy="381000"/>
            </a:xfrm>
            <a:prstGeom prst="rect">
              <a:avLst/>
            </a:prstGeom>
            <a:solidFill>
              <a:srgbClr val="12804A">
                <a:alpha val="22000"/>
              </a:srgbClr>
            </a:solidFill>
            <a:ln>
              <a:solidFill>
                <a:srgbClr val="1280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>
            <a:stCxn id="10" idx="3"/>
            <a:endCxn id="4" idx="1"/>
          </p:cNvCxnSpPr>
          <p:nvPr/>
        </p:nvCxnSpPr>
        <p:spPr>
          <a:xfrm>
            <a:off x="2062576" y="3263598"/>
            <a:ext cx="3576224" cy="203502"/>
          </a:xfrm>
          <a:prstGeom prst="line">
            <a:avLst/>
          </a:prstGeom>
          <a:ln w="22225">
            <a:solidFill>
              <a:srgbClr val="128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4" idx="1"/>
          </p:cNvCxnSpPr>
          <p:nvPr/>
        </p:nvCxnSpPr>
        <p:spPr>
          <a:xfrm flipV="1">
            <a:off x="2062576" y="2476500"/>
            <a:ext cx="3576224" cy="787098"/>
          </a:xfrm>
          <a:prstGeom prst="line">
            <a:avLst/>
          </a:prstGeom>
          <a:ln w="82550" cmpd="dbl">
            <a:solidFill>
              <a:srgbClr val="128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0400" y="3429000"/>
            <a:ext cx="149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2804A"/>
                </a:solidFill>
              </a:rPr>
              <a:t>Service Name</a:t>
            </a:r>
          </a:p>
          <a:p>
            <a:pPr algn="ctr"/>
            <a:r>
              <a:rPr lang="en-US" sz="1000" dirty="0" smtClean="0">
                <a:solidFill>
                  <a:srgbClr val="12804A"/>
                </a:solidFill>
              </a:rPr>
              <a:t>(method name)</a:t>
            </a:r>
            <a:endParaRPr lang="en-US" sz="1000" dirty="0">
              <a:solidFill>
                <a:srgbClr val="12804A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510671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SORCER Task has two primary entities: Signature and Context…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5600" y="1981200"/>
            <a:ext cx="247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2804A"/>
                </a:solidFill>
              </a:rPr>
              <a:t>Provider Class/Interface</a:t>
            </a:r>
          </a:p>
          <a:p>
            <a:r>
              <a:rPr lang="en-US" b="1" dirty="0" smtClean="0">
                <a:solidFill>
                  <a:srgbClr val="12804A"/>
                </a:solidFill>
              </a:rPr>
              <a:t>Provider Name </a:t>
            </a:r>
            <a:r>
              <a:rPr lang="en-US" sz="1000" dirty="0" smtClean="0">
                <a:solidFill>
                  <a:srgbClr val="12804A"/>
                </a:solidFill>
              </a:rPr>
              <a:t>(optional)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7200" y="533400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…the Signature specifies potential service Providers and the service name.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38800" y="4038600"/>
            <a:ext cx="3200400" cy="12954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133600"/>
            <a:ext cx="2286000" cy="2667000"/>
            <a:chOff x="152401" y="1752600"/>
            <a:chExt cx="2286000" cy="2667000"/>
          </a:xfrm>
        </p:grpSpPr>
        <p:sp>
          <p:nvSpPr>
            <p:cNvPr id="5" name="Rounded Rectangle 4"/>
            <p:cNvSpPr/>
            <p:nvPr/>
          </p:nvSpPr>
          <p:spPr>
            <a:xfrm>
              <a:off x="152401" y="1752600"/>
              <a:ext cx="2286000" cy="2667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SORCER Requestor</a:t>
              </a:r>
              <a:endParaRPr lang="en-US" b="1" dirty="0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398581" y="2296382"/>
              <a:ext cx="1740196" cy="1981200"/>
              <a:chOff x="2603204" y="4572000"/>
              <a:chExt cx="1740196" cy="19812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603204" y="4572000"/>
                <a:ext cx="1740196" cy="1981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Task</a:t>
                </a:r>
                <a:endParaRPr lang="en-US" dirty="0"/>
              </a:p>
            </p:txBody>
          </p:sp>
          <p:grpSp>
            <p:nvGrpSpPr>
              <p:cNvPr id="8" name="Group 12"/>
              <p:cNvGrpSpPr/>
              <p:nvPr/>
            </p:nvGrpSpPr>
            <p:grpSpPr>
              <a:xfrm>
                <a:off x="2819400" y="5043916"/>
                <a:ext cx="1295400" cy="1333500"/>
                <a:chOff x="830778" y="5143500"/>
                <a:chExt cx="1295400" cy="1333500"/>
              </a:xfrm>
            </p:grpSpPr>
            <p:sp>
              <p:nvSpPr>
                <p:cNvPr id="9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Context</a:t>
                  </a:r>
                  <a:endParaRPr lang="en-US" sz="16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0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Ctrl Strategy</a:t>
                  </a:r>
                  <a:endParaRPr lang="en-US" sz="16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830778" y="51435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 smtClean="0"/>
                    <a:t>Signature</a:t>
                  </a:r>
                  <a:endParaRPr lang="en-US" dirty="0"/>
                </a:p>
              </p:txBody>
            </p:sp>
          </p:grpSp>
        </p:grpSp>
      </p:grpSp>
      <p:sp>
        <p:nvSpPr>
          <p:cNvPr id="13" name="Rectangle 3"/>
          <p:cNvSpPr/>
          <p:nvPr/>
        </p:nvSpPr>
        <p:spPr>
          <a:xfrm>
            <a:off x="5638800" y="16002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8800" y="2971800"/>
            <a:ext cx="3200400" cy="3810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3"/>
            <a:endCxn id="14" idx="1"/>
          </p:cNvCxnSpPr>
          <p:nvPr/>
        </p:nvCxnSpPr>
        <p:spPr>
          <a:xfrm flipV="1">
            <a:off x="2062576" y="3162300"/>
            <a:ext cx="3576224" cy="65374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895600"/>
            <a:ext cx="19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Key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 Value Pairs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0671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SORCER Context is both the </a:t>
            </a:r>
            <a:r>
              <a:rPr lang="en-US" sz="24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argument</a:t>
            </a: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for a Service and the </a:t>
            </a:r>
            <a:r>
              <a:rPr lang="en-US" sz="24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return value</a:t>
            </a: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from a Service…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0" y="3657600"/>
            <a:ext cx="2293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{1} </a:t>
            </a:r>
            <a:r>
              <a:rPr lang="en-US" sz="1400" dirty="0" smtClean="0">
                <a:solidFill>
                  <a:schemeClr val="tx2"/>
                </a:solidFill>
                <a:sym typeface="Wingdings" pitchFamily="2" charset="2"/>
              </a:rPr>
              <a:t></a:t>
            </a:r>
            <a:r>
              <a:rPr lang="en-US" sz="1400" dirty="0" smtClean="0">
                <a:solidFill>
                  <a:schemeClr val="tx2"/>
                </a:solidFill>
              </a:rPr>
              <a:t>‘c:\myStuff\input1.txt’</a:t>
            </a:r>
            <a:r>
              <a:rPr lang="en-US" sz="1400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5283672"/>
            <a:ext cx="6096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…A Context is a set of key</a:t>
            </a: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 value pairs; keys </a:t>
            </a:r>
            <a:r>
              <a:rPr lang="en-US" sz="2400" b="1" i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look like </a:t>
            </a:r>
            <a:r>
              <a:rPr lang="en-US" sz="24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file paths, values are any Java Object (e.g., URL objects)</a:t>
            </a:r>
            <a:endParaRPr lang="en-US" sz="24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8800" y="4038600"/>
            <a:ext cx="3200400" cy="12954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 smtClean="0"/>
              <a:t>Matlab</a:t>
            </a:r>
            <a:r>
              <a:rPr lang="en-US" sz="1800" dirty="0" smtClean="0"/>
              <a:t> Example to illustrate SORCER basics</a:t>
            </a:r>
          </a:p>
          <a:p>
            <a:pPr lvl="1"/>
            <a:r>
              <a:rPr lang="en-US" sz="1800" dirty="0" smtClean="0"/>
              <a:t>Provider</a:t>
            </a:r>
          </a:p>
          <a:p>
            <a:pPr lvl="1"/>
            <a:r>
              <a:rPr lang="en-US" sz="1800" dirty="0" smtClean="0"/>
              <a:t>Context</a:t>
            </a:r>
          </a:p>
          <a:p>
            <a:pPr lvl="1"/>
            <a:r>
              <a:rPr lang="en-US" sz="1800" dirty="0" smtClean="0"/>
              <a:t>Task</a:t>
            </a:r>
          </a:p>
          <a:p>
            <a:pPr lvl="1"/>
            <a:r>
              <a:rPr lang="en-US" sz="1800" dirty="0" smtClean="0"/>
              <a:t>Job</a:t>
            </a:r>
          </a:p>
          <a:p>
            <a:pPr lvl="1"/>
            <a:r>
              <a:rPr lang="en-US" sz="1800" dirty="0" smtClean="0"/>
              <a:t>Requestor</a:t>
            </a:r>
          </a:p>
          <a:p>
            <a:r>
              <a:rPr lang="en-US" sz="1800" dirty="0" smtClean="0"/>
              <a:t>Evaluators, Filters, </a:t>
            </a:r>
            <a:r>
              <a:rPr lang="en-US" sz="1800" dirty="0" err="1" smtClean="0"/>
              <a:t>Vars</a:t>
            </a:r>
            <a:r>
              <a:rPr lang="en-US" sz="1800" dirty="0" smtClean="0"/>
              <a:t>,  Multi-Fidelity,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/>
              <a:t>ModelClient</a:t>
            </a:r>
            <a:r>
              <a:rPr lang="en-US" sz="1800" dirty="0"/>
              <a:t> example</a:t>
            </a:r>
          </a:p>
          <a:p>
            <a:pPr lvl="1"/>
            <a:r>
              <a:rPr lang="en-US" sz="1800" dirty="0"/>
              <a:t>Command line</a:t>
            </a:r>
          </a:p>
          <a:p>
            <a:pPr lvl="1"/>
            <a:r>
              <a:rPr lang="en-US" sz="1800" dirty="0" err="1"/>
              <a:t>Matlab</a:t>
            </a:r>
            <a:endParaRPr lang="en-US" sz="1800" dirty="0"/>
          </a:p>
          <a:p>
            <a:r>
              <a:rPr lang="en-US" sz="1800" dirty="0"/>
              <a:t>Optimization</a:t>
            </a:r>
          </a:p>
          <a:p>
            <a:pPr lvl="1"/>
            <a:r>
              <a:rPr lang="en-US" sz="1800" dirty="0"/>
              <a:t>From SORCER</a:t>
            </a:r>
          </a:p>
          <a:p>
            <a:pPr lvl="1"/>
            <a:r>
              <a:rPr lang="en-US" sz="1800" dirty="0"/>
              <a:t>From </a:t>
            </a:r>
            <a:r>
              <a:rPr lang="en-US" sz="1800" dirty="0" err="1"/>
              <a:t>Matlab</a:t>
            </a:r>
            <a:endParaRPr lang="en-US" sz="1800" dirty="0"/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200" dirty="0"/>
          </a:p>
          <a:p>
            <a:pPr lvl="2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98452036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2133600"/>
            <a:ext cx="2286000" cy="381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SORCER Requestor</a:t>
            </a:r>
            <a:endParaRPr lang="en-US" b="1" dirty="0"/>
          </a:p>
        </p:txBody>
      </p:sp>
      <p:sp>
        <p:nvSpPr>
          <p:cNvPr id="12" name="Rectangle 3"/>
          <p:cNvSpPr/>
          <p:nvPr/>
        </p:nvSpPr>
        <p:spPr>
          <a:xfrm>
            <a:off x="5638800" y="16002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2971800"/>
            <a:ext cx="3200400" cy="1905000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2" idx="3"/>
            <a:endCxn id="13" idx="1"/>
          </p:cNvCxnSpPr>
          <p:nvPr/>
        </p:nvCxnSpPr>
        <p:spPr>
          <a:xfrm flipV="1">
            <a:off x="2209800" y="3924300"/>
            <a:ext cx="3429000" cy="34290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3505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Job executes several tasks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510671"/>
            <a:ext cx="4572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SORCER Job is a collection of Tasks…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" y="2743200"/>
            <a:ext cx="1600200" cy="3048000"/>
            <a:chOff x="3352800" y="3581400"/>
            <a:chExt cx="1600200" cy="30480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3581400"/>
              <a:ext cx="1600200" cy="3048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Job</a:t>
              </a:r>
              <a:endParaRPr lang="en-US" dirty="0"/>
            </a:p>
          </p:txBody>
        </p:sp>
        <p:grpSp>
          <p:nvGrpSpPr>
            <p:cNvPr id="23" name="Group 6"/>
            <p:cNvGrpSpPr/>
            <p:nvPr/>
          </p:nvGrpSpPr>
          <p:grpSpPr>
            <a:xfrm>
              <a:off x="3581400" y="5334000"/>
              <a:ext cx="1143000" cy="1219200"/>
              <a:chOff x="2603204" y="4572000"/>
              <a:chExt cx="1740196" cy="19812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603204" y="4572000"/>
                <a:ext cx="1740196" cy="1981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 err="1" smtClean="0"/>
                  <a:t>Task:B</a:t>
                </a:r>
                <a:endParaRPr lang="en-US" sz="1200" dirty="0"/>
              </a:p>
            </p:txBody>
          </p:sp>
          <p:grpSp>
            <p:nvGrpSpPr>
              <p:cNvPr id="25" name="Group 12"/>
              <p:cNvGrpSpPr/>
              <p:nvPr/>
            </p:nvGrpSpPr>
            <p:grpSpPr>
              <a:xfrm>
                <a:off x="2819400" y="5043916"/>
                <a:ext cx="1295400" cy="1333500"/>
                <a:chOff x="830778" y="5143500"/>
                <a:chExt cx="1295400" cy="1333500"/>
              </a:xfrm>
            </p:grpSpPr>
            <p:sp>
              <p:nvSpPr>
                <p:cNvPr id="26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Context: B</a:t>
                  </a:r>
                  <a:endParaRPr lang="en-US" sz="11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27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Ctrl Strategy</a:t>
                  </a:r>
                  <a:endParaRPr lang="en-US" sz="11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830778" y="51435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1200" dirty="0" smtClean="0"/>
                    <a:t>Signature</a:t>
                  </a:r>
                  <a:endParaRPr lang="en-US" sz="1200" dirty="0"/>
                </a:p>
              </p:txBody>
            </p:sp>
          </p:grpSp>
        </p:grpSp>
        <p:grpSp>
          <p:nvGrpSpPr>
            <p:cNvPr id="6" name="Group 6"/>
            <p:cNvGrpSpPr/>
            <p:nvPr/>
          </p:nvGrpSpPr>
          <p:grpSpPr>
            <a:xfrm>
              <a:off x="3581400" y="4038600"/>
              <a:ext cx="1143000" cy="1219200"/>
              <a:chOff x="2603204" y="4572000"/>
              <a:chExt cx="1740196" cy="19812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603204" y="4572000"/>
                <a:ext cx="1740196" cy="1981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 err="1" smtClean="0"/>
                  <a:t>Task:A</a:t>
                </a:r>
                <a:endParaRPr lang="en-US" sz="1200" dirty="0"/>
              </a:p>
            </p:txBody>
          </p:sp>
          <p:grpSp>
            <p:nvGrpSpPr>
              <p:cNvPr id="8" name="Group 12"/>
              <p:cNvGrpSpPr/>
              <p:nvPr/>
            </p:nvGrpSpPr>
            <p:grpSpPr>
              <a:xfrm>
                <a:off x="2819400" y="5043916"/>
                <a:ext cx="1295400" cy="1333500"/>
                <a:chOff x="830778" y="5143500"/>
                <a:chExt cx="1295400" cy="1333500"/>
              </a:xfrm>
            </p:grpSpPr>
            <p:sp>
              <p:nvSpPr>
                <p:cNvPr id="9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Context: A</a:t>
                  </a:r>
                  <a:endParaRPr lang="en-US" sz="11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0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bg1"/>
                      </a:solidFill>
                    </a:rPr>
                    <a:t>Ctrl Strategy</a:t>
                  </a:r>
                  <a:endParaRPr lang="en-US" sz="11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830778" y="51435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1200" dirty="0" smtClean="0"/>
                    <a:t>Signature</a:t>
                  </a:r>
                  <a:endParaRPr lang="en-US" sz="1200" dirty="0"/>
                </a:p>
              </p:txBody>
            </p:sp>
          </p:grpSp>
        </p:grpSp>
      </p:grpSp>
      <p:cxnSp>
        <p:nvCxnSpPr>
          <p:cNvPr id="32" name="Curved Connector 31"/>
          <p:cNvCxnSpPr>
            <a:stCxn id="9" idx="3"/>
            <a:endCxn id="26" idx="3"/>
          </p:cNvCxnSpPr>
          <p:nvPr/>
        </p:nvCxnSpPr>
        <p:spPr>
          <a:xfrm>
            <a:off x="1831050" y="3901118"/>
            <a:ext cx="12700" cy="1295400"/>
          </a:xfrm>
          <a:prstGeom prst="curvedConnector3">
            <a:avLst>
              <a:gd name="adj1" fmla="val 10426421"/>
            </a:avLst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4419600"/>
            <a:ext cx="1828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context-to-context mapping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Curved Connector 45"/>
          <p:cNvCxnSpPr>
            <a:stCxn id="48" idx="2"/>
            <a:endCxn id="51" idx="3"/>
          </p:cNvCxnSpPr>
          <p:nvPr/>
        </p:nvCxnSpPr>
        <p:spPr>
          <a:xfrm rot="16200000" flipH="1">
            <a:off x="6591300" y="3048000"/>
            <a:ext cx="571500" cy="1638300"/>
          </a:xfrm>
          <a:prstGeom prst="curvedConnector4">
            <a:avLst>
              <a:gd name="adj1" fmla="val 40000"/>
              <a:gd name="adj2" fmla="val 113953"/>
            </a:avLst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867400" y="33528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15200" y="403860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3200400" y="45720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24400" y="3733800"/>
            <a:ext cx="1371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10671"/>
            <a:ext cx="7696200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Summary…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Provider:	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Java object on the network that implements an interface (a.k.a. Service Type) with services required by the interface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Service:	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Provider method that takes a Context as input and returns a Context as output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	Argument for Provider Services; key 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 value pairs</a:t>
            </a: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10671"/>
            <a:ext cx="7696200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Summary…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062163" indent="-2062163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Requestor:	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Java program that creates several objects to access and pass data to-and-from SORCER services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Task:	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Java object that encapsulates data necessary to identify a service and the Context argument for that service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Job</a:t>
            </a:r>
            <a:r>
              <a:rPr lang="en-US" sz="28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	Collection of Tasks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10671"/>
            <a:ext cx="76962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32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What about Math?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…Tasks and Jobs only deal with Contexts in and out, and typically contexts contain references to aggregate data (i.e., URLs)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objects in SORCER are the way to math</a:t>
            </a: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74825" indent="-1774825"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28800" y="2133600"/>
            <a:ext cx="4724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>
            <a:off x="4038600" y="28194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6" name="Cube 5"/>
          <p:cNvSpPr/>
          <p:nvPr/>
        </p:nvSpPr>
        <p:spPr>
          <a:xfrm>
            <a:off x="5181600" y="2667000"/>
            <a:ext cx="1219200" cy="10668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 Reference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3048000" y="28194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28575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533400"/>
            <a:ext cx="5410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object is a combination of an Evaluator and Filter…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4876800"/>
            <a:ext cx="54102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…Evaluators produce aggregate data, Filter reduce to scalar (e.g.)</a:t>
            </a:r>
          </a:p>
        </p:txBody>
      </p:sp>
      <p:sp>
        <p:nvSpPr>
          <p:cNvPr id="17" name="Cube 16"/>
          <p:cNvSpPr/>
          <p:nvPr/>
        </p:nvSpPr>
        <p:spPr>
          <a:xfrm>
            <a:off x="7162800" y="2362200"/>
            <a:ext cx="1371600" cy="1371600"/>
          </a:xfrm>
          <a:prstGeom prst="cube">
            <a:avLst>
              <a:gd name="adj" fmla="val 739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Evaluator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6" idx="5"/>
            <a:endCxn id="17" idx="2"/>
          </p:cNvCxnSpPr>
          <p:nvPr/>
        </p:nvCxnSpPr>
        <p:spPr>
          <a:xfrm flipV="1">
            <a:off x="6400800" y="3098680"/>
            <a:ext cx="762000" cy="6230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6172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Jobs and Tasks have an evaluator, called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ExertionEvaluator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Cube 6"/>
          <p:cNvSpPr/>
          <p:nvPr/>
        </p:nvSpPr>
        <p:spPr>
          <a:xfrm>
            <a:off x="6629400" y="1981200"/>
            <a:ext cx="1981200" cy="1905000"/>
          </a:xfrm>
          <a:prstGeom prst="cube">
            <a:avLst>
              <a:gd name="adj" fmla="val 739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ExertionEvaluator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6"/>
          <p:cNvGrpSpPr/>
          <p:nvPr/>
        </p:nvGrpSpPr>
        <p:grpSpPr>
          <a:xfrm>
            <a:off x="7010400" y="2514600"/>
            <a:ext cx="1143000" cy="1219200"/>
            <a:chOff x="2603204" y="4572000"/>
            <a:chExt cx="1740196" cy="1981200"/>
          </a:xfrm>
        </p:grpSpPr>
        <p:sp>
          <p:nvSpPr>
            <p:cNvPr id="14" name="Rounded Rectangle 13"/>
            <p:cNvSpPr/>
            <p:nvPr/>
          </p:nvSpPr>
          <p:spPr>
            <a:xfrm>
              <a:off x="2603204" y="4572000"/>
              <a:ext cx="1740196" cy="198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Task</a:t>
              </a:r>
              <a:endParaRPr lang="en-US" sz="1200" dirty="0"/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2819400" y="5043916"/>
              <a:ext cx="1295400" cy="1333500"/>
              <a:chOff x="830778" y="5143500"/>
              <a:chExt cx="1295400" cy="1333500"/>
            </a:xfrm>
          </p:grpSpPr>
          <p:sp>
            <p:nvSpPr>
              <p:cNvPr id="16" name="AutoShape 37"/>
              <p:cNvSpPr>
                <a:spLocks noChangeArrowheads="1"/>
              </p:cNvSpPr>
              <p:nvPr/>
            </p:nvSpPr>
            <p:spPr bwMode="auto">
              <a:xfrm>
                <a:off x="830778" y="5619750"/>
                <a:ext cx="1295400" cy="381000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Context</a:t>
                </a:r>
                <a:endParaRPr lang="en-US" sz="1100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  <p:sp>
            <p:nvSpPr>
              <p:cNvPr id="17" name="AutoShape 37"/>
              <p:cNvSpPr>
                <a:spLocks noChangeArrowheads="1"/>
              </p:cNvSpPr>
              <p:nvPr/>
            </p:nvSpPr>
            <p:spPr bwMode="auto">
              <a:xfrm>
                <a:off x="830778" y="6096000"/>
                <a:ext cx="12954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CCCC00"/>
              </a:solidFill>
              <a:ln>
                <a:solidFill>
                  <a:srgbClr val="808000"/>
                </a:solidFill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0">
                <a:prstTxWarp prst="textNoShape">
                  <a:avLst/>
                </a:prstTxWarp>
                <a:flatTx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Ctrl Strategy</a:t>
                </a:r>
                <a:endParaRPr lang="en-US" sz="1100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30778" y="5143500"/>
                <a:ext cx="12954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12804A"/>
              </a:solidFill>
              <a:ln>
                <a:solidFill>
                  <a:srgbClr val="36421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 smtClean="0"/>
                  <a:t>Signature</a:t>
                </a:r>
                <a:endParaRPr lang="en-US" sz="1200" dirty="0"/>
              </a:p>
            </p:txBody>
          </p:sp>
        </p:grpSp>
      </p:grpSp>
      <p:sp>
        <p:nvSpPr>
          <p:cNvPr id="24" name="Rounded Rectangle 23"/>
          <p:cNvSpPr/>
          <p:nvPr/>
        </p:nvSpPr>
        <p:spPr>
          <a:xfrm>
            <a:off x="914400" y="2057400"/>
            <a:ext cx="4724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25" name="Left Arrow Callout 24"/>
          <p:cNvSpPr/>
          <p:nvPr/>
        </p:nvSpPr>
        <p:spPr>
          <a:xfrm>
            <a:off x="3124200" y="27432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26" name="Cube 25"/>
          <p:cNvSpPr/>
          <p:nvPr/>
        </p:nvSpPr>
        <p:spPr>
          <a:xfrm>
            <a:off x="4267200" y="2590800"/>
            <a:ext cx="1219200" cy="10668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7" name="Left Arrow Callout 26"/>
          <p:cNvSpPr/>
          <p:nvPr/>
        </p:nvSpPr>
        <p:spPr>
          <a:xfrm>
            <a:off x="2133600" y="27432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28" name="Oval 27"/>
          <p:cNvSpPr/>
          <p:nvPr/>
        </p:nvSpPr>
        <p:spPr>
          <a:xfrm>
            <a:off x="1066800" y="27813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5"/>
            <a:endCxn id="7" idx="2"/>
          </p:cNvCxnSpPr>
          <p:nvPr/>
        </p:nvCxnSpPr>
        <p:spPr>
          <a:xfrm flipV="1">
            <a:off x="5486400" y="3004089"/>
            <a:ext cx="1143000" cy="8069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6629400" y="4419600"/>
            <a:ext cx="1981200" cy="1905000"/>
          </a:xfrm>
          <a:prstGeom prst="cube">
            <a:avLst>
              <a:gd name="adj" fmla="val 739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ExertionEvaluator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4400" y="4495800"/>
            <a:ext cx="4724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0" name="Left Arrow Callout 39"/>
          <p:cNvSpPr/>
          <p:nvPr/>
        </p:nvSpPr>
        <p:spPr>
          <a:xfrm>
            <a:off x="3124200" y="5181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41" name="Cube 40"/>
          <p:cNvSpPr/>
          <p:nvPr/>
        </p:nvSpPr>
        <p:spPr>
          <a:xfrm>
            <a:off x="4267200" y="5029200"/>
            <a:ext cx="1219200" cy="10668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2" name="Left Arrow Callout 41"/>
          <p:cNvSpPr/>
          <p:nvPr/>
        </p:nvSpPr>
        <p:spPr>
          <a:xfrm>
            <a:off x="2133600" y="5181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43" name="Oval 42"/>
          <p:cNvSpPr/>
          <p:nvPr/>
        </p:nvSpPr>
        <p:spPr>
          <a:xfrm>
            <a:off x="1066800" y="52197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5"/>
            <a:endCxn id="32" idx="2"/>
          </p:cNvCxnSpPr>
          <p:nvPr/>
        </p:nvCxnSpPr>
        <p:spPr>
          <a:xfrm flipV="1">
            <a:off x="5486400" y="5442489"/>
            <a:ext cx="1143000" cy="8069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086600" y="5029200"/>
            <a:ext cx="914400" cy="1219200"/>
            <a:chOff x="5334000" y="762000"/>
            <a:chExt cx="914400" cy="1219200"/>
          </a:xfrm>
        </p:grpSpPr>
        <p:sp>
          <p:nvSpPr>
            <p:cNvPr id="46" name="Rounded Rectangle 45"/>
            <p:cNvSpPr/>
            <p:nvPr/>
          </p:nvSpPr>
          <p:spPr>
            <a:xfrm>
              <a:off x="5334000" y="762000"/>
              <a:ext cx="914400" cy="1219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Job</a:t>
              </a:r>
              <a:endParaRPr lang="en-US" sz="1200" dirty="0"/>
            </a:p>
          </p:txBody>
        </p:sp>
        <p:grpSp>
          <p:nvGrpSpPr>
            <p:cNvPr id="47" name="Group 6"/>
            <p:cNvGrpSpPr/>
            <p:nvPr/>
          </p:nvGrpSpPr>
          <p:grpSpPr>
            <a:xfrm>
              <a:off x="5486400" y="1524000"/>
              <a:ext cx="598713" cy="310514"/>
              <a:chOff x="2603204" y="4572004"/>
              <a:chExt cx="1740196" cy="198120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603204" y="4572004"/>
                <a:ext cx="1740196" cy="19812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55" name="Group 12"/>
              <p:cNvGrpSpPr/>
              <p:nvPr/>
            </p:nvGrpSpPr>
            <p:grpSpPr>
              <a:xfrm>
                <a:off x="2819400" y="5043918"/>
                <a:ext cx="1295400" cy="1333500"/>
                <a:chOff x="830778" y="5143502"/>
                <a:chExt cx="1295400" cy="1333500"/>
              </a:xfrm>
            </p:grpSpPr>
            <p:sp>
              <p:nvSpPr>
                <p:cNvPr id="56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57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1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830778" y="5143502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sz="900" dirty="0"/>
                </a:p>
              </p:txBody>
            </p:sp>
          </p:grpSp>
        </p:grpSp>
        <p:grpSp>
          <p:nvGrpSpPr>
            <p:cNvPr id="48" name="Group 6"/>
            <p:cNvGrpSpPr/>
            <p:nvPr/>
          </p:nvGrpSpPr>
          <p:grpSpPr>
            <a:xfrm>
              <a:off x="5486400" y="1143000"/>
              <a:ext cx="598713" cy="310514"/>
              <a:chOff x="2603204" y="4572004"/>
              <a:chExt cx="1740196" cy="198120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603204" y="4572004"/>
                <a:ext cx="1740196" cy="19812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50" name="Group 12"/>
              <p:cNvGrpSpPr/>
              <p:nvPr/>
            </p:nvGrpSpPr>
            <p:grpSpPr>
              <a:xfrm>
                <a:off x="2819400" y="5043921"/>
                <a:ext cx="1295400" cy="1333495"/>
                <a:chOff x="830778" y="5143505"/>
                <a:chExt cx="1295400" cy="1333495"/>
              </a:xfrm>
            </p:grpSpPr>
            <p:sp>
              <p:nvSpPr>
                <p:cNvPr id="51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52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830778" y="514350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sz="900" dirty="0"/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5410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One Evaluator can produce data for many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Vars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" y="1828800"/>
            <a:ext cx="4724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: y1</a:t>
            </a:r>
            <a:endParaRPr lang="en-US" dirty="0"/>
          </a:p>
        </p:txBody>
      </p:sp>
      <p:sp>
        <p:nvSpPr>
          <p:cNvPr id="13" name="Left Arrow Callout 12"/>
          <p:cNvSpPr/>
          <p:nvPr/>
        </p:nvSpPr>
        <p:spPr>
          <a:xfrm>
            <a:off x="2743200" y="2514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14" name="Cube 13"/>
          <p:cNvSpPr/>
          <p:nvPr/>
        </p:nvSpPr>
        <p:spPr>
          <a:xfrm>
            <a:off x="3886200" y="2362200"/>
            <a:ext cx="1219200" cy="10668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 Reference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5" name="Left Arrow Callout 14"/>
          <p:cNvSpPr/>
          <p:nvPr/>
        </p:nvSpPr>
        <p:spPr>
          <a:xfrm>
            <a:off x="1752600" y="2514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25527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6705600" y="2895600"/>
            <a:ext cx="1981200" cy="1905000"/>
          </a:xfrm>
          <a:prstGeom prst="cube">
            <a:avLst>
              <a:gd name="adj" fmla="val 739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ExertionEvaluator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4267200"/>
            <a:ext cx="4724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: y2</a:t>
            </a:r>
            <a:endParaRPr lang="en-US" dirty="0"/>
          </a:p>
        </p:txBody>
      </p:sp>
      <p:sp>
        <p:nvSpPr>
          <p:cNvPr id="20" name="Left Arrow Callout 19"/>
          <p:cNvSpPr/>
          <p:nvPr/>
        </p:nvSpPr>
        <p:spPr>
          <a:xfrm>
            <a:off x="2743200" y="49530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21" name="Cube 20"/>
          <p:cNvSpPr/>
          <p:nvPr/>
        </p:nvSpPr>
        <p:spPr>
          <a:xfrm>
            <a:off x="3886200" y="4800600"/>
            <a:ext cx="1219200" cy="10668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 Reference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2" name="Left Arrow Callout 21"/>
          <p:cNvSpPr/>
          <p:nvPr/>
        </p:nvSpPr>
        <p:spPr>
          <a:xfrm>
            <a:off x="1752600" y="49530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23" name="Oval 22"/>
          <p:cNvSpPr/>
          <p:nvPr/>
        </p:nvSpPr>
        <p:spPr>
          <a:xfrm>
            <a:off x="685800" y="49911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5"/>
          </p:cNvCxnSpPr>
          <p:nvPr/>
        </p:nvCxnSpPr>
        <p:spPr>
          <a:xfrm flipV="1">
            <a:off x="5105400" y="3886200"/>
            <a:ext cx="1600200" cy="140838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62800" y="3505200"/>
            <a:ext cx="914400" cy="1219200"/>
            <a:chOff x="5334000" y="762000"/>
            <a:chExt cx="914400" cy="1219200"/>
          </a:xfrm>
        </p:grpSpPr>
        <p:sp>
          <p:nvSpPr>
            <p:cNvPr id="26" name="Rounded Rectangle 25"/>
            <p:cNvSpPr/>
            <p:nvPr/>
          </p:nvSpPr>
          <p:spPr>
            <a:xfrm>
              <a:off x="5334000" y="762000"/>
              <a:ext cx="914400" cy="1219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Job</a:t>
              </a:r>
              <a:endParaRPr lang="en-US" sz="1200" dirty="0"/>
            </a:p>
          </p:txBody>
        </p:sp>
        <p:grpSp>
          <p:nvGrpSpPr>
            <p:cNvPr id="27" name="Group 6"/>
            <p:cNvGrpSpPr/>
            <p:nvPr/>
          </p:nvGrpSpPr>
          <p:grpSpPr>
            <a:xfrm>
              <a:off x="5486400" y="1524000"/>
              <a:ext cx="598713" cy="310514"/>
              <a:chOff x="2603204" y="4572004"/>
              <a:chExt cx="1740196" cy="19812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603204" y="4572004"/>
                <a:ext cx="1740196" cy="19812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35" name="Group 12"/>
              <p:cNvGrpSpPr/>
              <p:nvPr/>
            </p:nvGrpSpPr>
            <p:grpSpPr>
              <a:xfrm>
                <a:off x="2819400" y="5043918"/>
                <a:ext cx="1295400" cy="1333500"/>
                <a:chOff x="830778" y="5143502"/>
                <a:chExt cx="1295400" cy="1333500"/>
              </a:xfrm>
            </p:grpSpPr>
            <p:sp>
              <p:nvSpPr>
                <p:cNvPr id="36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37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1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30778" y="5143502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sz="900" dirty="0"/>
                </a:p>
              </p:txBody>
            </p:sp>
          </p:grpSp>
        </p:grpSp>
        <p:grpSp>
          <p:nvGrpSpPr>
            <p:cNvPr id="28" name="Group 6"/>
            <p:cNvGrpSpPr/>
            <p:nvPr/>
          </p:nvGrpSpPr>
          <p:grpSpPr>
            <a:xfrm>
              <a:off x="5486400" y="1143000"/>
              <a:ext cx="598713" cy="310514"/>
              <a:chOff x="2603204" y="4572004"/>
              <a:chExt cx="1740196" cy="198120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603204" y="4572004"/>
                <a:ext cx="1740196" cy="19812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30" name="Group 12"/>
              <p:cNvGrpSpPr/>
              <p:nvPr/>
            </p:nvGrpSpPr>
            <p:grpSpPr>
              <a:xfrm>
                <a:off x="2819400" y="5043921"/>
                <a:ext cx="1295400" cy="1333495"/>
                <a:chOff x="830778" y="5143505"/>
                <a:chExt cx="1295400" cy="133349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561975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32" name="AutoShape 37"/>
                <p:cNvSpPr>
                  <a:spLocks noChangeArrowheads="1"/>
                </p:cNvSpPr>
                <p:nvPr/>
              </p:nvSpPr>
              <p:spPr bwMode="auto">
                <a:xfrm>
                  <a:off x="830778" y="6096000"/>
                  <a:ext cx="1295400" cy="381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CC00"/>
                </a:solidFill>
                <a:ln>
                  <a:solidFill>
                    <a:srgbClr val="808000"/>
                  </a:solidFill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 anchorCtr="0">
                  <a:prstTxWarp prst="textNoShape">
                    <a:avLst/>
                  </a:prstTxWarp>
                  <a:flatTx/>
                </a:bodyPr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  <a:cs typeface="Courier New" pitchFamily="49" charset="0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830778" y="5143505"/>
                  <a:ext cx="1295400" cy="3810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2804A"/>
                </a:solidFill>
                <a:ln>
                  <a:solidFill>
                    <a:srgbClr val="36421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sz="900" dirty="0"/>
                </a:p>
              </p:txBody>
            </p:sp>
          </p:grpSp>
        </p:grpSp>
      </p:grpSp>
      <p:cxnSp>
        <p:nvCxnSpPr>
          <p:cNvPr id="40" name="Straight Arrow Connector 39"/>
          <p:cNvCxnSpPr>
            <a:stCxn id="14" idx="5"/>
          </p:cNvCxnSpPr>
          <p:nvPr/>
        </p:nvCxnSpPr>
        <p:spPr>
          <a:xfrm>
            <a:off x="5105400" y="2856182"/>
            <a:ext cx="1600200" cy="110621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2192" y="4300585"/>
            <a:ext cx="9131808" cy="24050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: y1</a:t>
            </a:r>
            <a:endParaRPr lang="en-US" dirty="0"/>
          </a:p>
        </p:txBody>
      </p:sp>
      <p:sp>
        <p:nvSpPr>
          <p:cNvPr id="45" name="Down Arrow 44"/>
          <p:cNvSpPr/>
          <p:nvPr/>
        </p:nvSpPr>
        <p:spPr>
          <a:xfrm>
            <a:off x="7315200" y="1470348"/>
            <a:ext cx="762000" cy="317785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492" y="533400"/>
            <a:ext cx="543610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ExertionEvaluator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provides access to the Contexts returned by each Task…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..Filters are </a:t>
            </a:r>
            <a:r>
              <a:rPr lang="en-US" sz="2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used to 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process the Contexts to scalars</a:t>
            </a:r>
            <a:r>
              <a:rPr lang="en-US" sz="2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can be chained to form 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FilterPipeline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46277" y="380611"/>
            <a:ext cx="1524000" cy="1313956"/>
            <a:chOff x="6553200" y="262128"/>
            <a:chExt cx="1981200" cy="1905000"/>
          </a:xfrm>
        </p:grpSpPr>
        <p:sp>
          <p:nvSpPr>
            <p:cNvPr id="4" name="Cube 3"/>
            <p:cNvSpPr/>
            <p:nvPr/>
          </p:nvSpPr>
          <p:spPr>
            <a:xfrm>
              <a:off x="6553200" y="262128"/>
              <a:ext cx="1981200" cy="1905000"/>
            </a:xfrm>
            <a:prstGeom prst="cube">
              <a:avLst>
                <a:gd name="adj" fmla="val 739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ExertionEvaluator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10400" y="871728"/>
              <a:ext cx="914400" cy="1219200"/>
              <a:chOff x="5334000" y="762000"/>
              <a:chExt cx="914400" cy="12192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5334000" y="762000"/>
                <a:ext cx="914400" cy="1219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smtClean="0"/>
                  <a:t>Job</a:t>
                </a:r>
                <a:endParaRPr lang="en-US" sz="1000" dirty="0"/>
              </a:p>
            </p:txBody>
          </p:sp>
          <p:grpSp>
            <p:nvGrpSpPr>
              <p:cNvPr id="8" name="Group 6"/>
              <p:cNvGrpSpPr/>
              <p:nvPr/>
            </p:nvGrpSpPr>
            <p:grpSpPr>
              <a:xfrm>
                <a:off x="5486400" y="1524000"/>
                <a:ext cx="598713" cy="310514"/>
                <a:chOff x="2603204" y="4572004"/>
                <a:chExt cx="1740196" cy="198120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2603204" y="4572004"/>
                  <a:ext cx="1740196" cy="198120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600" dirty="0"/>
                </a:p>
              </p:txBody>
            </p:sp>
            <p:grpSp>
              <p:nvGrpSpPr>
                <p:cNvPr id="16" name="Group 12"/>
                <p:cNvGrpSpPr/>
                <p:nvPr/>
              </p:nvGrpSpPr>
              <p:grpSpPr>
                <a:xfrm>
                  <a:off x="2819400" y="5043918"/>
                  <a:ext cx="1295400" cy="1333500"/>
                  <a:chOff x="830778" y="5143502"/>
                  <a:chExt cx="1295400" cy="1333500"/>
                </a:xfrm>
              </p:grpSpPr>
              <p:sp>
                <p:nvSpPr>
                  <p:cNvPr id="1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561975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5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18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6096001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C00"/>
                  </a:solidFill>
                  <a:ln>
                    <a:solidFill>
                      <a:srgbClr val="808000"/>
                    </a:solidFill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5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830778" y="5143502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2804A"/>
                  </a:solidFill>
                  <a:ln>
                    <a:solidFill>
                      <a:srgbClr val="36421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600" dirty="0"/>
                  </a:p>
                </p:txBody>
              </p:sp>
            </p:grpSp>
          </p:grpSp>
          <p:grpSp>
            <p:nvGrpSpPr>
              <p:cNvPr id="9" name="Group 6"/>
              <p:cNvGrpSpPr/>
              <p:nvPr/>
            </p:nvGrpSpPr>
            <p:grpSpPr>
              <a:xfrm>
                <a:off x="5486400" y="1143000"/>
                <a:ext cx="598713" cy="310514"/>
                <a:chOff x="2603204" y="4572004"/>
                <a:chExt cx="1740196" cy="1981201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2603204" y="4572004"/>
                  <a:ext cx="1740196" cy="198120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600" dirty="0"/>
                </a:p>
              </p:txBody>
            </p:sp>
            <p:grpSp>
              <p:nvGrpSpPr>
                <p:cNvPr id="11" name="Group 12"/>
                <p:cNvGrpSpPr/>
                <p:nvPr/>
              </p:nvGrpSpPr>
              <p:grpSpPr>
                <a:xfrm>
                  <a:off x="2819400" y="5043921"/>
                  <a:ext cx="1295400" cy="1333495"/>
                  <a:chOff x="830778" y="5143505"/>
                  <a:chExt cx="1295400" cy="1333495"/>
                </a:xfrm>
              </p:grpSpPr>
              <p:sp>
                <p:nvSpPr>
                  <p:cNvPr id="12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561975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5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13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6096000"/>
                    <a:ext cx="1295400" cy="381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C00"/>
                  </a:solidFill>
                  <a:ln>
                    <a:solidFill>
                      <a:srgbClr val="808000"/>
                    </a:solidFill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5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830778" y="514350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2804A"/>
                  </a:solidFill>
                  <a:ln>
                    <a:solidFill>
                      <a:srgbClr val="36421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600" dirty="0"/>
                  </a:p>
                </p:txBody>
              </p:sp>
            </p:grpSp>
          </p:grpSp>
        </p:grpSp>
      </p:grpSp>
      <p:sp>
        <p:nvSpPr>
          <p:cNvPr id="20" name="Left Arrow Callout 19"/>
          <p:cNvSpPr/>
          <p:nvPr/>
        </p:nvSpPr>
        <p:spPr>
          <a:xfrm>
            <a:off x="6324600" y="4724400"/>
            <a:ext cx="26670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12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ExertionFilter</a:t>
            </a:r>
            <a:r>
              <a:rPr lang="en-US" sz="1600" dirty="0" smtClean="0"/>
              <a:t>: get task name “</a:t>
            </a:r>
            <a:r>
              <a:rPr lang="en-US" sz="1600" dirty="0" err="1" smtClean="0"/>
              <a:t>DoService</a:t>
            </a:r>
            <a:r>
              <a:rPr lang="en-US" sz="1600" dirty="0" smtClean="0"/>
              <a:t> Task”</a:t>
            </a:r>
          </a:p>
        </p:txBody>
      </p:sp>
      <p:sp>
        <p:nvSpPr>
          <p:cNvPr id="21" name="Left Arrow Callout 20"/>
          <p:cNvSpPr/>
          <p:nvPr/>
        </p:nvSpPr>
        <p:spPr>
          <a:xfrm>
            <a:off x="3048000" y="4724400"/>
            <a:ext cx="3260293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41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ContextFilter</a:t>
            </a:r>
            <a:r>
              <a:rPr lang="en-US" sz="1600" dirty="0" smtClean="0"/>
              <a:t>: get Context path “/OUT/FILE2</a:t>
            </a:r>
          </a:p>
        </p:txBody>
      </p:sp>
      <p:sp>
        <p:nvSpPr>
          <p:cNvPr id="22" name="Left Arrow Callout 21"/>
          <p:cNvSpPr/>
          <p:nvPr/>
        </p:nvSpPr>
        <p:spPr>
          <a:xfrm>
            <a:off x="990600" y="4724400"/>
            <a:ext cx="20574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7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FileFilter</a:t>
            </a:r>
            <a:r>
              <a:rPr lang="en-US" sz="1600" dirty="0" smtClean="0"/>
              <a:t>:  get line 2, field 2 where </a:t>
            </a:r>
            <a:r>
              <a:rPr lang="en-US" sz="1600" dirty="0" err="1" smtClean="0"/>
              <a:t>delimter</a:t>
            </a:r>
            <a:r>
              <a:rPr lang="en-US" sz="1600" dirty="0" smtClean="0"/>
              <a:t> = “,”</a:t>
            </a:r>
          </a:p>
        </p:txBody>
      </p:sp>
      <p:sp>
        <p:nvSpPr>
          <p:cNvPr id="23" name="Oval 22"/>
          <p:cNvSpPr/>
          <p:nvPr/>
        </p:nvSpPr>
        <p:spPr>
          <a:xfrm>
            <a:off x="12192" y="51054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2.82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0" y="4724400"/>
            <a:ext cx="1805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http://.../stressOut.txt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88957" y="4774788"/>
            <a:ext cx="1231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Context object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6512" y="2069068"/>
            <a:ext cx="9156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exert()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63386" y="801077"/>
            <a:ext cx="489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93429" y="2743200"/>
            <a:ext cx="92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populated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245" y="6336268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FilterPipeline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 “filterPipe1”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2" y="533400"/>
            <a:ext cx="480060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Lots of Evaluators…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ExertionEvaluator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ExpressionEvaluator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MethodEvaluator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Lots of Filters…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FileFilter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(for writing too)</a:t>
            </a: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ObjectFilter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960438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MethodFilter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14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2" y="533400"/>
            <a:ext cx="48006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What about Multi-Fidelity?</a:t>
            </a: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…dial it in via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API!</a:t>
            </a: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828800"/>
            <a:ext cx="4724400" cy="3962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: y1</a:t>
            </a:r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2743200" y="2514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7" name="Cube 6"/>
          <p:cNvSpPr/>
          <p:nvPr/>
        </p:nvSpPr>
        <p:spPr>
          <a:xfrm>
            <a:off x="3886200" y="2362200"/>
            <a:ext cx="1219200" cy="9144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 Reference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Left Arrow Callout 7"/>
          <p:cNvSpPr/>
          <p:nvPr/>
        </p:nvSpPr>
        <p:spPr>
          <a:xfrm>
            <a:off x="1752600" y="2514600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9" name="Oval 8"/>
          <p:cNvSpPr/>
          <p:nvPr/>
        </p:nvSpPr>
        <p:spPr>
          <a:xfrm>
            <a:off x="685375" y="3467100"/>
            <a:ext cx="9906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33032" y="3810000"/>
            <a:ext cx="1981200" cy="2286000"/>
            <a:chOff x="6705600" y="2895600"/>
            <a:chExt cx="1981200" cy="1905000"/>
          </a:xfrm>
        </p:grpSpPr>
        <p:sp>
          <p:nvSpPr>
            <p:cNvPr id="10" name="Cube 9"/>
            <p:cNvSpPr/>
            <p:nvPr/>
          </p:nvSpPr>
          <p:spPr>
            <a:xfrm>
              <a:off x="6705600" y="2895600"/>
              <a:ext cx="1981200" cy="1905000"/>
            </a:xfrm>
            <a:prstGeom prst="cube">
              <a:avLst>
                <a:gd name="adj" fmla="val 739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ExertionEvaluator</a:t>
              </a:r>
              <a:r>
                <a:rPr lang="en-US" dirty="0" smtClean="0">
                  <a:solidFill>
                    <a:schemeClr val="bg1"/>
                  </a:solidFill>
                </a:rPr>
                <a:t>: “highFidelity1”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162800" y="3505200"/>
              <a:ext cx="914400" cy="1219200"/>
              <a:chOff x="5334000" y="762000"/>
              <a:chExt cx="914400" cy="12192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334000" y="762000"/>
                <a:ext cx="914400" cy="12192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 smtClean="0"/>
                  <a:t>Job</a:t>
                </a:r>
                <a:endParaRPr lang="en-US" sz="1200" dirty="0"/>
              </a:p>
            </p:txBody>
          </p:sp>
          <p:grpSp>
            <p:nvGrpSpPr>
              <p:cNvPr id="19" name="Group 6"/>
              <p:cNvGrpSpPr/>
              <p:nvPr/>
            </p:nvGrpSpPr>
            <p:grpSpPr>
              <a:xfrm>
                <a:off x="5486400" y="1524000"/>
                <a:ext cx="598713" cy="310514"/>
                <a:chOff x="2603204" y="4572004"/>
                <a:chExt cx="1740196" cy="1981201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603204" y="4572004"/>
                  <a:ext cx="1740196" cy="198120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900" dirty="0"/>
                </a:p>
              </p:txBody>
            </p:sp>
            <p:grpSp>
              <p:nvGrpSpPr>
                <p:cNvPr id="27" name="Group 12"/>
                <p:cNvGrpSpPr/>
                <p:nvPr/>
              </p:nvGrpSpPr>
              <p:grpSpPr>
                <a:xfrm>
                  <a:off x="2819400" y="5043918"/>
                  <a:ext cx="1295400" cy="1333500"/>
                  <a:chOff x="830778" y="5143502"/>
                  <a:chExt cx="1295400" cy="1333500"/>
                </a:xfrm>
              </p:grpSpPr>
              <p:sp>
                <p:nvSpPr>
                  <p:cNvPr id="28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561975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8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29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6096001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C00"/>
                  </a:solidFill>
                  <a:ln>
                    <a:solidFill>
                      <a:srgbClr val="808000"/>
                    </a:solidFill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8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830778" y="5143502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2804A"/>
                  </a:solidFill>
                  <a:ln>
                    <a:solidFill>
                      <a:srgbClr val="36421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  <p:grpSp>
            <p:nvGrpSpPr>
              <p:cNvPr id="20" name="Group 6"/>
              <p:cNvGrpSpPr/>
              <p:nvPr/>
            </p:nvGrpSpPr>
            <p:grpSpPr>
              <a:xfrm>
                <a:off x="5486400" y="1143000"/>
                <a:ext cx="598713" cy="310514"/>
                <a:chOff x="2603204" y="4572004"/>
                <a:chExt cx="1740196" cy="198120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603204" y="4572004"/>
                  <a:ext cx="1740196" cy="198120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900" dirty="0"/>
                </a:p>
              </p:txBody>
            </p:sp>
            <p:grpSp>
              <p:nvGrpSpPr>
                <p:cNvPr id="22" name="Group 12"/>
                <p:cNvGrpSpPr/>
                <p:nvPr/>
              </p:nvGrpSpPr>
              <p:grpSpPr>
                <a:xfrm>
                  <a:off x="2819400" y="5043921"/>
                  <a:ext cx="1295400" cy="1333495"/>
                  <a:chOff x="830778" y="5143505"/>
                  <a:chExt cx="1295400" cy="1333495"/>
                </a:xfrm>
              </p:grpSpPr>
              <p:sp>
                <p:nvSpPr>
                  <p:cNvPr id="23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561975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8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24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830778" y="6096000"/>
                    <a:ext cx="1295400" cy="381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CCC00"/>
                  </a:solidFill>
                  <a:ln>
                    <a:solidFill>
                      <a:srgbClr val="808000"/>
                    </a:solidFill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 anchorCtr="0">
                    <a:prstTxWarp prst="textNoShape">
                      <a:avLst/>
                    </a:prstTxWarp>
                    <a:flatTx/>
                  </a:bodyPr>
                  <a:lstStyle/>
                  <a:p>
                    <a:pPr algn="ctr"/>
                    <a:endParaRPr lang="en-US" sz="800" dirty="0">
                      <a:solidFill>
                        <a:schemeClr val="bg1"/>
                      </a:solidFill>
                      <a:cs typeface="Courier New" pitchFamily="49" charset="0"/>
                    </a:endParaRPr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830778" y="5143505"/>
                    <a:ext cx="1295400" cy="3810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2804A"/>
                  </a:solidFill>
                  <a:ln>
                    <a:solidFill>
                      <a:srgbClr val="36421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900" dirty="0"/>
                  </a:p>
                </p:txBody>
              </p:sp>
            </p:grpSp>
          </p:grpSp>
        </p:grpSp>
      </p:grpSp>
      <p:cxnSp>
        <p:nvCxnSpPr>
          <p:cNvPr id="31" name="Straight Arrow Connector 30"/>
          <p:cNvCxnSpPr>
            <a:stCxn id="7" idx="5"/>
            <a:endCxn id="36" idx="2"/>
          </p:cNvCxnSpPr>
          <p:nvPr/>
        </p:nvCxnSpPr>
        <p:spPr>
          <a:xfrm flipV="1">
            <a:off x="5105400" y="2242090"/>
            <a:ext cx="1295400" cy="54352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8785" y="3409291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Filter: “filterPipe1”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49624" y="3316957"/>
            <a:ext cx="127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Evaluator: “lowFidelity1”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6400800" y="1219200"/>
            <a:ext cx="2226606" cy="1905000"/>
          </a:xfrm>
          <a:prstGeom prst="cube">
            <a:avLst>
              <a:gd name="adj" fmla="val 739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ExpressionEvaluator</a:t>
            </a:r>
            <a:r>
              <a:rPr lang="en-US" dirty="0" smtClean="0">
                <a:solidFill>
                  <a:schemeClr val="bg1"/>
                </a:solidFill>
              </a:rPr>
              <a:t>: “lowFidelity1”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y1 = x1^2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Left Arrow Callout 37"/>
          <p:cNvSpPr/>
          <p:nvPr/>
        </p:nvSpPr>
        <p:spPr>
          <a:xfrm>
            <a:off x="2718391" y="4222378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n</a:t>
            </a:r>
          </a:p>
        </p:txBody>
      </p:sp>
      <p:sp>
        <p:nvSpPr>
          <p:cNvPr id="39" name="Cube 38"/>
          <p:cNvSpPr/>
          <p:nvPr/>
        </p:nvSpPr>
        <p:spPr>
          <a:xfrm>
            <a:off x="3861391" y="4069978"/>
            <a:ext cx="1219200" cy="914400"/>
          </a:xfrm>
          <a:prstGeom prst="cube">
            <a:avLst>
              <a:gd name="adj" fmla="val 7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Evaluator Reference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0" name="Left Arrow Callout 39"/>
          <p:cNvSpPr/>
          <p:nvPr/>
        </p:nvSpPr>
        <p:spPr>
          <a:xfrm>
            <a:off x="1727791" y="4222378"/>
            <a:ext cx="990600" cy="762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93976" y="5117069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Filter: “filterPipe2”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1" y="5024735"/>
            <a:ext cx="1361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Evaluator: “highFidelity1”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44" name="Straight Arrow Connector 43"/>
          <p:cNvCxnSpPr>
            <a:stCxn id="39" idx="5"/>
            <a:endCxn id="10" idx="2"/>
          </p:cNvCxnSpPr>
          <p:nvPr/>
        </p:nvCxnSpPr>
        <p:spPr>
          <a:xfrm>
            <a:off x="5080591" y="4493391"/>
            <a:ext cx="1652441" cy="53281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599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95369" y="206732"/>
            <a:ext cx="2419709" cy="1316649"/>
            <a:chOff x="228598" y="1345720"/>
            <a:chExt cx="2419709" cy="1316649"/>
          </a:xfrm>
        </p:grpSpPr>
        <p:sp>
          <p:nvSpPr>
            <p:cNvPr id="9" name="Rectangle 8"/>
            <p:cNvSpPr/>
            <p:nvPr/>
          </p:nvSpPr>
          <p:spPr>
            <a:xfrm>
              <a:off x="228598" y="2286000"/>
              <a:ext cx="2419709" cy="3763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dirty="0" smtClean="0">
                  <a:solidFill>
                    <a:srgbClr val="663300"/>
                  </a:solidFill>
                  <a:cs typeface="Courier New" pitchFamily="49" charset="0"/>
                </a:rPr>
                <a:t>myStuff\input1.txt</a:t>
              </a:r>
              <a:endParaRPr lang="en-US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600200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-5.0</a:t>
              </a:r>
            </a:p>
            <a:p>
              <a:endPara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971779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urved Down Arrow 10"/>
          <p:cNvSpPr/>
          <p:nvPr/>
        </p:nvSpPr>
        <p:spPr>
          <a:xfrm rot="5400000">
            <a:off x="3618170" y="2147464"/>
            <a:ext cx="5421577" cy="2447118"/>
          </a:xfrm>
          <a:prstGeom prst="curvedDownArrow">
            <a:avLst>
              <a:gd name="adj1" fmla="val 8199"/>
              <a:gd name="adj2" fmla="val 15738"/>
              <a:gd name="adj3" fmla="val 134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1496245"/>
            <a:ext cx="3276600" cy="3505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i="1" u="sng" dirty="0" smtClean="0">
                <a:solidFill>
                  <a:schemeClr val="tx1"/>
                </a:solidFill>
              </a:rPr>
              <a:t>doService1.m</a:t>
            </a: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function [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ctx_out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] = </a:t>
            </a:r>
            <a:r>
              <a:rPr lang="en-US" sz="14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ctx_in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)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inputFile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ctx_in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{1};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x = load(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inputFile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);</a:t>
            </a: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y1 = x(1) +1;</a:t>
            </a: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y2 = x(2)^2;</a:t>
            </a: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y = [y1; y2];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outputFile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 = ‘c:\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scratchDir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\output1.txt’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save(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outputFile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, ‘y’, ‘-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ascii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’);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ctx_out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 = {</a:t>
            </a:r>
            <a:r>
              <a:rPr lang="en-US" sz="1400" dirty="0" err="1" smtClean="0">
                <a:solidFill>
                  <a:schemeClr val="tx1"/>
                </a:solidFill>
                <a:ea typeface="Batang" pitchFamily="18" charset="-127"/>
              </a:rPr>
              <a:t>outputFIle</a:t>
            </a:r>
            <a:r>
              <a:rPr lang="en-US" sz="1400" dirty="0" smtClean="0">
                <a:solidFill>
                  <a:schemeClr val="tx1"/>
                </a:solidFill>
                <a:ea typeface="Batang" pitchFamily="18" charset="-127"/>
              </a:rPr>
              <a:t>};</a:t>
            </a: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400" dirty="0" smtClean="0">
              <a:solidFill>
                <a:schemeClr val="tx1"/>
              </a:solidFill>
              <a:ea typeface="Batang" pitchFamily="18" charset="-127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2891" y="5324438"/>
            <a:ext cx="2572109" cy="1316649"/>
            <a:chOff x="695145" y="4163682"/>
            <a:chExt cx="2572109" cy="1316649"/>
          </a:xfrm>
        </p:grpSpPr>
        <p:sp>
          <p:nvSpPr>
            <p:cNvPr id="7" name="Rectangle 6"/>
            <p:cNvSpPr/>
            <p:nvPr/>
          </p:nvSpPr>
          <p:spPr>
            <a:xfrm>
              <a:off x="695145" y="5103962"/>
              <a:ext cx="2572109" cy="3763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rgbClr val="663300"/>
                  </a:solidFill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663300"/>
                  </a:solidFill>
                  <a:cs typeface="Courier New" pitchFamily="49" charset="0"/>
                </a:rPr>
                <a:t>:\scratchDir\output1.txt</a:t>
              </a:r>
              <a:endParaRPr lang="en-US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8547" y="4418162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25.0</a:t>
              </a:r>
            </a:p>
            <a:p>
              <a:endPara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0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68" y="4163682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28600" y="2286000"/>
            <a:ext cx="4191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function...takes a cell array as input, returns a cell array as output.</a:t>
            </a: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321" y="808458"/>
            <a:ext cx="286892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cs typeface="Courier New" pitchFamily="49" charset="0"/>
              </a:rPr>
              <a:t>ctx_in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 = {‘c:\</a:t>
            </a:r>
            <a:r>
              <a:rPr lang="en-US" sz="1600" dirty="0" err="1" smtClean="0">
                <a:solidFill>
                  <a:schemeClr val="bg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5308695"/>
            <a:ext cx="332129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cs typeface="Courier New" pitchFamily="49" charset="0"/>
              </a:rPr>
              <a:t>ctx_out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 = {‘</a:t>
            </a:r>
            <a:r>
              <a:rPr lang="en-US" sz="1600" dirty="0">
                <a:solidFill>
                  <a:schemeClr val="bg1"/>
                </a:solidFill>
                <a:ea typeface="Batang" pitchFamily="18" charset="-127"/>
              </a:rPr>
              <a:t>c:\</a:t>
            </a:r>
            <a:r>
              <a:rPr lang="en-US" sz="1600" dirty="0" err="1">
                <a:solidFill>
                  <a:schemeClr val="bg1"/>
                </a:solidFill>
                <a:ea typeface="Batang" pitchFamily="18" charset="-127"/>
              </a:rPr>
              <a:t>scratchDir</a:t>
            </a:r>
            <a:r>
              <a:rPr lang="en-US" sz="1600" dirty="0">
                <a:solidFill>
                  <a:schemeClr val="bg1"/>
                </a:solidFill>
                <a:ea typeface="Batang" pitchFamily="18" charset="-127"/>
              </a:rPr>
              <a:t>\output1.txt</a:t>
            </a:r>
            <a:r>
              <a:rPr lang="en-US" sz="1600" dirty="0" smtClean="0">
                <a:solidFill>
                  <a:schemeClr val="bg1"/>
                </a:solidFill>
                <a:cs typeface="Courier New" pitchFamily="49" charset="0"/>
              </a:rPr>
              <a:t>’}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492" y="533400"/>
            <a:ext cx="480060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How do I share a bunch of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objects?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 Classes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…Models are collections of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Vars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that may be published as a Provider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…Published models may be used by, e.g., an Optimization Provider</a:t>
            </a:r>
          </a:p>
        </p:txBody>
      </p:sp>
    </p:spTree>
    <p:extLst>
      <p:ext uri="{BB962C8B-B14F-4D97-AF65-F5344CB8AC3E}">
        <p14:creationId xmlns:p14="http://schemas.microsoft.com/office/powerpoint/2010/main" xmlns="" val="138640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492" y="533400"/>
            <a:ext cx="520750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How do I use Models?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…if you have a reference to a Model in a Requestor, you may query the Model with 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ModelContext</a:t>
            </a:r>
            <a:endParaRPr lang="en-US" sz="2800" b="1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…if the Model is published, you may query it via a Task</a:t>
            </a:r>
          </a:p>
          <a:p>
            <a:pPr defTabSz="960438">
              <a:lnSpc>
                <a:spcPct val="90000"/>
              </a:lnSpc>
            </a:pP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…also, the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ModelClient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class may be used in the Requestor, command line and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(or any Java program).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3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81600" y="1816579"/>
            <a:ext cx="3581400" cy="3124200"/>
            <a:chOff x="762000" y="1066800"/>
            <a:chExt cx="35814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1066800"/>
              <a:ext cx="35814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u="sng" dirty="0" err="1" smtClean="0"/>
                <a:t>Matlab</a:t>
              </a:r>
              <a:r>
                <a:rPr lang="en-US" b="1" u="sng" dirty="0" smtClean="0"/>
                <a:t> “Provider” Toolbox</a:t>
              </a:r>
            </a:p>
            <a:p>
              <a:pPr algn="ctr"/>
              <a:r>
                <a:rPr lang="en-US" sz="1400" dirty="0" smtClean="0"/>
                <a:t>file located on C:\Matlab\myToolbox\*.m</a:t>
              </a:r>
              <a:endParaRPr lang="en-US" sz="1400" i="1" dirty="0" smtClean="0"/>
            </a:p>
            <a:p>
              <a:pPr algn="ctr"/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0936" y="1709273"/>
            <a:ext cx="4191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Toolbox is a collection of functions (*.m files) in a directory...</a:t>
            </a: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34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854875"/>
            <a:ext cx="419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438">
              <a:lnSpc>
                <a:spcPct val="90000"/>
              </a:lnSpc>
            </a:pPr>
            <a:r>
              <a:rPr lang="en-US" sz="2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“Requestor” script calls Toolbox functions and passes data between function calls...</a:t>
            </a:r>
            <a:endParaRPr lang="en-US" sz="28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1905000"/>
            <a:ext cx="3581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’}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   ctx_out1{1}</a:t>
            </a:r>
          </a:p>
          <a:p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	 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  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   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343400" y="457200"/>
            <a:ext cx="0" cy="59436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10200" y="1676400"/>
            <a:ext cx="3581400" cy="3124200"/>
            <a:chOff x="762000" y="1066800"/>
            <a:chExt cx="3581400" cy="31242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066800"/>
              <a:ext cx="35814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u="sng" dirty="0" err="1" smtClean="0"/>
                <a:t>Matlab</a:t>
              </a:r>
              <a:r>
                <a:rPr lang="en-US" b="1" u="sng" dirty="0" smtClean="0"/>
                <a:t> “Provider” Toolbox</a:t>
              </a:r>
            </a:p>
            <a:p>
              <a:pPr algn="ctr"/>
              <a:r>
                <a:rPr lang="en-US" sz="1400" dirty="0" smtClean="0"/>
                <a:t>file located on C:\Matlab\myToolbox\*.m</a:t>
              </a:r>
              <a:endParaRPr lang="en-US" sz="1400" i="1" dirty="0" smtClean="0"/>
            </a:p>
            <a:p>
              <a:pPr algn="ctr"/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200" y="15240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083" y="304800"/>
            <a:ext cx="1347796" cy="838200"/>
            <a:chOff x="228598" y="1345720"/>
            <a:chExt cx="2247899" cy="1316649"/>
          </a:xfrm>
        </p:grpSpPr>
        <p:sp>
          <p:nvSpPr>
            <p:cNvPr id="11" name="Rectangle 10"/>
            <p:cNvSpPr/>
            <p:nvPr/>
          </p:nvSpPr>
          <p:spPr>
            <a:xfrm>
              <a:off x="228598" y="2285999"/>
              <a:ext cx="2247899" cy="376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999" y="1600200"/>
              <a:ext cx="990600" cy="6857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057400" y="304800"/>
            <a:ext cx="1447800" cy="828166"/>
            <a:chOff x="228598" y="1345720"/>
            <a:chExt cx="2480867" cy="1316649"/>
          </a:xfrm>
        </p:grpSpPr>
        <p:sp>
          <p:nvSpPr>
            <p:cNvPr id="16" name="Rectangle 15"/>
            <p:cNvSpPr/>
            <p:nvPr/>
          </p:nvSpPr>
          <p:spPr>
            <a:xfrm>
              <a:off x="228598" y="2286001"/>
              <a:ext cx="2480867" cy="376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myStuff\input2.txt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1600200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3.3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8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890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343400" y="457200"/>
            <a:ext cx="0" cy="59436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410200" y="1676400"/>
            <a:ext cx="3581400" cy="3124200"/>
            <a:chOff x="762000" y="1066800"/>
            <a:chExt cx="35814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1066800"/>
              <a:ext cx="35814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u="sng" dirty="0" err="1" smtClean="0"/>
                <a:t>Matlab</a:t>
              </a:r>
              <a:r>
                <a:rPr lang="en-US" b="1" u="sng" dirty="0" smtClean="0"/>
                <a:t> “Provider” Toolbox</a:t>
              </a:r>
            </a:p>
            <a:p>
              <a:pPr algn="ctr"/>
              <a:r>
                <a:rPr lang="en-US" sz="1400" dirty="0" smtClean="0"/>
                <a:t>file located on C:\Matlab\myToolbox\*.m</a:t>
              </a:r>
              <a:endParaRPr lang="en-US" sz="1400" i="1" dirty="0" smtClean="0"/>
            </a:p>
            <a:p>
              <a:pPr algn="ctr"/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6200" y="15240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2083" y="304800"/>
            <a:ext cx="1347796" cy="838200"/>
            <a:chOff x="228598" y="1345720"/>
            <a:chExt cx="2247899" cy="1316649"/>
          </a:xfrm>
        </p:grpSpPr>
        <p:sp>
          <p:nvSpPr>
            <p:cNvPr id="12" name="Rectangle 11"/>
            <p:cNvSpPr/>
            <p:nvPr/>
          </p:nvSpPr>
          <p:spPr>
            <a:xfrm>
              <a:off x="228598" y="2285999"/>
              <a:ext cx="2247899" cy="376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1999" y="1600200"/>
              <a:ext cx="990600" cy="6857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4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ight Arrow 20"/>
          <p:cNvSpPr/>
          <p:nvPr/>
        </p:nvSpPr>
        <p:spPr>
          <a:xfrm>
            <a:off x="3971412" y="2805096"/>
            <a:ext cx="12192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057400" y="304800"/>
            <a:ext cx="1447800" cy="828166"/>
            <a:chOff x="228598" y="1345720"/>
            <a:chExt cx="2480867" cy="1316649"/>
          </a:xfrm>
        </p:grpSpPr>
        <p:sp>
          <p:nvSpPr>
            <p:cNvPr id="23" name="Rectangle 22"/>
            <p:cNvSpPr/>
            <p:nvPr/>
          </p:nvSpPr>
          <p:spPr>
            <a:xfrm>
              <a:off x="228598" y="2286001"/>
              <a:ext cx="2480867" cy="376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myStuff\input2.txt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600200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3.3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25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3436089" y="2794084"/>
            <a:ext cx="59182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ctx_in1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8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343400" y="457200"/>
            <a:ext cx="0" cy="59436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10200" y="1676400"/>
            <a:ext cx="3581400" cy="3124200"/>
            <a:chOff x="762000" y="1066800"/>
            <a:chExt cx="3581400" cy="31242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066800"/>
              <a:ext cx="35814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u="sng" dirty="0" err="1"/>
                <a:t>Matlab</a:t>
              </a:r>
              <a:r>
                <a:rPr lang="en-US" b="1" u="sng" dirty="0"/>
                <a:t> “Provider” Toolbox</a:t>
              </a:r>
            </a:p>
            <a:p>
              <a:pPr algn="ctr"/>
              <a:r>
                <a:rPr lang="en-US" sz="1400" dirty="0" smtClean="0"/>
                <a:t>file located on C:\Matlab\myToolbox\*.m</a:t>
              </a:r>
              <a:endParaRPr lang="en-US" sz="1400" i="1" dirty="0" smtClean="0"/>
            </a:p>
            <a:p>
              <a:pPr algn="ctr"/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200" y="15240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083" y="304800"/>
            <a:ext cx="1347796" cy="838200"/>
            <a:chOff x="228598" y="1345720"/>
            <a:chExt cx="2247899" cy="1316649"/>
          </a:xfrm>
        </p:grpSpPr>
        <p:sp>
          <p:nvSpPr>
            <p:cNvPr id="11" name="Rectangle 10"/>
            <p:cNvSpPr/>
            <p:nvPr/>
          </p:nvSpPr>
          <p:spPr>
            <a:xfrm>
              <a:off x="228598" y="2285999"/>
              <a:ext cx="2247899" cy="376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999" y="1600200"/>
              <a:ext cx="990600" cy="6857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3971412" y="2805096"/>
            <a:ext cx="12192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7400" y="304800"/>
            <a:ext cx="1447800" cy="828166"/>
            <a:chOff x="228598" y="1345720"/>
            <a:chExt cx="2480867" cy="1316649"/>
          </a:xfrm>
        </p:grpSpPr>
        <p:sp>
          <p:nvSpPr>
            <p:cNvPr id="16" name="Rectangle 15"/>
            <p:cNvSpPr/>
            <p:nvPr/>
          </p:nvSpPr>
          <p:spPr>
            <a:xfrm>
              <a:off x="228598" y="2286001"/>
              <a:ext cx="2480867" cy="376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myStuff\input2.txt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1600200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3.3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8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3436089" y="2794084"/>
            <a:ext cx="59182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ctx_in1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3581400" y="3136859"/>
            <a:ext cx="14478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91645" y="3124200"/>
            <a:ext cx="6767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ctx_out1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292" y="381000"/>
            <a:ext cx="1600199" cy="805225"/>
            <a:chOff x="695145" y="4163682"/>
            <a:chExt cx="2989010" cy="1316649"/>
          </a:xfrm>
        </p:grpSpPr>
        <p:sp>
          <p:nvSpPr>
            <p:cNvPr id="27" name="Rectangle 26"/>
            <p:cNvSpPr/>
            <p:nvPr/>
          </p:nvSpPr>
          <p:spPr>
            <a:xfrm>
              <a:off x="695145" y="5103961"/>
              <a:ext cx="2989010" cy="3763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:\scratchDir\output1.txt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8548" y="4418162"/>
              <a:ext cx="990599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29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68" y="4163682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7246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343400" y="457200"/>
            <a:ext cx="0" cy="59436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10200" y="1676400"/>
            <a:ext cx="3581400" cy="3124200"/>
            <a:chOff x="762000" y="1066800"/>
            <a:chExt cx="3581400" cy="31242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066800"/>
              <a:ext cx="35814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u="sng" dirty="0" err="1"/>
                <a:t>Matlab</a:t>
              </a:r>
              <a:r>
                <a:rPr lang="en-US" b="1" u="sng" dirty="0"/>
                <a:t> “Provider” Toolbox</a:t>
              </a:r>
            </a:p>
            <a:p>
              <a:pPr algn="ctr"/>
              <a:r>
                <a:rPr lang="en-US" sz="1400" dirty="0" smtClean="0"/>
                <a:t>file located on C:\Matlab\myToolbox\*.m</a:t>
              </a:r>
              <a:endParaRPr lang="en-US" sz="1400" i="1" dirty="0" smtClean="0"/>
            </a:p>
            <a:p>
              <a:pPr algn="ctr"/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828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doService1.m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doService1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2590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doService2.m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doService2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52800"/>
              <a:ext cx="312420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u="sng" dirty="0" smtClean="0">
                  <a:solidFill>
                    <a:schemeClr val="tx1"/>
                  </a:solidFill>
                </a:rPr>
                <a:t>doService3.m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function [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ctx_out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] = </a:t>
              </a:r>
              <a:r>
                <a:rPr lang="en-US" sz="1400" b="1" dirty="0" smtClean="0">
                  <a:solidFill>
                    <a:schemeClr val="tx1"/>
                  </a:solidFill>
                  <a:ea typeface="Batang" pitchFamily="18" charset="-127"/>
                </a:rPr>
                <a:t>doService3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ea typeface="Batang" pitchFamily="18" charset="-127"/>
                </a:rPr>
                <a:t>ctx_in</a:t>
              </a:r>
              <a:r>
                <a:rPr lang="en-US" sz="1400" dirty="0" smtClean="0">
                  <a:solidFill>
                    <a:schemeClr val="tx1"/>
                  </a:solidFill>
                  <a:ea typeface="Batang" pitchFamily="18" charset="-127"/>
                </a:rPr>
                <a:t>)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6200" y="1524000"/>
            <a:ext cx="32004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Matlab</a:t>
            </a:r>
            <a:r>
              <a:rPr lang="en-US" b="1" u="sng" dirty="0">
                <a:solidFill>
                  <a:schemeClr val="tx1"/>
                </a:solidFill>
              </a:rPr>
              <a:t> “Requestor” Script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 located on C:\myStuff\requestor.m</a:t>
            </a:r>
            <a:endParaRPr lang="en-US" sz="1400" i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err="1">
                <a:solidFill>
                  <a:schemeClr val="tx1"/>
                </a:solidFill>
                <a:ea typeface="Batang" pitchFamily="18" charset="-127"/>
              </a:rPr>
              <a:t>addpath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(‘</a:t>
            </a:r>
            <a:r>
              <a:rPr lang="en-US" sz="1600" dirty="0">
                <a:solidFill>
                  <a:schemeClr val="tx1"/>
                </a:solidFill>
              </a:rPr>
              <a:t>C:\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myToolbox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{‘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c:\</a:t>
            </a:r>
            <a:r>
              <a:rPr lang="en-US" sz="1600" dirty="0" err="1" smtClean="0">
                <a:solidFill>
                  <a:schemeClr val="tx1"/>
                </a:solidFill>
                <a:cs typeface="Courier New" pitchFamily="49" charset="0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cs typeface="Courier New" pitchFamily="49" charset="0"/>
              </a:rPr>
              <a:t>\input1.txt’}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ctx_out1 </a:t>
            </a:r>
            <a:r>
              <a:rPr lang="en-US" sz="1600" dirty="0">
                <a:solidFill>
                  <a:schemeClr val="tx1"/>
                </a:solidFill>
                <a:ea typeface="Batang" pitchFamily="18" charset="-127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doService1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(ctx_in1);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endParaRPr lang="en-US" sz="1600" dirty="0" smtClean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ctx_in2 = {  ctx_out1{1} 	‘c:\</a:t>
            </a:r>
            <a:r>
              <a:rPr lang="en-US" sz="1600" dirty="0" err="1" smtClean="0">
                <a:solidFill>
                  <a:schemeClr val="tx1"/>
                </a:solidFill>
                <a:ea typeface="Batang" pitchFamily="18" charset="-127"/>
              </a:rPr>
              <a:t>myStuff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\input2.txt’ };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ctx_out2 = </a:t>
            </a:r>
            <a:r>
              <a:rPr lang="en-US" sz="1600" b="1" dirty="0" smtClean="0">
                <a:solidFill>
                  <a:schemeClr val="tx1"/>
                </a:solidFill>
                <a:ea typeface="Batang" pitchFamily="18" charset="-127"/>
              </a:rPr>
              <a:t>doService2</a:t>
            </a:r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(ctx_in2)</a:t>
            </a:r>
          </a:p>
          <a:p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Batang" pitchFamily="18" charset="-127"/>
              </a:rPr>
              <a:t>display(ctx_out2);</a:t>
            </a:r>
            <a:endParaRPr lang="en-US" sz="1600" dirty="0">
              <a:solidFill>
                <a:schemeClr val="tx1"/>
              </a:solidFill>
              <a:ea typeface="Batang" pitchFamily="18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083" y="304800"/>
            <a:ext cx="1347796" cy="838200"/>
            <a:chOff x="228598" y="1345720"/>
            <a:chExt cx="2247899" cy="1316649"/>
          </a:xfrm>
        </p:grpSpPr>
        <p:sp>
          <p:nvSpPr>
            <p:cNvPr id="11" name="Rectangle 10"/>
            <p:cNvSpPr/>
            <p:nvPr/>
          </p:nvSpPr>
          <p:spPr>
            <a:xfrm>
              <a:off x="228598" y="2285999"/>
              <a:ext cx="2247899" cy="376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999" y="1600200"/>
              <a:ext cx="990600" cy="6857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3971412" y="2805096"/>
            <a:ext cx="12192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7400" y="304800"/>
            <a:ext cx="1447800" cy="828166"/>
            <a:chOff x="228598" y="1345720"/>
            <a:chExt cx="2480867" cy="1316649"/>
          </a:xfrm>
        </p:grpSpPr>
        <p:sp>
          <p:nvSpPr>
            <p:cNvPr id="16" name="Rectangle 15"/>
            <p:cNvSpPr/>
            <p:nvPr/>
          </p:nvSpPr>
          <p:spPr>
            <a:xfrm>
              <a:off x="228598" y="2286001"/>
              <a:ext cx="2480867" cy="376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c:\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myStuff\input2.txt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1600200"/>
              <a:ext cx="990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3.3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8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21" y="1345720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3436089" y="2794084"/>
            <a:ext cx="59182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ctx_in1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3581400" y="3136859"/>
            <a:ext cx="14478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91645" y="3124200"/>
            <a:ext cx="6767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ctx_out1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971412" y="4189354"/>
            <a:ext cx="12192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36089" y="4178342"/>
            <a:ext cx="59182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ctx_in2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3581400" y="4508459"/>
            <a:ext cx="1447800" cy="228599"/>
          </a:xfrm>
          <a:prstGeom prst="rightArrow">
            <a:avLst>
              <a:gd name="adj1" fmla="val 50000"/>
              <a:gd name="adj2" fmla="val 814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1645" y="4495800"/>
            <a:ext cx="6767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cs typeface="Courier New" pitchFamily="49" charset="0"/>
              </a:rPr>
              <a:t>ctx_out2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159292" y="381000"/>
            <a:ext cx="1600199" cy="805225"/>
            <a:chOff x="695145" y="4163682"/>
            <a:chExt cx="2989010" cy="1316649"/>
          </a:xfrm>
        </p:grpSpPr>
        <p:sp>
          <p:nvSpPr>
            <p:cNvPr id="39" name="Rectangle 38"/>
            <p:cNvSpPr/>
            <p:nvPr/>
          </p:nvSpPr>
          <p:spPr>
            <a:xfrm>
              <a:off x="695145" y="5103961"/>
              <a:ext cx="2989010" cy="3763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:\scratchDir\output1.txt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28548" y="4418162"/>
              <a:ext cx="990599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25.0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41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68" y="4163682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6781800" y="381000"/>
            <a:ext cx="1600199" cy="805225"/>
            <a:chOff x="695145" y="4163682"/>
            <a:chExt cx="2989010" cy="1316649"/>
          </a:xfrm>
        </p:grpSpPr>
        <p:sp>
          <p:nvSpPr>
            <p:cNvPr id="43" name="Rectangle 42"/>
            <p:cNvSpPr/>
            <p:nvPr/>
          </p:nvSpPr>
          <p:spPr>
            <a:xfrm>
              <a:off x="695145" y="5103961"/>
              <a:ext cx="2989010" cy="3763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dirty="0">
                  <a:solidFill>
                    <a:srgbClr val="663300"/>
                  </a:solidFill>
                  <a:cs typeface="Courier New" pitchFamily="49" charset="0"/>
                </a:rPr>
                <a:t>c</a:t>
              </a:r>
              <a:r>
                <a:rPr lang="en-US" sz="1050" dirty="0" smtClean="0">
                  <a:solidFill>
                    <a:srgbClr val="663300"/>
                  </a:solidFill>
                  <a:cs typeface="Courier New" pitchFamily="49" charset="0"/>
                </a:rPr>
                <a:t>:\scratchDir\output2.txt</a:t>
              </a:r>
              <a:endParaRPr lang="en-US" sz="1050" dirty="0">
                <a:solidFill>
                  <a:srgbClr val="663300"/>
                </a:solidFill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28548" y="4418162"/>
              <a:ext cx="990599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31.3</a:t>
              </a:r>
            </a:p>
            <a:p>
              <a:endPara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45" name="Picture 3" descr="C:\Users\falcon\AppData\Local\Microsoft\Windows\Temporary Internet Files\Content.IE5\VD8P26W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68" y="4163682"/>
              <a:ext cx="749779" cy="7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639847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frl slide master">
  <a:themeElements>
    <a:clrScheme name="afrl slide master 8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00FF"/>
      </a:hlink>
      <a:folHlink>
        <a:srgbClr val="CECECE"/>
      </a:folHlink>
    </a:clrScheme>
    <a:fontScheme name="afrl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27432" rIns="91440" bIns="27432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27432" rIns="91440" bIns="27432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rl slide master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rl slide master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rl slide master 8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618FFD"/>
        </a:accent1>
        <a:accent2>
          <a:srgbClr val="00AE00"/>
        </a:accent2>
        <a:accent3>
          <a:srgbClr val="FFFFFF"/>
        </a:accent3>
        <a:accent4>
          <a:srgbClr val="000000"/>
        </a:accent4>
        <a:accent5>
          <a:srgbClr val="B7C6FE"/>
        </a:accent5>
        <a:accent6>
          <a:srgbClr val="009D00"/>
        </a:accent6>
        <a:hlink>
          <a:srgbClr val="0000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107260</TotalTime>
  <Words>1967</Words>
  <Application>Microsoft Office PowerPoint</Application>
  <PresentationFormat>On-screen Show (4:3)</PresentationFormat>
  <Paragraphs>557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Custom Design</vt:lpstr>
      <vt:lpstr>1_Custom Design</vt:lpstr>
      <vt:lpstr>afrl slide master</vt:lpstr>
      <vt:lpstr>2_Custom Design</vt:lpstr>
      <vt:lpstr>Slide 1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Live Demo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Computing EnviRonment - SORCER</dc:title>
  <dc:creator>KolonaRM</dc:creator>
  <cp:lastModifiedBy>burtonSA</cp:lastModifiedBy>
  <cp:revision>501</cp:revision>
  <dcterms:created xsi:type="dcterms:W3CDTF">2011-11-03T12:11:35Z</dcterms:created>
  <dcterms:modified xsi:type="dcterms:W3CDTF">2011-11-22T19:04:43Z</dcterms:modified>
</cp:coreProperties>
</file>