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media/audio1.bin" ContentType="audio/unknown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70" r:id="rId4"/>
    <p:sldId id="284" r:id="rId5"/>
    <p:sldId id="285" r:id="rId6"/>
    <p:sldId id="268" r:id="rId7"/>
    <p:sldId id="272" r:id="rId8"/>
    <p:sldId id="263" r:id="rId9"/>
    <p:sldId id="273" r:id="rId10"/>
    <p:sldId id="269" r:id="rId11"/>
    <p:sldId id="282" r:id="rId12"/>
    <p:sldId id="281" r:id="rId13"/>
    <p:sldId id="283" r:id="rId14"/>
    <p:sldId id="280" r:id="rId15"/>
    <p:sldId id="274" r:id="rId16"/>
    <p:sldId id="271" r:id="rId17"/>
    <p:sldId id="278" r:id="rId18"/>
    <p:sldId id="276" r:id="rId19"/>
    <p:sldId id="288" r:id="rId20"/>
    <p:sldId id="292" r:id="rId21"/>
    <p:sldId id="293" r:id="rId22"/>
    <p:sldId id="298" r:id="rId23"/>
    <p:sldId id="299" r:id="rId24"/>
    <p:sldId id="300" r:id="rId25"/>
    <p:sldId id="291" r:id="rId26"/>
    <p:sldId id="289" r:id="rId27"/>
    <p:sldId id="257" r:id="rId28"/>
    <p:sldId id="258" r:id="rId29"/>
    <p:sldId id="260" r:id="rId30"/>
    <p:sldId id="261" r:id="rId31"/>
    <p:sldId id="302" r:id="rId32"/>
    <p:sldId id="297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9AC00"/>
    <a:srgbClr val="A67DC9"/>
    <a:srgbClr val="4E9BE1"/>
    <a:srgbClr val="F66B68"/>
    <a:srgbClr val="CCCC66"/>
    <a:srgbClr val="FEFA8F"/>
    <a:srgbClr val="9999CC"/>
    <a:srgbClr val="E2E2E2"/>
    <a:srgbClr val="C465BF"/>
    <a:srgbClr val="CC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74716" autoAdjust="0"/>
  </p:normalViewPr>
  <p:slideViewPr>
    <p:cSldViewPr snapToGrid="0" snapToObjects="1">
      <p:cViewPr varScale="1">
        <p:scale>
          <a:sx n="120" d="100"/>
          <a:sy n="120" d="100"/>
        </p:scale>
        <p:origin x="-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36C3E-1FF2-F042-8F97-F1AB942281F7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E0AC2-E59E-B844-8032-7144BB047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		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		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Control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		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Results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Input		Process		Strategies		Output</a:t>
            </a:r>
          </a:p>
          <a:p>
            <a:pPr algn="l"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Technologies 	Tools		Knowledge		Solutions</a:t>
            </a:r>
          </a:p>
          <a:p>
            <a:pPr algn="l"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Data Store		Choreography	Orchestration	Results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Amorphousness</a:t>
            </a:r>
          </a:p>
          <a:p>
            <a:pPr>
              <a:buNone/>
            </a:pPr>
            <a:r>
              <a:rPr lang="en-US" dirty="0" err="1">
                <a:latin typeface="Arial" charset="0"/>
                <a:ea typeface="ＭＳ Ｐゴシック" charset="-128"/>
                <a:cs typeface="ＭＳ Ｐゴシック" charset="-128"/>
              </a:rPr>
              <a:t>Multifidelity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>
              <a:buNone/>
            </a:pPr>
            <a:r>
              <a:rPr lang="en-US" dirty="0" err="1">
                <a:latin typeface="Arial" charset="0"/>
                <a:ea typeface="ＭＳ Ｐゴシック" charset="-128"/>
                <a:cs typeface="ＭＳ Ｐゴシック" charset="-128"/>
              </a:rPr>
              <a:t>Multidisciplinay</a:t>
            </a: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Aerodynamic</a:t>
            </a: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Structure</a:t>
            </a: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Controls</a:t>
            </a:r>
          </a:p>
          <a:p>
            <a:pPr>
              <a:buNone/>
            </a:pPr>
            <a:r>
              <a:rPr lang="en-US" dirty="0" err="1">
                <a:latin typeface="Arial" charset="0"/>
                <a:ea typeface="ＭＳ Ｐゴシック" charset="-128"/>
                <a:cs typeface="ＭＳ Ｐゴシック" charset="-128"/>
              </a:rPr>
              <a:t>Electromagnetics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Propulsion</a:t>
            </a:r>
          </a:p>
          <a:p>
            <a:pPr>
              <a:buNone/>
            </a:pP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>
              <a:buNone/>
            </a:pPr>
            <a:r>
              <a:rPr lang="en-US" dirty="0" err="1">
                <a:latin typeface="Arial" charset="0"/>
                <a:ea typeface="ＭＳ Ｐゴシック" charset="-128"/>
                <a:cs typeface="ＭＳ Ｐゴシック" charset="-128"/>
              </a:rPr>
              <a:t>Aeroelasticity</a:t>
            </a: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: Aerodynamic and Structures</a:t>
            </a:r>
          </a:p>
          <a:p>
            <a:pPr marL="160455" indent="-160455" defTabSz="89730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err="1">
                <a:latin typeface="Arial" charset="0"/>
                <a:ea typeface="ＭＳ Ｐゴシック" charset="-128"/>
                <a:cs typeface="ＭＳ Ｐゴシック" charset="-128"/>
              </a:rPr>
              <a:t>Aeroservoelasticity</a:t>
            </a: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: Aerodynamic, Structures, and Controls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DF876-327C-C348-9A43-735D144B091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Description: IDL and XML vs. Java Interfaces</a:t>
            </a:r>
          </a:p>
          <a:p>
            <a:r>
              <a:rPr lang="en-US" dirty="0" smtClean="0"/>
              <a:t>Data format:</a:t>
            </a:r>
            <a:r>
              <a:rPr lang="en-US" baseline="0" dirty="0" smtClean="0"/>
              <a:t> generic associative array (ontology) rather than Esperanto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E0AC2-E59E-B844-8032-7144BB0474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9EEBF11-FDA7-8748-8CD8-BFF19AC7A3A6}" type="datetime1">
              <a:rPr lang="en-US"/>
              <a:pPr/>
              <a:t>9/9/10</a:t>
            </a:fld>
            <a:endParaRPr lang="en-US"/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Session #, Speaker Name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08989-ADBA-C747-98F2-CB7CD0FE55D2}" type="slidenum">
              <a:rPr lang="en-US"/>
              <a:pPr/>
              <a:t>18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0FCB110-A3A0-DC45-982E-6E9453CE4178}" type="datetime1">
              <a:rPr lang="en-US">
                <a:solidFill>
                  <a:srgbClr val="000000"/>
                </a:solidFill>
              </a:rPr>
              <a:pPr/>
              <a:t>9/9/10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Session #, Speaker Name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3DBC0-91D8-B24F-96BD-5FBDD39C9BA6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/>
              <a:t>The Java Programming Env Unifies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333399"/>
                </a:solidFill>
              </a:rPr>
              <a:t>The Java™  virtual machine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/>
              <a:t>	– Provides a homogeneous platform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/>
              <a:t>	– Allows object mobility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/>
              <a:t>	– Insures safety and control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>
                <a:solidFill>
                  <a:srgbClr val="333399"/>
                </a:solidFill>
              </a:rPr>
              <a:t>• The real WORA payoff is the network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/>
              <a:t>	– Not porting applications, moving objects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2589118-8E17-C14D-8EBB-19EBD34D1EE2}" type="datetime1">
              <a:rPr lang="en-US">
                <a:solidFill>
                  <a:srgbClr val="000000"/>
                </a:solidFill>
              </a:rPr>
              <a:pPr/>
              <a:t>9/9/10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Session #, Speaker Name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30FE6-9191-9241-91F1-462F27B4EC58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60455" indent="-160455" defTabSz="897301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Exertion – specification of service collaboration (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metaprocessor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and processing)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Basic vs. Composite Exertions (encapsulation of data, ops, control strategy)</a:t>
            </a:r>
          </a:p>
          <a:p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Java Programming </a:t>
            </a:r>
            <a:r>
              <a:rPr lang="en-US" b="1" dirty="0" err="1"/>
              <a:t>Env</a:t>
            </a:r>
            <a:r>
              <a:rPr lang="en-US" b="1" dirty="0"/>
              <a:t> Unifies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The Java™  virtual machine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Provides a homogeneous platform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Allows object mobility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Insures safety and control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• The real WORA payoff is the network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Not porting applications, moving objects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2589118-8E17-C14D-8EBB-19EBD34D1EE2}" type="datetime1">
              <a:rPr lang="en-US">
                <a:solidFill>
                  <a:srgbClr val="000000"/>
                </a:solidFill>
              </a:rPr>
              <a:pPr/>
              <a:t>9/9/10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Session #, Speaker Name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30FE6-9191-9241-91F1-462F27B4EC58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60455" indent="-160455" defTabSz="897301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Exertion – specification of service collaboration (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metaprocessor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and processing)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Basic vs. Composite Exertions (encapsulation of data, ops, control strategy)</a:t>
            </a:r>
          </a:p>
          <a:p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Java Programming </a:t>
            </a:r>
            <a:r>
              <a:rPr lang="en-US" b="1" dirty="0" err="1"/>
              <a:t>Env</a:t>
            </a:r>
            <a:r>
              <a:rPr lang="en-US" b="1" dirty="0"/>
              <a:t> Unifies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The Java™  virtual machine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Provides a homogeneous platform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Allows object mobility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Insures safety and control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• The real WORA payoff is the network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Not porting applications, moving objects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2589118-8E17-C14D-8EBB-19EBD34D1EE2}" type="datetime1">
              <a:rPr lang="en-US">
                <a:solidFill>
                  <a:srgbClr val="000000"/>
                </a:solidFill>
              </a:rPr>
              <a:pPr/>
              <a:t>9/9/10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Session #, Speaker Name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30FE6-9191-9241-91F1-462F27B4EC58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60455" indent="-160455" defTabSz="897301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Exertion – specification of service collaboration (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metaprocessor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and processing)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Basic vs. Composite Exertions (encapsulation of data, ops, control strategy)</a:t>
            </a:r>
          </a:p>
          <a:p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Java Programming </a:t>
            </a:r>
            <a:r>
              <a:rPr lang="en-US" b="1" dirty="0" err="1"/>
              <a:t>Env</a:t>
            </a:r>
            <a:r>
              <a:rPr lang="en-US" b="1" dirty="0"/>
              <a:t> Unifies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The Java™  virtual machine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Provides a homogeneous platform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Allows object mobility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Insures safety and control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• The real WORA payoff is the network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Not porting applications, moving objects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2589118-8E17-C14D-8EBB-19EBD34D1EE2}" type="datetime1">
              <a:rPr lang="en-US">
                <a:solidFill>
                  <a:srgbClr val="000000"/>
                </a:solidFill>
              </a:rPr>
              <a:pPr/>
              <a:t>9/9/10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Session #, Speaker Name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30FE6-9191-9241-91F1-462F27B4EC58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60455" indent="-160455" defTabSz="897301" eaLnBrk="0" fontAlgn="base" hangingPunct="0">
              <a:spcBef>
                <a:spcPct val="3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Exertion – specification of service collaboration (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metaprocessor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and processing)</a:t>
            </a:r>
            <a:br>
              <a:rPr lang="en-US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Basic vs. Composite Exertions (encapsulation of data, ops, control strategy)</a:t>
            </a:r>
          </a:p>
          <a:p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Java Programming </a:t>
            </a:r>
            <a:r>
              <a:rPr lang="en-US" b="1" dirty="0" err="1"/>
              <a:t>Env</a:t>
            </a:r>
            <a:r>
              <a:rPr lang="en-US" b="1" dirty="0"/>
              <a:t> Unifies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The Java™  virtual machine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Provides a homogeneous platform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Allows object mobility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Insures safety and control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333399"/>
                </a:solidFill>
              </a:rPr>
              <a:t>• The real WORA payoff is the network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	– Not porting applications, moving objects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E0AC2-E59E-B844-8032-7144BB0474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7425" y="622300"/>
            <a:ext cx="4143375" cy="3108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7372" y="3983182"/>
            <a:ext cx="4838140" cy="12884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674" tIns="41675" rIns="83674" bIns="41675">
            <a:prstTxWarp prst="textNoShape">
              <a:avLst/>
            </a:prstTxWarp>
            <a:spAutoFit/>
          </a:bodyPr>
          <a:lstStyle/>
          <a:p>
            <a:pPr marL="205146" indent="-205146">
              <a:lnSpc>
                <a:spcPct val="93000"/>
              </a:lnSpc>
              <a:spcBef>
                <a:spcPts val="381"/>
              </a:spcBef>
              <a:tabLst>
                <a:tab pos="205146" algn="l"/>
                <a:tab pos="1025728" algn="l"/>
                <a:tab pos="1846311" algn="l"/>
                <a:tab pos="2666893" algn="l"/>
                <a:tab pos="3487476" algn="l"/>
                <a:tab pos="4308058" algn="l"/>
                <a:tab pos="5128641" algn="l"/>
                <a:tab pos="5949224" algn="l"/>
                <a:tab pos="6769806" algn="l"/>
                <a:tab pos="7590389" algn="l"/>
                <a:tab pos="8410971" algn="l"/>
                <a:tab pos="9231554" algn="l"/>
              </a:tabLst>
            </a:pPr>
            <a:r>
              <a:rPr lang="en-GB" dirty="0" smtClean="0">
                <a:latin typeface="SunSans-Demi" pitchFamily="16" charset="0"/>
                <a:ea typeface="HG Mincho Light J" charset="0"/>
                <a:cs typeface="HG Mincho Light J" charset="0"/>
              </a:rPr>
              <a:t>SORCER Virtual </a:t>
            </a:r>
            <a:r>
              <a:rPr lang="en-GB" dirty="0">
                <a:latin typeface="SunSans-Demi" pitchFamily="16" charset="0"/>
                <a:ea typeface="HG Mincho Light J" charset="0"/>
                <a:cs typeface="HG Mincho Light J" charset="0"/>
              </a:rPr>
              <a:t>Network</a:t>
            </a:r>
            <a:endParaRPr lang="en-GB" dirty="0" smtClean="0">
              <a:latin typeface="SunSans-Demi" pitchFamily="16" charset="0"/>
              <a:ea typeface="HG Mincho Light J" charset="0"/>
              <a:cs typeface="HG Mincho Light J" charset="0"/>
            </a:endParaRPr>
          </a:p>
          <a:p>
            <a:pPr marL="205146" indent="-205146">
              <a:lnSpc>
                <a:spcPct val="93000"/>
              </a:lnSpc>
              <a:spcBef>
                <a:spcPct val="0"/>
              </a:spcBef>
              <a:spcAft>
                <a:spcPts val="258"/>
              </a:spcAft>
              <a:buFont typeface="Times New Roman" charset="0"/>
              <a:buChar char="•"/>
              <a:tabLst>
                <a:tab pos="205146" algn="l"/>
                <a:tab pos="1025728" algn="l"/>
                <a:tab pos="1846311" algn="l"/>
                <a:tab pos="2666893" algn="l"/>
                <a:tab pos="3487476" algn="l"/>
                <a:tab pos="4308058" algn="l"/>
                <a:tab pos="5128641" algn="l"/>
                <a:tab pos="5949224" algn="l"/>
                <a:tab pos="6769806" algn="l"/>
                <a:tab pos="7590389" algn="l"/>
                <a:tab pos="8410971" algn="l"/>
                <a:tab pos="9231554" algn="l"/>
              </a:tabLst>
            </a:pPr>
            <a:r>
              <a:rPr lang="en-GB" dirty="0" smtClean="0">
                <a:latin typeface="SunSans-Regular" pitchFamily="16" charset="0"/>
                <a:ea typeface="HG Mincho Light J" charset="0"/>
                <a:cs typeface="HG Mincho Light J" charset="0"/>
              </a:rPr>
              <a:t>SORECER OS establishes </a:t>
            </a:r>
            <a:r>
              <a:rPr lang="en-GB" dirty="0">
                <a:latin typeface="SunSans-Regular" pitchFamily="16" charset="0"/>
                <a:ea typeface="HG Mincho Light J" charset="0"/>
                <a:cs typeface="HG Mincho Light J" charset="0"/>
              </a:rPr>
              <a:t>a virtual network on top of existing networks, hiding their underlying physical topology. The</a:t>
            </a:r>
            <a:r>
              <a:rPr lang="en-GB" dirty="0" smtClean="0">
                <a:latin typeface="SunSans-Regular" pitchFamily="16" charset="0"/>
                <a:ea typeface="HG Mincho Light J" charset="0"/>
                <a:cs typeface="HG Mincho Light J" charset="0"/>
              </a:rPr>
              <a:t> </a:t>
            </a:r>
            <a:r>
              <a:rPr lang="en-GB" i="1" dirty="0" smtClean="0">
                <a:latin typeface="SunSans-Regular" pitchFamily="16" charset="0"/>
                <a:ea typeface="HG Mincho Light J" charset="0"/>
                <a:cs typeface="HG Mincho Light J" charset="0"/>
              </a:rPr>
              <a:t>SCER virtual </a:t>
            </a:r>
            <a:r>
              <a:rPr lang="en-GB" i="1" dirty="0">
                <a:latin typeface="SunSans-Regular" pitchFamily="16" charset="0"/>
                <a:ea typeface="HG Mincho Light J" charset="0"/>
                <a:cs typeface="HG Mincho Light J" charset="0"/>
              </a:rPr>
              <a:t>network</a:t>
            </a:r>
            <a:r>
              <a:rPr lang="en-GB" dirty="0">
                <a:latin typeface="SunSans-Regular" pitchFamily="16" charset="0"/>
                <a:ea typeface="HG Mincho Light J" charset="0"/>
                <a:cs typeface="HG Mincho Light J" charset="0"/>
              </a:rPr>
              <a:t> standardizes the manner in which</a:t>
            </a:r>
            <a:r>
              <a:rPr lang="en-GB" dirty="0" smtClean="0">
                <a:latin typeface="SunSans-Regular" pitchFamily="16" charset="0"/>
                <a:ea typeface="HG Mincho Light J" charset="0"/>
                <a:cs typeface="HG Mincho Light J" charset="0"/>
              </a:rPr>
              <a:t> service discover </a:t>
            </a:r>
            <a:r>
              <a:rPr lang="en-GB" dirty="0">
                <a:latin typeface="SunSans-Regular" pitchFamily="16" charset="0"/>
                <a:ea typeface="HG Mincho Light J" charset="0"/>
                <a:cs typeface="HG Mincho Light J" charset="0"/>
              </a:rPr>
              <a:t>each other, self-organize into</a:t>
            </a:r>
            <a:r>
              <a:rPr lang="en-GB" dirty="0" smtClean="0">
                <a:latin typeface="SunSans-Regular" pitchFamily="16" charset="0"/>
                <a:ea typeface="HG Mincho Light J" charset="0"/>
                <a:cs typeface="HG Mincho Light J" charset="0"/>
              </a:rPr>
              <a:t> exertion groups</a:t>
            </a:r>
            <a:r>
              <a:rPr lang="en-GB" dirty="0">
                <a:latin typeface="SunSans-Regular" pitchFamily="16" charset="0"/>
                <a:ea typeface="HG Mincho Light J" charset="0"/>
                <a:cs typeface="HG Mincho Light J" charset="0"/>
              </a:rPr>
              <a:t>, advertise and discover network resources, communicate, and monitor one another.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server and services (programs)  are on</a:t>
            </a:r>
            <a:r>
              <a:rPr lang="en-US" baseline="0" dirty="0" smtClean="0"/>
              <a:t> the same processor</a:t>
            </a:r>
          </a:p>
          <a:p>
            <a:r>
              <a:rPr lang="en-US" baseline="0" dirty="0" smtClean="0"/>
              <a:t>App servers are networked </a:t>
            </a:r>
            <a:r>
              <a:rPr lang="en-US" baseline="0" smtClean="0"/>
              <a:t>not services, </a:t>
            </a:r>
            <a:r>
              <a:rPr lang="en-US" baseline="0" dirty="0" smtClean="0"/>
              <a:t>you can not accessing a service not accession app server first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18DB956-6E40-0F4B-8B7D-219875E7E6DE}" type="datetime1">
              <a:rPr lang="en-US" smtClean="0">
                <a:solidFill>
                  <a:prstClr val="black"/>
                </a:solidFill>
              </a:rPr>
              <a:pPr>
                <a:defRPr/>
              </a:pPr>
              <a:t>9/9/10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Session #, Speaker Name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43020-4077-2D40-9015-B19007CC795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7425" y="622300"/>
            <a:ext cx="4143375" cy="31083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7372" y="3983182"/>
            <a:ext cx="4838140" cy="12884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3674" tIns="41675" rIns="83674" bIns="41675">
            <a:prstTxWarp prst="textNoShape">
              <a:avLst/>
            </a:prstTxWarp>
            <a:spAutoFit/>
          </a:bodyPr>
          <a:lstStyle/>
          <a:p>
            <a:pPr marL="205146" indent="-205146">
              <a:lnSpc>
                <a:spcPct val="93000"/>
              </a:lnSpc>
              <a:spcBef>
                <a:spcPts val="381"/>
              </a:spcBef>
              <a:tabLst>
                <a:tab pos="205146" algn="l"/>
                <a:tab pos="1025728" algn="l"/>
                <a:tab pos="1846311" algn="l"/>
                <a:tab pos="2666893" algn="l"/>
                <a:tab pos="3487476" algn="l"/>
                <a:tab pos="4308058" algn="l"/>
                <a:tab pos="5128641" algn="l"/>
                <a:tab pos="5949224" algn="l"/>
                <a:tab pos="6769806" algn="l"/>
                <a:tab pos="7590389" algn="l"/>
                <a:tab pos="8410971" algn="l"/>
                <a:tab pos="9231554" algn="l"/>
              </a:tabLst>
            </a:pPr>
            <a:r>
              <a:rPr lang="en-GB" dirty="0" smtClean="0">
                <a:latin typeface="SunSans-Demi" pitchFamily="16" charset="0"/>
                <a:ea typeface="HG Mincho Light J" charset="0"/>
                <a:cs typeface="HG Mincho Light J" charset="0"/>
              </a:rPr>
              <a:t>SORCER Virtual </a:t>
            </a:r>
            <a:r>
              <a:rPr lang="en-GB" dirty="0">
                <a:latin typeface="SunSans-Demi" pitchFamily="16" charset="0"/>
                <a:ea typeface="HG Mincho Light J" charset="0"/>
                <a:cs typeface="HG Mincho Light J" charset="0"/>
              </a:rPr>
              <a:t>Network</a:t>
            </a:r>
            <a:endParaRPr lang="en-GB" dirty="0" smtClean="0">
              <a:latin typeface="SunSans-Demi" pitchFamily="16" charset="0"/>
              <a:ea typeface="HG Mincho Light J" charset="0"/>
              <a:cs typeface="HG Mincho Light J" charset="0"/>
            </a:endParaRPr>
          </a:p>
          <a:p>
            <a:pPr marL="205146" indent="-205146">
              <a:lnSpc>
                <a:spcPct val="93000"/>
              </a:lnSpc>
              <a:spcBef>
                <a:spcPct val="0"/>
              </a:spcBef>
              <a:spcAft>
                <a:spcPts val="258"/>
              </a:spcAft>
              <a:buFont typeface="Times New Roman" charset="0"/>
              <a:buChar char="•"/>
              <a:tabLst>
                <a:tab pos="205146" algn="l"/>
                <a:tab pos="1025728" algn="l"/>
                <a:tab pos="1846311" algn="l"/>
                <a:tab pos="2666893" algn="l"/>
                <a:tab pos="3487476" algn="l"/>
                <a:tab pos="4308058" algn="l"/>
                <a:tab pos="5128641" algn="l"/>
                <a:tab pos="5949224" algn="l"/>
                <a:tab pos="6769806" algn="l"/>
                <a:tab pos="7590389" algn="l"/>
                <a:tab pos="8410971" algn="l"/>
                <a:tab pos="9231554" algn="l"/>
              </a:tabLst>
            </a:pPr>
            <a:r>
              <a:rPr lang="en-GB" dirty="0" smtClean="0">
                <a:latin typeface="SunSans-Regular" pitchFamily="16" charset="0"/>
                <a:ea typeface="HG Mincho Light J" charset="0"/>
                <a:cs typeface="HG Mincho Light J" charset="0"/>
              </a:rPr>
              <a:t>SORECER OS establishes </a:t>
            </a:r>
            <a:r>
              <a:rPr lang="en-GB" dirty="0">
                <a:latin typeface="SunSans-Regular" pitchFamily="16" charset="0"/>
                <a:ea typeface="HG Mincho Light J" charset="0"/>
                <a:cs typeface="HG Mincho Light J" charset="0"/>
              </a:rPr>
              <a:t>a virtual network on top of existing networks, hiding their underlying physical topology. The</a:t>
            </a:r>
            <a:r>
              <a:rPr lang="en-GB" dirty="0" smtClean="0">
                <a:latin typeface="SunSans-Regular" pitchFamily="16" charset="0"/>
                <a:ea typeface="HG Mincho Light J" charset="0"/>
                <a:cs typeface="HG Mincho Light J" charset="0"/>
              </a:rPr>
              <a:t> </a:t>
            </a:r>
            <a:r>
              <a:rPr lang="en-GB" i="1" dirty="0" smtClean="0">
                <a:latin typeface="SunSans-Regular" pitchFamily="16" charset="0"/>
                <a:ea typeface="HG Mincho Light J" charset="0"/>
                <a:cs typeface="HG Mincho Light J" charset="0"/>
              </a:rPr>
              <a:t>SCER virtual </a:t>
            </a:r>
            <a:r>
              <a:rPr lang="en-GB" i="1" dirty="0">
                <a:latin typeface="SunSans-Regular" pitchFamily="16" charset="0"/>
                <a:ea typeface="HG Mincho Light J" charset="0"/>
                <a:cs typeface="HG Mincho Light J" charset="0"/>
              </a:rPr>
              <a:t>network</a:t>
            </a:r>
            <a:r>
              <a:rPr lang="en-GB" dirty="0">
                <a:latin typeface="SunSans-Regular" pitchFamily="16" charset="0"/>
                <a:ea typeface="HG Mincho Light J" charset="0"/>
                <a:cs typeface="HG Mincho Light J" charset="0"/>
              </a:rPr>
              <a:t> standardizes the manner in which</a:t>
            </a:r>
            <a:r>
              <a:rPr lang="en-GB" dirty="0" smtClean="0">
                <a:latin typeface="SunSans-Regular" pitchFamily="16" charset="0"/>
                <a:ea typeface="HG Mincho Light J" charset="0"/>
                <a:cs typeface="HG Mincho Light J" charset="0"/>
              </a:rPr>
              <a:t> service discover </a:t>
            </a:r>
            <a:r>
              <a:rPr lang="en-GB" dirty="0">
                <a:latin typeface="SunSans-Regular" pitchFamily="16" charset="0"/>
                <a:ea typeface="HG Mincho Light J" charset="0"/>
                <a:cs typeface="HG Mincho Light J" charset="0"/>
              </a:rPr>
              <a:t>each other, self-organize into</a:t>
            </a:r>
            <a:r>
              <a:rPr lang="en-GB" dirty="0" smtClean="0">
                <a:latin typeface="SunSans-Regular" pitchFamily="16" charset="0"/>
                <a:ea typeface="HG Mincho Light J" charset="0"/>
                <a:cs typeface="HG Mincho Light J" charset="0"/>
              </a:rPr>
              <a:t> exertion groups</a:t>
            </a:r>
            <a:r>
              <a:rPr lang="en-GB" dirty="0">
                <a:latin typeface="SunSans-Regular" pitchFamily="16" charset="0"/>
                <a:ea typeface="HG Mincho Light J" charset="0"/>
                <a:cs typeface="HG Mincho Light J" charset="0"/>
              </a:rPr>
              <a:t>, advertise and discover network resources, communicate, and monitor one another.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Amorphousness</a:t>
            </a:r>
          </a:p>
          <a:p>
            <a:pPr>
              <a:buNone/>
            </a:pPr>
            <a:r>
              <a:rPr lang="en-US" dirty="0" err="1">
                <a:latin typeface="Arial" charset="0"/>
                <a:ea typeface="ＭＳ Ｐゴシック" charset="-128"/>
                <a:cs typeface="ＭＳ Ｐゴシック" charset="-128"/>
              </a:rPr>
              <a:t>Multifidelity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>
              <a:buNone/>
            </a:pPr>
            <a:r>
              <a:rPr lang="en-US" dirty="0" err="1">
                <a:latin typeface="Arial" charset="0"/>
                <a:ea typeface="ＭＳ Ｐゴシック" charset="-128"/>
                <a:cs typeface="ＭＳ Ｐゴシック" charset="-128"/>
              </a:rPr>
              <a:t>Multidisciplinay</a:t>
            </a: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Aerodynamic</a:t>
            </a: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Structure</a:t>
            </a: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Controls</a:t>
            </a:r>
          </a:p>
          <a:p>
            <a:pPr>
              <a:buNone/>
            </a:pPr>
            <a:r>
              <a:rPr lang="en-US" dirty="0" err="1">
                <a:latin typeface="Arial" charset="0"/>
                <a:ea typeface="ＭＳ Ｐゴシック" charset="-128"/>
                <a:cs typeface="ＭＳ Ｐゴシック" charset="-128"/>
              </a:rPr>
              <a:t>Electromagnetics</a:t>
            </a: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>
              <a:buNone/>
            </a:pP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Propulsion</a:t>
            </a:r>
          </a:p>
          <a:p>
            <a:pPr>
              <a:buNone/>
            </a:pPr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pPr>
              <a:buNone/>
            </a:pPr>
            <a:r>
              <a:rPr lang="en-US" dirty="0" err="1">
                <a:latin typeface="Arial" charset="0"/>
                <a:ea typeface="ＭＳ Ｐゴシック" charset="-128"/>
                <a:cs typeface="ＭＳ Ｐゴシック" charset="-128"/>
              </a:rPr>
              <a:t>Aeroelasticity</a:t>
            </a: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: Aerodynamic and Structures</a:t>
            </a:r>
          </a:p>
          <a:p>
            <a:pPr marL="160455" indent="-160455" defTabSz="89730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err="1">
                <a:latin typeface="Arial" charset="0"/>
                <a:ea typeface="ＭＳ Ｐゴシック" charset="-128"/>
                <a:cs typeface="ＭＳ Ｐゴシック" charset="-128"/>
              </a:rPr>
              <a:t>Aeroservoelasticity</a:t>
            </a:r>
            <a:r>
              <a:rPr lang="en-US" dirty="0">
                <a:latin typeface="Arial" charset="0"/>
                <a:ea typeface="ＭＳ Ｐゴシック" charset="-128"/>
                <a:cs typeface="ＭＳ Ｐゴシック" charset="-128"/>
              </a:rPr>
              <a:t>: Aerodynamic, Structures, and Controls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18DB956-6E40-0F4B-8B7D-219875E7E6DE}" type="datetime1">
              <a:rPr lang="en-US" smtClean="0"/>
              <a:pPr>
                <a:defRPr/>
              </a:pPr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#, Speaker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43020-4077-2D40-9015-B19007CC79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The fallacies are summarized as follows: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1.	The network is reliable.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2.	Latency is zero.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3.	Bandwidth is infinite.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4.	The network is secure.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5.	Topology doesn't change.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6.	There is one administrator.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7.	Transport cost is zero.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8"/>
              <a:tabLst/>
              <a:defRPr/>
            </a:pPr>
            <a:r>
              <a:rPr lang="en-US" sz="1200" dirty="0" smtClean="0">
                <a:latin typeface="Helvetica"/>
              </a:rPr>
              <a:t>The network is homogeneous.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8"/>
              <a:tabLst/>
              <a:defRPr/>
            </a:pPr>
            <a:endParaRPr lang="en-US" sz="1200" dirty="0" smtClean="0">
              <a:latin typeface="Helvetica"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E0AC2-E59E-B844-8032-7144BB0474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The fallacies are summarized as follows: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1.	The network is reliable.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2.	Latency is zero.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3.	Bandwidth is infinite.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4.	The network is secure.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5.	Topology doesn't change.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6.	There is one administrator.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7.	Transport cost is zero.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Helvetica"/>
              </a:rPr>
              <a:t>8. 	The network is homogeneous.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E0AC2-E59E-B844-8032-7144BB0474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 = behavioral transfer</a:t>
            </a:r>
          </a:p>
          <a:p>
            <a:r>
              <a:rPr lang="en-US" dirty="0" smtClean="0"/>
              <a:t>Proxy object vs. description</a:t>
            </a:r>
          </a:p>
          <a:p>
            <a:r>
              <a:rPr lang="en-US" dirty="0" smtClean="0"/>
              <a:t>Services via interfaces support </a:t>
            </a:r>
            <a:r>
              <a:rPr lang="en-US" i="1" dirty="0" smtClean="0"/>
              <a:t>inheritance </a:t>
            </a:r>
            <a:r>
              <a:rPr lang="en-US" dirty="0" smtClean="0"/>
              <a:t>of behavior and service objects </a:t>
            </a:r>
            <a:r>
              <a:rPr lang="en-US" i="1" dirty="0" smtClean="0"/>
              <a:t>instantiation </a:t>
            </a:r>
            <a:r>
              <a:rPr lang="en-US" dirty="0" smtClean="0"/>
              <a:t>and service </a:t>
            </a:r>
            <a:r>
              <a:rPr lang="en-US" i="1" dirty="0" smtClean="0"/>
              <a:t>encapsulation</a:t>
            </a:r>
          </a:p>
          <a:p>
            <a:endParaRPr lang="en-US" i="1" dirty="0" smtClean="0"/>
          </a:p>
          <a:p>
            <a:r>
              <a:rPr lang="en-US" i="0" dirty="0" smtClean="0"/>
              <a:t>Find description:</a:t>
            </a:r>
          </a:p>
          <a:p>
            <a:r>
              <a:rPr lang="en-US" i="0" dirty="0" smtClean="0"/>
              <a:t>Static location</a:t>
            </a:r>
          </a:p>
          <a:p>
            <a:r>
              <a:rPr lang="en-US" i="0" dirty="0" smtClean="0"/>
              <a:t>Implementation details</a:t>
            </a:r>
          </a:p>
          <a:p>
            <a:r>
              <a:rPr lang="en-US" i="0" dirty="0" smtClean="0"/>
              <a:t>Error prone: names defined by letters and digits</a:t>
            </a:r>
          </a:p>
          <a:p>
            <a:endParaRPr lang="en-US" i="0" dirty="0" smtClean="0"/>
          </a:p>
          <a:p>
            <a:r>
              <a:rPr lang="en-US" i="0" dirty="0" smtClean="0"/>
              <a:t>Types are common (service types):</a:t>
            </a:r>
          </a:p>
          <a:p>
            <a:r>
              <a:rPr lang="en-US" i="0" dirty="0" smtClean="0"/>
              <a:t>A chair without a back or arm rests is a stool, or when raised up, a bar stool. A chair with arms is an armchair and with folding action and inclining footrest, a recliner. A permanently fixed chair in a train or theater is a seat or airline seat; when riding, it is a saddle and bicycle saddle, and for an automobile, a car seat or infant car seat. With wheels it is a wheelchair and when hung from above, a swing.</a:t>
            </a:r>
          </a:p>
          <a:p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E0AC2-E59E-B844-8032-7144BB0474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Jobber – on-demand synchronous federation</a:t>
            </a:r>
          </a:p>
          <a:p>
            <a:r>
              <a:rPr lang="en-US" dirty="0" smtClean="0"/>
              <a:t>Spacer – asynchronous federation</a:t>
            </a:r>
          </a:p>
          <a:p>
            <a:r>
              <a:rPr lang="en-US" dirty="0" smtClean="0"/>
              <a:t>Cataloger – optimized workflow</a:t>
            </a:r>
          </a:p>
          <a:p>
            <a:r>
              <a:rPr lang="en-US" dirty="0" smtClean="0"/>
              <a:t>DI – dependency injection via configuration files that handle object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E0AC2-E59E-B844-8032-7144BB0474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Mike Sobolewski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D874D-D685-234C-B325-632B260C5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F97E2-EF01-244E-B278-6769E0ABEED8}" type="datetimeFigureOut">
              <a:rPr lang="en-US" smtClean="0"/>
              <a:pPr/>
              <a:t>9/9/10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5903-982B-634C-9DDB-890776BF477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0" descr="sorcer-dock-co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87757" y="6301766"/>
            <a:ext cx="455974" cy="45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0300" y="6629400"/>
            <a:ext cx="510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B2B2B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Mike Sobolewski</a:t>
            </a: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990600" y="6629400"/>
            <a:ext cx="0" cy="2286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3413" y="6629400"/>
            <a:ext cx="46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B2B2B2"/>
                </a:solidFill>
                <a:latin typeface="Arial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CE9687A-57D1-A942-AC31-1669ABB33ADF}" type="slidenum">
              <a:rPr lang="en-US">
                <a:ea typeface="ＭＳ Ｐゴシック" charset="-128"/>
                <a:cs typeface="ＭＳ Ｐゴシック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50" descr="sorcer-dock-c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87757" y="6301766"/>
            <a:ext cx="455974" cy="45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rgbClr val="CC0000"/>
        </a:buClr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CC0000"/>
        </a:buClr>
        <a:buChar char="–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CC0000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15000"/>
        </a:spcBef>
        <a:spcAft>
          <a:spcPct val="25000"/>
        </a:spcAft>
        <a:buClr>
          <a:srgbClr val="CC0000"/>
        </a:buClr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ct val="85000"/>
        </a:lnSpc>
        <a:spcBef>
          <a:spcPct val="15000"/>
        </a:spcBef>
        <a:spcAft>
          <a:spcPct val="25000"/>
        </a:spcAft>
        <a:buClr>
          <a:srgbClr val="CC0000"/>
        </a:buClr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lnSpc>
          <a:spcPct val="85000"/>
        </a:lnSpc>
        <a:spcBef>
          <a:spcPct val="15000"/>
        </a:spcBef>
        <a:spcAft>
          <a:spcPct val="25000"/>
        </a:spcAft>
        <a:buClr>
          <a:srgbClr val="CC0000"/>
        </a:buClr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lnSpc>
          <a:spcPct val="85000"/>
        </a:lnSpc>
        <a:spcBef>
          <a:spcPct val="15000"/>
        </a:spcBef>
        <a:spcAft>
          <a:spcPct val="25000"/>
        </a:spcAft>
        <a:buClr>
          <a:srgbClr val="CC0000"/>
        </a:buClr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lnSpc>
          <a:spcPct val="85000"/>
        </a:lnSpc>
        <a:spcBef>
          <a:spcPct val="15000"/>
        </a:spcBef>
        <a:spcAft>
          <a:spcPct val="25000"/>
        </a:spcAft>
        <a:buClr>
          <a:srgbClr val="CC0000"/>
        </a:buClr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lnSpc>
          <a:spcPct val="85000"/>
        </a:lnSpc>
        <a:spcBef>
          <a:spcPct val="15000"/>
        </a:spcBef>
        <a:spcAft>
          <a:spcPct val="25000"/>
        </a:spcAft>
        <a:buClr>
          <a:srgbClr val="CC0000"/>
        </a:buClr>
        <a:buChar char="»"/>
        <a:defRPr sz="2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Fallacies_of_Distributed_Comput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Metacomputing Analysis and Design </a:t>
            </a:r>
            <a:br>
              <a:rPr lang="en-US" sz="4000" dirty="0" smtClean="0"/>
            </a:br>
            <a:r>
              <a:rPr lang="en-US" sz="4000" dirty="0" smtClean="0"/>
              <a:t>in SORCER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Ray </a:t>
            </a:r>
            <a:r>
              <a:rPr lang="en-US" dirty="0" err="1" smtClean="0"/>
              <a:t>Kolonay</a:t>
            </a:r>
            <a:endParaRPr lang="en-US" dirty="0" smtClean="0"/>
          </a:p>
          <a:p>
            <a:r>
              <a:rPr lang="en-US" sz="2118" dirty="0" smtClean="0"/>
              <a:t>AFRL/WPAFB</a:t>
            </a:r>
          </a:p>
          <a:p>
            <a:r>
              <a:rPr lang="en-US" dirty="0" smtClean="0"/>
              <a:t>Mike Sobolewski</a:t>
            </a:r>
          </a:p>
          <a:p>
            <a:r>
              <a:rPr lang="en-US" sz="1946" dirty="0" err="1" smtClean="0"/>
              <a:t>SORCERsoft.org</a:t>
            </a:r>
            <a:r>
              <a:rPr lang="en-US" sz="1946" dirty="0" smtClean="0"/>
              <a:t>, PJIIT</a:t>
            </a:r>
          </a:p>
          <a:p>
            <a:endParaRPr lang="en-US" sz="194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Process Activation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323" y="1143000"/>
            <a:ext cx="7938477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urier New"/>
              </a:rPr>
              <a:t>Functional call</a:t>
            </a:r>
          </a:p>
          <a:p>
            <a:pPr lvl="1"/>
            <a:r>
              <a:rPr lang="en-US" dirty="0" smtClean="0">
                <a:cs typeface="Courier New"/>
              </a:rPr>
              <a:t>Functional composition – f1(f3(f4, f5))</a:t>
            </a:r>
          </a:p>
          <a:p>
            <a:pPr lvl="1"/>
            <a:r>
              <a:rPr lang="en-US" dirty="0" smtClean="0">
                <a:cs typeface="Courier New"/>
              </a:rPr>
              <a:t>Procedure – concatenation, loop, branch</a:t>
            </a:r>
          </a:p>
          <a:p>
            <a:r>
              <a:rPr lang="en-US" dirty="0" smtClean="0">
                <a:cs typeface="Courier New"/>
              </a:rPr>
              <a:t>Object messages – message passing</a:t>
            </a:r>
          </a:p>
          <a:p>
            <a:pPr lvl="1"/>
            <a:r>
              <a:rPr lang="en-US" dirty="0" smtClean="0">
                <a:cs typeface="Courier New"/>
              </a:rPr>
              <a:t>Class creation</a:t>
            </a:r>
          </a:p>
          <a:p>
            <a:pPr lvl="1"/>
            <a:r>
              <a:rPr lang="en-US" dirty="0" smtClean="0">
                <a:cs typeface="Courier New"/>
              </a:rPr>
              <a:t>Object composition (assembly)</a:t>
            </a:r>
          </a:p>
          <a:p>
            <a:pPr lvl="1"/>
            <a:r>
              <a:rPr lang="en-US" dirty="0" smtClean="0">
                <a:cs typeface="Courier New"/>
              </a:rPr>
              <a:t>Service composition (assembly)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cs typeface="Courier New"/>
              </a:rPr>
              <a:t>Intraprocess</a:t>
            </a:r>
            <a:endParaRPr lang="en-US" dirty="0" smtClean="0">
              <a:solidFill>
                <a:srgbClr val="FF0000"/>
              </a:solidFill>
              <a:cs typeface="Courier New"/>
            </a:endParaRPr>
          </a:p>
          <a:p>
            <a:r>
              <a:rPr lang="en-US" dirty="0" smtClean="0">
                <a:solidFill>
                  <a:srgbClr val="000090"/>
                </a:solidFill>
                <a:cs typeface="Courier New"/>
              </a:rPr>
              <a:t>Network messages – composition of behavior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cs typeface="Courier New"/>
              </a:rPr>
              <a:t>Exertion composition (tasks and jobs)</a:t>
            </a:r>
          </a:p>
          <a:p>
            <a:pPr lvl="1"/>
            <a:r>
              <a:rPr lang="en-US" dirty="0" err="1" smtClean="0">
                <a:solidFill>
                  <a:srgbClr val="000090"/>
                </a:solidFill>
                <a:cs typeface="Courier New"/>
              </a:rPr>
              <a:t>task(op</a:t>
            </a:r>
            <a:r>
              <a:rPr lang="en-US" dirty="0" smtClean="0">
                <a:solidFill>
                  <a:srgbClr val="000090"/>
                </a:solidFill>
                <a:cs typeface="Courier New"/>
              </a:rPr>
              <a:t>, context) – network message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cs typeface="Courier New"/>
              </a:rPr>
              <a:t>job(job(t4, t5), t3)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cs typeface="Courier New"/>
              </a:rPr>
              <a:t>Interprocesss</a:t>
            </a:r>
            <a:endParaRPr lang="en-US" dirty="0" smtClean="0">
              <a:solidFill>
                <a:srgbClr val="FF0000"/>
              </a:solidFill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Mike Sobolewski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0E867-761E-264F-9436-73FFFB3EA5A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Interprocess</a:t>
            </a:r>
            <a:r>
              <a:rPr lang="en-US" sz="3600" dirty="0" smtClean="0"/>
              <a:t> Encapsulation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1672557"/>
            <a:ext cx="7938477" cy="468379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Network transparency</a:t>
            </a:r>
          </a:p>
          <a:p>
            <a:pPr lvl="1"/>
            <a:r>
              <a:rPr lang="en-US" dirty="0" smtClean="0">
                <a:cs typeface="Courier New"/>
              </a:rPr>
              <a:t>Objects encapsulate the network</a:t>
            </a:r>
          </a:p>
          <a:p>
            <a:pPr lvl="1"/>
            <a:r>
              <a:rPr lang="en-US" dirty="0" smtClean="0">
                <a:cs typeface="Courier New"/>
                <a:hlinkClick r:id="rId3"/>
              </a:rPr>
              <a:t>Eight fallacies on network computing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The network encapsulates objects</a:t>
            </a:r>
            <a:endParaRPr lang="en-US" dirty="0" smtClean="0">
              <a:solidFill>
                <a:srgbClr val="000090"/>
              </a:solidFill>
              <a:cs typeface="Courier New"/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  <a:cs typeface="Courier New"/>
              </a:rPr>
              <a:t>Exertions (network instructions)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cs typeface="Courier New"/>
              </a:rPr>
              <a:t>EO programming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cs typeface="Courier New"/>
              </a:rPr>
              <a:t>Applying OO concepts to the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Mike Sobolewski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0E867-761E-264F-9436-73FFFB3EA5A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7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Helvetica"/>
              </a:rPr>
              <a:t>Eight Fallacies of NC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latin typeface="Helvetica"/>
              </a:rPr>
              <a:t>1.	The network is reliable.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latin typeface="Helvetica"/>
              </a:rPr>
              <a:t>2.	Latency is zero.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latin typeface="Helvetica"/>
              </a:rPr>
              <a:t>3.	Bandwidth is infinite.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latin typeface="Helvetica"/>
              </a:rPr>
              <a:t>4.	The network is secure.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latin typeface="Helvetica"/>
              </a:rPr>
              <a:t>5.	Topology doesn't change.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latin typeface="Helvetica"/>
              </a:rPr>
              <a:t>6.	There is one administrator.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latin typeface="Helvetica"/>
              </a:rPr>
              <a:t>7.	Transport cost is zero.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>
                <a:latin typeface="Helvetica"/>
              </a:rPr>
              <a:t>8. 	The network is homogeneous.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Entity Types and </a:t>
            </a:r>
            <a:r>
              <a:rPr lang="en-US" sz="3600" dirty="0" err="1" smtClean="0"/>
              <a:t>Metamodels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1672557"/>
            <a:ext cx="7938477" cy="4683793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Primitive data types – values &amp; operations</a:t>
            </a:r>
          </a:p>
          <a:p>
            <a:r>
              <a:rPr lang="en-US" dirty="0" smtClean="0">
                <a:solidFill>
                  <a:srgbClr val="3366FF"/>
                </a:solidFill>
                <a:cs typeface="Courier New"/>
              </a:rPr>
              <a:t>Type signatures – subroutines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Prototypes and Classes </a:t>
            </a:r>
            <a:r>
              <a:rPr lang="en-US" dirty="0" smtClean="0">
                <a:solidFill>
                  <a:srgbClr val="3366FF"/>
                </a:solidFill>
                <a:cs typeface="Courier New"/>
              </a:rPr>
              <a:t>– objects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3366FF"/>
                </a:solidFill>
                <a:cs typeface="Courier New"/>
              </a:rPr>
              <a:t>AdderImpl.class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Service types </a:t>
            </a:r>
            <a:r>
              <a:rPr lang="en-US" dirty="0" smtClean="0">
                <a:solidFill>
                  <a:srgbClr val="000090"/>
                </a:solidFill>
                <a:cs typeface="Courier New"/>
              </a:rPr>
              <a:t>– services</a:t>
            </a:r>
            <a:br>
              <a:rPr lang="en-US" dirty="0" smtClean="0">
                <a:solidFill>
                  <a:srgbClr val="000090"/>
                </a:solidFill>
                <a:cs typeface="Courier New"/>
              </a:rPr>
            </a:br>
            <a:r>
              <a:rPr lang="en-US" dirty="0" smtClean="0">
                <a:solidFill>
                  <a:srgbClr val="000090"/>
                </a:solidFill>
                <a:cs typeface="Courier New"/>
              </a:rPr>
              <a:t>		</a:t>
            </a:r>
            <a:r>
              <a:rPr lang="en-US" sz="2400" dirty="0" err="1" smtClean="0">
                <a:solidFill>
                  <a:srgbClr val="000090"/>
                </a:solidFill>
                <a:cs typeface="Courier New"/>
              </a:rPr>
              <a:t>Adder.class</a:t>
            </a:r>
            <a:endParaRPr lang="en-US" sz="2400" dirty="0" smtClean="0">
              <a:solidFill>
                <a:srgbClr val="000090"/>
              </a:solidFill>
              <a:cs typeface="Courier New"/>
            </a:endParaRPr>
          </a:p>
          <a:p>
            <a:r>
              <a:rPr lang="en-US" dirty="0" smtClean="0">
                <a:solidFill>
                  <a:srgbClr val="000090"/>
                </a:solidFill>
                <a:cs typeface="Courier New"/>
              </a:rPr>
              <a:t>Service signatures – service providers</a:t>
            </a:r>
            <a:br>
              <a:rPr lang="en-US" dirty="0" smtClean="0">
                <a:solidFill>
                  <a:srgbClr val="000090"/>
                </a:solidFill>
                <a:cs typeface="Courier New"/>
              </a:rPr>
            </a:br>
            <a:r>
              <a:rPr lang="en-US" dirty="0" smtClean="0">
                <a:solidFill>
                  <a:srgbClr val="000090"/>
                </a:solidFill>
                <a:cs typeface="Courier New"/>
              </a:rPr>
              <a:t>		</a:t>
            </a:r>
            <a:r>
              <a:rPr lang="en-US" sz="2400" dirty="0" smtClean="0">
                <a:solidFill>
                  <a:srgbClr val="000090"/>
                </a:solidFill>
                <a:cs typeface="Courier New"/>
              </a:rPr>
              <a:t>op(&lt;selector&gt;, &lt;service type&gt;, attributes(&lt;entries&gt;))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Mike Sobolewski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0E867-761E-264F-9436-73FFFB3EA5A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054100" y="2223232"/>
            <a:ext cx="1016000" cy="3784600"/>
          </a:xfrm>
          <a:prstGeom prst="can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628900" y="4026632"/>
            <a:ext cx="1016000" cy="1981200"/>
          </a:xfrm>
          <a:prstGeom prst="can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2628900" y="3491113"/>
            <a:ext cx="1016000" cy="508000"/>
          </a:xfrm>
          <a:prstGeom prst="can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4292600" y="5664932"/>
            <a:ext cx="863600" cy="342900"/>
          </a:xfrm>
          <a:prstGeom prst="can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292600" y="5322032"/>
            <a:ext cx="863600" cy="342900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4292600" y="4953732"/>
            <a:ext cx="863600" cy="34290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4292600" y="4591782"/>
            <a:ext cx="863600" cy="34290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4292600" y="4236182"/>
            <a:ext cx="863600" cy="3429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4292600" y="3867882"/>
            <a:ext cx="863600" cy="34290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4292600" y="3518632"/>
            <a:ext cx="863600" cy="3429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4292600" y="3163032"/>
            <a:ext cx="863600" cy="3429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292600" y="2667732"/>
            <a:ext cx="863600" cy="17780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4292600" y="2883632"/>
            <a:ext cx="863600" cy="2667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4292600" y="2223232"/>
            <a:ext cx="863600" cy="1905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4292600" y="2451832"/>
            <a:ext cx="863600" cy="1778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5842000" y="4013932"/>
            <a:ext cx="685800" cy="1968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5956300" y="3817082"/>
            <a:ext cx="685800" cy="1968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6527800" y="2728057"/>
            <a:ext cx="685800" cy="19685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6398691" y="2531207"/>
            <a:ext cx="685800" cy="19685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7351183" y="3359882"/>
            <a:ext cx="685800" cy="19685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7351183" y="3163032"/>
            <a:ext cx="685800" cy="19685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6055791" y="5249007"/>
            <a:ext cx="685800" cy="19685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7715249" y="5223607"/>
            <a:ext cx="685800" cy="19685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7465483" y="4013932"/>
            <a:ext cx="685800" cy="196850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2628900" y="3038141"/>
            <a:ext cx="1016000" cy="508000"/>
          </a:xfrm>
          <a:prstGeom prst="can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2628900" y="2625386"/>
            <a:ext cx="1016000" cy="476253"/>
          </a:xfrm>
          <a:prstGeom prst="can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2628900" y="2280367"/>
            <a:ext cx="1016000" cy="387365"/>
          </a:xfrm>
          <a:prstGeom prst="can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28" idx="1"/>
            <a:endCxn id="29" idx="3"/>
          </p:cNvCxnSpPr>
          <p:nvPr/>
        </p:nvCxnSpPr>
        <p:spPr>
          <a:xfrm rot="5400000" flipH="1" flipV="1">
            <a:off x="6138863" y="3085245"/>
            <a:ext cx="892175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4"/>
            <a:endCxn id="31" idx="2"/>
          </p:cNvCxnSpPr>
          <p:nvPr/>
        </p:nvCxnSpPr>
        <p:spPr>
          <a:xfrm flipV="1">
            <a:off x="6642100" y="3458307"/>
            <a:ext cx="709083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4"/>
            <a:endCxn id="35" idx="2"/>
          </p:cNvCxnSpPr>
          <p:nvPr/>
        </p:nvCxnSpPr>
        <p:spPr>
          <a:xfrm>
            <a:off x="6527800" y="4112357"/>
            <a:ext cx="937683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3"/>
            <a:endCxn id="33" idx="1"/>
          </p:cNvCxnSpPr>
          <p:nvPr/>
        </p:nvCxnSpPr>
        <p:spPr>
          <a:xfrm rot="16200000" flipH="1">
            <a:off x="5772683" y="4622998"/>
            <a:ext cx="1038225" cy="21379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34" idx="2"/>
          </p:cNvCxnSpPr>
          <p:nvPr/>
        </p:nvCxnSpPr>
        <p:spPr>
          <a:xfrm rot="16200000" flipH="1">
            <a:off x="6394449" y="4001232"/>
            <a:ext cx="1111250" cy="153034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55585" y="1534569"/>
            <a:ext cx="1199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One Large </a:t>
            </a:r>
          </a:p>
          <a:p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64043" y="1534569"/>
            <a:ext cx="980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36270" y="1534569"/>
            <a:ext cx="85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00775" y="1534569"/>
            <a:ext cx="85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55585" y="341868"/>
            <a:ext cx="734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Shrinking Programs and Code Mobility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927350" y="4409074"/>
            <a:ext cx="3833618" cy="1146587"/>
            <a:chOff x="2927350" y="4409074"/>
            <a:chExt cx="3833618" cy="1146587"/>
          </a:xfrm>
        </p:grpSpPr>
        <p:sp>
          <p:nvSpPr>
            <p:cNvPr id="39" name="AutoShape 27"/>
            <p:cNvSpPr>
              <a:spLocks noChangeArrowheads="1"/>
            </p:cNvSpPr>
            <p:nvPr/>
          </p:nvSpPr>
          <p:spPr bwMode="auto">
            <a:xfrm rot="20348772" flipH="1" flipV="1">
              <a:off x="5519543" y="5300073"/>
              <a:ext cx="1241425" cy="255588"/>
            </a:xfrm>
            <a:prstGeom prst="rightArrow">
              <a:avLst>
                <a:gd name="adj1" fmla="val 47046"/>
                <a:gd name="adj2" fmla="val 50753"/>
              </a:avLst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2927350" y="4409074"/>
              <a:ext cx="3590925" cy="230187"/>
            </a:xfrm>
            <a:prstGeom prst="rightArrow">
              <a:avLst>
                <a:gd name="adj1" fmla="val 58333"/>
                <a:gd name="adj2" fmla="val 52361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6325" name="Title 1"/>
          <p:cNvSpPr>
            <a:spLocks noGrp="1"/>
          </p:cNvSpPr>
          <p:nvPr>
            <p:ph type="title"/>
          </p:nvPr>
        </p:nvSpPr>
        <p:spPr>
          <a:xfrm>
            <a:off x="481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Three Neutralities &amp; BT</a:t>
            </a:r>
          </a:p>
        </p:txBody>
      </p:sp>
      <p:sp>
        <p:nvSpPr>
          <p:cNvPr id="563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Mike Sobolewski</a:t>
            </a:r>
          </a:p>
        </p:txBody>
      </p:sp>
      <p:sp>
        <p:nvSpPr>
          <p:cNvPr id="563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25AF3C-9B11-4646-8806-C6C7EF682590}" type="slidenum">
              <a:rPr lang="en-US"/>
              <a:pPr/>
              <a:t>15</a:t>
            </a:fld>
            <a:endParaRPr lang="en-US"/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>
            <a:off x="4048125" y="1711911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AutoShape 15"/>
          <p:cNvSpPr>
            <a:spLocks noChangeArrowheads="1"/>
          </p:cNvSpPr>
          <p:nvPr/>
        </p:nvSpPr>
        <p:spPr bwMode="auto">
          <a:xfrm>
            <a:off x="3971925" y="1623011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4086225" y="5807661"/>
            <a:ext cx="1687513" cy="784225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3984625" y="5693361"/>
            <a:ext cx="1687513" cy="784225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363" name="Rectangle 14"/>
          <p:cNvSpPr>
            <a:spLocks noChangeArrowheads="1"/>
          </p:cNvSpPr>
          <p:nvPr/>
        </p:nvSpPr>
        <p:spPr bwMode="auto">
          <a:xfrm>
            <a:off x="4144963" y="3370263"/>
            <a:ext cx="1222375" cy="652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Arial" charset="0"/>
              </a:rPr>
              <a:t>Service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Arial" charset="0"/>
              </a:rPr>
              <a:t>Registry</a:t>
            </a:r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3883025" y="1534111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4163504" y="2258011"/>
            <a:ext cx="723900" cy="677863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FF6600"/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4264025" y="2153236"/>
            <a:ext cx="723900" cy="677863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FF6600"/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59275" y="2038936"/>
            <a:ext cx="723900" cy="677863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FF6600"/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5" name="AutoShape 24"/>
          <p:cNvSpPr>
            <a:spLocks noChangeArrowheads="1"/>
          </p:cNvSpPr>
          <p:nvPr/>
        </p:nvSpPr>
        <p:spPr bwMode="auto">
          <a:xfrm>
            <a:off x="3883025" y="5591761"/>
            <a:ext cx="1687513" cy="784225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385" name="Rectangle 25"/>
          <p:cNvSpPr>
            <a:spLocks noChangeArrowheads="1"/>
          </p:cNvSpPr>
          <p:nvPr/>
        </p:nvSpPr>
        <p:spPr bwMode="auto">
          <a:xfrm>
            <a:off x="4221163" y="5659438"/>
            <a:ext cx="984250" cy="652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Arial" charset="0"/>
              </a:rPr>
              <a:t>Code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Arial" charset="0"/>
              </a:rPr>
              <a:t>Server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88927" y="3082925"/>
            <a:ext cx="1784558" cy="520980"/>
            <a:chOff x="5388927" y="3082925"/>
            <a:chExt cx="1784558" cy="520980"/>
          </a:xfrm>
        </p:grpSpPr>
        <p:sp>
          <p:nvSpPr>
            <p:cNvPr id="38" name="AutoShape 27"/>
            <p:cNvSpPr>
              <a:spLocks noChangeArrowheads="1"/>
            </p:cNvSpPr>
            <p:nvPr/>
          </p:nvSpPr>
          <p:spPr bwMode="auto">
            <a:xfrm rot="12786069" flipV="1">
              <a:off x="5388927" y="3345011"/>
              <a:ext cx="1316386" cy="258894"/>
            </a:xfrm>
            <a:prstGeom prst="rightArrow">
              <a:avLst>
                <a:gd name="adj1" fmla="val 47046"/>
                <a:gd name="adj2" fmla="val 50753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57913" y="3082925"/>
              <a:ext cx="101557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Arial Narrow"/>
                  <a:ea typeface="+mn-ea"/>
                  <a:cs typeface="Arial Narrow"/>
                </a:rPr>
                <a:t>Discovery</a:t>
              </a:r>
              <a:endParaRPr lang="en-US" sz="1800" kern="0" dirty="0">
                <a:solidFill>
                  <a:sysClr val="windowText" lastClr="000000"/>
                </a:solidFill>
                <a:latin typeface="Arial Narrow"/>
                <a:ea typeface="+mn-ea"/>
                <a:cs typeface="Arial Narrow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38275" y="3082925"/>
            <a:ext cx="2603500" cy="524461"/>
            <a:chOff x="1438275" y="3082925"/>
            <a:chExt cx="2603500" cy="524461"/>
          </a:xfrm>
        </p:grpSpPr>
        <p:sp>
          <p:nvSpPr>
            <p:cNvPr id="41" name="AutoShape 28"/>
            <p:cNvSpPr>
              <a:spLocks noChangeArrowheads="1"/>
            </p:cNvSpPr>
            <p:nvPr/>
          </p:nvSpPr>
          <p:spPr bwMode="auto">
            <a:xfrm rot="19619858" flipV="1">
              <a:off x="2760663" y="3335924"/>
              <a:ext cx="1281112" cy="271462"/>
            </a:xfrm>
            <a:prstGeom prst="rightArrow">
              <a:avLst>
                <a:gd name="adj1" fmla="val 47046"/>
                <a:gd name="adj2" fmla="val 49312"/>
              </a:avLst>
            </a:prstGeom>
            <a:gradFill rotWithShape="1">
              <a:gsLst>
                <a:gs pos="0">
                  <a:srgbClr val="9BBB59">
                    <a:tint val="100000"/>
                    <a:shade val="100000"/>
                    <a:satMod val="130000"/>
                  </a:srgbClr>
                </a:gs>
                <a:gs pos="100000">
                  <a:srgbClr val="9BBB5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38275" y="3082925"/>
              <a:ext cx="101557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Arial Narrow"/>
                  <a:ea typeface="+mn-ea"/>
                  <a:cs typeface="Arial Narrow"/>
                </a:rPr>
                <a:t>Discovery</a:t>
              </a:r>
              <a:endParaRPr lang="en-US" sz="1800" kern="0" dirty="0">
                <a:solidFill>
                  <a:sysClr val="windowText" lastClr="000000"/>
                </a:solidFill>
                <a:latin typeface="Arial Narrow"/>
                <a:ea typeface="+mn-ea"/>
                <a:cs typeface="Arial Narrow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930650" y="5118100"/>
            <a:ext cx="16668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Arial Narrow"/>
                <a:ea typeface="+mn-ea"/>
                <a:cs typeface="Arial Narrow"/>
              </a:rPr>
              <a:t>Exported Classes</a:t>
            </a:r>
          </a:p>
        </p:txBody>
      </p: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6502400" y="3705811"/>
            <a:ext cx="1687513" cy="1639888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6719191" y="4201111"/>
            <a:ext cx="1223963" cy="652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ysClr val="window" lastClr="FFFFFF"/>
                </a:solidFill>
                <a:latin typeface="Arial" charset="0"/>
                <a:ea typeface="+mn-ea"/>
                <a:cs typeface="+mn-cs"/>
              </a:rPr>
              <a:t>Service</a:t>
            </a: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ysClr val="window" lastClr="FFFFFF"/>
                </a:solidFill>
                <a:latin typeface="Arial" charset="0"/>
                <a:ea typeface="+mn-ea"/>
                <a:cs typeface="+mn-cs"/>
              </a:rPr>
              <a:t>Provider</a:t>
            </a: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1254125" y="3710574"/>
            <a:ext cx="1687513" cy="1639887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9BBB59">
                  <a:tint val="100000"/>
                  <a:shade val="100000"/>
                  <a:satMod val="130000"/>
                </a:srgbClr>
              </a:gs>
              <a:gs pos="100000">
                <a:srgbClr val="9BBB5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355" name="Rectangle 8"/>
          <p:cNvSpPr>
            <a:spLocks noChangeArrowheads="1"/>
          </p:cNvSpPr>
          <p:nvPr/>
        </p:nvSpPr>
        <p:spPr bwMode="auto">
          <a:xfrm>
            <a:off x="1566829" y="3814662"/>
            <a:ext cx="1087437" cy="3744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charset="0"/>
              </a:rPr>
              <a:t>Service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56387" name="Rectangle 30"/>
          <p:cNvSpPr>
            <a:spLocks noChangeArrowheads="1"/>
          </p:cNvSpPr>
          <p:nvPr/>
        </p:nvSpPr>
        <p:spPr bwMode="auto">
          <a:xfrm>
            <a:off x="1379504" y="4922737"/>
            <a:ext cx="1439862" cy="3744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Requestor</a:t>
            </a:r>
          </a:p>
        </p:txBody>
      </p:sp>
      <p:sp>
        <p:nvSpPr>
          <p:cNvPr id="65" name="AutoShape 21"/>
          <p:cNvSpPr>
            <a:spLocks noChangeArrowheads="1"/>
          </p:cNvSpPr>
          <p:nvPr/>
        </p:nvSpPr>
        <p:spPr bwMode="auto">
          <a:xfrm>
            <a:off x="4443890" y="1950291"/>
            <a:ext cx="723900" cy="677863"/>
          </a:xfrm>
          <a:prstGeom prst="roundRect">
            <a:avLst>
              <a:gd name="adj" fmla="val 12500"/>
            </a:avLst>
          </a:prstGeom>
          <a:gradFill rotWithShape="1">
            <a:gsLst>
              <a:gs pos="0">
                <a:srgbClr val="FF6600"/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eaLnBrk="1" fontAlgn="auto" hangingPunct="1">
              <a:lnSpc>
                <a:spcPts val="1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rPr>
              <a:t>Mobile</a:t>
            </a:r>
          </a:p>
          <a:p>
            <a:pPr eaLnBrk="1" fontAlgn="auto" hangingPunct="1">
              <a:lnSpc>
                <a:spcPts val="1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rPr>
              <a:t>Proxy</a:t>
            </a:r>
          </a:p>
          <a:p>
            <a:pPr eaLnBrk="1" fontAlgn="auto" hangingPunct="1">
              <a:lnSpc>
                <a:spcPts val="1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rPr>
              <a:t>Object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525454" y="1868734"/>
            <a:ext cx="3582895" cy="1593040"/>
            <a:chOff x="4525454" y="1868734"/>
            <a:chExt cx="3582895" cy="1593040"/>
          </a:xfrm>
        </p:grpSpPr>
        <p:sp>
          <p:nvSpPr>
            <p:cNvPr id="54" name="AutoShape 21"/>
            <p:cNvSpPr>
              <a:spLocks noChangeArrowheads="1"/>
            </p:cNvSpPr>
            <p:nvPr/>
          </p:nvSpPr>
          <p:spPr bwMode="auto">
            <a:xfrm>
              <a:off x="4525454" y="1868734"/>
              <a:ext cx="723900" cy="677863"/>
            </a:xfrm>
            <a:prstGeom prst="roundRect">
              <a:avLst>
                <a:gd name="adj" fmla="val 12500"/>
              </a:avLst>
            </a:prstGeom>
            <a:gradFill rotWithShape="1">
              <a:gsLst>
                <a:gs pos="0">
                  <a:srgbClr val="C0504D">
                    <a:tint val="100000"/>
                    <a:shade val="100000"/>
                    <a:satMod val="130000"/>
                  </a:srgbClr>
                </a:gs>
                <a:gs pos="100000">
                  <a:srgbClr val="C0504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eaLnBrk="1" fontAlgn="auto" hangingPunct="1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Arial"/>
                  <a:ea typeface="+mn-ea"/>
                  <a:cs typeface="Arial"/>
                </a:rPr>
                <a:t>Mobile</a:t>
              </a:r>
            </a:p>
            <a:p>
              <a:pPr eaLnBrk="1" fontAlgn="auto" hangingPunct="1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Arial"/>
                  <a:ea typeface="+mn-ea"/>
                  <a:cs typeface="Arial"/>
                </a:rPr>
                <a:t>Proxy</a:t>
              </a:r>
            </a:p>
            <a:p>
              <a:pPr eaLnBrk="1" fontAlgn="auto" hangingPunct="1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Arial"/>
                  <a:ea typeface="+mn-ea"/>
                  <a:cs typeface="Arial"/>
                </a:rPr>
                <a:t>Object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38825" y="3092442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latin typeface="Arial Narrow"/>
                  <a:cs typeface="Arial Narrow"/>
                </a:rPr>
                <a:t>&amp; Register</a:t>
              </a:r>
              <a:endParaRPr lang="en-US" kern="0" dirty="0">
                <a:solidFill>
                  <a:sysClr val="windowText" lastClr="000000"/>
                </a:solidFill>
                <a:latin typeface="Arial Narrow"/>
                <a:cs typeface="Arial Narrow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219291" y="3092442"/>
            <a:ext cx="1712459" cy="2486131"/>
            <a:chOff x="2219291" y="3092442"/>
            <a:chExt cx="1712459" cy="2486131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 rot="12025218" flipH="1" flipV="1">
              <a:off x="2861775" y="5318223"/>
              <a:ext cx="1069975" cy="260350"/>
            </a:xfrm>
            <a:prstGeom prst="rightArrow">
              <a:avLst>
                <a:gd name="adj1" fmla="val 47046"/>
                <a:gd name="adj2" fmla="val 42943"/>
              </a:avLst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19291" y="3092442"/>
              <a:ext cx="1111320" cy="1773731"/>
              <a:chOff x="2219291" y="3092442"/>
              <a:chExt cx="1111320" cy="177373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219291" y="4188310"/>
                <a:ext cx="723900" cy="677863"/>
                <a:chOff x="2219291" y="4188310"/>
                <a:chExt cx="723900" cy="677863"/>
              </a:xfrm>
            </p:grpSpPr>
            <p:sp>
              <p:nvSpPr>
                <p:cNvPr id="44" name="AutoShape 9"/>
                <p:cNvSpPr>
                  <a:spLocks noChangeArrowheads="1"/>
                </p:cNvSpPr>
                <p:nvPr/>
              </p:nvSpPr>
              <p:spPr bwMode="auto">
                <a:xfrm>
                  <a:off x="2219291" y="4188310"/>
                  <a:ext cx="723900" cy="677863"/>
                </a:xfrm>
                <a:prstGeom prst="roundRect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C0504D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C0504D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800" kern="0">
                    <a:solidFill>
                      <a:sysClr val="window" lastClr="FFFFFF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49422" y="4306154"/>
                  <a:ext cx="658813" cy="457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b="1" kern="0" dirty="0">
                      <a:solidFill>
                        <a:sysClr val="window" lastClr="FFFFFF"/>
                      </a:solidFill>
                      <a:latin typeface="Arial" charset="0"/>
                      <a:ea typeface="+mn-ea"/>
                      <a:cs typeface="+mn-cs"/>
                    </a:rPr>
                    <a:t>Proxy</a:t>
                  </a:r>
                  <a:br>
                    <a:rPr lang="en-US" sz="1200" b="1" kern="0" dirty="0">
                      <a:solidFill>
                        <a:sysClr val="window" lastClr="FFFFFF"/>
                      </a:solidFill>
                      <a:latin typeface="Arial" charset="0"/>
                      <a:ea typeface="+mn-ea"/>
                      <a:cs typeface="+mn-cs"/>
                    </a:rPr>
                  </a:br>
                  <a:r>
                    <a:rPr lang="en-US" sz="1200" b="1" kern="0" dirty="0">
                      <a:solidFill>
                        <a:sysClr val="window" lastClr="FFFFFF"/>
                      </a:solidFill>
                      <a:latin typeface="Arial" charset="0"/>
                      <a:ea typeface="+mn-ea"/>
                      <a:cs typeface="+mn-cs"/>
                    </a:rPr>
                    <a:t>Object</a:t>
                  </a:r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2346034" y="3092442"/>
                <a:ext cx="984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kern="0" dirty="0" smtClean="0">
                    <a:solidFill>
                      <a:sysClr val="windowText" lastClr="000000"/>
                    </a:solidFill>
                    <a:latin typeface="Arial Narrow"/>
                    <a:cs typeface="Arial Narrow"/>
                  </a:rPr>
                  <a:t>&amp; Lookup</a:t>
                </a: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23" y="1451745"/>
            <a:ext cx="8449695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Discovery/join protocols</a:t>
            </a:r>
          </a:p>
          <a:p>
            <a:pPr lvl="1"/>
            <a:r>
              <a:rPr lang="en-US" dirty="0" smtClean="0"/>
              <a:t>Location neutrality</a:t>
            </a:r>
          </a:p>
          <a:p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proxy object implementing service types</a:t>
            </a:r>
          </a:p>
          <a:p>
            <a:pPr lvl="1"/>
            <a:r>
              <a:rPr lang="en-US" dirty="0" smtClean="0"/>
              <a:t>Proxy object owned by the provider</a:t>
            </a:r>
          </a:p>
          <a:p>
            <a:pPr lvl="1"/>
            <a:r>
              <a:rPr lang="en-US" dirty="0" smtClean="0"/>
              <a:t>Proxy wire </a:t>
            </a:r>
            <a:r>
              <a:rPr lang="en-US" dirty="0" err="1" smtClean="0"/>
              <a:t>protocol(s</a:t>
            </a:r>
            <a:r>
              <a:rPr lang="en-US" dirty="0" smtClean="0"/>
              <a:t>) selected by provider</a:t>
            </a:r>
          </a:p>
          <a:p>
            <a:r>
              <a:rPr lang="en-US" dirty="0" smtClean="0"/>
              <a:t>Light container (provider)</a:t>
            </a:r>
          </a:p>
          <a:p>
            <a:pPr lvl="1"/>
            <a:r>
              <a:rPr lang="en-US" dirty="0" smtClean="0"/>
              <a:t>Small footprint VM (Tasker) hosting service </a:t>
            </a:r>
            <a:r>
              <a:rPr lang="en-US" dirty="0" err="1" smtClean="0"/>
              <a:t>object(s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Service assembly by DI</a:t>
            </a:r>
          </a:p>
          <a:p>
            <a:pPr lvl="1"/>
            <a:r>
              <a:rPr lang="en-US" dirty="0" err="1" smtClean="0"/>
              <a:t>Cybernode</a:t>
            </a:r>
            <a:r>
              <a:rPr lang="en-US" dirty="0" smtClean="0"/>
              <a:t> provisioning service beans</a:t>
            </a:r>
          </a:p>
          <a:p>
            <a:r>
              <a:rPr lang="en-US" dirty="0" smtClean="0"/>
              <a:t>OS (Jobber, Spacer, Cataloger)</a:t>
            </a:r>
          </a:p>
          <a:p>
            <a:pPr lvl="1"/>
            <a:r>
              <a:rPr lang="en-US" dirty="0" smtClean="0"/>
              <a:t>FMI</a:t>
            </a:r>
          </a:p>
          <a:p>
            <a:pPr lvl="1"/>
            <a:r>
              <a:rPr lang="en-US" dirty="0" smtClean="0"/>
              <a:t>Synchronous, asynchronous, optimized workflow federations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Neutralities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Description vs. service type</a:t>
            </a:r>
          </a:p>
          <a:p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Static vs. dynamic</a:t>
            </a:r>
          </a:p>
          <a:p>
            <a:r>
              <a:rPr lang="en-US" dirty="0" smtClean="0"/>
              <a:t>Wire protocol	</a:t>
            </a:r>
          </a:p>
          <a:p>
            <a:pPr lvl="1"/>
            <a:r>
              <a:rPr lang="en-US" dirty="0" smtClean="0"/>
              <a:t>Fixed or independent</a:t>
            </a:r>
          </a:p>
          <a:p>
            <a:r>
              <a:rPr lang="en-US" dirty="0" smtClean="0"/>
              <a:t>Data format</a:t>
            </a:r>
          </a:p>
          <a:p>
            <a:pPr lvl="1"/>
            <a:r>
              <a:rPr lang="en-US" dirty="0" smtClean="0"/>
              <a:t>Neutral vs. generic with conversion on boundaries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30300" y="6629400"/>
            <a:ext cx="5105400" cy="228600"/>
          </a:xfrm>
          <a:noFill/>
        </p:spPr>
        <p:txBody>
          <a:bodyPr/>
          <a:lstStyle/>
          <a:p>
            <a:fld id="{82C6EF6D-02B4-3C48-A210-D15B9F460C03}" type="slidenum">
              <a:rPr lang="en-US"/>
              <a:pPr/>
              <a:t>18</a:t>
            </a:fld>
            <a:endParaRPr lang="en-US"/>
          </a:p>
        </p:txBody>
      </p:sp>
      <p:sp>
        <p:nvSpPr>
          <p:cNvPr id="60423" name="Rectangle 17"/>
          <p:cNvSpPr>
            <a:spLocks noGrp="1" noChangeArrowheads="1"/>
          </p:cNvSpPr>
          <p:nvPr>
            <p:ph type="title"/>
          </p:nvPr>
        </p:nvSpPr>
        <p:spPr>
          <a:xfrm>
            <a:off x="469651" y="6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SORCER Platform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883482" y="1406871"/>
            <a:ext cx="7365884" cy="4652963"/>
            <a:chOff x="1157404" y="1743075"/>
            <a:chExt cx="7365884" cy="4652963"/>
          </a:xfrm>
        </p:grpSpPr>
        <p:sp>
          <p:nvSpPr>
            <p:cNvPr id="60419" name="AutoShape 2"/>
            <p:cNvSpPr>
              <a:spLocks noChangeArrowheads="1"/>
            </p:cNvSpPr>
            <p:nvPr/>
          </p:nvSpPr>
          <p:spPr bwMode="auto">
            <a:xfrm>
              <a:off x="1800225" y="3508375"/>
              <a:ext cx="2263775" cy="508000"/>
            </a:xfrm>
            <a:prstGeom prst="roundRect">
              <a:avLst>
                <a:gd name="adj" fmla="val 12500"/>
              </a:avLst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  <a:effectLst>
              <a:prstShdw prst="shdw17" dist="26940" dir="5400000">
                <a:srgbClr val="5C7A00">
                  <a:alpha val="74997"/>
                </a:srgbClr>
              </a:prst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0" name="AutoShape 3"/>
            <p:cNvSpPr>
              <a:spLocks noChangeArrowheads="1"/>
            </p:cNvSpPr>
            <p:nvPr/>
          </p:nvSpPr>
          <p:spPr bwMode="auto">
            <a:xfrm>
              <a:off x="1793875" y="4097338"/>
              <a:ext cx="2273300" cy="514350"/>
            </a:xfrm>
            <a:prstGeom prst="roundRect">
              <a:avLst>
                <a:gd name="adj" fmla="val 12500"/>
              </a:avLst>
            </a:prstGeom>
            <a:solidFill>
              <a:srgbClr val="669900"/>
            </a:solidFill>
            <a:ln w="9525">
              <a:noFill/>
              <a:round/>
              <a:headEnd/>
              <a:tailEnd/>
            </a:ln>
            <a:effectLst>
              <a:prstShdw prst="shdw17" dist="26940" dir="5400000">
                <a:srgbClr val="3D5C00">
                  <a:alpha val="74997"/>
                </a:srgbClr>
              </a:prst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581275" y="2908300"/>
              <a:ext cx="3035300" cy="1720850"/>
              <a:chOff x="1546" y="1708"/>
              <a:chExt cx="1912" cy="1084"/>
            </a:xfrm>
          </p:grpSpPr>
          <p:sp>
            <p:nvSpPr>
              <p:cNvPr id="60460" name="AutoShape 5"/>
              <p:cNvSpPr>
                <a:spLocks noChangeArrowheads="1"/>
              </p:cNvSpPr>
              <p:nvPr/>
            </p:nvSpPr>
            <p:spPr bwMode="auto">
              <a:xfrm>
                <a:off x="2512" y="1992"/>
                <a:ext cx="670" cy="800"/>
              </a:xfrm>
              <a:prstGeom prst="roundRect">
                <a:avLst>
                  <a:gd name="adj" fmla="val 12500"/>
                </a:avLst>
              </a:pr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  <a:effectLst>
                <a:prstShdw prst="shdw17" dist="26940" dir="5400000">
                  <a:srgbClr val="7A7A00">
                    <a:alpha val="74997"/>
                  </a:srgbClr>
                </a:prst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61" name="AutoShape 6"/>
              <p:cNvSpPr>
                <a:spLocks noChangeArrowheads="1"/>
              </p:cNvSpPr>
              <p:nvPr/>
            </p:nvSpPr>
            <p:spPr bwMode="auto">
              <a:xfrm>
                <a:off x="1546" y="1708"/>
                <a:ext cx="1912" cy="320"/>
              </a:xfrm>
              <a:prstGeom prst="roundRect">
                <a:avLst>
                  <a:gd name="adj" fmla="val 12500"/>
                </a:avLst>
              </a:pr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  <a:effectLst>
                <a:prstShdw prst="shdw17" dist="26940" dir="5400000">
                  <a:srgbClr val="7A7A00">
                    <a:alpha val="74997"/>
                  </a:srgbClr>
                </a:prst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62" name="Rectangle 7"/>
              <p:cNvSpPr>
                <a:spLocks noChangeArrowheads="1"/>
              </p:cNvSpPr>
              <p:nvPr/>
            </p:nvSpPr>
            <p:spPr bwMode="auto">
              <a:xfrm>
                <a:off x="2508" y="1964"/>
                <a:ext cx="678" cy="114"/>
              </a:xfrm>
              <a:prstGeom prst="rect">
                <a:avLst/>
              </a:prstGeom>
              <a:solidFill>
                <a:srgbClr val="CC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97050" y="2317750"/>
              <a:ext cx="6604000" cy="2327275"/>
              <a:chOff x="1046" y="1330"/>
              <a:chExt cx="4160" cy="1466"/>
            </a:xfrm>
          </p:grpSpPr>
          <p:sp>
            <p:nvSpPr>
              <p:cNvPr id="60452" name="AutoShape 9"/>
              <p:cNvSpPr>
                <a:spLocks noChangeArrowheads="1"/>
              </p:cNvSpPr>
              <p:nvPr/>
            </p:nvSpPr>
            <p:spPr bwMode="auto">
              <a:xfrm>
                <a:off x="3448" y="2170"/>
                <a:ext cx="202" cy="626"/>
              </a:xfrm>
              <a:prstGeom prst="roundRect">
                <a:avLst>
                  <a:gd name="adj" fmla="val 12500"/>
                </a:avLst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>
                <a:prstShdw prst="shdw17" dist="26940" dir="5400000">
                  <a:srgbClr val="993D00">
                    <a:alpha val="74997"/>
                  </a:srgbClr>
                </a:prst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3" name="AutoShape 10"/>
              <p:cNvSpPr>
                <a:spLocks noChangeArrowheads="1"/>
              </p:cNvSpPr>
              <p:nvPr/>
            </p:nvSpPr>
            <p:spPr bwMode="auto">
              <a:xfrm>
                <a:off x="3220" y="2074"/>
                <a:ext cx="394" cy="722"/>
              </a:xfrm>
              <a:prstGeom prst="roundRect">
                <a:avLst>
                  <a:gd name="adj" fmla="val 12500"/>
                </a:avLst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>
                <a:prstShdw prst="shdw17" dist="26940" dir="5400000">
                  <a:srgbClr val="993D00">
                    <a:alpha val="74997"/>
                  </a:srgbClr>
                </a:prst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4" name="AutoShape 11"/>
              <p:cNvSpPr>
                <a:spLocks noChangeArrowheads="1"/>
              </p:cNvSpPr>
              <p:nvPr/>
            </p:nvSpPr>
            <p:spPr bwMode="auto">
              <a:xfrm>
                <a:off x="3490" y="1594"/>
                <a:ext cx="1714" cy="1202"/>
              </a:xfrm>
              <a:prstGeom prst="roundRect">
                <a:avLst>
                  <a:gd name="adj" fmla="val 12500"/>
                </a:avLst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>
                <a:prstShdw prst="shdw17" dist="26940" dir="5400000">
                  <a:srgbClr val="993D00">
                    <a:alpha val="74997"/>
                  </a:srgbClr>
                </a:prst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5" name="AutoShape 12"/>
              <p:cNvSpPr>
                <a:spLocks noChangeArrowheads="1"/>
              </p:cNvSpPr>
              <p:nvPr/>
            </p:nvSpPr>
            <p:spPr bwMode="auto">
              <a:xfrm>
                <a:off x="1048" y="1330"/>
                <a:ext cx="4156" cy="320"/>
              </a:xfrm>
              <a:prstGeom prst="roundRect">
                <a:avLst>
                  <a:gd name="adj" fmla="val 12500"/>
                </a:avLst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>
                <a:prstShdw prst="shdw17" dist="26940" dir="5400000">
                  <a:srgbClr val="993D00">
                    <a:alpha val="74997"/>
                  </a:srgbClr>
                </a:prst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6" name="Rectangle 13"/>
              <p:cNvSpPr>
                <a:spLocks noChangeArrowheads="1"/>
              </p:cNvSpPr>
              <p:nvPr/>
            </p:nvSpPr>
            <p:spPr bwMode="auto">
              <a:xfrm>
                <a:off x="3494" y="1641"/>
                <a:ext cx="1712" cy="114"/>
              </a:xfrm>
              <a:prstGeom prst="rect">
                <a:avLst/>
              </a:prstGeom>
              <a:solidFill>
                <a:srgbClr val="FF66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7" name="AutoShape 14"/>
              <p:cNvSpPr>
                <a:spLocks noChangeArrowheads="1"/>
              </p:cNvSpPr>
              <p:nvPr/>
            </p:nvSpPr>
            <p:spPr bwMode="auto">
              <a:xfrm>
                <a:off x="1048" y="1618"/>
                <a:ext cx="466" cy="404"/>
              </a:xfrm>
              <a:prstGeom prst="roundRect">
                <a:avLst>
                  <a:gd name="adj" fmla="val 12500"/>
                </a:avLst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>
                <a:prstShdw prst="shdw17" dist="26940" dir="5400000">
                  <a:srgbClr val="993D00">
                    <a:alpha val="74997"/>
                  </a:srgbClr>
                </a:prst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8" name="Rectangle 15"/>
              <p:cNvSpPr>
                <a:spLocks noChangeArrowheads="1"/>
              </p:cNvSpPr>
              <p:nvPr/>
            </p:nvSpPr>
            <p:spPr bwMode="auto">
              <a:xfrm>
                <a:off x="1046" y="1581"/>
                <a:ext cx="464" cy="108"/>
              </a:xfrm>
              <a:prstGeom prst="rect">
                <a:avLst/>
              </a:prstGeom>
              <a:solidFill>
                <a:srgbClr val="FF66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9" name="Rectangle 16"/>
              <p:cNvSpPr>
                <a:spLocks noChangeArrowheads="1"/>
              </p:cNvSpPr>
              <p:nvPr/>
            </p:nvSpPr>
            <p:spPr bwMode="auto">
              <a:xfrm>
                <a:off x="3494" y="2073"/>
                <a:ext cx="164" cy="720"/>
              </a:xfrm>
              <a:prstGeom prst="rect">
                <a:avLst/>
              </a:prstGeom>
              <a:solidFill>
                <a:srgbClr val="FF66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793875" y="4724400"/>
              <a:ext cx="6611938" cy="1081088"/>
              <a:chOff x="954" y="2543"/>
              <a:chExt cx="4165" cy="681"/>
            </a:xfrm>
          </p:grpSpPr>
          <p:sp>
            <p:nvSpPr>
              <p:cNvPr id="60449" name="AutoShape 19"/>
              <p:cNvSpPr>
                <a:spLocks noChangeArrowheads="1"/>
              </p:cNvSpPr>
              <p:nvPr/>
            </p:nvSpPr>
            <p:spPr bwMode="auto">
              <a:xfrm>
                <a:off x="954" y="2915"/>
                <a:ext cx="4165" cy="309"/>
              </a:xfrm>
              <a:prstGeom prst="roundRect">
                <a:avLst>
                  <a:gd name="adj" fmla="val 12500"/>
                </a:avLst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>
                <a:prstShdw prst="shdw17" dist="26940" dir="5400000">
                  <a:srgbClr val="004D00">
                    <a:alpha val="74997"/>
                  </a:srgbClr>
                </a:prst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0" name="AutoShape 20"/>
              <p:cNvSpPr>
                <a:spLocks noChangeArrowheads="1"/>
              </p:cNvSpPr>
              <p:nvPr/>
            </p:nvSpPr>
            <p:spPr bwMode="auto">
              <a:xfrm>
                <a:off x="4110" y="2543"/>
                <a:ext cx="1009" cy="411"/>
              </a:xfrm>
              <a:prstGeom prst="roundRect">
                <a:avLst>
                  <a:gd name="adj" fmla="val 12500"/>
                </a:avLst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>
                <a:prstShdw prst="shdw17" dist="26940" dir="5400000">
                  <a:srgbClr val="004D00">
                    <a:alpha val="74997"/>
                  </a:srgbClr>
                </a:prst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1" name="Rectangle 21"/>
              <p:cNvSpPr>
                <a:spLocks noChangeArrowheads="1"/>
              </p:cNvSpPr>
              <p:nvPr/>
            </p:nvSpPr>
            <p:spPr bwMode="auto">
              <a:xfrm>
                <a:off x="3870" y="2916"/>
                <a:ext cx="1248" cy="60"/>
              </a:xfrm>
              <a:prstGeom prst="rect">
                <a:avLst/>
              </a:prstGeom>
              <a:solidFill>
                <a:srgbClr val="0080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</a:pPr>
                <a:endParaRPr lang="en-US" sz="2800">
                  <a:solidFill>
                    <a:schemeClr val="accent1"/>
                  </a:solidFill>
                  <a:latin typeface="Arial" charset="0"/>
                </a:endParaRPr>
              </a:p>
            </p:txBody>
          </p:sp>
        </p:grpSp>
        <p:sp>
          <p:nvSpPr>
            <p:cNvPr id="60425" name="AutoShape 22"/>
            <p:cNvSpPr>
              <a:spLocks noChangeArrowheads="1"/>
            </p:cNvSpPr>
            <p:nvPr/>
          </p:nvSpPr>
          <p:spPr bwMode="auto">
            <a:xfrm>
              <a:off x="1800225" y="3508375"/>
              <a:ext cx="2263775" cy="508000"/>
            </a:xfrm>
            <a:prstGeom prst="roundRect">
              <a:avLst>
                <a:gd name="adj" fmla="val 12500"/>
              </a:avLst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  <a:effectLst>
              <a:prstShdw prst="shdw17" dist="26940" dir="5400000">
                <a:srgbClr val="5C7A00">
                  <a:alpha val="74997"/>
                </a:srgbClr>
              </a:prst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AutoShape 23"/>
            <p:cNvSpPr>
              <a:spLocks noChangeArrowheads="1"/>
            </p:cNvSpPr>
            <p:nvPr/>
          </p:nvSpPr>
          <p:spPr bwMode="auto">
            <a:xfrm>
              <a:off x="1793875" y="4116388"/>
              <a:ext cx="2273300" cy="514350"/>
            </a:xfrm>
            <a:prstGeom prst="roundRect">
              <a:avLst>
                <a:gd name="adj" fmla="val 12500"/>
              </a:avLst>
            </a:prstGeom>
            <a:solidFill>
              <a:srgbClr val="669900"/>
            </a:solidFill>
            <a:ln w="9525">
              <a:noFill/>
              <a:round/>
              <a:headEnd/>
              <a:tailEnd/>
            </a:ln>
            <a:effectLst>
              <a:prstShdw prst="shdw17" dist="26940" dir="5400000">
                <a:srgbClr val="3D5C00">
                  <a:alpha val="74997"/>
                </a:srgbClr>
              </a:prst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7" name="AutoShape 24"/>
            <p:cNvSpPr>
              <a:spLocks noChangeArrowheads="1"/>
            </p:cNvSpPr>
            <p:nvPr/>
          </p:nvSpPr>
          <p:spPr bwMode="auto">
            <a:xfrm>
              <a:off x="1789113" y="4735513"/>
              <a:ext cx="4957762" cy="485775"/>
            </a:xfrm>
            <a:prstGeom prst="roundRect">
              <a:avLst>
                <a:gd name="adj" fmla="val 12500"/>
              </a:avLst>
            </a:prstGeom>
            <a:solidFill>
              <a:srgbClr val="009900"/>
            </a:solidFill>
            <a:ln w="9525">
              <a:noFill/>
              <a:round/>
              <a:headEnd/>
              <a:tailEnd/>
            </a:ln>
            <a:effectLst>
              <a:prstShdw prst="shdw17" dist="26940" dir="5400000">
                <a:srgbClr val="005C00">
                  <a:alpha val="74997"/>
                </a:srgbClr>
              </a:prst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25"/>
            <p:cNvSpPr txBox="1">
              <a:spLocks noChangeArrowheads="1"/>
            </p:cNvSpPr>
            <p:nvPr/>
          </p:nvSpPr>
          <p:spPr bwMode="auto">
            <a:xfrm>
              <a:off x="1863725" y="4764088"/>
              <a:ext cx="4810125" cy="42068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  <a:latin typeface="Arial" charset="0"/>
                </a:rPr>
                <a:t>Jini Network Objects (Interfaces)</a:t>
              </a:r>
            </a:p>
          </p:txBody>
        </p:sp>
        <p:sp>
          <p:nvSpPr>
            <p:cNvPr id="60429" name="Text Box 26"/>
            <p:cNvSpPr txBox="1">
              <a:spLocks noChangeArrowheads="1"/>
            </p:cNvSpPr>
            <p:nvPr/>
          </p:nvSpPr>
          <p:spPr bwMode="auto">
            <a:xfrm>
              <a:off x="2474913" y="5354638"/>
              <a:ext cx="5229225" cy="42068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  <a:latin typeface="Arial" charset="0"/>
                </a:rPr>
                <a:t>Computer Networks (Protocols)</a:t>
              </a:r>
            </a:p>
          </p:txBody>
        </p:sp>
        <p:sp>
          <p:nvSpPr>
            <p:cNvPr id="60430" name="Text Box 27"/>
            <p:cNvSpPr txBox="1">
              <a:spLocks noChangeArrowheads="1"/>
            </p:cNvSpPr>
            <p:nvPr/>
          </p:nvSpPr>
          <p:spPr bwMode="auto">
            <a:xfrm>
              <a:off x="1157404" y="5383213"/>
              <a:ext cx="925513" cy="346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b="1">
                  <a:solidFill>
                    <a:srgbClr val="008000"/>
                  </a:solidFill>
                  <a:latin typeface="Arial" charset="0"/>
                </a:rPr>
                <a:t>P1-2</a:t>
              </a:r>
            </a:p>
          </p:txBody>
        </p:sp>
        <p:sp>
          <p:nvSpPr>
            <p:cNvPr id="60431" name="AutoShape 28"/>
            <p:cNvSpPr>
              <a:spLocks noChangeArrowheads="1"/>
            </p:cNvSpPr>
            <p:nvPr/>
          </p:nvSpPr>
          <p:spPr bwMode="auto">
            <a:xfrm>
              <a:off x="1793875" y="5905500"/>
              <a:ext cx="6611938" cy="490538"/>
            </a:xfrm>
            <a:prstGeom prst="roundRect">
              <a:avLst>
                <a:gd name="adj" fmla="val 12500"/>
              </a:avLst>
            </a:prstGeom>
            <a:solidFill>
              <a:srgbClr val="006600"/>
            </a:solidFill>
            <a:ln w="9525">
              <a:noFill/>
              <a:round/>
              <a:headEnd/>
              <a:tailEnd/>
            </a:ln>
            <a:effectLst>
              <a:prstShdw prst="shdw17" dist="26940" dir="5400000">
                <a:srgbClr val="003D00">
                  <a:alpha val="74997"/>
                </a:srgbClr>
              </a:prst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29"/>
            <p:cNvSpPr txBox="1">
              <a:spLocks noChangeArrowheads="1"/>
            </p:cNvSpPr>
            <p:nvPr/>
          </p:nvSpPr>
          <p:spPr bwMode="auto">
            <a:xfrm>
              <a:off x="1992920" y="5935663"/>
              <a:ext cx="6232769" cy="43088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Platforms 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</a:rPr>
                <a:t>(Unix, Linux, Mac OS, Windows)</a:t>
              </a: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0433" name="Text Box 30"/>
            <p:cNvSpPr txBox="1">
              <a:spLocks noChangeArrowheads="1"/>
            </p:cNvSpPr>
            <p:nvPr/>
          </p:nvSpPr>
          <p:spPr bwMode="auto">
            <a:xfrm>
              <a:off x="1157404" y="5983288"/>
              <a:ext cx="917575" cy="346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b="1">
                  <a:solidFill>
                    <a:srgbClr val="006600"/>
                  </a:solidFill>
                  <a:latin typeface="Arial" charset="0"/>
                </a:rPr>
                <a:t>P1-1</a:t>
              </a:r>
            </a:p>
          </p:txBody>
        </p:sp>
        <p:sp>
          <p:nvSpPr>
            <p:cNvPr id="60434" name="Text Box 31"/>
            <p:cNvSpPr txBox="1">
              <a:spLocks noChangeArrowheads="1"/>
            </p:cNvSpPr>
            <p:nvPr/>
          </p:nvSpPr>
          <p:spPr bwMode="auto">
            <a:xfrm>
              <a:off x="1157404" y="4802188"/>
              <a:ext cx="915988" cy="346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b="1">
                  <a:solidFill>
                    <a:srgbClr val="009900"/>
                  </a:solidFill>
                  <a:latin typeface="Arial" charset="0"/>
                </a:rPr>
                <a:t>P1-3</a:t>
              </a:r>
            </a:p>
          </p:txBody>
        </p:sp>
        <p:sp>
          <p:nvSpPr>
            <p:cNvPr id="60435" name="Text Box 32"/>
            <p:cNvSpPr txBox="1">
              <a:spLocks noChangeArrowheads="1"/>
            </p:cNvSpPr>
            <p:nvPr/>
          </p:nvSpPr>
          <p:spPr bwMode="auto">
            <a:xfrm>
              <a:off x="1157404" y="3592513"/>
              <a:ext cx="935038" cy="346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b="1">
                  <a:solidFill>
                    <a:srgbClr val="99CC00"/>
                  </a:solidFill>
                  <a:latin typeface="Arial" charset="0"/>
                </a:rPr>
                <a:t>P1-5</a:t>
              </a:r>
            </a:p>
          </p:txBody>
        </p:sp>
        <p:sp>
          <p:nvSpPr>
            <p:cNvPr id="60436" name="Text Box 33"/>
            <p:cNvSpPr txBox="1">
              <a:spLocks noChangeArrowheads="1"/>
            </p:cNvSpPr>
            <p:nvPr/>
          </p:nvSpPr>
          <p:spPr bwMode="auto">
            <a:xfrm>
              <a:off x="1924050" y="4171950"/>
              <a:ext cx="1920875" cy="4206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  <a:latin typeface="Arial" charset="0"/>
                </a:rPr>
                <a:t>Cybernodes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437" name="Text Box 34"/>
            <p:cNvSpPr txBox="1">
              <a:spLocks noChangeArrowheads="1"/>
            </p:cNvSpPr>
            <p:nvPr/>
          </p:nvSpPr>
          <p:spPr bwMode="auto">
            <a:xfrm>
              <a:off x="1157404" y="4211638"/>
              <a:ext cx="944563" cy="346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b="1">
                  <a:solidFill>
                    <a:srgbClr val="669900"/>
                  </a:solidFill>
                  <a:latin typeface="Arial" charset="0"/>
                </a:rPr>
                <a:t>P1-4</a:t>
              </a:r>
            </a:p>
          </p:txBody>
        </p:sp>
        <p:sp>
          <p:nvSpPr>
            <p:cNvPr id="60438" name="Text Box 35"/>
            <p:cNvSpPr txBox="1">
              <a:spLocks noChangeArrowheads="1"/>
            </p:cNvSpPr>
            <p:nvPr/>
          </p:nvSpPr>
          <p:spPr bwMode="auto">
            <a:xfrm>
              <a:off x="1865313" y="3551238"/>
              <a:ext cx="2162175" cy="42068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Service Beans</a:t>
              </a:r>
            </a:p>
          </p:txBody>
        </p:sp>
        <p:sp>
          <p:nvSpPr>
            <p:cNvPr id="60439" name="Text Box 36"/>
            <p:cNvSpPr txBox="1">
              <a:spLocks noChangeArrowheads="1"/>
            </p:cNvSpPr>
            <p:nvPr/>
          </p:nvSpPr>
          <p:spPr bwMode="auto">
            <a:xfrm>
              <a:off x="1998663" y="2363788"/>
              <a:ext cx="6200775" cy="43088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Metacompute OS (System </a:t>
              </a:r>
              <a:r>
                <a:rPr lang="en-US" dirty="0" smtClean="0">
                  <a:latin typeface="Arial" charset="0"/>
                </a:rPr>
                <a:t>Services, FMI)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60440" name="Text Box 37"/>
            <p:cNvSpPr txBox="1">
              <a:spLocks noChangeArrowheads="1"/>
            </p:cNvSpPr>
            <p:nvPr/>
          </p:nvSpPr>
          <p:spPr bwMode="auto">
            <a:xfrm>
              <a:off x="1157404" y="2382838"/>
              <a:ext cx="830263" cy="346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b="1" dirty="0">
                  <a:solidFill>
                    <a:srgbClr val="FF66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60441" name="Text Box 38"/>
            <p:cNvSpPr txBox="1">
              <a:spLocks noChangeArrowheads="1"/>
            </p:cNvSpPr>
            <p:nvPr/>
          </p:nvSpPr>
          <p:spPr bwMode="auto">
            <a:xfrm>
              <a:off x="1157404" y="2963863"/>
              <a:ext cx="887413" cy="346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b="1">
                  <a:solidFill>
                    <a:srgbClr val="CCCC00"/>
                  </a:solidFill>
                  <a:latin typeface="Arial" charset="0"/>
                </a:rPr>
                <a:t>P1-6</a:t>
              </a:r>
            </a:p>
          </p:txBody>
        </p:sp>
        <p:sp>
          <p:nvSpPr>
            <p:cNvPr id="60442" name="Text Box 39"/>
            <p:cNvSpPr txBox="1">
              <a:spLocks noChangeArrowheads="1"/>
            </p:cNvSpPr>
            <p:nvPr/>
          </p:nvSpPr>
          <p:spPr bwMode="auto">
            <a:xfrm>
              <a:off x="5676900" y="2773363"/>
              <a:ext cx="2800350" cy="18415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1400" i="1" dirty="0">
                  <a:latin typeface="Arial" charset="0"/>
                </a:rPr>
                <a:t>Tasker, Jobber, Spacer, </a:t>
              </a:r>
              <a:br>
                <a:rPr lang="en-US" sz="1400" i="1" dirty="0">
                  <a:latin typeface="Arial" charset="0"/>
                </a:rPr>
              </a:br>
              <a:r>
                <a:rPr lang="en-US" sz="1400" i="1" dirty="0" err="1">
                  <a:latin typeface="Arial" charset="0"/>
                </a:rPr>
                <a:t>Grider</a:t>
              </a:r>
              <a:r>
                <a:rPr lang="en-US" sz="1400" i="1" dirty="0">
                  <a:latin typeface="Arial" charset="0"/>
                </a:rPr>
                <a:t>, Caller, </a:t>
              </a:r>
              <a:r>
                <a:rPr lang="en-US" sz="1400" i="1" dirty="0" err="1">
                  <a:latin typeface="Arial" charset="0"/>
                </a:rPr>
                <a:t>Methoder</a:t>
              </a:r>
              <a:r>
                <a:rPr lang="en-US" sz="1400" i="1" dirty="0">
                  <a:latin typeface="Arial" charset="0"/>
                </a:rPr>
                <a:t>,</a:t>
              </a:r>
              <a:br>
                <a:rPr lang="en-US" sz="1400" i="1" dirty="0">
                  <a:latin typeface="Arial" charset="0"/>
                </a:rPr>
              </a:br>
              <a:r>
                <a:rPr lang="en-US" sz="1400" i="1" dirty="0" err="1" smtClean="0">
                  <a:latin typeface="Arial" charset="0"/>
                </a:rPr>
                <a:t>FileStorer</a:t>
              </a:r>
              <a:r>
                <a:rPr lang="en-US" sz="1400" i="1" dirty="0" smtClean="0">
                  <a:latin typeface="Arial" charset="0"/>
                </a:rPr>
                <a:t>, </a:t>
              </a:r>
              <a:r>
                <a:rPr lang="en-US" sz="1400" i="1" dirty="0" err="1" smtClean="0">
                  <a:latin typeface="Arial" charset="0"/>
                </a:rPr>
                <a:t>MetadataStorer</a:t>
              </a:r>
              <a:r>
                <a:rPr lang="en-US" sz="1400" i="1" dirty="0" smtClean="0">
                  <a:latin typeface="Arial" charset="0"/>
                </a:rPr>
                <a:t>, </a:t>
              </a:r>
              <a:r>
                <a:rPr lang="en-US" sz="1400" i="1" dirty="0">
                  <a:latin typeface="Arial" charset="0"/>
                </a:rPr>
                <a:t/>
              </a:r>
              <a:br>
                <a:rPr lang="en-US" sz="1400" i="1" dirty="0">
                  <a:latin typeface="Arial" charset="0"/>
                </a:rPr>
              </a:br>
              <a:r>
                <a:rPr lang="en-US" sz="1400" i="1" dirty="0" err="1">
                  <a:latin typeface="Arial" charset="0"/>
                </a:rPr>
                <a:t>ByteStorer</a:t>
              </a:r>
              <a:r>
                <a:rPr lang="en-US" sz="1400" i="1" dirty="0">
                  <a:latin typeface="Arial" charset="0"/>
                </a:rPr>
                <a:t>, Replicator, Sweeper, Tracker, </a:t>
              </a:r>
              <a:r>
                <a:rPr lang="en-US" sz="1400" i="1" dirty="0" err="1">
                  <a:latin typeface="Arial" charset="0"/>
                </a:rPr>
                <a:t>Spliter</a:t>
              </a:r>
              <a:r>
                <a:rPr lang="en-US" sz="1400" i="1" dirty="0">
                  <a:latin typeface="Arial" charset="0"/>
                </a:rPr>
                <a:t>, </a:t>
              </a:r>
              <a:r>
                <a:rPr lang="en-US" sz="1400" i="1" dirty="0" err="1">
                  <a:latin typeface="Arial" charset="0"/>
                </a:rPr>
                <a:t>Persister</a:t>
              </a:r>
              <a:r>
                <a:rPr lang="en-US" sz="1400" i="1" dirty="0">
                  <a:latin typeface="Arial" charset="0"/>
                </a:rPr>
                <a:t>,</a:t>
              </a:r>
              <a:br>
                <a:rPr lang="en-US" sz="1400" i="1" dirty="0">
                  <a:latin typeface="Arial" charset="0"/>
                </a:rPr>
              </a:br>
              <a:r>
                <a:rPr lang="en-US" sz="1400" i="1" dirty="0" err="1">
                  <a:latin typeface="Arial" charset="0"/>
                </a:rPr>
                <a:t>Autenticator</a:t>
              </a:r>
              <a:r>
                <a:rPr lang="en-US" sz="1400" i="1" dirty="0">
                  <a:latin typeface="Arial" charset="0"/>
                </a:rPr>
                <a:t>, Authorizer, </a:t>
              </a:r>
              <a:r>
                <a:rPr lang="en-US" sz="1400" i="1" dirty="0" err="1">
                  <a:latin typeface="Arial" charset="0"/>
                </a:rPr>
                <a:t>Policer</a:t>
              </a:r>
              <a:r>
                <a:rPr lang="en-US" sz="1400" i="1" dirty="0">
                  <a:latin typeface="Arial" charset="0"/>
                </a:rPr>
                <a:t>,</a:t>
              </a:r>
              <a:br>
                <a:rPr lang="en-US" sz="1400" i="1" dirty="0">
                  <a:latin typeface="Arial" charset="0"/>
                </a:rPr>
              </a:br>
              <a:r>
                <a:rPr lang="en-US" sz="1400" i="1" dirty="0">
                  <a:latin typeface="Arial" charset="0"/>
                </a:rPr>
                <a:t>WsRpcRelayer, WsDocRelayer, JxtaRelayer</a:t>
              </a:r>
              <a:r>
                <a:rPr lang="en-US" sz="1400" dirty="0">
                  <a:latin typeface="Arial" charset="0"/>
                </a:rPr>
                <a:t>, </a:t>
              </a:r>
              <a:r>
                <a:rPr lang="en-US" sz="1400" i="1" dirty="0" err="1">
                  <a:latin typeface="Arial" charset="0"/>
                </a:rPr>
                <a:t>Surrogator</a:t>
              </a:r>
              <a:r>
                <a:rPr lang="en-US" sz="1400" i="1" dirty="0">
                  <a:latin typeface="Arial" charset="0"/>
                </a:rPr>
                <a:t>, </a:t>
              </a:r>
              <a:r>
                <a:rPr lang="en-US" sz="1400" i="1" dirty="0" smtClean="0">
                  <a:latin typeface="Arial" charset="0"/>
                </a:rPr>
                <a:t>Cataloger, </a:t>
              </a:r>
              <a:r>
                <a:rPr lang="en-US" sz="1400" i="1" dirty="0" err="1" smtClean="0">
                  <a:latin typeface="Arial" charset="0"/>
                </a:rPr>
                <a:t>Provisioner</a:t>
              </a:r>
              <a:r>
                <a:rPr lang="en-US" sz="1400" i="1" dirty="0" smtClean="0">
                  <a:latin typeface="Arial" charset="0"/>
                </a:rPr>
                <a:t>, Logger</a:t>
              </a:r>
              <a:endParaRPr lang="en-US" sz="1400" i="1" dirty="0">
                <a:latin typeface="Arial" charset="0"/>
              </a:endParaRPr>
            </a:p>
          </p:txBody>
        </p:sp>
        <p:sp>
          <p:nvSpPr>
            <p:cNvPr id="60443" name="Text Box 40"/>
            <p:cNvSpPr txBox="1">
              <a:spLocks noChangeArrowheads="1"/>
            </p:cNvSpPr>
            <p:nvPr/>
          </p:nvSpPr>
          <p:spPr bwMode="auto">
            <a:xfrm>
              <a:off x="7427913" y="4745038"/>
              <a:ext cx="1095375" cy="1082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1" i="1">
                  <a:solidFill>
                    <a:schemeClr val="bg1"/>
                  </a:solidFill>
                  <a:latin typeface="Arial" charset="0"/>
                </a:rPr>
                <a:t>SOAP</a:t>
              </a:r>
              <a:br>
                <a:rPr lang="en-US" sz="1200" b="1" i="1">
                  <a:solidFill>
                    <a:schemeClr val="bg1"/>
                  </a:solidFill>
                  <a:latin typeface="Arial" charset="0"/>
                </a:rPr>
              </a:br>
              <a:r>
                <a:rPr lang="en-US" sz="1200" b="1" i="1">
                  <a:solidFill>
                    <a:schemeClr val="bg1"/>
                  </a:solidFill>
                  <a:latin typeface="Arial" charset="0"/>
                </a:rPr>
                <a:t>HTTP</a:t>
              </a:r>
              <a:br>
                <a:rPr lang="en-US" sz="1200" b="1" i="1">
                  <a:solidFill>
                    <a:schemeClr val="bg1"/>
                  </a:solidFill>
                  <a:latin typeface="Arial" charset="0"/>
                </a:rPr>
              </a:br>
              <a:r>
                <a:rPr lang="en-US" sz="1200" b="1" i="1">
                  <a:solidFill>
                    <a:schemeClr val="bg1"/>
                  </a:solidFill>
                  <a:latin typeface="Arial" charset="0"/>
                </a:rPr>
                <a:t>IIOP</a:t>
              </a:r>
              <a:br>
                <a:rPr lang="en-US" sz="1200" b="1" i="1">
                  <a:solidFill>
                    <a:schemeClr val="bg1"/>
                  </a:solidFill>
                  <a:latin typeface="Arial" charset="0"/>
                </a:rPr>
              </a:br>
              <a:r>
                <a:rPr lang="en-US" sz="1200" b="1" i="1">
                  <a:solidFill>
                    <a:schemeClr val="bg1"/>
                  </a:solidFill>
                  <a:latin typeface="Arial" charset="0"/>
                </a:rPr>
                <a:t>TCP/IP</a:t>
              </a:r>
              <a:br>
                <a:rPr lang="en-US" sz="1200" b="1" i="1">
                  <a:solidFill>
                    <a:schemeClr val="bg1"/>
                  </a:solidFill>
                  <a:latin typeface="Arial" charset="0"/>
                </a:rPr>
              </a:br>
              <a:r>
                <a:rPr lang="en-US" sz="1200" b="1" i="1">
                  <a:solidFill>
                    <a:schemeClr val="bg1"/>
                  </a:solidFill>
                  <a:latin typeface="Arial" charset="0"/>
                </a:rPr>
                <a:t>UDP/IP</a:t>
              </a:r>
              <a:br>
                <a:rPr lang="en-US" sz="1200" b="1" i="1">
                  <a:solidFill>
                    <a:schemeClr val="bg1"/>
                  </a:solidFill>
                  <a:latin typeface="Arial" charset="0"/>
                </a:rPr>
              </a:br>
              <a:r>
                <a:rPr lang="en-US" sz="1200" b="1" i="1">
                  <a:solidFill>
                    <a:schemeClr val="bg1"/>
                  </a:solidFill>
                  <a:latin typeface="Arial" charset="0"/>
                </a:rPr>
                <a:t>RPC/XDR</a:t>
              </a:r>
            </a:p>
          </p:txBody>
        </p:sp>
        <p:sp>
          <p:nvSpPr>
            <p:cNvPr id="60444" name="AutoShape 41"/>
            <p:cNvSpPr>
              <a:spLocks noChangeArrowheads="1"/>
            </p:cNvSpPr>
            <p:nvPr/>
          </p:nvSpPr>
          <p:spPr bwMode="auto">
            <a:xfrm>
              <a:off x="1793875" y="1743075"/>
              <a:ext cx="6611938" cy="490538"/>
            </a:xfrm>
            <a:prstGeom prst="roundRect">
              <a:avLst>
                <a:gd name="adj" fmla="val 12500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26940" dir="5400000">
                <a:srgbClr val="001F5C">
                  <a:alpha val="74997"/>
                </a:srgbClr>
              </a:prst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5" name="Text Box 42"/>
            <p:cNvSpPr txBox="1">
              <a:spLocks noChangeArrowheads="1"/>
            </p:cNvSpPr>
            <p:nvPr/>
          </p:nvSpPr>
          <p:spPr bwMode="auto">
            <a:xfrm>
              <a:off x="1789113" y="1773238"/>
              <a:ext cx="6629400" cy="43088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chemeClr val="bg1"/>
                  </a:solidFill>
                  <a:latin typeface="Arial" charset="0"/>
                </a:rPr>
                <a:t>SO Applications </a:t>
              </a: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</a:rPr>
                <a:t>Exertions, </a:t>
              </a:r>
              <a:r>
                <a:rPr lang="en-US" dirty="0" err="1" smtClean="0">
                  <a:solidFill>
                    <a:schemeClr val="bg1"/>
                  </a:solidFill>
                  <a:latin typeface="Arial" charset="0"/>
                </a:rPr>
                <a:t>Vars</a:t>
              </a:r>
              <a:r>
                <a:rPr lang="en-US" dirty="0" smtClean="0">
                  <a:solidFill>
                    <a:schemeClr val="bg1"/>
                  </a:solidFill>
                  <a:latin typeface="Arial" charset="0"/>
                </a:rPr>
                <a:t>, Models)</a:t>
              </a:r>
              <a:endParaRPr lang="en-US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0446" name="Text Box 43"/>
            <p:cNvSpPr txBox="1">
              <a:spLocks noChangeArrowheads="1"/>
            </p:cNvSpPr>
            <p:nvPr/>
          </p:nvSpPr>
          <p:spPr bwMode="auto">
            <a:xfrm>
              <a:off x="1157404" y="1820863"/>
              <a:ext cx="786667" cy="3462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b="1" dirty="0">
                  <a:solidFill>
                    <a:srgbClr val="003399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60447" name="Text Box 44"/>
            <p:cNvSpPr txBox="1">
              <a:spLocks noChangeArrowheads="1"/>
            </p:cNvSpPr>
            <p:nvPr/>
          </p:nvSpPr>
          <p:spPr bwMode="auto">
            <a:xfrm>
              <a:off x="2722563" y="2944813"/>
              <a:ext cx="2762250" cy="42068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Service Providers</a:t>
              </a:r>
            </a:p>
          </p:txBody>
        </p:sp>
        <p:sp>
          <p:nvSpPr>
            <p:cNvPr id="60448" name="Rectangle 45"/>
            <p:cNvSpPr>
              <a:spLocks noChangeArrowheads="1"/>
            </p:cNvSpPr>
            <p:nvPr/>
          </p:nvSpPr>
          <p:spPr bwMode="auto">
            <a:xfrm>
              <a:off x="4077393" y="3722932"/>
              <a:ext cx="1154314" cy="567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1700" b="1" dirty="0">
                  <a:latin typeface="Arial" charset="0"/>
                </a:rPr>
                <a:t>(Domain</a:t>
              </a:r>
              <a:br>
                <a:rPr lang="en-US" sz="1700" b="1" dirty="0">
                  <a:latin typeface="Arial" charset="0"/>
                </a:rPr>
              </a:br>
              <a:r>
                <a:rPr lang="en-US" sz="1700" b="1" dirty="0" smtClean="0">
                  <a:latin typeface="Arial" charset="0"/>
                </a:rPr>
                <a:t>Services)</a:t>
              </a:r>
              <a:endParaRPr lang="en-US" sz="1700" b="1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0"/>
          <p:cNvSpPr>
            <a:spLocks noGrp="1" noChangeArrowheads="1"/>
          </p:cNvSpPr>
          <p:nvPr>
            <p:ph type="title"/>
          </p:nvPr>
        </p:nvSpPr>
        <p:spPr>
          <a:xfrm>
            <a:off x="736600" y="152400"/>
            <a:ext cx="7772400" cy="11049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Dynamic Collaborations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2340363" y="2345980"/>
            <a:ext cx="4152900" cy="2667000"/>
            <a:chOff x="2557463" y="3354388"/>
            <a:chExt cx="4152900" cy="2667000"/>
          </a:xfrm>
        </p:grpSpPr>
        <p:sp>
          <p:nvSpPr>
            <p:cNvPr id="49243" name="AutoShape 40"/>
            <p:cNvSpPr>
              <a:spLocks noChangeArrowheads="1"/>
            </p:cNvSpPr>
            <p:nvPr/>
          </p:nvSpPr>
          <p:spPr bwMode="auto">
            <a:xfrm>
              <a:off x="4554538" y="3540125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00800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44" name="AutoShape 41"/>
            <p:cNvSpPr>
              <a:spLocks noChangeArrowheads="1"/>
            </p:cNvSpPr>
            <p:nvPr/>
          </p:nvSpPr>
          <p:spPr bwMode="auto">
            <a:xfrm rot="2438615">
              <a:off x="4706938" y="3463925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45" name="AutoShape 47"/>
            <p:cNvSpPr>
              <a:spLocks noChangeArrowheads="1"/>
            </p:cNvSpPr>
            <p:nvPr/>
          </p:nvSpPr>
          <p:spPr bwMode="auto">
            <a:xfrm>
              <a:off x="2557463" y="4594225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00800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46" name="AutoShape 48"/>
            <p:cNvSpPr>
              <a:spLocks noChangeArrowheads="1"/>
            </p:cNvSpPr>
            <p:nvPr/>
          </p:nvSpPr>
          <p:spPr bwMode="auto">
            <a:xfrm rot="2438615">
              <a:off x="2709863" y="4518025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47" name="AutoShape 78"/>
            <p:cNvSpPr>
              <a:spLocks noChangeArrowheads="1"/>
            </p:cNvSpPr>
            <p:nvPr/>
          </p:nvSpPr>
          <p:spPr bwMode="auto">
            <a:xfrm>
              <a:off x="5643563" y="4497388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00800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48" name="AutoShape 79"/>
            <p:cNvSpPr>
              <a:spLocks noChangeArrowheads="1"/>
            </p:cNvSpPr>
            <p:nvPr/>
          </p:nvSpPr>
          <p:spPr bwMode="auto">
            <a:xfrm rot="2438615">
              <a:off x="5795963" y="4421188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49" name="AutoShape 82"/>
            <p:cNvSpPr>
              <a:spLocks noChangeArrowheads="1"/>
            </p:cNvSpPr>
            <p:nvPr/>
          </p:nvSpPr>
          <p:spPr bwMode="auto">
            <a:xfrm>
              <a:off x="5948363" y="3430588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00800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50" name="AutoShape 83"/>
            <p:cNvSpPr>
              <a:spLocks noChangeArrowheads="1"/>
            </p:cNvSpPr>
            <p:nvPr/>
          </p:nvSpPr>
          <p:spPr bwMode="auto">
            <a:xfrm rot="2438615">
              <a:off x="6100763" y="3354388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51" name="AutoShape 86"/>
            <p:cNvSpPr>
              <a:spLocks noChangeArrowheads="1"/>
            </p:cNvSpPr>
            <p:nvPr/>
          </p:nvSpPr>
          <p:spPr bwMode="auto">
            <a:xfrm>
              <a:off x="4043363" y="4573588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00800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52" name="AutoShape 87"/>
            <p:cNvSpPr>
              <a:spLocks noChangeArrowheads="1"/>
            </p:cNvSpPr>
            <p:nvPr/>
          </p:nvSpPr>
          <p:spPr bwMode="auto">
            <a:xfrm rot="2438615">
              <a:off x="4195763" y="4497388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53" name="AutoShape 104"/>
            <p:cNvSpPr>
              <a:spLocks noChangeArrowheads="1"/>
            </p:cNvSpPr>
            <p:nvPr/>
          </p:nvSpPr>
          <p:spPr bwMode="auto">
            <a:xfrm>
              <a:off x="3509963" y="5716588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008000"/>
            </a:solidFill>
            <a:ln w="9525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54" name="AutoShape 105"/>
            <p:cNvSpPr>
              <a:spLocks noChangeArrowheads="1"/>
            </p:cNvSpPr>
            <p:nvPr/>
          </p:nvSpPr>
          <p:spPr bwMode="auto">
            <a:xfrm rot="2438615">
              <a:off x="3662363" y="5640388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945200" y="2295180"/>
            <a:ext cx="2454275" cy="2108200"/>
            <a:chOff x="2945200" y="2295180"/>
            <a:chExt cx="2454275" cy="2108200"/>
          </a:xfrm>
        </p:grpSpPr>
        <p:sp>
          <p:nvSpPr>
            <p:cNvPr id="49237" name="AutoShape 93"/>
            <p:cNvSpPr>
              <a:spLocks noChangeArrowheads="1"/>
            </p:cNvSpPr>
            <p:nvPr/>
          </p:nvSpPr>
          <p:spPr bwMode="auto">
            <a:xfrm>
              <a:off x="2945200" y="3444530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38" name="AutoShape 94"/>
            <p:cNvSpPr>
              <a:spLocks noChangeArrowheads="1"/>
            </p:cNvSpPr>
            <p:nvPr/>
          </p:nvSpPr>
          <p:spPr bwMode="auto">
            <a:xfrm rot="20401969">
              <a:off x="3076963" y="3031780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39" name="AutoShape 95"/>
            <p:cNvSpPr>
              <a:spLocks noChangeArrowheads="1"/>
            </p:cNvSpPr>
            <p:nvPr/>
          </p:nvSpPr>
          <p:spPr bwMode="auto">
            <a:xfrm rot="3174456">
              <a:off x="2835663" y="4060480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40" name="AutoShape 96"/>
            <p:cNvSpPr>
              <a:spLocks noChangeArrowheads="1"/>
            </p:cNvSpPr>
            <p:nvPr/>
          </p:nvSpPr>
          <p:spPr bwMode="auto">
            <a:xfrm rot="21554906">
              <a:off x="4942275" y="2295180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41" name="AutoShape 97"/>
            <p:cNvSpPr>
              <a:spLocks noChangeArrowheads="1"/>
            </p:cNvSpPr>
            <p:nvPr/>
          </p:nvSpPr>
          <p:spPr bwMode="auto">
            <a:xfrm rot="2598109">
              <a:off x="4842263" y="2963517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2006988" y="2650780"/>
            <a:ext cx="4224337" cy="2860675"/>
            <a:chOff x="2224088" y="3659188"/>
            <a:chExt cx="4224337" cy="2860675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4221163" y="4046538"/>
              <a:ext cx="762000" cy="306388"/>
              <a:chOff x="2856" y="1149"/>
              <a:chExt cx="480" cy="193"/>
            </a:xfrm>
          </p:grpSpPr>
          <p:sp>
            <p:nvSpPr>
              <p:cNvPr id="49230" name="AutoShape 38"/>
              <p:cNvSpPr>
                <a:spLocks noChangeArrowheads="1"/>
              </p:cNvSpPr>
              <p:nvPr/>
            </p:nvSpPr>
            <p:spPr bwMode="auto">
              <a:xfrm>
                <a:off x="2856" y="1150"/>
                <a:ext cx="480" cy="192"/>
              </a:xfrm>
              <a:prstGeom prst="parallelogram">
                <a:avLst>
                  <a:gd name="adj" fmla="val 62500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31" name="Freeform 39"/>
              <p:cNvSpPr>
                <a:spLocks/>
              </p:cNvSpPr>
              <p:nvPr/>
            </p:nvSpPr>
            <p:spPr bwMode="auto">
              <a:xfrm>
                <a:off x="2856" y="1149"/>
                <a:ext cx="300" cy="193"/>
              </a:xfrm>
              <a:custGeom>
                <a:avLst/>
                <a:gdLst>
                  <a:gd name="T0" fmla="*/ 0 w 300"/>
                  <a:gd name="T1" fmla="*/ 115 h 195"/>
                  <a:gd name="T2" fmla="*/ 180 w 300"/>
                  <a:gd name="T3" fmla="*/ 115 h 195"/>
                  <a:gd name="T4" fmla="*/ 300 w 300"/>
                  <a:gd name="T5" fmla="*/ 0 h 195"/>
                  <a:gd name="T6" fmla="*/ 120 w 300"/>
                  <a:gd name="T7" fmla="*/ 0 h 195"/>
                  <a:gd name="T8" fmla="*/ 0 w 300"/>
                  <a:gd name="T9" fmla="*/ 11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0"/>
                  <a:gd name="T16" fmla="*/ 0 h 195"/>
                  <a:gd name="T17" fmla="*/ 300 w 300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0" h="195">
                    <a:moveTo>
                      <a:pt x="0" y="195"/>
                    </a:moveTo>
                    <a:lnTo>
                      <a:pt x="180" y="195"/>
                    </a:lnTo>
                    <a:lnTo>
                      <a:pt x="300" y="0"/>
                    </a:lnTo>
                    <a:lnTo>
                      <a:pt x="120" y="0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rgbClr val="898DB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9191" name="AutoShape 42"/>
            <p:cNvSpPr>
              <a:spLocks noChangeArrowheads="1"/>
            </p:cNvSpPr>
            <p:nvPr/>
          </p:nvSpPr>
          <p:spPr bwMode="auto">
            <a:xfrm rot="4999633">
              <a:off x="4364038" y="3883025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2224088" y="5100638"/>
              <a:ext cx="762000" cy="306388"/>
              <a:chOff x="2856" y="1149"/>
              <a:chExt cx="480" cy="193"/>
            </a:xfrm>
          </p:grpSpPr>
          <p:sp>
            <p:nvSpPr>
              <p:cNvPr id="49228" name="AutoShape 45"/>
              <p:cNvSpPr>
                <a:spLocks noChangeArrowheads="1"/>
              </p:cNvSpPr>
              <p:nvPr/>
            </p:nvSpPr>
            <p:spPr bwMode="auto">
              <a:xfrm>
                <a:off x="2856" y="1150"/>
                <a:ext cx="480" cy="192"/>
              </a:xfrm>
              <a:prstGeom prst="parallelogram">
                <a:avLst>
                  <a:gd name="adj" fmla="val 62500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29" name="Freeform 46"/>
              <p:cNvSpPr>
                <a:spLocks/>
              </p:cNvSpPr>
              <p:nvPr/>
            </p:nvSpPr>
            <p:spPr bwMode="auto">
              <a:xfrm>
                <a:off x="2856" y="1149"/>
                <a:ext cx="300" cy="193"/>
              </a:xfrm>
              <a:custGeom>
                <a:avLst/>
                <a:gdLst>
                  <a:gd name="T0" fmla="*/ 0 w 300"/>
                  <a:gd name="T1" fmla="*/ 115 h 195"/>
                  <a:gd name="T2" fmla="*/ 180 w 300"/>
                  <a:gd name="T3" fmla="*/ 115 h 195"/>
                  <a:gd name="T4" fmla="*/ 300 w 300"/>
                  <a:gd name="T5" fmla="*/ 0 h 195"/>
                  <a:gd name="T6" fmla="*/ 120 w 300"/>
                  <a:gd name="T7" fmla="*/ 0 h 195"/>
                  <a:gd name="T8" fmla="*/ 0 w 300"/>
                  <a:gd name="T9" fmla="*/ 11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0"/>
                  <a:gd name="T16" fmla="*/ 0 h 195"/>
                  <a:gd name="T17" fmla="*/ 300 w 300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0" h="195">
                    <a:moveTo>
                      <a:pt x="0" y="195"/>
                    </a:moveTo>
                    <a:lnTo>
                      <a:pt x="180" y="195"/>
                    </a:lnTo>
                    <a:lnTo>
                      <a:pt x="300" y="0"/>
                    </a:lnTo>
                    <a:lnTo>
                      <a:pt x="120" y="0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rgbClr val="898DBF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9193" name="AutoShape 49"/>
            <p:cNvSpPr>
              <a:spLocks noChangeArrowheads="1"/>
            </p:cNvSpPr>
            <p:nvPr/>
          </p:nvSpPr>
          <p:spPr bwMode="auto">
            <a:xfrm rot="4999633">
              <a:off x="2366963" y="4937125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7" name="Group 125"/>
            <p:cNvGrpSpPr>
              <a:grpSpLocks/>
            </p:cNvGrpSpPr>
            <p:nvPr/>
          </p:nvGrpSpPr>
          <p:grpSpPr bwMode="auto">
            <a:xfrm>
              <a:off x="3789363" y="5102225"/>
              <a:ext cx="1244600" cy="558800"/>
              <a:chOff x="3789363" y="5102225"/>
              <a:chExt cx="1244600" cy="558800"/>
            </a:xfrm>
          </p:grpSpPr>
          <p:grpSp>
            <p:nvGrpSpPr>
              <p:cNvPr id="8" name="Group 50"/>
              <p:cNvGrpSpPr>
                <a:grpSpLocks/>
              </p:cNvGrpSpPr>
              <p:nvPr/>
            </p:nvGrpSpPr>
            <p:grpSpPr bwMode="auto">
              <a:xfrm>
                <a:off x="4271963" y="5351463"/>
                <a:ext cx="762000" cy="309562"/>
                <a:chOff x="3320" y="3621"/>
                <a:chExt cx="480" cy="195"/>
              </a:xfrm>
            </p:grpSpPr>
            <p:sp>
              <p:nvSpPr>
                <p:cNvPr id="49226" name="AutoShape 51"/>
                <p:cNvSpPr>
                  <a:spLocks noChangeArrowheads="1"/>
                </p:cNvSpPr>
                <p:nvPr/>
              </p:nvSpPr>
              <p:spPr bwMode="auto">
                <a:xfrm>
                  <a:off x="3320" y="3624"/>
                  <a:ext cx="480" cy="192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FF9900"/>
                </a:solidFill>
                <a:ln w="9525">
                  <a:solidFill>
                    <a:srgbClr val="FF66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227" name="Freeform 52"/>
                <p:cNvSpPr>
                  <a:spLocks/>
                </p:cNvSpPr>
                <p:nvPr/>
              </p:nvSpPr>
              <p:spPr bwMode="auto">
                <a:xfrm>
                  <a:off x="3320" y="3621"/>
                  <a:ext cx="300" cy="195"/>
                </a:xfrm>
                <a:custGeom>
                  <a:avLst/>
                  <a:gdLst>
                    <a:gd name="T0" fmla="*/ 0 w 300"/>
                    <a:gd name="T1" fmla="*/ 195 h 195"/>
                    <a:gd name="T2" fmla="*/ 180 w 300"/>
                    <a:gd name="T3" fmla="*/ 195 h 195"/>
                    <a:gd name="T4" fmla="*/ 300 w 300"/>
                    <a:gd name="T5" fmla="*/ 0 h 195"/>
                    <a:gd name="T6" fmla="*/ 120 w 300"/>
                    <a:gd name="T7" fmla="*/ 0 h 195"/>
                    <a:gd name="T8" fmla="*/ 0 w 300"/>
                    <a:gd name="T9" fmla="*/ 19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0"/>
                    <a:gd name="T16" fmla="*/ 0 h 195"/>
                    <a:gd name="T17" fmla="*/ 300 w 300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0" h="195">
                      <a:moveTo>
                        <a:pt x="0" y="195"/>
                      </a:moveTo>
                      <a:lnTo>
                        <a:pt x="180" y="195"/>
                      </a:lnTo>
                      <a:lnTo>
                        <a:pt x="300" y="0"/>
                      </a:lnTo>
                      <a:lnTo>
                        <a:pt x="120" y="0"/>
                      </a:ln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" name="Group 53"/>
              <p:cNvGrpSpPr>
                <a:grpSpLocks/>
              </p:cNvGrpSpPr>
              <p:nvPr/>
            </p:nvGrpSpPr>
            <p:grpSpPr bwMode="auto">
              <a:xfrm>
                <a:off x="4106863" y="5259388"/>
                <a:ext cx="762000" cy="304800"/>
                <a:chOff x="824" y="2791"/>
                <a:chExt cx="480" cy="192"/>
              </a:xfrm>
            </p:grpSpPr>
            <p:sp>
              <p:nvSpPr>
                <p:cNvPr id="49224" name="AutoShape 54"/>
                <p:cNvSpPr>
                  <a:spLocks noChangeArrowheads="1"/>
                </p:cNvSpPr>
                <p:nvPr/>
              </p:nvSpPr>
              <p:spPr bwMode="auto">
                <a:xfrm>
                  <a:off x="824" y="2791"/>
                  <a:ext cx="480" cy="192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FFFFFF"/>
                </a:solidFill>
                <a:ln w="9525">
                  <a:solidFill>
                    <a:srgbClr val="FF66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225" name="Freeform 55"/>
                <p:cNvSpPr>
                  <a:spLocks/>
                </p:cNvSpPr>
                <p:nvPr/>
              </p:nvSpPr>
              <p:spPr bwMode="auto">
                <a:xfrm>
                  <a:off x="1092" y="2792"/>
                  <a:ext cx="212" cy="188"/>
                </a:xfrm>
                <a:custGeom>
                  <a:avLst/>
                  <a:gdLst>
                    <a:gd name="T0" fmla="*/ 116 w 212"/>
                    <a:gd name="T1" fmla="*/ 0 h 188"/>
                    <a:gd name="T2" fmla="*/ 212 w 212"/>
                    <a:gd name="T3" fmla="*/ 0 h 188"/>
                    <a:gd name="T4" fmla="*/ 96 w 212"/>
                    <a:gd name="T5" fmla="*/ 188 h 188"/>
                    <a:gd name="T6" fmla="*/ 0 w 212"/>
                    <a:gd name="T7" fmla="*/ 188 h 188"/>
                    <a:gd name="T8" fmla="*/ 116 w 212"/>
                    <a:gd name="T9" fmla="*/ 0 h 1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88"/>
                    <a:gd name="T17" fmla="*/ 212 w 212"/>
                    <a:gd name="T18" fmla="*/ 188 h 1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88">
                      <a:moveTo>
                        <a:pt x="116" y="0"/>
                      </a:moveTo>
                      <a:lnTo>
                        <a:pt x="212" y="0"/>
                      </a:lnTo>
                      <a:lnTo>
                        <a:pt x="96" y="188"/>
                      </a:lnTo>
                      <a:lnTo>
                        <a:pt x="0" y="188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" name="Group 56"/>
              <p:cNvGrpSpPr>
                <a:grpSpLocks/>
              </p:cNvGrpSpPr>
              <p:nvPr/>
            </p:nvGrpSpPr>
            <p:grpSpPr bwMode="auto">
              <a:xfrm>
                <a:off x="3954463" y="5178425"/>
                <a:ext cx="768350" cy="306388"/>
                <a:chOff x="1376" y="2411"/>
                <a:chExt cx="484" cy="193"/>
              </a:xfrm>
            </p:grpSpPr>
            <p:sp>
              <p:nvSpPr>
                <p:cNvPr id="49221" name="AutoShape 57"/>
                <p:cNvSpPr>
                  <a:spLocks noChangeArrowheads="1"/>
                </p:cNvSpPr>
                <p:nvPr/>
              </p:nvSpPr>
              <p:spPr bwMode="auto">
                <a:xfrm>
                  <a:off x="1380" y="2411"/>
                  <a:ext cx="480" cy="192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FF9900"/>
                </a:solidFill>
                <a:ln w="9525">
                  <a:solidFill>
                    <a:srgbClr val="FF66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222" name="Freeform 58"/>
                <p:cNvSpPr>
                  <a:spLocks/>
                </p:cNvSpPr>
                <p:nvPr/>
              </p:nvSpPr>
              <p:spPr bwMode="auto">
                <a:xfrm>
                  <a:off x="1376" y="2412"/>
                  <a:ext cx="220" cy="192"/>
                </a:xfrm>
                <a:custGeom>
                  <a:avLst/>
                  <a:gdLst>
                    <a:gd name="T0" fmla="*/ 891 w 212"/>
                    <a:gd name="T1" fmla="*/ 0 h 188"/>
                    <a:gd name="T2" fmla="*/ 1621 w 212"/>
                    <a:gd name="T3" fmla="*/ 0 h 188"/>
                    <a:gd name="T4" fmla="*/ 741 w 212"/>
                    <a:gd name="T5" fmla="*/ 594 h 188"/>
                    <a:gd name="T6" fmla="*/ 0 w 212"/>
                    <a:gd name="T7" fmla="*/ 594 h 188"/>
                    <a:gd name="T8" fmla="*/ 891 w 212"/>
                    <a:gd name="T9" fmla="*/ 0 h 1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88"/>
                    <a:gd name="T17" fmla="*/ 212 w 212"/>
                    <a:gd name="T18" fmla="*/ 188 h 1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88">
                      <a:moveTo>
                        <a:pt x="116" y="0"/>
                      </a:moveTo>
                      <a:lnTo>
                        <a:pt x="212" y="0"/>
                      </a:lnTo>
                      <a:lnTo>
                        <a:pt x="96" y="188"/>
                      </a:lnTo>
                      <a:lnTo>
                        <a:pt x="0" y="188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223" name="Freeform 59"/>
                <p:cNvSpPr>
                  <a:spLocks/>
                </p:cNvSpPr>
                <p:nvPr/>
              </p:nvSpPr>
              <p:spPr bwMode="auto">
                <a:xfrm>
                  <a:off x="1640" y="2412"/>
                  <a:ext cx="220" cy="192"/>
                </a:xfrm>
                <a:custGeom>
                  <a:avLst/>
                  <a:gdLst>
                    <a:gd name="T0" fmla="*/ 891 w 212"/>
                    <a:gd name="T1" fmla="*/ 0 h 188"/>
                    <a:gd name="T2" fmla="*/ 1621 w 212"/>
                    <a:gd name="T3" fmla="*/ 0 h 188"/>
                    <a:gd name="T4" fmla="*/ 741 w 212"/>
                    <a:gd name="T5" fmla="*/ 594 h 188"/>
                    <a:gd name="T6" fmla="*/ 0 w 212"/>
                    <a:gd name="T7" fmla="*/ 594 h 188"/>
                    <a:gd name="T8" fmla="*/ 891 w 212"/>
                    <a:gd name="T9" fmla="*/ 0 h 1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88"/>
                    <a:gd name="T17" fmla="*/ 212 w 212"/>
                    <a:gd name="T18" fmla="*/ 188 h 1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88">
                      <a:moveTo>
                        <a:pt x="116" y="0"/>
                      </a:moveTo>
                      <a:lnTo>
                        <a:pt x="212" y="0"/>
                      </a:lnTo>
                      <a:lnTo>
                        <a:pt x="96" y="188"/>
                      </a:lnTo>
                      <a:lnTo>
                        <a:pt x="0" y="188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3789363" y="5102225"/>
                <a:ext cx="762000" cy="304800"/>
                <a:chOff x="784" y="2159"/>
                <a:chExt cx="480" cy="192"/>
              </a:xfrm>
            </p:grpSpPr>
            <p:sp>
              <p:nvSpPr>
                <p:cNvPr id="49219" name="AutoShape 61"/>
                <p:cNvSpPr>
                  <a:spLocks noChangeArrowheads="1"/>
                </p:cNvSpPr>
                <p:nvPr/>
              </p:nvSpPr>
              <p:spPr bwMode="auto">
                <a:xfrm>
                  <a:off x="784" y="2159"/>
                  <a:ext cx="480" cy="192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FFFFFF"/>
                </a:solidFill>
                <a:ln w="9525">
                  <a:solidFill>
                    <a:srgbClr val="FF66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220" name="Freeform 62"/>
                <p:cNvSpPr>
                  <a:spLocks/>
                </p:cNvSpPr>
                <p:nvPr/>
              </p:nvSpPr>
              <p:spPr bwMode="auto">
                <a:xfrm>
                  <a:off x="784" y="2160"/>
                  <a:ext cx="212" cy="188"/>
                </a:xfrm>
                <a:custGeom>
                  <a:avLst/>
                  <a:gdLst>
                    <a:gd name="T0" fmla="*/ 116 w 212"/>
                    <a:gd name="T1" fmla="*/ 0 h 188"/>
                    <a:gd name="T2" fmla="*/ 212 w 212"/>
                    <a:gd name="T3" fmla="*/ 0 h 188"/>
                    <a:gd name="T4" fmla="*/ 96 w 212"/>
                    <a:gd name="T5" fmla="*/ 188 h 188"/>
                    <a:gd name="T6" fmla="*/ 0 w 212"/>
                    <a:gd name="T7" fmla="*/ 188 h 188"/>
                    <a:gd name="T8" fmla="*/ 116 w 212"/>
                    <a:gd name="T9" fmla="*/ 0 h 1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88"/>
                    <a:gd name="T17" fmla="*/ 212 w 212"/>
                    <a:gd name="T18" fmla="*/ 188 h 1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88">
                      <a:moveTo>
                        <a:pt x="116" y="0"/>
                      </a:moveTo>
                      <a:lnTo>
                        <a:pt x="212" y="0"/>
                      </a:lnTo>
                      <a:lnTo>
                        <a:pt x="96" y="188"/>
                      </a:lnTo>
                      <a:lnTo>
                        <a:pt x="0" y="188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5680075" y="3962400"/>
              <a:ext cx="768350" cy="306388"/>
              <a:chOff x="1376" y="2411"/>
              <a:chExt cx="484" cy="193"/>
            </a:xfrm>
          </p:grpSpPr>
          <p:sp>
            <p:nvSpPr>
              <p:cNvPr id="49212" name="AutoShape 67"/>
              <p:cNvSpPr>
                <a:spLocks noChangeArrowheads="1"/>
              </p:cNvSpPr>
              <p:nvPr/>
            </p:nvSpPr>
            <p:spPr bwMode="auto">
              <a:xfrm>
                <a:off x="1380" y="2411"/>
                <a:ext cx="480" cy="192"/>
              </a:xfrm>
              <a:prstGeom prst="parallelogram">
                <a:avLst>
                  <a:gd name="adj" fmla="val 62500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13" name="Freeform 68"/>
              <p:cNvSpPr>
                <a:spLocks/>
              </p:cNvSpPr>
              <p:nvPr/>
            </p:nvSpPr>
            <p:spPr bwMode="auto">
              <a:xfrm>
                <a:off x="1376" y="2412"/>
                <a:ext cx="220" cy="192"/>
              </a:xfrm>
              <a:custGeom>
                <a:avLst/>
                <a:gdLst>
                  <a:gd name="T0" fmla="*/ 891 w 212"/>
                  <a:gd name="T1" fmla="*/ 0 h 188"/>
                  <a:gd name="T2" fmla="*/ 1621 w 212"/>
                  <a:gd name="T3" fmla="*/ 0 h 188"/>
                  <a:gd name="T4" fmla="*/ 741 w 212"/>
                  <a:gd name="T5" fmla="*/ 594 h 188"/>
                  <a:gd name="T6" fmla="*/ 0 w 212"/>
                  <a:gd name="T7" fmla="*/ 594 h 188"/>
                  <a:gd name="T8" fmla="*/ 891 w 212"/>
                  <a:gd name="T9" fmla="*/ 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2"/>
                  <a:gd name="T16" fmla="*/ 0 h 188"/>
                  <a:gd name="T17" fmla="*/ 212 w 212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2" h="188">
                    <a:moveTo>
                      <a:pt x="116" y="0"/>
                    </a:moveTo>
                    <a:lnTo>
                      <a:pt x="212" y="0"/>
                    </a:lnTo>
                    <a:lnTo>
                      <a:pt x="96" y="188"/>
                    </a:lnTo>
                    <a:lnTo>
                      <a:pt x="0" y="18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14" name="Freeform 69"/>
              <p:cNvSpPr>
                <a:spLocks/>
              </p:cNvSpPr>
              <p:nvPr/>
            </p:nvSpPr>
            <p:spPr bwMode="auto">
              <a:xfrm>
                <a:off x="1640" y="2412"/>
                <a:ext cx="220" cy="192"/>
              </a:xfrm>
              <a:custGeom>
                <a:avLst/>
                <a:gdLst>
                  <a:gd name="T0" fmla="*/ 891 w 212"/>
                  <a:gd name="T1" fmla="*/ 0 h 188"/>
                  <a:gd name="T2" fmla="*/ 1621 w 212"/>
                  <a:gd name="T3" fmla="*/ 0 h 188"/>
                  <a:gd name="T4" fmla="*/ 741 w 212"/>
                  <a:gd name="T5" fmla="*/ 594 h 188"/>
                  <a:gd name="T6" fmla="*/ 0 w 212"/>
                  <a:gd name="T7" fmla="*/ 594 h 188"/>
                  <a:gd name="T8" fmla="*/ 891 w 212"/>
                  <a:gd name="T9" fmla="*/ 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2"/>
                  <a:gd name="T16" fmla="*/ 0 h 188"/>
                  <a:gd name="T17" fmla="*/ 212 w 212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2" h="188">
                    <a:moveTo>
                      <a:pt x="116" y="0"/>
                    </a:moveTo>
                    <a:lnTo>
                      <a:pt x="212" y="0"/>
                    </a:lnTo>
                    <a:lnTo>
                      <a:pt x="96" y="188"/>
                    </a:lnTo>
                    <a:lnTo>
                      <a:pt x="0" y="18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5376863" y="5030788"/>
              <a:ext cx="914400" cy="427037"/>
              <a:chOff x="5376863" y="5030788"/>
              <a:chExt cx="914400" cy="427037"/>
            </a:xfrm>
          </p:grpSpPr>
          <p:grpSp>
            <p:nvGrpSpPr>
              <p:cNvPr id="14" name="Group 63"/>
              <p:cNvGrpSpPr>
                <a:grpSpLocks/>
              </p:cNvGrpSpPr>
              <p:nvPr/>
            </p:nvGrpSpPr>
            <p:grpSpPr bwMode="auto">
              <a:xfrm>
                <a:off x="5529263" y="5148263"/>
                <a:ext cx="762000" cy="309562"/>
                <a:chOff x="3320" y="3621"/>
                <a:chExt cx="480" cy="195"/>
              </a:xfrm>
            </p:grpSpPr>
            <p:sp>
              <p:nvSpPr>
                <p:cNvPr id="49210" name="AutoShape 64"/>
                <p:cNvSpPr>
                  <a:spLocks noChangeArrowheads="1"/>
                </p:cNvSpPr>
                <p:nvPr/>
              </p:nvSpPr>
              <p:spPr bwMode="auto">
                <a:xfrm>
                  <a:off x="3320" y="3624"/>
                  <a:ext cx="480" cy="192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FF9900"/>
                </a:solidFill>
                <a:ln w="9525">
                  <a:solidFill>
                    <a:srgbClr val="FF66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211" name="Freeform 65"/>
                <p:cNvSpPr>
                  <a:spLocks/>
                </p:cNvSpPr>
                <p:nvPr/>
              </p:nvSpPr>
              <p:spPr bwMode="auto">
                <a:xfrm>
                  <a:off x="3320" y="3621"/>
                  <a:ext cx="300" cy="195"/>
                </a:xfrm>
                <a:custGeom>
                  <a:avLst/>
                  <a:gdLst>
                    <a:gd name="T0" fmla="*/ 0 w 300"/>
                    <a:gd name="T1" fmla="*/ 195 h 195"/>
                    <a:gd name="T2" fmla="*/ 180 w 300"/>
                    <a:gd name="T3" fmla="*/ 195 h 195"/>
                    <a:gd name="T4" fmla="*/ 300 w 300"/>
                    <a:gd name="T5" fmla="*/ 0 h 195"/>
                    <a:gd name="T6" fmla="*/ 120 w 300"/>
                    <a:gd name="T7" fmla="*/ 0 h 195"/>
                    <a:gd name="T8" fmla="*/ 0 w 300"/>
                    <a:gd name="T9" fmla="*/ 19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0"/>
                    <a:gd name="T16" fmla="*/ 0 h 195"/>
                    <a:gd name="T17" fmla="*/ 300 w 300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0" h="195">
                      <a:moveTo>
                        <a:pt x="0" y="195"/>
                      </a:moveTo>
                      <a:lnTo>
                        <a:pt x="180" y="195"/>
                      </a:lnTo>
                      <a:lnTo>
                        <a:pt x="300" y="0"/>
                      </a:lnTo>
                      <a:lnTo>
                        <a:pt x="120" y="0"/>
                      </a:ln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solidFill>
                    <a:srgbClr val="3333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5" name="Group 70"/>
              <p:cNvGrpSpPr>
                <a:grpSpLocks/>
              </p:cNvGrpSpPr>
              <p:nvPr/>
            </p:nvGrpSpPr>
            <p:grpSpPr bwMode="auto">
              <a:xfrm>
                <a:off x="5376863" y="5030788"/>
                <a:ext cx="768350" cy="306387"/>
                <a:chOff x="1376" y="2411"/>
                <a:chExt cx="484" cy="193"/>
              </a:xfrm>
            </p:grpSpPr>
            <p:sp>
              <p:nvSpPr>
                <p:cNvPr id="49207" name="AutoShape 71"/>
                <p:cNvSpPr>
                  <a:spLocks noChangeArrowheads="1"/>
                </p:cNvSpPr>
                <p:nvPr/>
              </p:nvSpPr>
              <p:spPr bwMode="auto">
                <a:xfrm>
                  <a:off x="1380" y="2411"/>
                  <a:ext cx="480" cy="192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FF9900"/>
                </a:solidFill>
                <a:ln w="9525">
                  <a:solidFill>
                    <a:srgbClr val="FF66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208" name="Freeform 72"/>
                <p:cNvSpPr>
                  <a:spLocks/>
                </p:cNvSpPr>
                <p:nvPr/>
              </p:nvSpPr>
              <p:spPr bwMode="auto">
                <a:xfrm>
                  <a:off x="1376" y="2412"/>
                  <a:ext cx="220" cy="192"/>
                </a:xfrm>
                <a:custGeom>
                  <a:avLst/>
                  <a:gdLst>
                    <a:gd name="T0" fmla="*/ 891 w 212"/>
                    <a:gd name="T1" fmla="*/ 0 h 188"/>
                    <a:gd name="T2" fmla="*/ 1621 w 212"/>
                    <a:gd name="T3" fmla="*/ 0 h 188"/>
                    <a:gd name="T4" fmla="*/ 741 w 212"/>
                    <a:gd name="T5" fmla="*/ 594 h 188"/>
                    <a:gd name="T6" fmla="*/ 0 w 212"/>
                    <a:gd name="T7" fmla="*/ 594 h 188"/>
                    <a:gd name="T8" fmla="*/ 891 w 212"/>
                    <a:gd name="T9" fmla="*/ 0 h 1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88"/>
                    <a:gd name="T17" fmla="*/ 212 w 212"/>
                    <a:gd name="T18" fmla="*/ 188 h 1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88">
                      <a:moveTo>
                        <a:pt x="116" y="0"/>
                      </a:moveTo>
                      <a:lnTo>
                        <a:pt x="212" y="0"/>
                      </a:lnTo>
                      <a:lnTo>
                        <a:pt x="96" y="188"/>
                      </a:lnTo>
                      <a:lnTo>
                        <a:pt x="0" y="188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209" name="Freeform 73"/>
                <p:cNvSpPr>
                  <a:spLocks/>
                </p:cNvSpPr>
                <p:nvPr/>
              </p:nvSpPr>
              <p:spPr bwMode="auto">
                <a:xfrm>
                  <a:off x="1640" y="2412"/>
                  <a:ext cx="220" cy="192"/>
                </a:xfrm>
                <a:custGeom>
                  <a:avLst/>
                  <a:gdLst>
                    <a:gd name="T0" fmla="*/ 891 w 212"/>
                    <a:gd name="T1" fmla="*/ 0 h 188"/>
                    <a:gd name="T2" fmla="*/ 1621 w 212"/>
                    <a:gd name="T3" fmla="*/ 0 h 188"/>
                    <a:gd name="T4" fmla="*/ 741 w 212"/>
                    <a:gd name="T5" fmla="*/ 594 h 188"/>
                    <a:gd name="T6" fmla="*/ 0 w 212"/>
                    <a:gd name="T7" fmla="*/ 594 h 188"/>
                    <a:gd name="T8" fmla="*/ 891 w 212"/>
                    <a:gd name="T9" fmla="*/ 0 h 1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188"/>
                    <a:gd name="T17" fmla="*/ 212 w 212"/>
                    <a:gd name="T18" fmla="*/ 188 h 1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188">
                      <a:moveTo>
                        <a:pt x="116" y="0"/>
                      </a:moveTo>
                      <a:lnTo>
                        <a:pt x="212" y="0"/>
                      </a:lnTo>
                      <a:lnTo>
                        <a:pt x="96" y="188"/>
                      </a:lnTo>
                      <a:lnTo>
                        <a:pt x="0" y="188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eaLnBrk="1" hangingPunct="1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6" name="Group 74"/>
            <p:cNvGrpSpPr>
              <a:grpSpLocks/>
            </p:cNvGrpSpPr>
            <p:nvPr/>
          </p:nvGrpSpPr>
          <p:grpSpPr bwMode="auto">
            <a:xfrm>
              <a:off x="3211513" y="6213475"/>
              <a:ext cx="768350" cy="306388"/>
              <a:chOff x="1376" y="2411"/>
              <a:chExt cx="484" cy="193"/>
            </a:xfrm>
          </p:grpSpPr>
          <p:sp>
            <p:nvSpPr>
              <p:cNvPr id="49202" name="AutoShape 75"/>
              <p:cNvSpPr>
                <a:spLocks noChangeArrowheads="1"/>
              </p:cNvSpPr>
              <p:nvPr/>
            </p:nvSpPr>
            <p:spPr bwMode="auto">
              <a:xfrm>
                <a:off x="1380" y="2411"/>
                <a:ext cx="480" cy="192"/>
              </a:xfrm>
              <a:prstGeom prst="parallelogram">
                <a:avLst>
                  <a:gd name="adj" fmla="val 62500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03" name="Freeform 76"/>
              <p:cNvSpPr>
                <a:spLocks/>
              </p:cNvSpPr>
              <p:nvPr/>
            </p:nvSpPr>
            <p:spPr bwMode="auto">
              <a:xfrm>
                <a:off x="1376" y="2412"/>
                <a:ext cx="220" cy="192"/>
              </a:xfrm>
              <a:custGeom>
                <a:avLst/>
                <a:gdLst>
                  <a:gd name="T0" fmla="*/ 891 w 212"/>
                  <a:gd name="T1" fmla="*/ 0 h 188"/>
                  <a:gd name="T2" fmla="*/ 1621 w 212"/>
                  <a:gd name="T3" fmla="*/ 0 h 188"/>
                  <a:gd name="T4" fmla="*/ 741 w 212"/>
                  <a:gd name="T5" fmla="*/ 594 h 188"/>
                  <a:gd name="T6" fmla="*/ 0 w 212"/>
                  <a:gd name="T7" fmla="*/ 594 h 188"/>
                  <a:gd name="T8" fmla="*/ 891 w 212"/>
                  <a:gd name="T9" fmla="*/ 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2"/>
                  <a:gd name="T16" fmla="*/ 0 h 188"/>
                  <a:gd name="T17" fmla="*/ 212 w 212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2" h="188">
                    <a:moveTo>
                      <a:pt x="116" y="0"/>
                    </a:moveTo>
                    <a:lnTo>
                      <a:pt x="212" y="0"/>
                    </a:lnTo>
                    <a:lnTo>
                      <a:pt x="96" y="188"/>
                    </a:lnTo>
                    <a:lnTo>
                      <a:pt x="0" y="18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204" name="Freeform 77"/>
              <p:cNvSpPr>
                <a:spLocks/>
              </p:cNvSpPr>
              <p:nvPr/>
            </p:nvSpPr>
            <p:spPr bwMode="auto">
              <a:xfrm>
                <a:off x="1640" y="2412"/>
                <a:ext cx="220" cy="192"/>
              </a:xfrm>
              <a:custGeom>
                <a:avLst/>
                <a:gdLst>
                  <a:gd name="T0" fmla="*/ 891 w 212"/>
                  <a:gd name="T1" fmla="*/ 0 h 188"/>
                  <a:gd name="T2" fmla="*/ 1621 w 212"/>
                  <a:gd name="T3" fmla="*/ 0 h 188"/>
                  <a:gd name="T4" fmla="*/ 741 w 212"/>
                  <a:gd name="T5" fmla="*/ 594 h 188"/>
                  <a:gd name="T6" fmla="*/ 0 w 212"/>
                  <a:gd name="T7" fmla="*/ 594 h 188"/>
                  <a:gd name="T8" fmla="*/ 891 w 212"/>
                  <a:gd name="T9" fmla="*/ 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2"/>
                  <a:gd name="T16" fmla="*/ 0 h 188"/>
                  <a:gd name="T17" fmla="*/ 212 w 212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2" h="188">
                    <a:moveTo>
                      <a:pt x="116" y="0"/>
                    </a:moveTo>
                    <a:lnTo>
                      <a:pt x="212" y="0"/>
                    </a:lnTo>
                    <a:lnTo>
                      <a:pt x="96" y="188"/>
                    </a:lnTo>
                    <a:lnTo>
                      <a:pt x="0" y="18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9198" name="AutoShape 81"/>
            <p:cNvSpPr>
              <a:spLocks noChangeArrowheads="1"/>
            </p:cNvSpPr>
            <p:nvPr/>
          </p:nvSpPr>
          <p:spPr bwMode="auto">
            <a:xfrm rot="4999633">
              <a:off x="5453063" y="4840288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199" name="AutoShape 85"/>
            <p:cNvSpPr>
              <a:spLocks noChangeArrowheads="1"/>
            </p:cNvSpPr>
            <p:nvPr/>
          </p:nvSpPr>
          <p:spPr bwMode="auto">
            <a:xfrm rot="4999633">
              <a:off x="5757863" y="3773488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00" name="AutoShape 89"/>
            <p:cNvSpPr>
              <a:spLocks noChangeArrowheads="1"/>
            </p:cNvSpPr>
            <p:nvPr/>
          </p:nvSpPr>
          <p:spPr bwMode="auto">
            <a:xfrm rot="4999633">
              <a:off x="3852863" y="4916488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01" name="AutoShape 107"/>
            <p:cNvSpPr>
              <a:spLocks noChangeArrowheads="1"/>
            </p:cNvSpPr>
            <p:nvPr/>
          </p:nvSpPr>
          <p:spPr bwMode="auto">
            <a:xfrm rot="4999633">
              <a:off x="3319463" y="6059488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09"/>
          <p:cNvGrpSpPr>
            <a:grpSpLocks/>
          </p:cNvGrpSpPr>
          <p:nvPr/>
        </p:nvGrpSpPr>
        <p:grpSpPr bwMode="auto">
          <a:xfrm>
            <a:off x="7375913" y="3577880"/>
            <a:ext cx="1409700" cy="1527175"/>
            <a:chOff x="4832" y="2544"/>
            <a:chExt cx="888" cy="962"/>
          </a:xfrm>
        </p:grpSpPr>
        <p:sp>
          <p:nvSpPr>
            <p:cNvPr id="49182" name="AutoShape 110"/>
            <p:cNvSpPr>
              <a:spLocks noChangeArrowheads="1"/>
            </p:cNvSpPr>
            <p:nvPr/>
          </p:nvSpPr>
          <p:spPr bwMode="auto">
            <a:xfrm>
              <a:off x="4832" y="2560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183" name="Text Box 111"/>
            <p:cNvSpPr txBox="1">
              <a:spLocks noChangeArrowheads="1"/>
            </p:cNvSpPr>
            <p:nvPr/>
          </p:nvSpPr>
          <p:spPr bwMode="auto">
            <a:xfrm>
              <a:off x="5120" y="2544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Job</a:t>
              </a:r>
            </a:p>
          </p:txBody>
        </p:sp>
        <p:sp>
          <p:nvSpPr>
            <p:cNvPr id="49184" name="AutoShape 112"/>
            <p:cNvSpPr>
              <a:spLocks noChangeArrowheads="1"/>
            </p:cNvSpPr>
            <p:nvPr/>
          </p:nvSpPr>
          <p:spPr bwMode="auto">
            <a:xfrm>
              <a:off x="4832" y="2800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185" name="Text Box 113"/>
            <p:cNvSpPr txBox="1">
              <a:spLocks noChangeArrowheads="1"/>
            </p:cNvSpPr>
            <p:nvPr/>
          </p:nvSpPr>
          <p:spPr bwMode="auto">
            <a:xfrm>
              <a:off x="5120" y="2784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Task</a:t>
              </a:r>
            </a:p>
          </p:txBody>
        </p:sp>
        <p:sp>
          <p:nvSpPr>
            <p:cNvPr id="49186" name="AutoShape 114"/>
            <p:cNvSpPr>
              <a:spLocks noChangeArrowheads="1"/>
            </p:cNvSpPr>
            <p:nvPr/>
          </p:nvSpPr>
          <p:spPr bwMode="auto">
            <a:xfrm>
              <a:off x="4835" y="3037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008000"/>
            </a:solidFill>
            <a:ln w="19050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187" name="Text Box 115"/>
            <p:cNvSpPr txBox="1">
              <a:spLocks noChangeArrowheads="1"/>
            </p:cNvSpPr>
            <p:nvPr/>
          </p:nvSpPr>
          <p:spPr bwMode="auto">
            <a:xfrm>
              <a:off x="5115" y="3024"/>
              <a:ext cx="5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Context</a:t>
              </a:r>
            </a:p>
          </p:txBody>
        </p:sp>
        <p:sp>
          <p:nvSpPr>
            <p:cNvPr id="49188" name="AutoShape 116"/>
            <p:cNvSpPr>
              <a:spLocks noChangeArrowheads="1"/>
            </p:cNvSpPr>
            <p:nvPr/>
          </p:nvSpPr>
          <p:spPr bwMode="auto">
            <a:xfrm>
              <a:off x="4832" y="3325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FF9900"/>
            </a:solidFill>
            <a:ln w="190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189" name="Text Box 117"/>
            <p:cNvSpPr txBox="1">
              <a:spLocks noChangeArrowheads="1"/>
            </p:cNvSpPr>
            <p:nvPr/>
          </p:nvSpPr>
          <p:spPr bwMode="auto">
            <a:xfrm>
              <a:off x="5120" y="3312"/>
              <a:ext cx="6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Signature</a:t>
              </a:r>
            </a:p>
          </p:txBody>
        </p:sp>
      </p:grpSp>
      <p:sp>
        <p:nvSpPr>
          <p:cNvPr id="49159" name="Text Box 123"/>
          <p:cNvSpPr txBox="1">
            <a:spLocks noChangeArrowheads="1"/>
          </p:cNvSpPr>
          <p:nvPr/>
        </p:nvSpPr>
        <p:spPr bwMode="auto">
          <a:xfrm>
            <a:off x="629038" y="5560667"/>
            <a:ext cx="62722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Signature type:         preprocess         process         postprocess         append</a:t>
            </a:r>
          </a:p>
        </p:txBody>
      </p:sp>
      <p:grpSp>
        <p:nvGrpSpPr>
          <p:cNvPr id="18" name="Group 124"/>
          <p:cNvGrpSpPr>
            <a:grpSpLocks/>
          </p:cNvGrpSpPr>
          <p:nvPr/>
        </p:nvGrpSpPr>
        <p:grpSpPr bwMode="auto">
          <a:xfrm>
            <a:off x="4378713" y="5684492"/>
            <a:ext cx="330200" cy="120650"/>
            <a:chOff x="824" y="2791"/>
            <a:chExt cx="480" cy="192"/>
          </a:xfrm>
        </p:grpSpPr>
        <p:sp>
          <p:nvSpPr>
            <p:cNvPr id="49180" name="AutoShape 125"/>
            <p:cNvSpPr>
              <a:spLocks noChangeArrowheads="1"/>
            </p:cNvSpPr>
            <p:nvPr/>
          </p:nvSpPr>
          <p:spPr bwMode="auto">
            <a:xfrm>
              <a:off x="824" y="279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181" name="Freeform 126"/>
            <p:cNvSpPr>
              <a:spLocks/>
            </p:cNvSpPr>
            <p:nvPr/>
          </p:nvSpPr>
          <p:spPr bwMode="auto">
            <a:xfrm>
              <a:off x="1092" y="2791"/>
              <a:ext cx="212" cy="189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233 h 188"/>
                <a:gd name="T6" fmla="*/ 0 w 212"/>
                <a:gd name="T7" fmla="*/ 233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5809050" y="5678142"/>
            <a:ext cx="304800" cy="117475"/>
            <a:chOff x="6026150" y="6686550"/>
            <a:chExt cx="304800" cy="117475"/>
          </a:xfrm>
        </p:grpSpPr>
        <p:sp>
          <p:nvSpPr>
            <p:cNvPr id="49178" name="AutoShape 128"/>
            <p:cNvSpPr>
              <a:spLocks noChangeArrowheads="1"/>
            </p:cNvSpPr>
            <p:nvPr/>
          </p:nvSpPr>
          <p:spPr bwMode="auto">
            <a:xfrm>
              <a:off x="6038850" y="6686550"/>
              <a:ext cx="292100" cy="117475"/>
            </a:xfrm>
            <a:prstGeom prst="parallelogram">
              <a:avLst>
                <a:gd name="adj" fmla="val 46023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179" name="Freeform 129"/>
            <p:cNvSpPr>
              <a:spLocks/>
            </p:cNvSpPr>
            <p:nvPr/>
          </p:nvSpPr>
          <p:spPr bwMode="auto">
            <a:xfrm>
              <a:off x="6026150" y="6688629"/>
              <a:ext cx="182563" cy="115396"/>
            </a:xfrm>
            <a:custGeom>
              <a:avLst/>
              <a:gdLst>
                <a:gd name="T0" fmla="*/ 0 w 300"/>
                <a:gd name="T1" fmla="*/ 2147483647 h 195"/>
                <a:gd name="T2" fmla="*/ 0 w 300"/>
                <a:gd name="T3" fmla="*/ 2147483647 h 195"/>
                <a:gd name="T4" fmla="*/ 0 w 300"/>
                <a:gd name="T5" fmla="*/ 0 h 195"/>
                <a:gd name="T6" fmla="*/ 0 w 300"/>
                <a:gd name="T7" fmla="*/ 0 h 195"/>
                <a:gd name="T8" fmla="*/ 0 w 300"/>
                <a:gd name="T9" fmla="*/ 2147483647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130"/>
          <p:cNvGrpSpPr>
            <a:grpSpLocks/>
          </p:cNvGrpSpPr>
          <p:nvPr/>
        </p:nvGrpSpPr>
        <p:grpSpPr bwMode="auto">
          <a:xfrm>
            <a:off x="3321438" y="5684492"/>
            <a:ext cx="311150" cy="122238"/>
            <a:chOff x="1376" y="2411"/>
            <a:chExt cx="484" cy="193"/>
          </a:xfrm>
        </p:grpSpPr>
        <p:sp>
          <p:nvSpPr>
            <p:cNvPr id="49175" name="AutoShape 131"/>
            <p:cNvSpPr>
              <a:spLocks noChangeArrowheads="1"/>
            </p:cNvSpPr>
            <p:nvPr/>
          </p:nvSpPr>
          <p:spPr bwMode="auto">
            <a:xfrm>
              <a:off x="1381" y="2411"/>
              <a:ext cx="479" cy="193"/>
            </a:xfrm>
            <a:prstGeom prst="parallelogram">
              <a:avLst>
                <a:gd name="adj" fmla="val 62495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176" name="Freeform 132"/>
            <p:cNvSpPr>
              <a:spLocks/>
            </p:cNvSpPr>
            <p:nvPr/>
          </p:nvSpPr>
          <p:spPr bwMode="auto">
            <a:xfrm>
              <a:off x="1376" y="2411"/>
              <a:ext cx="220" cy="193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755 h 188"/>
                <a:gd name="T6" fmla="*/ 0 w 212"/>
                <a:gd name="T7" fmla="*/ 755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177" name="Freeform 133"/>
            <p:cNvSpPr>
              <a:spLocks/>
            </p:cNvSpPr>
            <p:nvPr/>
          </p:nvSpPr>
          <p:spPr bwMode="auto">
            <a:xfrm>
              <a:off x="1640" y="2411"/>
              <a:ext cx="220" cy="193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755 h 188"/>
                <a:gd name="T6" fmla="*/ 0 w 212"/>
                <a:gd name="T7" fmla="*/ 755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134"/>
          <p:cNvGrpSpPr>
            <a:grpSpLocks/>
          </p:cNvGrpSpPr>
          <p:nvPr/>
        </p:nvGrpSpPr>
        <p:grpSpPr bwMode="auto">
          <a:xfrm>
            <a:off x="1994288" y="5678142"/>
            <a:ext cx="330200" cy="120650"/>
            <a:chOff x="784" y="2159"/>
            <a:chExt cx="480" cy="192"/>
          </a:xfrm>
        </p:grpSpPr>
        <p:sp>
          <p:nvSpPr>
            <p:cNvPr id="49173" name="AutoShape 135"/>
            <p:cNvSpPr>
              <a:spLocks noChangeArrowheads="1"/>
            </p:cNvSpPr>
            <p:nvPr/>
          </p:nvSpPr>
          <p:spPr bwMode="auto">
            <a:xfrm>
              <a:off x="784" y="2159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174" name="Freeform 136"/>
            <p:cNvSpPr>
              <a:spLocks/>
            </p:cNvSpPr>
            <p:nvPr/>
          </p:nvSpPr>
          <p:spPr bwMode="auto">
            <a:xfrm>
              <a:off x="784" y="2159"/>
              <a:ext cx="212" cy="189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233 h 188"/>
                <a:gd name="T6" fmla="*/ 0 w 212"/>
                <a:gd name="T7" fmla="*/ 233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9164" name="Rectangle 143"/>
          <p:cNvSpPr>
            <a:spLocks noChangeArrowheads="1"/>
          </p:cNvSpPr>
          <p:nvPr/>
        </p:nvSpPr>
        <p:spPr bwMode="auto">
          <a:xfrm>
            <a:off x="282963" y="3452467"/>
            <a:ext cx="1120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Arial" charset="0"/>
              </a:rPr>
              <a:t>Meta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Arial" charset="0"/>
              </a:rPr>
              <a:t>program</a:t>
            </a: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65" name="TextBox 165"/>
          <p:cNvSpPr txBox="1">
            <a:spLocks noChangeArrowheads="1"/>
          </p:cNvSpPr>
          <p:nvPr/>
        </p:nvSpPr>
        <p:spPr bwMode="auto">
          <a:xfrm>
            <a:off x="9815513" y="5426075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9166" name="TextBox 131"/>
          <p:cNvSpPr txBox="1">
            <a:spLocks noChangeArrowheads="1"/>
          </p:cNvSpPr>
          <p:nvPr/>
        </p:nvSpPr>
        <p:spPr bwMode="auto">
          <a:xfrm>
            <a:off x="1816634" y="996354"/>
            <a:ext cx="559406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Exertion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= job(“f1”, task(f2), task(f3), </a:t>
            </a:r>
          </a:p>
          <a:p>
            <a:pPr algn="l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job(“f4”, task(f5), task(f6));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3769114" y="2726980"/>
            <a:ext cx="2247899" cy="1981200"/>
            <a:chOff x="3769114" y="2726980"/>
            <a:chExt cx="2247899" cy="1981200"/>
          </a:xfrm>
        </p:grpSpPr>
        <p:cxnSp>
          <p:nvCxnSpPr>
            <p:cNvPr id="104" name="Straight Arrow Connector 184"/>
            <p:cNvCxnSpPr>
              <a:cxnSpLocks noChangeShapeType="1"/>
            </p:cNvCxnSpPr>
            <p:nvPr/>
          </p:nvCxnSpPr>
          <p:spPr bwMode="auto">
            <a:xfrm rot="5400000">
              <a:off x="3534958" y="4099373"/>
              <a:ext cx="842963" cy="374652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sm" len="lg"/>
            </a:ln>
          </p:spPr>
        </p:cxnSp>
        <p:cxnSp>
          <p:nvCxnSpPr>
            <p:cNvPr id="106" name="Straight Arrow Connector 186"/>
            <p:cNvCxnSpPr>
              <a:cxnSpLocks noChangeShapeType="1"/>
            </p:cNvCxnSpPr>
            <p:nvPr/>
          </p:nvCxnSpPr>
          <p:spPr bwMode="auto">
            <a:xfrm flipV="1">
              <a:off x="4467613" y="3671543"/>
              <a:ext cx="1074737" cy="53975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none" w="sm" len="lg"/>
            </a:ln>
          </p:spPr>
        </p:cxnSp>
        <p:cxnSp>
          <p:nvCxnSpPr>
            <p:cNvPr id="107" name="Straight Arrow Connector 187"/>
            <p:cNvCxnSpPr>
              <a:cxnSpLocks noChangeShapeType="1"/>
              <a:stCxn id="49251" idx="2"/>
              <a:endCxn id="49249" idx="3"/>
            </p:cNvCxnSpPr>
            <p:nvPr/>
          </p:nvCxnSpPr>
          <p:spPr bwMode="auto">
            <a:xfrm flipV="1">
              <a:off x="4493013" y="2726980"/>
              <a:ext cx="1524000" cy="99060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none" w="sm" len="lg"/>
            </a:ln>
          </p:spPr>
        </p:cxnSp>
      </p:grpSp>
      <p:grpSp>
        <p:nvGrpSpPr>
          <p:cNvPr id="117" name="Group 116"/>
          <p:cNvGrpSpPr/>
          <p:nvPr/>
        </p:nvGrpSpPr>
        <p:grpSpPr>
          <a:xfrm>
            <a:off x="2073663" y="2245463"/>
            <a:ext cx="4114800" cy="2615117"/>
            <a:chOff x="2073663" y="2245463"/>
            <a:chExt cx="4114800" cy="2615117"/>
          </a:xfrm>
        </p:grpSpPr>
        <p:sp>
          <p:nvSpPr>
            <p:cNvPr id="49232" name="AutoShape 80"/>
            <p:cNvSpPr>
              <a:spLocks noChangeArrowheads="1"/>
            </p:cNvSpPr>
            <p:nvPr/>
          </p:nvSpPr>
          <p:spPr bwMode="auto">
            <a:xfrm>
              <a:off x="5121663" y="3336580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33" name="AutoShape 84"/>
            <p:cNvSpPr>
              <a:spLocks noChangeArrowheads="1"/>
            </p:cNvSpPr>
            <p:nvPr/>
          </p:nvSpPr>
          <p:spPr bwMode="auto">
            <a:xfrm>
              <a:off x="5426463" y="2269780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34" name="AutoShape 88"/>
            <p:cNvSpPr>
              <a:spLocks noChangeArrowheads="1"/>
            </p:cNvSpPr>
            <p:nvPr/>
          </p:nvSpPr>
          <p:spPr bwMode="auto">
            <a:xfrm>
              <a:off x="3521463" y="3412780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35" name="AutoShape 91"/>
            <p:cNvSpPr>
              <a:spLocks noChangeArrowheads="1"/>
            </p:cNvSpPr>
            <p:nvPr/>
          </p:nvSpPr>
          <p:spPr bwMode="auto">
            <a:xfrm>
              <a:off x="2073663" y="3412780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36" name="AutoShape 92"/>
            <p:cNvSpPr>
              <a:spLocks noChangeArrowheads="1"/>
            </p:cNvSpPr>
            <p:nvPr/>
          </p:nvSpPr>
          <p:spPr bwMode="auto">
            <a:xfrm>
              <a:off x="4029463" y="2396780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242" name="AutoShape 106"/>
            <p:cNvSpPr>
              <a:spLocks noChangeArrowheads="1"/>
            </p:cNvSpPr>
            <p:nvPr/>
          </p:nvSpPr>
          <p:spPr bwMode="auto">
            <a:xfrm>
              <a:off x="2988063" y="4555780"/>
              <a:ext cx="762000" cy="304800"/>
            </a:xfrm>
            <a:prstGeom prst="parallelogram">
              <a:avLst>
                <a:gd name="adj" fmla="val 62500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269690" y="3381733"/>
              <a:ext cx="430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urier New"/>
                  <a:ea typeface="Courier New" charset="0"/>
                  <a:cs typeface="Courier New"/>
                </a:rPr>
                <a:t>f1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72114" y="4518003"/>
              <a:ext cx="430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urier New"/>
                  <a:ea typeface="Courier New" charset="0"/>
                  <a:cs typeface="Courier New"/>
                </a:rPr>
                <a:t>f2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729165" y="3392873"/>
              <a:ext cx="430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urier New"/>
                  <a:ea typeface="Courier New" charset="0"/>
                  <a:cs typeface="Courier New"/>
                </a:rPr>
                <a:t>f3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19371" y="2356862"/>
              <a:ext cx="430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urier New"/>
                  <a:ea typeface="Courier New" charset="0"/>
                  <a:cs typeface="Courier New"/>
                </a:rPr>
                <a:t>f4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00050" y="3303753"/>
              <a:ext cx="430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urier New"/>
                  <a:ea typeface="Courier New" charset="0"/>
                  <a:cs typeface="Courier New"/>
                </a:rPr>
                <a:t>f5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11999" y="2245463"/>
              <a:ext cx="430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Courier New"/>
                  <a:ea typeface="Courier New" charset="0"/>
                  <a:cs typeface="Courier New"/>
                </a:rPr>
                <a:t>f6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14708" y="27660"/>
            <a:ext cx="8178800" cy="1143000"/>
          </a:xfrm>
        </p:spPr>
        <p:txBody>
          <a:bodyPr/>
          <a:lstStyle/>
          <a:p>
            <a:r>
              <a:rPr lang="en-US" sz="3600" dirty="0" err="1"/>
              <a:t>Transdisciplinary</a:t>
            </a:r>
            <a:r>
              <a:rPr lang="en-US" sz="3600" dirty="0" smtClean="0"/>
              <a:t> Process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Arial" charset="0"/>
              </a:rPr>
              <a:t>Leveraging resources and reuse for R&amp;D growth</a:t>
            </a:r>
            <a:endParaRPr lang="en-US" dirty="0"/>
          </a:p>
        </p:txBody>
      </p:sp>
      <p:grpSp>
        <p:nvGrpSpPr>
          <p:cNvPr id="2" name="Group 167"/>
          <p:cNvGrpSpPr/>
          <p:nvPr/>
        </p:nvGrpSpPr>
        <p:grpSpPr>
          <a:xfrm>
            <a:off x="466698" y="1493760"/>
            <a:ext cx="8153514" cy="3971784"/>
            <a:chOff x="659040" y="1950496"/>
            <a:chExt cx="8153514" cy="3971784"/>
          </a:xfrm>
        </p:grpSpPr>
        <p:sp>
          <p:nvSpPr>
            <p:cNvPr id="274" name="Rectangle 273"/>
            <p:cNvSpPr/>
            <p:nvPr/>
          </p:nvSpPr>
          <p:spPr>
            <a:xfrm>
              <a:off x="6610267" y="1950496"/>
              <a:ext cx="14048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Arial"/>
                  <a:cs typeface="Arial"/>
                </a:rPr>
                <a:t>Metaprogram</a:t>
              </a:r>
              <a:endParaRPr lang="en-US" sz="1600" dirty="0"/>
            </a:p>
          </p:txBody>
        </p:sp>
        <p:grpSp>
          <p:nvGrpSpPr>
            <p:cNvPr id="3" name="Group 164"/>
            <p:cNvGrpSpPr/>
            <p:nvPr/>
          </p:nvGrpSpPr>
          <p:grpSpPr>
            <a:xfrm>
              <a:off x="659040" y="2333609"/>
              <a:ext cx="8153514" cy="3588671"/>
              <a:chOff x="681322" y="1698635"/>
              <a:chExt cx="8153514" cy="3588671"/>
            </a:xfrm>
          </p:grpSpPr>
          <p:sp>
            <p:nvSpPr>
              <p:cNvPr id="188" name="Rounded Rectangle 187"/>
              <p:cNvSpPr/>
              <p:nvPr/>
            </p:nvSpPr>
            <p:spPr bwMode="auto">
              <a:xfrm>
                <a:off x="991551" y="3377913"/>
                <a:ext cx="7843285" cy="712953"/>
              </a:xfrm>
              <a:prstGeom prst="roundRect">
                <a:avLst/>
              </a:prstGeom>
              <a:noFill/>
              <a:ln w="1905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 bwMode="auto">
              <a:xfrm>
                <a:off x="991551" y="2634067"/>
                <a:ext cx="7843285" cy="712953"/>
              </a:xfrm>
              <a:prstGeom prst="roundRect">
                <a:avLst/>
              </a:prstGeom>
              <a:noFill/>
              <a:ln w="1905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 bwMode="auto">
              <a:xfrm>
                <a:off x="991551" y="1890221"/>
                <a:ext cx="7843285" cy="712953"/>
              </a:xfrm>
              <a:prstGeom prst="roundRect">
                <a:avLst/>
              </a:prstGeom>
              <a:solidFill>
                <a:srgbClr val="CCFF66"/>
              </a:solidFill>
              <a:ln w="1905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 bwMode="auto">
              <a:xfrm>
                <a:off x="991551" y="4121759"/>
                <a:ext cx="7843285" cy="712953"/>
              </a:xfrm>
              <a:prstGeom prst="roundRect">
                <a:avLst/>
              </a:prstGeom>
              <a:noFill/>
              <a:ln w="1905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8210938" y="4578496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" name="Diamond 6"/>
              <p:cNvSpPr/>
              <p:nvPr/>
            </p:nvSpPr>
            <p:spPr bwMode="auto">
              <a:xfrm>
                <a:off x="8311208" y="3486785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102961" y="1734263"/>
                <a:ext cx="779873" cy="328627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9999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8378053" y="4288858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 bwMode="auto">
              <a:xfrm>
                <a:off x="8344630" y="2729273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8553524" y="4556211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" name="Diamond 24"/>
              <p:cNvSpPr/>
              <p:nvPr/>
            </p:nvSpPr>
            <p:spPr bwMode="auto">
              <a:xfrm>
                <a:off x="8553525" y="3787558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1392628" y="4578499"/>
                <a:ext cx="167098" cy="1670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6666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9" name="Diamond 38"/>
              <p:cNvSpPr/>
              <p:nvPr/>
            </p:nvSpPr>
            <p:spPr bwMode="auto">
              <a:xfrm>
                <a:off x="1233080" y="3494369"/>
                <a:ext cx="189378" cy="189378"/>
              </a:xfrm>
              <a:prstGeom prst="diamond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6666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1" name="Diamond 40"/>
              <p:cNvSpPr/>
              <p:nvPr/>
            </p:nvSpPr>
            <p:spPr bwMode="auto">
              <a:xfrm>
                <a:off x="1262929" y="3802728"/>
                <a:ext cx="189378" cy="189378"/>
              </a:xfrm>
              <a:prstGeom prst="diamond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6666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 bwMode="auto">
              <a:xfrm>
                <a:off x="1519172" y="4315162"/>
                <a:ext cx="167098" cy="1670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6666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9" name="Diamond 68"/>
              <p:cNvSpPr/>
              <p:nvPr/>
            </p:nvSpPr>
            <p:spPr bwMode="auto">
              <a:xfrm>
                <a:off x="1556170" y="3505507"/>
                <a:ext cx="189378" cy="189378"/>
              </a:xfrm>
              <a:prstGeom prst="diamond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6666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0" name="Isosceles Triangle 69"/>
              <p:cNvSpPr/>
              <p:nvPr/>
            </p:nvSpPr>
            <p:spPr bwMode="auto">
              <a:xfrm>
                <a:off x="1199656" y="3004215"/>
                <a:ext cx="189398" cy="163274"/>
              </a:xfrm>
              <a:prstGeom prst="triangle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6666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1" name="Isosceles Triangle 70"/>
              <p:cNvSpPr/>
              <p:nvPr/>
            </p:nvSpPr>
            <p:spPr bwMode="auto">
              <a:xfrm>
                <a:off x="1530313" y="2800139"/>
                <a:ext cx="189398" cy="163274"/>
              </a:xfrm>
              <a:prstGeom prst="triangle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6666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3" name="Hexagon 82"/>
              <p:cNvSpPr/>
              <p:nvPr/>
            </p:nvSpPr>
            <p:spPr bwMode="auto">
              <a:xfrm>
                <a:off x="8292570" y="2363513"/>
                <a:ext cx="278525" cy="178210"/>
              </a:xfrm>
              <a:prstGeom prst="hexago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9" name="Hexagon 88"/>
              <p:cNvSpPr/>
              <p:nvPr/>
            </p:nvSpPr>
            <p:spPr bwMode="auto">
              <a:xfrm>
                <a:off x="1351709" y="1947776"/>
                <a:ext cx="278525" cy="178210"/>
              </a:xfrm>
              <a:prstGeom prst="hexagon">
                <a:avLst/>
              </a:prstGeom>
              <a:gradFill flip="none" rotWithShape="1">
                <a:gsLst>
                  <a:gs pos="0">
                    <a:srgbClr val="FFFF00"/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rgbClr val="6666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2004874" y="1734263"/>
                <a:ext cx="779873" cy="328627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 bwMode="auto">
              <a:xfrm>
                <a:off x="2302616" y="2725717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 bwMode="auto">
              <a:xfrm>
                <a:off x="2358321" y="4530382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3" name="Diamond 92"/>
              <p:cNvSpPr/>
              <p:nvPr/>
            </p:nvSpPr>
            <p:spPr bwMode="auto">
              <a:xfrm>
                <a:off x="2109645" y="3680190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4" name="Diamond 93"/>
              <p:cNvSpPr/>
              <p:nvPr/>
            </p:nvSpPr>
            <p:spPr bwMode="auto">
              <a:xfrm>
                <a:off x="2518290" y="3788031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>
                <a:off x="2150634" y="4222484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6" name="Diamond 95"/>
              <p:cNvSpPr/>
              <p:nvPr/>
            </p:nvSpPr>
            <p:spPr bwMode="auto">
              <a:xfrm>
                <a:off x="2499581" y="3468530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 bwMode="auto">
              <a:xfrm>
                <a:off x="2053939" y="3056358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 bwMode="auto">
              <a:xfrm>
                <a:off x="2540570" y="2941399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 bwMode="auto">
              <a:xfrm>
                <a:off x="2906787" y="1734263"/>
                <a:ext cx="779873" cy="328627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1" name="Isosceles Triangle 100"/>
              <p:cNvSpPr/>
              <p:nvPr/>
            </p:nvSpPr>
            <p:spPr bwMode="auto">
              <a:xfrm>
                <a:off x="3026783" y="2725719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3349873" y="4329864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3" name="Diamond 102"/>
              <p:cNvSpPr/>
              <p:nvPr/>
            </p:nvSpPr>
            <p:spPr bwMode="auto">
              <a:xfrm>
                <a:off x="3034350" y="3524231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3053057" y="4244763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6" name="Diamond 105"/>
              <p:cNvSpPr/>
              <p:nvPr/>
            </p:nvSpPr>
            <p:spPr bwMode="auto">
              <a:xfrm>
                <a:off x="3324017" y="3713607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7" name="Isosceles Triangle 106"/>
              <p:cNvSpPr/>
              <p:nvPr/>
            </p:nvSpPr>
            <p:spPr bwMode="auto">
              <a:xfrm>
                <a:off x="3201465" y="3045217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8" name="Isosceles Triangle 107"/>
              <p:cNvSpPr/>
              <p:nvPr/>
            </p:nvSpPr>
            <p:spPr bwMode="auto">
              <a:xfrm>
                <a:off x="3398429" y="2874561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3808700" y="1734263"/>
                <a:ext cx="779873" cy="328627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1" name="Isosceles Triangle 110"/>
              <p:cNvSpPr/>
              <p:nvPr/>
            </p:nvSpPr>
            <p:spPr bwMode="auto">
              <a:xfrm>
                <a:off x="3940348" y="2670019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>
                <a:off x="4185450" y="4530382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3" name="Diamond 112"/>
              <p:cNvSpPr/>
              <p:nvPr/>
            </p:nvSpPr>
            <p:spPr bwMode="auto">
              <a:xfrm>
                <a:off x="3914492" y="3524229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4" name="Diamond 113"/>
              <p:cNvSpPr/>
              <p:nvPr/>
            </p:nvSpPr>
            <p:spPr bwMode="auto">
              <a:xfrm>
                <a:off x="4078034" y="3799168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 bwMode="auto">
              <a:xfrm>
                <a:off x="3955481" y="4289323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6" name="Diamond 115"/>
              <p:cNvSpPr/>
              <p:nvPr/>
            </p:nvSpPr>
            <p:spPr bwMode="auto">
              <a:xfrm>
                <a:off x="4315569" y="3535367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8" name="Isosceles Triangle 117"/>
              <p:cNvSpPr/>
              <p:nvPr/>
            </p:nvSpPr>
            <p:spPr bwMode="auto">
              <a:xfrm>
                <a:off x="4289712" y="2830001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9" name="Hexagon 118"/>
              <p:cNvSpPr/>
              <p:nvPr/>
            </p:nvSpPr>
            <p:spPr bwMode="auto">
              <a:xfrm>
                <a:off x="4066544" y="1947776"/>
                <a:ext cx="278525" cy="178210"/>
              </a:xfrm>
              <a:prstGeom prst="hexago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 bwMode="auto">
              <a:xfrm>
                <a:off x="4710613" y="1734263"/>
                <a:ext cx="779873" cy="328627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1" name="Isosceles Triangle 120"/>
              <p:cNvSpPr/>
              <p:nvPr/>
            </p:nvSpPr>
            <p:spPr bwMode="auto">
              <a:xfrm>
                <a:off x="5009886" y="2714577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 bwMode="auto">
              <a:xfrm>
                <a:off x="4887335" y="4496961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3" name="Diamond 122"/>
              <p:cNvSpPr/>
              <p:nvPr/>
            </p:nvSpPr>
            <p:spPr bwMode="auto">
              <a:xfrm>
                <a:off x="4839197" y="3546509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 bwMode="auto">
              <a:xfrm>
                <a:off x="5103006" y="4578961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6" name="Diamond 125"/>
              <p:cNvSpPr/>
              <p:nvPr/>
            </p:nvSpPr>
            <p:spPr bwMode="auto">
              <a:xfrm>
                <a:off x="5229134" y="3646769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7" name="Isosceles Triangle 126"/>
              <p:cNvSpPr/>
              <p:nvPr/>
            </p:nvSpPr>
            <p:spPr bwMode="auto">
              <a:xfrm>
                <a:off x="4828056" y="3056357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8" name="Isosceles Triangle 127"/>
              <p:cNvSpPr/>
              <p:nvPr/>
            </p:nvSpPr>
            <p:spPr bwMode="auto">
              <a:xfrm>
                <a:off x="5203276" y="2997099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9" name="Hexagon 128"/>
              <p:cNvSpPr/>
              <p:nvPr/>
            </p:nvSpPr>
            <p:spPr bwMode="auto">
              <a:xfrm>
                <a:off x="4957826" y="1947776"/>
                <a:ext cx="278525" cy="178210"/>
              </a:xfrm>
              <a:prstGeom prst="hexago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5612526" y="1734263"/>
                <a:ext cx="779873" cy="328627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1" name="Isosceles Triangle 130"/>
              <p:cNvSpPr/>
              <p:nvPr/>
            </p:nvSpPr>
            <p:spPr bwMode="auto">
              <a:xfrm>
                <a:off x="6123990" y="2759139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>
                <a:off x="5990298" y="4586082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3" name="Diamond 132"/>
              <p:cNvSpPr/>
              <p:nvPr/>
            </p:nvSpPr>
            <p:spPr bwMode="auto">
              <a:xfrm>
                <a:off x="6142698" y="3423972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4" name="Diamond 133"/>
              <p:cNvSpPr/>
              <p:nvPr/>
            </p:nvSpPr>
            <p:spPr bwMode="auto">
              <a:xfrm>
                <a:off x="5972009" y="3799170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 bwMode="auto">
              <a:xfrm>
                <a:off x="5782609" y="4367302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6" name="Diamond 135"/>
              <p:cNvSpPr/>
              <p:nvPr/>
            </p:nvSpPr>
            <p:spPr bwMode="auto">
              <a:xfrm>
                <a:off x="5752762" y="3602209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8" name="Isosceles Triangle 137"/>
              <p:cNvSpPr/>
              <p:nvPr/>
            </p:nvSpPr>
            <p:spPr bwMode="auto">
              <a:xfrm>
                <a:off x="5782610" y="3030519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 bwMode="auto">
              <a:xfrm>
                <a:off x="6514439" y="1734263"/>
                <a:ext cx="779873" cy="328627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1" name="Isosceles Triangle 140"/>
              <p:cNvSpPr/>
              <p:nvPr/>
            </p:nvSpPr>
            <p:spPr bwMode="auto">
              <a:xfrm>
                <a:off x="6792452" y="2703440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6937285" y="4452403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3" name="Diamond 142"/>
              <p:cNvSpPr/>
              <p:nvPr/>
            </p:nvSpPr>
            <p:spPr bwMode="auto">
              <a:xfrm>
                <a:off x="6967134" y="3357132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4" name="Diamond 143"/>
              <p:cNvSpPr/>
              <p:nvPr/>
            </p:nvSpPr>
            <p:spPr bwMode="auto">
              <a:xfrm>
                <a:off x="6996983" y="3765750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 bwMode="auto">
              <a:xfrm>
                <a:off x="6651610" y="4255903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6" name="Diamond 145"/>
              <p:cNvSpPr/>
              <p:nvPr/>
            </p:nvSpPr>
            <p:spPr bwMode="auto">
              <a:xfrm>
                <a:off x="6577199" y="3468530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7" name="Isosceles Triangle 146"/>
              <p:cNvSpPr/>
              <p:nvPr/>
            </p:nvSpPr>
            <p:spPr bwMode="auto">
              <a:xfrm>
                <a:off x="6677467" y="3022938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8" name="Isosceles Triangle 147"/>
              <p:cNvSpPr/>
              <p:nvPr/>
            </p:nvSpPr>
            <p:spPr bwMode="auto">
              <a:xfrm>
                <a:off x="7041547" y="2997100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>
                <a:off x="7416349" y="1734263"/>
                <a:ext cx="779873" cy="328627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1" name="Isosceles Triangle 150"/>
              <p:cNvSpPr/>
              <p:nvPr/>
            </p:nvSpPr>
            <p:spPr bwMode="auto">
              <a:xfrm>
                <a:off x="7917696" y="2736858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 bwMode="auto">
              <a:xfrm>
                <a:off x="7683734" y="4519242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3" name="Diamond 152"/>
              <p:cNvSpPr/>
              <p:nvPr/>
            </p:nvSpPr>
            <p:spPr bwMode="auto">
              <a:xfrm>
                <a:off x="7501904" y="3557650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4" name="Diamond 153"/>
              <p:cNvSpPr/>
              <p:nvPr/>
            </p:nvSpPr>
            <p:spPr bwMode="auto">
              <a:xfrm>
                <a:off x="7877125" y="3576373"/>
                <a:ext cx="189378" cy="189378"/>
              </a:xfrm>
              <a:prstGeom prst="diamond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>
                <a:off x="7609739" y="4200203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7" name="Isosceles Triangle 156"/>
              <p:cNvSpPr/>
              <p:nvPr/>
            </p:nvSpPr>
            <p:spPr bwMode="auto">
              <a:xfrm>
                <a:off x="7646737" y="3022935"/>
                <a:ext cx="189398" cy="163274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9" name="Hexagon 158"/>
              <p:cNvSpPr/>
              <p:nvPr/>
            </p:nvSpPr>
            <p:spPr bwMode="auto">
              <a:xfrm>
                <a:off x="7665097" y="2159436"/>
                <a:ext cx="913495" cy="191080"/>
              </a:xfrm>
              <a:prstGeom prst="hexago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9" name="Hexagon 98"/>
              <p:cNvSpPr/>
              <p:nvPr/>
            </p:nvSpPr>
            <p:spPr bwMode="auto">
              <a:xfrm>
                <a:off x="2250556" y="1947776"/>
                <a:ext cx="1203163" cy="202221"/>
              </a:xfrm>
              <a:prstGeom prst="hexago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9" name="Hexagon 138"/>
              <p:cNvSpPr/>
              <p:nvPr/>
            </p:nvSpPr>
            <p:spPr bwMode="auto">
              <a:xfrm>
                <a:off x="5837968" y="2159436"/>
                <a:ext cx="1247726" cy="191080"/>
              </a:xfrm>
              <a:prstGeom prst="hexago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61" name="Hexagon 160"/>
              <p:cNvSpPr/>
              <p:nvPr/>
            </p:nvSpPr>
            <p:spPr bwMode="auto">
              <a:xfrm>
                <a:off x="5804475" y="2356394"/>
                <a:ext cx="412218" cy="183500"/>
              </a:xfrm>
              <a:prstGeom prst="hexago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9" name="Hexagon 148"/>
              <p:cNvSpPr/>
              <p:nvPr/>
            </p:nvSpPr>
            <p:spPr bwMode="auto">
              <a:xfrm>
                <a:off x="6662404" y="1947776"/>
                <a:ext cx="1169740" cy="202222"/>
              </a:xfrm>
              <a:prstGeom prst="hexago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63" name="Straight Arrow Connector 162"/>
              <p:cNvCxnSpPr>
                <a:stCxn id="36" idx="0"/>
                <a:endCxn id="41" idx="2"/>
              </p:cNvCxnSpPr>
              <p:nvPr/>
            </p:nvCxnSpPr>
            <p:spPr bwMode="auto">
              <a:xfrm rot="16200000" flipV="1">
                <a:off x="1123702" y="4226023"/>
                <a:ext cx="586393" cy="1185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164" name="Straight Arrow Connector 163"/>
              <p:cNvCxnSpPr>
                <a:stCxn id="68" idx="0"/>
                <a:endCxn id="69" idx="2"/>
              </p:cNvCxnSpPr>
              <p:nvPr/>
            </p:nvCxnSpPr>
            <p:spPr bwMode="auto">
              <a:xfrm rot="5400000" flipH="1" flipV="1">
                <a:off x="1316652" y="3980955"/>
                <a:ext cx="620277" cy="4813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167" name="Straight Arrow Connector 166"/>
              <p:cNvCxnSpPr>
                <a:stCxn id="69" idx="0"/>
                <a:endCxn id="71" idx="4"/>
              </p:cNvCxnSpPr>
              <p:nvPr/>
            </p:nvCxnSpPr>
            <p:spPr bwMode="auto">
              <a:xfrm rot="5400000" flipH="1" flipV="1">
                <a:off x="1414238" y="3200034"/>
                <a:ext cx="542094" cy="688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172" name="Straight Arrow Connector 171"/>
              <p:cNvCxnSpPr>
                <a:stCxn id="39" idx="0"/>
                <a:endCxn id="71" idx="2"/>
              </p:cNvCxnSpPr>
              <p:nvPr/>
            </p:nvCxnSpPr>
            <p:spPr bwMode="auto">
              <a:xfrm rot="5400000" flipH="1" flipV="1">
                <a:off x="1163563" y="3127619"/>
                <a:ext cx="530956" cy="20254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176" name="Straight Arrow Connector 175"/>
              <p:cNvCxnSpPr>
                <a:stCxn id="41" idx="0"/>
                <a:endCxn id="39" idx="2"/>
              </p:cNvCxnSpPr>
              <p:nvPr/>
            </p:nvCxnSpPr>
            <p:spPr bwMode="auto">
              <a:xfrm rot="16200000" flipV="1">
                <a:off x="1283204" y="3728313"/>
                <a:ext cx="118981" cy="298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179" name="Straight Arrow Connector 178"/>
              <p:cNvCxnSpPr>
                <a:stCxn id="71" idx="0"/>
              </p:cNvCxnSpPr>
              <p:nvPr/>
            </p:nvCxnSpPr>
            <p:spPr bwMode="auto">
              <a:xfrm rot="16200000" flipV="1">
                <a:off x="1233885" y="2409011"/>
                <a:ext cx="661282" cy="1209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195" name="Straight Arrow Connector 194"/>
              <p:cNvCxnSpPr>
                <a:stCxn id="107" idx="0"/>
              </p:cNvCxnSpPr>
              <p:nvPr/>
            </p:nvCxnSpPr>
            <p:spPr bwMode="auto">
              <a:xfrm rot="16200000" flipV="1">
                <a:off x="2793640" y="2542693"/>
                <a:ext cx="884080" cy="12096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196" name="Straight Arrow Connector 195"/>
              <p:cNvCxnSpPr>
                <a:stCxn id="91" idx="0"/>
              </p:cNvCxnSpPr>
              <p:nvPr/>
            </p:nvCxnSpPr>
            <p:spPr bwMode="auto">
              <a:xfrm rot="5400000" flipH="1" flipV="1">
                <a:off x="2141881" y="2405431"/>
                <a:ext cx="575720" cy="648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01" name="Straight Arrow Connector 200"/>
              <p:cNvCxnSpPr>
                <a:stCxn id="108" idx="0"/>
              </p:cNvCxnSpPr>
              <p:nvPr/>
            </p:nvCxnSpPr>
            <p:spPr bwMode="auto">
              <a:xfrm rot="16200000" flipV="1">
                <a:off x="3027585" y="2409017"/>
                <a:ext cx="724562" cy="20652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06" name="Straight Arrow Connector 205"/>
              <p:cNvCxnSpPr>
                <a:endCxn id="91" idx="3"/>
              </p:cNvCxnSpPr>
              <p:nvPr/>
            </p:nvCxnSpPr>
            <p:spPr bwMode="auto">
              <a:xfrm rot="5400000" flipH="1" flipV="1">
                <a:off x="1894083" y="3195681"/>
                <a:ext cx="809921" cy="19654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09" name="Straight Arrow Connector 208"/>
              <p:cNvCxnSpPr>
                <a:stCxn id="96" idx="0"/>
                <a:endCxn id="91" idx="3"/>
              </p:cNvCxnSpPr>
              <p:nvPr/>
            </p:nvCxnSpPr>
            <p:spPr bwMode="auto">
              <a:xfrm rot="16200000" flipV="1">
                <a:off x="2206024" y="3080283"/>
                <a:ext cx="579539" cy="19695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11" name="Straight Arrow Connector 210"/>
              <p:cNvCxnSpPr>
                <a:stCxn id="95" idx="0"/>
                <a:endCxn id="93" idx="2"/>
              </p:cNvCxnSpPr>
              <p:nvPr/>
            </p:nvCxnSpPr>
            <p:spPr bwMode="auto">
              <a:xfrm rot="16200000" flipV="1">
                <a:off x="2042801" y="4031101"/>
                <a:ext cx="352916" cy="298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17" name="Straight Arrow Connector 216"/>
              <p:cNvCxnSpPr>
                <a:stCxn id="94" idx="0"/>
                <a:endCxn id="96" idx="2"/>
              </p:cNvCxnSpPr>
              <p:nvPr/>
            </p:nvCxnSpPr>
            <p:spPr bwMode="auto">
              <a:xfrm rot="16200000" flipV="1">
                <a:off x="2538564" y="3713615"/>
                <a:ext cx="130123" cy="187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21" name="Straight Arrow Connector 220"/>
              <p:cNvCxnSpPr>
                <a:stCxn id="92" idx="0"/>
                <a:endCxn id="94" idx="2"/>
              </p:cNvCxnSpPr>
              <p:nvPr/>
            </p:nvCxnSpPr>
            <p:spPr bwMode="auto">
              <a:xfrm rot="5400000" flipH="1" flipV="1">
                <a:off x="2250938" y="4168342"/>
                <a:ext cx="552973" cy="1711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sp>
            <p:nvSpPr>
              <p:cNvPr id="230" name="Oval 229"/>
              <p:cNvSpPr/>
              <p:nvPr/>
            </p:nvSpPr>
            <p:spPr bwMode="auto">
              <a:xfrm>
                <a:off x="3149334" y="4586082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 bwMode="auto">
              <a:xfrm>
                <a:off x="6001438" y="4196185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 bwMode="auto">
              <a:xfrm>
                <a:off x="7884274" y="4296444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33" name="Straight Arrow Connector 232"/>
              <p:cNvCxnSpPr>
                <a:stCxn id="105" idx="0"/>
                <a:endCxn id="103" idx="2"/>
              </p:cNvCxnSpPr>
              <p:nvPr/>
            </p:nvCxnSpPr>
            <p:spPr bwMode="auto">
              <a:xfrm rot="16200000" flipV="1">
                <a:off x="2867246" y="3975402"/>
                <a:ext cx="531154" cy="75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36" name="Straight Arrow Connector 235"/>
              <p:cNvCxnSpPr>
                <a:stCxn id="230" idx="0"/>
                <a:endCxn id="106" idx="2"/>
              </p:cNvCxnSpPr>
              <p:nvPr/>
            </p:nvCxnSpPr>
            <p:spPr bwMode="auto">
              <a:xfrm rot="5400000" flipH="1" flipV="1">
                <a:off x="2984246" y="4151623"/>
                <a:ext cx="683097" cy="18582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39" name="Straight Arrow Connector 238"/>
              <p:cNvCxnSpPr>
                <a:stCxn id="103" idx="0"/>
                <a:endCxn id="107" idx="2"/>
              </p:cNvCxnSpPr>
              <p:nvPr/>
            </p:nvCxnSpPr>
            <p:spPr bwMode="auto">
              <a:xfrm rot="5400000" flipH="1" flipV="1">
                <a:off x="3007382" y="3330148"/>
                <a:ext cx="315740" cy="7242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41" name="Straight Arrow Connector 240"/>
              <p:cNvCxnSpPr>
                <a:stCxn id="106" idx="0"/>
                <a:endCxn id="107" idx="4"/>
              </p:cNvCxnSpPr>
              <p:nvPr/>
            </p:nvCxnSpPr>
            <p:spPr bwMode="auto">
              <a:xfrm rot="16200000" flipV="1">
                <a:off x="3152227" y="3447127"/>
                <a:ext cx="505116" cy="2784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45" name="Straight Arrow Connector 244"/>
              <p:cNvCxnSpPr>
                <a:stCxn id="106" idx="0"/>
              </p:cNvCxnSpPr>
              <p:nvPr/>
            </p:nvCxnSpPr>
            <p:spPr bwMode="auto">
              <a:xfrm rot="5400000" flipH="1" flipV="1">
                <a:off x="3127513" y="3340434"/>
                <a:ext cx="664367" cy="8198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47" name="Straight Arrow Connector 246"/>
              <p:cNvCxnSpPr>
                <a:stCxn id="24" idx="0"/>
                <a:endCxn id="25" idx="2"/>
              </p:cNvCxnSpPr>
              <p:nvPr/>
            </p:nvCxnSpPr>
            <p:spPr bwMode="auto">
              <a:xfrm rot="5400000" flipH="1" flipV="1">
                <a:off x="8353006" y="4261004"/>
                <a:ext cx="579275" cy="1114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51" name="Straight Arrow Connector 250"/>
              <p:cNvCxnSpPr>
                <a:stCxn id="6" idx="0"/>
                <a:endCxn id="7" idx="2"/>
              </p:cNvCxnSpPr>
              <p:nvPr/>
            </p:nvCxnSpPr>
            <p:spPr bwMode="auto">
              <a:xfrm rot="5400000" flipH="1" flipV="1">
                <a:off x="7899026" y="4071625"/>
                <a:ext cx="902333" cy="1114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54" name="Straight Arrow Connector 253"/>
              <p:cNvCxnSpPr>
                <a:stCxn id="7" idx="0"/>
                <a:endCxn id="20" idx="2"/>
              </p:cNvCxnSpPr>
              <p:nvPr/>
            </p:nvCxnSpPr>
            <p:spPr bwMode="auto">
              <a:xfrm rot="16200000" flipV="1">
                <a:off x="8078145" y="3159032"/>
                <a:ext cx="594238" cy="612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56" name="Straight Arrow Connector 255"/>
              <p:cNvCxnSpPr>
                <a:stCxn id="25" idx="0"/>
                <a:endCxn id="20" idx="4"/>
              </p:cNvCxnSpPr>
              <p:nvPr/>
            </p:nvCxnSpPr>
            <p:spPr bwMode="auto">
              <a:xfrm rot="16200000" flipV="1">
                <a:off x="8143616" y="3282960"/>
                <a:ext cx="895011" cy="1141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61" name="Straight Arrow Connector 260"/>
              <p:cNvCxnSpPr>
                <a:stCxn id="20" idx="0"/>
              </p:cNvCxnSpPr>
              <p:nvPr/>
            </p:nvCxnSpPr>
            <p:spPr bwMode="auto">
              <a:xfrm rot="16200000" flipV="1">
                <a:off x="8347084" y="2637027"/>
                <a:ext cx="181325" cy="316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sp>
            <p:nvSpPr>
              <p:cNvPr id="265" name="TextBox 264"/>
              <p:cNvSpPr txBox="1"/>
              <p:nvPr/>
            </p:nvSpPr>
            <p:spPr>
              <a:xfrm>
                <a:off x="979740" y="4979529"/>
                <a:ext cx="1032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A9AC00"/>
                    </a:solidFill>
                    <a:latin typeface="Arial"/>
                    <a:cs typeface="Arial"/>
                  </a:rPr>
                  <a:t>Discipline</a:t>
                </a:r>
                <a:endParaRPr lang="en-US" sz="1400" b="1" dirty="0">
                  <a:solidFill>
                    <a:srgbClr val="A9AC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2054697" y="4979529"/>
                <a:ext cx="16012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66B68"/>
                    </a:solidFill>
                    <a:latin typeface="Arial"/>
                    <a:cs typeface="Arial"/>
                  </a:rPr>
                  <a:t>Multidisciplinary</a:t>
                </a:r>
                <a:endParaRPr lang="en-US" sz="1400" b="1" dirty="0">
                  <a:solidFill>
                    <a:srgbClr val="F66B68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3818696" y="4979529"/>
                <a:ext cx="1571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4E9BE1"/>
                    </a:solidFill>
                    <a:latin typeface="Arial"/>
                    <a:cs typeface="Arial"/>
                  </a:rPr>
                  <a:t>Interdisciplinary</a:t>
                </a:r>
                <a:endParaRPr lang="en-US" sz="1400" b="1" dirty="0">
                  <a:solidFill>
                    <a:srgbClr val="4E9BE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6266659" y="4979529"/>
                <a:ext cx="1711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solidFill>
                      <a:srgbClr val="A67DC9"/>
                    </a:solidFill>
                    <a:latin typeface="Arial"/>
                    <a:cs typeface="Arial"/>
                  </a:rPr>
                  <a:t>Transdisciplinary</a:t>
                </a:r>
                <a:endParaRPr lang="en-US" sz="1400" b="1" dirty="0">
                  <a:solidFill>
                    <a:srgbClr val="A67DC9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 rot="16200000">
                <a:off x="544106" y="4318717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Arial"/>
                    <a:cs typeface="Arial"/>
                  </a:rPr>
                  <a:t>Data</a:t>
                </a:r>
                <a:endParaRPr lang="en-US" sz="1400" b="1" dirty="0">
                  <a:latin typeface="Arial"/>
                  <a:cs typeface="Arial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 rot="16200000">
                <a:off x="423780" y="2837111"/>
                <a:ext cx="8228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Arial"/>
                    <a:cs typeface="Arial"/>
                  </a:rPr>
                  <a:t>Control</a:t>
                </a:r>
                <a:endParaRPr lang="en-US" sz="1400" b="1" dirty="0">
                  <a:latin typeface="Arial"/>
                  <a:cs typeface="Arial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 rot="16200000">
                <a:off x="429752" y="2090737"/>
                <a:ext cx="83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Arial"/>
                    <a:cs typeface="Arial"/>
                  </a:rPr>
                  <a:t>Results</a:t>
                </a:r>
                <a:endParaRPr lang="en-US" sz="1400" b="1" dirty="0">
                  <a:latin typeface="Arial"/>
                  <a:cs typeface="Arial"/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 rot="16200000">
                <a:off x="568294" y="3583484"/>
                <a:ext cx="53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Arial"/>
                    <a:cs typeface="Arial"/>
                  </a:rPr>
                  <a:t>Ops</a:t>
                </a:r>
                <a:endParaRPr lang="en-US" sz="1400" b="1" dirty="0">
                  <a:latin typeface="Arial"/>
                  <a:cs typeface="Arial"/>
                </a:endParaRPr>
              </a:p>
            </p:txBody>
          </p:sp>
          <p:cxnSp>
            <p:nvCxnSpPr>
              <p:cNvPr id="276" name="Straight Arrow Connector 275"/>
              <p:cNvCxnSpPr/>
              <p:nvPr/>
            </p:nvCxnSpPr>
            <p:spPr bwMode="auto">
              <a:xfrm rot="16200000" flipH="1">
                <a:off x="7224176" y="1820576"/>
                <a:ext cx="250845" cy="696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78" name="Straight Arrow Connector 277"/>
              <p:cNvCxnSpPr>
                <a:stCxn id="121" idx="1"/>
                <a:endCxn id="119" idx="1"/>
              </p:cNvCxnSpPr>
              <p:nvPr/>
            </p:nvCxnSpPr>
            <p:spPr bwMode="auto">
              <a:xfrm rot="10800000">
                <a:off x="4300518" y="2125986"/>
                <a:ext cx="756719" cy="6702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83" name="Straight Arrow Connector 282"/>
              <p:cNvCxnSpPr>
                <a:stCxn id="111" idx="0"/>
                <a:endCxn id="119" idx="2"/>
              </p:cNvCxnSpPr>
              <p:nvPr/>
            </p:nvCxnSpPr>
            <p:spPr bwMode="auto">
              <a:xfrm rot="5400000" flipH="1" flipV="1">
                <a:off x="3801056" y="2359978"/>
                <a:ext cx="544033" cy="7605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86" name="Straight Arrow Connector 285"/>
              <p:cNvCxnSpPr>
                <a:stCxn id="118" idx="0"/>
              </p:cNvCxnSpPr>
              <p:nvPr/>
            </p:nvCxnSpPr>
            <p:spPr bwMode="auto">
              <a:xfrm rot="16200000" flipV="1">
                <a:off x="3957860" y="2403450"/>
                <a:ext cx="680003" cy="1731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90" name="Straight Arrow Connector 289"/>
              <p:cNvCxnSpPr>
                <a:stCxn id="113" idx="0"/>
                <a:endCxn id="111" idx="2"/>
              </p:cNvCxnSpPr>
              <p:nvPr/>
            </p:nvCxnSpPr>
            <p:spPr bwMode="auto">
              <a:xfrm rot="16200000" flipV="1">
                <a:off x="3629297" y="3144344"/>
                <a:ext cx="690936" cy="6883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91" name="Straight Arrow Connector 290"/>
              <p:cNvCxnSpPr>
                <a:stCxn id="116" idx="0"/>
                <a:endCxn id="111" idx="4"/>
              </p:cNvCxnSpPr>
              <p:nvPr/>
            </p:nvCxnSpPr>
            <p:spPr bwMode="auto">
              <a:xfrm rot="16200000" flipV="1">
                <a:off x="3918965" y="3044074"/>
                <a:ext cx="702074" cy="2805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296" name="Straight Arrow Connector 295"/>
              <p:cNvCxnSpPr>
                <a:stCxn id="112" idx="0"/>
                <a:endCxn id="116" idx="2"/>
              </p:cNvCxnSpPr>
              <p:nvPr/>
            </p:nvCxnSpPr>
            <p:spPr bwMode="auto">
              <a:xfrm rot="5400000" flipH="1" flipV="1">
                <a:off x="3936810" y="4056935"/>
                <a:ext cx="805637" cy="1412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00" name="Straight Arrow Connector 299"/>
              <p:cNvCxnSpPr>
                <a:stCxn id="115" idx="0"/>
                <a:endCxn id="113" idx="2"/>
              </p:cNvCxnSpPr>
              <p:nvPr/>
            </p:nvCxnSpPr>
            <p:spPr bwMode="auto">
              <a:xfrm rot="16200000" flipV="1">
                <a:off x="3736248" y="3986540"/>
                <a:ext cx="575716" cy="298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03" name="Straight Arrow Connector 302"/>
              <p:cNvCxnSpPr>
                <a:stCxn id="123" idx="0"/>
                <a:endCxn id="127" idx="3"/>
              </p:cNvCxnSpPr>
              <p:nvPr/>
            </p:nvCxnSpPr>
            <p:spPr bwMode="auto">
              <a:xfrm rot="16200000" flipV="1">
                <a:off x="4764882" y="3377504"/>
                <a:ext cx="326878" cy="1113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05" name="Straight Arrow Connector 304"/>
              <p:cNvCxnSpPr>
                <a:stCxn id="126" idx="0"/>
                <a:endCxn id="128" idx="3"/>
              </p:cNvCxnSpPr>
              <p:nvPr/>
            </p:nvCxnSpPr>
            <p:spPr bwMode="auto">
              <a:xfrm rot="16200000" flipV="1">
                <a:off x="5067701" y="3390647"/>
                <a:ext cx="486396" cy="2584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12" name="Straight Arrow Connector 311"/>
              <p:cNvCxnSpPr>
                <a:stCxn id="125" idx="0"/>
                <a:endCxn id="121" idx="3"/>
              </p:cNvCxnSpPr>
              <p:nvPr/>
            </p:nvCxnSpPr>
            <p:spPr bwMode="auto">
              <a:xfrm rot="16200000" flipV="1">
                <a:off x="4295015" y="3687421"/>
                <a:ext cx="1701110" cy="8197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17" name="Straight Arrow Connector 316"/>
              <p:cNvCxnSpPr>
                <a:stCxn id="122" idx="0"/>
                <a:endCxn id="116" idx="3"/>
              </p:cNvCxnSpPr>
              <p:nvPr/>
            </p:nvCxnSpPr>
            <p:spPr bwMode="auto">
              <a:xfrm rot="16200000" flipV="1">
                <a:off x="4304464" y="3830540"/>
                <a:ext cx="866905" cy="46593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sp>
            <p:nvSpPr>
              <p:cNvPr id="322" name="Oval 321"/>
              <p:cNvSpPr/>
              <p:nvPr/>
            </p:nvSpPr>
            <p:spPr bwMode="auto">
              <a:xfrm>
                <a:off x="5214416" y="4255904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323" name="Straight Arrow Connector 322"/>
              <p:cNvCxnSpPr>
                <a:stCxn id="322" idx="0"/>
                <a:endCxn id="126" idx="2"/>
              </p:cNvCxnSpPr>
              <p:nvPr/>
            </p:nvCxnSpPr>
            <p:spPr bwMode="auto">
              <a:xfrm rot="5400000" flipH="1" flipV="1">
                <a:off x="5101016" y="4033097"/>
                <a:ext cx="419757" cy="2585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27" name="Straight Arrow Connector 326"/>
              <p:cNvCxnSpPr>
                <a:stCxn id="135" idx="0"/>
                <a:endCxn id="136" idx="2"/>
              </p:cNvCxnSpPr>
              <p:nvPr/>
            </p:nvCxnSpPr>
            <p:spPr bwMode="auto">
              <a:xfrm rot="16200000" flipV="1">
                <a:off x="5568948" y="4070091"/>
                <a:ext cx="575715" cy="1870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30" name="Straight Arrow Connector 329"/>
              <p:cNvCxnSpPr>
                <a:stCxn id="134" idx="3"/>
                <a:endCxn id="133" idx="2"/>
              </p:cNvCxnSpPr>
              <p:nvPr/>
            </p:nvCxnSpPr>
            <p:spPr bwMode="auto">
              <a:xfrm flipV="1">
                <a:off x="6161387" y="3613350"/>
                <a:ext cx="76000" cy="2805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33" name="Straight Arrow Connector 332"/>
              <p:cNvCxnSpPr>
                <a:stCxn id="152" idx="1"/>
                <a:endCxn id="144" idx="2"/>
              </p:cNvCxnSpPr>
              <p:nvPr/>
            </p:nvCxnSpPr>
            <p:spPr bwMode="auto">
              <a:xfrm rot="16200000" flipV="1">
                <a:off x="7105647" y="3941154"/>
                <a:ext cx="588585" cy="61653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36" name="Straight Arrow Connector 335"/>
              <p:cNvCxnSpPr>
                <a:stCxn id="142" idx="0"/>
                <a:endCxn id="146" idx="2"/>
              </p:cNvCxnSpPr>
              <p:nvPr/>
            </p:nvCxnSpPr>
            <p:spPr bwMode="auto">
              <a:xfrm rot="16200000" flipV="1">
                <a:off x="6449114" y="3880683"/>
                <a:ext cx="794495" cy="3489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39" name="Straight Arrow Connector 338"/>
              <p:cNvCxnSpPr>
                <a:stCxn id="133" idx="0"/>
                <a:endCxn id="131" idx="2"/>
              </p:cNvCxnSpPr>
              <p:nvPr/>
            </p:nvCxnSpPr>
            <p:spPr bwMode="auto">
              <a:xfrm rot="16200000" flipV="1">
                <a:off x="5929910" y="3116494"/>
                <a:ext cx="501559" cy="11339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42" name="Straight Arrow Connector 341"/>
              <p:cNvCxnSpPr>
                <a:stCxn id="134" idx="0"/>
                <a:endCxn id="138" idx="4"/>
              </p:cNvCxnSpPr>
              <p:nvPr/>
            </p:nvCxnSpPr>
            <p:spPr bwMode="auto">
              <a:xfrm rot="16200000" flipV="1">
                <a:off x="5716665" y="3449137"/>
                <a:ext cx="605377" cy="9469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45" name="Straight Arrow Connector 344"/>
              <p:cNvCxnSpPr>
                <a:stCxn id="138" idx="0"/>
                <a:endCxn id="161" idx="2"/>
              </p:cNvCxnSpPr>
              <p:nvPr/>
            </p:nvCxnSpPr>
            <p:spPr bwMode="auto">
              <a:xfrm rot="16200000" flipV="1">
                <a:off x="5618518" y="2771727"/>
                <a:ext cx="490625" cy="2695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48" name="Straight Arrow Connector 347"/>
              <p:cNvCxnSpPr>
                <a:stCxn id="131" idx="0"/>
                <a:endCxn id="161" idx="1"/>
              </p:cNvCxnSpPr>
              <p:nvPr/>
            </p:nvCxnSpPr>
            <p:spPr bwMode="auto">
              <a:xfrm rot="16200000" flipV="1">
                <a:off x="6085132" y="2625581"/>
                <a:ext cx="219245" cy="4787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53" name="Straight Arrow Connector 352"/>
              <p:cNvCxnSpPr>
                <a:stCxn id="132" idx="7"/>
                <a:endCxn id="146" idx="1"/>
              </p:cNvCxnSpPr>
              <p:nvPr/>
            </p:nvCxnSpPr>
            <p:spPr bwMode="auto">
              <a:xfrm rot="5400000" flipH="1" flipV="1">
                <a:off x="5831395" y="3864749"/>
                <a:ext cx="1047334" cy="4442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56" name="Straight Arrow Connector 355"/>
              <p:cNvCxnSpPr>
                <a:stCxn id="136" idx="0"/>
                <a:endCxn id="138" idx="2"/>
              </p:cNvCxnSpPr>
              <p:nvPr/>
            </p:nvCxnSpPr>
            <p:spPr bwMode="auto">
              <a:xfrm rot="16200000" flipV="1">
                <a:off x="5610823" y="3365580"/>
                <a:ext cx="408416" cy="6484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62" name="Straight Arrow Connector 361"/>
              <p:cNvCxnSpPr>
                <a:stCxn id="232" idx="0"/>
                <a:endCxn id="154" idx="2"/>
              </p:cNvCxnSpPr>
              <p:nvPr/>
            </p:nvCxnSpPr>
            <p:spPr bwMode="auto">
              <a:xfrm rot="5400000" flipH="1" flipV="1">
                <a:off x="7704472" y="4029103"/>
                <a:ext cx="530693" cy="399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65" name="Straight Arrow Connector 364"/>
              <p:cNvCxnSpPr>
                <a:stCxn id="153" idx="1"/>
                <a:endCxn id="143" idx="3"/>
              </p:cNvCxnSpPr>
              <p:nvPr/>
            </p:nvCxnSpPr>
            <p:spPr bwMode="auto">
              <a:xfrm rot="10800000">
                <a:off x="7156512" y="3451821"/>
                <a:ext cx="345392" cy="20051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68" name="Straight Arrow Connector 367"/>
              <p:cNvCxnSpPr>
                <a:stCxn id="146" idx="0"/>
                <a:endCxn id="131" idx="4"/>
              </p:cNvCxnSpPr>
              <p:nvPr/>
            </p:nvCxnSpPr>
            <p:spPr bwMode="auto">
              <a:xfrm rot="16200000" flipV="1">
                <a:off x="6219580" y="3016222"/>
                <a:ext cx="546117" cy="3585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72" name="Straight Arrow Connector 371"/>
              <p:cNvCxnSpPr>
                <a:stCxn id="155" idx="0"/>
                <a:endCxn id="153" idx="2"/>
              </p:cNvCxnSpPr>
              <p:nvPr/>
            </p:nvCxnSpPr>
            <p:spPr bwMode="auto">
              <a:xfrm rot="16200000" flipV="1">
                <a:off x="7418354" y="3925268"/>
                <a:ext cx="453175" cy="9669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76" name="Straight Arrow Connector 375"/>
              <p:cNvCxnSpPr>
                <a:stCxn id="154" idx="0"/>
                <a:endCxn id="157" idx="4"/>
              </p:cNvCxnSpPr>
              <p:nvPr/>
            </p:nvCxnSpPr>
            <p:spPr bwMode="auto">
              <a:xfrm rot="16200000" flipV="1">
                <a:off x="7708893" y="3313451"/>
                <a:ext cx="390164" cy="13567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79" name="Straight Arrow Connector 378"/>
              <p:cNvCxnSpPr>
                <a:stCxn id="157" idx="0"/>
              </p:cNvCxnSpPr>
              <p:nvPr/>
            </p:nvCxnSpPr>
            <p:spPr bwMode="auto">
              <a:xfrm rot="5400000" flipH="1" flipV="1">
                <a:off x="7456153" y="2635800"/>
                <a:ext cx="672418" cy="1018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85" name="Straight Arrow Connector 384"/>
              <p:cNvCxnSpPr>
                <a:stCxn id="153" idx="0"/>
                <a:endCxn id="157" idx="2"/>
              </p:cNvCxnSpPr>
              <p:nvPr/>
            </p:nvCxnSpPr>
            <p:spPr bwMode="auto">
              <a:xfrm rot="5400000" flipH="1" flipV="1">
                <a:off x="7435945" y="3346858"/>
                <a:ext cx="371441" cy="5014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90" name="Straight Arrow Connector 389"/>
              <p:cNvCxnSpPr>
                <a:stCxn id="148" idx="0"/>
                <a:endCxn id="141" idx="4"/>
              </p:cNvCxnSpPr>
              <p:nvPr/>
            </p:nvCxnSpPr>
            <p:spPr bwMode="auto">
              <a:xfrm rot="16200000" flipV="1">
                <a:off x="6993855" y="2854709"/>
                <a:ext cx="130386" cy="15439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93" name="Straight Arrow Connector 392"/>
              <p:cNvCxnSpPr>
                <a:stCxn id="141" idx="0"/>
              </p:cNvCxnSpPr>
              <p:nvPr/>
            </p:nvCxnSpPr>
            <p:spPr bwMode="auto">
              <a:xfrm rot="16200000" flipV="1">
                <a:off x="6704122" y="2520411"/>
                <a:ext cx="341783" cy="242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397" name="Straight Arrow Connector 396"/>
              <p:cNvCxnSpPr>
                <a:stCxn id="144" idx="0"/>
                <a:endCxn id="146" idx="3"/>
              </p:cNvCxnSpPr>
              <p:nvPr/>
            </p:nvCxnSpPr>
            <p:spPr bwMode="auto">
              <a:xfrm rot="16200000" flipV="1">
                <a:off x="6827860" y="3501937"/>
                <a:ext cx="202531" cy="32509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414" name="Straight Arrow Connector 413"/>
              <p:cNvCxnSpPr>
                <a:stCxn id="143" idx="0"/>
                <a:endCxn id="141" idx="2"/>
              </p:cNvCxnSpPr>
              <p:nvPr/>
            </p:nvCxnSpPr>
            <p:spPr bwMode="auto">
              <a:xfrm rot="16200000" flipV="1">
                <a:off x="6681929" y="2977237"/>
                <a:ext cx="490418" cy="26937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424" name="Straight Arrow Connector 423"/>
              <p:cNvCxnSpPr>
                <a:stCxn id="231" idx="0"/>
                <a:endCxn id="134" idx="2"/>
              </p:cNvCxnSpPr>
              <p:nvPr/>
            </p:nvCxnSpPr>
            <p:spPr bwMode="auto">
              <a:xfrm rot="16200000" flipV="1">
                <a:off x="5972025" y="4083222"/>
                <a:ext cx="207637" cy="1828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433" name="Straight Arrow Connector 432"/>
              <p:cNvCxnSpPr>
                <a:stCxn id="127" idx="0"/>
                <a:endCxn id="118" idx="4"/>
              </p:cNvCxnSpPr>
              <p:nvPr/>
            </p:nvCxnSpPr>
            <p:spPr bwMode="auto">
              <a:xfrm rot="16200000" flipV="1">
                <a:off x="4669392" y="2802993"/>
                <a:ext cx="63082" cy="44364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sp>
            <p:nvSpPr>
              <p:cNvPr id="441" name="Oval 440"/>
              <p:cNvSpPr/>
              <p:nvPr/>
            </p:nvSpPr>
            <p:spPr bwMode="auto">
              <a:xfrm>
                <a:off x="4928325" y="4192625"/>
                <a:ext cx="167098" cy="16709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43" name="Straight Arrow Connector 442"/>
              <p:cNvCxnSpPr>
                <a:stCxn id="441" idx="0"/>
                <a:endCxn id="123" idx="2"/>
              </p:cNvCxnSpPr>
              <p:nvPr/>
            </p:nvCxnSpPr>
            <p:spPr bwMode="auto">
              <a:xfrm rot="16200000" flipV="1">
                <a:off x="4744511" y="3925262"/>
                <a:ext cx="456738" cy="779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</p:grpSp>
      </p:grpSp>
      <p:sp>
        <p:nvSpPr>
          <p:cNvPr id="166" name="Rectangle 6"/>
          <p:cNvSpPr>
            <a:spLocks noChangeArrowheads="1"/>
          </p:cNvSpPr>
          <p:nvPr/>
        </p:nvSpPr>
        <p:spPr bwMode="auto">
          <a:xfrm>
            <a:off x="1736499" y="5933611"/>
            <a:ext cx="5702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  <a:latin typeface="Arial" charset="0"/>
              </a:rPr>
              <a:t>Metaprogram: program of programs</a:t>
            </a:r>
            <a:endParaRPr lang="en-US" dirty="0">
              <a:solidFill>
                <a:srgbClr val="00009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90"/>
          <p:cNvSpPr>
            <a:spLocks noGrp="1" noChangeArrowheads="1"/>
          </p:cNvSpPr>
          <p:nvPr>
            <p:ph type="title"/>
          </p:nvPr>
        </p:nvSpPr>
        <p:spPr>
          <a:xfrm>
            <a:off x="725745" y="43840"/>
            <a:ext cx="7772400" cy="11049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Exerting Dynamic Collaborations</a:t>
            </a:r>
            <a:endParaRPr lang="en-US" sz="3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1269" name="TextBox 165"/>
          <p:cNvSpPr txBox="1">
            <a:spLocks noChangeArrowheads="1"/>
          </p:cNvSpPr>
          <p:nvPr/>
        </p:nvSpPr>
        <p:spPr bwMode="auto">
          <a:xfrm>
            <a:off x="9815513" y="5489575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115082" y="3398745"/>
            <a:ext cx="768350" cy="306388"/>
            <a:chOff x="1376" y="2411"/>
            <a:chExt cx="484" cy="193"/>
          </a:xfrm>
        </p:grpSpPr>
        <p:sp>
          <p:nvSpPr>
            <p:cNvPr id="197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8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9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079848" y="4538574"/>
            <a:ext cx="768350" cy="306388"/>
            <a:chOff x="1376" y="2411"/>
            <a:chExt cx="484" cy="193"/>
          </a:xfrm>
        </p:grpSpPr>
        <p:sp>
          <p:nvSpPr>
            <p:cNvPr id="174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5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6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pic>
        <p:nvPicPr>
          <p:cNvPr id="51202" name="Picture 2" descr="Clou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9138" y="1247317"/>
            <a:ext cx="6697663" cy="13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Oval 14"/>
          <p:cNvSpPr>
            <a:spLocks noChangeArrowheads="1"/>
          </p:cNvSpPr>
          <p:nvPr/>
        </p:nvSpPr>
        <p:spPr bwMode="auto">
          <a:xfrm>
            <a:off x="7751949" y="2082488"/>
            <a:ext cx="155577" cy="155581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53" name="Oval 9"/>
          <p:cNvSpPr>
            <a:spLocks noChangeArrowheads="1"/>
          </p:cNvSpPr>
          <p:nvPr/>
        </p:nvSpPr>
        <p:spPr bwMode="auto">
          <a:xfrm>
            <a:off x="7091540" y="2166710"/>
            <a:ext cx="153989" cy="15399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61" name="Oval 23"/>
          <p:cNvSpPr>
            <a:spLocks noChangeArrowheads="1"/>
          </p:cNvSpPr>
          <p:nvPr/>
        </p:nvSpPr>
        <p:spPr bwMode="auto">
          <a:xfrm>
            <a:off x="2219667" y="2099897"/>
            <a:ext cx="152402" cy="152406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63" name="Oval 26"/>
          <p:cNvSpPr>
            <a:spLocks noChangeArrowheads="1"/>
          </p:cNvSpPr>
          <p:nvPr/>
        </p:nvSpPr>
        <p:spPr bwMode="auto">
          <a:xfrm>
            <a:off x="7485245" y="2001387"/>
            <a:ext cx="152402" cy="152406"/>
          </a:xfrm>
          <a:prstGeom prst="ellipse">
            <a:avLst/>
          </a:prstGeom>
          <a:solidFill>
            <a:srgbClr val="00009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45" name="Oval 15"/>
          <p:cNvSpPr>
            <a:spLocks noChangeArrowheads="1"/>
          </p:cNvSpPr>
          <p:nvPr/>
        </p:nvSpPr>
        <p:spPr bwMode="auto">
          <a:xfrm>
            <a:off x="6022696" y="2127279"/>
            <a:ext cx="152400" cy="15240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5799038" y="1819140"/>
            <a:ext cx="163513" cy="163512"/>
          </a:xfrm>
          <a:prstGeom prst="ellipse">
            <a:avLst/>
          </a:prstGeom>
          <a:solidFill>
            <a:srgbClr val="CC6600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4" name="Group 203"/>
          <p:cNvGrpSpPr/>
          <p:nvPr/>
        </p:nvGrpSpPr>
        <p:grpSpPr>
          <a:xfrm>
            <a:off x="2782760" y="1442456"/>
            <a:ext cx="4080178" cy="881610"/>
            <a:chOff x="3097555" y="1866124"/>
            <a:chExt cx="4080178" cy="881610"/>
          </a:xfrm>
        </p:grpSpPr>
        <p:sp>
          <p:nvSpPr>
            <p:cNvPr id="148" name="Oval 3"/>
            <p:cNvSpPr>
              <a:spLocks noChangeArrowheads="1"/>
            </p:cNvSpPr>
            <p:nvPr/>
          </p:nvSpPr>
          <p:spPr bwMode="auto">
            <a:xfrm>
              <a:off x="5483565" y="2480755"/>
              <a:ext cx="155577" cy="1555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9" name="Oval 4"/>
            <p:cNvSpPr>
              <a:spLocks noChangeArrowheads="1"/>
            </p:cNvSpPr>
            <p:nvPr/>
          </p:nvSpPr>
          <p:spPr bwMode="auto">
            <a:xfrm>
              <a:off x="4197957" y="2534678"/>
              <a:ext cx="153990" cy="153994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0" name="Oval 5"/>
            <p:cNvSpPr>
              <a:spLocks noChangeArrowheads="1"/>
            </p:cNvSpPr>
            <p:nvPr/>
          </p:nvSpPr>
          <p:spPr bwMode="auto">
            <a:xfrm>
              <a:off x="3816953" y="2330126"/>
              <a:ext cx="163515" cy="163520"/>
            </a:xfrm>
            <a:prstGeom prst="ellipse">
              <a:avLst/>
            </a:prstGeom>
            <a:solidFill>
              <a:srgbClr val="00009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3447089" y="2441526"/>
              <a:ext cx="152402" cy="152406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4479062" y="2592153"/>
              <a:ext cx="155577" cy="155581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4" name="Oval 11"/>
            <p:cNvSpPr>
              <a:spLocks noChangeArrowheads="1"/>
            </p:cNvSpPr>
            <p:nvPr/>
          </p:nvSpPr>
          <p:spPr bwMode="auto">
            <a:xfrm>
              <a:off x="5272709" y="1999480"/>
              <a:ext cx="153989" cy="15399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5" name="Oval 12"/>
            <p:cNvSpPr>
              <a:spLocks noChangeArrowheads="1"/>
            </p:cNvSpPr>
            <p:nvPr/>
          </p:nvSpPr>
          <p:spPr bwMode="auto">
            <a:xfrm>
              <a:off x="5687051" y="2162999"/>
              <a:ext cx="152402" cy="152406"/>
            </a:xfrm>
            <a:prstGeom prst="ellipse">
              <a:avLst/>
            </a:prstGeom>
            <a:solidFill>
              <a:schemeClr val="accent5">
                <a:lumMod val="2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7" name="Oval 15"/>
            <p:cNvSpPr>
              <a:spLocks noChangeArrowheads="1"/>
            </p:cNvSpPr>
            <p:nvPr/>
          </p:nvSpPr>
          <p:spPr bwMode="auto">
            <a:xfrm>
              <a:off x="7025331" y="2469398"/>
              <a:ext cx="152402" cy="15240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9" name="Oval 17"/>
            <p:cNvSpPr>
              <a:spLocks noChangeArrowheads="1"/>
            </p:cNvSpPr>
            <p:nvPr/>
          </p:nvSpPr>
          <p:spPr bwMode="auto">
            <a:xfrm>
              <a:off x="5098025" y="2566321"/>
              <a:ext cx="163514" cy="163520"/>
            </a:xfrm>
            <a:prstGeom prst="ellipse">
              <a:avLst/>
            </a:prstGeom>
            <a:solidFill>
              <a:srgbClr val="CC666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0" name="Oval 21"/>
            <p:cNvSpPr>
              <a:spLocks noChangeArrowheads="1"/>
            </p:cNvSpPr>
            <p:nvPr/>
          </p:nvSpPr>
          <p:spPr bwMode="auto">
            <a:xfrm>
              <a:off x="6187120" y="1999480"/>
              <a:ext cx="152402" cy="152406"/>
            </a:xfrm>
            <a:prstGeom prst="ellipse">
              <a:avLst/>
            </a:prstGeom>
            <a:solidFill>
              <a:srgbClr val="CC666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2" name="Oval 25"/>
            <p:cNvSpPr>
              <a:spLocks noChangeArrowheads="1"/>
            </p:cNvSpPr>
            <p:nvPr/>
          </p:nvSpPr>
          <p:spPr bwMode="auto">
            <a:xfrm>
              <a:off x="4867607" y="2209336"/>
              <a:ext cx="152402" cy="1524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4" name="Oval 138"/>
            <p:cNvSpPr>
              <a:spLocks noChangeArrowheads="1"/>
            </p:cNvSpPr>
            <p:nvPr/>
          </p:nvSpPr>
          <p:spPr bwMode="auto">
            <a:xfrm>
              <a:off x="5828341" y="1866124"/>
              <a:ext cx="163514" cy="1635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09" name="Oval 10"/>
            <p:cNvSpPr>
              <a:spLocks noChangeArrowheads="1"/>
            </p:cNvSpPr>
            <p:nvPr/>
          </p:nvSpPr>
          <p:spPr bwMode="auto">
            <a:xfrm>
              <a:off x="3097555" y="2175940"/>
              <a:ext cx="155575" cy="155575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11" name="Oval 18"/>
            <p:cNvSpPr>
              <a:spLocks noChangeArrowheads="1"/>
            </p:cNvSpPr>
            <p:nvPr/>
          </p:nvSpPr>
          <p:spPr bwMode="auto">
            <a:xfrm>
              <a:off x="6342433" y="2536468"/>
              <a:ext cx="163513" cy="163512"/>
            </a:xfrm>
            <a:prstGeom prst="ellipse">
              <a:avLst/>
            </a:prstGeom>
            <a:solidFill>
              <a:srgbClr val="CC6600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13" name="Oval 20"/>
          <p:cNvSpPr>
            <a:spLocks noChangeArrowheads="1"/>
          </p:cNvSpPr>
          <p:nvPr/>
        </p:nvSpPr>
        <p:spPr bwMode="auto">
          <a:xfrm>
            <a:off x="6180038" y="1819140"/>
            <a:ext cx="155575" cy="155575"/>
          </a:xfrm>
          <a:prstGeom prst="ellipse">
            <a:avLst/>
          </a:prstGeom>
          <a:solidFill>
            <a:srgbClr val="FFCC66"/>
          </a:solidFill>
          <a:ln w="19050">
            <a:solidFill>
              <a:srgbClr val="FF99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14" name="Oval 22"/>
          <p:cNvSpPr>
            <a:spLocks noChangeArrowheads="1"/>
          </p:cNvSpPr>
          <p:nvPr/>
        </p:nvSpPr>
        <p:spPr bwMode="auto">
          <a:xfrm>
            <a:off x="6172101" y="1590540"/>
            <a:ext cx="152400" cy="152400"/>
          </a:xfrm>
          <a:prstGeom prst="ellipse">
            <a:avLst/>
          </a:prstGeom>
          <a:solidFill>
            <a:srgbClr val="FDEDCF"/>
          </a:solidFill>
          <a:ln w="19050">
            <a:solidFill>
              <a:srgbClr val="FFCC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1" name="AutoShape 40"/>
          <p:cNvSpPr>
            <a:spLocks noChangeArrowheads="1"/>
          </p:cNvSpPr>
          <p:nvPr/>
        </p:nvSpPr>
        <p:spPr bwMode="auto">
          <a:xfrm>
            <a:off x="4384576" y="2982777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2" name="AutoShape 41"/>
          <p:cNvSpPr>
            <a:spLocks noChangeArrowheads="1"/>
          </p:cNvSpPr>
          <p:nvPr/>
        </p:nvSpPr>
        <p:spPr bwMode="auto">
          <a:xfrm rot="2438615">
            <a:off x="4536976" y="2906577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3" name="AutoShape 42"/>
          <p:cNvSpPr>
            <a:spLocks noChangeArrowheads="1"/>
          </p:cNvSpPr>
          <p:nvPr/>
        </p:nvSpPr>
        <p:spPr bwMode="auto">
          <a:xfrm rot="4999633">
            <a:off x="4194076" y="33256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5" name="AutoShape 47"/>
          <p:cNvSpPr>
            <a:spLocks noChangeArrowheads="1"/>
          </p:cNvSpPr>
          <p:nvPr/>
        </p:nvSpPr>
        <p:spPr bwMode="auto">
          <a:xfrm>
            <a:off x="2387501" y="4036877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6" name="AutoShape 48"/>
          <p:cNvSpPr>
            <a:spLocks noChangeArrowheads="1"/>
          </p:cNvSpPr>
          <p:nvPr/>
        </p:nvSpPr>
        <p:spPr bwMode="auto">
          <a:xfrm rot="2438615">
            <a:off x="2539901" y="3960677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7" name="AutoShape 49"/>
          <p:cNvSpPr>
            <a:spLocks noChangeArrowheads="1"/>
          </p:cNvSpPr>
          <p:nvPr/>
        </p:nvSpPr>
        <p:spPr bwMode="auto">
          <a:xfrm rot="4999633">
            <a:off x="2197001" y="43797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102001" y="4794115"/>
            <a:ext cx="762000" cy="309562"/>
            <a:chOff x="3320" y="3621"/>
            <a:chExt cx="480" cy="195"/>
          </a:xfrm>
        </p:grpSpPr>
        <p:sp>
          <p:nvSpPr>
            <p:cNvPr id="51322" name="AutoShape 51"/>
            <p:cNvSpPr>
              <a:spLocks noChangeArrowheads="1"/>
            </p:cNvSpPr>
            <p:nvPr/>
          </p:nvSpPr>
          <p:spPr bwMode="auto">
            <a:xfrm>
              <a:off x="3320" y="3624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23" name="Freeform 52"/>
            <p:cNvSpPr>
              <a:spLocks/>
            </p:cNvSpPr>
            <p:nvPr/>
          </p:nvSpPr>
          <p:spPr bwMode="auto">
            <a:xfrm>
              <a:off x="3320" y="3621"/>
              <a:ext cx="300" cy="195"/>
            </a:xfrm>
            <a:custGeom>
              <a:avLst/>
              <a:gdLst>
                <a:gd name="T0" fmla="*/ 0 w 300"/>
                <a:gd name="T1" fmla="*/ 195 h 195"/>
                <a:gd name="T2" fmla="*/ 180 w 300"/>
                <a:gd name="T3" fmla="*/ 195 h 195"/>
                <a:gd name="T4" fmla="*/ 300 w 300"/>
                <a:gd name="T5" fmla="*/ 0 h 195"/>
                <a:gd name="T6" fmla="*/ 120 w 300"/>
                <a:gd name="T7" fmla="*/ 0 h 195"/>
                <a:gd name="T8" fmla="*/ 0 w 300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936901" y="4702040"/>
            <a:ext cx="762000" cy="304800"/>
            <a:chOff x="824" y="2791"/>
            <a:chExt cx="480" cy="192"/>
          </a:xfrm>
        </p:grpSpPr>
        <p:sp>
          <p:nvSpPr>
            <p:cNvPr id="51320" name="AutoShape 54"/>
            <p:cNvSpPr>
              <a:spLocks noChangeArrowheads="1"/>
            </p:cNvSpPr>
            <p:nvPr/>
          </p:nvSpPr>
          <p:spPr bwMode="auto">
            <a:xfrm>
              <a:off x="824" y="279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21" name="Freeform 55"/>
            <p:cNvSpPr>
              <a:spLocks/>
            </p:cNvSpPr>
            <p:nvPr/>
          </p:nvSpPr>
          <p:spPr bwMode="auto">
            <a:xfrm>
              <a:off x="1092" y="2792"/>
              <a:ext cx="212" cy="188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188 h 188"/>
                <a:gd name="T6" fmla="*/ 0 w 212"/>
                <a:gd name="T7" fmla="*/ 188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3784501" y="4621077"/>
            <a:ext cx="768350" cy="306388"/>
            <a:chOff x="1376" y="2411"/>
            <a:chExt cx="484" cy="193"/>
          </a:xfrm>
        </p:grpSpPr>
        <p:sp>
          <p:nvSpPr>
            <p:cNvPr id="51317" name="AutoShape 57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8" name="Freeform 58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9" name="Freeform 59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619401" y="4544877"/>
            <a:ext cx="762000" cy="304800"/>
            <a:chOff x="784" y="2159"/>
            <a:chExt cx="480" cy="192"/>
          </a:xfrm>
        </p:grpSpPr>
        <p:sp>
          <p:nvSpPr>
            <p:cNvPr id="51315" name="AutoShape 61"/>
            <p:cNvSpPr>
              <a:spLocks noChangeArrowheads="1"/>
            </p:cNvSpPr>
            <p:nvPr/>
          </p:nvSpPr>
          <p:spPr bwMode="auto">
            <a:xfrm>
              <a:off x="784" y="2159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6" name="Freeform 62"/>
            <p:cNvSpPr>
              <a:spLocks/>
            </p:cNvSpPr>
            <p:nvPr/>
          </p:nvSpPr>
          <p:spPr bwMode="auto">
            <a:xfrm>
              <a:off x="784" y="2160"/>
              <a:ext cx="212" cy="188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188 h 188"/>
                <a:gd name="T6" fmla="*/ 0 w 212"/>
                <a:gd name="T7" fmla="*/ 188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5359301" y="4590915"/>
            <a:ext cx="762000" cy="309562"/>
            <a:chOff x="3320" y="3621"/>
            <a:chExt cx="480" cy="195"/>
          </a:xfrm>
        </p:grpSpPr>
        <p:sp>
          <p:nvSpPr>
            <p:cNvPr id="51313" name="AutoShape 64"/>
            <p:cNvSpPr>
              <a:spLocks noChangeArrowheads="1"/>
            </p:cNvSpPr>
            <p:nvPr/>
          </p:nvSpPr>
          <p:spPr bwMode="auto">
            <a:xfrm>
              <a:off x="3320" y="3624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4" name="Freeform 65"/>
            <p:cNvSpPr>
              <a:spLocks/>
            </p:cNvSpPr>
            <p:nvPr/>
          </p:nvSpPr>
          <p:spPr bwMode="auto">
            <a:xfrm>
              <a:off x="3320" y="3621"/>
              <a:ext cx="300" cy="195"/>
            </a:xfrm>
            <a:custGeom>
              <a:avLst/>
              <a:gdLst>
                <a:gd name="T0" fmla="*/ 0 w 300"/>
                <a:gd name="T1" fmla="*/ 195 h 195"/>
                <a:gd name="T2" fmla="*/ 180 w 300"/>
                <a:gd name="T3" fmla="*/ 195 h 195"/>
                <a:gd name="T4" fmla="*/ 300 w 300"/>
                <a:gd name="T5" fmla="*/ 0 h 195"/>
                <a:gd name="T6" fmla="*/ 120 w 300"/>
                <a:gd name="T7" fmla="*/ 0 h 195"/>
                <a:gd name="T8" fmla="*/ 0 w 300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510113" y="3405052"/>
            <a:ext cx="768350" cy="306388"/>
            <a:chOff x="1376" y="2411"/>
            <a:chExt cx="484" cy="193"/>
          </a:xfrm>
        </p:grpSpPr>
        <p:sp>
          <p:nvSpPr>
            <p:cNvPr id="51310" name="AutoShape 67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1" name="Freeform 68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2" name="Freeform 69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5206901" y="4473440"/>
            <a:ext cx="768350" cy="306387"/>
            <a:chOff x="1376" y="2411"/>
            <a:chExt cx="484" cy="193"/>
          </a:xfrm>
        </p:grpSpPr>
        <p:sp>
          <p:nvSpPr>
            <p:cNvPr id="51307" name="AutoShape 71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8" name="Freeform 72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9" name="Freeform 73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3041551" y="5656127"/>
            <a:ext cx="768350" cy="306388"/>
            <a:chOff x="1376" y="2411"/>
            <a:chExt cx="484" cy="193"/>
          </a:xfrm>
        </p:grpSpPr>
        <p:sp>
          <p:nvSpPr>
            <p:cNvPr id="51304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5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6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27" name="AutoShape 78"/>
          <p:cNvSpPr>
            <a:spLocks noChangeArrowheads="1"/>
          </p:cNvSpPr>
          <p:nvPr/>
        </p:nvSpPr>
        <p:spPr bwMode="auto">
          <a:xfrm>
            <a:off x="5473601" y="39400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28" name="AutoShape 79"/>
          <p:cNvSpPr>
            <a:spLocks noChangeArrowheads="1"/>
          </p:cNvSpPr>
          <p:nvPr/>
        </p:nvSpPr>
        <p:spPr bwMode="auto">
          <a:xfrm rot="2438615">
            <a:off x="5626001" y="38638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29" name="AutoShape 80"/>
          <p:cNvSpPr>
            <a:spLocks noChangeArrowheads="1"/>
          </p:cNvSpPr>
          <p:nvPr/>
        </p:nvSpPr>
        <p:spPr bwMode="auto">
          <a:xfrm>
            <a:off x="5168801" y="37876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0" name="AutoShape 81"/>
          <p:cNvSpPr>
            <a:spLocks noChangeArrowheads="1"/>
          </p:cNvSpPr>
          <p:nvPr/>
        </p:nvSpPr>
        <p:spPr bwMode="auto">
          <a:xfrm rot="4999633">
            <a:off x="5283101" y="428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1" name="AutoShape 82"/>
          <p:cNvSpPr>
            <a:spLocks noChangeArrowheads="1"/>
          </p:cNvSpPr>
          <p:nvPr/>
        </p:nvSpPr>
        <p:spPr bwMode="auto">
          <a:xfrm>
            <a:off x="5778401" y="2873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2" name="AutoShape 83"/>
          <p:cNvSpPr>
            <a:spLocks noChangeArrowheads="1"/>
          </p:cNvSpPr>
          <p:nvPr/>
        </p:nvSpPr>
        <p:spPr bwMode="auto">
          <a:xfrm rot="2438615">
            <a:off x="5930801" y="2797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3" name="AutoShape 84"/>
          <p:cNvSpPr>
            <a:spLocks noChangeArrowheads="1"/>
          </p:cNvSpPr>
          <p:nvPr/>
        </p:nvSpPr>
        <p:spPr bwMode="auto">
          <a:xfrm>
            <a:off x="5473601" y="2720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4" name="AutoShape 85"/>
          <p:cNvSpPr>
            <a:spLocks noChangeArrowheads="1"/>
          </p:cNvSpPr>
          <p:nvPr/>
        </p:nvSpPr>
        <p:spPr bwMode="auto">
          <a:xfrm rot="4999633">
            <a:off x="5587901" y="3216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5" name="AutoShape 86"/>
          <p:cNvSpPr>
            <a:spLocks noChangeArrowheads="1"/>
          </p:cNvSpPr>
          <p:nvPr/>
        </p:nvSpPr>
        <p:spPr bwMode="auto">
          <a:xfrm>
            <a:off x="3873401" y="4016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6" name="AutoShape 87"/>
          <p:cNvSpPr>
            <a:spLocks noChangeArrowheads="1"/>
          </p:cNvSpPr>
          <p:nvPr/>
        </p:nvSpPr>
        <p:spPr bwMode="auto">
          <a:xfrm rot="2438615">
            <a:off x="4025801" y="3940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7" name="AutoShape 88"/>
          <p:cNvSpPr>
            <a:spLocks noChangeArrowheads="1"/>
          </p:cNvSpPr>
          <p:nvPr/>
        </p:nvSpPr>
        <p:spPr bwMode="auto">
          <a:xfrm>
            <a:off x="3568601" y="3863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8" name="AutoShape 89"/>
          <p:cNvSpPr>
            <a:spLocks noChangeArrowheads="1"/>
          </p:cNvSpPr>
          <p:nvPr/>
        </p:nvSpPr>
        <p:spPr bwMode="auto">
          <a:xfrm rot="4999633">
            <a:off x="3682901" y="4359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9" name="AutoShape 91"/>
          <p:cNvSpPr>
            <a:spLocks noChangeArrowheads="1"/>
          </p:cNvSpPr>
          <p:nvPr/>
        </p:nvSpPr>
        <p:spPr bwMode="auto">
          <a:xfrm>
            <a:off x="2120801" y="3863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0" name="AutoShape 92"/>
          <p:cNvSpPr>
            <a:spLocks noChangeArrowheads="1"/>
          </p:cNvSpPr>
          <p:nvPr/>
        </p:nvSpPr>
        <p:spPr bwMode="auto">
          <a:xfrm>
            <a:off x="4076601" y="2847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1" name="AutoShape 93"/>
          <p:cNvSpPr>
            <a:spLocks noChangeArrowheads="1"/>
          </p:cNvSpPr>
          <p:nvPr/>
        </p:nvSpPr>
        <p:spPr bwMode="auto">
          <a:xfrm>
            <a:off x="2992338" y="389559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2" name="AutoShape 94"/>
          <p:cNvSpPr>
            <a:spLocks noChangeArrowheads="1"/>
          </p:cNvSpPr>
          <p:nvPr/>
        </p:nvSpPr>
        <p:spPr bwMode="auto">
          <a:xfrm rot="-1198031">
            <a:off x="3124101" y="34828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3" name="AutoShape 95"/>
          <p:cNvSpPr>
            <a:spLocks noChangeArrowheads="1"/>
          </p:cNvSpPr>
          <p:nvPr/>
        </p:nvSpPr>
        <p:spPr bwMode="auto">
          <a:xfrm rot="3174456">
            <a:off x="2882801" y="45115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4" name="AutoShape 96"/>
          <p:cNvSpPr>
            <a:spLocks noChangeArrowheads="1"/>
          </p:cNvSpPr>
          <p:nvPr/>
        </p:nvSpPr>
        <p:spPr bwMode="auto">
          <a:xfrm rot="-45094">
            <a:off x="4989413" y="27462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5" name="AutoShape 97"/>
          <p:cNvSpPr>
            <a:spLocks noChangeArrowheads="1"/>
          </p:cNvSpPr>
          <p:nvPr/>
        </p:nvSpPr>
        <p:spPr bwMode="auto">
          <a:xfrm rot="2598109">
            <a:off x="4889401" y="34145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2" name="AutoShape 104"/>
          <p:cNvSpPr>
            <a:spLocks noChangeArrowheads="1"/>
          </p:cNvSpPr>
          <p:nvPr/>
        </p:nvSpPr>
        <p:spPr bwMode="auto">
          <a:xfrm>
            <a:off x="3340001" y="5159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3" name="AutoShape 105"/>
          <p:cNvSpPr>
            <a:spLocks noChangeArrowheads="1"/>
          </p:cNvSpPr>
          <p:nvPr/>
        </p:nvSpPr>
        <p:spPr bwMode="auto">
          <a:xfrm rot="2438615">
            <a:off x="3492401" y="5083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4" name="AutoShape 106"/>
          <p:cNvSpPr>
            <a:spLocks noChangeArrowheads="1"/>
          </p:cNvSpPr>
          <p:nvPr/>
        </p:nvSpPr>
        <p:spPr bwMode="auto">
          <a:xfrm>
            <a:off x="3035201" y="5006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5" name="AutoShape 107"/>
          <p:cNvSpPr>
            <a:spLocks noChangeArrowheads="1"/>
          </p:cNvSpPr>
          <p:nvPr/>
        </p:nvSpPr>
        <p:spPr bwMode="auto">
          <a:xfrm rot="4999633">
            <a:off x="3149501" y="5502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2414757" y="1904569"/>
            <a:ext cx="3698822" cy="3940470"/>
            <a:chOff x="2414757" y="1904569"/>
            <a:chExt cx="3698822" cy="3940470"/>
          </a:xfrm>
        </p:grpSpPr>
        <p:sp>
          <p:nvSpPr>
            <p:cNvPr id="378" name="Line 103"/>
            <p:cNvSpPr>
              <a:spLocks noChangeShapeType="1"/>
            </p:cNvSpPr>
            <p:nvPr/>
          </p:nvSpPr>
          <p:spPr bwMode="auto">
            <a:xfrm flipV="1">
              <a:off x="2414757" y="1904569"/>
              <a:ext cx="434500" cy="288523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" name="Group 200"/>
            <p:cNvGrpSpPr/>
            <p:nvPr/>
          </p:nvGrpSpPr>
          <p:grpSpPr>
            <a:xfrm>
              <a:off x="3228051" y="1904570"/>
              <a:ext cx="2885528" cy="3940469"/>
              <a:chOff x="3542846" y="2317098"/>
              <a:chExt cx="2885528" cy="3940469"/>
            </a:xfrm>
          </p:grpSpPr>
          <p:sp>
            <p:nvSpPr>
              <p:cNvPr id="373" name="Line 98"/>
              <p:cNvSpPr>
                <a:spLocks noChangeShapeType="1"/>
              </p:cNvSpPr>
              <p:nvPr/>
            </p:nvSpPr>
            <p:spPr bwMode="auto">
              <a:xfrm flipH="1" flipV="1">
                <a:off x="4267014" y="2684715"/>
                <a:ext cx="73580" cy="242984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Line 99"/>
              <p:cNvSpPr>
                <a:spLocks noChangeShapeType="1"/>
              </p:cNvSpPr>
              <p:nvPr/>
            </p:nvSpPr>
            <p:spPr bwMode="auto">
              <a:xfrm flipV="1">
                <a:off x="4835206" y="2353259"/>
                <a:ext cx="100269" cy="150388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5" name="Line 100"/>
              <p:cNvSpPr>
                <a:spLocks noChangeShapeType="1"/>
              </p:cNvSpPr>
              <p:nvPr/>
            </p:nvSpPr>
            <p:spPr bwMode="auto">
              <a:xfrm flipH="1" flipV="1">
                <a:off x="5581655" y="2640154"/>
                <a:ext cx="359141" cy="23982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6" name="Line 101"/>
              <p:cNvSpPr>
                <a:spLocks noChangeShapeType="1"/>
              </p:cNvSpPr>
              <p:nvPr/>
            </p:nvSpPr>
            <p:spPr bwMode="auto">
              <a:xfrm flipH="1" flipV="1">
                <a:off x="5782194" y="2317098"/>
                <a:ext cx="463402" cy="16544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3" name="Line 108"/>
              <p:cNvSpPr>
                <a:spLocks noChangeShapeType="1"/>
              </p:cNvSpPr>
              <p:nvPr/>
            </p:nvSpPr>
            <p:spPr bwMode="auto">
              <a:xfrm flipH="1" flipV="1">
                <a:off x="3542846" y="2573314"/>
                <a:ext cx="264346" cy="36842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3" name="Line 118"/>
              <p:cNvSpPr>
                <a:spLocks noChangeShapeType="1"/>
              </p:cNvSpPr>
              <p:nvPr/>
            </p:nvSpPr>
            <p:spPr bwMode="auto">
              <a:xfrm flipV="1">
                <a:off x="6245596" y="2695853"/>
                <a:ext cx="182778" cy="24314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4" name="Line 119"/>
              <p:cNvSpPr>
                <a:spLocks noChangeShapeType="1"/>
              </p:cNvSpPr>
              <p:nvPr/>
            </p:nvSpPr>
            <p:spPr bwMode="auto">
              <a:xfrm flipH="1" flipV="1">
                <a:off x="3899360" y="2495336"/>
                <a:ext cx="796836" cy="26874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Line 120"/>
              <p:cNvSpPr>
                <a:spLocks noChangeShapeType="1"/>
              </p:cNvSpPr>
              <p:nvPr/>
            </p:nvSpPr>
            <p:spPr bwMode="auto">
              <a:xfrm flipH="1" flipV="1">
                <a:off x="4567821" y="2729274"/>
                <a:ext cx="268071" cy="25122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Line 121"/>
              <p:cNvSpPr>
                <a:spLocks noChangeShapeType="1"/>
              </p:cNvSpPr>
              <p:nvPr/>
            </p:nvSpPr>
            <p:spPr bwMode="auto">
              <a:xfrm flipV="1">
                <a:off x="4988296" y="2729274"/>
                <a:ext cx="181142" cy="26138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1262" name="Text Box 123"/>
          <p:cNvSpPr txBox="1">
            <a:spLocks noChangeArrowheads="1"/>
          </p:cNvSpPr>
          <p:nvPr/>
        </p:nvSpPr>
        <p:spPr bwMode="auto">
          <a:xfrm>
            <a:off x="676176" y="6011727"/>
            <a:ext cx="62722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Signature type:         preprocess         process         postprocess         append</a:t>
            </a:r>
          </a:p>
        </p:txBody>
      </p:sp>
      <p:grpSp>
        <p:nvGrpSpPr>
          <p:cNvPr id="14" name="Group 124"/>
          <p:cNvGrpSpPr>
            <a:grpSpLocks/>
          </p:cNvGrpSpPr>
          <p:nvPr/>
        </p:nvGrpSpPr>
        <p:grpSpPr bwMode="auto">
          <a:xfrm>
            <a:off x="4425851" y="6135552"/>
            <a:ext cx="330200" cy="120650"/>
            <a:chOff x="824" y="2791"/>
            <a:chExt cx="480" cy="192"/>
          </a:xfrm>
        </p:grpSpPr>
        <p:sp>
          <p:nvSpPr>
            <p:cNvPr id="51294" name="AutoShape 125"/>
            <p:cNvSpPr>
              <a:spLocks noChangeArrowheads="1"/>
            </p:cNvSpPr>
            <p:nvPr/>
          </p:nvSpPr>
          <p:spPr bwMode="auto">
            <a:xfrm>
              <a:off x="824" y="279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5" name="Freeform 126"/>
            <p:cNvSpPr>
              <a:spLocks/>
            </p:cNvSpPr>
            <p:nvPr/>
          </p:nvSpPr>
          <p:spPr bwMode="auto">
            <a:xfrm>
              <a:off x="1092" y="2791"/>
              <a:ext cx="212" cy="189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233 h 188"/>
                <a:gd name="T6" fmla="*/ 0 w 212"/>
                <a:gd name="T7" fmla="*/ 233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30"/>
          <p:cNvGrpSpPr>
            <a:grpSpLocks/>
          </p:cNvGrpSpPr>
          <p:nvPr/>
        </p:nvGrpSpPr>
        <p:grpSpPr bwMode="auto">
          <a:xfrm>
            <a:off x="3368576" y="6135552"/>
            <a:ext cx="311150" cy="122238"/>
            <a:chOff x="1376" y="2411"/>
            <a:chExt cx="484" cy="193"/>
          </a:xfrm>
        </p:grpSpPr>
        <p:sp>
          <p:nvSpPr>
            <p:cNvPr id="51291" name="AutoShape 131"/>
            <p:cNvSpPr>
              <a:spLocks noChangeArrowheads="1"/>
            </p:cNvSpPr>
            <p:nvPr/>
          </p:nvSpPr>
          <p:spPr bwMode="auto">
            <a:xfrm>
              <a:off x="1381" y="2411"/>
              <a:ext cx="479" cy="193"/>
            </a:xfrm>
            <a:prstGeom prst="parallelogram">
              <a:avLst>
                <a:gd name="adj" fmla="val 62495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2" name="Freeform 132"/>
            <p:cNvSpPr>
              <a:spLocks/>
            </p:cNvSpPr>
            <p:nvPr/>
          </p:nvSpPr>
          <p:spPr bwMode="auto">
            <a:xfrm>
              <a:off x="1376" y="2411"/>
              <a:ext cx="220" cy="193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755 h 188"/>
                <a:gd name="T6" fmla="*/ 0 w 212"/>
                <a:gd name="T7" fmla="*/ 755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3" name="Freeform 133"/>
            <p:cNvSpPr>
              <a:spLocks/>
            </p:cNvSpPr>
            <p:nvPr/>
          </p:nvSpPr>
          <p:spPr bwMode="auto">
            <a:xfrm>
              <a:off x="1640" y="2411"/>
              <a:ext cx="220" cy="193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755 h 188"/>
                <a:gd name="T6" fmla="*/ 0 w 212"/>
                <a:gd name="T7" fmla="*/ 755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34"/>
          <p:cNvGrpSpPr>
            <a:grpSpLocks/>
          </p:cNvGrpSpPr>
          <p:nvPr/>
        </p:nvGrpSpPr>
        <p:grpSpPr bwMode="auto">
          <a:xfrm>
            <a:off x="2041426" y="6129202"/>
            <a:ext cx="330200" cy="120650"/>
            <a:chOff x="784" y="2159"/>
            <a:chExt cx="480" cy="192"/>
          </a:xfrm>
        </p:grpSpPr>
        <p:sp>
          <p:nvSpPr>
            <p:cNvPr id="51289" name="AutoShape 135"/>
            <p:cNvSpPr>
              <a:spLocks noChangeArrowheads="1"/>
            </p:cNvSpPr>
            <p:nvPr/>
          </p:nvSpPr>
          <p:spPr bwMode="auto">
            <a:xfrm>
              <a:off x="784" y="2159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0" name="Freeform 136"/>
            <p:cNvSpPr>
              <a:spLocks/>
            </p:cNvSpPr>
            <p:nvPr/>
          </p:nvSpPr>
          <p:spPr bwMode="auto">
            <a:xfrm>
              <a:off x="784" y="2159"/>
              <a:ext cx="212" cy="189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233 h 188"/>
                <a:gd name="T6" fmla="*/ 0 w 212"/>
                <a:gd name="T7" fmla="*/ 233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67" name="Rectangle 142"/>
          <p:cNvSpPr>
            <a:spLocks noChangeArrowheads="1"/>
          </p:cNvSpPr>
          <p:nvPr/>
        </p:nvSpPr>
        <p:spPr bwMode="auto">
          <a:xfrm>
            <a:off x="510826" y="1621434"/>
            <a:ext cx="1042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Federation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68" name="Rectangle 143"/>
          <p:cNvSpPr>
            <a:spLocks noChangeArrowheads="1"/>
          </p:cNvSpPr>
          <p:nvPr/>
        </p:nvSpPr>
        <p:spPr bwMode="auto">
          <a:xfrm>
            <a:off x="510826" y="3825375"/>
            <a:ext cx="11823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SO Program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5" name="Rectangle 142"/>
          <p:cNvSpPr>
            <a:spLocks noChangeArrowheads="1"/>
          </p:cNvSpPr>
          <p:nvPr/>
        </p:nvSpPr>
        <p:spPr bwMode="auto">
          <a:xfrm>
            <a:off x="506063" y="2607516"/>
            <a:ext cx="12425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Arial" charset="0"/>
              </a:rPr>
              <a:t>Service</a:t>
            </a:r>
          </a:p>
          <a:p>
            <a:pPr algn="l"/>
            <a:r>
              <a:rPr lang="en-US" sz="1400" dirty="0" smtClean="0">
                <a:latin typeface="Arial" charset="0"/>
              </a:rPr>
              <a:t>Collaboration</a:t>
            </a:r>
          </a:p>
          <a:p>
            <a:pPr algn="l"/>
            <a:r>
              <a:rPr lang="en-US" sz="1400" dirty="0" smtClean="0">
                <a:latin typeface="Arial" charset="0"/>
              </a:rPr>
              <a:t>Management</a:t>
            </a:r>
          </a:p>
        </p:txBody>
      </p:sp>
      <p:grpSp>
        <p:nvGrpSpPr>
          <p:cNvPr id="17" name="Group 165"/>
          <p:cNvGrpSpPr>
            <a:grpSpLocks/>
          </p:cNvGrpSpPr>
          <p:nvPr/>
        </p:nvGrpSpPr>
        <p:grpSpPr bwMode="auto">
          <a:xfrm>
            <a:off x="5856188" y="6129202"/>
            <a:ext cx="304800" cy="117475"/>
            <a:chOff x="6026150" y="6686550"/>
            <a:chExt cx="304800" cy="117475"/>
          </a:xfrm>
        </p:grpSpPr>
        <p:sp>
          <p:nvSpPr>
            <p:cNvPr id="51278" name="AutoShape 128"/>
            <p:cNvSpPr>
              <a:spLocks noChangeArrowheads="1"/>
            </p:cNvSpPr>
            <p:nvPr/>
          </p:nvSpPr>
          <p:spPr bwMode="auto">
            <a:xfrm>
              <a:off x="6038850" y="6686550"/>
              <a:ext cx="292100" cy="117475"/>
            </a:xfrm>
            <a:prstGeom prst="parallelogram">
              <a:avLst>
                <a:gd name="adj" fmla="val 46023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79" name="Freeform 129"/>
            <p:cNvSpPr>
              <a:spLocks/>
            </p:cNvSpPr>
            <p:nvPr/>
          </p:nvSpPr>
          <p:spPr bwMode="auto">
            <a:xfrm>
              <a:off x="6026150" y="6688629"/>
              <a:ext cx="182563" cy="115396"/>
            </a:xfrm>
            <a:custGeom>
              <a:avLst/>
              <a:gdLst>
                <a:gd name="T0" fmla="*/ 0 w 300"/>
                <a:gd name="T1" fmla="*/ 2147483647 h 195"/>
                <a:gd name="T2" fmla="*/ 0 w 300"/>
                <a:gd name="T3" fmla="*/ 2147483647 h 195"/>
                <a:gd name="T4" fmla="*/ 0 w 300"/>
                <a:gd name="T5" fmla="*/ 0 h 195"/>
                <a:gd name="T6" fmla="*/ 0 w 300"/>
                <a:gd name="T7" fmla="*/ 0 h 195"/>
                <a:gd name="T8" fmla="*/ 0 w 300"/>
                <a:gd name="T9" fmla="*/ 2147483647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207"/>
          <p:cNvGrpSpPr/>
          <p:nvPr/>
        </p:nvGrpSpPr>
        <p:grpSpPr>
          <a:xfrm>
            <a:off x="3816252" y="3178040"/>
            <a:ext cx="2332294" cy="1981200"/>
            <a:chOff x="4131047" y="3590568"/>
            <a:chExt cx="2332294" cy="1981200"/>
          </a:xfrm>
        </p:grpSpPr>
        <p:cxnSp>
          <p:nvCxnSpPr>
            <p:cNvPr id="51273" name="Straight Arrow Connector 184"/>
            <p:cNvCxnSpPr>
              <a:cxnSpLocks noChangeShapeType="1"/>
            </p:cNvCxnSpPr>
            <p:nvPr/>
          </p:nvCxnSpPr>
          <p:spPr bwMode="auto">
            <a:xfrm rot="5400000">
              <a:off x="3896891" y="4962961"/>
              <a:ext cx="842963" cy="374652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sm" len="lg"/>
            </a:ln>
          </p:spPr>
        </p:cxnSp>
        <p:cxnSp>
          <p:nvCxnSpPr>
            <p:cNvPr id="51275" name="Straight Arrow Connector 186"/>
            <p:cNvCxnSpPr>
              <a:cxnSpLocks noChangeShapeType="1"/>
            </p:cNvCxnSpPr>
            <p:nvPr/>
          </p:nvCxnSpPr>
          <p:spPr bwMode="auto">
            <a:xfrm flipV="1">
              <a:off x="4829546" y="4535131"/>
              <a:ext cx="1074737" cy="53976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none" w="sm" len="lg"/>
            </a:ln>
          </p:spPr>
        </p:cxnSp>
        <p:cxnSp>
          <p:nvCxnSpPr>
            <p:cNvPr id="51276" name="Straight Arrow Connector 187"/>
            <p:cNvCxnSpPr>
              <a:cxnSpLocks noChangeShapeType="1"/>
              <a:stCxn id="51235" idx="2"/>
              <a:endCxn id="51231" idx="4"/>
            </p:cNvCxnSpPr>
            <p:nvPr/>
          </p:nvCxnSpPr>
          <p:spPr bwMode="auto">
            <a:xfrm flipV="1">
              <a:off x="4844091" y="3590568"/>
              <a:ext cx="1619250" cy="99060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none" w="sm" len="lg"/>
            </a:ln>
          </p:spPr>
        </p:cxnSp>
      </p:grpSp>
      <p:grpSp>
        <p:nvGrpSpPr>
          <p:cNvPr id="19" name="Group 199"/>
          <p:cNvGrpSpPr/>
          <p:nvPr/>
        </p:nvGrpSpPr>
        <p:grpSpPr>
          <a:xfrm>
            <a:off x="2786297" y="1446050"/>
            <a:ext cx="4072192" cy="870803"/>
            <a:chOff x="3101092" y="1869718"/>
            <a:chExt cx="4072192" cy="870803"/>
          </a:xfrm>
        </p:grpSpPr>
        <p:sp>
          <p:nvSpPr>
            <p:cNvPr id="51336" name="Oval 3"/>
            <p:cNvSpPr>
              <a:spLocks noChangeArrowheads="1"/>
            </p:cNvSpPr>
            <p:nvPr/>
          </p:nvSpPr>
          <p:spPr bwMode="auto">
            <a:xfrm>
              <a:off x="5486486" y="2484327"/>
              <a:ext cx="155575" cy="155574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37" name="Oval 4"/>
            <p:cNvSpPr>
              <a:spLocks noChangeArrowheads="1"/>
            </p:cNvSpPr>
            <p:nvPr/>
          </p:nvSpPr>
          <p:spPr bwMode="auto">
            <a:xfrm>
              <a:off x="4200896" y="2538247"/>
              <a:ext cx="153988" cy="153988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38" name="Oval 5"/>
            <p:cNvSpPr>
              <a:spLocks noChangeArrowheads="1"/>
            </p:cNvSpPr>
            <p:nvPr/>
          </p:nvSpPr>
          <p:spPr bwMode="auto">
            <a:xfrm>
              <a:off x="3819896" y="2322568"/>
              <a:ext cx="163513" cy="163513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39" name="Oval 6"/>
            <p:cNvSpPr>
              <a:spLocks noChangeArrowheads="1"/>
            </p:cNvSpPr>
            <p:nvPr/>
          </p:nvSpPr>
          <p:spPr bwMode="auto">
            <a:xfrm>
              <a:off x="3450037" y="2433966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1" name="Oval 9"/>
            <p:cNvSpPr>
              <a:spLocks noChangeArrowheads="1"/>
            </p:cNvSpPr>
            <p:nvPr/>
          </p:nvSpPr>
          <p:spPr bwMode="auto">
            <a:xfrm>
              <a:off x="7019297" y="2471407"/>
              <a:ext cx="153987" cy="153988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2" name="Oval 11"/>
            <p:cNvSpPr>
              <a:spLocks noChangeArrowheads="1"/>
            </p:cNvSpPr>
            <p:nvPr/>
          </p:nvSpPr>
          <p:spPr bwMode="auto">
            <a:xfrm>
              <a:off x="5275634" y="2003068"/>
              <a:ext cx="153987" cy="153988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3" name="Oval 12"/>
            <p:cNvSpPr>
              <a:spLocks noChangeArrowheads="1"/>
            </p:cNvSpPr>
            <p:nvPr/>
          </p:nvSpPr>
          <p:spPr bwMode="auto">
            <a:xfrm>
              <a:off x="5689970" y="2166580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7" name="Oval 17"/>
            <p:cNvSpPr>
              <a:spLocks noChangeArrowheads="1"/>
            </p:cNvSpPr>
            <p:nvPr/>
          </p:nvSpPr>
          <p:spPr bwMode="auto">
            <a:xfrm>
              <a:off x="5100952" y="2558747"/>
              <a:ext cx="163512" cy="163513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8" name="Oval 21"/>
            <p:cNvSpPr>
              <a:spLocks noChangeArrowheads="1"/>
            </p:cNvSpPr>
            <p:nvPr/>
          </p:nvSpPr>
          <p:spPr bwMode="auto">
            <a:xfrm>
              <a:off x="6190033" y="2003068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50" name="Oval 25"/>
            <p:cNvSpPr>
              <a:spLocks noChangeArrowheads="1"/>
            </p:cNvSpPr>
            <p:nvPr/>
          </p:nvSpPr>
          <p:spPr bwMode="auto">
            <a:xfrm>
              <a:off x="4870536" y="2201781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52" name="Oval 138"/>
            <p:cNvSpPr>
              <a:spLocks noChangeArrowheads="1"/>
            </p:cNvSpPr>
            <p:nvPr/>
          </p:nvSpPr>
          <p:spPr bwMode="auto">
            <a:xfrm>
              <a:off x="5831259" y="1869718"/>
              <a:ext cx="163512" cy="163513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0" name="Oval 6"/>
            <p:cNvSpPr>
              <a:spLocks noChangeArrowheads="1"/>
            </p:cNvSpPr>
            <p:nvPr/>
          </p:nvSpPr>
          <p:spPr bwMode="auto">
            <a:xfrm>
              <a:off x="3101092" y="2174186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7" name="Oval 25"/>
            <p:cNvSpPr>
              <a:spLocks noChangeArrowheads="1"/>
            </p:cNvSpPr>
            <p:nvPr/>
          </p:nvSpPr>
          <p:spPr bwMode="auto">
            <a:xfrm>
              <a:off x="4477027" y="2588121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1" name="Oval 9"/>
            <p:cNvSpPr>
              <a:spLocks noChangeArrowheads="1"/>
            </p:cNvSpPr>
            <p:nvPr/>
          </p:nvSpPr>
          <p:spPr bwMode="auto">
            <a:xfrm>
              <a:off x="6347263" y="2534687"/>
              <a:ext cx="153987" cy="153988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204"/>
          <p:cNvGrpSpPr/>
          <p:nvPr/>
        </p:nvGrpSpPr>
        <p:grpSpPr>
          <a:xfrm>
            <a:off x="2916103" y="1603212"/>
            <a:ext cx="3787950" cy="602136"/>
            <a:chOff x="3230898" y="2026880"/>
            <a:chExt cx="3787950" cy="602136"/>
          </a:xfrm>
        </p:grpSpPr>
        <p:sp>
          <p:nvSpPr>
            <p:cNvPr id="305" name="Line 29"/>
            <p:cNvSpPr>
              <a:spLocks noChangeShapeType="1"/>
            </p:cNvSpPr>
            <p:nvPr/>
          </p:nvSpPr>
          <p:spPr bwMode="auto">
            <a:xfrm flipH="1" flipV="1">
              <a:off x="5420096" y="2130068"/>
              <a:ext cx="273050" cy="101600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Line 32"/>
            <p:cNvSpPr>
              <a:spLocks noChangeShapeType="1"/>
            </p:cNvSpPr>
            <p:nvPr/>
          </p:nvSpPr>
          <p:spPr bwMode="auto">
            <a:xfrm>
              <a:off x="3966207" y="2450774"/>
              <a:ext cx="245102" cy="133681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Line 33"/>
            <p:cNvSpPr>
              <a:spLocks noChangeShapeType="1"/>
            </p:cNvSpPr>
            <p:nvPr/>
          </p:nvSpPr>
          <p:spPr bwMode="auto">
            <a:xfrm>
              <a:off x="3988488" y="2417357"/>
              <a:ext cx="1114104" cy="211659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Line 35"/>
            <p:cNvSpPr>
              <a:spLocks noChangeShapeType="1"/>
            </p:cNvSpPr>
            <p:nvPr/>
          </p:nvSpPr>
          <p:spPr bwMode="auto">
            <a:xfrm flipV="1">
              <a:off x="5851896" y="2104668"/>
              <a:ext cx="342900" cy="114300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2" name="Line 137"/>
            <p:cNvSpPr>
              <a:spLocks noChangeShapeType="1"/>
            </p:cNvSpPr>
            <p:nvPr/>
          </p:nvSpPr>
          <p:spPr bwMode="auto">
            <a:xfrm>
              <a:off x="3253180" y="2216838"/>
              <a:ext cx="1615449" cy="66840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4" name="Line 139"/>
            <p:cNvSpPr>
              <a:spLocks noChangeShapeType="1"/>
            </p:cNvSpPr>
            <p:nvPr/>
          </p:nvSpPr>
          <p:spPr bwMode="auto">
            <a:xfrm flipV="1">
              <a:off x="5788396" y="2026880"/>
              <a:ext cx="82550" cy="139700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Line 137"/>
            <p:cNvSpPr>
              <a:spLocks noChangeShapeType="1"/>
            </p:cNvSpPr>
            <p:nvPr/>
          </p:nvSpPr>
          <p:spPr bwMode="auto">
            <a:xfrm>
              <a:off x="3230899" y="2305958"/>
              <a:ext cx="222820" cy="167098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Line 33"/>
            <p:cNvSpPr>
              <a:spLocks noChangeShapeType="1"/>
            </p:cNvSpPr>
            <p:nvPr/>
          </p:nvSpPr>
          <p:spPr bwMode="auto">
            <a:xfrm>
              <a:off x="3230898" y="2272539"/>
              <a:ext cx="590475" cy="122538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Line 137"/>
            <p:cNvSpPr>
              <a:spLocks noChangeShapeType="1"/>
            </p:cNvSpPr>
            <p:nvPr/>
          </p:nvSpPr>
          <p:spPr bwMode="auto">
            <a:xfrm>
              <a:off x="5013463" y="2250258"/>
              <a:ext cx="668462" cy="22280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Line 137"/>
            <p:cNvSpPr>
              <a:spLocks noChangeShapeType="1"/>
            </p:cNvSpPr>
            <p:nvPr/>
          </p:nvSpPr>
          <p:spPr bwMode="auto">
            <a:xfrm>
              <a:off x="5002322" y="2328237"/>
              <a:ext cx="479065" cy="200519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Line 137"/>
            <p:cNvSpPr>
              <a:spLocks noChangeShapeType="1"/>
            </p:cNvSpPr>
            <p:nvPr/>
          </p:nvSpPr>
          <p:spPr bwMode="auto">
            <a:xfrm flipV="1">
              <a:off x="6484079" y="2573313"/>
              <a:ext cx="534769" cy="55701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Line 137"/>
            <p:cNvSpPr>
              <a:spLocks noChangeShapeType="1"/>
            </p:cNvSpPr>
            <p:nvPr/>
          </p:nvSpPr>
          <p:spPr bwMode="auto">
            <a:xfrm>
              <a:off x="5656068" y="2569755"/>
              <a:ext cx="694318" cy="59259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5" name="Oval 27"/>
          <p:cNvSpPr>
            <a:spLocks noChangeArrowheads="1"/>
          </p:cNvSpPr>
          <p:nvPr/>
        </p:nvSpPr>
        <p:spPr bwMode="auto">
          <a:xfrm>
            <a:off x="6839982" y="3720965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86" name="Text Box 28"/>
          <p:cNvSpPr txBox="1">
            <a:spLocks noChangeArrowheads="1"/>
          </p:cNvSpPr>
          <p:nvPr/>
        </p:nvSpPr>
        <p:spPr bwMode="auto">
          <a:xfrm>
            <a:off x="7044770" y="3622540"/>
            <a:ext cx="1762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charset="0"/>
              </a:rPr>
              <a:t>Federation Member</a:t>
            </a:r>
          </a:p>
        </p:txBody>
      </p:sp>
      <p:grpSp>
        <p:nvGrpSpPr>
          <p:cNvPr id="21" name="Group 109"/>
          <p:cNvGrpSpPr>
            <a:grpSpLocks/>
          </p:cNvGrpSpPr>
          <p:nvPr/>
        </p:nvGrpSpPr>
        <p:grpSpPr bwMode="auto">
          <a:xfrm>
            <a:off x="7244795" y="4028940"/>
            <a:ext cx="1409700" cy="1527175"/>
            <a:chOff x="4832" y="2544"/>
            <a:chExt cx="888" cy="962"/>
          </a:xfrm>
        </p:grpSpPr>
        <p:sp>
          <p:nvSpPr>
            <p:cNvPr id="188" name="AutoShape 110"/>
            <p:cNvSpPr>
              <a:spLocks noChangeArrowheads="1"/>
            </p:cNvSpPr>
            <p:nvPr/>
          </p:nvSpPr>
          <p:spPr bwMode="auto">
            <a:xfrm>
              <a:off x="4832" y="2560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9" name="Text Box 111"/>
            <p:cNvSpPr txBox="1">
              <a:spLocks noChangeArrowheads="1"/>
            </p:cNvSpPr>
            <p:nvPr/>
          </p:nvSpPr>
          <p:spPr bwMode="auto">
            <a:xfrm>
              <a:off x="5120" y="2544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Job</a:t>
              </a:r>
            </a:p>
          </p:txBody>
        </p:sp>
        <p:sp>
          <p:nvSpPr>
            <p:cNvPr id="190" name="AutoShape 112"/>
            <p:cNvSpPr>
              <a:spLocks noChangeArrowheads="1"/>
            </p:cNvSpPr>
            <p:nvPr/>
          </p:nvSpPr>
          <p:spPr bwMode="auto">
            <a:xfrm>
              <a:off x="4832" y="2800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1" name="Text Box 113"/>
            <p:cNvSpPr txBox="1">
              <a:spLocks noChangeArrowheads="1"/>
            </p:cNvSpPr>
            <p:nvPr/>
          </p:nvSpPr>
          <p:spPr bwMode="auto">
            <a:xfrm>
              <a:off x="5120" y="2784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Task</a:t>
              </a:r>
            </a:p>
          </p:txBody>
        </p:sp>
        <p:sp>
          <p:nvSpPr>
            <p:cNvPr id="192" name="AutoShape 114"/>
            <p:cNvSpPr>
              <a:spLocks noChangeArrowheads="1"/>
            </p:cNvSpPr>
            <p:nvPr/>
          </p:nvSpPr>
          <p:spPr bwMode="auto">
            <a:xfrm>
              <a:off x="4835" y="3037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008000"/>
            </a:solidFill>
            <a:ln w="19050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3" name="Text Box 115"/>
            <p:cNvSpPr txBox="1">
              <a:spLocks noChangeArrowheads="1"/>
            </p:cNvSpPr>
            <p:nvPr/>
          </p:nvSpPr>
          <p:spPr bwMode="auto">
            <a:xfrm>
              <a:off x="5115" y="3024"/>
              <a:ext cx="5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Context</a:t>
              </a:r>
            </a:p>
          </p:txBody>
        </p:sp>
        <p:sp>
          <p:nvSpPr>
            <p:cNvPr id="194" name="AutoShape 116"/>
            <p:cNvSpPr>
              <a:spLocks noChangeArrowheads="1"/>
            </p:cNvSpPr>
            <p:nvPr/>
          </p:nvSpPr>
          <p:spPr bwMode="auto">
            <a:xfrm>
              <a:off x="4832" y="3325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FF9900"/>
            </a:solidFill>
            <a:ln w="190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" name="Text Box 117"/>
            <p:cNvSpPr txBox="1">
              <a:spLocks noChangeArrowheads="1"/>
            </p:cNvSpPr>
            <p:nvPr/>
          </p:nvSpPr>
          <p:spPr bwMode="auto">
            <a:xfrm>
              <a:off x="5120" y="3312"/>
              <a:ext cx="6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Signature</a:t>
              </a:r>
            </a:p>
          </p:txBody>
        </p:sp>
      </p:grpSp>
      <p:sp>
        <p:nvSpPr>
          <p:cNvPr id="206" name="Oval 9"/>
          <p:cNvSpPr>
            <a:spLocks noChangeArrowheads="1"/>
          </p:cNvSpPr>
          <p:nvPr/>
        </p:nvSpPr>
        <p:spPr bwMode="auto">
          <a:xfrm>
            <a:off x="2531285" y="1661856"/>
            <a:ext cx="153989" cy="15399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90"/>
          <p:cNvSpPr>
            <a:spLocks noGrp="1" noChangeArrowheads="1"/>
          </p:cNvSpPr>
          <p:nvPr>
            <p:ph type="title"/>
          </p:nvPr>
        </p:nvSpPr>
        <p:spPr>
          <a:xfrm>
            <a:off x="725745" y="43840"/>
            <a:ext cx="7772400" cy="11049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Exerting Dynamic Collaborations</a:t>
            </a:r>
            <a:endParaRPr lang="en-US" sz="3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1269" name="TextBox 165"/>
          <p:cNvSpPr txBox="1">
            <a:spLocks noChangeArrowheads="1"/>
          </p:cNvSpPr>
          <p:nvPr/>
        </p:nvSpPr>
        <p:spPr bwMode="auto">
          <a:xfrm>
            <a:off x="9815513" y="5489575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115082" y="3398745"/>
            <a:ext cx="768350" cy="306388"/>
            <a:chOff x="1376" y="2411"/>
            <a:chExt cx="484" cy="193"/>
          </a:xfrm>
        </p:grpSpPr>
        <p:sp>
          <p:nvSpPr>
            <p:cNvPr id="197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8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9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079848" y="4538574"/>
            <a:ext cx="768350" cy="306388"/>
            <a:chOff x="1376" y="2411"/>
            <a:chExt cx="484" cy="193"/>
          </a:xfrm>
        </p:grpSpPr>
        <p:sp>
          <p:nvSpPr>
            <p:cNvPr id="174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5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6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pic>
        <p:nvPicPr>
          <p:cNvPr id="51202" name="Picture 2" descr="Clou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138" y="1247317"/>
            <a:ext cx="6697663" cy="13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Oval 14"/>
          <p:cNvSpPr>
            <a:spLocks noChangeArrowheads="1"/>
          </p:cNvSpPr>
          <p:nvPr/>
        </p:nvSpPr>
        <p:spPr bwMode="auto">
          <a:xfrm>
            <a:off x="7751949" y="2082488"/>
            <a:ext cx="155577" cy="155581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53" name="Oval 9"/>
          <p:cNvSpPr>
            <a:spLocks noChangeArrowheads="1"/>
          </p:cNvSpPr>
          <p:nvPr/>
        </p:nvSpPr>
        <p:spPr bwMode="auto">
          <a:xfrm>
            <a:off x="7091540" y="2166710"/>
            <a:ext cx="153989" cy="15399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61" name="Oval 23"/>
          <p:cNvSpPr>
            <a:spLocks noChangeArrowheads="1"/>
          </p:cNvSpPr>
          <p:nvPr/>
        </p:nvSpPr>
        <p:spPr bwMode="auto">
          <a:xfrm>
            <a:off x="2219667" y="2099897"/>
            <a:ext cx="152402" cy="152406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63" name="Oval 26"/>
          <p:cNvSpPr>
            <a:spLocks noChangeArrowheads="1"/>
          </p:cNvSpPr>
          <p:nvPr/>
        </p:nvSpPr>
        <p:spPr bwMode="auto">
          <a:xfrm>
            <a:off x="7485245" y="2001387"/>
            <a:ext cx="152402" cy="152406"/>
          </a:xfrm>
          <a:prstGeom prst="ellipse">
            <a:avLst/>
          </a:prstGeom>
          <a:solidFill>
            <a:srgbClr val="00009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45" name="Oval 15"/>
          <p:cNvSpPr>
            <a:spLocks noChangeArrowheads="1"/>
          </p:cNvSpPr>
          <p:nvPr/>
        </p:nvSpPr>
        <p:spPr bwMode="auto">
          <a:xfrm>
            <a:off x="6022696" y="2127279"/>
            <a:ext cx="152400" cy="15240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5799038" y="1819140"/>
            <a:ext cx="163513" cy="163512"/>
          </a:xfrm>
          <a:prstGeom prst="ellipse">
            <a:avLst/>
          </a:prstGeom>
          <a:solidFill>
            <a:srgbClr val="CC6600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4" name="Group 203"/>
          <p:cNvGrpSpPr/>
          <p:nvPr/>
        </p:nvGrpSpPr>
        <p:grpSpPr>
          <a:xfrm>
            <a:off x="2782760" y="1442456"/>
            <a:ext cx="4080178" cy="881610"/>
            <a:chOff x="3097555" y="1866124"/>
            <a:chExt cx="4080178" cy="881610"/>
          </a:xfrm>
        </p:grpSpPr>
        <p:sp>
          <p:nvSpPr>
            <p:cNvPr id="148" name="Oval 3"/>
            <p:cNvSpPr>
              <a:spLocks noChangeArrowheads="1"/>
            </p:cNvSpPr>
            <p:nvPr/>
          </p:nvSpPr>
          <p:spPr bwMode="auto">
            <a:xfrm>
              <a:off x="5483565" y="2480755"/>
              <a:ext cx="155577" cy="1555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9" name="Oval 4"/>
            <p:cNvSpPr>
              <a:spLocks noChangeArrowheads="1"/>
            </p:cNvSpPr>
            <p:nvPr/>
          </p:nvSpPr>
          <p:spPr bwMode="auto">
            <a:xfrm>
              <a:off x="4197957" y="2534678"/>
              <a:ext cx="153990" cy="153994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0" name="Oval 5"/>
            <p:cNvSpPr>
              <a:spLocks noChangeArrowheads="1"/>
            </p:cNvSpPr>
            <p:nvPr/>
          </p:nvSpPr>
          <p:spPr bwMode="auto">
            <a:xfrm>
              <a:off x="3816953" y="2330126"/>
              <a:ext cx="163515" cy="163520"/>
            </a:xfrm>
            <a:prstGeom prst="ellipse">
              <a:avLst/>
            </a:prstGeom>
            <a:solidFill>
              <a:srgbClr val="00009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3447089" y="2441526"/>
              <a:ext cx="152402" cy="152406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4479062" y="2592153"/>
              <a:ext cx="155577" cy="155581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4" name="Oval 11"/>
            <p:cNvSpPr>
              <a:spLocks noChangeArrowheads="1"/>
            </p:cNvSpPr>
            <p:nvPr/>
          </p:nvSpPr>
          <p:spPr bwMode="auto">
            <a:xfrm>
              <a:off x="5272709" y="1999480"/>
              <a:ext cx="153989" cy="15399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5" name="Oval 12"/>
            <p:cNvSpPr>
              <a:spLocks noChangeArrowheads="1"/>
            </p:cNvSpPr>
            <p:nvPr/>
          </p:nvSpPr>
          <p:spPr bwMode="auto">
            <a:xfrm>
              <a:off x="5687051" y="2162999"/>
              <a:ext cx="152402" cy="152406"/>
            </a:xfrm>
            <a:prstGeom prst="ellipse">
              <a:avLst/>
            </a:prstGeom>
            <a:solidFill>
              <a:schemeClr val="accent5">
                <a:lumMod val="2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7" name="Oval 15"/>
            <p:cNvSpPr>
              <a:spLocks noChangeArrowheads="1"/>
            </p:cNvSpPr>
            <p:nvPr/>
          </p:nvSpPr>
          <p:spPr bwMode="auto">
            <a:xfrm>
              <a:off x="7025331" y="2469398"/>
              <a:ext cx="152402" cy="15240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9" name="Oval 17"/>
            <p:cNvSpPr>
              <a:spLocks noChangeArrowheads="1"/>
            </p:cNvSpPr>
            <p:nvPr/>
          </p:nvSpPr>
          <p:spPr bwMode="auto">
            <a:xfrm>
              <a:off x="5098025" y="2566321"/>
              <a:ext cx="163514" cy="163520"/>
            </a:xfrm>
            <a:prstGeom prst="ellipse">
              <a:avLst/>
            </a:prstGeom>
            <a:solidFill>
              <a:srgbClr val="CC666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0" name="Oval 21"/>
            <p:cNvSpPr>
              <a:spLocks noChangeArrowheads="1"/>
            </p:cNvSpPr>
            <p:nvPr/>
          </p:nvSpPr>
          <p:spPr bwMode="auto">
            <a:xfrm>
              <a:off x="6187120" y="1999480"/>
              <a:ext cx="152402" cy="152406"/>
            </a:xfrm>
            <a:prstGeom prst="ellipse">
              <a:avLst/>
            </a:prstGeom>
            <a:solidFill>
              <a:srgbClr val="CC666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2" name="Oval 25"/>
            <p:cNvSpPr>
              <a:spLocks noChangeArrowheads="1"/>
            </p:cNvSpPr>
            <p:nvPr/>
          </p:nvSpPr>
          <p:spPr bwMode="auto">
            <a:xfrm>
              <a:off x="4867607" y="2209336"/>
              <a:ext cx="152402" cy="1524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4" name="Oval 138"/>
            <p:cNvSpPr>
              <a:spLocks noChangeArrowheads="1"/>
            </p:cNvSpPr>
            <p:nvPr/>
          </p:nvSpPr>
          <p:spPr bwMode="auto">
            <a:xfrm>
              <a:off x="5828341" y="1866124"/>
              <a:ext cx="163514" cy="1635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09" name="Oval 10"/>
            <p:cNvSpPr>
              <a:spLocks noChangeArrowheads="1"/>
            </p:cNvSpPr>
            <p:nvPr/>
          </p:nvSpPr>
          <p:spPr bwMode="auto">
            <a:xfrm>
              <a:off x="3097555" y="2175940"/>
              <a:ext cx="155575" cy="155575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11" name="Oval 18"/>
            <p:cNvSpPr>
              <a:spLocks noChangeArrowheads="1"/>
            </p:cNvSpPr>
            <p:nvPr/>
          </p:nvSpPr>
          <p:spPr bwMode="auto">
            <a:xfrm>
              <a:off x="6342433" y="2536468"/>
              <a:ext cx="163513" cy="163512"/>
            </a:xfrm>
            <a:prstGeom prst="ellipse">
              <a:avLst/>
            </a:prstGeom>
            <a:solidFill>
              <a:srgbClr val="CC6600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13" name="Oval 20"/>
          <p:cNvSpPr>
            <a:spLocks noChangeArrowheads="1"/>
          </p:cNvSpPr>
          <p:nvPr/>
        </p:nvSpPr>
        <p:spPr bwMode="auto">
          <a:xfrm>
            <a:off x="6180038" y="1819140"/>
            <a:ext cx="155575" cy="155575"/>
          </a:xfrm>
          <a:prstGeom prst="ellipse">
            <a:avLst/>
          </a:prstGeom>
          <a:solidFill>
            <a:srgbClr val="FFCC66"/>
          </a:solidFill>
          <a:ln w="19050">
            <a:solidFill>
              <a:srgbClr val="FF99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14" name="Oval 22"/>
          <p:cNvSpPr>
            <a:spLocks noChangeArrowheads="1"/>
          </p:cNvSpPr>
          <p:nvPr/>
        </p:nvSpPr>
        <p:spPr bwMode="auto">
          <a:xfrm>
            <a:off x="6172101" y="1590540"/>
            <a:ext cx="152400" cy="152400"/>
          </a:xfrm>
          <a:prstGeom prst="ellipse">
            <a:avLst/>
          </a:prstGeom>
          <a:solidFill>
            <a:srgbClr val="FDEDCF"/>
          </a:solidFill>
          <a:ln w="19050">
            <a:solidFill>
              <a:srgbClr val="FFCC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1" name="AutoShape 40"/>
          <p:cNvSpPr>
            <a:spLocks noChangeArrowheads="1"/>
          </p:cNvSpPr>
          <p:nvPr/>
        </p:nvSpPr>
        <p:spPr bwMode="auto">
          <a:xfrm>
            <a:off x="4384576" y="2982777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2" name="AutoShape 41"/>
          <p:cNvSpPr>
            <a:spLocks noChangeArrowheads="1"/>
          </p:cNvSpPr>
          <p:nvPr/>
        </p:nvSpPr>
        <p:spPr bwMode="auto">
          <a:xfrm rot="2438615">
            <a:off x="4536976" y="2906577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3" name="AutoShape 42"/>
          <p:cNvSpPr>
            <a:spLocks noChangeArrowheads="1"/>
          </p:cNvSpPr>
          <p:nvPr/>
        </p:nvSpPr>
        <p:spPr bwMode="auto">
          <a:xfrm rot="4999633">
            <a:off x="4194076" y="33256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5" name="AutoShape 47"/>
          <p:cNvSpPr>
            <a:spLocks noChangeArrowheads="1"/>
          </p:cNvSpPr>
          <p:nvPr/>
        </p:nvSpPr>
        <p:spPr bwMode="auto">
          <a:xfrm>
            <a:off x="2387501" y="4036877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6" name="AutoShape 48"/>
          <p:cNvSpPr>
            <a:spLocks noChangeArrowheads="1"/>
          </p:cNvSpPr>
          <p:nvPr/>
        </p:nvSpPr>
        <p:spPr bwMode="auto">
          <a:xfrm rot="2438615">
            <a:off x="2539901" y="3960677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7" name="AutoShape 49"/>
          <p:cNvSpPr>
            <a:spLocks noChangeArrowheads="1"/>
          </p:cNvSpPr>
          <p:nvPr/>
        </p:nvSpPr>
        <p:spPr bwMode="auto">
          <a:xfrm rot="4999633">
            <a:off x="2197001" y="43797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102001" y="4794115"/>
            <a:ext cx="762000" cy="309562"/>
            <a:chOff x="3320" y="3621"/>
            <a:chExt cx="480" cy="195"/>
          </a:xfrm>
        </p:grpSpPr>
        <p:sp>
          <p:nvSpPr>
            <p:cNvPr id="51322" name="AutoShape 51"/>
            <p:cNvSpPr>
              <a:spLocks noChangeArrowheads="1"/>
            </p:cNvSpPr>
            <p:nvPr/>
          </p:nvSpPr>
          <p:spPr bwMode="auto">
            <a:xfrm>
              <a:off x="3320" y="3624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23" name="Freeform 52"/>
            <p:cNvSpPr>
              <a:spLocks/>
            </p:cNvSpPr>
            <p:nvPr/>
          </p:nvSpPr>
          <p:spPr bwMode="auto">
            <a:xfrm>
              <a:off x="3320" y="3621"/>
              <a:ext cx="300" cy="195"/>
            </a:xfrm>
            <a:custGeom>
              <a:avLst/>
              <a:gdLst>
                <a:gd name="T0" fmla="*/ 0 w 300"/>
                <a:gd name="T1" fmla="*/ 195 h 195"/>
                <a:gd name="T2" fmla="*/ 180 w 300"/>
                <a:gd name="T3" fmla="*/ 195 h 195"/>
                <a:gd name="T4" fmla="*/ 300 w 300"/>
                <a:gd name="T5" fmla="*/ 0 h 195"/>
                <a:gd name="T6" fmla="*/ 120 w 300"/>
                <a:gd name="T7" fmla="*/ 0 h 195"/>
                <a:gd name="T8" fmla="*/ 0 w 300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936901" y="4702040"/>
            <a:ext cx="762000" cy="304800"/>
            <a:chOff x="824" y="2791"/>
            <a:chExt cx="480" cy="192"/>
          </a:xfrm>
        </p:grpSpPr>
        <p:sp>
          <p:nvSpPr>
            <p:cNvPr id="51320" name="AutoShape 54"/>
            <p:cNvSpPr>
              <a:spLocks noChangeArrowheads="1"/>
            </p:cNvSpPr>
            <p:nvPr/>
          </p:nvSpPr>
          <p:spPr bwMode="auto">
            <a:xfrm>
              <a:off x="824" y="279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21" name="Freeform 55"/>
            <p:cNvSpPr>
              <a:spLocks/>
            </p:cNvSpPr>
            <p:nvPr/>
          </p:nvSpPr>
          <p:spPr bwMode="auto">
            <a:xfrm>
              <a:off x="1092" y="2792"/>
              <a:ext cx="212" cy="188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188 h 188"/>
                <a:gd name="T6" fmla="*/ 0 w 212"/>
                <a:gd name="T7" fmla="*/ 188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3784501" y="4621077"/>
            <a:ext cx="768350" cy="306388"/>
            <a:chOff x="1376" y="2411"/>
            <a:chExt cx="484" cy="193"/>
          </a:xfrm>
        </p:grpSpPr>
        <p:sp>
          <p:nvSpPr>
            <p:cNvPr id="51317" name="AutoShape 57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8" name="Freeform 58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9" name="Freeform 59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619401" y="4544877"/>
            <a:ext cx="762000" cy="304800"/>
            <a:chOff x="784" y="2159"/>
            <a:chExt cx="480" cy="192"/>
          </a:xfrm>
        </p:grpSpPr>
        <p:sp>
          <p:nvSpPr>
            <p:cNvPr id="51315" name="AutoShape 61"/>
            <p:cNvSpPr>
              <a:spLocks noChangeArrowheads="1"/>
            </p:cNvSpPr>
            <p:nvPr/>
          </p:nvSpPr>
          <p:spPr bwMode="auto">
            <a:xfrm>
              <a:off x="784" y="2159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6" name="Freeform 62"/>
            <p:cNvSpPr>
              <a:spLocks/>
            </p:cNvSpPr>
            <p:nvPr/>
          </p:nvSpPr>
          <p:spPr bwMode="auto">
            <a:xfrm>
              <a:off x="784" y="2160"/>
              <a:ext cx="212" cy="188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188 h 188"/>
                <a:gd name="T6" fmla="*/ 0 w 212"/>
                <a:gd name="T7" fmla="*/ 188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5359301" y="4590915"/>
            <a:ext cx="762000" cy="309562"/>
            <a:chOff x="3320" y="3621"/>
            <a:chExt cx="480" cy="195"/>
          </a:xfrm>
        </p:grpSpPr>
        <p:sp>
          <p:nvSpPr>
            <p:cNvPr id="51313" name="AutoShape 64"/>
            <p:cNvSpPr>
              <a:spLocks noChangeArrowheads="1"/>
            </p:cNvSpPr>
            <p:nvPr/>
          </p:nvSpPr>
          <p:spPr bwMode="auto">
            <a:xfrm>
              <a:off x="3320" y="3624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4" name="Freeform 65"/>
            <p:cNvSpPr>
              <a:spLocks/>
            </p:cNvSpPr>
            <p:nvPr/>
          </p:nvSpPr>
          <p:spPr bwMode="auto">
            <a:xfrm>
              <a:off x="3320" y="3621"/>
              <a:ext cx="300" cy="195"/>
            </a:xfrm>
            <a:custGeom>
              <a:avLst/>
              <a:gdLst>
                <a:gd name="T0" fmla="*/ 0 w 300"/>
                <a:gd name="T1" fmla="*/ 195 h 195"/>
                <a:gd name="T2" fmla="*/ 180 w 300"/>
                <a:gd name="T3" fmla="*/ 195 h 195"/>
                <a:gd name="T4" fmla="*/ 300 w 300"/>
                <a:gd name="T5" fmla="*/ 0 h 195"/>
                <a:gd name="T6" fmla="*/ 120 w 300"/>
                <a:gd name="T7" fmla="*/ 0 h 195"/>
                <a:gd name="T8" fmla="*/ 0 w 300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510113" y="3405052"/>
            <a:ext cx="768350" cy="306388"/>
            <a:chOff x="1376" y="2411"/>
            <a:chExt cx="484" cy="193"/>
          </a:xfrm>
        </p:grpSpPr>
        <p:sp>
          <p:nvSpPr>
            <p:cNvPr id="51310" name="AutoShape 67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1" name="Freeform 68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2" name="Freeform 69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5206901" y="4473440"/>
            <a:ext cx="768350" cy="306387"/>
            <a:chOff x="1376" y="2411"/>
            <a:chExt cx="484" cy="193"/>
          </a:xfrm>
        </p:grpSpPr>
        <p:sp>
          <p:nvSpPr>
            <p:cNvPr id="51307" name="AutoShape 71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8" name="Freeform 72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9" name="Freeform 73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3041551" y="5656127"/>
            <a:ext cx="768350" cy="306388"/>
            <a:chOff x="1376" y="2411"/>
            <a:chExt cx="484" cy="193"/>
          </a:xfrm>
        </p:grpSpPr>
        <p:sp>
          <p:nvSpPr>
            <p:cNvPr id="51304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5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6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27" name="AutoShape 78"/>
          <p:cNvSpPr>
            <a:spLocks noChangeArrowheads="1"/>
          </p:cNvSpPr>
          <p:nvPr/>
        </p:nvSpPr>
        <p:spPr bwMode="auto">
          <a:xfrm>
            <a:off x="5473601" y="39400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28" name="AutoShape 79"/>
          <p:cNvSpPr>
            <a:spLocks noChangeArrowheads="1"/>
          </p:cNvSpPr>
          <p:nvPr/>
        </p:nvSpPr>
        <p:spPr bwMode="auto">
          <a:xfrm rot="2438615">
            <a:off x="5626001" y="38638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29" name="AutoShape 80"/>
          <p:cNvSpPr>
            <a:spLocks noChangeArrowheads="1"/>
          </p:cNvSpPr>
          <p:nvPr/>
        </p:nvSpPr>
        <p:spPr bwMode="auto">
          <a:xfrm>
            <a:off x="5168801" y="37876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0" name="AutoShape 81"/>
          <p:cNvSpPr>
            <a:spLocks noChangeArrowheads="1"/>
          </p:cNvSpPr>
          <p:nvPr/>
        </p:nvSpPr>
        <p:spPr bwMode="auto">
          <a:xfrm rot="4999633">
            <a:off x="5283101" y="428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1" name="AutoShape 82"/>
          <p:cNvSpPr>
            <a:spLocks noChangeArrowheads="1"/>
          </p:cNvSpPr>
          <p:nvPr/>
        </p:nvSpPr>
        <p:spPr bwMode="auto">
          <a:xfrm>
            <a:off x="5778401" y="2873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2" name="AutoShape 83"/>
          <p:cNvSpPr>
            <a:spLocks noChangeArrowheads="1"/>
          </p:cNvSpPr>
          <p:nvPr/>
        </p:nvSpPr>
        <p:spPr bwMode="auto">
          <a:xfrm rot="2438615">
            <a:off x="5930801" y="2797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3" name="AutoShape 84"/>
          <p:cNvSpPr>
            <a:spLocks noChangeArrowheads="1"/>
          </p:cNvSpPr>
          <p:nvPr/>
        </p:nvSpPr>
        <p:spPr bwMode="auto">
          <a:xfrm>
            <a:off x="5473601" y="2720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4" name="AutoShape 85"/>
          <p:cNvSpPr>
            <a:spLocks noChangeArrowheads="1"/>
          </p:cNvSpPr>
          <p:nvPr/>
        </p:nvSpPr>
        <p:spPr bwMode="auto">
          <a:xfrm rot="4999633">
            <a:off x="5587901" y="3216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5" name="AutoShape 86"/>
          <p:cNvSpPr>
            <a:spLocks noChangeArrowheads="1"/>
          </p:cNvSpPr>
          <p:nvPr/>
        </p:nvSpPr>
        <p:spPr bwMode="auto">
          <a:xfrm>
            <a:off x="3873401" y="4016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6" name="AutoShape 87"/>
          <p:cNvSpPr>
            <a:spLocks noChangeArrowheads="1"/>
          </p:cNvSpPr>
          <p:nvPr/>
        </p:nvSpPr>
        <p:spPr bwMode="auto">
          <a:xfrm rot="2438615">
            <a:off x="4025801" y="3940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7" name="AutoShape 88"/>
          <p:cNvSpPr>
            <a:spLocks noChangeArrowheads="1"/>
          </p:cNvSpPr>
          <p:nvPr/>
        </p:nvSpPr>
        <p:spPr bwMode="auto">
          <a:xfrm>
            <a:off x="3568601" y="3863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8" name="AutoShape 89"/>
          <p:cNvSpPr>
            <a:spLocks noChangeArrowheads="1"/>
          </p:cNvSpPr>
          <p:nvPr/>
        </p:nvSpPr>
        <p:spPr bwMode="auto">
          <a:xfrm rot="4999633">
            <a:off x="3682901" y="4359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9" name="AutoShape 91"/>
          <p:cNvSpPr>
            <a:spLocks noChangeArrowheads="1"/>
          </p:cNvSpPr>
          <p:nvPr/>
        </p:nvSpPr>
        <p:spPr bwMode="auto">
          <a:xfrm>
            <a:off x="2120801" y="3863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0" name="AutoShape 92"/>
          <p:cNvSpPr>
            <a:spLocks noChangeArrowheads="1"/>
          </p:cNvSpPr>
          <p:nvPr/>
        </p:nvSpPr>
        <p:spPr bwMode="auto">
          <a:xfrm>
            <a:off x="4076601" y="2847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1" name="AutoShape 93"/>
          <p:cNvSpPr>
            <a:spLocks noChangeArrowheads="1"/>
          </p:cNvSpPr>
          <p:nvPr/>
        </p:nvSpPr>
        <p:spPr bwMode="auto">
          <a:xfrm>
            <a:off x="2992338" y="389559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2" name="AutoShape 94"/>
          <p:cNvSpPr>
            <a:spLocks noChangeArrowheads="1"/>
          </p:cNvSpPr>
          <p:nvPr/>
        </p:nvSpPr>
        <p:spPr bwMode="auto">
          <a:xfrm rot="-1198031">
            <a:off x="3124101" y="34828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3" name="AutoShape 95"/>
          <p:cNvSpPr>
            <a:spLocks noChangeArrowheads="1"/>
          </p:cNvSpPr>
          <p:nvPr/>
        </p:nvSpPr>
        <p:spPr bwMode="auto">
          <a:xfrm rot="3174456">
            <a:off x="2882801" y="45115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4" name="AutoShape 96"/>
          <p:cNvSpPr>
            <a:spLocks noChangeArrowheads="1"/>
          </p:cNvSpPr>
          <p:nvPr/>
        </p:nvSpPr>
        <p:spPr bwMode="auto">
          <a:xfrm rot="-45094">
            <a:off x="4989413" y="27462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5" name="AutoShape 97"/>
          <p:cNvSpPr>
            <a:spLocks noChangeArrowheads="1"/>
          </p:cNvSpPr>
          <p:nvPr/>
        </p:nvSpPr>
        <p:spPr bwMode="auto">
          <a:xfrm rot="2598109">
            <a:off x="4889401" y="34145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2" name="AutoShape 104"/>
          <p:cNvSpPr>
            <a:spLocks noChangeArrowheads="1"/>
          </p:cNvSpPr>
          <p:nvPr/>
        </p:nvSpPr>
        <p:spPr bwMode="auto">
          <a:xfrm>
            <a:off x="3340001" y="5159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3" name="AutoShape 105"/>
          <p:cNvSpPr>
            <a:spLocks noChangeArrowheads="1"/>
          </p:cNvSpPr>
          <p:nvPr/>
        </p:nvSpPr>
        <p:spPr bwMode="auto">
          <a:xfrm rot="2438615">
            <a:off x="3492401" y="5083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4" name="AutoShape 106"/>
          <p:cNvSpPr>
            <a:spLocks noChangeArrowheads="1"/>
          </p:cNvSpPr>
          <p:nvPr/>
        </p:nvSpPr>
        <p:spPr bwMode="auto">
          <a:xfrm>
            <a:off x="3035201" y="5006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5" name="AutoShape 107"/>
          <p:cNvSpPr>
            <a:spLocks noChangeArrowheads="1"/>
          </p:cNvSpPr>
          <p:nvPr/>
        </p:nvSpPr>
        <p:spPr bwMode="auto">
          <a:xfrm rot="4999633">
            <a:off x="3149501" y="5502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62" name="Text Box 123"/>
          <p:cNvSpPr txBox="1">
            <a:spLocks noChangeArrowheads="1"/>
          </p:cNvSpPr>
          <p:nvPr/>
        </p:nvSpPr>
        <p:spPr bwMode="auto">
          <a:xfrm>
            <a:off x="676176" y="6011727"/>
            <a:ext cx="62722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Signature type:         preprocess         process         postprocess         append</a:t>
            </a:r>
          </a:p>
        </p:txBody>
      </p:sp>
      <p:grpSp>
        <p:nvGrpSpPr>
          <p:cNvPr id="15" name="Group 124"/>
          <p:cNvGrpSpPr>
            <a:grpSpLocks/>
          </p:cNvGrpSpPr>
          <p:nvPr/>
        </p:nvGrpSpPr>
        <p:grpSpPr bwMode="auto">
          <a:xfrm>
            <a:off x="4425851" y="6135552"/>
            <a:ext cx="330200" cy="120650"/>
            <a:chOff x="824" y="2791"/>
            <a:chExt cx="480" cy="192"/>
          </a:xfrm>
        </p:grpSpPr>
        <p:sp>
          <p:nvSpPr>
            <p:cNvPr id="51294" name="AutoShape 125"/>
            <p:cNvSpPr>
              <a:spLocks noChangeArrowheads="1"/>
            </p:cNvSpPr>
            <p:nvPr/>
          </p:nvSpPr>
          <p:spPr bwMode="auto">
            <a:xfrm>
              <a:off x="824" y="279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5" name="Freeform 126"/>
            <p:cNvSpPr>
              <a:spLocks/>
            </p:cNvSpPr>
            <p:nvPr/>
          </p:nvSpPr>
          <p:spPr bwMode="auto">
            <a:xfrm>
              <a:off x="1092" y="2791"/>
              <a:ext cx="212" cy="189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233 h 188"/>
                <a:gd name="T6" fmla="*/ 0 w 212"/>
                <a:gd name="T7" fmla="*/ 233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30"/>
          <p:cNvGrpSpPr>
            <a:grpSpLocks/>
          </p:cNvGrpSpPr>
          <p:nvPr/>
        </p:nvGrpSpPr>
        <p:grpSpPr bwMode="auto">
          <a:xfrm>
            <a:off x="3368576" y="6135552"/>
            <a:ext cx="311150" cy="122238"/>
            <a:chOff x="1376" y="2411"/>
            <a:chExt cx="484" cy="193"/>
          </a:xfrm>
        </p:grpSpPr>
        <p:sp>
          <p:nvSpPr>
            <p:cNvPr id="51291" name="AutoShape 131"/>
            <p:cNvSpPr>
              <a:spLocks noChangeArrowheads="1"/>
            </p:cNvSpPr>
            <p:nvPr/>
          </p:nvSpPr>
          <p:spPr bwMode="auto">
            <a:xfrm>
              <a:off x="1381" y="2411"/>
              <a:ext cx="479" cy="193"/>
            </a:xfrm>
            <a:prstGeom prst="parallelogram">
              <a:avLst>
                <a:gd name="adj" fmla="val 62495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2" name="Freeform 132"/>
            <p:cNvSpPr>
              <a:spLocks/>
            </p:cNvSpPr>
            <p:nvPr/>
          </p:nvSpPr>
          <p:spPr bwMode="auto">
            <a:xfrm>
              <a:off x="1376" y="2411"/>
              <a:ext cx="220" cy="193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755 h 188"/>
                <a:gd name="T6" fmla="*/ 0 w 212"/>
                <a:gd name="T7" fmla="*/ 755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3" name="Freeform 133"/>
            <p:cNvSpPr>
              <a:spLocks/>
            </p:cNvSpPr>
            <p:nvPr/>
          </p:nvSpPr>
          <p:spPr bwMode="auto">
            <a:xfrm>
              <a:off x="1640" y="2411"/>
              <a:ext cx="220" cy="193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755 h 188"/>
                <a:gd name="T6" fmla="*/ 0 w 212"/>
                <a:gd name="T7" fmla="*/ 755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2041426" y="6129202"/>
            <a:ext cx="330200" cy="120650"/>
            <a:chOff x="784" y="2159"/>
            <a:chExt cx="480" cy="192"/>
          </a:xfrm>
        </p:grpSpPr>
        <p:sp>
          <p:nvSpPr>
            <p:cNvPr id="51289" name="AutoShape 135"/>
            <p:cNvSpPr>
              <a:spLocks noChangeArrowheads="1"/>
            </p:cNvSpPr>
            <p:nvPr/>
          </p:nvSpPr>
          <p:spPr bwMode="auto">
            <a:xfrm>
              <a:off x="784" y="2159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0" name="Freeform 136"/>
            <p:cNvSpPr>
              <a:spLocks/>
            </p:cNvSpPr>
            <p:nvPr/>
          </p:nvSpPr>
          <p:spPr bwMode="auto">
            <a:xfrm>
              <a:off x="784" y="2159"/>
              <a:ext cx="212" cy="189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233 h 188"/>
                <a:gd name="T6" fmla="*/ 0 w 212"/>
                <a:gd name="T7" fmla="*/ 233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67" name="Rectangle 142"/>
          <p:cNvSpPr>
            <a:spLocks noChangeArrowheads="1"/>
          </p:cNvSpPr>
          <p:nvPr/>
        </p:nvSpPr>
        <p:spPr bwMode="auto">
          <a:xfrm>
            <a:off x="510826" y="1621434"/>
            <a:ext cx="1042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Federation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68" name="Rectangle 143"/>
          <p:cNvSpPr>
            <a:spLocks noChangeArrowheads="1"/>
          </p:cNvSpPr>
          <p:nvPr/>
        </p:nvSpPr>
        <p:spPr bwMode="auto">
          <a:xfrm>
            <a:off x="510826" y="3825375"/>
            <a:ext cx="11823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SO Program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5" name="Rectangle 142"/>
          <p:cNvSpPr>
            <a:spLocks noChangeArrowheads="1"/>
          </p:cNvSpPr>
          <p:nvPr/>
        </p:nvSpPr>
        <p:spPr bwMode="auto">
          <a:xfrm>
            <a:off x="506063" y="2607516"/>
            <a:ext cx="12425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Arial" charset="0"/>
              </a:rPr>
              <a:t>Service</a:t>
            </a:r>
          </a:p>
          <a:p>
            <a:pPr algn="l"/>
            <a:r>
              <a:rPr lang="en-US" sz="1400" dirty="0" smtClean="0">
                <a:latin typeface="Arial" charset="0"/>
              </a:rPr>
              <a:t>Collaboration</a:t>
            </a:r>
          </a:p>
          <a:p>
            <a:pPr algn="l"/>
            <a:r>
              <a:rPr lang="en-US" sz="1400" dirty="0" smtClean="0">
                <a:latin typeface="Arial" charset="0"/>
              </a:rPr>
              <a:t>Management</a:t>
            </a:r>
          </a:p>
        </p:txBody>
      </p:sp>
      <p:grpSp>
        <p:nvGrpSpPr>
          <p:cNvPr id="18" name="Group 165"/>
          <p:cNvGrpSpPr>
            <a:grpSpLocks/>
          </p:cNvGrpSpPr>
          <p:nvPr/>
        </p:nvGrpSpPr>
        <p:grpSpPr bwMode="auto">
          <a:xfrm>
            <a:off x="5856188" y="6129202"/>
            <a:ext cx="304800" cy="117475"/>
            <a:chOff x="6026150" y="6686550"/>
            <a:chExt cx="304800" cy="117475"/>
          </a:xfrm>
        </p:grpSpPr>
        <p:sp>
          <p:nvSpPr>
            <p:cNvPr id="51278" name="AutoShape 128"/>
            <p:cNvSpPr>
              <a:spLocks noChangeArrowheads="1"/>
            </p:cNvSpPr>
            <p:nvPr/>
          </p:nvSpPr>
          <p:spPr bwMode="auto">
            <a:xfrm>
              <a:off x="6038850" y="6686550"/>
              <a:ext cx="292100" cy="117475"/>
            </a:xfrm>
            <a:prstGeom prst="parallelogram">
              <a:avLst>
                <a:gd name="adj" fmla="val 46023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79" name="Freeform 129"/>
            <p:cNvSpPr>
              <a:spLocks/>
            </p:cNvSpPr>
            <p:nvPr/>
          </p:nvSpPr>
          <p:spPr bwMode="auto">
            <a:xfrm>
              <a:off x="6026150" y="6688629"/>
              <a:ext cx="182563" cy="115396"/>
            </a:xfrm>
            <a:custGeom>
              <a:avLst/>
              <a:gdLst>
                <a:gd name="T0" fmla="*/ 0 w 300"/>
                <a:gd name="T1" fmla="*/ 2147483647 h 195"/>
                <a:gd name="T2" fmla="*/ 0 w 300"/>
                <a:gd name="T3" fmla="*/ 2147483647 h 195"/>
                <a:gd name="T4" fmla="*/ 0 w 300"/>
                <a:gd name="T5" fmla="*/ 0 h 195"/>
                <a:gd name="T6" fmla="*/ 0 w 300"/>
                <a:gd name="T7" fmla="*/ 0 h 195"/>
                <a:gd name="T8" fmla="*/ 0 w 300"/>
                <a:gd name="T9" fmla="*/ 2147483647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207"/>
          <p:cNvGrpSpPr/>
          <p:nvPr/>
        </p:nvGrpSpPr>
        <p:grpSpPr>
          <a:xfrm>
            <a:off x="3816252" y="3178040"/>
            <a:ext cx="2332294" cy="1981200"/>
            <a:chOff x="4131047" y="3590568"/>
            <a:chExt cx="2332294" cy="1981200"/>
          </a:xfrm>
        </p:grpSpPr>
        <p:cxnSp>
          <p:nvCxnSpPr>
            <p:cNvPr id="51273" name="Straight Arrow Connector 184"/>
            <p:cNvCxnSpPr>
              <a:cxnSpLocks noChangeShapeType="1"/>
            </p:cNvCxnSpPr>
            <p:nvPr/>
          </p:nvCxnSpPr>
          <p:spPr bwMode="auto">
            <a:xfrm rot="5400000">
              <a:off x="3896891" y="4962961"/>
              <a:ext cx="842963" cy="374652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sm" len="lg"/>
            </a:ln>
          </p:spPr>
        </p:cxnSp>
        <p:cxnSp>
          <p:nvCxnSpPr>
            <p:cNvPr id="51275" name="Straight Arrow Connector 186"/>
            <p:cNvCxnSpPr>
              <a:cxnSpLocks noChangeShapeType="1"/>
            </p:cNvCxnSpPr>
            <p:nvPr/>
          </p:nvCxnSpPr>
          <p:spPr bwMode="auto">
            <a:xfrm flipV="1">
              <a:off x="4829546" y="4535131"/>
              <a:ext cx="1074737" cy="53976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none" w="sm" len="lg"/>
            </a:ln>
          </p:spPr>
        </p:cxnSp>
        <p:cxnSp>
          <p:nvCxnSpPr>
            <p:cNvPr id="51276" name="Straight Arrow Connector 187"/>
            <p:cNvCxnSpPr>
              <a:cxnSpLocks noChangeShapeType="1"/>
              <a:stCxn id="51235" idx="2"/>
              <a:endCxn id="51231" idx="4"/>
            </p:cNvCxnSpPr>
            <p:nvPr/>
          </p:nvCxnSpPr>
          <p:spPr bwMode="auto">
            <a:xfrm flipV="1">
              <a:off x="4844091" y="3590568"/>
              <a:ext cx="1619250" cy="99060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none" w="sm" len="lg"/>
            </a:ln>
          </p:spPr>
        </p:cxnSp>
      </p:grpSp>
      <p:sp>
        <p:nvSpPr>
          <p:cNvPr id="185" name="Oval 27"/>
          <p:cNvSpPr>
            <a:spLocks noChangeArrowheads="1"/>
          </p:cNvSpPr>
          <p:nvPr/>
        </p:nvSpPr>
        <p:spPr bwMode="auto">
          <a:xfrm>
            <a:off x="6839982" y="3720965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86" name="Text Box 28"/>
          <p:cNvSpPr txBox="1">
            <a:spLocks noChangeArrowheads="1"/>
          </p:cNvSpPr>
          <p:nvPr/>
        </p:nvSpPr>
        <p:spPr bwMode="auto">
          <a:xfrm>
            <a:off x="7044770" y="3622540"/>
            <a:ext cx="1762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charset="0"/>
              </a:rPr>
              <a:t>Federation Member</a:t>
            </a:r>
          </a:p>
        </p:txBody>
      </p:sp>
      <p:grpSp>
        <p:nvGrpSpPr>
          <p:cNvPr id="22" name="Group 109"/>
          <p:cNvGrpSpPr>
            <a:grpSpLocks/>
          </p:cNvGrpSpPr>
          <p:nvPr/>
        </p:nvGrpSpPr>
        <p:grpSpPr bwMode="auto">
          <a:xfrm>
            <a:off x="7244795" y="4028940"/>
            <a:ext cx="1409700" cy="1527175"/>
            <a:chOff x="4832" y="2544"/>
            <a:chExt cx="888" cy="962"/>
          </a:xfrm>
        </p:grpSpPr>
        <p:sp>
          <p:nvSpPr>
            <p:cNvPr id="188" name="AutoShape 110"/>
            <p:cNvSpPr>
              <a:spLocks noChangeArrowheads="1"/>
            </p:cNvSpPr>
            <p:nvPr/>
          </p:nvSpPr>
          <p:spPr bwMode="auto">
            <a:xfrm>
              <a:off x="4832" y="2560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9" name="Text Box 111"/>
            <p:cNvSpPr txBox="1">
              <a:spLocks noChangeArrowheads="1"/>
            </p:cNvSpPr>
            <p:nvPr/>
          </p:nvSpPr>
          <p:spPr bwMode="auto">
            <a:xfrm>
              <a:off x="5120" y="2544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Job</a:t>
              </a:r>
            </a:p>
          </p:txBody>
        </p:sp>
        <p:sp>
          <p:nvSpPr>
            <p:cNvPr id="190" name="AutoShape 112"/>
            <p:cNvSpPr>
              <a:spLocks noChangeArrowheads="1"/>
            </p:cNvSpPr>
            <p:nvPr/>
          </p:nvSpPr>
          <p:spPr bwMode="auto">
            <a:xfrm>
              <a:off x="4832" y="2800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1" name="Text Box 113"/>
            <p:cNvSpPr txBox="1">
              <a:spLocks noChangeArrowheads="1"/>
            </p:cNvSpPr>
            <p:nvPr/>
          </p:nvSpPr>
          <p:spPr bwMode="auto">
            <a:xfrm>
              <a:off x="5120" y="2784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Task</a:t>
              </a:r>
            </a:p>
          </p:txBody>
        </p:sp>
        <p:sp>
          <p:nvSpPr>
            <p:cNvPr id="192" name="AutoShape 114"/>
            <p:cNvSpPr>
              <a:spLocks noChangeArrowheads="1"/>
            </p:cNvSpPr>
            <p:nvPr/>
          </p:nvSpPr>
          <p:spPr bwMode="auto">
            <a:xfrm>
              <a:off x="4835" y="3037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008000"/>
            </a:solidFill>
            <a:ln w="19050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3" name="Text Box 115"/>
            <p:cNvSpPr txBox="1">
              <a:spLocks noChangeArrowheads="1"/>
            </p:cNvSpPr>
            <p:nvPr/>
          </p:nvSpPr>
          <p:spPr bwMode="auto">
            <a:xfrm>
              <a:off x="5115" y="3024"/>
              <a:ext cx="5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Context</a:t>
              </a:r>
            </a:p>
          </p:txBody>
        </p:sp>
        <p:sp>
          <p:nvSpPr>
            <p:cNvPr id="194" name="AutoShape 116"/>
            <p:cNvSpPr>
              <a:spLocks noChangeArrowheads="1"/>
            </p:cNvSpPr>
            <p:nvPr/>
          </p:nvSpPr>
          <p:spPr bwMode="auto">
            <a:xfrm>
              <a:off x="4832" y="3325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FF9900"/>
            </a:solidFill>
            <a:ln w="190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" name="Text Box 117"/>
            <p:cNvSpPr txBox="1">
              <a:spLocks noChangeArrowheads="1"/>
            </p:cNvSpPr>
            <p:nvPr/>
          </p:nvSpPr>
          <p:spPr bwMode="auto">
            <a:xfrm>
              <a:off x="5120" y="3312"/>
              <a:ext cx="6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Signature</a:t>
              </a:r>
            </a:p>
          </p:txBody>
        </p:sp>
      </p:grpSp>
      <p:sp>
        <p:nvSpPr>
          <p:cNvPr id="206" name="Oval 9"/>
          <p:cNvSpPr>
            <a:spLocks noChangeArrowheads="1"/>
          </p:cNvSpPr>
          <p:nvPr/>
        </p:nvSpPr>
        <p:spPr bwMode="auto">
          <a:xfrm>
            <a:off x="2531285" y="1661856"/>
            <a:ext cx="153989" cy="15399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90"/>
          <p:cNvSpPr>
            <a:spLocks noGrp="1" noChangeArrowheads="1"/>
          </p:cNvSpPr>
          <p:nvPr>
            <p:ph type="title"/>
          </p:nvPr>
        </p:nvSpPr>
        <p:spPr>
          <a:xfrm>
            <a:off x="692051" y="-11870"/>
            <a:ext cx="7772400" cy="11049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Exerting Dynamic Collaborations</a:t>
            </a:r>
            <a:endParaRPr lang="en-US" sz="3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1269" name="TextBox 165"/>
          <p:cNvSpPr txBox="1">
            <a:spLocks noChangeArrowheads="1"/>
          </p:cNvSpPr>
          <p:nvPr/>
        </p:nvSpPr>
        <p:spPr bwMode="auto">
          <a:xfrm>
            <a:off x="9815513" y="5489575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115082" y="3398745"/>
            <a:ext cx="768350" cy="306388"/>
            <a:chOff x="1376" y="2411"/>
            <a:chExt cx="484" cy="193"/>
          </a:xfrm>
        </p:grpSpPr>
        <p:sp>
          <p:nvSpPr>
            <p:cNvPr id="197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8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9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079848" y="4538574"/>
            <a:ext cx="768350" cy="306388"/>
            <a:chOff x="1376" y="2411"/>
            <a:chExt cx="484" cy="193"/>
          </a:xfrm>
        </p:grpSpPr>
        <p:sp>
          <p:nvSpPr>
            <p:cNvPr id="174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5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6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pic>
        <p:nvPicPr>
          <p:cNvPr id="51202" name="Picture 2" descr="Clou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9138" y="1247317"/>
            <a:ext cx="6697663" cy="13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Oval 14"/>
          <p:cNvSpPr>
            <a:spLocks noChangeArrowheads="1"/>
          </p:cNvSpPr>
          <p:nvPr/>
        </p:nvSpPr>
        <p:spPr bwMode="auto">
          <a:xfrm>
            <a:off x="7751949" y="2082488"/>
            <a:ext cx="155577" cy="155581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53" name="Oval 9"/>
          <p:cNvSpPr>
            <a:spLocks noChangeArrowheads="1"/>
          </p:cNvSpPr>
          <p:nvPr/>
        </p:nvSpPr>
        <p:spPr bwMode="auto">
          <a:xfrm>
            <a:off x="7091540" y="2166710"/>
            <a:ext cx="153989" cy="15399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61" name="Oval 23"/>
          <p:cNvSpPr>
            <a:spLocks noChangeArrowheads="1"/>
          </p:cNvSpPr>
          <p:nvPr/>
        </p:nvSpPr>
        <p:spPr bwMode="auto">
          <a:xfrm>
            <a:off x="2219667" y="2099897"/>
            <a:ext cx="152402" cy="152406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4" name="Group 203"/>
          <p:cNvGrpSpPr/>
          <p:nvPr/>
        </p:nvGrpSpPr>
        <p:grpSpPr>
          <a:xfrm>
            <a:off x="2777100" y="1447596"/>
            <a:ext cx="4080178" cy="881610"/>
            <a:chOff x="3097555" y="1866124"/>
            <a:chExt cx="4080178" cy="881610"/>
          </a:xfrm>
        </p:grpSpPr>
        <p:sp>
          <p:nvSpPr>
            <p:cNvPr id="148" name="Oval 3"/>
            <p:cNvSpPr>
              <a:spLocks noChangeArrowheads="1"/>
            </p:cNvSpPr>
            <p:nvPr/>
          </p:nvSpPr>
          <p:spPr bwMode="auto">
            <a:xfrm>
              <a:off x="5483565" y="2480755"/>
              <a:ext cx="155577" cy="1555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9" name="Oval 4"/>
            <p:cNvSpPr>
              <a:spLocks noChangeArrowheads="1"/>
            </p:cNvSpPr>
            <p:nvPr/>
          </p:nvSpPr>
          <p:spPr bwMode="auto">
            <a:xfrm>
              <a:off x="4197957" y="2534678"/>
              <a:ext cx="153990" cy="153994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0" name="Oval 5"/>
            <p:cNvSpPr>
              <a:spLocks noChangeArrowheads="1"/>
            </p:cNvSpPr>
            <p:nvPr/>
          </p:nvSpPr>
          <p:spPr bwMode="auto">
            <a:xfrm>
              <a:off x="3816953" y="2330126"/>
              <a:ext cx="163515" cy="163520"/>
            </a:xfrm>
            <a:prstGeom prst="ellipse">
              <a:avLst/>
            </a:prstGeom>
            <a:solidFill>
              <a:srgbClr val="00009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3447089" y="2441526"/>
              <a:ext cx="152402" cy="152406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4479062" y="2592153"/>
              <a:ext cx="155577" cy="155581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4" name="Oval 11"/>
            <p:cNvSpPr>
              <a:spLocks noChangeArrowheads="1"/>
            </p:cNvSpPr>
            <p:nvPr/>
          </p:nvSpPr>
          <p:spPr bwMode="auto">
            <a:xfrm>
              <a:off x="5272709" y="1999480"/>
              <a:ext cx="153989" cy="15399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5" name="Oval 12"/>
            <p:cNvSpPr>
              <a:spLocks noChangeArrowheads="1"/>
            </p:cNvSpPr>
            <p:nvPr/>
          </p:nvSpPr>
          <p:spPr bwMode="auto">
            <a:xfrm>
              <a:off x="5687051" y="2162999"/>
              <a:ext cx="152402" cy="152406"/>
            </a:xfrm>
            <a:prstGeom prst="ellipse">
              <a:avLst/>
            </a:prstGeom>
            <a:solidFill>
              <a:schemeClr val="accent5">
                <a:lumMod val="2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7" name="Oval 15"/>
            <p:cNvSpPr>
              <a:spLocks noChangeArrowheads="1"/>
            </p:cNvSpPr>
            <p:nvPr/>
          </p:nvSpPr>
          <p:spPr bwMode="auto">
            <a:xfrm>
              <a:off x="7025331" y="2469398"/>
              <a:ext cx="152402" cy="15240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9" name="Oval 17"/>
            <p:cNvSpPr>
              <a:spLocks noChangeArrowheads="1"/>
            </p:cNvSpPr>
            <p:nvPr/>
          </p:nvSpPr>
          <p:spPr bwMode="auto">
            <a:xfrm>
              <a:off x="5098025" y="2566321"/>
              <a:ext cx="163514" cy="163520"/>
            </a:xfrm>
            <a:prstGeom prst="ellipse">
              <a:avLst/>
            </a:prstGeom>
            <a:solidFill>
              <a:srgbClr val="CC666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0" name="Oval 21"/>
            <p:cNvSpPr>
              <a:spLocks noChangeArrowheads="1"/>
            </p:cNvSpPr>
            <p:nvPr/>
          </p:nvSpPr>
          <p:spPr bwMode="auto">
            <a:xfrm>
              <a:off x="6187120" y="1999480"/>
              <a:ext cx="152402" cy="152406"/>
            </a:xfrm>
            <a:prstGeom prst="ellipse">
              <a:avLst/>
            </a:prstGeom>
            <a:solidFill>
              <a:srgbClr val="CC666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2" name="Oval 25"/>
            <p:cNvSpPr>
              <a:spLocks noChangeArrowheads="1"/>
            </p:cNvSpPr>
            <p:nvPr/>
          </p:nvSpPr>
          <p:spPr bwMode="auto">
            <a:xfrm>
              <a:off x="4867607" y="2209336"/>
              <a:ext cx="152402" cy="1524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4" name="Oval 138"/>
            <p:cNvSpPr>
              <a:spLocks noChangeArrowheads="1"/>
            </p:cNvSpPr>
            <p:nvPr/>
          </p:nvSpPr>
          <p:spPr bwMode="auto">
            <a:xfrm>
              <a:off x="5828341" y="1866124"/>
              <a:ext cx="163514" cy="1635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09" name="Oval 10"/>
            <p:cNvSpPr>
              <a:spLocks noChangeArrowheads="1"/>
            </p:cNvSpPr>
            <p:nvPr/>
          </p:nvSpPr>
          <p:spPr bwMode="auto">
            <a:xfrm>
              <a:off x="3097555" y="2175940"/>
              <a:ext cx="155575" cy="155575"/>
            </a:xfrm>
            <a:prstGeom prst="ellipse">
              <a:avLst/>
            </a:prstGeom>
            <a:solidFill>
              <a:srgbClr val="FFCC66"/>
            </a:solidFill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11" name="Oval 18"/>
            <p:cNvSpPr>
              <a:spLocks noChangeArrowheads="1"/>
            </p:cNvSpPr>
            <p:nvPr/>
          </p:nvSpPr>
          <p:spPr bwMode="auto">
            <a:xfrm>
              <a:off x="6342433" y="2536468"/>
              <a:ext cx="163513" cy="163512"/>
            </a:xfrm>
            <a:prstGeom prst="ellipse">
              <a:avLst/>
            </a:prstGeom>
            <a:solidFill>
              <a:srgbClr val="CC6600"/>
            </a:solidFill>
            <a:ln w="1905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331" name="AutoShape 40"/>
          <p:cNvSpPr>
            <a:spLocks noChangeArrowheads="1"/>
          </p:cNvSpPr>
          <p:nvPr/>
        </p:nvSpPr>
        <p:spPr bwMode="auto">
          <a:xfrm>
            <a:off x="4384576" y="2982777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2" name="AutoShape 41"/>
          <p:cNvSpPr>
            <a:spLocks noChangeArrowheads="1"/>
          </p:cNvSpPr>
          <p:nvPr/>
        </p:nvSpPr>
        <p:spPr bwMode="auto">
          <a:xfrm rot="2438615">
            <a:off x="4536976" y="2906577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3" name="AutoShape 42"/>
          <p:cNvSpPr>
            <a:spLocks noChangeArrowheads="1"/>
          </p:cNvSpPr>
          <p:nvPr/>
        </p:nvSpPr>
        <p:spPr bwMode="auto">
          <a:xfrm rot="4999633">
            <a:off x="4194076" y="33256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5" name="AutoShape 47"/>
          <p:cNvSpPr>
            <a:spLocks noChangeArrowheads="1"/>
          </p:cNvSpPr>
          <p:nvPr/>
        </p:nvSpPr>
        <p:spPr bwMode="auto">
          <a:xfrm>
            <a:off x="2387501" y="4036877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6" name="AutoShape 48"/>
          <p:cNvSpPr>
            <a:spLocks noChangeArrowheads="1"/>
          </p:cNvSpPr>
          <p:nvPr/>
        </p:nvSpPr>
        <p:spPr bwMode="auto">
          <a:xfrm rot="2438615">
            <a:off x="2539901" y="3960677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7" name="AutoShape 49"/>
          <p:cNvSpPr>
            <a:spLocks noChangeArrowheads="1"/>
          </p:cNvSpPr>
          <p:nvPr/>
        </p:nvSpPr>
        <p:spPr bwMode="auto">
          <a:xfrm rot="4999633">
            <a:off x="2197001" y="43797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102001" y="4794115"/>
            <a:ext cx="762000" cy="309562"/>
            <a:chOff x="3320" y="3621"/>
            <a:chExt cx="480" cy="195"/>
          </a:xfrm>
        </p:grpSpPr>
        <p:sp>
          <p:nvSpPr>
            <p:cNvPr id="51322" name="AutoShape 51"/>
            <p:cNvSpPr>
              <a:spLocks noChangeArrowheads="1"/>
            </p:cNvSpPr>
            <p:nvPr/>
          </p:nvSpPr>
          <p:spPr bwMode="auto">
            <a:xfrm>
              <a:off x="3320" y="3624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23" name="Freeform 52"/>
            <p:cNvSpPr>
              <a:spLocks/>
            </p:cNvSpPr>
            <p:nvPr/>
          </p:nvSpPr>
          <p:spPr bwMode="auto">
            <a:xfrm>
              <a:off x="3320" y="3621"/>
              <a:ext cx="300" cy="195"/>
            </a:xfrm>
            <a:custGeom>
              <a:avLst/>
              <a:gdLst>
                <a:gd name="T0" fmla="*/ 0 w 300"/>
                <a:gd name="T1" fmla="*/ 195 h 195"/>
                <a:gd name="T2" fmla="*/ 180 w 300"/>
                <a:gd name="T3" fmla="*/ 195 h 195"/>
                <a:gd name="T4" fmla="*/ 300 w 300"/>
                <a:gd name="T5" fmla="*/ 0 h 195"/>
                <a:gd name="T6" fmla="*/ 120 w 300"/>
                <a:gd name="T7" fmla="*/ 0 h 195"/>
                <a:gd name="T8" fmla="*/ 0 w 300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936901" y="4702040"/>
            <a:ext cx="762000" cy="304800"/>
            <a:chOff x="824" y="2791"/>
            <a:chExt cx="480" cy="192"/>
          </a:xfrm>
        </p:grpSpPr>
        <p:sp>
          <p:nvSpPr>
            <p:cNvPr id="51320" name="AutoShape 54"/>
            <p:cNvSpPr>
              <a:spLocks noChangeArrowheads="1"/>
            </p:cNvSpPr>
            <p:nvPr/>
          </p:nvSpPr>
          <p:spPr bwMode="auto">
            <a:xfrm>
              <a:off x="824" y="279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21" name="Freeform 55"/>
            <p:cNvSpPr>
              <a:spLocks/>
            </p:cNvSpPr>
            <p:nvPr/>
          </p:nvSpPr>
          <p:spPr bwMode="auto">
            <a:xfrm>
              <a:off x="1092" y="2792"/>
              <a:ext cx="212" cy="188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188 h 188"/>
                <a:gd name="T6" fmla="*/ 0 w 212"/>
                <a:gd name="T7" fmla="*/ 188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3784501" y="4621077"/>
            <a:ext cx="768350" cy="306388"/>
            <a:chOff x="1376" y="2411"/>
            <a:chExt cx="484" cy="193"/>
          </a:xfrm>
        </p:grpSpPr>
        <p:sp>
          <p:nvSpPr>
            <p:cNvPr id="51317" name="AutoShape 57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8" name="Freeform 58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9" name="Freeform 59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619401" y="4544877"/>
            <a:ext cx="762000" cy="304800"/>
            <a:chOff x="784" y="2159"/>
            <a:chExt cx="480" cy="192"/>
          </a:xfrm>
        </p:grpSpPr>
        <p:sp>
          <p:nvSpPr>
            <p:cNvPr id="51315" name="AutoShape 61"/>
            <p:cNvSpPr>
              <a:spLocks noChangeArrowheads="1"/>
            </p:cNvSpPr>
            <p:nvPr/>
          </p:nvSpPr>
          <p:spPr bwMode="auto">
            <a:xfrm>
              <a:off x="784" y="2159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6" name="Freeform 62"/>
            <p:cNvSpPr>
              <a:spLocks/>
            </p:cNvSpPr>
            <p:nvPr/>
          </p:nvSpPr>
          <p:spPr bwMode="auto">
            <a:xfrm>
              <a:off x="784" y="2160"/>
              <a:ext cx="212" cy="188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188 h 188"/>
                <a:gd name="T6" fmla="*/ 0 w 212"/>
                <a:gd name="T7" fmla="*/ 188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5359301" y="4590915"/>
            <a:ext cx="762000" cy="309562"/>
            <a:chOff x="3320" y="3621"/>
            <a:chExt cx="480" cy="195"/>
          </a:xfrm>
        </p:grpSpPr>
        <p:sp>
          <p:nvSpPr>
            <p:cNvPr id="51313" name="AutoShape 64"/>
            <p:cNvSpPr>
              <a:spLocks noChangeArrowheads="1"/>
            </p:cNvSpPr>
            <p:nvPr/>
          </p:nvSpPr>
          <p:spPr bwMode="auto">
            <a:xfrm>
              <a:off x="3320" y="3624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4" name="Freeform 65"/>
            <p:cNvSpPr>
              <a:spLocks/>
            </p:cNvSpPr>
            <p:nvPr/>
          </p:nvSpPr>
          <p:spPr bwMode="auto">
            <a:xfrm>
              <a:off x="3320" y="3621"/>
              <a:ext cx="300" cy="195"/>
            </a:xfrm>
            <a:custGeom>
              <a:avLst/>
              <a:gdLst>
                <a:gd name="T0" fmla="*/ 0 w 300"/>
                <a:gd name="T1" fmla="*/ 195 h 195"/>
                <a:gd name="T2" fmla="*/ 180 w 300"/>
                <a:gd name="T3" fmla="*/ 195 h 195"/>
                <a:gd name="T4" fmla="*/ 300 w 300"/>
                <a:gd name="T5" fmla="*/ 0 h 195"/>
                <a:gd name="T6" fmla="*/ 120 w 300"/>
                <a:gd name="T7" fmla="*/ 0 h 195"/>
                <a:gd name="T8" fmla="*/ 0 w 300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510113" y="3405052"/>
            <a:ext cx="768350" cy="306388"/>
            <a:chOff x="1376" y="2411"/>
            <a:chExt cx="484" cy="193"/>
          </a:xfrm>
        </p:grpSpPr>
        <p:sp>
          <p:nvSpPr>
            <p:cNvPr id="51310" name="AutoShape 67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1" name="Freeform 68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2" name="Freeform 69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5206901" y="4473440"/>
            <a:ext cx="768350" cy="306387"/>
            <a:chOff x="1376" y="2411"/>
            <a:chExt cx="484" cy="193"/>
          </a:xfrm>
        </p:grpSpPr>
        <p:sp>
          <p:nvSpPr>
            <p:cNvPr id="51307" name="AutoShape 71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8" name="Freeform 72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9" name="Freeform 73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3041551" y="5656127"/>
            <a:ext cx="768350" cy="306388"/>
            <a:chOff x="1376" y="2411"/>
            <a:chExt cx="484" cy="193"/>
          </a:xfrm>
        </p:grpSpPr>
        <p:sp>
          <p:nvSpPr>
            <p:cNvPr id="51304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5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6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27" name="AutoShape 78"/>
          <p:cNvSpPr>
            <a:spLocks noChangeArrowheads="1"/>
          </p:cNvSpPr>
          <p:nvPr/>
        </p:nvSpPr>
        <p:spPr bwMode="auto">
          <a:xfrm>
            <a:off x="5473601" y="39400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28" name="AutoShape 79"/>
          <p:cNvSpPr>
            <a:spLocks noChangeArrowheads="1"/>
          </p:cNvSpPr>
          <p:nvPr/>
        </p:nvSpPr>
        <p:spPr bwMode="auto">
          <a:xfrm rot="2438615">
            <a:off x="5626001" y="38638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29" name="AutoShape 80"/>
          <p:cNvSpPr>
            <a:spLocks noChangeArrowheads="1"/>
          </p:cNvSpPr>
          <p:nvPr/>
        </p:nvSpPr>
        <p:spPr bwMode="auto">
          <a:xfrm>
            <a:off x="5168801" y="37876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0" name="AutoShape 81"/>
          <p:cNvSpPr>
            <a:spLocks noChangeArrowheads="1"/>
          </p:cNvSpPr>
          <p:nvPr/>
        </p:nvSpPr>
        <p:spPr bwMode="auto">
          <a:xfrm rot="4999633">
            <a:off x="5283101" y="428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1" name="AutoShape 82"/>
          <p:cNvSpPr>
            <a:spLocks noChangeArrowheads="1"/>
          </p:cNvSpPr>
          <p:nvPr/>
        </p:nvSpPr>
        <p:spPr bwMode="auto">
          <a:xfrm>
            <a:off x="5778401" y="2873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2" name="AutoShape 83"/>
          <p:cNvSpPr>
            <a:spLocks noChangeArrowheads="1"/>
          </p:cNvSpPr>
          <p:nvPr/>
        </p:nvSpPr>
        <p:spPr bwMode="auto">
          <a:xfrm rot="2438615">
            <a:off x="5930801" y="2797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3" name="AutoShape 84"/>
          <p:cNvSpPr>
            <a:spLocks noChangeArrowheads="1"/>
          </p:cNvSpPr>
          <p:nvPr/>
        </p:nvSpPr>
        <p:spPr bwMode="auto">
          <a:xfrm>
            <a:off x="5473601" y="2720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4" name="AutoShape 85"/>
          <p:cNvSpPr>
            <a:spLocks noChangeArrowheads="1"/>
          </p:cNvSpPr>
          <p:nvPr/>
        </p:nvSpPr>
        <p:spPr bwMode="auto">
          <a:xfrm rot="4999633">
            <a:off x="5587901" y="3216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5" name="AutoShape 86"/>
          <p:cNvSpPr>
            <a:spLocks noChangeArrowheads="1"/>
          </p:cNvSpPr>
          <p:nvPr/>
        </p:nvSpPr>
        <p:spPr bwMode="auto">
          <a:xfrm>
            <a:off x="3873401" y="4016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6" name="AutoShape 87"/>
          <p:cNvSpPr>
            <a:spLocks noChangeArrowheads="1"/>
          </p:cNvSpPr>
          <p:nvPr/>
        </p:nvSpPr>
        <p:spPr bwMode="auto">
          <a:xfrm rot="2438615">
            <a:off x="4025801" y="3940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7" name="AutoShape 88"/>
          <p:cNvSpPr>
            <a:spLocks noChangeArrowheads="1"/>
          </p:cNvSpPr>
          <p:nvPr/>
        </p:nvSpPr>
        <p:spPr bwMode="auto">
          <a:xfrm>
            <a:off x="3568601" y="3863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8" name="AutoShape 89"/>
          <p:cNvSpPr>
            <a:spLocks noChangeArrowheads="1"/>
          </p:cNvSpPr>
          <p:nvPr/>
        </p:nvSpPr>
        <p:spPr bwMode="auto">
          <a:xfrm rot="4999633">
            <a:off x="3682901" y="4359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9" name="AutoShape 91"/>
          <p:cNvSpPr>
            <a:spLocks noChangeArrowheads="1"/>
          </p:cNvSpPr>
          <p:nvPr/>
        </p:nvSpPr>
        <p:spPr bwMode="auto">
          <a:xfrm>
            <a:off x="2120801" y="3863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0" name="AutoShape 92"/>
          <p:cNvSpPr>
            <a:spLocks noChangeArrowheads="1"/>
          </p:cNvSpPr>
          <p:nvPr/>
        </p:nvSpPr>
        <p:spPr bwMode="auto">
          <a:xfrm>
            <a:off x="4076601" y="2847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1" name="AutoShape 93"/>
          <p:cNvSpPr>
            <a:spLocks noChangeArrowheads="1"/>
          </p:cNvSpPr>
          <p:nvPr/>
        </p:nvSpPr>
        <p:spPr bwMode="auto">
          <a:xfrm>
            <a:off x="2992338" y="389559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2" name="AutoShape 94"/>
          <p:cNvSpPr>
            <a:spLocks noChangeArrowheads="1"/>
          </p:cNvSpPr>
          <p:nvPr/>
        </p:nvSpPr>
        <p:spPr bwMode="auto">
          <a:xfrm rot="-1198031">
            <a:off x="3124101" y="34828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3" name="AutoShape 95"/>
          <p:cNvSpPr>
            <a:spLocks noChangeArrowheads="1"/>
          </p:cNvSpPr>
          <p:nvPr/>
        </p:nvSpPr>
        <p:spPr bwMode="auto">
          <a:xfrm rot="3174456">
            <a:off x="2882801" y="45115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4" name="AutoShape 96"/>
          <p:cNvSpPr>
            <a:spLocks noChangeArrowheads="1"/>
          </p:cNvSpPr>
          <p:nvPr/>
        </p:nvSpPr>
        <p:spPr bwMode="auto">
          <a:xfrm rot="-45094">
            <a:off x="4989413" y="27462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5" name="AutoShape 97"/>
          <p:cNvSpPr>
            <a:spLocks noChangeArrowheads="1"/>
          </p:cNvSpPr>
          <p:nvPr/>
        </p:nvSpPr>
        <p:spPr bwMode="auto">
          <a:xfrm rot="2598109">
            <a:off x="4889401" y="34145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2" name="AutoShape 104"/>
          <p:cNvSpPr>
            <a:spLocks noChangeArrowheads="1"/>
          </p:cNvSpPr>
          <p:nvPr/>
        </p:nvSpPr>
        <p:spPr bwMode="auto">
          <a:xfrm>
            <a:off x="3340001" y="5159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3" name="AutoShape 105"/>
          <p:cNvSpPr>
            <a:spLocks noChangeArrowheads="1"/>
          </p:cNvSpPr>
          <p:nvPr/>
        </p:nvSpPr>
        <p:spPr bwMode="auto">
          <a:xfrm rot="2438615">
            <a:off x="3492401" y="5083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4" name="AutoShape 106"/>
          <p:cNvSpPr>
            <a:spLocks noChangeArrowheads="1"/>
          </p:cNvSpPr>
          <p:nvPr/>
        </p:nvSpPr>
        <p:spPr bwMode="auto">
          <a:xfrm>
            <a:off x="3035201" y="5006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5" name="AutoShape 107"/>
          <p:cNvSpPr>
            <a:spLocks noChangeArrowheads="1"/>
          </p:cNvSpPr>
          <p:nvPr/>
        </p:nvSpPr>
        <p:spPr bwMode="auto">
          <a:xfrm rot="4999633">
            <a:off x="3149501" y="5502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62" name="Text Box 123"/>
          <p:cNvSpPr txBox="1">
            <a:spLocks noChangeArrowheads="1"/>
          </p:cNvSpPr>
          <p:nvPr/>
        </p:nvSpPr>
        <p:spPr bwMode="auto">
          <a:xfrm>
            <a:off x="676176" y="6011727"/>
            <a:ext cx="62722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Signature type:         preprocess         process         postprocess         append</a:t>
            </a:r>
          </a:p>
        </p:txBody>
      </p:sp>
      <p:grpSp>
        <p:nvGrpSpPr>
          <p:cNvPr id="15" name="Group 124"/>
          <p:cNvGrpSpPr>
            <a:grpSpLocks/>
          </p:cNvGrpSpPr>
          <p:nvPr/>
        </p:nvGrpSpPr>
        <p:grpSpPr bwMode="auto">
          <a:xfrm>
            <a:off x="4425851" y="6135552"/>
            <a:ext cx="330200" cy="120650"/>
            <a:chOff x="824" y="2791"/>
            <a:chExt cx="480" cy="192"/>
          </a:xfrm>
        </p:grpSpPr>
        <p:sp>
          <p:nvSpPr>
            <p:cNvPr id="51294" name="AutoShape 125"/>
            <p:cNvSpPr>
              <a:spLocks noChangeArrowheads="1"/>
            </p:cNvSpPr>
            <p:nvPr/>
          </p:nvSpPr>
          <p:spPr bwMode="auto">
            <a:xfrm>
              <a:off x="824" y="279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5" name="Freeform 126"/>
            <p:cNvSpPr>
              <a:spLocks/>
            </p:cNvSpPr>
            <p:nvPr/>
          </p:nvSpPr>
          <p:spPr bwMode="auto">
            <a:xfrm>
              <a:off x="1092" y="2791"/>
              <a:ext cx="212" cy="189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233 h 188"/>
                <a:gd name="T6" fmla="*/ 0 w 212"/>
                <a:gd name="T7" fmla="*/ 233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6" name="Group 130"/>
          <p:cNvGrpSpPr>
            <a:grpSpLocks/>
          </p:cNvGrpSpPr>
          <p:nvPr/>
        </p:nvGrpSpPr>
        <p:grpSpPr bwMode="auto">
          <a:xfrm>
            <a:off x="3368576" y="6135552"/>
            <a:ext cx="311150" cy="122238"/>
            <a:chOff x="1376" y="2411"/>
            <a:chExt cx="484" cy="193"/>
          </a:xfrm>
        </p:grpSpPr>
        <p:sp>
          <p:nvSpPr>
            <p:cNvPr id="51291" name="AutoShape 131"/>
            <p:cNvSpPr>
              <a:spLocks noChangeArrowheads="1"/>
            </p:cNvSpPr>
            <p:nvPr/>
          </p:nvSpPr>
          <p:spPr bwMode="auto">
            <a:xfrm>
              <a:off x="1381" y="2411"/>
              <a:ext cx="479" cy="193"/>
            </a:xfrm>
            <a:prstGeom prst="parallelogram">
              <a:avLst>
                <a:gd name="adj" fmla="val 62495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2" name="Freeform 132"/>
            <p:cNvSpPr>
              <a:spLocks/>
            </p:cNvSpPr>
            <p:nvPr/>
          </p:nvSpPr>
          <p:spPr bwMode="auto">
            <a:xfrm>
              <a:off x="1376" y="2411"/>
              <a:ext cx="220" cy="193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755 h 188"/>
                <a:gd name="T6" fmla="*/ 0 w 212"/>
                <a:gd name="T7" fmla="*/ 755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3" name="Freeform 133"/>
            <p:cNvSpPr>
              <a:spLocks/>
            </p:cNvSpPr>
            <p:nvPr/>
          </p:nvSpPr>
          <p:spPr bwMode="auto">
            <a:xfrm>
              <a:off x="1640" y="2411"/>
              <a:ext cx="220" cy="193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755 h 188"/>
                <a:gd name="T6" fmla="*/ 0 w 212"/>
                <a:gd name="T7" fmla="*/ 755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2041426" y="6129202"/>
            <a:ext cx="330200" cy="120650"/>
            <a:chOff x="784" y="2159"/>
            <a:chExt cx="480" cy="192"/>
          </a:xfrm>
        </p:grpSpPr>
        <p:sp>
          <p:nvSpPr>
            <p:cNvPr id="51289" name="AutoShape 135"/>
            <p:cNvSpPr>
              <a:spLocks noChangeArrowheads="1"/>
            </p:cNvSpPr>
            <p:nvPr/>
          </p:nvSpPr>
          <p:spPr bwMode="auto">
            <a:xfrm>
              <a:off x="784" y="2159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0" name="Freeform 136"/>
            <p:cNvSpPr>
              <a:spLocks/>
            </p:cNvSpPr>
            <p:nvPr/>
          </p:nvSpPr>
          <p:spPr bwMode="auto">
            <a:xfrm>
              <a:off x="784" y="2159"/>
              <a:ext cx="212" cy="189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233 h 188"/>
                <a:gd name="T6" fmla="*/ 0 w 212"/>
                <a:gd name="T7" fmla="*/ 233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67" name="Rectangle 142"/>
          <p:cNvSpPr>
            <a:spLocks noChangeArrowheads="1"/>
          </p:cNvSpPr>
          <p:nvPr/>
        </p:nvSpPr>
        <p:spPr bwMode="auto">
          <a:xfrm>
            <a:off x="510826" y="1621434"/>
            <a:ext cx="1042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Federation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68" name="Rectangle 143"/>
          <p:cNvSpPr>
            <a:spLocks noChangeArrowheads="1"/>
          </p:cNvSpPr>
          <p:nvPr/>
        </p:nvSpPr>
        <p:spPr bwMode="auto">
          <a:xfrm>
            <a:off x="510826" y="3825375"/>
            <a:ext cx="11823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SO Program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5" name="Rectangle 142"/>
          <p:cNvSpPr>
            <a:spLocks noChangeArrowheads="1"/>
          </p:cNvSpPr>
          <p:nvPr/>
        </p:nvSpPr>
        <p:spPr bwMode="auto">
          <a:xfrm>
            <a:off x="506063" y="2607516"/>
            <a:ext cx="12425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Arial" charset="0"/>
              </a:rPr>
              <a:t>Service</a:t>
            </a:r>
          </a:p>
          <a:p>
            <a:pPr algn="l"/>
            <a:r>
              <a:rPr lang="en-US" sz="1400" dirty="0" smtClean="0">
                <a:latin typeface="Arial" charset="0"/>
              </a:rPr>
              <a:t>Collaboration</a:t>
            </a:r>
          </a:p>
          <a:p>
            <a:pPr algn="l"/>
            <a:r>
              <a:rPr lang="en-US" sz="1400" dirty="0" smtClean="0">
                <a:latin typeface="Arial" charset="0"/>
              </a:rPr>
              <a:t>Management</a:t>
            </a:r>
          </a:p>
        </p:txBody>
      </p:sp>
      <p:grpSp>
        <p:nvGrpSpPr>
          <p:cNvPr id="18" name="Group 165"/>
          <p:cNvGrpSpPr>
            <a:grpSpLocks/>
          </p:cNvGrpSpPr>
          <p:nvPr/>
        </p:nvGrpSpPr>
        <p:grpSpPr bwMode="auto">
          <a:xfrm>
            <a:off x="5856188" y="6129202"/>
            <a:ext cx="304800" cy="117475"/>
            <a:chOff x="6026150" y="6686550"/>
            <a:chExt cx="304800" cy="117475"/>
          </a:xfrm>
        </p:grpSpPr>
        <p:sp>
          <p:nvSpPr>
            <p:cNvPr id="51278" name="AutoShape 128"/>
            <p:cNvSpPr>
              <a:spLocks noChangeArrowheads="1"/>
            </p:cNvSpPr>
            <p:nvPr/>
          </p:nvSpPr>
          <p:spPr bwMode="auto">
            <a:xfrm>
              <a:off x="6038850" y="6686550"/>
              <a:ext cx="292100" cy="117475"/>
            </a:xfrm>
            <a:prstGeom prst="parallelogram">
              <a:avLst>
                <a:gd name="adj" fmla="val 46023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79" name="Freeform 129"/>
            <p:cNvSpPr>
              <a:spLocks/>
            </p:cNvSpPr>
            <p:nvPr/>
          </p:nvSpPr>
          <p:spPr bwMode="auto">
            <a:xfrm>
              <a:off x="6026150" y="6688629"/>
              <a:ext cx="182563" cy="115396"/>
            </a:xfrm>
            <a:custGeom>
              <a:avLst/>
              <a:gdLst>
                <a:gd name="T0" fmla="*/ 0 w 300"/>
                <a:gd name="T1" fmla="*/ 2147483647 h 195"/>
                <a:gd name="T2" fmla="*/ 0 w 300"/>
                <a:gd name="T3" fmla="*/ 2147483647 h 195"/>
                <a:gd name="T4" fmla="*/ 0 w 300"/>
                <a:gd name="T5" fmla="*/ 0 h 195"/>
                <a:gd name="T6" fmla="*/ 0 w 300"/>
                <a:gd name="T7" fmla="*/ 0 h 195"/>
                <a:gd name="T8" fmla="*/ 0 w 300"/>
                <a:gd name="T9" fmla="*/ 2147483647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207"/>
          <p:cNvGrpSpPr/>
          <p:nvPr/>
        </p:nvGrpSpPr>
        <p:grpSpPr>
          <a:xfrm>
            <a:off x="3816252" y="3178040"/>
            <a:ext cx="2332294" cy="1981200"/>
            <a:chOff x="4131047" y="3590568"/>
            <a:chExt cx="2332294" cy="1981200"/>
          </a:xfrm>
        </p:grpSpPr>
        <p:cxnSp>
          <p:nvCxnSpPr>
            <p:cNvPr id="51273" name="Straight Arrow Connector 184"/>
            <p:cNvCxnSpPr>
              <a:cxnSpLocks noChangeShapeType="1"/>
            </p:cNvCxnSpPr>
            <p:nvPr/>
          </p:nvCxnSpPr>
          <p:spPr bwMode="auto">
            <a:xfrm rot="5400000">
              <a:off x="3896891" y="4962961"/>
              <a:ext cx="842963" cy="374652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sm" len="lg"/>
            </a:ln>
          </p:spPr>
        </p:cxnSp>
        <p:cxnSp>
          <p:nvCxnSpPr>
            <p:cNvPr id="51275" name="Straight Arrow Connector 186"/>
            <p:cNvCxnSpPr>
              <a:cxnSpLocks noChangeShapeType="1"/>
            </p:cNvCxnSpPr>
            <p:nvPr/>
          </p:nvCxnSpPr>
          <p:spPr bwMode="auto">
            <a:xfrm flipV="1">
              <a:off x="4829546" y="4535131"/>
              <a:ext cx="1074737" cy="53976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none" w="sm" len="lg"/>
            </a:ln>
          </p:spPr>
        </p:cxnSp>
        <p:cxnSp>
          <p:nvCxnSpPr>
            <p:cNvPr id="51276" name="Straight Arrow Connector 187"/>
            <p:cNvCxnSpPr>
              <a:cxnSpLocks noChangeShapeType="1"/>
              <a:stCxn id="51235" idx="2"/>
              <a:endCxn id="51231" idx="4"/>
            </p:cNvCxnSpPr>
            <p:nvPr/>
          </p:nvCxnSpPr>
          <p:spPr bwMode="auto">
            <a:xfrm flipV="1">
              <a:off x="4844091" y="3590568"/>
              <a:ext cx="1619250" cy="99060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none" w="sm" len="lg"/>
            </a:ln>
          </p:spPr>
        </p:cxnSp>
      </p:grpSp>
      <p:grpSp>
        <p:nvGrpSpPr>
          <p:cNvPr id="20" name="Group 199"/>
          <p:cNvGrpSpPr/>
          <p:nvPr/>
        </p:nvGrpSpPr>
        <p:grpSpPr>
          <a:xfrm>
            <a:off x="2786297" y="1456633"/>
            <a:ext cx="4072192" cy="870803"/>
            <a:chOff x="3101092" y="1869718"/>
            <a:chExt cx="4072192" cy="870803"/>
          </a:xfrm>
        </p:grpSpPr>
        <p:sp>
          <p:nvSpPr>
            <p:cNvPr id="51336" name="Oval 3"/>
            <p:cNvSpPr>
              <a:spLocks noChangeArrowheads="1"/>
            </p:cNvSpPr>
            <p:nvPr/>
          </p:nvSpPr>
          <p:spPr bwMode="auto">
            <a:xfrm>
              <a:off x="5486486" y="2484327"/>
              <a:ext cx="155575" cy="155574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37" name="Oval 4"/>
            <p:cNvSpPr>
              <a:spLocks noChangeArrowheads="1"/>
            </p:cNvSpPr>
            <p:nvPr/>
          </p:nvSpPr>
          <p:spPr bwMode="auto">
            <a:xfrm>
              <a:off x="4200896" y="2538247"/>
              <a:ext cx="153988" cy="153988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38" name="Oval 5"/>
            <p:cNvSpPr>
              <a:spLocks noChangeArrowheads="1"/>
            </p:cNvSpPr>
            <p:nvPr/>
          </p:nvSpPr>
          <p:spPr bwMode="auto">
            <a:xfrm>
              <a:off x="3819896" y="2322568"/>
              <a:ext cx="163513" cy="163513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39" name="Oval 6"/>
            <p:cNvSpPr>
              <a:spLocks noChangeArrowheads="1"/>
            </p:cNvSpPr>
            <p:nvPr/>
          </p:nvSpPr>
          <p:spPr bwMode="auto">
            <a:xfrm>
              <a:off x="3450037" y="2433966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1" name="Oval 9"/>
            <p:cNvSpPr>
              <a:spLocks noChangeArrowheads="1"/>
            </p:cNvSpPr>
            <p:nvPr/>
          </p:nvSpPr>
          <p:spPr bwMode="auto">
            <a:xfrm>
              <a:off x="7019297" y="2471407"/>
              <a:ext cx="153987" cy="153988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2" name="Oval 11"/>
            <p:cNvSpPr>
              <a:spLocks noChangeArrowheads="1"/>
            </p:cNvSpPr>
            <p:nvPr/>
          </p:nvSpPr>
          <p:spPr bwMode="auto">
            <a:xfrm>
              <a:off x="5275634" y="2003068"/>
              <a:ext cx="153987" cy="153988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3" name="Oval 12"/>
            <p:cNvSpPr>
              <a:spLocks noChangeArrowheads="1"/>
            </p:cNvSpPr>
            <p:nvPr/>
          </p:nvSpPr>
          <p:spPr bwMode="auto">
            <a:xfrm>
              <a:off x="5689970" y="2166580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7" name="Oval 17"/>
            <p:cNvSpPr>
              <a:spLocks noChangeArrowheads="1"/>
            </p:cNvSpPr>
            <p:nvPr/>
          </p:nvSpPr>
          <p:spPr bwMode="auto">
            <a:xfrm>
              <a:off x="5100952" y="2558747"/>
              <a:ext cx="163512" cy="163513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8" name="Oval 21"/>
            <p:cNvSpPr>
              <a:spLocks noChangeArrowheads="1"/>
            </p:cNvSpPr>
            <p:nvPr/>
          </p:nvSpPr>
          <p:spPr bwMode="auto">
            <a:xfrm>
              <a:off x="6190033" y="2003068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50" name="Oval 25"/>
            <p:cNvSpPr>
              <a:spLocks noChangeArrowheads="1"/>
            </p:cNvSpPr>
            <p:nvPr/>
          </p:nvSpPr>
          <p:spPr bwMode="auto">
            <a:xfrm>
              <a:off x="4870536" y="2201781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52" name="Oval 138"/>
            <p:cNvSpPr>
              <a:spLocks noChangeArrowheads="1"/>
            </p:cNvSpPr>
            <p:nvPr/>
          </p:nvSpPr>
          <p:spPr bwMode="auto">
            <a:xfrm>
              <a:off x="5831259" y="1869718"/>
              <a:ext cx="163512" cy="163513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0" name="Oval 6"/>
            <p:cNvSpPr>
              <a:spLocks noChangeArrowheads="1"/>
            </p:cNvSpPr>
            <p:nvPr/>
          </p:nvSpPr>
          <p:spPr bwMode="auto">
            <a:xfrm>
              <a:off x="3101092" y="2174186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7" name="Oval 25"/>
            <p:cNvSpPr>
              <a:spLocks noChangeArrowheads="1"/>
            </p:cNvSpPr>
            <p:nvPr/>
          </p:nvSpPr>
          <p:spPr bwMode="auto">
            <a:xfrm>
              <a:off x="4477027" y="2588121"/>
              <a:ext cx="152400" cy="1524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1" name="Oval 9"/>
            <p:cNvSpPr>
              <a:spLocks noChangeArrowheads="1"/>
            </p:cNvSpPr>
            <p:nvPr/>
          </p:nvSpPr>
          <p:spPr bwMode="auto">
            <a:xfrm>
              <a:off x="6347263" y="2534687"/>
              <a:ext cx="153987" cy="153988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204"/>
          <p:cNvGrpSpPr/>
          <p:nvPr/>
        </p:nvGrpSpPr>
        <p:grpSpPr>
          <a:xfrm>
            <a:off x="2916103" y="1603212"/>
            <a:ext cx="3787950" cy="602136"/>
            <a:chOff x="3230898" y="2026880"/>
            <a:chExt cx="3787950" cy="602136"/>
          </a:xfrm>
        </p:grpSpPr>
        <p:sp>
          <p:nvSpPr>
            <p:cNvPr id="305" name="Line 29"/>
            <p:cNvSpPr>
              <a:spLocks noChangeShapeType="1"/>
            </p:cNvSpPr>
            <p:nvPr/>
          </p:nvSpPr>
          <p:spPr bwMode="auto">
            <a:xfrm flipH="1" flipV="1">
              <a:off x="5420096" y="2130068"/>
              <a:ext cx="273050" cy="101600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Line 32"/>
            <p:cNvSpPr>
              <a:spLocks noChangeShapeType="1"/>
            </p:cNvSpPr>
            <p:nvPr/>
          </p:nvSpPr>
          <p:spPr bwMode="auto">
            <a:xfrm>
              <a:off x="3966207" y="2450774"/>
              <a:ext cx="245102" cy="133681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9" name="Line 33"/>
            <p:cNvSpPr>
              <a:spLocks noChangeShapeType="1"/>
            </p:cNvSpPr>
            <p:nvPr/>
          </p:nvSpPr>
          <p:spPr bwMode="auto">
            <a:xfrm>
              <a:off x="3988488" y="2417357"/>
              <a:ext cx="1114104" cy="211659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1" name="Line 35"/>
            <p:cNvSpPr>
              <a:spLocks noChangeShapeType="1"/>
            </p:cNvSpPr>
            <p:nvPr/>
          </p:nvSpPr>
          <p:spPr bwMode="auto">
            <a:xfrm flipV="1">
              <a:off x="5851896" y="2104668"/>
              <a:ext cx="342900" cy="114300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2" name="Line 137"/>
            <p:cNvSpPr>
              <a:spLocks noChangeShapeType="1"/>
            </p:cNvSpPr>
            <p:nvPr/>
          </p:nvSpPr>
          <p:spPr bwMode="auto">
            <a:xfrm>
              <a:off x="3253180" y="2216838"/>
              <a:ext cx="1615449" cy="66840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4" name="Line 139"/>
            <p:cNvSpPr>
              <a:spLocks noChangeShapeType="1"/>
            </p:cNvSpPr>
            <p:nvPr/>
          </p:nvSpPr>
          <p:spPr bwMode="auto">
            <a:xfrm flipV="1">
              <a:off x="5788396" y="2026880"/>
              <a:ext cx="82550" cy="139700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Line 137"/>
            <p:cNvSpPr>
              <a:spLocks noChangeShapeType="1"/>
            </p:cNvSpPr>
            <p:nvPr/>
          </p:nvSpPr>
          <p:spPr bwMode="auto">
            <a:xfrm>
              <a:off x="3230899" y="2305958"/>
              <a:ext cx="222820" cy="167098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Line 33"/>
            <p:cNvSpPr>
              <a:spLocks noChangeShapeType="1"/>
            </p:cNvSpPr>
            <p:nvPr/>
          </p:nvSpPr>
          <p:spPr bwMode="auto">
            <a:xfrm>
              <a:off x="3230898" y="2272539"/>
              <a:ext cx="590475" cy="122538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Line 137"/>
            <p:cNvSpPr>
              <a:spLocks noChangeShapeType="1"/>
            </p:cNvSpPr>
            <p:nvPr/>
          </p:nvSpPr>
          <p:spPr bwMode="auto">
            <a:xfrm>
              <a:off x="5013463" y="2250258"/>
              <a:ext cx="668462" cy="22280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Line 137"/>
            <p:cNvSpPr>
              <a:spLocks noChangeShapeType="1"/>
            </p:cNvSpPr>
            <p:nvPr/>
          </p:nvSpPr>
          <p:spPr bwMode="auto">
            <a:xfrm>
              <a:off x="5002322" y="2328237"/>
              <a:ext cx="479065" cy="200519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0" name="Line 137"/>
            <p:cNvSpPr>
              <a:spLocks noChangeShapeType="1"/>
            </p:cNvSpPr>
            <p:nvPr/>
          </p:nvSpPr>
          <p:spPr bwMode="auto">
            <a:xfrm flipV="1">
              <a:off x="6484079" y="2573313"/>
              <a:ext cx="534769" cy="55701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2" name="Line 137"/>
            <p:cNvSpPr>
              <a:spLocks noChangeShapeType="1"/>
            </p:cNvSpPr>
            <p:nvPr/>
          </p:nvSpPr>
          <p:spPr bwMode="auto">
            <a:xfrm>
              <a:off x="5656068" y="2569755"/>
              <a:ext cx="694318" cy="59259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Group 109"/>
          <p:cNvGrpSpPr>
            <a:grpSpLocks/>
          </p:cNvGrpSpPr>
          <p:nvPr/>
        </p:nvGrpSpPr>
        <p:grpSpPr bwMode="auto">
          <a:xfrm>
            <a:off x="7244795" y="4028940"/>
            <a:ext cx="1409700" cy="1527175"/>
            <a:chOff x="4832" y="2544"/>
            <a:chExt cx="888" cy="962"/>
          </a:xfrm>
        </p:grpSpPr>
        <p:sp>
          <p:nvSpPr>
            <p:cNvPr id="188" name="AutoShape 110"/>
            <p:cNvSpPr>
              <a:spLocks noChangeArrowheads="1"/>
            </p:cNvSpPr>
            <p:nvPr/>
          </p:nvSpPr>
          <p:spPr bwMode="auto">
            <a:xfrm>
              <a:off x="4832" y="2560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9" name="Text Box 111"/>
            <p:cNvSpPr txBox="1">
              <a:spLocks noChangeArrowheads="1"/>
            </p:cNvSpPr>
            <p:nvPr/>
          </p:nvSpPr>
          <p:spPr bwMode="auto">
            <a:xfrm>
              <a:off x="5120" y="2544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Job</a:t>
              </a:r>
            </a:p>
          </p:txBody>
        </p:sp>
        <p:sp>
          <p:nvSpPr>
            <p:cNvPr id="190" name="AutoShape 112"/>
            <p:cNvSpPr>
              <a:spLocks noChangeArrowheads="1"/>
            </p:cNvSpPr>
            <p:nvPr/>
          </p:nvSpPr>
          <p:spPr bwMode="auto">
            <a:xfrm>
              <a:off x="4832" y="2800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1" name="Text Box 113"/>
            <p:cNvSpPr txBox="1">
              <a:spLocks noChangeArrowheads="1"/>
            </p:cNvSpPr>
            <p:nvPr/>
          </p:nvSpPr>
          <p:spPr bwMode="auto">
            <a:xfrm>
              <a:off x="5120" y="2784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Task</a:t>
              </a:r>
            </a:p>
          </p:txBody>
        </p:sp>
        <p:sp>
          <p:nvSpPr>
            <p:cNvPr id="192" name="AutoShape 114"/>
            <p:cNvSpPr>
              <a:spLocks noChangeArrowheads="1"/>
            </p:cNvSpPr>
            <p:nvPr/>
          </p:nvSpPr>
          <p:spPr bwMode="auto">
            <a:xfrm>
              <a:off x="4835" y="3037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008000"/>
            </a:solidFill>
            <a:ln w="19050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3" name="Text Box 115"/>
            <p:cNvSpPr txBox="1">
              <a:spLocks noChangeArrowheads="1"/>
            </p:cNvSpPr>
            <p:nvPr/>
          </p:nvSpPr>
          <p:spPr bwMode="auto">
            <a:xfrm>
              <a:off x="5115" y="3024"/>
              <a:ext cx="5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Context</a:t>
              </a:r>
            </a:p>
          </p:txBody>
        </p:sp>
        <p:sp>
          <p:nvSpPr>
            <p:cNvPr id="194" name="AutoShape 116"/>
            <p:cNvSpPr>
              <a:spLocks noChangeArrowheads="1"/>
            </p:cNvSpPr>
            <p:nvPr/>
          </p:nvSpPr>
          <p:spPr bwMode="auto">
            <a:xfrm>
              <a:off x="4832" y="3325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FF9900"/>
            </a:solidFill>
            <a:ln w="190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" name="Text Box 117"/>
            <p:cNvSpPr txBox="1">
              <a:spLocks noChangeArrowheads="1"/>
            </p:cNvSpPr>
            <p:nvPr/>
          </p:nvSpPr>
          <p:spPr bwMode="auto">
            <a:xfrm>
              <a:off x="5120" y="3312"/>
              <a:ext cx="6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Signature</a:t>
              </a:r>
            </a:p>
          </p:txBody>
        </p:sp>
      </p:grpSp>
      <p:sp>
        <p:nvSpPr>
          <p:cNvPr id="206" name="Oval 9"/>
          <p:cNvSpPr>
            <a:spLocks noChangeArrowheads="1"/>
          </p:cNvSpPr>
          <p:nvPr/>
        </p:nvSpPr>
        <p:spPr bwMode="auto">
          <a:xfrm>
            <a:off x="2531285" y="1661856"/>
            <a:ext cx="153989" cy="15399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201" name="Group 183"/>
          <p:cNvGrpSpPr/>
          <p:nvPr/>
        </p:nvGrpSpPr>
        <p:grpSpPr>
          <a:xfrm>
            <a:off x="7050048" y="3227624"/>
            <a:ext cx="1904032" cy="738664"/>
            <a:chOff x="7239968" y="3619334"/>
            <a:chExt cx="1904032" cy="738664"/>
          </a:xfrm>
        </p:grpSpPr>
        <p:sp>
          <p:nvSpPr>
            <p:cNvPr id="202" name="Oval 27"/>
            <p:cNvSpPr>
              <a:spLocks noChangeArrowheads="1"/>
            </p:cNvSpPr>
            <p:nvPr/>
          </p:nvSpPr>
          <p:spPr bwMode="auto">
            <a:xfrm>
              <a:off x="7239968" y="4144633"/>
              <a:ext cx="152400" cy="1524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3" name="Oval 9"/>
            <p:cNvSpPr>
              <a:spLocks noChangeArrowheads="1"/>
            </p:cNvSpPr>
            <p:nvPr/>
          </p:nvSpPr>
          <p:spPr bwMode="auto">
            <a:xfrm>
              <a:off x="7239968" y="3931191"/>
              <a:ext cx="153989" cy="153994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4" name="Oval 23"/>
            <p:cNvSpPr>
              <a:spLocks noChangeArrowheads="1"/>
            </p:cNvSpPr>
            <p:nvPr/>
          </p:nvSpPr>
          <p:spPr bwMode="auto">
            <a:xfrm>
              <a:off x="7239968" y="3708420"/>
              <a:ext cx="152402" cy="15240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" name="Text Box 28"/>
            <p:cNvSpPr txBox="1">
              <a:spLocks noChangeArrowheads="1"/>
            </p:cNvSpPr>
            <p:nvPr/>
          </p:nvSpPr>
          <p:spPr bwMode="auto">
            <a:xfrm>
              <a:off x="7381979" y="3619334"/>
              <a:ext cx="1762021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Cataloger</a:t>
              </a:r>
            </a:p>
            <a:p>
              <a:pPr algn="l"/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Provisioner</a:t>
              </a:r>
              <a:endParaRPr lang="en-US" sz="1400" dirty="0" smtClean="0">
                <a:solidFill>
                  <a:srgbClr val="000000"/>
                </a:solidFill>
                <a:latin typeface="Arial" charset="0"/>
              </a:endParaRPr>
            </a:p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Federation 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Member</a:t>
              </a:r>
            </a:p>
          </p:txBody>
        </p:sp>
      </p:grpSp>
      <p:grpSp>
        <p:nvGrpSpPr>
          <p:cNvPr id="14" name="Group 200"/>
          <p:cNvGrpSpPr/>
          <p:nvPr/>
        </p:nvGrpSpPr>
        <p:grpSpPr>
          <a:xfrm>
            <a:off x="3228051" y="1904570"/>
            <a:ext cx="2885528" cy="3940469"/>
            <a:chOff x="3542846" y="2317098"/>
            <a:chExt cx="2885528" cy="3940469"/>
          </a:xfrm>
        </p:grpSpPr>
        <p:sp>
          <p:nvSpPr>
            <p:cNvPr id="373" name="Line 98"/>
            <p:cNvSpPr>
              <a:spLocks noChangeShapeType="1"/>
            </p:cNvSpPr>
            <p:nvPr/>
          </p:nvSpPr>
          <p:spPr bwMode="auto">
            <a:xfrm flipH="1" flipV="1">
              <a:off x="4267014" y="2684715"/>
              <a:ext cx="73580" cy="24298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4" name="Line 99"/>
            <p:cNvSpPr>
              <a:spLocks noChangeShapeType="1"/>
            </p:cNvSpPr>
            <p:nvPr/>
          </p:nvSpPr>
          <p:spPr bwMode="auto">
            <a:xfrm flipV="1">
              <a:off x="4835206" y="2353259"/>
              <a:ext cx="100269" cy="15038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5" name="Line 100"/>
            <p:cNvSpPr>
              <a:spLocks noChangeShapeType="1"/>
            </p:cNvSpPr>
            <p:nvPr/>
          </p:nvSpPr>
          <p:spPr bwMode="auto">
            <a:xfrm flipH="1" flipV="1">
              <a:off x="5581655" y="2640154"/>
              <a:ext cx="359141" cy="23982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6" name="Line 101"/>
            <p:cNvSpPr>
              <a:spLocks noChangeShapeType="1"/>
            </p:cNvSpPr>
            <p:nvPr/>
          </p:nvSpPr>
          <p:spPr bwMode="auto">
            <a:xfrm flipH="1" flipV="1">
              <a:off x="5782194" y="2317098"/>
              <a:ext cx="463402" cy="16544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3" name="Line 108"/>
            <p:cNvSpPr>
              <a:spLocks noChangeShapeType="1"/>
            </p:cNvSpPr>
            <p:nvPr/>
          </p:nvSpPr>
          <p:spPr bwMode="auto">
            <a:xfrm flipH="1" flipV="1">
              <a:off x="3542846" y="2573314"/>
              <a:ext cx="264346" cy="3684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3" name="Line 118"/>
            <p:cNvSpPr>
              <a:spLocks noChangeShapeType="1"/>
            </p:cNvSpPr>
            <p:nvPr/>
          </p:nvSpPr>
          <p:spPr bwMode="auto">
            <a:xfrm flipV="1">
              <a:off x="6245596" y="2695853"/>
              <a:ext cx="182778" cy="24314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4" name="Line 119"/>
            <p:cNvSpPr>
              <a:spLocks noChangeShapeType="1"/>
            </p:cNvSpPr>
            <p:nvPr/>
          </p:nvSpPr>
          <p:spPr bwMode="auto">
            <a:xfrm flipH="1" flipV="1">
              <a:off x="3899360" y="2495336"/>
              <a:ext cx="796836" cy="26874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5" name="Line 120"/>
            <p:cNvSpPr>
              <a:spLocks noChangeShapeType="1"/>
            </p:cNvSpPr>
            <p:nvPr/>
          </p:nvSpPr>
          <p:spPr bwMode="auto">
            <a:xfrm flipH="1" flipV="1">
              <a:off x="4567821" y="2729274"/>
              <a:ext cx="268071" cy="25122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6" name="Line 121"/>
            <p:cNvSpPr>
              <a:spLocks noChangeShapeType="1"/>
            </p:cNvSpPr>
            <p:nvPr/>
          </p:nvSpPr>
          <p:spPr bwMode="auto">
            <a:xfrm flipV="1">
              <a:off x="4988296" y="2729274"/>
              <a:ext cx="181142" cy="26138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2285511" y="1807999"/>
            <a:ext cx="280179" cy="2981804"/>
            <a:chOff x="2285511" y="1807999"/>
            <a:chExt cx="280179" cy="2981804"/>
          </a:xfrm>
        </p:grpSpPr>
        <p:sp>
          <p:nvSpPr>
            <p:cNvPr id="378" name="Line 103"/>
            <p:cNvSpPr>
              <a:spLocks noChangeShapeType="1"/>
            </p:cNvSpPr>
            <p:nvPr/>
          </p:nvSpPr>
          <p:spPr bwMode="auto">
            <a:xfrm flipH="1" flipV="1">
              <a:off x="2285511" y="2238069"/>
              <a:ext cx="129244" cy="255173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Line 137"/>
            <p:cNvSpPr>
              <a:spLocks noChangeShapeType="1"/>
            </p:cNvSpPr>
            <p:nvPr/>
          </p:nvSpPr>
          <p:spPr bwMode="auto">
            <a:xfrm flipV="1">
              <a:off x="2336016" y="1807999"/>
              <a:ext cx="229674" cy="295539"/>
            </a:xfrm>
            <a:prstGeom prst="line">
              <a:avLst/>
            </a:prstGeom>
            <a:noFill/>
            <a:ln w="19050">
              <a:solidFill>
                <a:srgbClr val="733CA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9" name="Line 137"/>
          <p:cNvSpPr>
            <a:spLocks noChangeShapeType="1"/>
          </p:cNvSpPr>
          <p:nvPr/>
        </p:nvSpPr>
        <p:spPr bwMode="auto">
          <a:xfrm flipV="1">
            <a:off x="2371624" y="1860010"/>
            <a:ext cx="414673" cy="277200"/>
          </a:xfrm>
          <a:prstGeom prst="line">
            <a:avLst/>
          </a:prstGeom>
          <a:noFill/>
          <a:ln w="19050">
            <a:solidFill>
              <a:srgbClr val="733CA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90"/>
          <p:cNvSpPr>
            <a:spLocks noGrp="1" noChangeArrowheads="1"/>
          </p:cNvSpPr>
          <p:nvPr>
            <p:ph type="title"/>
          </p:nvPr>
        </p:nvSpPr>
        <p:spPr>
          <a:xfrm>
            <a:off x="725745" y="43840"/>
            <a:ext cx="7772400" cy="11049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Exerting Dynamic Collaborations</a:t>
            </a:r>
            <a:endParaRPr lang="en-US" sz="3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1269" name="TextBox 165"/>
          <p:cNvSpPr txBox="1">
            <a:spLocks noChangeArrowheads="1"/>
          </p:cNvSpPr>
          <p:nvPr/>
        </p:nvSpPr>
        <p:spPr bwMode="auto">
          <a:xfrm>
            <a:off x="9815513" y="5489575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115082" y="3398745"/>
            <a:ext cx="768350" cy="306388"/>
            <a:chOff x="1376" y="2411"/>
            <a:chExt cx="484" cy="193"/>
          </a:xfrm>
        </p:grpSpPr>
        <p:sp>
          <p:nvSpPr>
            <p:cNvPr id="197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8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9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079848" y="4538574"/>
            <a:ext cx="768350" cy="306388"/>
            <a:chOff x="1376" y="2411"/>
            <a:chExt cx="484" cy="193"/>
          </a:xfrm>
        </p:grpSpPr>
        <p:sp>
          <p:nvSpPr>
            <p:cNvPr id="174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5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6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pic>
        <p:nvPicPr>
          <p:cNvPr id="51202" name="Picture 2" descr="Clou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138" y="1247317"/>
            <a:ext cx="6697663" cy="13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Oval 14"/>
          <p:cNvSpPr>
            <a:spLocks noChangeArrowheads="1"/>
          </p:cNvSpPr>
          <p:nvPr/>
        </p:nvSpPr>
        <p:spPr bwMode="auto">
          <a:xfrm>
            <a:off x="7751949" y="2082488"/>
            <a:ext cx="155577" cy="155581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53" name="Oval 9"/>
          <p:cNvSpPr>
            <a:spLocks noChangeArrowheads="1"/>
          </p:cNvSpPr>
          <p:nvPr/>
        </p:nvSpPr>
        <p:spPr bwMode="auto">
          <a:xfrm>
            <a:off x="7091540" y="2166710"/>
            <a:ext cx="153989" cy="15399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61" name="Oval 23"/>
          <p:cNvSpPr>
            <a:spLocks noChangeArrowheads="1"/>
          </p:cNvSpPr>
          <p:nvPr/>
        </p:nvSpPr>
        <p:spPr bwMode="auto">
          <a:xfrm>
            <a:off x="2219667" y="2099897"/>
            <a:ext cx="152402" cy="152406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1" name="AutoShape 40"/>
          <p:cNvSpPr>
            <a:spLocks noChangeArrowheads="1"/>
          </p:cNvSpPr>
          <p:nvPr/>
        </p:nvSpPr>
        <p:spPr bwMode="auto">
          <a:xfrm>
            <a:off x="4384576" y="2982777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2" name="AutoShape 41"/>
          <p:cNvSpPr>
            <a:spLocks noChangeArrowheads="1"/>
          </p:cNvSpPr>
          <p:nvPr/>
        </p:nvSpPr>
        <p:spPr bwMode="auto">
          <a:xfrm rot="2438615">
            <a:off x="4536976" y="2906577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33" name="AutoShape 42"/>
          <p:cNvSpPr>
            <a:spLocks noChangeArrowheads="1"/>
          </p:cNvSpPr>
          <p:nvPr/>
        </p:nvSpPr>
        <p:spPr bwMode="auto">
          <a:xfrm rot="4999633">
            <a:off x="4194076" y="33256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5" name="AutoShape 47"/>
          <p:cNvSpPr>
            <a:spLocks noChangeArrowheads="1"/>
          </p:cNvSpPr>
          <p:nvPr/>
        </p:nvSpPr>
        <p:spPr bwMode="auto">
          <a:xfrm>
            <a:off x="2387501" y="4036877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6" name="AutoShape 48"/>
          <p:cNvSpPr>
            <a:spLocks noChangeArrowheads="1"/>
          </p:cNvSpPr>
          <p:nvPr/>
        </p:nvSpPr>
        <p:spPr bwMode="auto">
          <a:xfrm rot="2438615">
            <a:off x="2539901" y="3960677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327" name="AutoShape 49"/>
          <p:cNvSpPr>
            <a:spLocks noChangeArrowheads="1"/>
          </p:cNvSpPr>
          <p:nvPr/>
        </p:nvSpPr>
        <p:spPr bwMode="auto">
          <a:xfrm rot="4999633">
            <a:off x="2197001" y="43797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102001" y="4794115"/>
            <a:ext cx="762000" cy="309562"/>
            <a:chOff x="3320" y="3621"/>
            <a:chExt cx="480" cy="195"/>
          </a:xfrm>
        </p:grpSpPr>
        <p:sp>
          <p:nvSpPr>
            <p:cNvPr id="51322" name="AutoShape 51"/>
            <p:cNvSpPr>
              <a:spLocks noChangeArrowheads="1"/>
            </p:cNvSpPr>
            <p:nvPr/>
          </p:nvSpPr>
          <p:spPr bwMode="auto">
            <a:xfrm>
              <a:off x="3320" y="3624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23" name="Freeform 52"/>
            <p:cNvSpPr>
              <a:spLocks/>
            </p:cNvSpPr>
            <p:nvPr/>
          </p:nvSpPr>
          <p:spPr bwMode="auto">
            <a:xfrm>
              <a:off x="3320" y="3621"/>
              <a:ext cx="300" cy="195"/>
            </a:xfrm>
            <a:custGeom>
              <a:avLst/>
              <a:gdLst>
                <a:gd name="T0" fmla="*/ 0 w 300"/>
                <a:gd name="T1" fmla="*/ 195 h 195"/>
                <a:gd name="T2" fmla="*/ 180 w 300"/>
                <a:gd name="T3" fmla="*/ 195 h 195"/>
                <a:gd name="T4" fmla="*/ 300 w 300"/>
                <a:gd name="T5" fmla="*/ 0 h 195"/>
                <a:gd name="T6" fmla="*/ 120 w 300"/>
                <a:gd name="T7" fmla="*/ 0 h 195"/>
                <a:gd name="T8" fmla="*/ 0 w 300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936901" y="4702040"/>
            <a:ext cx="762000" cy="304800"/>
            <a:chOff x="824" y="2791"/>
            <a:chExt cx="480" cy="192"/>
          </a:xfrm>
        </p:grpSpPr>
        <p:sp>
          <p:nvSpPr>
            <p:cNvPr id="51320" name="AutoShape 54"/>
            <p:cNvSpPr>
              <a:spLocks noChangeArrowheads="1"/>
            </p:cNvSpPr>
            <p:nvPr/>
          </p:nvSpPr>
          <p:spPr bwMode="auto">
            <a:xfrm>
              <a:off x="824" y="279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21" name="Freeform 55"/>
            <p:cNvSpPr>
              <a:spLocks/>
            </p:cNvSpPr>
            <p:nvPr/>
          </p:nvSpPr>
          <p:spPr bwMode="auto">
            <a:xfrm>
              <a:off x="1092" y="2792"/>
              <a:ext cx="212" cy="188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188 h 188"/>
                <a:gd name="T6" fmla="*/ 0 w 212"/>
                <a:gd name="T7" fmla="*/ 188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3784501" y="4621077"/>
            <a:ext cx="768350" cy="306388"/>
            <a:chOff x="1376" y="2411"/>
            <a:chExt cx="484" cy="193"/>
          </a:xfrm>
        </p:grpSpPr>
        <p:sp>
          <p:nvSpPr>
            <p:cNvPr id="51317" name="AutoShape 57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8" name="Freeform 58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9" name="Freeform 59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619401" y="4544877"/>
            <a:ext cx="762000" cy="304800"/>
            <a:chOff x="784" y="2159"/>
            <a:chExt cx="480" cy="192"/>
          </a:xfrm>
        </p:grpSpPr>
        <p:sp>
          <p:nvSpPr>
            <p:cNvPr id="51315" name="AutoShape 61"/>
            <p:cNvSpPr>
              <a:spLocks noChangeArrowheads="1"/>
            </p:cNvSpPr>
            <p:nvPr/>
          </p:nvSpPr>
          <p:spPr bwMode="auto">
            <a:xfrm>
              <a:off x="784" y="2159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6" name="Freeform 62"/>
            <p:cNvSpPr>
              <a:spLocks/>
            </p:cNvSpPr>
            <p:nvPr/>
          </p:nvSpPr>
          <p:spPr bwMode="auto">
            <a:xfrm>
              <a:off x="784" y="2160"/>
              <a:ext cx="212" cy="188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188 h 188"/>
                <a:gd name="T6" fmla="*/ 0 w 212"/>
                <a:gd name="T7" fmla="*/ 188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5359301" y="4590915"/>
            <a:ext cx="762000" cy="309562"/>
            <a:chOff x="3320" y="3621"/>
            <a:chExt cx="480" cy="195"/>
          </a:xfrm>
        </p:grpSpPr>
        <p:sp>
          <p:nvSpPr>
            <p:cNvPr id="51313" name="AutoShape 64"/>
            <p:cNvSpPr>
              <a:spLocks noChangeArrowheads="1"/>
            </p:cNvSpPr>
            <p:nvPr/>
          </p:nvSpPr>
          <p:spPr bwMode="auto">
            <a:xfrm>
              <a:off x="3320" y="3624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4" name="Freeform 65"/>
            <p:cNvSpPr>
              <a:spLocks/>
            </p:cNvSpPr>
            <p:nvPr/>
          </p:nvSpPr>
          <p:spPr bwMode="auto">
            <a:xfrm>
              <a:off x="3320" y="3621"/>
              <a:ext cx="300" cy="195"/>
            </a:xfrm>
            <a:custGeom>
              <a:avLst/>
              <a:gdLst>
                <a:gd name="T0" fmla="*/ 0 w 300"/>
                <a:gd name="T1" fmla="*/ 195 h 195"/>
                <a:gd name="T2" fmla="*/ 180 w 300"/>
                <a:gd name="T3" fmla="*/ 195 h 195"/>
                <a:gd name="T4" fmla="*/ 300 w 300"/>
                <a:gd name="T5" fmla="*/ 0 h 195"/>
                <a:gd name="T6" fmla="*/ 120 w 300"/>
                <a:gd name="T7" fmla="*/ 0 h 195"/>
                <a:gd name="T8" fmla="*/ 0 w 300"/>
                <a:gd name="T9" fmla="*/ 195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510113" y="3405052"/>
            <a:ext cx="768350" cy="306388"/>
            <a:chOff x="1376" y="2411"/>
            <a:chExt cx="484" cy="193"/>
          </a:xfrm>
        </p:grpSpPr>
        <p:sp>
          <p:nvSpPr>
            <p:cNvPr id="51310" name="AutoShape 67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1" name="Freeform 68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2" name="Freeform 69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5206901" y="4473440"/>
            <a:ext cx="768350" cy="306387"/>
            <a:chOff x="1376" y="2411"/>
            <a:chExt cx="484" cy="193"/>
          </a:xfrm>
        </p:grpSpPr>
        <p:sp>
          <p:nvSpPr>
            <p:cNvPr id="51307" name="AutoShape 71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8" name="Freeform 72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9" name="Freeform 73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3041551" y="5656127"/>
            <a:ext cx="768350" cy="306388"/>
            <a:chOff x="1376" y="2411"/>
            <a:chExt cx="484" cy="193"/>
          </a:xfrm>
        </p:grpSpPr>
        <p:sp>
          <p:nvSpPr>
            <p:cNvPr id="51304" name="AutoShape 75"/>
            <p:cNvSpPr>
              <a:spLocks noChangeArrowheads="1"/>
            </p:cNvSpPr>
            <p:nvPr/>
          </p:nvSpPr>
          <p:spPr bwMode="auto">
            <a:xfrm>
              <a:off x="1380" y="241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5" name="Freeform 76"/>
            <p:cNvSpPr>
              <a:spLocks/>
            </p:cNvSpPr>
            <p:nvPr/>
          </p:nvSpPr>
          <p:spPr bwMode="auto">
            <a:xfrm>
              <a:off x="1376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6" name="Freeform 77"/>
            <p:cNvSpPr>
              <a:spLocks/>
            </p:cNvSpPr>
            <p:nvPr/>
          </p:nvSpPr>
          <p:spPr bwMode="auto">
            <a:xfrm>
              <a:off x="1640" y="2412"/>
              <a:ext cx="220" cy="192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594 h 188"/>
                <a:gd name="T6" fmla="*/ 0 w 212"/>
                <a:gd name="T7" fmla="*/ 594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27" name="AutoShape 78"/>
          <p:cNvSpPr>
            <a:spLocks noChangeArrowheads="1"/>
          </p:cNvSpPr>
          <p:nvPr/>
        </p:nvSpPr>
        <p:spPr bwMode="auto">
          <a:xfrm>
            <a:off x="5473601" y="39400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28" name="AutoShape 79"/>
          <p:cNvSpPr>
            <a:spLocks noChangeArrowheads="1"/>
          </p:cNvSpPr>
          <p:nvPr/>
        </p:nvSpPr>
        <p:spPr bwMode="auto">
          <a:xfrm rot="2438615">
            <a:off x="5626001" y="38638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29" name="AutoShape 80"/>
          <p:cNvSpPr>
            <a:spLocks noChangeArrowheads="1"/>
          </p:cNvSpPr>
          <p:nvPr/>
        </p:nvSpPr>
        <p:spPr bwMode="auto">
          <a:xfrm>
            <a:off x="5168801" y="37876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0" name="AutoShape 81"/>
          <p:cNvSpPr>
            <a:spLocks noChangeArrowheads="1"/>
          </p:cNvSpPr>
          <p:nvPr/>
        </p:nvSpPr>
        <p:spPr bwMode="auto">
          <a:xfrm rot="4999633">
            <a:off x="5283101" y="428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1" name="AutoShape 82"/>
          <p:cNvSpPr>
            <a:spLocks noChangeArrowheads="1"/>
          </p:cNvSpPr>
          <p:nvPr/>
        </p:nvSpPr>
        <p:spPr bwMode="auto">
          <a:xfrm>
            <a:off x="5778401" y="2873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2" name="AutoShape 83"/>
          <p:cNvSpPr>
            <a:spLocks noChangeArrowheads="1"/>
          </p:cNvSpPr>
          <p:nvPr/>
        </p:nvSpPr>
        <p:spPr bwMode="auto">
          <a:xfrm rot="2438615">
            <a:off x="5930801" y="2797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3" name="AutoShape 84"/>
          <p:cNvSpPr>
            <a:spLocks noChangeArrowheads="1"/>
          </p:cNvSpPr>
          <p:nvPr/>
        </p:nvSpPr>
        <p:spPr bwMode="auto">
          <a:xfrm>
            <a:off x="5473601" y="2720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4" name="AutoShape 85"/>
          <p:cNvSpPr>
            <a:spLocks noChangeArrowheads="1"/>
          </p:cNvSpPr>
          <p:nvPr/>
        </p:nvSpPr>
        <p:spPr bwMode="auto">
          <a:xfrm rot="4999633">
            <a:off x="5587901" y="3216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5" name="AutoShape 86"/>
          <p:cNvSpPr>
            <a:spLocks noChangeArrowheads="1"/>
          </p:cNvSpPr>
          <p:nvPr/>
        </p:nvSpPr>
        <p:spPr bwMode="auto">
          <a:xfrm>
            <a:off x="3873401" y="4016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6" name="AutoShape 87"/>
          <p:cNvSpPr>
            <a:spLocks noChangeArrowheads="1"/>
          </p:cNvSpPr>
          <p:nvPr/>
        </p:nvSpPr>
        <p:spPr bwMode="auto">
          <a:xfrm rot="2438615">
            <a:off x="4025801" y="3940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7" name="AutoShape 88"/>
          <p:cNvSpPr>
            <a:spLocks noChangeArrowheads="1"/>
          </p:cNvSpPr>
          <p:nvPr/>
        </p:nvSpPr>
        <p:spPr bwMode="auto">
          <a:xfrm>
            <a:off x="3568601" y="3863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8" name="AutoShape 89"/>
          <p:cNvSpPr>
            <a:spLocks noChangeArrowheads="1"/>
          </p:cNvSpPr>
          <p:nvPr/>
        </p:nvSpPr>
        <p:spPr bwMode="auto">
          <a:xfrm rot="4999633">
            <a:off x="3682901" y="4359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39" name="AutoShape 91"/>
          <p:cNvSpPr>
            <a:spLocks noChangeArrowheads="1"/>
          </p:cNvSpPr>
          <p:nvPr/>
        </p:nvSpPr>
        <p:spPr bwMode="auto">
          <a:xfrm>
            <a:off x="2120801" y="3863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0" name="AutoShape 92"/>
          <p:cNvSpPr>
            <a:spLocks noChangeArrowheads="1"/>
          </p:cNvSpPr>
          <p:nvPr/>
        </p:nvSpPr>
        <p:spPr bwMode="auto">
          <a:xfrm>
            <a:off x="4076601" y="2847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1" name="AutoShape 93"/>
          <p:cNvSpPr>
            <a:spLocks noChangeArrowheads="1"/>
          </p:cNvSpPr>
          <p:nvPr/>
        </p:nvSpPr>
        <p:spPr bwMode="auto">
          <a:xfrm>
            <a:off x="2992338" y="389559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2" name="AutoShape 94"/>
          <p:cNvSpPr>
            <a:spLocks noChangeArrowheads="1"/>
          </p:cNvSpPr>
          <p:nvPr/>
        </p:nvSpPr>
        <p:spPr bwMode="auto">
          <a:xfrm rot="-1198031">
            <a:off x="3124101" y="34828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3" name="AutoShape 95"/>
          <p:cNvSpPr>
            <a:spLocks noChangeArrowheads="1"/>
          </p:cNvSpPr>
          <p:nvPr/>
        </p:nvSpPr>
        <p:spPr bwMode="auto">
          <a:xfrm rot="3174456">
            <a:off x="2882801" y="45115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4" name="AutoShape 96"/>
          <p:cNvSpPr>
            <a:spLocks noChangeArrowheads="1"/>
          </p:cNvSpPr>
          <p:nvPr/>
        </p:nvSpPr>
        <p:spPr bwMode="auto">
          <a:xfrm rot="-45094">
            <a:off x="4989413" y="27462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45" name="AutoShape 97"/>
          <p:cNvSpPr>
            <a:spLocks noChangeArrowheads="1"/>
          </p:cNvSpPr>
          <p:nvPr/>
        </p:nvSpPr>
        <p:spPr bwMode="auto">
          <a:xfrm rot="2598109">
            <a:off x="4889401" y="3414577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FF"/>
          </a:solidFill>
          <a:ln w="19050">
            <a:solidFill>
              <a:srgbClr val="898DB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2" name="AutoShape 104"/>
          <p:cNvSpPr>
            <a:spLocks noChangeArrowheads="1"/>
          </p:cNvSpPr>
          <p:nvPr/>
        </p:nvSpPr>
        <p:spPr bwMode="auto">
          <a:xfrm>
            <a:off x="3340001" y="51592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008000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3" name="AutoShape 105"/>
          <p:cNvSpPr>
            <a:spLocks noChangeArrowheads="1"/>
          </p:cNvSpPr>
          <p:nvPr/>
        </p:nvSpPr>
        <p:spPr bwMode="auto">
          <a:xfrm rot="2438615">
            <a:off x="3492401" y="508304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4" name="AutoShape 106"/>
          <p:cNvSpPr>
            <a:spLocks noChangeArrowheads="1"/>
          </p:cNvSpPr>
          <p:nvPr/>
        </p:nvSpPr>
        <p:spPr bwMode="auto">
          <a:xfrm>
            <a:off x="3035201" y="5006840"/>
            <a:ext cx="762000" cy="304800"/>
          </a:xfrm>
          <a:prstGeom prst="parallelogram">
            <a:avLst>
              <a:gd name="adj" fmla="val 625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55" name="AutoShape 107"/>
          <p:cNvSpPr>
            <a:spLocks noChangeArrowheads="1"/>
          </p:cNvSpPr>
          <p:nvPr/>
        </p:nvSpPr>
        <p:spPr bwMode="auto">
          <a:xfrm rot="4999633">
            <a:off x="3149501" y="55021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99"/>
          </a:solidFill>
          <a:ln w="19050">
            <a:solidFill>
              <a:srgbClr val="412A7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62" name="Text Box 123"/>
          <p:cNvSpPr txBox="1">
            <a:spLocks noChangeArrowheads="1"/>
          </p:cNvSpPr>
          <p:nvPr/>
        </p:nvSpPr>
        <p:spPr bwMode="auto">
          <a:xfrm>
            <a:off x="676176" y="6011727"/>
            <a:ext cx="62722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Signature type:         preprocess         process         postprocess         append</a:t>
            </a:r>
          </a:p>
        </p:txBody>
      </p:sp>
      <p:grpSp>
        <p:nvGrpSpPr>
          <p:cNvPr id="13" name="Group 124"/>
          <p:cNvGrpSpPr>
            <a:grpSpLocks/>
          </p:cNvGrpSpPr>
          <p:nvPr/>
        </p:nvGrpSpPr>
        <p:grpSpPr bwMode="auto">
          <a:xfrm>
            <a:off x="4425851" y="6135552"/>
            <a:ext cx="330200" cy="120650"/>
            <a:chOff x="824" y="2791"/>
            <a:chExt cx="480" cy="192"/>
          </a:xfrm>
        </p:grpSpPr>
        <p:sp>
          <p:nvSpPr>
            <p:cNvPr id="51294" name="AutoShape 125"/>
            <p:cNvSpPr>
              <a:spLocks noChangeArrowheads="1"/>
            </p:cNvSpPr>
            <p:nvPr/>
          </p:nvSpPr>
          <p:spPr bwMode="auto">
            <a:xfrm>
              <a:off x="824" y="2791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5" name="Freeform 126"/>
            <p:cNvSpPr>
              <a:spLocks/>
            </p:cNvSpPr>
            <p:nvPr/>
          </p:nvSpPr>
          <p:spPr bwMode="auto">
            <a:xfrm>
              <a:off x="1092" y="2791"/>
              <a:ext cx="212" cy="189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233 h 188"/>
                <a:gd name="T6" fmla="*/ 0 w 212"/>
                <a:gd name="T7" fmla="*/ 233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3368576" y="6135552"/>
            <a:ext cx="311150" cy="122238"/>
            <a:chOff x="1376" y="2411"/>
            <a:chExt cx="484" cy="193"/>
          </a:xfrm>
        </p:grpSpPr>
        <p:sp>
          <p:nvSpPr>
            <p:cNvPr id="51291" name="AutoShape 131"/>
            <p:cNvSpPr>
              <a:spLocks noChangeArrowheads="1"/>
            </p:cNvSpPr>
            <p:nvPr/>
          </p:nvSpPr>
          <p:spPr bwMode="auto">
            <a:xfrm>
              <a:off x="1381" y="2411"/>
              <a:ext cx="479" cy="193"/>
            </a:xfrm>
            <a:prstGeom prst="parallelogram">
              <a:avLst>
                <a:gd name="adj" fmla="val 62495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2" name="Freeform 132"/>
            <p:cNvSpPr>
              <a:spLocks/>
            </p:cNvSpPr>
            <p:nvPr/>
          </p:nvSpPr>
          <p:spPr bwMode="auto">
            <a:xfrm>
              <a:off x="1376" y="2411"/>
              <a:ext cx="220" cy="193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755 h 188"/>
                <a:gd name="T6" fmla="*/ 0 w 212"/>
                <a:gd name="T7" fmla="*/ 755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3" name="Freeform 133"/>
            <p:cNvSpPr>
              <a:spLocks/>
            </p:cNvSpPr>
            <p:nvPr/>
          </p:nvSpPr>
          <p:spPr bwMode="auto">
            <a:xfrm>
              <a:off x="1640" y="2411"/>
              <a:ext cx="220" cy="193"/>
            </a:xfrm>
            <a:custGeom>
              <a:avLst/>
              <a:gdLst>
                <a:gd name="T0" fmla="*/ 891 w 212"/>
                <a:gd name="T1" fmla="*/ 0 h 188"/>
                <a:gd name="T2" fmla="*/ 1621 w 212"/>
                <a:gd name="T3" fmla="*/ 0 h 188"/>
                <a:gd name="T4" fmla="*/ 741 w 212"/>
                <a:gd name="T5" fmla="*/ 755 h 188"/>
                <a:gd name="T6" fmla="*/ 0 w 212"/>
                <a:gd name="T7" fmla="*/ 755 h 188"/>
                <a:gd name="T8" fmla="*/ 891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34"/>
          <p:cNvGrpSpPr>
            <a:grpSpLocks/>
          </p:cNvGrpSpPr>
          <p:nvPr/>
        </p:nvGrpSpPr>
        <p:grpSpPr bwMode="auto">
          <a:xfrm>
            <a:off x="2041426" y="6129202"/>
            <a:ext cx="330200" cy="120650"/>
            <a:chOff x="784" y="2159"/>
            <a:chExt cx="480" cy="192"/>
          </a:xfrm>
        </p:grpSpPr>
        <p:sp>
          <p:nvSpPr>
            <p:cNvPr id="51289" name="AutoShape 135"/>
            <p:cNvSpPr>
              <a:spLocks noChangeArrowheads="1"/>
            </p:cNvSpPr>
            <p:nvPr/>
          </p:nvSpPr>
          <p:spPr bwMode="auto">
            <a:xfrm>
              <a:off x="784" y="2159"/>
              <a:ext cx="480" cy="192"/>
            </a:xfrm>
            <a:prstGeom prst="parallelogram">
              <a:avLst>
                <a:gd name="adj" fmla="val 62500"/>
              </a:avLst>
            </a:prstGeom>
            <a:solidFill>
              <a:srgbClr val="FFFFFF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0" name="Freeform 136"/>
            <p:cNvSpPr>
              <a:spLocks/>
            </p:cNvSpPr>
            <p:nvPr/>
          </p:nvSpPr>
          <p:spPr bwMode="auto">
            <a:xfrm>
              <a:off x="784" y="2159"/>
              <a:ext cx="212" cy="189"/>
            </a:xfrm>
            <a:custGeom>
              <a:avLst/>
              <a:gdLst>
                <a:gd name="T0" fmla="*/ 116 w 212"/>
                <a:gd name="T1" fmla="*/ 0 h 188"/>
                <a:gd name="T2" fmla="*/ 212 w 212"/>
                <a:gd name="T3" fmla="*/ 0 h 188"/>
                <a:gd name="T4" fmla="*/ 96 w 212"/>
                <a:gd name="T5" fmla="*/ 233 h 188"/>
                <a:gd name="T6" fmla="*/ 0 w 212"/>
                <a:gd name="T7" fmla="*/ 233 h 188"/>
                <a:gd name="T8" fmla="*/ 116 w 212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"/>
                <a:gd name="T16" fmla="*/ 0 h 188"/>
                <a:gd name="T17" fmla="*/ 212 w 21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" h="188">
                  <a:moveTo>
                    <a:pt x="116" y="0"/>
                  </a:moveTo>
                  <a:lnTo>
                    <a:pt x="212" y="0"/>
                  </a:lnTo>
                  <a:lnTo>
                    <a:pt x="96" y="188"/>
                  </a:lnTo>
                  <a:lnTo>
                    <a:pt x="0" y="18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67" name="Rectangle 142"/>
          <p:cNvSpPr>
            <a:spLocks noChangeArrowheads="1"/>
          </p:cNvSpPr>
          <p:nvPr/>
        </p:nvSpPr>
        <p:spPr bwMode="auto">
          <a:xfrm>
            <a:off x="510826" y="1621434"/>
            <a:ext cx="1042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Federation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68" name="Rectangle 143"/>
          <p:cNvSpPr>
            <a:spLocks noChangeArrowheads="1"/>
          </p:cNvSpPr>
          <p:nvPr/>
        </p:nvSpPr>
        <p:spPr bwMode="auto">
          <a:xfrm>
            <a:off x="510826" y="3825375"/>
            <a:ext cx="11823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SO Program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5" name="Rectangle 142"/>
          <p:cNvSpPr>
            <a:spLocks noChangeArrowheads="1"/>
          </p:cNvSpPr>
          <p:nvPr/>
        </p:nvSpPr>
        <p:spPr bwMode="auto">
          <a:xfrm>
            <a:off x="506063" y="2607516"/>
            <a:ext cx="12425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>
                <a:latin typeface="Arial" charset="0"/>
              </a:rPr>
              <a:t>Service</a:t>
            </a:r>
          </a:p>
          <a:p>
            <a:pPr algn="l"/>
            <a:r>
              <a:rPr lang="en-US" sz="1400" dirty="0" smtClean="0">
                <a:latin typeface="Arial" charset="0"/>
              </a:rPr>
              <a:t>Collaboration</a:t>
            </a:r>
          </a:p>
          <a:p>
            <a:pPr algn="l"/>
            <a:r>
              <a:rPr lang="en-US" sz="1400" dirty="0" smtClean="0">
                <a:latin typeface="Arial" charset="0"/>
              </a:rPr>
              <a:t>Management</a:t>
            </a:r>
          </a:p>
        </p:txBody>
      </p:sp>
      <p:grpSp>
        <p:nvGrpSpPr>
          <p:cNvPr id="16" name="Group 165"/>
          <p:cNvGrpSpPr>
            <a:grpSpLocks/>
          </p:cNvGrpSpPr>
          <p:nvPr/>
        </p:nvGrpSpPr>
        <p:grpSpPr bwMode="auto">
          <a:xfrm>
            <a:off x="5856188" y="6129202"/>
            <a:ext cx="304800" cy="117475"/>
            <a:chOff x="6026150" y="6686550"/>
            <a:chExt cx="304800" cy="117475"/>
          </a:xfrm>
        </p:grpSpPr>
        <p:sp>
          <p:nvSpPr>
            <p:cNvPr id="51278" name="AutoShape 128"/>
            <p:cNvSpPr>
              <a:spLocks noChangeArrowheads="1"/>
            </p:cNvSpPr>
            <p:nvPr/>
          </p:nvSpPr>
          <p:spPr bwMode="auto">
            <a:xfrm>
              <a:off x="6038850" y="6686550"/>
              <a:ext cx="292100" cy="117475"/>
            </a:xfrm>
            <a:prstGeom prst="parallelogram">
              <a:avLst>
                <a:gd name="adj" fmla="val 46023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79" name="Freeform 129"/>
            <p:cNvSpPr>
              <a:spLocks/>
            </p:cNvSpPr>
            <p:nvPr/>
          </p:nvSpPr>
          <p:spPr bwMode="auto">
            <a:xfrm>
              <a:off x="6026150" y="6688629"/>
              <a:ext cx="182563" cy="115396"/>
            </a:xfrm>
            <a:custGeom>
              <a:avLst/>
              <a:gdLst>
                <a:gd name="T0" fmla="*/ 0 w 300"/>
                <a:gd name="T1" fmla="*/ 2147483647 h 195"/>
                <a:gd name="T2" fmla="*/ 0 w 300"/>
                <a:gd name="T3" fmla="*/ 2147483647 h 195"/>
                <a:gd name="T4" fmla="*/ 0 w 300"/>
                <a:gd name="T5" fmla="*/ 0 h 195"/>
                <a:gd name="T6" fmla="*/ 0 w 300"/>
                <a:gd name="T7" fmla="*/ 0 h 195"/>
                <a:gd name="T8" fmla="*/ 0 w 300"/>
                <a:gd name="T9" fmla="*/ 2147483647 h 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95"/>
                <a:gd name="T17" fmla="*/ 300 w 300"/>
                <a:gd name="T18" fmla="*/ 195 h 1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95">
                  <a:moveTo>
                    <a:pt x="0" y="195"/>
                  </a:moveTo>
                  <a:lnTo>
                    <a:pt x="180" y="195"/>
                  </a:lnTo>
                  <a:lnTo>
                    <a:pt x="300" y="0"/>
                  </a:lnTo>
                  <a:lnTo>
                    <a:pt x="120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207"/>
          <p:cNvGrpSpPr/>
          <p:nvPr/>
        </p:nvGrpSpPr>
        <p:grpSpPr>
          <a:xfrm>
            <a:off x="3816252" y="3178040"/>
            <a:ext cx="2332294" cy="1981200"/>
            <a:chOff x="4131047" y="3590568"/>
            <a:chExt cx="2332294" cy="1981200"/>
          </a:xfrm>
        </p:grpSpPr>
        <p:cxnSp>
          <p:nvCxnSpPr>
            <p:cNvPr id="51273" name="Straight Arrow Connector 184"/>
            <p:cNvCxnSpPr>
              <a:cxnSpLocks noChangeShapeType="1"/>
            </p:cNvCxnSpPr>
            <p:nvPr/>
          </p:nvCxnSpPr>
          <p:spPr bwMode="auto">
            <a:xfrm rot="5400000">
              <a:off x="3896891" y="4962961"/>
              <a:ext cx="842963" cy="374652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sm" len="lg"/>
            </a:ln>
          </p:spPr>
        </p:cxnSp>
        <p:cxnSp>
          <p:nvCxnSpPr>
            <p:cNvPr id="51275" name="Straight Arrow Connector 186"/>
            <p:cNvCxnSpPr>
              <a:cxnSpLocks noChangeShapeType="1"/>
            </p:cNvCxnSpPr>
            <p:nvPr/>
          </p:nvCxnSpPr>
          <p:spPr bwMode="auto">
            <a:xfrm flipV="1">
              <a:off x="4829546" y="4535131"/>
              <a:ext cx="1074737" cy="53976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none" w="sm" len="lg"/>
            </a:ln>
          </p:spPr>
        </p:cxnSp>
        <p:cxnSp>
          <p:nvCxnSpPr>
            <p:cNvPr id="51276" name="Straight Arrow Connector 187"/>
            <p:cNvCxnSpPr>
              <a:cxnSpLocks noChangeShapeType="1"/>
              <a:stCxn id="51235" idx="2"/>
              <a:endCxn id="51231" idx="4"/>
            </p:cNvCxnSpPr>
            <p:nvPr/>
          </p:nvCxnSpPr>
          <p:spPr bwMode="auto">
            <a:xfrm flipV="1">
              <a:off x="4844091" y="3590568"/>
              <a:ext cx="1619250" cy="990600"/>
            </a:xfrm>
            <a:prstGeom prst="straightConnector1">
              <a:avLst/>
            </a:prstGeom>
            <a:noFill/>
            <a:ln w="19050">
              <a:solidFill>
                <a:srgbClr val="008000"/>
              </a:solidFill>
              <a:round/>
              <a:headEnd type="triangle" w="sm" len="lg"/>
              <a:tailEnd type="none" w="sm" len="lg"/>
            </a:ln>
          </p:spPr>
        </p:cxnSp>
      </p:grpSp>
      <p:grpSp>
        <p:nvGrpSpPr>
          <p:cNvPr id="18" name="Group 109"/>
          <p:cNvGrpSpPr>
            <a:grpSpLocks/>
          </p:cNvGrpSpPr>
          <p:nvPr/>
        </p:nvGrpSpPr>
        <p:grpSpPr bwMode="auto">
          <a:xfrm>
            <a:off x="7244795" y="4028940"/>
            <a:ext cx="1409700" cy="1527175"/>
            <a:chOff x="4832" y="2544"/>
            <a:chExt cx="888" cy="962"/>
          </a:xfrm>
        </p:grpSpPr>
        <p:sp>
          <p:nvSpPr>
            <p:cNvPr id="188" name="AutoShape 110"/>
            <p:cNvSpPr>
              <a:spLocks noChangeArrowheads="1"/>
            </p:cNvSpPr>
            <p:nvPr/>
          </p:nvSpPr>
          <p:spPr bwMode="auto">
            <a:xfrm>
              <a:off x="4832" y="2560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CCCCFF"/>
            </a:solidFill>
            <a:ln w="19050">
              <a:solidFill>
                <a:srgbClr val="898DB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9" name="Text Box 111"/>
            <p:cNvSpPr txBox="1">
              <a:spLocks noChangeArrowheads="1"/>
            </p:cNvSpPr>
            <p:nvPr/>
          </p:nvSpPr>
          <p:spPr bwMode="auto">
            <a:xfrm>
              <a:off x="5120" y="2544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Job</a:t>
              </a:r>
            </a:p>
          </p:txBody>
        </p:sp>
        <p:sp>
          <p:nvSpPr>
            <p:cNvPr id="190" name="AutoShape 112"/>
            <p:cNvSpPr>
              <a:spLocks noChangeArrowheads="1"/>
            </p:cNvSpPr>
            <p:nvPr/>
          </p:nvSpPr>
          <p:spPr bwMode="auto">
            <a:xfrm>
              <a:off x="4832" y="2800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666699"/>
            </a:solidFill>
            <a:ln w="19050">
              <a:solidFill>
                <a:srgbClr val="412A7A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1" name="Text Box 113"/>
            <p:cNvSpPr txBox="1">
              <a:spLocks noChangeArrowheads="1"/>
            </p:cNvSpPr>
            <p:nvPr/>
          </p:nvSpPr>
          <p:spPr bwMode="auto">
            <a:xfrm>
              <a:off x="5120" y="2784"/>
              <a:ext cx="3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Task</a:t>
              </a:r>
            </a:p>
          </p:txBody>
        </p:sp>
        <p:sp>
          <p:nvSpPr>
            <p:cNvPr id="192" name="AutoShape 114"/>
            <p:cNvSpPr>
              <a:spLocks noChangeArrowheads="1"/>
            </p:cNvSpPr>
            <p:nvPr/>
          </p:nvSpPr>
          <p:spPr bwMode="auto">
            <a:xfrm>
              <a:off x="4835" y="3037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008000"/>
            </a:solidFill>
            <a:ln w="19050">
              <a:solidFill>
                <a:srgbClr val="3333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3" name="Text Box 115"/>
            <p:cNvSpPr txBox="1">
              <a:spLocks noChangeArrowheads="1"/>
            </p:cNvSpPr>
            <p:nvPr/>
          </p:nvSpPr>
          <p:spPr bwMode="auto">
            <a:xfrm>
              <a:off x="5115" y="3024"/>
              <a:ext cx="5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Context</a:t>
              </a:r>
            </a:p>
          </p:txBody>
        </p:sp>
        <p:sp>
          <p:nvSpPr>
            <p:cNvPr id="194" name="AutoShape 116"/>
            <p:cNvSpPr>
              <a:spLocks noChangeArrowheads="1"/>
            </p:cNvSpPr>
            <p:nvPr/>
          </p:nvSpPr>
          <p:spPr bwMode="auto">
            <a:xfrm>
              <a:off x="4832" y="3325"/>
              <a:ext cx="336" cy="134"/>
            </a:xfrm>
            <a:prstGeom prst="parallelogram">
              <a:avLst>
                <a:gd name="adj" fmla="val 62687"/>
              </a:avLst>
            </a:prstGeom>
            <a:solidFill>
              <a:srgbClr val="FF9900"/>
            </a:solidFill>
            <a:ln w="190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5" name="Text Box 117"/>
            <p:cNvSpPr txBox="1">
              <a:spLocks noChangeArrowheads="1"/>
            </p:cNvSpPr>
            <p:nvPr/>
          </p:nvSpPr>
          <p:spPr bwMode="auto">
            <a:xfrm>
              <a:off x="5120" y="3312"/>
              <a:ext cx="60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Signature</a:t>
              </a:r>
            </a:p>
          </p:txBody>
        </p:sp>
      </p:grpSp>
      <p:sp>
        <p:nvSpPr>
          <p:cNvPr id="206" name="Oval 9"/>
          <p:cNvSpPr>
            <a:spLocks noChangeArrowheads="1"/>
          </p:cNvSpPr>
          <p:nvPr/>
        </p:nvSpPr>
        <p:spPr bwMode="auto">
          <a:xfrm>
            <a:off x="2531285" y="1661856"/>
            <a:ext cx="153989" cy="15399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131" name="Group 183"/>
          <p:cNvGrpSpPr/>
          <p:nvPr/>
        </p:nvGrpSpPr>
        <p:grpSpPr>
          <a:xfrm>
            <a:off x="7050048" y="3227624"/>
            <a:ext cx="1904032" cy="738664"/>
            <a:chOff x="7239968" y="3619334"/>
            <a:chExt cx="1904032" cy="738664"/>
          </a:xfrm>
        </p:grpSpPr>
        <p:sp>
          <p:nvSpPr>
            <p:cNvPr id="132" name="Oval 27"/>
            <p:cNvSpPr>
              <a:spLocks noChangeArrowheads="1"/>
            </p:cNvSpPr>
            <p:nvPr/>
          </p:nvSpPr>
          <p:spPr bwMode="auto">
            <a:xfrm>
              <a:off x="7239968" y="4144633"/>
              <a:ext cx="152400" cy="1524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" name="Oval 9"/>
            <p:cNvSpPr>
              <a:spLocks noChangeArrowheads="1"/>
            </p:cNvSpPr>
            <p:nvPr/>
          </p:nvSpPr>
          <p:spPr bwMode="auto">
            <a:xfrm>
              <a:off x="7239968" y="3931191"/>
              <a:ext cx="153989" cy="153994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" name="Oval 23"/>
            <p:cNvSpPr>
              <a:spLocks noChangeArrowheads="1"/>
            </p:cNvSpPr>
            <p:nvPr/>
          </p:nvSpPr>
          <p:spPr bwMode="auto">
            <a:xfrm>
              <a:off x="7239968" y="3708420"/>
              <a:ext cx="152402" cy="15240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" name="Text Box 28"/>
            <p:cNvSpPr txBox="1">
              <a:spLocks noChangeArrowheads="1"/>
            </p:cNvSpPr>
            <p:nvPr/>
          </p:nvSpPr>
          <p:spPr bwMode="auto">
            <a:xfrm>
              <a:off x="7381979" y="3619334"/>
              <a:ext cx="1762021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Cataloger</a:t>
              </a:r>
            </a:p>
            <a:p>
              <a:pPr algn="l"/>
              <a:r>
                <a:rPr lang="en-US" sz="1400" dirty="0" err="1" smtClean="0">
                  <a:solidFill>
                    <a:srgbClr val="000000"/>
                  </a:solidFill>
                  <a:latin typeface="Arial" charset="0"/>
                </a:rPr>
                <a:t>Provisioner</a:t>
              </a:r>
              <a:endParaRPr lang="en-US" sz="1400" dirty="0" smtClean="0">
                <a:solidFill>
                  <a:srgbClr val="000000"/>
                </a:solidFill>
                <a:latin typeface="Arial" charset="0"/>
              </a:endParaRPr>
            </a:p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Federation 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Member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9872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ea typeface="Courier New" charset="0"/>
                <a:cs typeface="Courier New" charset="0"/>
              </a:rPr>
              <a:t>Push vs. Pull execution</a:t>
            </a:r>
            <a:endParaRPr lang="en-US" sz="3600" dirty="0" smtClean="0"/>
          </a:p>
        </p:txBody>
      </p:sp>
      <p:sp>
        <p:nvSpPr>
          <p:cNvPr id="53" name="Cloud 52"/>
          <p:cNvSpPr>
            <a:spLocks noChangeArrowheads="1"/>
          </p:cNvSpPr>
          <p:nvPr/>
        </p:nvSpPr>
        <p:spPr bwMode="auto">
          <a:xfrm>
            <a:off x="5463988" y="4536531"/>
            <a:ext cx="2017713" cy="1160096"/>
          </a:xfrm>
          <a:custGeom>
            <a:avLst/>
            <a:gdLst>
              <a:gd name="T0" fmla="*/ 2016032 w 43200"/>
              <a:gd name="T1" fmla="*/ 617538 h 43200"/>
              <a:gd name="T2" fmla="*/ 1008857 w 43200"/>
              <a:gd name="T3" fmla="*/ 1233760 h 43200"/>
              <a:gd name="T4" fmla="*/ 6259 w 43200"/>
              <a:gd name="T5" fmla="*/ 617538 h 43200"/>
              <a:gd name="T6" fmla="*/ 1008857 w 43200"/>
              <a:gd name="T7" fmla="*/ 70617 h 43200"/>
              <a:gd name="T8" fmla="*/ 0 60000 65536"/>
              <a:gd name="T9" fmla="*/ 1 60000 65536"/>
              <a:gd name="T10" fmla="*/ 2 60000 65536"/>
              <a:gd name="T11" fmla="*/ 3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Exertion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Space</a:t>
            </a:r>
          </a:p>
        </p:txBody>
      </p:sp>
      <p:sp>
        <p:nvSpPr>
          <p:cNvPr id="52" name="Cloud 51"/>
          <p:cNvSpPr>
            <a:spLocks noChangeArrowheads="1"/>
          </p:cNvSpPr>
          <p:nvPr/>
        </p:nvSpPr>
        <p:spPr bwMode="auto">
          <a:xfrm>
            <a:off x="5522602" y="1759627"/>
            <a:ext cx="2017713" cy="1191846"/>
          </a:xfrm>
          <a:custGeom>
            <a:avLst/>
            <a:gdLst>
              <a:gd name="T0" fmla="*/ 2016032 w 43200"/>
              <a:gd name="T1" fmla="*/ 618331 h 43200"/>
              <a:gd name="T2" fmla="*/ 1008857 w 43200"/>
              <a:gd name="T3" fmla="*/ 1235345 h 43200"/>
              <a:gd name="T4" fmla="*/ 6259 w 43200"/>
              <a:gd name="T5" fmla="*/ 618331 h 43200"/>
              <a:gd name="T6" fmla="*/ 1008857 w 43200"/>
              <a:gd name="T7" fmla="*/ 70707 h 43200"/>
              <a:gd name="T8" fmla="*/ 0 60000 65536"/>
              <a:gd name="T9" fmla="*/ 1 60000 65536"/>
              <a:gd name="T10" fmla="*/ 2 60000 65536"/>
              <a:gd name="T11" fmla="*/ 3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   Service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   Providers</a:t>
            </a:r>
            <a:endParaRPr lang="en-US" sz="1800" kern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37052" y="1979706"/>
            <a:ext cx="737068" cy="737068"/>
          </a:xfrm>
          <a:prstGeom prst="ellipse">
            <a:avLst/>
          </a:prstGeom>
          <a:gradFill flip="none" rotWithShape="1">
            <a:gsLst>
              <a:gs pos="50000">
                <a:srgbClr val="9BBB59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9BBB59">
                <a:lumMod val="50000"/>
                <a:alpha val="35000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Task</a:t>
            </a:r>
          </a:p>
        </p:txBody>
      </p:sp>
      <p:sp>
        <p:nvSpPr>
          <p:cNvPr id="55" name="Pentagon 54"/>
          <p:cNvSpPr>
            <a:spLocks noChangeArrowheads="1"/>
          </p:cNvSpPr>
          <p:nvPr/>
        </p:nvSpPr>
        <p:spPr bwMode="auto">
          <a:xfrm>
            <a:off x="1477776" y="1820318"/>
            <a:ext cx="611187" cy="273050"/>
          </a:xfrm>
          <a:prstGeom prst="homePlate">
            <a:avLst>
              <a:gd name="adj" fmla="val 5000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ts val="1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PUSH</a:t>
            </a:r>
          </a:p>
        </p:txBody>
      </p:sp>
      <p:sp>
        <p:nvSpPr>
          <p:cNvPr id="56" name="Pentagon 55"/>
          <p:cNvSpPr>
            <a:spLocks noChangeArrowheads="1"/>
          </p:cNvSpPr>
          <p:nvPr/>
        </p:nvSpPr>
        <p:spPr bwMode="auto">
          <a:xfrm>
            <a:off x="1488888" y="2580730"/>
            <a:ext cx="611188" cy="271463"/>
          </a:xfrm>
          <a:prstGeom prst="homePlate">
            <a:avLst>
              <a:gd name="adj" fmla="val 50001"/>
            </a:avLst>
          </a:prstGeom>
          <a:gradFill rotWithShape="1">
            <a:gsLst>
              <a:gs pos="0">
                <a:srgbClr val="9BC1FF"/>
              </a:gs>
              <a:gs pos="100000">
                <a:srgbClr val="000090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ts val="1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PULL</a:t>
            </a:r>
          </a:p>
        </p:txBody>
      </p:sp>
      <p:sp>
        <p:nvSpPr>
          <p:cNvPr id="58" name="Oval 57"/>
          <p:cNvSpPr/>
          <p:nvPr/>
        </p:nvSpPr>
        <p:spPr>
          <a:xfrm>
            <a:off x="837052" y="4728967"/>
            <a:ext cx="737068" cy="737068"/>
          </a:xfrm>
          <a:prstGeom prst="ellipse">
            <a:avLst/>
          </a:prstGeom>
          <a:gradFill flip="none" rotWithShape="1">
            <a:gsLst>
              <a:gs pos="50000">
                <a:srgbClr val="9BBB59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Job</a:t>
            </a:r>
          </a:p>
        </p:txBody>
      </p:sp>
      <p:sp>
        <p:nvSpPr>
          <p:cNvPr id="59" name="Pentagon 58"/>
          <p:cNvSpPr>
            <a:spLocks noChangeArrowheads="1"/>
          </p:cNvSpPr>
          <p:nvPr/>
        </p:nvSpPr>
        <p:spPr bwMode="auto">
          <a:xfrm>
            <a:off x="1477776" y="4569868"/>
            <a:ext cx="611187" cy="273050"/>
          </a:xfrm>
          <a:prstGeom prst="homePlate">
            <a:avLst>
              <a:gd name="adj" fmla="val 5000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ts val="1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PUSH</a:t>
            </a:r>
          </a:p>
        </p:txBody>
      </p:sp>
      <p:sp>
        <p:nvSpPr>
          <p:cNvPr id="60" name="Pentagon 59"/>
          <p:cNvSpPr>
            <a:spLocks noChangeArrowheads="1"/>
          </p:cNvSpPr>
          <p:nvPr/>
        </p:nvSpPr>
        <p:spPr bwMode="auto">
          <a:xfrm>
            <a:off x="1488888" y="5330280"/>
            <a:ext cx="611188" cy="271463"/>
          </a:xfrm>
          <a:prstGeom prst="homePlate">
            <a:avLst>
              <a:gd name="adj" fmla="val 50001"/>
            </a:avLst>
          </a:prstGeom>
          <a:gradFill rotWithShape="1">
            <a:gsLst>
              <a:gs pos="0">
                <a:srgbClr val="9BC1FF"/>
              </a:gs>
              <a:gs pos="100000">
                <a:srgbClr val="000090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ts val="11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PULL</a:t>
            </a:r>
          </a:p>
        </p:txBody>
      </p:sp>
      <p:sp>
        <p:nvSpPr>
          <p:cNvPr id="61" name="Rounded Rectangle 60"/>
          <p:cNvSpPr>
            <a:spLocks noChangeArrowheads="1"/>
          </p:cNvSpPr>
          <p:nvPr/>
        </p:nvSpPr>
        <p:spPr bwMode="auto">
          <a:xfrm>
            <a:off x="3547876" y="2780755"/>
            <a:ext cx="928687" cy="44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Jobber</a:t>
            </a:r>
          </a:p>
        </p:txBody>
      </p:sp>
      <p:sp>
        <p:nvSpPr>
          <p:cNvPr id="62" name="Rounded Rectangle 61"/>
          <p:cNvSpPr>
            <a:spLocks noChangeArrowheads="1"/>
          </p:cNvSpPr>
          <p:nvPr/>
        </p:nvSpPr>
        <p:spPr bwMode="auto">
          <a:xfrm>
            <a:off x="3547876" y="4917530"/>
            <a:ext cx="928687" cy="441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000090"/>
              </a:gs>
            </a:gsLst>
            <a:lin ang="5400000"/>
          </a:gradFill>
          <a:ln w="9525">
            <a:solidFill>
              <a:srgbClr val="00009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ts val="14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Spacer</a:t>
            </a:r>
          </a:p>
        </p:txBody>
      </p:sp>
      <p:sp>
        <p:nvSpPr>
          <p:cNvPr id="63" name="Right Arrow 62"/>
          <p:cNvSpPr>
            <a:spLocks noChangeArrowheads="1"/>
          </p:cNvSpPr>
          <p:nvPr/>
        </p:nvSpPr>
        <p:spPr bwMode="auto">
          <a:xfrm rot="3285333">
            <a:off x="1576994" y="3821362"/>
            <a:ext cx="2428875" cy="134938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000090"/>
              </a:gs>
            </a:gsLst>
            <a:lin ang="5400000"/>
          </a:gradFill>
          <a:ln w="9525">
            <a:solidFill>
              <a:srgbClr val="000090"/>
            </a:solidFill>
            <a:miter lim="800000"/>
            <a:headEnd/>
            <a:tailEnd/>
          </a:ln>
          <a:effectLst>
            <a:outerShdw dist="23000" dir="5400000" rotWithShape="0">
              <a:srgbClr val="00009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4" name="Right Arrow 63"/>
          <p:cNvSpPr>
            <a:spLocks noChangeArrowheads="1"/>
          </p:cNvSpPr>
          <p:nvPr/>
        </p:nvSpPr>
        <p:spPr bwMode="auto">
          <a:xfrm rot="19080000">
            <a:off x="1867574" y="3830259"/>
            <a:ext cx="1828800" cy="154851"/>
          </a:xfrm>
          <a:prstGeom prst="rightArrow">
            <a:avLst>
              <a:gd name="adj1" fmla="val 50000"/>
              <a:gd name="adj2" fmla="val 49991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5" name="Right Arrow 64"/>
          <p:cNvSpPr>
            <a:spLocks noChangeArrowheads="1"/>
          </p:cNvSpPr>
          <p:nvPr/>
        </p:nvSpPr>
        <p:spPr bwMode="auto">
          <a:xfrm rot="20494586">
            <a:off x="4639099" y="2621026"/>
            <a:ext cx="622300" cy="142875"/>
          </a:xfrm>
          <a:prstGeom prst="rightArrow">
            <a:avLst>
              <a:gd name="adj1" fmla="val 50000"/>
              <a:gd name="adj2" fmla="val 50008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6" name="Right Arrow 65"/>
          <p:cNvSpPr>
            <a:spLocks noChangeArrowheads="1"/>
          </p:cNvSpPr>
          <p:nvPr/>
        </p:nvSpPr>
        <p:spPr bwMode="auto">
          <a:xfrm>
            <a:off x="4640076" y="5098505"/>
            <a:ext cx="622300" cy="142875"/>
          </a:xfrm>
          <a:prstGeom prst="rightArrow">
            <a:avLst>
              <a:gd name="adj1" fmla="val 50000"/>
              <a:gd name="adj2" fmla="val 50008"/>
            </a:avLst>
          </a:prstGeom>
          <a:gradFill rotWithShape="1">
            <a:gsLst>
              <a:gs pos="0">
                <a:srgbClr val="9BC1FF"/>
              </a:gs>
              <a:gs pos="100000">
                <a:srgbClr val="000090"/>
              </a:gs>
            </a:gsLst>
            <a:lin ang="5400000"/>
          </a:gradFill>
          <a:ln w="9525">
            <a:solidFill>
              <a:srgbClr val="00009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7" name="Right Arrow 66"/>
          <p:cNvSpPr>
            <a:spLocks noChangeArrowheads="1"/>
          </p:cNvSpPr>
          <p:nvPr/>
        </p:nvSpPr>
        <p:spPr bwMode="auto">
          <a:xfrm rot="20645182">
            <a:off x="2195326" y="5215980"/>
            <a:ext cx="1249362" cy="150813"/>
          </a:xfrm>
          <a:prstGeom prst="rightArrow">
            <a:avLst>
              <a:gd name="adj1" fmla="val 50000"/>
              <a:gd name="adj2" fmla="val 50012"/>
            </a:avLst>
          </a:prstGeom>
          <a:gradFill rotWithShape="1">
            <a:gsLst>
              <a:gs pos="0">
                <a:srgbClr val="9BC1FF"/>
              </a:gs>
              <a:gs pos="100000">
                <a:srgbClr val="000090"/>
              </a:gs>
            </a:gsLst>
            <a:lin ang="5400000"/>
          </a:gradFill>
          <a:ln w="9525">
            <a:solidFill>
              <a:srgbClr val="000090"/>
            </a:solidFill>
            <a:miter lim="800000"/>
            <a:headEnd/>
            <a:tailEnd/>
          </a:ln>
          <a:effectLst>
            <a:outerShdw dist="23000" dir="5400000" rotWithShape="0">
              <a:srgbClr val="00009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 rot="20490497">
            <a:off x="4469481" y="2363853"/>
            <a:ext cx="9794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Calibri"/>
                <a:ea typeface="+mn-ea"/>
                <a:cs typeface="Calibri"/>
              </a:rPr>
              <a:t>PARALLEL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ysClr val="windowText" lastClr="000000"/>
              </a:solidFill>
              <a:latin typeface="Calibri"/>
              <a:ea typeface="+mn-ea"/>
              <a:cs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Calibri"/>
                <a:ea typeface="+mn-ea"/>
                <a:cs typeface="Calibri"/>
              </a:rPr>
              <a:t>SEQUENTIAL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8788" y="4847680"/>
            <a:ext cx="9794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Calibri"/>
                <a:ea typeface="+mn-ea"/>
                <a:cs typeface="Calibri"/>
              </a:rPr>
              <a:t>PARALLEL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ysClr val="windowText" lastClr="000000"/>
              </a:solidFill>
              <a:latin typeface="Calibri"/>
              <a:ea typeface="+mn-ea"/>
              <a:cs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Calibri"/>
                <a:ea typeface="+mn-ea"/>
                <a:cs typeface="Calibri"/>
              </a:rPr>
              <a:t>SEQUENTIAL</a:t>
            </a:r>
          </a:p>
        </p:txBody>
      </p:sp>
      <p:sp>
        <p:nvSpPr>
          <p:cNvPr id="70" name="Right Arrow 69"/>
          <p:cNvSpPr>
            <a:spLocks noChangeArrowheads="1"/>
          </p:cNvSpPr>
          <p:nvPr/>
        </p:nvSpPr>
        <p:spPr bwMode="auto">
          <a:xfrm rot="357210" flipV="1">
            <a:off x="2267395" y="2042295"/>
            <a:ext cx="3406459" cy="149559"/>
          </a:xfrm>
          <a:prstGeom prst="rightArrow">
            <a:avLst>
              <a:gd name="adj1" fmla="val 50000"/>
              <a:gd name="adj2" fmla="val 50083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23638" y="2184063"/>
            <a:ext cx="272166" cy="272166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5325" name="TextBox 71"/>
          <p:cNvSpPr txBox="1">
            <a:spLocks noChangeArrowheads="1"/>
          </p:cNvSpPr>
          <p:nvPr/>
        </p:nvSpPr>
        <p:spPr bwMode="auto">
          <a:xfrm>
            <a:off x="5524313" y="3156628"/>
            <a:ext cx="1423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Provider matching </a:t>
            </a:r>
          </a:p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task signature</a:t>
            </a:r>
          </a:p>
        </p:txBody>
      </p:sp>
      <p:cxnSp>
        <p:nvCxnSpPr>
          <p:cNvPr id="73" name="Straight Arrow Connector 72"/>
          <p:cNvCxnSpPr>
            <a:cxnSpLocks noChangeShapeType="1"/>
            <a:stCxn id="55325" idx="0"/>
            <a:endCxn id="71" idx="4"/>
          </p:cNvCxnSpPr>
          <p:nvPr/>
        </p:nvCxnSpPr>
        <p:spPr bwMode="auto">
          <a:xfrm rot="16200000" flipV="1">
            <a:off x="5697815" y="2618136"/>
            <a:ext cx="700399" cy="37658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7" name="TextBox 26"/>
          <p:cNvSpPr txBox="1"/>
          <p:nvPr/>
        </p:nvSpPr>
        <p:spPr>
          <a:xfrm>
            <a:off x="6072609" y="3856838"/>
            <a:ext cx="1433513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Exertion matching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provider signature</a:t>
            </a:r>
            <a:endParaRPr lang="en-US" sz="12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>
            <a:cxnSpLocks noChangeShapeType="1"/>
            <a:stCxn id="27" idx="2"/>
            <a:endCxn id="31" idx="1"/>
          </p:cNvCxnSpPr>
          <p:nvPr/>
        </p:nvCxnSpPr>
        <p:spPr bwMode="auto">
          <a:xfrm rot="16200000" flipH="1">
            <a:off x="6630982" y="4475596"/>
            <a:ext cx="745856" cy="42908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" name="Oval 30"/>
          <p:cNvSpPr/>
          <p:nvPr/>
        </p:nvSpPr>
        <p:spPr>
          <a:xfrm>
            <a:off x="7195007" y="5039621"/>
            <a:ext cx="160114" cy="160114"/>
          </a:xfrm>
          <a:prstGeom prst="ellipse">
            <a:avLst/>
          </a:prstGeom>
          <a:gradFill flip="none" rotWithShape="1">
            <a:gsLst>
              <a:gs pos="50000">
                <a:srgbClr val="9BBB59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9BBB5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9BBB59">
                <a:lumMod val="50000"/>
                <a:alpha val="35000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7" name="Curved Left Arrow 56"/>
          <p:cNvSpPr>
            <a:spLocks noChangeArrowheads="1"/>
          </p:cNvSpPr>
          <p:nvPr/>
        </p:nvSpPr>
        <p:spPr bwMode="auto">
          <a:xfrm>
            <a:off x="7384375" y="2106923"/>
            <a:ext cx="1087438" cy="3155950"/>
          </a:xfrm>
          <a:prstGeom prst="curvedLeftArrow">
            <a:avLst>
              <a:gd name="adj1" fmla="val 10320"/>
              <a:gd name="adj2" fmla="val 27372"/>
              <a:gd name="adj3" fmla="val 11678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rPr>
              <a:t>Take</a:t>
            </a:r>
          </a:p>
        </p:txBody>
      </p:sp>
      <p:sp>
        <p:nvSpPr>
          <p:cNvPr id="37" name="Oval 36"/>
          <p:cNvSpPr/>
          <p:nvPr/>
        </p:nvSpPr>
        <p:spPr>
          <a:xfrm>
            <a:off x="7126499" y="2033618"/>
            <a:ext cx="272166" cy="272166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50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004" y="2559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Three Programming Abstractions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6538"/>
            <a:ext cx="7543800" cy="4114800"/>
          </a:xfrm>
        </p:spPr>
        <p:txBody>
          <a:bodyPr/>
          <a:lstStyle/>
          <a:p>
            <a:r>
              <a:rPr lang="en-US" dirty="0" smtClean="0"/>
              <a:t>EO Programming</a:t>
            </a:r>
          </a:p>
          <a:p>
            <a:pPr lvl="1"/>
            <a:r>
              <a:rPr lang="en-US" dirty="0" smtClean="0"/>
              <a:t>Service collaborations</a:t>
            </a:r>
          </a:p>
          <a:p>
            <a:r>
              <a:rPr lang="en-US" dirty="0" smtClean="0"/>
              <a:t>VO Programming</a:t>
            </a:r>
          </a:p>
          <a:p>
            <a:pPr lvl="1"/>
            <a:r>
              <a:rPr lang="en-US" dirty="0" smtClean="0"/>
              <a:t>Functional composition</a:t>
            </a:r>
          </a:p>
          <a:p>
            <a:r>
              <a:rPr lang="en-US" dirty="0" smtClean="0"/>
              <a:t>MB programming</a:t>
            </a:r>
          </a:p>
          <a:p>
            <a:pPr lvl="1"/>
            <a:r>
              <a:rPr lang="en-US" dirty="0" smtClean="0"/>
              <a:t>Model collaborations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Mike Sobolewski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0E867-761E-264F-9436-73FFFB3EA5A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77820" y="0"/>
            <a:ext cx="84709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From Computing to Metacomputing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Mike Sobolewski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87F042-DC74-8749-A3F2-BE5FE41C6213}" type="slidenum">
              <a:rPr lang="en-US"/>
              <a:pPr/>
              <a:t>26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5882" y="4328842"/>
            <a:ext cx="1949975" cy="22562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958850" y="4513345"/>
            <a:ext cx="1682750" cy="563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Programming</a:t>
            </a:r>
            <a:b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1600" kern="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Env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958850" y="5151438"/>
            <a:ext cx="1682750" cy="5651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OS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958850" y="5834063"/>
            <a:ext cx="1682750" cy="563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Processor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71782" y="2965765"/>
            <a:ext cx="1949975" cy="22562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3714750" y="3117850"/>
            <a:ext cx="1682750" cy="563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Service</a:t>
            </a:r>
            <a:br>
              <a:rPr lang="en-US" sz="1600">
                <a:solidFill>
                  <a:srgbClr val="000000"/>
                </a:solidFill>
                <a:latin typeface="Calibri" charset="0"/>
              </a:rPr>
            </a:br>
            <a:r>
              <a:rPr lang="en-US" sz="1600">
                <a:solidFill>
                  <a:srgbClr val="000000"/>
                </a:solidFill>
                <a:latin typeface="Calibri" charset="0"/>
              </a:rPr>
              <a:t>Context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3714750" y="3789363"/>
            <a:ext cx="1682750" cy="563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Service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Management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714750" y="4470400"/>
            <a:ext cx="1682750" cy="5651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Service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Implementation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43124" y="1621733"/>
            <a:ext cx="1949975" cy="22562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6486525" y="1773238"/>
            <a:ext cx="1682750" cy="563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EO</a:t>
            </a:r>
            <a:b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Programming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6486525" y="2444750"/>
            <a:ext cx="1682750" cy="5651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SORCER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Meta-OS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6486525" y="3127375"/>
            <a:ext cx="1682750" cy="563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Metaprocessor</a:t>
            </a:r>
            <a: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</a:t>
            </a: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Services)</a:t>
            </a:r>
          </a:p>
        </p:txBody>
      </p:sp>
      <p:cxnSp>
        <p:nvCxnSpPr>
          <p:cNvPr id="38" name="Elbow Connector 37"/>
          <p:cNvCxnSpPr>
            <a:cxnSpLocks noChangeShapeType="1"/>
            <a:stCxn id="37" idx="3"/>
            <a:endCxn id="29" idx="3"/>
          </p:cNvCxnSpPr>
          <p:nvPr/>
        </p:nvCxnSpPr>
        <p:spPr bwMode="auto">
          <a:xfrm flipH="1">
            <a:off x="2641600" y="3409950"/>
            <a:ext cx="5527675" cy="2706688"/>
          </a:xfrm>
          <a:prstGeom prst="bentConnector3">
            <a:avLst>
              <a:gd name="adj1" fmla="val -7125"/>
            </a:avLst>
          </a:prstGeom>
          <a:noFill/>
          <a:ln w="50800">
            <a:solidFill>
              <a:srgbClr val="00009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V="1">
            <a:off x="2797175" y="4805473"/>
            <a:ext cx="746125" cy="0"/>
          </a:xfrm>
          <a:prstGeom prst="straightConnector1">
            <a:avLst/>
          </a:prstGeom>
          <a:noFill/>
          <a:ln w="50800">
            <a:solidFill>
              <a:srgbClr val="000090"/>
            </a:solidFill>
            <a:round/>
            <a:headEnd/>
            <a:tailEnd type="non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Straight Arrow Connector 39"/>
          <p:cNvCxnSpPr>
            <a:cxnSpLocks noChangeShapeType="1"/>
            <a:endCxn id="37" idx="1"/>
          </p:cNvCxnSpPr>
          <p:nvPr/>
        </p:nvCxnSpPr>
        <p:spPr bwMode="auto">
          <a:xfrm flipV="1">
            <a:off x="5726113" y="3409950"/>
            <a:ext cx="760412" cy="0"/>
          </a:xfrm>
          <a:prstGeom prst="straightConnector1">
            <a:avLst/>
          </a:prstGeom>
          <a:noFill/>
          <a:ln w="50800">
            <a:solidFill>
              <a:srgbClr val="000090"/>
            </a:solidFill>
            <a:round/>
            <a:headEnd/>
            <a:tailEnd type="non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2794" name="Rectangle 40"/>
          <p:cNvSpPr>
            <a:spLocks noChangeArrowheads="1"/>
          </p:cNvSpPr>
          <p:nvPr/>
        </p:nvSpPr>
        <p:spPr bwMode="auto">
          <a:xfrm>
            <a:off x="1235075" y="3789363"/>
            <a:ext cx="110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/>
            <a:r>
              <a:rPr lang="en-US" sz="2000" b="1">
                <a:solidFill>
                  <a:srgbClr val="000000"/>
                </a:solidFill>
                <a:latin typeface="Calibri" charset="0"/>
              </a:rPr>
              <a:t>Platform</a:t>
            </a:r>
          </a:p>
        </p:txBody>
      </p:sp>
      <p:sp>
        <p:nvSpPr>
          <p:cNvPr id="32795" name="Rectangle 41"/>
          <p:cNvSpPr>
            <a:spLocks noChangeArrowheads="1"/>
          </p:cNvSpPr>
          <p:nvPr/>
        </p:nvSpPr>
        <p:spPr bwMode="auto">
          <a:xfrm>
            <a:off x="4000500" y="2451100"/>
            <a:ext cx="1089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/>
            <a:r>
              <a:rPr lang="en-US" sz="2000" b="1">
                <a:solidFill>
                  <a:srgbClr val="000000"/>
                </a:solidFill>
                <a:latin typeface="Calibri" charset="0"/>
              </a:rPr>
              <a:t>Provider</a:t>
            </a:r>
          </a:p>
        </p:txBody>
      </p:sp>
      <p:sp>
        <p:nvSpPr>
          <p:cNvPr id="32796" name="Rectangle 42"/>
          <p:cNvSpPr>
            <a:spLocks noChangeArrowheads="1"/>
          </p:cNvSpPr>
          <p:nvPr/>
        </p:nvSpPr>
        <p:spPr bwMode="auto">
          <a:xfrm>
            <a:off x="6463845" y="1143000"/>
            <a:ext cx="167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/>
            <a:r>
              <a:rPr lang="en-US" sz="2000" b="1" dirty="0" err="1">
                <a:solidFill>
                  <a:srgbClr val="000000"/>
                </a:solidFill>
                <a:latin typeface="Calibri" charset="0"/>
              </a:rPr>
              <a:t>Metaplatform</a:t>
            </a:r>
            <a:endParaRPr lang="en-US" sz="2000" b="1" dirty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45" name="Elbow Connector 44"/>
          <p:cNvCxnSpPr>
            <a:cxnSpLocks noChangeShapeType="1"/>
            <a:endCxn id="28" idx="3"/>
          </p:cNvCxnSpPr>
          <p:nvPr/>
        </p:nvCxnSpPr>
        <p:spPr bwMode="auto">
          <a:xfrm rot="10800000" flipV="1">
            <a:off x="2641600" y="4189413"/>
            <a:ext cx="2879725" cy="1244600"/>
          </a:xfrm>
          <a:prstGeom prst="bentConnector3">
            <a:avLst>
              <a:gd name="adj1" fmla="val -17023"/>
            </a:avLst>
          </a:prstGeom>
          <a:noFill/>
          <a:ln w="50800">
            <a:solidFill>
              <a:srgbClr val="00009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2799" name="Decision 151"/>
          <p:cNvSpPr>
            <a:spLocks noChangeArrowheads="1"/>
          </p:cNvSpPr>
          <p:nvPr/>
        </p:nvSpPr>
        <p:spPr bwMode="auto">
          <a:xfrm>
            <a:off x="2659063" y="4689585"/>
            <a:ext cx="365125" cy="230188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0" name="Decision 151"/>
          <p:cNvSpPr>
            <a:spLocks noChangeArrowheads="1"/>
          </p:cNvSpPr>
          <p:nvPr/>
        </p:nvSpPr>
        <p:spPr bwMode="auto">
          <a:xfrm>
            <a:off x="5573713" y="3294063"/>
            <a:ext cx="366712" cy="230187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15882" y="4328842"/>
            <a:ext cx="1949975" cy="22562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43124" y="1609033"/>
            <a:ext cx="1949975" cy="22562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38" name="Elbow Connector 37"/>
          <p:cNvCxnSpPr>
            <a:cxnSpLocks noChangeShapeType="1"/>
            <a:endCxn id="29" idx="3"/>
          </p:cNvCxnSpPr>
          <p:nvPr/>
        </p:nvCxnSpPr>
        <p:spPr bwMode="auto">
          <a:xfrm rot="10800000" flipV="1">
            <a:off x="2641601" y="3286270"/>
            <a:ext cx="5547057" cy="2829574"/>
          </a:xfrm>
          <a:prstGeom prst="bentConnector3">
            <a:avLst>
              <a:gd name="adj1" fmla="val -9450"/>
            </a:avLst>
          </a:prstGeom>
          <a:noFill/>
          <a:ln w="50800">
            <a:solidFill>
              <a:srgbClr val="00009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3" name="Elbow Connector 42"/>
          <p:cNvCxnSpPr>
            <a:cxnSpLocks noChangeShapeType="1"/>
            <a:endCxn id="30" idx="3"/>
          </p:cNvCxnSpPr>
          <p:nvPr/>
        </p:nvCxnSpPr>
        <p:spPr bwMode="auto">
          <a:xfrm rot="10800000" flipV="1">
            <a:off x="5521758" y="3542488"/>
            <a:ext cx="2622337" cy="551420"/>
          </a:xfrm>
          <a:prstGeom prst="bentConnector3">
            <a:avLst>
              <a:gd name="adj1" fmla="val -13303"/>
            </a:avLst>
          </a:prstGeom>
          <a:noFill/>
          <a:ln w="50800">
            <a:solidFill>
              <a:srgbClr val="00009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040" y="27660"/>
            <a:ext cx="8992332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From Metacomputing to </a:t>
            </a:r>
            <a:r>
              <a:rPr lang="en-US" sz="3600" dirty="0" err="1" smtClean="0"/>
              <a:t>Transcomputing</a:t>
            </a:r>
            <a:endParaRPr lang="en-US" sz="3600" dirty="0" smtClean="0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Mike Sobolewski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6C7F76-D772-464F-AF78-8792C02F5FFD}" type="slidenum">
              <a:rPr lang="en-US"/>
              <a:pPr/>
              <a:t>27</a:t>
            </a:fld>
            <a:endParaRPr lang="en-US"/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958850" y="4479925"/>
            <a:ext cx="1682750" cy="563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EO Programming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958850" y="5151438"/>
            <a:ext cx="1682750" cy="5651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SORCER</a:t>
            </a:r>
            <a:b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Meta-OS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958850" y="5834063"/>
            <a:ext cx="1682750" cy="563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Metaprocessor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(Services)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71782" y="2965765"/>
            <a:ext cx="1949975" cy="22562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3714750" y="3117850"/>
            <a:ext cx="1682750" cy="563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Data</a:t>
            </a:r>
            <a:br>
              <a:rPr lang="en-US" sz="1600">
                <a:solidFill>
                  <a:srgbClr val="000000"/>
                </a:solidFill>
                <a:latin typeface="Calibri" charset="0"/>
              </a:rPr>
            </a:br>
            <a:r>
              <a:rPr lang="en-US" sz="1600">
                <a:solidFill>
                  <a:srgbClr val="000000"/>
                </a:solidFill>
                <a:latin typeface="Calibri" charset="0"/>
              </a:rPr>
              <a:t>Context</a:t>
            </a: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3714750" y="3789363"/>
            <a:ext cx="1682750" cy="563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Signatures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714750" y="4470400"/>
            <a:ext cx="1682750" cy="5651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Control</a:t>
            </a:r>
            <a:b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Context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6486525" y="1760538"/>
            <a:ext cx="1682750" cy="563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Value</a:t>
            </a: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6486525" y="2432050"/>
            <a:ext cx="1682750" cy="5651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</a:rPr>
              <a:t>Filters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6486525" y="3114675"/>
            <a:ext cx="1682750" cy="563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</a:rPr>
              <a:t>Evaluators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2784475" y="4762500"/>
            <a:ext cx="784225" cy="1588"/>
          </a:xfrm>
          <a:prstGeom prst="straightConnector1">
            <a:avLst/>
          </a:prstGeom>
          <a:noFill/>
          <a:ln w="50800">
            <a:solidFill>
              <a:srgbClr val="000090"/>
            </a:solidFill>
            <a:round/>
            <a:headEnd/>
            <a:tailEnd type="non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5570538" y="3414713"/>
            <a:ext cx="762000" cy="1587"/>
          </a:xfrm>
          <a:prstGeom prst="straightConnector1">
            <a:avLst/>
          </a:prstGeom>
          <a:noFill/>
          <a:ln w="50800">
            <a:solidFill>
              <a:srgbClr val="000090"/>
            </a:solidFill>
            <a:round/>
            <a:headEnd/>
            <a:tailEnd type="non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3818" name="Rectangle 40"/>
          <p:cNvSpPr>
            <a:spLocks noChangeArrowheads="1"/>
          </p:cNvSpPr>
          <p:nvPr/>
        </p:nvSpPr>
        <p:spPr bwMode="auto">
          <a:xfrm>
            <a:off x="919163" y="3789363"/>
            <a:ext cx="1674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/>
            <a:r>
              <a:rPr lang="en-US" sz="2000" b="1">
                <a:solidFill>
                  <a:srgbClr val="000000"/>
                </a:solidFill>
                <a:latin typeface="Calibri" charset="0"/>
              </a:rPr>
              <a:t>Metaplatform</a:t>
            </a:r>
          </a:p>
        </p:txBody>
      </p:sp>
      <p:sp>
        <p:nvSpPr>
          <p:cNvPr id="33819" name="Rectangle 41"/>
          <p:cNvSpPr>
            <a:spLocks noChangeArrowheads="1"/>
          </p:cNvSpPr>
          <p:nvPr/>
        </p:nvSpPr>
        <p:spPr bwMode="auto">
          <a:xfrm>
            <a:off x="4049713" y="24511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/>
            <a:r>
              <a:rPr lang="en-US" sz="2000" b="1">
                <a:solidFill>
                  <a:srgbClr val="000000"/>
                </a:solidFill>
                <a:latin typeface="Calibri" charset="0"/>
              </a:rPr>
              <a:t>Exertion</a:t>
            </a:r>
          </a:p>
        </p:txBody>
      </p:sp>
      <p:sp>
        <p:nvSpPr>
          <p:cNvPr id="33820" name="Rectangle 42"/>
          <p:cNvSpPr>
            <a:spLocks noChangeArrowheads="1"/>
          </p:cNvSpPr>
          <p:nvPr/>
        </p:nvSpPr>
        <p:spPr bwMode="auto">
          <a:xfrm>
            <a:off x="5108575" y="1582738"/>
            <a:ext cx="1058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/>
            <a:r>
              <a:rPr lang="en-US" sz="2000" b="1">
                <a:solidFill>
                  <a:srgbClr val="000000"/>
                </a:solidFill>
                <a:latin typeface="Calibri" charset="0"/>
              </a:rPr>
              <a:t>Variable</a:t>
            </a:r>
          </a:p>
        </p:txBody>
      </p:sp>
      <p:cxnSp>
        <p:nvCxnSpPr>
          <p:cNvPr id="45" name="Elbow Connector 44"/>
          <p:cNvCxnSpPr>
            <a:cxnSpLocks noChangeShapeType="1"/>
            <a:endCxn id="28" idx="3"/>
          </p:cNvCxnSpPr>
          <p:nvPr/>
        </p:nvCxnSpPr>
        <p:spPr bwMode="auto">
          <a:xfrm rot="10800000" flipV="1">
            <a:off x="2641601" y="4478239"/>
            <a:ext cx="2928915" cy="955774"/>
          </a:xfrm>
          <a:prstGeom prst="bentConnector3">
            <a:avLst>
              <a:gd name="adj1" fmla="val -12002"/>
            </a:avLst>
          </a:prstGeom>
          <a:noFill/>
          <a:ln w="50800">
            <a:solidFill>
              <a:srgbClr val="00009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3822" name="Decision 151"/>
          <p:cNvSpPr>
            <a:spLocks noChangeArrowheads="1"/>
          </p:cNvSpPr>
          <p:nvPr/>
        </p:nvSpPr>
        <p:spPr bwMode="auto">
          <a:xfrm>
            <a:off x="5426075" y="3300413"/>
            <a:ext cx="365125" cy="230187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3" name="Decision 151"/>
          <p:cNvSpPr>
            <a:spLocks noChangeArrowheads="1"/>
          </p:cNvSpPr>
          <p:nvPr/>
        </p:nvSpPr>
        <p:spPr bwMode="auto">
          <a:xfrm>
            <a:off x="2659063" y="4645025"/>
            <a:ext cx="365125" cy="230188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86909" y="16320"/>
            <a:ext cx="7988499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From Metacomputing </a:t>
            </a:r>
            <a:br>
              <a:rPr lang="en-US" sz="3600" dirty="0" smtClean="0"/>
            </a:br>
            <a:r>
              <a:rPr lang="en-US" sz="3600" dirty="0" smtClean="0"/>
              <a:t>to Model-driven Computing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Mike Sobolewski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6C7F76-D772-464F-AF78-8792C02F5FFD}" type="slidenum">
              <a:rPr lang="en-US"/>
              <a:pPr/>
              <a:t>28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5882" y="4328842"/>
            <a:ext cx="1949975" cy="22562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958850" y="4479925"/>
            <a:ext cx="1682750" cy="563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Data</a:t>
            </a:r>
            <a:b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Context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958850" y="5151438"/>
            <a:ext cx="1682750" cy="5651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Signatures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958850" y="5834063"/>
            <a:ext cx="1682750" cy="563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Control</a:t>
            </a:r>
            <a:b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Context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71782" y="2965765"/>
            <a:ext cx="1949975" cy="22562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3714750" y="3117850"/>
            <a:ext cx="1682750" cy="563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>
              <a:defRPr/>
            </a:pPr>
            <a:r>
              <a:rPr lang="en-US" sz="1600" dirty="0" smtClean="0">
                <a:solidFill>
                  <a:srgbClr val="000000"/>
                </a:solidFill>
                <a:latin typeface="Calibri" charset="0"/>
              </a:rPr>
              <a:t>Value</a:t>
            </a:r>
            <a:endParaRPr lang="en-US" sz="1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3714750" y="3789363"/>
            <a:ext cx="1682750" cy="563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Filters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714750" y="4470400"/>
            <a:ext cx="1682750" cy="5651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Evaluators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43124" y="1609033"/>
            <a:ext cx="1949975" cy="225628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6486525" y="1760538"/>
            <a:ext cx="1682750" cy="563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Model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6486525" y="2432050"/>
            <a:ext cx="1682750" cy="5651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</a:rPr>
              <a:t>Consumer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6486525" y="3114675"/>
            <a:ext cx="1682750" cy="5635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/>
              </a:rPr>
              <a:t>Producer</a:t>
            </a:r>
            <a:endParaRPr lang="en-US" sz="1600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2784475" y="4762500"/>
            <a:ext cx="784225" cy="1588"/>
          </a:xfrm>
          <a:prstGeom prst="straightConnector1">
            <a:avLst/>
          </a:prstGeom>
          <a:noFill/>
          <a:ln w="50800">
            <a:solidFill>
              <a:srgbClr val="000090"/>
            </a:solidFill>
            <a:round/>
            <a:headEnd/>
            <a:tailEnd type="non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3818" name="Rectangle 40"/>
          <p:cNvSpPr>
            <a:spLocks noChangeArrowheads="1"/>
          </p:cNvSpPr>
          <p:nvPr/>
        </p:nvSpPr>
        <p:spPr bwMode="auto">
          <a:xfrm>
            <a:off x="1242252" y="3789363"/>
            <a:ext cx="10674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/>
            <a:r>
              <a:rPr lang="en-US" sz="2000" b="1" dirty="0" smtClean="0">
                <a:solidFill>
                  <a:srgbClr val="000000"/>
                </a:solidFill>
                <a:latin typeface="Calibri" charset="0"/>
              </a:rPr>
              <a:t>Exertion</a:t>
            </a:r>
            <a:endParaRPr lang="en-US" sz="2000" b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3819" name="Rectangle 41"/>
          <p:cNvSpPr>
            <a:spLocks noChangeArrowheads="1"/>
          </p:cNvSpPr>
          <p:nvPr/>
        </p:nvSpPr>
        <p:spPr bwMode="auto">
          <a:xfrm>
            <a:off x="4049713" y="2451100"/>
            <a:ext cx="1059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/>
            <a:r>
              <a:rPr lang="en-US" sz="2000" b="1" dirty="0" smtClean="0">
                <a:solidFill>
                  <a:srgbClr val="000000"/>
                </a:solidFill>
                <a:latin typeface="Calibri" charset="0"/>
              </a:rPr>
              <a:t>Variable</a:t>
            </a:r>
            <a:endParaRPr lang="en-US" sz="2000" b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3820" name="Rectangle 42"/>
          <p:cNvSpPr>
            <a:spLocks noChangeArrowheads="1"/>
          </p:cNvSpPr>
          <p:nvPr/>
        </p:nvSpPr>
        <p:spPr bwMode="auto">
          <a:xfrm>
            <a:off x="6846575" y="4044655"/>
            <a:ext cx="1096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/>
            <a:r>
              <a:rPr lang="en-US" sz="2000" b="1" dirty="0" smtClean="0">
                <a:solidFill>
                  <a:srgbClr val="000000"/>
                </a:solidFill>
                <a:latin typeface="Calibri" charset="0"/>
              </a:rPr>
              <a:t>Modeler</a:t>
            </a:r>
            <a:endParaRPr lang="en-US" sz="2000" b="1" dirty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45" name="Elbow Connector 44"/>
          <p:cNvCxnSpPr>
            <a:cxnSpLocks noChangeShapeType="1"/>
            <a:endCxn id="26" idx="3"/>
          </p:cNvCxnSpPr>
          <p:nvPr/>
        </p:nvCxnSpPr>
        <p:spPr bwMode="auto">
          <a:xfrm rot="10800000" flipV="1">
            <a:off x="2765858" y="4756735"/>
            <a:ext cx="2648685" cy="700250"/>
          </a:xfrm>
          <a:prstGeom prst="bentConnector3">
            <a:avLst>
              <a:gd name="adj1" fmla="val -22768"/>
            </a:avLst>
          </a:prstGeom>
          <a:noFill/>
          <a:ln w="50800">
            <a:solidFill>
              <a:srgbClr val="00009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3822" name="Decision 151"/>
          <p:cNvSpPr>
            <a:spLocks noChangeArrowheads="1"/>
          </p:cNvSpPr>
          <p:nvPr/>
        </p:nvSpPr>
        <p:spPr bwMode="auto">
          <a:xfrm>
            <a:off x="6094537" y="2009385"/>
            <a:ext cx="365125" cy="230187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3" name="Decision 151"/>
          <p:cNvSpPr>
            <a:spLocks noChangeArrowheads="1"/>
          </p:cNvSpPr>
          <p:nvPr/>
        </p:nvSpPr>
        <p:spPr bwMode="auto">
          <a:xfrm>
            <a:off x="2659063" y="4645025"/>
            <a:ext cx="365125" cy="230188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1" name="Shape 50"/>
          <p:cNvCxnSpPr/>
          <p:nvPr/>
        </p:nvCxnSpPr>
        <p:spPr bwMode="auto">
          <a:xfrm rot="10800000" flipV="1">
            <a:off x="5346425" y="2124479"/>
            <a:ext cx="783068" cy="841286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Shape 37"/>
          <p:cNvCxnSpPr>
            <a:endCxn id="48" idx="3"/>
          </p:cNvCxnSpPr>
          <p:nvPr/>
        </p:nvCxnSpPr>
        <p:spPr>
          <a:xfrm rot="10800000" flipV="1">
            <a:off x="2336781" y="1880269"/>
            <a:ext cx="4149745" cy="2375589"/>
          </a:xfrm>
          <a:prstGeom prst="bentConnector2">
            <a:avLst/>
          </a:prstGeom>
          <a:ln w="50800">
            <a:solidFill>
              <a:srgbClr val="000090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 flipV="1">
            <a:off x="2214699" y="4255859"/>
            <a:ext cx="244161" cy="210485"/>
          </a:xfrm>
          <a:prstGeom prst="triangle">
            <a:avLst/>
          </a:prstGeom>
          <a:solidFill>
            <a:schemeClr val="bg1"/>
          </a:solidFill>
          <a:ln w="44450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6580" y="4227711"/>
            <a:ext cx="1352327" cy="156590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1880" y="3279497"/>
            <a:ext cx="1352327" cy="156590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871985" y="3384815"/>
            <a:ext cx="1166812" cy="390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err="1">
                <a:solidFill>
                  <a:prstClr val="black"/>
                </a:solidFill>
                <a:latin typeface="Calibri"/>
              </a:rPr>
              <a:t>Metaprograms</a:t>
            </a:r>
            <a:endParaRPr lang="en-US" sz="12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871985" y="3851540"/>
            <a:ext cx="1166812" cy="390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>
              <a:defRPr/>
            </a:pPr>
            <a:r>
              <a:rPr lang="en-US" sz="1200">
                <a:solidFill>
                  <a:srgbClr val="000000"/>
                </a:solidFill>
                <a:latin typeface="Calibri" charset="0"/>
              </a:rPr>
              <a:t>SORCER</a:t>
            </a:r>
            <a:br>
              <a:rPr lang="en-US" sz="1200">
                <a:solidFill>
                  <a:srgbClr val="000000"/>
                </a:solidFill>
                <a:latin typeface="Calibri" charset="0"/>
              </a:rPr>
            </a:br>
            <a:r>
              <a:rPr lang="en-US" sz="1200">
                <a:solidFill>
                  <a:srgbClr val="000000"/>
                </a:solidFill>
                <a:latin typeface="Calibri" charset="0"/>
              </a:rPr>
              <a:t>Meta-OS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871985" y="4324615"/>
            <a:ext cx="1166812" cy="390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err="1">
                <a:solidFill>
                  <a:prstClr val="black"/>
                </a:solidFill>
                <a:latin typeface="Calibri"/>
              </a:rPr>
              <a:t>Metaprocessor</a:t>
            </a:r>
            <a:endParaRPr lang="en-US" sz="12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0725" y="2308094"/>
            <a:ext cx="1352327" cy="156590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630935" y="2413265"/>
            <a:ext cx="1165225" cy="3921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Data</a:t>
            </a:r>
            <a:br>
              <a:rPr lang="en-US" sz="1200" dirty="0">
                <a:solidFill>
                  <a:srgbClr val="000000"/>
                </a:solidFill>
                <a:latin typeface="Calibri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Context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5630935" y="2879990"/>
            <a:ext cx="1165225" cy="390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>
              <a:defRPr/>
            </a:pPr>
            <a:r>
              <a:rPr lang="en-US" sz="1200">
                <a:solidFill>
                  <a:srgbClr val="000000"/>
                </a:solidFill>
                <a:latin typeface="Calibri" charset="0"/>
              </a:rPr>
              <a:t>Control</a:t>
            </a:r>
            <a:br>
              <a:rPr lang="en-US" sz="1200">
                <a:solidFill>
                  <a:srgbClr val="000000"/>
                </a:solidFill>
                <a:latin typeface="Calibri" charset="0"/>
              </a:rPr>
            </a:br>
            <a:r>
              <a:rPr lang="en-US" sz="1200">
                <a:solidFill>
                  <a:srgbClr val="000000"/>
                </a:solidFill>
                <a:latin typeface="Calibri" charset="0"/>
              </a:rPr>
              <a:t>Context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5630935" y="3353065"/>
            <a:ext cx="1165225" cy="390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Signatures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2979" y="1366494"/>
            <a:ext cx="1352327" cy="156590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7412110" y="1471878"/>
            <a:ext cx="1166812" cy="390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srgbClr val="000000"/>
                </a:solidFill>
                <a:latin typeface="Calibri"/>
              </a:rPr>
              <a:t>Value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7412110" y="1938603"/>
            <a:ext cx="1166812" cy="390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</a:rPr>
              <a:t>Filters</a:t>
            </a:r>
            <a:endParaRPr lang="en-US" sz="12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7412110" y="2411678"/>
            <a:ext cx="1166812" cy="390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alibri"/>
              </a:rPr>
              <a:t>Evaluators</a:t>
            </a:r>
            <a:endParaRPr lang="en-US" sz="1200" kern="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8" name="Elbow Connector 17"/>
          <p:cNvCxnSpPr>
            <a:cxnSpLocks noChangeShapeType="1"/>
          </p:cNvCxnSpPr>
          <p:nvPr/>
        </p:nvCxnSpPr>
        <p:spPr bwMode="auto">
          <a:xfrm rot="10800000" flipV="1">
            <a:off x="6921573" y="2708540"/>
            <a:ext cx="1666875" cy="605292"/>
          </a:xfrm>
          <a:prstGeom prst="bentConnector3">
            <a:avLst>
              <a:gd name="adj1" fmla="val -13267"/>
            </a:avLst>
          </a:prstGeom>
          <a:noFill/>
          <a:ln w="50800">
            <a:solidFill>
              <a:srgbClr val="33660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6927922" y="2630753"/>
            <a:ext cx="379413" cy="12700"/>
          </a:xfrm>
          <a:prstGeom prst="straightConnector1">
            <a:avLst/>
          </a:prstGeom>
          <a:noFill/>
          <a:ln w="50800">
            <a:solidFill>
              <a:srgbClr val="000090"/>
            </a:solidFill>
            <a:round/>
            <a:headEnd/>
            <a:tailEnd type="non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3696216" y="2746630"/>
            <a:ext cx="14716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 sz="1200" b="1" dirty="0" err="1" smtClean="0">
                <a:solidFill>
                  <a:srgbClr val="000000"/>
                </a:solidFill>
                <a:latin typeface="Calibri" charset="0"/>
              </a:rPr>
              <a:t>Metaplatfom</a:t>
            </a:r>
            <a:endParaRPr lang="en-US" sz="1200" b="1" dirty="0" smtClean="0">
              <a:solidFill>
                <a:srgbClr val="000000"/>
              </a:solidFill>
              <a:latin typeface="Calibri" charset="0"/>
            </a:endParaRPr>
          </a:p>
          <a:p>
            <a:pPr algn="ctr" defTabSz="457200" eaLnBrk="1" hangingPunct="1"/>
            <a:r>
              <a:rPr lang="en-US" sz="1200" b="1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alibri" charset="0"/>
              </a:rPr>
              <a:t>metacomputation</a:t>
            </a:r>
            <a:r>
              <a:rPr lang="en-US" sz="1200" b="1" dirty="0" smtClean="0">
                <a:solidFill>
                  <a:srgbClr val="000000"/>
                </a:solidFill>
                <a:latin typeface="Calibri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1" name="Rectangle 53"/>
          <p:cNvSpPr>
            <a:spLocks noChangeArrowheads="1"/>
          </p:cNvSpPr>
          <p:nvPr/>
        </p:nvSpPr>
        <p:spPr bwMode="auto">
          <a:xfrm>
            <a:off x="5619595" y="1805480"/>
            <a:ext cx="1163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 sz="1200" b="1" dirty="0">
                <a:solidFill>
                  <a:srgbClr val="000000"/>
                </a:solidFill>
                <a:latin typeface="Calibri" charset="0"/>
              </a:rPr>
              <a:t>Exertion</a:t>
            </a:r>
          </a:p>
          <a:p>
            <a:pPr algn="ctr" defTabSz="457200" eaLnBrk="1" hangingPunct="1"/>
            <a:r>
              <a:rPr lang="en-US" sz="1200" b="1" dirty="0">
                <a:solidFill>
                  <a:srgbClr val="000000"/>
                </a:solidFill>
                <a:latin typeface="Calibri" charset="0"/>
              </a:rPr>
              <a:t>(collaboration)</a:t>
            </a:r>
          </a:p>
        </p:txBody>
      </p:sp>
      <p:cxnSp>
        <p:nvCxnSpPr>
          <p:cNvPr id="22" name="Elbow Connector 21"/>
          <p:cNvCxnSpPr>
            <a:cxnSpLocks noChangeShapeType="1"/>
            <a:endCxn id="8" idx="3"/>
          </p:cNvCxnSpPr>
          <p:nvPr/>
        </p:nvCxnSpPr>
        <p:spPr bwMode="auto">
          <a:xfrm rot="10800000" flipV="1">
            <a:off x="5038797" y="3530865"/>
            <a:ext cx="1905000" cy="515938"/>
          </a:xfrm>
          <a:prstGeom prst="bentConnector3">
            <a:avLst>
              <a:gd name="adj1" fmla="val -11000"/>
            </a:avLst>
          </a:prstGeom>
          <a:noFill/>
          <a:ln w="50800">
            <a:solidFill>
              <a:srgbClr val="00009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2106685" y="4332553"/>
            <a:ext cx="1166812" cy="3921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Service Context</a:t>
            </a: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2106685" y="4799278"/>
            <a:ext cx="1166812" cy="3921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Service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Management</a:t>
            </a:r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2093985" y="3698235"/>
            <a:ext cx="1179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 sz="1200" b="1" dirty="0">
                <a:solidFill>
                  <a:srgbClr val="000000"/>
                </a:solidFill>
                <a:latin typeface="Calibri" charset="0"/>
              </a:rPr>
              <a:t>Provider</a:t>
            </a:r>
          </a:p>
          <a:p>
            <a:pPr algn="ctr" defTabSz="457200" eaLnBrk="1" hangingPunct="1"/>
            <a:r>
              <a:rPr lang="en-US" sz="1200" b="1" dirty="0" smtClean="0">
                <a:solidFill>
                  <a:srgbClr val="000000"/>
                </a:solidFill>
                <a:latin typeface="Calibri" charset="0"/>
              </a:rPr>
              <a:t>(services)</a:t>
            </a:r>
            <a:endParaRPr lang="en-US" sz="1200" b="1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197" y="5165212"/>
            <a:ext cx="1352327" cy="156590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1F497D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338210" y="5270765"/>
            <a:ext cx="1166812" cy="390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Programs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338210" y="5735903"/>
            <a:ext cx="1166812" cy="3921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OS 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38210" y="6210565"/>
            <a:ext cx="1166812" cy="390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</a:rPr>
              <a:t>Processor</a:t>
            </a:r>
          </a:p>
        </p:txBody>
      </p: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288542" y="4655260"/>
            <a:ext cx="1239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 sz="1200" b="1" dirty="0" smtClean="0">
                <a:solidFill>
                  <a:srgbClr val="000000"/>
                </a:solidFill>
                <a:latin typeface="Calibri" charset="0"/>
              </a:rPr>
              <a:t>Platform</a:t>
            </a:r>
          </a:p>
          <a:p>
            <a:pPr algn="ctr" defTabSz="457200" eaLnBrk="1" hangingPunct="1"/>
            <a:r>
              <a:rPr lang="en-US" sz="1200" b="1" dirty="0" smtClean="0">
                <a:solidFill>
                  <a:srgbClr val="000000"/>
                </a:solidFill>
                <a:latin typeface="Calibri" charset="0"/>
              </a:rPr>
              <a:t>(computation)</a:t>
            </a:r>
            <a:endParaRPr lang="en-US" sz="1200" b="1" dirty="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5145160" y="3581665"/>
            <a:ext cx="385762" cy="1588"/>
          </a:xfrm>
          <a:prstGeom prst="straightConnector1">
            <a:avLst/>
          </a:prstGeom>
          <a:noFill/>
          <a:ln w="50800">
            <a:solidFill>
              <a:srgbClr val="000090"/>
            </a:solidFill>
            <a:round/>
            <a:headEnd/>
            <a:tailEnd type="non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3363985" y="4521465"/>
            <a:ext cx="355600" cy="0"/>
          </a:xfrm>
          <a:prstGeom prst="straightConnector1">
            <a:avLst/>
          </a:prstGeom>
          <a:noFill/>
          <a:ln w="50800">
            <a:solidFill>
              <a:srgbClr val="000090"/>
            </a:solidFill>
            <a:round/>
            <a:headEnd/>
            <a:tailEnd type="non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1625672" y="5461265"/>
            <a:ext cx="377825" cy="1588"/>
          </a:xfrm>
          <a:prstGeom prst="straightConnector1">
            <a:avLst/>
          </a:prstGeom>
          <a:noFill/>
          <a:ln w="50800">
            <a:solidFill>
              <a:srgbClr val="000090"/>
            </a:solidFill>
            <a:round/>
            <a:headEnd/>
            <a:tailEnd type="non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4" name="Elbow Connector 33"/>
          <p:cNvCxnSpPr>
            <a:cxnSpLocks noChangeShapeType="1"/>
            <a:endCxn id="28" idx="3"/>
          </p:cNvCxnSpPr>
          <p:nvPr/>
        </p:nvCxnSpPr>
        <p:spPr bwMode="auto">
          <a:xfrm flipH="1">
            <a:off x="1505022" y="5469203"/>
            <a:ext cx="1768475" cy="463550"/>
          </a:xfrm>
          <a:prstGeom prst="bentConnector3">
            <a:avLst>
              <a:gd name="adj1" fmla="val -12926"/>
            </a:avLst>
          </a:prstGeom>
          <a:noFill/>
          <a:ln w="50800">
            <a:solidFill>
              <a:srgbClr val="00009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5" name="Elbow Connector 34"/>
          <p:cNvCxnSpPr>
            <a:cxnSpLocks noChangeShapeType="1"/>
            <a:stCxn id="9" idx="3"/>
            <a:endCxn id="5" idx="3"/>
          </p:cNvCxnSpPr>
          <p:nvPr/>
        </p:nvCxnSpPr>
        <p:spPr bwMode="auto">
          <a:xfrm flipH="1">
            <a:off x="3358907" y="4519878"/>
            <a:ext cx="1679890" cy="490787"/>
          </a:xfrm>
          <a:prstGeom prst="bentConnector3">
            <a:avLst>
              <a:gd name="adj1" fmla="val -17587"/>
            </a:avLst>
          </a:prstGeom>
          <a:noFill/>
          <a:ln w="50800">
            <a:solidFill>
              <a:srgbClr val="00009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" name="Elbow Connector 35"/>
          <p:cNvCxnSpPr>
            <a:cxnSpLocks noChangeShapeType="1"/>
            <a:stCxn id="17" idx="3"/>
          </p:cNvCxnSpPr>
          <p:nvPr/>
        </p:nvCxnSpPr>
        <p:spPr bwMode="auto">
          <a:xfrm flipH="1">
            <a:off x="3352134" y="2606941"/>
            <a:ext cx="5226788" cy="2608576"/>
          </a:xfrm>
          <a:prstGeom prst="bentConnector3">
            <a:avLst>
              <a:gd name="adj1" fmla="val -6506"/>
            </a:avLst>
          </a:prstGeom>
          <a:noFill/>
          <a:ln w="50800">
            <a:solidFill>
              <a:srgbClr val="33660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7" name="Decision 147"/>
          <p:cNvSpPr>
            <a:spLocks noChangeArrowheads="1"/>
          </p:cNvSpPr>
          <p:nvPr/>
        </p:nvSpPr>
        <p:spPr bwMode="auto">
          <a:xfrm>
            <a:off x="1543122" y="5380303"/>
            <a:ext cx="241300" cy="152400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Decision 148"/>
          <p:cNvSpPr>
            <a:spLocks noChangeArrowheads="1"/>
          </p:cNvSpPr>
          <p:nvPr/>
        </p:nvSpPr>
        <p:spPr bwMode="auto">
          <a:xfrm>
            <a:off x="3594172" y="4445265"/>
            <a:ext cx="241300" cy="152400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Decision 149"/>
          <p:cNvSpPr>
            <a:spLocks noChangeArrowheads="1"/>
          </p:cNvSpPr>
          <p:nvPr/>
        </p:nvSpPr>
        <p:spPr bwMode="auto">
          <a:xfrm>
            <a:off x="5062610" y="3500703"/>
            <a:ext cx="241300" cy="152400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Decision 151"/>
          <p:cNvSpPr>
            <a:spLocks noChangeArrowheads="1"/>
          </p:cNvSpPr>
          <p:nvPr/>
        </p:nvSpPr>
        <p:spPr bwMode="auto">
          <a:xfrm>
            <a:off x="6827910" y="2556140"/>
            <a:ext cx="241300" cy="152400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" name="Elbow Connector 40"/>
          <p:cNvCxnSpPr>
            <a:cxnSpLocks noChangeShapeType="1"/>
          </p:cNvCxnSpPr>
          <p:nvPr/>
        </p:nvCxnSpPr>
        <p:spPr bwMode="auto">
          <a:xfrm rot="10800000" flipV="1">
            <a:off x="1508197" y="2502165"/>
            <a:ext cx="7080250" cy="3587750"/>
          </a:xfrm>
          <a:prstGeom prst="bentConnector3">
            <a:avLst>
              <a:gd name="adj1" fmla="val -6618"/>
            </a:avLst>
          </a:prstGeom>
          <a:noFill/>
          <a:ln w="50800">
            <a:solidFill>
              <a:srgbClr val="336600"/>
            </a:solidFill>
            <a:miter lim="800000"/>
            <a:headEnd/>
            <a:tailEnd type="triangle" w="med" len="lg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2" name="TextBox 41"/>
          <p:cNvSpPr txBox="1"/>
          <p:nvPr/>
        </p:nvSpPr>
        <p:spPr>
          <a:xfrm>
            <a:off x="8520185" y="3276425"/>
            <a:ext cx="3079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>
                <a:latin typeface="+mn-lt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51935" y="5211180"/>
            <a:ext cx="307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i="1" dirty="0">
                <a:latin typeface="+mn-lt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85244" y="6073155"/>
            <a:ext cx="3079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1" dirty="0" err="1" smtClean="0">
                <a:latin typeface="+mn-lt"/>
              </a:rPr>
              <a:t>c</a:t>
            </a:r>
            <a:endParaRPr lang="en-US" sz="1200" i="1" dirty="0">
              <a:latin typeface="+mn-lt"/>
            </a:endParaRPr>
          </a:p>
        </p:txBody>
      </p:sp>
      <p:grpSp>
        <p:nvGrpSpPr>
          <p:cNvPr id="2" name="Group 53"/>
          <p:cNvGrpSpPr/>
          <p:nvPr/>
        </p:nvGrpSpPr>
        <p:grpSpPr>
          <a:xfrm>
            <a:off x="2082056" y="5232386"/>
            <a:ext cx="1203231" cy="461665"/>
            <a:chOff x="1983103" y="5308321"/>
            <a:chExt cx="1203231" cy="461665"/>
          </a:xfrm>
        </p:grpSpPr>
        <p:sp>
          <p:nvSpPr>
            <p:cNvPr id="47" name="Rounded Rectangle 46"/>
            <p:cNvSpPr>
              <a:spLocks noChangeArrowheads="1"/>
            </p:cNvSpPr>
            <p:nvPr/>
          </p:nvSpPr>
          <p:spPr bwMode="auto">
            <a:xfrm>
              <a:off x="2007732" y="5348288"/>
              <a:ext cx="1166812" cy="39211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eaLnBrk="1" hangingPunct="1"/>
              <a:endParaRPr lang="en-US" sz="1200" dirty="0" smtClean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48" name="Rectangle 52"/>
            <p:cNvSpPr/>
            <p:nvPr/>
          </p:nvSpPr>
          <p:spPr>
            <a:xfrm>
              <a:off x="1983103" y="5308321"/>
              <a:ext cx="12032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eaLnBrk="1" hangingPunct="1"/>
              <a:r>
                <a:rPr lang="en-US" sz="1200" dirty="0" smtClean="0">
                  <a:solidFill>
                    <a:srgbClr val="000000"/>
                  </a:solidFill>
                  <a:latin typeface="Calibri" charset="0"/>
                </a:rPr>
                <a:t>Service</a:t>
              </a:r>
              <a:br>
                <a:rPr lang="en-US" sz="1200" dirty="0" smtClean="0">
                  <a:solidFill>
                    <a:srgbClr val="000000"/>
                  </a:solidFill>
                  <a:latin typeface="Calibri" charset="0"/>
                </a:rPr>
              </a:br>
              <a:r>
                <a:rPr lang="en-US" sz="1200" dirty="0" smtClean="0">
                  <a:solidFill>
                    <a:srgbClr val="000000"/>
                  </a:solidFill>
                  <a:latin typeface="Calibri" charset="0"/>
                </a:rPr>
                <a:t>Implementation</a:t>
              </a:r>
              <a:endParaRPr lang="en-US" sz="12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sp>
        <p:nvSpPr>
          <p:cNvPr id="46" name="Rectangle 53"/>
          <p:cNvSpPr>
            <a:spLocks noChangeArrowheads="1"/>
          </p:cNvSpPr>
          <p:nvPr/>
        </p:nvSpPr>
        <p:spPr bwMode="auto">
          <a:xfrm>
            <a:off x="7295996" y="2948156"/>
            <a:ext cx="13716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 sz="1200" b="1" dirty="0" err="1" smtClean="0">
                <a:solidFill>
                  <a:srgbClr val="000000"/>
                </a:solidFill>
                <a:latin typeface="Calibri" charset="0"/>
              </a:rPr>
              <a:t>Var</a:t>
            </a:r>
            <a:r>
              <a:rPr lang="en-US" sz="1200" b="1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alibri" charset="0"/>
              </a:rPr>
              <a:t>(evaluation)</a:t>
            </a:r>
            <a:endParaRPr lang="en-US" sz="1200" b="1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3" name="Group 52"/>
          <p:cNvGrpSpPr/>
          <p:nvPr/>
        </p:nvGrpSpPr>
        <p:grpSpPr>
          <a:xfrm>
            <a:off x="238197" y="1363687"/>
            <a:ext cx="1352327" cy="1565908"/>
            <a:chOff x="1952421" y="779608"/>
            <a:chExt cx="1352327" cy="1565908"/>
          </a:xfrm>
        </p:grpSpPr>
        <p:sp>
          <p:nvSpPr>
            <p:cNvPr id="49" name="Rectangle 48"/>
            <p:cNvSpPr/>
            <p:nvPr/>
          </p:nvSpPr>
          <p:spPr>
            <a:xfrm>
              <a:off x="1952421" y="779608"/>
              <a:ext cx="1352327" cy="1565908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glow rad="101600">
                <a:srgbClr val="1F497D">
                  <a:alpha val="75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Rounded Rectangle 49"/>
            <p:cNvSpPr>
              <a:spLocks noChangeArrowheads="1"/>
            </p:cNvSpPr>
            <p:nvPr/>
          </p:nvSpPr>
          <p:spPr bwMode="auto">
            <a:xfrm>
              <a:off x="2051552" y="884992"/>
              <a:ext cx="1166812" cy="39052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Calibri"/>
                </a:rPr>
                <a:t>Model</a:t>
              </a:r>
              <a:endParaRPr lang="en-US" sz="1200" kern="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" name="Rounded Rectangle 50"/>
            <p:cNvSpPr>
              <a:spLocks noChangeArrowheads="1"/>
            </p:cNvSpPr>
            <p:nvPr/>
          </p:nvSpPr>
          <p:spPr bwMode="auto">
            <a:xfrm>
              <a:off x="2051552" y="1351717"/>
              <a:ext cx="1166812" cy="39052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Calibri"/>
                </a:rPr>
                <a:t>Consumer</a:t>
              </a:r>
              <a:endParaRPr lang="en-US" sz="1200" kern="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" name="Rounded Rectangle 51"/>
            <p:cNvSpPr>
              <a:spLocks noChangeArrowheads="1"/>
            </p:cNvSpPr>
            <p:nvPr/>
          </p:nvSpPr>
          <p:spPr bwMode="auto">
            <a:xfrm>
              <a:off x="2051552" y="1824792"/>
              <a:ext cx="1166812" cy="39052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Calibri"/>
                </a:rPr>
                <a:t>Producers</a:t>
              </a:r>
              <a:endParaRPr lang="en-US" sz="1200" kern="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8" name="Isosceles Triangle 57"/>
          <p:cNvSpPr/>
          <p:nvPr/>
        </p:nvSpPr>
        <p:spPr>
          <a:xfrm rot="5400000">
            <a:off x="5451649" y="2533346"/>
            <a:ext cx="164307" cy="141644"/>
          </a:xfrm>
          <a:prstGeom prst="triangle">
            <a:avLst/>
          </a:prstGeom>
          <a:solidFill>
            <a:schemeClr val="bg1"/>
          </a:solidFill>
          <a:ln w="44450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58" idx="3"/>
          </p:cNvCxnSpPr>
          <p:nvPr/>
        </p:nvCxnSpPr>
        <p:spPr>
          <a:xfrm>
            <a:off x="1504140" y="1687014"/>
            <a:ext cx="3958841" cy="917155"/>
          </a:xfrm>
          <a:prstGeom prst="bentConnector3">
            <a:avLst>
              <a:gd name="adj1" fmla="val 50000"/>
            </a:avLst>
          </a:prstGeom>
          <a:ln w="50800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Decision 149"/>
          <p:cNvSpPr>
            <a:spLocks noChangeArrowheads="1"/>
          </p:cNvSpPr>
          <p:nvPr/>
        </p:nvSpPr>
        <p:spPr bwMode="auto">
          <a:xfrm>
            <a:off x="1515797" y="1470727"/>
            <a:ext cx="241300" cy="152400"/>
          </a:xfrm>
          <a:prstGeom prst="flowChartDecision">
            <a:avLst/>
          </a:prstGeom>
          <a:solidFill>
            <a:srgbClr val="000090"/>
          </a:solidFill>
          <a:ln w="38100">
            <a:solidFill>
              <a:srgbClr val="00009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Arrow Connector 71"/>
          <p:cNvCxnSpPr>
            <a:stCxn id="69" idx="3"/>
          </p:cNvCxnSpPr>
          <p:nvPr/>
        </p:nvCxnSpPr>
        <p:spPr>
          <a:xfrm>
            <a:off x="1757097" y="1546927"/>
            <a:ext cx="5550238" cy="1588"/>
          </a:xfrm>
          <a:prstGeom prst="straightConnector1">
            <a:avLst/>
          </a:prstGeom>
          <a:ln w="50800">
            <a:solidFill>
              <a:srgbClr val="00009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53"/>
          <p:cNvSpPr>
            <a:spLocks noChangeArrowheads="1"/>
          </p:cNvSpPr>
          <p:nvPr/>
        </p:nvSpPr>
        <p:spPr bwMode="auto">
          <a:xfrm>
            <a:off x="229305" y="2945532"/>
            <a:ext cx="15504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457200" eaLnBrk="1" hangingPunct="1"/>
            <a:r>
              <a:rPr lang="en-US" sz="1200" b="1" dirty="0" smtClean="0">
                <a:solidFill>
                  <a:srgbClr val="000000"/>
                </a:solidFill>
                <a:latin typeface="Calibri" charset="0"/>
              </a:rPr>
              <a:t>Modeler (modeling)</a:t>
            </a:r>
          </a:p>
        </p:txBody>
      </p:sp>
      <p:cxnSp>
        <p:nvCxnSpPr>
          <p:cNvPr id="87" name="Elbow Connector 86"/>
          <p:cNvCxnSpPr/>
          <p:nvPr/>
        </p:nvCxnSpPr>
        <p:spPr>
          <a:xfrm>
            <a:off x="1504140" y="1789074"/>
            <a:ext cx="602545" cy="2382469"/>
          </a:xfrm>
          <a:prstGeom prst="bentConnector2">
            <a:avLst/>
          </a:prstGeom>
          <a:ln w="50800">
            <a:solidFill>
              <a:srgbClr val="00009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0" y="1632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dirty="0" smtClean="0"/>
              <a:t>Enterprise Computing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Model-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-Exertion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Process Distribution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968"/>
              </a:spcBef>
            </a:pPr>
            <a:r>
              <a:rPr lang="en-US" dirty="0" err="1" smtClean="0"/>
              <a:t>Intraprocess</a:t>
            </a:r>
            <a:endParaRPr lang="en-US" dirty="0" smtClean="0"/>
          </a:p>
          <a:p>
            <a:pPr>
              <a:spcBef>
                <a:spcPts val="1968"/>
              </a:spcBef>
            </a:pPr>
            <a:r>
              <a:rPr lang="en-US" dirty="0" err="1" smtClean="0"/>
              <a:t>Interprocess</a:t>
            </a:r>
            <a:endParaRPr lang="en-US" dirty="0" smtClean="0"/>
          </a:p>
          <a:p>
            <a:pPr lvl="1">
              <a:spcBef>
                <a:spcPts val="1968"/>
              </a:spcBef>
            </a:pPr>
            <a:r>
              <a:rPr lang="en-US" dirty="0" smtClean="0"/>
              <a:t>Locally distributed</a:t>
            </a:r>
          </a:p>
          <a:p>
            <a:pPr lvl="1">
              <a:spcBef>
                <a:spcPts val="1968"/>
              </a:spcBef>
            </a:pPr>
            <a:r>
              <a:rPr lang="en-US" dirty="0" smtClean="0"/>
              <a:t>Globally distributed</a:t>
            </a:r>
          </a:p>
          <a:p>
            <a:pPr lvl="1">
              <a:spcBef>
                <a:spcPts val="1968"/>
              </a:spcBef>
            </a:pPr>
            <a:r>
              <a:rPr lang="en-US" dirty="0" smtClean="0"/>
              <a:t>Cosmically distributed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Network Encapsulates Objects</a:t>
            </a:r>
          </a:p>
          <a:p>
            <a:r>
              <a:rPr lang="en-US" dirty="0" smtClean="0"/>
              <a:t>Service Typing</a:t>
            </a:r>
          </a:p>
          <a:p>
            <a:r>
              <a:rPr lang="en-US" dirty="0" smtClean="0"/>
              <a:t>Code Mobility </a:t>
            </a:r>
          </a:p>
          <a:p>
            <a:r>
              <a:rPr lang="en-US" dirty="0" smtClean="0"/>
              <a:t>Protocol Neutrality</a:t>
            </a:r>
          </a:p>
          <a:p>
            <a:r>
              <a:rPr lang="en-US" dirty="0" smtClean="0"/>
              <a:t>Service </a:t>
            </a:r>
            <a:r>
              <a:rPr lang="en-US" dirty="0" err="1" smtClean="0"/>
              <a:t>Metaplatform</a:t>
            </a:r>
            <a:endParaRPr lang="en-US" dirty="0" smtClean="0"/>
          </a:p>
          <a:p>
            <a:pPr lvl="1"/>
            <a:r>
              <a:rPr lang="en-US" dirty="0" smtClean="0"/>
              <a:t>Exertion-oriented Programming</a:t>
            </a:r>
          </a:p>
          <a:p>
            <a:pPr lvl="1"/>
            <a:r>
              <a:rPr lang="en-US" dirty="0" smtClean="0"/>
              <a:t>Service Operating  System</a:t>
            </a:r>
          </a:p>
          <a:p>
            <a:pPr lvl="1"/>
            <a:r>
              <a:rPr lang="en-US" dirty="0" smtClean="0"/>
              <a:t>Service Processor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0062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UNIX vs. SORCER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Mike </a:t>
            </a:r>
            <a:r>
              <a:rPr lang="en-US" dirty="0" err="1" smtClean="0"/>
              <a:t>Sobolewski</a:t>
            </a:r>
            <a:endParaRPr lang="en-US" dirty="0" smtClean="0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4E71C7-B605-A34B-AB29-AC10BE61DE16}" type="slidenum">
              <a:rPr lang="en-US" smtClean="0"/>
              <a:pPr/>
              <a:t>31</a:t>
            </a:fld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8900" y="1143000"/>
          <a:ext cx="6743700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2029"/>
                <a:gridCol w="1742123"/>
                <a:gridCol w="31595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File 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Context (Objects)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Context Pipes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control strategy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Context &amp;</a:t>
                      </a:r>
                      <a:r>
                        <a:rPr lang="en-US" baseline="0" dirty="0" smtClean="0"/>
                        <a:t> Control Flow Exertions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shell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Exertion)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 language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Java/Jini/Rio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System language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Shell </a:t>
                      </a:r>
                      <a:r>
                        <a:rPr lang="en-US" baseline="0" dirty="0" smtClean="0"/>
                        <a:t>Scripting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EO Programming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programming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choices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 and Model-driven</a:t>
                      </a:r>
                    </a:p>
                    <a:p>
                      <a:r>
                        <a:rPr lang="en-US" dirty="0" smtClean="0"/>
                        <a:t>(OO</a:t>
                      </a:r>
                      <a:r>
                        <a:rPr lang="en-US" baseline="0" dirty="0" smtClean="0"/>
                        <a:t> and declarative forms)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6230" y="5403850"/>
            <a:ext cx="79468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dirty="0">
                <a:latin typeface="+mn-lt"/>
              </a:rPr>
              <a:t>Unix pipes – processes; SORCER pipes – </a:t>
            </a:r>
            <a:r>
              <a:rPr lang="en-US" sz="1800" dirty="0" smtClean="0">
                <a:latin typeface="+mn-lt"/>
              </a:rPr>
              <a:t>data contexts</a:t>
            </a:r>
          </a:p>
          <a:p>
            <a:pPr algn="l">
              <a:defRPr/>
            </a:pPr>
            <a:r>
              <a:rPr lang="en-US" sz="1800" dirty="0">
                <a:latin typeface="+mn-lt"/>
              </a:rPr>
              <a:t>Pipeline vs. SORCER</a:t>
            </a:r>
            <a:r>
              <a:rPr lang="en-US" sz="1800" dirty="0" smtClean="0">
                <a:latin typeface="+mn-lt"/>
              </a:rPr>
              <a:t> federation </a:t>
            </a:r>
            <a:r>
              <a:rPr lang="en-US" sz="1800" dirty="0" smtClean="0"/>
              <a:t>–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exertion + control </a:t>
            </a:r>
            <a:r>
              <a:rPr lang="en-US" sz="1800" dirty="0" smtClean="0">
                <a:latin typeface="+mn-lt"/>
              </a:rPr>
              <a:t>context + control flow exertions</a:t>
            </a:r>
          </a:p>
          <a:p>
            <a:pPr algn="l">
              <a:defRPr/>
            </a:pPr>
            <a:r>
              <a:rPr lang="en-US" sz="1800" dirty="0">
                <a:latin typeface="+mn-lt"/>
              </a:rPr>
              <a:t>Local shell vs. network shell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ts val="18320"/>
              </a:lnSpc>
              <a:buNone/>
            </a:pPr>
            <a:r>
              <a:rPr lang="en-US" sz="9600" dirty="0" smtClean="0"/>
              <a:t>Q&amp;A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13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What is the service recipient in the first place?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968"/>
              </a:spcBef>
            </a:pPr>
            <a:r>
              <a:rPr lang="en-US" dirty="0" err="1" smtClean="0"/>
              <a:t>Intraprocess</a:t>
            </a:r>
            <a:endParaRPr lang="en-US" dirty="0" smtClean="0"/>
          </a:p>
          <a:p>
            <a:pPr lvl="1">
              <a:spcBef>
                <a:spcPts val="1968"/>
              </a:spcBef>
            </a:pPr>
            <a:r>
              <a:rPr lang="en-US" dirty="0" smtClean="0"/>
              <a:t>Subroutine</a:t>
            </a:r>
          </a:p>
          <a:p>
            <a:pPr lvl="1">
              <a:spcBef>
                <a:spcPts val="1968"/>
              </a:spcBef>
            </a:pPr>
            <a:r>
              <a:rPr lang="en-US" dirty="0" smtClean="0"/>
              <a:t>Object</a:t>
            </a:r>
          </a:p>
          <a:p>
            <a:pPr>
              <a:spcBef>
                <a:spcPts val="1968"/>
              </a:spcBef>
            </a:pPr>
            <a:r>
              <a:rPr lang="en-US" dirty="0" err="1" smtClean="0"/>
              <a:t>Interprocess</a:t>
            </a:r>
            <a:endParaRPr lang="en-US" dirty="0" smtClean="0"/>
          </a:p>
          <a:p>
            <a:pPr lvl="1">
              <a:spcBef>
                <a:spcPts val="1968"/>
              </a:spcBef>
            </a:pPr>
            <a:r>
              <a:rPr lang="en-US" dirty="0" smtClean="0"/>
              <a:t>Application server</a:t>
            </a:r>
          </a:p>
          <a:p>
            <a:pPr lvl="1">
              <a:spcBef>
                <a:spcPts val="1968"/>
              </a:spcBef>
            </a:pPr>
            <a:r>
              <a:rPr lang="en-US" dirty="0" smtClean="0"/>
              <a:t>Service object</a:t>
            </a:r>
          </a:p>
          <a:p>
            <a:pPr lvl="1">
              <a:spcBef>
                <a:spcPts val="1968"/>
              </a:spcBef>
            </a:pPr>
            <a:r>
              <a:rPr lang="en-US" dirty="0" smtClean="0"/>
              <a:t>Service provider</a:t>
            </a:r>
          </a:p>
          <a:p>
            <a:pPr lvl="1">
              <a:spcBef>
                <a:spcPts val="1968"/>
              </a:spcBef>
            </a:pPr>
            <a:r>
              <a:rPr lang="en-US" dirty="0" smtClean="0">
                <a:solidFill>
                  <a:srgbClr val="000090"/>
                </a:solidFill>
              </a:rPr>
              <a:t>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mac_compu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48" y="4057404"/>
            <a:ext cx="2214798" cy="266734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430" y="1778420"/>
            <a:ext cx="6819900" cy="2235200"/>
          </a:xfrm>
          <a:prstGeom prst="rect">
            <a:avLst/>
          </a:prstGeom>
        </p:spPr>
      </p:pic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511175" y="1604963"/>
            <a:ext cx="8239125" cy="4589462"/>
          </a:xfrm>
          <a:prstGeom prst="roundRect">
            <a:avLst>
              <a:gd name="adj" fmla="val 3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219825" y="5159375"/>
            <a:ext cx="777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</a:rPr>
              <a:t> 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316288" y="4559300"/>
            <a:ext cx="777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</a:rPr>
              <a:t>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823911" y="2657930"/>
            <a:ext cx="444758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Object</a:t>
            </a: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2980402" y="2367418"/>
            <a:ext cx="444758" cy="34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Object</a:t>
            </a:r>
          </a:p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4217064" y="2297568"/>
            <a:ext cx="444758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Object</a:t>
            </a: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579140" y="2518003"/>
            <a:ext cx="444758" cy="34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Object</a:t>
            </a:r>
          </a:p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6792784" y="2588806"/>
            <a:ext cx="444758" cy="34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Object</a:t>
            </a:r>
          </a:p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2829589" y="3210380"/>
            <a:ext cx="444758" cy="34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Object</a:t>
            </a:r>
          </a:p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253578" y="3291343"/>
            <a:ext cx="444758" cy="34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Object</a:t>
            </a:r>
          </a:p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6216522" y="3131233"/>
            <a:ext cx="444758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Object</a:t>
            </a: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2858400" y="1447800"/>
            <a:ext cx="3581400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9999CC"/>
                </a:solidFill>
                <a:latin typeface="Arial" charset="0"/>
              </a:rPr>
              <a:t>Object Space</a:t>
            </a:r>
            <a:endParaRPr lang="en-GB" sz="2000" b="1" dirty="0">
              <a:solidFill>
                <a:srgbClr val="9999CC"/>
              </a:solidFill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4467820" y="4023384"/>
            <a:ext cx="294792" cy="46733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1381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Object-oriented Program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511175" y="1604963"/>
            <a:ext cx="147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types?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2485" y="6194425"/>
            <a:ext cx="303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signature vs. object type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49" y="0"/>
            <a:ext cx="8153400" cy="114300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Calibri"/>
                <a:cs typeface="Calibri"/>
              </a:rPr>
              <a:t>C/S with App Servers</a:t>
            </a:r>
            <a:endParaRPr lang="en-US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276034" y="1905746"/>
            <a:ext cx="2845899" cy="2506139"/>
            <a:chOff x="1276034" y="1905746"/>
            <a:chExt cx="2845899" cy="2506139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2196220" y="3932869"/>
              <a:ext cx="1039692" cy="479016"/>
            </a:xfrm>
            <a:prstGeom prst="roundRect">
              <a:avLst/>
            </a:prstGeom>
            <a:ln w="50800">
              <a:solidFill>
                <a:srgbClr val="FFB4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Processor 1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0" idx="2"/>
            </p:cNvCxnSpPr>
            <p:nvPr/>
          </p:nvCxnSpPr>
          <p:spPr bwMode="auto">
            <a:xfrm rot="16200000" flipH="1">
              <a:off x="1837571" y="3369767"/>
              <a:ext cx="547207" cy="5450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 bwMode="auto">
            <a:xfrm rot="5400000">
              <a:off x="3010513" y="3367092"/>
              <a:ext cx="547208" cy="5503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2370497" y="2906013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Times" charset="0"/>
                  <a:ea typeface="ＭＳ Ｐゴシック" charset="-128"/>
                  <a:cs typeface="ＭＳ Ｐゴシック" charset="-128"/>
                </a:rPr>
                <a:t>...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68695" y="3825422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  <a:latin typeface="Times" charset="0"/>
                  <a:ea typeface="ＭＳ Ｐゴシック" charset="-128"/>
                  <a:cs typeface="ＭＳ Ｐゴシック" charset="-128"/>
                </a:rPr>
                <a:t>...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996689" y="3023345"/>
              <a:ext cx="1125244" cy="345337"/>
            </a:xfrm>
            <a:prstGeom prst="roundRect">
              <a:avLst/>
            </a:prstGeom>
            <a:ln w="25400">
              <a:solidFill>
                <a:srgbClr val="FFB4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Program 1-k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0" name="Rounded Rectangle 109"/>
            <p:cNvSpPr/>
            <p:nvPr/>
          </p:nvSpPr>
          <p:spPr bwMode="auto">
            <a:xfrm>
              <a:off x="1276034" y="3023345"/>
              <a:ext cx="1125244" cy="345337"/>
            </a:xfrm>
            <a:prstGeom prst="roundRect">
              <a:avLst/>
            </a:prstGeom>
            <a:ln w="25400">
              <a:solidFill>
                <a:srgbClr val="FFB4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Program 1-1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55" idx="2"/>
            </p:cNvCxnSpPr>
            <p:nvPr/>
          </p:nvCxnSpPr>
          <p:spPr bwMode="auto">
            <a:xfrm rot="16200000" flipH="1">
              <a:off x="2014699" y="3163119"/>
              <a:ext cx="1511671" cy="2782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  <p:sp>
          <p:nvSpPr>
            <p:cNvPr id="55" name="Rounded Rectangle 54"/>
            <p:cNvSpPr/>
            <p:nvPr/>
          </p:nvSpPr>
          <p:spPr bwMode="auto">
            <a:xfrm>
              <a:off x="1996319" y="1905746"/>
              <a:ext cx="1520604" cy="515452"/>
            </a:xfrm>
            <a:prstGeom prst="roundRect">
              <a:avLst/>
            </a:prstGeom>
            <a:ln w="25400">
              <a:solidFill>
                <a:srgbClr val="FFB4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ts val="224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App Server 1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52356" y="1935054"/>
            <a:ext cx="3712979" cy="2476831"/>
            <a:chOff x="4352356" y="1935054"/>
            <a:chExt cx="3712979" cy="2476831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6118617" y="3932869"/>
              <a:ext cx="1039692" cy="479016"/>
            </a:xfrm>
            <a:prstGeom prst="roundRect">
              <a:avLst/>
            </a:prstGeom>
            <a:ln w="50800">
              <a:solidFill>
                <a:srgbClr val="FFB4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150000"/>
                </a:lnSpc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Processor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708019" y="3371069"/>
              <a:ext cx="622443" cy="5350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rot="10800000" flipV="1">
              <a:off x="6945924" y="3370479"/>
              <a:ext cx="558579" cy="5454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6262370" y="2906013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Times" charset="0"/>
                  <a:ea typeface="ＭＳ Ｐゴシック" charset="-128"/>
                  <a:cs typeface="ＭＳ Ｐゴシック" charset="-128"/>
                </a:rPr>
                <a:t>...</a:t>
              </a:r>
              <a:endParaRPr lang="en-US" sz="2000" dirty="0">
                <a:solidFill>
                  <a:srgbClr val="000000"/>
                </a:solidFill>
                <a:latin typeface="Time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52356" y="2858267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  <a:latin typeface="Times" charset="0"/>
                  <a:ea typeface="ＭＳ Ｐゴシック" charset="-128"/>
                  <a:cs typeface="ＭＳ Ｐゴシック" charset="-128"/>
                </a:rPr>
                <a:t>...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147184" y="3025732"/>
              <a:ext cx="1121669" cy="345337"/>
            </a:xfrm>
            <a:prstGeom prst="roundRect">
              <a:avLst/>
            </a:prstGeom>
            <a:ln w="25400">
              <a:solidFill>
                <a:srgbClr val="FFB4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Program n-1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6943666" y="3025143"/>
              <a:ext cx="1121669" cy="345337"/>
            </a:xfrm>
            <a:prstGeom prst="roundRect">
              <a:avLst/>
            </a:prstGeom>
            <a:ln w="25400">
              <a:solidFill>
                <a:srgbClr val="FFB4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Program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n-p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56" idx="2"/>
            </p:cNvCxnSpPr>
            <p:nvPr/>
          </p:nvCxnSpPr>
          <p:spPr bwMode="auto">
            <a:xfrm rot="16200000" flipH="1">
              <a:off x="5993243" y="3189958"/>
              <a:ext cx="1482363" cy="345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B4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  <p:sp>
          <p:nvSpPr>
            <p:cNvPr id="56" name="Rounded Rectangle 55"/>
            <p:cNvSpPr/>
            <p:nvPr/>
          </p:nvSpPr>
          <p:spPr bwMode="auto">
            <a:xfrm>
              <a:off x="5972393" y="1935054"/>
              <a:ext cx="1520604" cy="515452"/>
            </a:xfrm>
            <a:prstGeom prst="roundRect">
              <a:avLst/>
            </a:prstGeom>
            <a:ln w="25400">
              <a:solidFill>
                <a:srgbClr val="FFB4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ts val="224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App Server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5" idx="3"/>
            <a:endCxn id="56" idx="1"/>
          </p:cNvCxnSpPr>
          <p:nvPr/>
        </p:nvCxnSpPr>
        <p:spPr bwMode="auto">
          <a:xfrm>
            <a:off x="3516923" y="2163472"/>
            <a:ext cx="2455470" cy="2930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90"/>
            </a:solidFill>
            <a:prstDash val="solid"/>
            <a:round/>
            <a:headEnd type="arrow" w="sm" len="med"/>
            <a:tailEnd type="arrow" w="sm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605628" y="5283576"/>
            <a:ext cx="4371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90"/>
                </a:solidFill>
                <a:ea typeface="ＭＳ Ｐゴシック" charset="-128"/>
                <a:cs typeface="ＭＳ Ｐゴシック" charset="-128"/>
              </a:rPr>
              <a:t>App Server Centric Computing</a:t>
            </a:r>
            <a:endParaRPr lang="en-US" sz="2400" dirty="0">
              <a:solidFill>
                <a:srgbClr val="000090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3175" y="1795463"/>
            <a:ext cx="6797675" cy="4408487"/>
          </a:xfrm>
          <a:prstGeom prst="rect">
            <a:avLst/>
          </a:prstGeom>
          <a:noFill/>
        </p:spPr>
      </p:pic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511175" y="1604963"/>
            <a:ext cx="8239125" cy="4589462"/>
          </a:xfrm>
          <a:prstGeom prst="roundRect">
            <a:avLst>
              <a:gd name="adj" fmla="val 3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02138" y="5824538"/>
            <a:ext cx="180975" cy="128587"/>
            <a:chOff x="2773" y="3669"/>
            <a:chExt cx="114" cy="81"/>
          </a:xfrm>
        </p:grpSpPr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2773" y="3669"/>
              <a:ext cx="115" cy="82"/>
            </a:xfrm>
            <a:custGeom>
              <a:avLst/>
              <a:gdLst/>
              <a:ahLst/>
              <a:cxnLst>
                <a:cxn ang="0">
                  <a:pos x="31" y="324"/>
                </a:cxn>
                <a:cxn ang="0">
                  <a:pos x="2" y="362"/>
                </a:cxn>
                <a:cxn ang="0">
                  <a:pos x="507" y="178"/>
                </a:cxn>
                <a:cxn ang="0">
                  <a:pos x="0" y="0"/>
                </a:cxn>
                <a:cxn ang="0">
                  <a:pos x="28" y="37"/>
                </a:cxn>
                <a:cxn ang="0">
                  <a:pos x="49" y="80"/>
                </a:cxn>
                <a:cxn ang="0">
                  <a:pos x="65" y="128"/>
                </a:cxn>
                <a:cxn ang="0">
                  <a:pos x="71" y="180"/>
                </a:cxn>
                <a:cxn ang="0">
                  <a:pos x="66" y="230"/>
                </a:cxn>
                <a:cxn ang="0">
                  <a:pos x="53" y="279"/>
                </a:cxn>
                <a:cxn ang="0">
                  <a:pos x="31" y="324"/>
                </a:cxn>
              </a:cxnLst>
              <a:rect l="0" t="0" r="r" b="b"/>
              <a:pathLst>
                <a:path w="508" h="363">
                  <a:moveTo>
                    <a:pt x="31" y="324"/>
                  </a:moveTo>
                  <a:lnTo>
                    <a:pt x="2" y="362"/>
                  </a:lnTo>
                  <a:lnTo>
                    <a:pt x="507" y="178"/>
                  </a:lnTo>
                  <a:lnTo>
                    <a:pt x="0" y="0"/>
                  </a:lnTo>
                  <a:lnTo>
                    <a:pt x="28" y="37"/>
                  </a:lnTo>
                  <a:lnTo>
                    <a:pt x="49" y="80"/>
                  </a:lnTo>
                  <a:lnTo>
                    <a:pt x="65" y="128"/>
                  </a:lnTo>
                  <a:lnTo>
                    <a:pt x="71" y="180"/>
                  </a:lnTo>
                  <a:lnTo>
                    <a:pt x="66" y="230"/>
                  </a:lnTo>
                  <a:lnTo>
                    <a:pt x="53" y="279"/>
                  </a:lnTo>
                  <a:lnTo>
                    <a:pt x="31" y="324"/>
                  </a:lnTo>
                </a:path>
              </a:pathLst>
            </a:cu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724025" y="5468938"/>
            <a:ext cx="5222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000000"/>
                </a:solidFill>
                <a:latin typeface="Arial" charset="0"/>
              </a:rPr>
              <a:t>Firewall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614988" y="5734050"/>
            <a:ext cx="4572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NAT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219825" y="5159375"/>
            <a:ext cx="777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</a:rPr>
              <a:t> 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627438" y="4027488"/>
            <a:ext cx="2275262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C465BF"/>
                </a:solidFill>
                <a:latin typeface="Arial" charset="0"/>
              </a:rPr>
              <a:t>Virtual      Mapping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362200" y="4562475"/>
            <a:ext cx="7366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TCP/IP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316288" y="4559300"/>
            <a:ext cx="7778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200">
                <a:solidFill>
                  <a:srgbClr val="0000FF"/>
                </a:solidFill>
                <a:latin typeface="Arial" charset="0"/>
              </a:rPr>
              <a:t> 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39237" y="5037138"/>
            <a:ext cx="955039" cy="57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CCC66"/>
                </a:solidFill>
                <a:latin typeface="Arial" charset="0"/>
              </a:rPr>
              <a:t>Physical</a:t>
            </a:r>
          </a:p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CCC66"/>
                </a:solidFill>
                <a:latin typeface="Arial" charset="0"/>
              </a:rPr>
              <a:t>Network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3438525" y="5749925"/>
            <a:ext cx="65405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HTTP</a:t>
            </a:r>
            <a:r>
              <a:rPr lang="en-GB" sz="1600" b="1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389438" y="5694363"/>
            <a:ext cx="176212" cy="141287"/>
            <a:chOff x="2765" y="3587"/>
            <a:chExt cx="111" cy="89"/>
          </a:xfrm>
        </p:grpSpPr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2765" y="3587"/>
              <a:ext cx="112" cy="90"/>
            </a:xfrm>
            <a:custGeom>
              <a:avLst/>
              <a:gdLst/>
              <a:ahLst/>
              <a:cxnLst>
                <a:cxn ang="0">
                  <a:pos x="43" y="266"/>
                </a:cxn>
                <a:cxn ang="0">
                  <a:pos x="0" y="281"/>
                </a:cxn>
                <a:cxn ang="0">
                  <a:pos x="494" y="395"/>
                </a:cxn>
                <a:cxn ang="0">
                  <a:pos x="185" y="0"/>
                </a:cxn>
                <a:cxn ang="0">
                  <a:pos x="188" y="42"/>
                </a:cxn>
                <a:cxn ang="0">
                  <a:pos x="182" y="86"/>
                </a:cxn>
                <a:cxn ang="0">
                  <a:pos x="170" y="132"/>
                </a:cxn>
                <a:cxn ang="0">
                  <a:pos x="148" y="175"/>
                </a:cxn>
                <a:cxn ang="0">
                  <a:pos x="120" y="211"/>
                </a:cxn>
                <a:cxn ang="0">
                  <a:pos x="82" y="243"/>
                </a:cxn>
                <a:cxn ang="0">
                  <a:pos x="43" y="266"/>
                </a:cxn>
              </a:cxnLst>
              <a:rect l="0" t="0" r="r" b="b"/>
              <a:pathLst>
                <a:path w="495" h="396">
                  <a:moveTo>
                    <a:pt x="43" y="266"/>
                  </a:moveTo>
                  <a:lnTo>
                    <a:pt x="0" y="281"/>
                  </a:lnTo>
                  <a:lnTo>
                    <a:pt x="494" y="395"/>
                  </a:lnTo>
                  <a:lnTo>
                    <a:pt x="185" y="0"/>
                  </a:lnTo>
                  <a:lnTo>
                    <a:pt x="188" y="42"/>
                  </a:lnTo>
                  <a:lnTo>
                    <a:pt x="182" y="86"/>
                  </a:lnTo>
                  <a:lnTo>
                    <a:pt x="170" y="132"/>
                  </a:lnTo>
                  <a:lnTo>
                    <a:pt x="148" y="175"/>
                  </a:lnTo>
                  <a:lnTo>
                    <a:pt x="120" y="211"/>
                  </a:lnTo>
                  <a:lnTo>
                    <a:pt x="82" y="243"/>
                  </a:lnTo>
                  <a:lnTo>
                    <a:pt x="43" y="266"/>
                  </a:lnTo>
                </a:path>
              </a:pathLst>
            </a:cu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858400" y="1447800"/>
            <a:ext cx="3581400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9999CC"/>
                </a:solidFill>
                <a:latin typeface="Arial" charset="0"/>
              </a:rPr>
              <a:t>Virtual/Overlay Network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789720" y="2657930"/>
            <a:ext cx="513136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Service</a:t>
            </a: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2946213" y="2367418"/>
            <a:ext cx="513136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" charset="0"/>
              </a:rPr>
              <a:t>Service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4182875" y="2297568"/>
            <a:ext cx="513136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" charset="0"/>
              </a:rPr>
              <a:t>Service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5544951" y="2518003"/>
            <a:ext cx="513136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Service</a:t>
            </a: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6758595" y="2588806"/>
            <a:ext cx="513136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Service</a:t>
            </a: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2795400" y="3210380"/>
            <a:ext cx="513136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" charset="0"/>
              </a:rPr>
              <a:t>Service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4219389" y="3291343"/>
            <a:ext cx="513136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Service</a:t>
            </a: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6182333" y="3131233"/>
            <a:ext cx="513136" cy="17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>
              <a:lnSpc>
                <a:spcPct val="93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solidFill>
                  <a:srgbClr val="000000"/>
                </a:solidFill>
                <a:latin typeface="Arial" charset="0"/>
              </a:rPr>
              <a:t>Service</a:t>
            </a:r>
            <a:endParaRPr lang="en-GB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1381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Service-oriented Program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227897" y="1750103"/>
            <a:ext cx="15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types?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26302" y="6327471"/>
            <a:ext cx="4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type vs. service type and behavioral transfer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6" y="0"/>
            <a:ext cx="8153400" cy="114300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Computing vs. Metacomputing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Mike Sobolewski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FD874D-D685-234C-B325-632B260C5CE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2808985" y="5910386"/>
            <a:ext cx="39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666699">
                    <a:lumMod val="75000"/>
                  </a:srgbClr>
                </a:solidFill>
                <a:ea typeface="ＭＳ Ｐゴシック" charset="-128"/>
                <a:cs typeface="ＭＳ Ｐゴシック" charset="-128"/>
              </a:rPr>
              <a:t>Network-Centric Computing</a:t>
            </a:r>
            <a:endParaRPr lang="en-US" sz="2400" dirty="0">
              <a:solidFill>
                <a:srgbClr val="666699">
                  <a:lumMod val="75000"/>
                </a:srgbClr>
              </a:solidFill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91761" y="1527629"/>
            <a:ext cx="8081008" cy="2604763"/>
            <a:chOff x="691761" y="1527629"/>
            <a:chExt cx="8081008" cy="2604763"/>
          </a:xfrm>
        </p:grpSpPr>
        <p:grpSp>
          <p:nvGrpSpPr>
            <p:cNvPr id="57" name="Group 56"/>
            <p:cNvGrpSpPr/>
            <p:nvPr/>
          </p:nvGrpSpPr>
          <p:grpSpPr>
            <a:xfrm>
              <a:off x="691761" y="1527629"/>
              <a:ext cx="8081008" cy="2604763"/>
              <a:chOff x="691761" y="1527629"/>
              <a:chExt cx="8081008" cy="2604763"/>
            </a:xfrm>
          </p:grpSpPr>
          <p:sp>
            <p:nvSpPr>
              <p:cNvPr id="42" name="Rounded Rectangle 41"/>
              <p:cNvSpPr/>
              <p:nvPr/>
            </p:nvSpPr>
            <p:spPr bwMode="auto">
              <a:xfrm rot="16200000">
                <a:off x="4347305" y="244238"/>
                <a:ext cx="703385" cy="7072924"/>
              </a:xfrm>
              <a:prstGeom prst="roundRect">
                <a:avLst/>
              </a:prstGeom>
              <a:ln w="508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smtClean="0">
                  <a:solidFill>
                    <a:srgbClr val="000000"/>
                  </a:solidFill>
                </a:endParaRP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162" idx="2"/>
              </p:cNvCxnSpPr>
              <p:nvPr/>
            </p:nvCxnSpPr>
            <p:spPr bwMode="auto">
              <a:xfrm rot="16200000" flipH="1">
                <a:off x="2834223" y="3098001"/>
                <a:ext cx="635000" cy="7477"/>
              </a:xfrm>
              <a:prstGeom prst="straightConnector1">
                <a:avLst/>
              </a:prstGeom>
              <a:ln>
                <a:headEnd type="none" w="med" len="med"/>
                <a:tailEnd type="arrow" w="med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3" idx="2"/>
              </p:cNvCxnSpPr>
              <p:nvPr/>
            </p:nvCxnSpPr>
            <p:spPr bwMode="auto">
              <a:xfrm rot="16200000" flipH="1">
                <a:off x="5781598" y="3095074"/>
                <a:ext cx="635002" cy="13334"/>
              </a:xfrm>
              <a:prstGeom prst="straightConnector1">
                <a:avLst/>
              </a:prstGeom>
              <a:ln>
                <a:headEnd type="none" w="med" len="med"/>
                <a:tailEnd type="arrow" w="med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 bwMode="auto">
              <a:xfrm>
                <a:off x="5383188" y="2334855"/>
                <a:ext cx="1418487" cy="44938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lnSpc>
                    <a:spcPts val="1800"/>
                  </a:lnSpc>
                </a:pPr>
                <a:r>
                  <a:rPr lang="en-US" sz="1200" b="1" dirty="0" smtClean="0">
                    <a:solidFill>
                      <a:srgbClr val="000000"/>
                    </a:solidFill>
                  </a:rPr>
                  <a:t>Metaprogram </a:t>
                </a:r>
                <a:r>
                  <a:rPr lang="en-US" sz="1200" b="1" dirty="0" err="1" smtClean="0">
                    <a:solidFill>
                      <a:srgbClr val="000000"/>
                    </a:solidFill>
                  </a:rPr>
                  <a:t>m</a:t>
                </a: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3008413" y="3547129"/>
                <a:ext cx="1213599" cy="459153"/>
              </a:xfrm>
              <a:prstGeom prst="roundRect">
                <a:avLst/>
              </a:prstGeom>
              <a:noFill/>
              <a:ln w="508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5100290" y="3547129"/>
                <a:ext cx="1213599" cy="459153"/>
              </a:xfrm>
              <a:prstGeom prst="roundRect">
                <a:avLst/>
              </a:prstGeom>
              <a:noFill/>
              <a:ln w="508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 bwMode="auto">
              <a:xfrm>
                <a:off x="6895328" y="3547129"/>
                <a:ext cx="1213599" cy="459153"/>
              </a:xfrm>
              <a:prstGeom prst="roundRect">
                <a:avLst/>
              </a:prstGeom>
              <a:noFill/>
              <a:ln w="508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 bwMode="auto">
              <a:xfrm>
                <a:off x="1297527" y="3547129"/>
                <a:ext cx="1213599" cy="459153"/>
              </a:xfrm>
              <a:prstGeom prst="roundRect">
                <a:avLst/>
              </a:prstGeom>
              <a:noFill/>
              <a:ln w="508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Rounded Rectangle 161"/>
              <p:cNvSpPr/>
              <p:nvPr/>
            </p:nvSpPr>
            <p:spPr bwMode="auto">
              <a:xfrm>
                <a:off x="2438741" y="2334855"/>
                <a:ext cx="1418487" cy="44938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lnSpc>
                    <a:spcPts val="1800"/>
                  </a:lnSpc>
                </a:pPr>
                <a:r>
                  <a:rPr lang="en-US" sz="1200" b="1" dirty="0" smtClean="0">
                    <a:solidFill>
                      <a:srgbClr val="000000"/>
                    </a:solidFill>
                  </a:rPr>
                  <a:t>Metaprogram 1</a:t>
                </a:r>
                <a:endParaRPr lang="en-US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485118" y="1527629"/>
                <a:ext cx="2408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solidFill>
                      <a:srgbClr val="666699">
                        <a:lumMod val="75000"/>
                      </a:srgbClr>
                    </a:solidFill>
                    <a:ea typeface="ＭＳ Ｐゴシック" charset="-128"/>
                    <a:cs typeface="ＭＳ Ｐゴシック" charset="-128"/>
                  </a:rPr>
                  <a:t>Overlay network</a:t>
                </a:r>
                <a:endParaRPr lang="en-US" sz="2400" dirty="0">
                  <a:solidFill>
                    <a:srgbClr val="666699">
                      <a:lumMod val="75000"/>
                    </a:srgbClr>
                  </a:solidFill>
                  <a:ea typeface="ＭＳ Ｐゴシック" charset="-128"/>
                  <a:cs typeface="ＭＳ Ｐゴシック" charset="-128"/>
                </a:endParaRPr>
              </a:p>
            </p:txBody>
          </p:sp>
          <p:cxnSp>
            <p:nvCxnSpPr>
              <p:cNvPr id="168" name="Straight Arrow Connector 167"/>
              <p:cNvCxnSpPr>
                <a:stCxn id="166" idx="2"/>
                <a:endCxn id="42" idx="3"/>
              </p:cNvCxnSpPr>
              <p:nvPr/>
            </p:nvCxnSpPr>
            <p:spPr bwMode="auto">
              <a:xfrm rot="16200000" flipH="1">
                <a:off x="3974259" y="2704269"/>
                <a:ext cx="1439714" cy="9764"/>
              </a:xfrm>
              <a:prstGeom prst="straightConnector1">
                <a:avLst/>
              </a:prstGeom>
              <a:ln>
                <a:headEnd type="none" w="med" len="med"/>
                <a:tailEnd type="arrow" w="sm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713154" y="3008922"/>
                <a:ext cx="8059615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tangle 46"/>
              <p:cNvSpPr/>
              <p:nvPr/>
            </p:nvSpPr>
            <p:spPr>
              <a:xfrm>
                <a:off x="691761" y="2422489"/>
                <a:ext cx="8946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666699">
                        <a:lumMod val="75000"/>
                      </a:srgbClr>
                    </a:solidFill>
                    <a:ea typeface="ＭＳ Ｐゴシック" charset="-128"/>
                    <a:cs typeface="ＭＳ Ｐゴシック" charset="-128"/>
                  </a:rPr>
                  <a:t>Requestor</a:t>
                </a:r>
                <a:endParaRPr lang="en-US" sz="1200" dirty="0">
                  <a:solidFill>
                    <a:srgbClr val="666699">
                      <a:lumMod val="75000"/>
                    </a:srgbClr>
                  </a:solidFill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98358" y="2280605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  <a:latin typeface="Times" charset="0"/>
                  <a:ea typeface="ＭＳ Ｐゴシック" charset="-128"/>
                  <a:cs typeface="ＭＳ Ｐゴシック" charset="-128"/>
                </a:rPr>
                <a:t>...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68695" y="3436232"/>
            <a:ext cx="4796640" cy="1553618"/>
            <a:chOff x="3268695" y="3436232"/>
            <a:chExt cx="4796640" cy="1553618"/>
          </a:xfrm>
        </p:grpSpPr>
        <p:sp>
          <p:nvSpPr>
            <p:cNvPr id="85" name="TextBox 84"/>
            <p:cNvSpPr txBox="1"/>
            <p:nvPr/>
          </p:nvSpPr>
          <p:spPr>
            <a:xfrm>
              <a:off x="3268695" y="4403387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000000"/>
                  </a:solidFill>
                  <a:latin typeface="Times" charset="0"/>
                  <a:ea typeface="ＭＳ Ｐゴシック" charset="-128"/>
                  <a:cs typeface="ＭＳ Ｐゴシック" charset="-128"/>
                </a:rPr>
                <a:t>...</a:t>
              </a:r>
              <a:endParaRPr lang="en-US" sz="2400" dirty="0">
                <a:solidFill>
                  <a:srgbClr val="000000"/>
                </a:solidFill>
                <a:latin typeface="Times" charset="0"/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352356" y="3436232"/>
              <a:ext cx="3712979" cy="1553618"/>
              <a:chOff x="4352356" y="3436232"/>
              <a:chExt cx="3712979" cy="155361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6311215" y="3483978"/>
                <a:ext cx="377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" charset="0"/>
                    <a:ea typeface="ＭＳ Ｐゴシック" charset="-128"/>
                    <a:cs typeface="ＭＳ Ｐゴシック" charset="-128"/>
                  </a:rPr>
                  <a:t>...</a:t>
                </a:r>
                <a:endParaRPr lang="en-US" sz="2000" dirty="0">
                  <a:solidFill>
                    <a:srgbClr val="000000"/>
                  </a:solidFill>
                  <a:latin typeface="Times" charset="0"/>
                  <a:ea typeface="ＭＳ Ｐゴシック" charset="-128"/>
                  <a:cs typeface="ＭＳ Ｐゴシック" charset="-128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352356" y="3436232"/>
                <a:ext cx="3712979" cy="1553618"/>
                <a:chOff x="4352356" y="3436232"/>
                <a:chExt cx="3712979" cy="1553618"/>
              </a:xfrm>
            </p:grpSpPr>
            <p:cxnSp>
              <p:nvCxnSpPr>
                <p:cNvPr id="40" name="Straight Arrow Connector 39"/>
                <p:cNvCxnSpPr>
                  <a:stCxn id="37" idx="2"/>
                </p:cNvCxnSpPr>
                <p:nvPr/>
              </p:nvCxnSpPr>
              <p:spPr bwMode="auto">
                <a:xfrm rot="16200000" flipH="1">
                  <a:off x="5751714" y="3905338"/>
                  <a:ext cx="535052" cy="62244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38" idx="2"/>
                </p:cNvCxnSpPr>
                <p:nvPr/>
              </p:nvCxnSpPr>
              <p:spPr bwMode="auto">
                <a:xfrm rot="5400000">
                  <a:off x="6952507" y="3941863"/>
                  <a:ext cx="545413" cy="55857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49"/>
                <p:cNvGrpSpPr/>
                <p:nvPr/>
              </p:nvGrpSpPr>
              <p:grpSpPr>
                <a:xfrm>
                  <a:off x="4352356" y="3436232"/>
                  <a:ext cx="3712979" cy="1553618"/>
                  <a:chOff x="4352356" y="3436232"/>
                  <a:chExt cx="3712979" cy="1553618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 bwMode="auto">
                  <a:xfrm>
                    <a:off x="6118617" y="4510834"/>
                    <a:ext cx="1039692" cy="479016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eaLnBrk="0" fontAlgn="base" hangingPunct="0">
                      <a:lnSpc>
                        <a:spcPct val="150000"/>
                      </a:lnSpc>
                      <a:spcAft>
                        <a:spcPct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Processor </a:t>
                    </a:r>
                    <a:r>
                      <a:rPr lang="en-US" sz="1200" dirty="0" err="1" smtClean="0">
                        <a:solidFill>
                          <a:srgbClr val="000000"/>
                        </a:solidFill>
                      </a:rPr>
                      <a:t>n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4352356" y="3436232"/>
                    <a:ext cx="4154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400" dirty="0" smtClean="0">
                        <a:solidFill>
                          <a:srgbClr val="000000"/>
                        </a:solidFill>
                        <a:latin typeface="Times" charset="0"/>
                        <a:ea typeface="ＭＳ Ｐゴシック" charset="-128"/>
                        <a:cs typeface="ＭＳ Ｐゴシック" charset="-128"/>
                      </a:rPr>
                      <a:t>...</a:t>
                    </a:r>
                    <a:endParaRPr lang="en-US" sz="2400" dirty="0">
                      <a:solidFill>
                        <a:srgbClr val="000000"/>
                      </a:solidFill>
                      <a:latin typeface="Times" charset="0"/>
                      <a:ea typeface="ＭＳ Ｐゴシック" charset="-128"/>
                      <a:cs typeface="ＭＳ Ｐゴシック" charset="-128"/>
                    </a:endParaRPr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 bwMode="auto">
                  <a:xfrm>
                    <a:off x="5147184" y="3603697"/>
                    <a:ext cx="1121669" cy="345337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Program n-1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 bwMode="auto">
                  <a:xfrm>
                    <a:off x="6943666" y="3603108"/>
                    <a:ext cx="1121669" cy="345337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</a:rPr>
                      <a:t>Program </a:t>
                    </a:r>
                    <a:r>
                      <a:rPr lang="en-US" sz="1200" dirty="0" err="1" smtClean="0">
                        <a:solidFill>
                          <a:srgbClr val="000000"/>
                        </a:solidFill>
                      </a:rPr>
                      <a:t>n-p</a:t>
                    </a:r>
                    <a:endParaRPr lang="en-US" sz="12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2" name="Group 51"/>
          <p:cNvGrpSpPr/>
          <p:nvPr/>
        </p:nvGrpSpPr>
        <p:grpSpPr>
          <a:xfrm>
            <a:off x="1344417" y="3483978"/>
            <a:ext cx="2836130" cy="1505872"/>
            <a:chOff x="1344417" y="3483978"/>
            <a:chExt cx="2836130" cy="1505872"/>
          </a:xfrm>
        </p:grpSpPr>
        <p:cxnSp>
          <p:nvCxnSpPr>
            <p:cNvPr id="14" name="Straight Arrow Connector 13"/>
            <p:cNvCxnSpPr>
              <a:stCxn id="110" idx="2"/>
            </p:cNvCxnSpPr>
            <p:nvPr/>
          </p:nvCxnSpPr>
          <p:spPr bwMode="auto">
            <a:xfrm rot="16200000" flipH="1">
              <a:off x="1871762" y="3981923"/>
              <a:ext cx="547207" cy="476653"/>
            </a:xfrm>
            <a:prstGeom prst="straightConnector1">
              <a:avLst/>
            </a:prstGeom>
            <a:ln>
              <a:headEnd type="none" w="med" len="med"/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</p:cNvCxnSpPr>
            <p:nvPr/>
          </p:nvCxnSpPr>
          <p:spPr bwMode="auto">
            <a:xfrm rot="5400000">
              <a:off x="3039822" y="3915750"/>
              <a:ext cx="547207" cy="609001"/>
            </a:xfrm>
            <a:prstGeom prst="straightConnector1">
              <a:avLst/>
            </a:prstGeom>
            <a:ln>
              <a:headEnd type="none" w="med" len="med"/>
              <a:tailEnd type="arrow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1344417" y="3483978"/>
              <a:ext cx="2836130" cy="1505872"/>
              <a:chOff x="1344417" y="3483978"/>
              <a:chExt cx="2836130" cy="1505872"/>
            </a:xfrm>
          </p:grpSpPr>
          <p:sp>
            <p:nvSpPr>
              <p:cNvPr id="12" name="Rounded Rectangle 11"/>
              <p:cNvSpPr/>
              <p:nvPr/>
            </p:nvSpPr>
            <p:spPr bwMode="auto">
              <a:xfrm>
                <a:off x="2196220" y="4510834"/>
                <a:ext cx="1039692" cy="47901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Processor 1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458418" y="3483978"/>
                <a:ext cx="377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" charset="0"/>
                    <a:ea typeface="ＭＳ Ｐゴシック" charset="-128"/>
                    <a:cs typeface="ＭＳ Ｐゴシック" charset="-128"/>
                  </a:rPr>
                  <a:t>...</a:t>
                </a:r>
                <a:endParaRPr lang="en-US" sz="2000" dirty="0">
                  <a:solidFill>
                    <a:srgbClr val="000000"/>
                  </a:solidFill>
                  <a:latin typeface="Time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 bwMode="auto">
              <a:xfrm>
                <a:off x="3055303" y="3601310"/>
                <a:ext cx="1125244" cy="34533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Program 1-k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 bwMode="auto">
              <a:xfrm>
                <a:off x="1344417" y="3601310"/>
                <a:ext cx="1125244" cy="34533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Program 1-1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1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Composition Granularity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Mike Sobolewski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FD874D-D685-234C-B325-632B260C5CE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2" name="Group 146"/>
          <p:cNvGrpSpPr/>
          <p:nvPr/>
        </p:nvGrpSpPr>
        <p:grpSpPr>
          <a:xfrm>
            <a:off x="1653593" y="1821428"/>
            <a:ext cx="5502973" cy="3624491"/>
            <a:chOff x="1653593" y="1821428"/>
            <a:chExt cx="5502973" cy="3624491"/>
          </a:xfrm>
        </p:grpSpPr>
        <p:sp>
          <p:nvSpPr>
            <p:cNvPr id="141" name="TextBox 140"/>
            <p:cNvSpPr txBox="1"/>
            <p:nvPr/>
          </p:nvSpPr>
          <p:spPr>
            <a:xfrm rot="16200000" flipH="1">
              <a:off x="1728657" y="2780353"/>
              <a:ext cx="963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latin typeface="+mn-lt"/>
                </a:rPr>
                <a:t>Functions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 rot="16200000" flipH="1">
              <a:off x="2668619" y="2865212"/>
              <a:ext cx="793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latin typeface="+mn-lt"/>
                </a:rPr>
                <a:t>Objects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 rot="16200000" flipH="1">
              <a:off x="3422683" y="2775312"/>
              <a:ext cx="973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latin typeface="+mn-lt"/>
                </a:rPr>
                <a:t>Packages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 rot="16200000" flipH="1">
              <a:off x="4321567" y="2830233"/>
              <a:ext cx="86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latin typeface="+mn-lt"/>
                </a:rPr>
                <a:t>Modules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 rot="16200000" flipH="1">
              <a:off x="4898519" y="2540942"/>
              <a:ext cx="1441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latin typeface="+mn-lt"/>
                </a:rPr>
                <a:t>Service Objects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 rot="16200000" flipH="1">
              <a:off x="5687748" y="2141540"/>
              <a:ext cx="159433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err="1" smtClean="0">
                  <a:latin typeface="+mn-lt"/>
                </a:rPr>
                <a:t>Vars</a:t>
              </a:r>
              <a:endParaRPr lang="en-US" sz="1400" dirty="0" smtClean="0">
                <a:latin typeface="+mn-lt"/>
              </a:endParaRPr>
            </a:p>
            <a:p>
              <a:pPr algn="l"/>
              <a:r>
                <a:rPr lang="en-US" sz="1400" dirty="0" smtClean="0">
                  <a:latin typeface="+mn-lt"/>
                </a:rPr>
                <a:t>(</a:t>
              </a:r>
              <a:r>
                <a:rPr lang="en-US" sz="1400" dirty="0" err="1" smtClean="0">
                  <a:latin typeface="+mn-lt"/>
                </a:rPr>
                <a:t>multifidelity</a:t>
              </a:r>
              <a:r>
                <a:rPr lang="en-US" sz="1400" dirty="0" smtClean="0">
                  <a:latin typeface="+mn-lt"/>
                </a:rPr>
                <a:t>)</a:t>
              </a:r>
            </a:p>
            <a:p>
              <a:pPr algn="l"/>
              <a:r>
                <a:rPr lang="en-US" sz="1400" dirty="0" smtClean="0">
                  <a:latin typeface="+mn-lt"/>
                </a:rPr>
                <a:t>Models</a:t>
              </a:r>
            </a:p>
            <a:p>
              <a:pPr algn="l"/>
              <a:r>
                <a:rPr lang="en-US" sz="1400" dirty="0" smtClean="0">
                  <a:latin typeface="+mn-lt"/>
                </a:rPr>
                <a:t>(</a:t>
              </a:r>
              <a:r>
                <a:rPr lang="en-US" sz="1400" dirty="0" err="1" smtClean="0">
                  <a:latin typeface="+mn-lt"/>
                </a:rPr>
                <a:t>transdisciplines</a:t>
              </a:r>
              <a:r>
                <a:rPr lang="en-US" sz="1400" dirty="0" smtClean="0">
                  <a:latin typeface="+mn-lt"/>
                </a:rPr>
                <a:t>)</a:t>
              </a:r>
              <a:endParaRPr lang="en-US" sz="1400" dirty="0">
                <a:latin typeface="+mn-lt"/>
              </a:endParaRPr>
            </a:p>
          </p:txBody>
        </p:sp>
        <p:grpSp>
          <p:nvGrpSpPr>
            <p:cNvPr id="43" name="Group 127"/>
            <p:cNvGrpSpPr/>
            <p:nvPr/>
          </p:nvGrpSpPr>
          <p:grpSpPr>
            <a:xfrm>
              <a:off x="5261020" y="3547524"/>
              <a:ext cx="716514" cy="865425"/>
              <a:chOff x="5261020" y="3547524"/>
              <a:chExt cx="716514" cy="865425"/>
            </a:xfrm>
          </p:grpSpPr>
          <p:sp>
            <p:nvSpPr>
              <p:cNvPr id="101" name="Right Triangle 100"/>
              <p:cNvSpPr/>
              <p:nvPr/>
            </p:nvSpPr>
            <p:spPr bwMode="auto">
              <a:xfrm rot="16200000" flipH="1">
                <a:off x="5219978" y="3647826"/>
                <a:ext cx="857858" cy="657254"/>
              </a:xfrm>
              <a:prstGeom prst="rtTriangle">
                <a:avLst/>
              </a:prstGeom>
              <a:ln>
                <a:headEnd type="none" w="med" len="med"/>
                <a:tailEnd type="none" w="med" len="med"/>
              </a:ln>
              <a:scene3d>
                <a:camera prst="orthographicFront"/>
                <a:lightRig rig="threePt" dir="t"/>
              </a:scene3d>
              <a:sp3d>
                <a:bevelT w="63500" h="254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2" name="Right Triangle 101"/>
              <p:cNvSpPr/>
              <p:nvPr/>
            </p:nvSpPr>
            <p:spPr bwMode="auto">
              <a:xfrm rot="5400000" flipH="1">
                <a:off x="5160718" y="3655393"/>
                <a:ext cx="857858" cy="657254"/>
              </a:xfrm>
              <a:prstGeom prst="rtTriangle">
                <a:avLst/>
              </a:prstGeom>
              <a:ln>
                <a:headEnd type="none" w="med" len="med"/>
                <a:tailEnd type="none" w="med" len="med"/>
              </a:ln>
              <a:scene3d>
                <a:camera prst="orthographicFront"/>
                <a:lightRig rig="threePt" dir="t"/>
              </a:scene3d>
              <a:sp3d>
                <a:bevelT w="57150" h="254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44" name="Group 135"/>
            <p:cNvGrpSpPr/>
            <p:nvPr/>
          </p:nvGrpSpPr>
          <p:grpSpPr>
            <a:xfrm rot="16200000" flipH="1">
              <a:off x="3503136" y="3675842"/>
              <a:ext cx="894750" cy="675609"/>
              <a:chOff x="2692596" y="3294241"/>
              <a:chExt cx="894750" cy="675609"/>
            </a:xfrm>
          </p:grpSpPr>
          <p:sp>
            <p:nvSpPr>
              <p:cNvPr id="86" name="Rounded Rectangle 85"/>
              <p:cNvSpPr/>
              <p:nvPr/>
            </p:nvSpPr>
            <p:spPr bwMode="auto">
              <a:xfrm rot="5400000">
                <a:off x="3290783" y="3179090"/>
                <a:ext cx="181412" cy="41171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 bwMode="auto">
              <a:xfrm rot="5400000">
                <a:off x="3290783" y="3426189"/>
                <a:ext cx="181412" cy="41171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 rot="5400000">
                <a:off x="2807747" y="3428184"/>
                <a:ext cx="181412" cy="41171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 bwMode="auto">
              <a:xfrm rot="5400000">
                <a:off x="2807747" y="3183082"/>
                <a:ext cx="181412" cy="41171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 bwMode="auto">
              <a:xfrm rot="5400000">
                <a:off x="3290783" y="3673287"/>
                <a:ext cx="181412" cy="41171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 bwMode="auto">
              <a:xfrm rot="5400000">
                <a:off x="2807747" y="3673287"/>
                <a:ext cx="181412" cy="41171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45" name="Group 114"/>
            <p:cNvGrpSpPr/>
            <p:nvPr/>
          </p:nvGrpSpPr>
          <p:grpSpPr>
            <a:xfrm rot="10800000" flipH="1">
              <a:off x="2765985" y="3580965"/>
              <a:ext cx="664467" cy="887638"/>
              <a:chOff x="2225051" y="2109461"/>
              <a:chExt cx="664467" cy="887638"/>
            </a:xfrm>
          </p:grpSpPr>
          <p:sp>
            <p:nvSpPr>
              <p:cNvPr id="41" name="Rounded Rectangle 40"/>
              <p:cNvSpPr/>
              <p:nvPr/>
            </p:nvSpPr>
            <p:spPr bwMode="auto">
              <a:xfrm>
                <a:off x="2228625" y="210946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>
                <a:off x="2466369" y="210946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>
                <a:off x="2700540" y="210946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2700540" y="233628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>
                <a:off x="2466369" y="233628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 bwMode="auto">
              <a:xfrm>
                <a:off x="2228625" y="233628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 bwMode="auto">
              <a:xfrm>
                <a:off x="2700540" y="257022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 bwMode="auto">
              <a:xfrm>
                <a:off x="2466369" y="257022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 bwMode="auto">
              <a:xfrm>
                <a:off x="2228625" y="257022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 bwMode="auto">
              <a:xfrm>
                <a:off x="2696966" y="280060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 bwMode="auto">
              <a:xfrm>
                <a:off x="2462795" y="280060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 bwMode="auto">
              <a:xfrm>
                <a:off x="2225051" y="2800601"/>
                <a:ext cx="188978" cy="19649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46" name="Group 127"/>
            <p:cNvGrpSpPr/>
            <p:nvPr/>
          </p:nvGrpSpPr>
          <p:grpSpPr>
            <a:xfrm rot="10800000" flipH="1">
              <a:off x="1889418" y="3606804"/>
              <a:ext cx="683594" cy="835959"/>
              <a:chOff x="1348484" y="2135301"/>
              <a:chExt cx="683594" cy="835959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48484" y="213530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 bwMode="auto">
              <a:xfrm>
                <a:off x="1469605" y="213530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 bwMode="auto">
              <a:xfrm>
                <a:off x="1590726" y="213530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 bwMode="auto">
              <a:xfrm>
                <a:off x="1711847" y="213530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 bwMode="auto">
              <a:xfrm>
                <a:off x="1832968" y="213530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1954091" y="213530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1348484" y="2241992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1469605" y="2241992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1590726" y="2241992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1711847" y="2241992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1832968" y="2241992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1954091" y="2241992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1348484" y="2348683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1469605" y="2348683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1590726" y="2348683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1711847" y="2348683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1832968" y="2348683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1954091" y="2348683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1348484" y="2455374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469605" y="2455374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1590726" y="2455374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1711847" y="2455374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1832968" y="2455374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 bwMode="auto">
              <a:xfrm>
                <a:off x="1954091" y="2455374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>
                <a:off x="1348484" y="2562065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 bwMode="auto">
              <a:xfrm>
                <a:off x="1469605" y="2562065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1590726" y="2562065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1711847" y="2562065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1832968" y="2562065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1954091" y="2562065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1348484" y="2668756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1469605" y="2668756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1590726" y="2668756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1711847" y="2668756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1832968" y="2668756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1954091" y="2668756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 bwMode="auto">
              <a:xfrm>
                <a:off x="1348484" y="2775447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 bwMode="auto">
              <a:xfrm>
                <a:off x="1469605" y="2775447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 bwMode="auto">
              <a:xfrm>
                <a:off x="1590726" y="2775447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 bwMode="auto">
              <a:xfrm>
                <a:off x="1711847" y="2775447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 bwMode="auto">
              <a:xfrm>
                <a:off x="1832968" y="2775447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 bwMode="auto">
              <a:xfrm>
                <a:off x="1954091" y="2775447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 bwMode="auto">
              <a:xfrm>
                <a:off x="1348484" y="288214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3" name="Rounded Rectangle 122"/>
              <p:cNvSpPr/>
              <p:nvPr/>
            </p:nvSpPr>
            <p:spPr bwMode="auto">
              <a:xfrm>
                <a:off x="1469605" y="288214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4" name="Rounded Rectangle 123"/>
              <p:cNvSpPr/>
              <p:nvPr/>
            </p:nvSpPr>
            <p:spPr bwMode="auto">
              <a:xfrm>
                <a:off x="1590726" y="288214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 bwMode="auto">
              <a:xfrm>
                <a:off x="1711847" y="288214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 bwMode="auto">
              <a:xfrm>
                <a:off x="1832968" y="288214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1954091" y="2882141"/>
                <a:ext cx="77987" cy="8911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47" name="Group 137"/>
            <p:cNvGrpSpPr/>
            <p:nvPr/>
          </p:nvGrpSpPr>
          <p:grpSpPr>
            <a:xfrm rot="10800000" flipH="1">
              <a:off x="4455850" y="3562710"/>
              <a:ext cx="664052" cy="879591"/>
              <a:chOff x="3970616" y="2135763"/>
              <a:chExt cx="664052" cy="879591"/>
            </a:xfrm>
          </p:grpSpPr>
          <p:sp>
            <p:nvSpPr>
              <p:cNvPr id="135" name="Rounded Rectangle 134"/>
              <p:cNvSpPr/>
              <p:nvPr/>
            </p:nvSpPr>
            <p:spPr bwMode="auto">
              <a:xfrm>
                <a:off x="3970616" y="2611220"/>
                <a:ext cx="664052" cy="40413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 bwMode="auto">
              <a:xfrm>
                <a:off x="3970616" y="2135763"/>
                <a:ext cx="664052" cy="404134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 bwMode="auto">
            <a:xfrm rot="16200000" flipH="1">
              <a:off x="6069254" y="3611761"/>
              <a:ext cx="880141" cy="729383"/>
            </a:xfrm>
            <a:prstGeom prst="rect">
              <a:avLst/>
            </a:prstGeom>
            <a:gradFill>
              <a:gsLst>
                <a:gs pos="0">
                  <a:srgbClr val="666600"/>
                </a:gs>
                <a:gs pos="99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  <a:ln>
              <a:solidFill>
                <a:srgbClr val="999900"/>
              </a:solidFill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63500" h="254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 flipH="1">
              <a:off x="1653593" y="4723729"/>
              <a:ext cx="104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1-1 Mapping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 bwMode="auto">
            <a:xfrm>
              <a:off x="1869291" y="4714951"/>
              <a:ext cx="5008247" cy="15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 rot="10800000" flipH="1">
              <a:off x="4474443" y="4973998"/>
              <a:ext cx="1524984" cy="15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/>
            <p:cNvCxnSpPr/>
            <p:nvPr/>
          </p:nvCxnSpPr>
          <p:spPr bwMode="auto">
            <a:xfrm rot="10800000" flipH="1">
              <a:off x="2725479" y="4973998"/>
              <a:ext cx="698660" cy="15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rot="10800000" flipH="1">
              <a:off x="3613112" y="4973998"/>
              <a:ext cx="698660" cy="15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auto">
            <a:xfrm rot="10800000" flipH="1">
              <a:off x="1864148" y="4973998"/>
              <a:ext cx="698660" cy="15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 rot="10800000" flipH="1">
              <a:off x="1867321" y="5245038"/>
              <a:ext cx="3253238" cy="15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5265374" y="5444331"/>
              <a:ext cx="1289780" cy="15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TextBox 168"/>
            <p:cNvSpPr txBox="1"/>
            <p:nvPr/>
          </p:nvSpPr>
          <p:spPr>
            <a:xfrm flipH="1">
              <a:off x="3236390" y="4467056"/>
              <a:ext cx="1527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Unit of Composition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 flipH="1">
              <a:off x="3246552" y="4961258"/>
              <a:ext cx="151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Unit of </a:t>
              </a:r>
              <a:r>
                <a:rPr lang="en-US" sz="1200" dirty="0" err="1" smtClean="0">
                  <a:latin typeface="+mn-lt"/>
                </a:rPr>
                <a:t>Intraprocess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 flipH="1">
              <a:off x="5397665" y="5156638"/>
              <a:ext cx="1031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Interprocess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 flipH="1">
              <a:off x="4471759" y="4723729"/>
              <a:ext cx="14933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Unit of Deployment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 flipH="1">
              <a:off x="3465018" y="4723729"/>
              <a:ext cx="997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Compilation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 flipH="1">
              <a:off x="2808033" y="4723729"/>
              <a:ext cx="5439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State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 bwMode="auto">
            <a:xfrm>
              <a:off x="6149451" y="4972012"/>
              <a:ext cx="747626" cy="15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133"/>
            <p:cNvSpPr txBox="1"/>
            <p:nvPr/>
          </p:nvSpPr>
          <p:spPr>
            <a:xfrm flipH="1">
              <a:off x="5843386" y="4720161"/>
              <a:ext cx="13131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Amorphousness</a:t>
              </a:r>
              <a:endParaRPr lang="en-US" sz="1200" dirty="0">
                <a:latin typeface="+mn-lt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>
              <a:off x="6584462" y="5246626"/>
              <a:ext cx="293076" cy="15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6666"/>
        </a:dk2>
        <a:lt2>
          <a:srgbClr val="B2B2B2"/>
        </a:lt2>
        <a:accent1>
          <a:srgbClr val="FF99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5C5C8A"/>
        </a:accent6>
        <a:hlink>
          <a:srgbClr val="00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2208</Words>
  <Application>Microsoft Macintosh PowerPoint</Application>
  <PresentationFormat>On-screen Show (4:3)</PresentationFormat>
  <Paragraphs>604</Paragraphs>
  <Slides>32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Blank Presentation</vt:lpstr>
      <vt:lpstr>Metacomputing Analysis and Design  in SORCER</vt:lpstr>
      <vt:lpstr>Transdisciplinary Process Leveraging resources and reuse for R&amp;D growth</vt:lpstr>
      <vt:lpstr>Process Distribution</vt:lpstr>
      <vt:lpstr>What is the service recipient in the first place?</vt:lpstr>
      <vt:lpstr>Object-oriented Program</vt:lpstr>
      <vt:lpstr>C/S with App Servers</vt:lpstr>
      <vt:lpstr>Service-oriented Program</vt:lpstr>
      <vt:lpstr>Computing vs. Metacomputing</vt:lpstr>
      <vt:lpstr>Composition Granularity</vt:lpstr>
      <vt:lpstr>Process Activation</vt:lpstr>
      <vt:lpstr>Interprocess Encapsulation</vt:lpstr>
      <vt:lpstr>Eight Fallacies of NC</vt:lpstr>
      <vt:lpstr>Entity Types and Metamodels</vt:lpstr>
      <vt:lpstr>Slide 14</vt:lpstr>
      <vt:lpstr>Three Neutralities &amp; BT</vt:lpstr>
      <vt:lpstr>SOOA</vt:lpstr>
      <vt:lpstr>Service Neutralities</vt:lpstr>
      <vt:lpstr>SORCER Platform</vt:lpstr>
      <vt:lpstr>Dynamic Collaborations</vt:lpstr>
      <vt:lpstr>Exerting Dynamic Collaborations</vt:lpstr>
      <vt:lpstr>Exerting Dynamic Collaborations</vt:lpstr>
      <vt:lpstr>Exerting Dynamic Collaborations</vt:lpstr>
      <vt:lpstr>Exerting Dynamic Collaborations</vt:lpstr>
      <vt:lpstr>Push vs. Pull execution</vt:lpstr>
      <vt:lpstr>Three Programming Abstractions</vt:lpstr>
      <vt:lpstr>From Computing to Metacomputing</vt:lpstr>
      <vt:lpstr>From Metacomputing to Transcomputing</vt:lpstr>
      <vt:lpstr>From Metacomputing  to Model-driven Computing</vt:lpstr>
      <vt:lpstr>Slide 29</vt:lpstr>
      <vt:lpstr>SOOA Features</vt:lpstr>
      <vt:lpstr>UNIX vs. SORCER</vt:lpstr>
      <vt:lpstr>Slide 32</vt:lpstr>
    </vt:vector>
  </TitlesOfParts>
  <Company>TTU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 Sobolewski</dc:creator>
  <cp:lastModifiedBy>Mike  Sobolewski</cp:lastModifiedBy>
  <cp:revision>76</cp:revision>
  <dcterms:created xsi:type="dcterms:W3CDTF">2010-09-09T11:50:43Z</dcterms:created>
  <dcterms:modified xsi:type="dcterms:W3CDTF">2010-09-09T12:12:14Z</dcterms:modified>
</cp:coreProperties>
</file>