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7" r:id="rId3"/>
    <p:sldId id="263" r:id="rId4"/>
    <p:sldId id="262" r:id="rId5"/>
    <p:sldId id="264" r:id="rId6"/>
    <p:sldId id="269" r:id="rId7"/>
    <p:sldId id="271" r:id="rId8"/>
    <p:sldId id="268" r:id="rId9"/>
    <p:sldId id="270" r:id="rId10"/>
    <p:sldId id="273" r:id="rId11"/>
    <p:sldId id="272" r:id="rId12"/>
  </p:sldIdLst>
  <p:sldSz cx="9144000" cy="6858000" type="screen4x3"/>
  <p:notesSz cx="7102475" cy="9388475"/>
  <p:defaultTextStyle>
    <a:defPPr>
      <a:defRPr lang="en-US"/>
    </a:defPPr>
    <a:lvl1pPr marL="0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01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01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02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02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03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03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04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42CB0-9FFA-464C-97FA-D01B9B36124B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C6321-05E4-4847-AB71-C49F930E4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C6321-05E4-4847-AB71-C49F930E471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0" indent="0">
              <a:buNone/>
              <a:defRPr sz="2000" b="1"/>
            </a:lvl2pPr>
            <a:lvl3pPr marL="914201" indent="0">
              <a:buNone/>
              <a:defRPr sz="1800" b="1"/>
            </a:lvl3pPr>
            <a:lvl4pPr marL="1371301" indent="0">
              <a:buNone/>
              <a:defRPr sz="1600" b="1"/>
            </a:lvl4pPr>
            <a:lvl5pPr marL="1828402" indent="0">
              <a:buNone/>
              <a:defRPr sz="1600" b="1"/>
            </a:lvl5pPr>
            <a:lvl6pPr marL="2285502" indent="0">
              <a:buNone/>
              <a:defRPr sz="1600" b="1"/>
            </a:lvl6pPr>
            <a:lvl7pPr marL="2742603" indent="0">
              <a:buNone/>
              <a:defRPr sz="1600" b="1"/>
            </a:lvl7pPr>
            <a:lvl8pPr marL="3199703" indent="0">
              <a:buNone/>
              <a:defRPr sz="1600" b="1"/>
            </a:lvl8pPr>
            <a:lvl9pPr marL="365680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0" indent="0">
              <a:buNone/>
              <a:defRPr sz="2000" b="1"/>
            </a:lvl2pPr>
            <a:lvl3pPr marL="914201" indent="0">
              <a:buNone/>
              <a:defRPr sz="1800" b="1"/>
            </a:lvl3pPr>
            <a:lvl4pPr marL="1371301" indent="0">
              <a:buNone/>
              <a:defRPr sz="1600" b="1"/>
            </a:lvl4pPr>
            <a:lvl5pPr marL="1828402" indent="0">
              <a:buNone/>
              <a:defRPr sz="1600" b="1"/>
            </a:lvl5pPr>
            <a:lvl6pPr marL="2285502" indent="0">
              <a:buNone/>
              <a:defRPr sz="1600" b="1"/>
            </a:lvl6pPr>
            <a:lvl7pPr marL="2742603" indent="0">
              <a:buNone/>
              <a:defRPr sz="1600" b="1"/>
            </a:lvl7pPr>
            <a:lvl8pPr marL="3199703" indent="0">
              <a:buNone/>
              <a:defRPr sz="1600" b="1"/>
            </a:lvl8pPr>
            <a:lvl9pPr marL="365680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0" indent="0">
              <a:buNone/>
              <a:defRPr sz="1200"/>
            </a:lvl2pPr>
            <a:lvl3pPr marL="914201" indent="0">
              <a:buNone/>
              <a:defRPr sz="1000"/>
            </a:lvl3pPr>
            <a:lvl4pPr marL="1371301" indent="0">
              <a:buNone/>
              <a:defRPr sz="900"/>
            </a:lvl4pPr>
            <a:lvl5pPr marL="1828402" indent="0">
              <a:buNone/>
              <a:defRPr sz="900"/>
            </a:lvl5pPr>
            <a:lvl6pPr marL="2285502" indent="0">
              <a:buNone/>
              <a:defRPr sz="900"/>
            </a:lvl6pPr>
            <a:lvl7pPr marL="2742603" indent="0">
              <a:buNone/>
              <a:defRPr sz="900"/>
            </a:lvl7pPr>
            <a:lvl8pPr marL="3199703" indent="0">
              <a:buNone/>
              <a:defRPr sz="900"/>
            </a:lvl8pPr>
            <a:lvl9pPr marL="365680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0" indent="0">
              <a:buNone/>
              <a:defRPr sz="2800"/>
            </a:lvl2pPr>
            <a:lvl3pPr marL="914201" indent="0">
              <a:buNone/>
              <a:defRPr sz="2400"/>
            </a:lvl3pPr>
            <a:lvl4pPr marL="1371301" indent="0">
              <a:buNone/>
              <a:defRPr sz="2000"/>
            </a:lvl4pPr>
            <a:lvl5pPr marL="1828402" indent="0">
              <a:buNone/>
              <a:defRPr sz="2000"/>
            </a:lvl5pPr>
            <a:lvl6pPr marL="2285502" indent="0">
              <a:buNone/>
              <a:defRPr sz="2000"/>
            </a:lvl6pPr>
            <a:lvl7pPr marL="2742603" indent="0">
              <a:buNone/>
              <a:defRPr sz="2000"/>
            </a:lvl7pPr>
            <a:lvl8pPr marL="3199703" indent="0">
              <a:buNone/>
              <a:defRPr sz="2000"/>
            </a:lvl8pPr>
            <a:lvl9pPr marL="365680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0" indent="0">
              <a:buNone/>
              <a:defRPr sz="1200"/>
            </a:lvl2pPr>
            <a:lvl3pPr marL="914201" indent="0">
              <a:buNone/>
              <a:defRPr sz="1000"/>
            </a:lvl3pPr>
            <a:lvl4pPr marL="1371301" indent="0">
              <a:buNone/>
              <a:defRPr sz="900"/>
            </a:lvl4pPr>
            <a:lvl5pPr marL="1828402" indent="0">
              <a:buNone/>
              <a:defRPr sz="900"/>
            </a:lvl5pPr>
            <a:lvl6pPr marL="2285502" indent="0">
              <a:buNone/>
              <a:defRPr sz="900"/>
            </a:lvl6pPr>
            <a:lvl7pPr marL="2742603" indent="0">
              <a:buNone/>
              <a:defRPr sz="900"/>
            </a:lvl7pPr>
            <a:lvl8pPr marL="3199703" indent="0">
              <a:buNone/>
              <a:defRPr sz="900"/>
            </a:lvl8pPr>
            <a:lvl9pPr marL="365680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0" tIns="45710" rIns="91420" bIns="457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0" tIns="45710" rIns="91420" bIns="457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0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25" indent="-342825" algn="l" defTabSz="91420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88" indent="-285688" algn="l" defTabSz="91420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51" indent="-228550" algn="l" defTabSz="91420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51" indent="-228550" algn="l" defTabSz="91420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52" indent="-228550" algn="l" defTabSz="91420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52" indent="-228550" algn="l" defTabSz="9142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53" indent="-228550" algn="l" defTabSz="9142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53" indent="-228550" algn="l" defTabSz="9142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54" indent="-228550" algn="l" defTabSz="9142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1" algn="l" defTabSz="914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1" algn="l" defTabSz="914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2" algn="l" defTabSz="914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02" algn="l" defTabSz="914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03" algn="l" defTabSz="914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03" algn="l" defTabSz="914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04" algn="l" defTabSz="914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6953110" y="1547154"/>
            <a:ext cx="1497795" cy="1497795"/>
          </a:xfrm>
          <a:prstGeom prst="roundRect">
            <a:avLst>
              <a:gd name="adj" fmla="val 82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724150" y="3160165"/>
            <a:ext cx="2726755" cy="3456450"/>
          </a:xfrm>
          <a:prstGeom prst="roundRect">
            <a:avLst>
              <a:gd name="adj" fmla="val 82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SORCER Sensitivities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Functions are explicit (i.e., a given function is a variable isolated on LHS of equation)</a:t>
            </a:r>
          </a:p>
          <a:p>
            <a:pPr lvl="1"/>
            <a:r>
              <a:rPr lang="en-US" dirty="0" smtClean="0"/>
              <a:t>Functions do not comprise a system of simultaneous equations requiring linear or non-linear solution techniques (i.e., functions must not have feedback; functions must not be functions of themselves directly or through coupling equations)</a:t>
            </a:r>
          </a:p>
          <a:p>
            <a:r>
              <a:rPr lang="en-US" dirty="0" smtClean="0"/>
              <a:t>Standard Nomenclature</a:t>
            </a:r>
          </a:p>
          <a:p>
            <a:pPr lvl="1"/>
            <a:r>
              <a:rPr lang="en-US" dirty="0" smtClean="0"/>
              <a:t>Calculating partial derivatives requires nomenclature to indicate variables that are held constant</a:t>
            </a:r>
          </a:p>
          <a:p>
            <a:pPr lvl="1"/>
            <a:r>
              <a:rPr lang="en-US" dirty="0" smtClean="0"/>
              <a:t>SORCER uses engineering notion of total derivative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104095" y="1584145"/>
          <a:ext cx="1270000" cy="1422400"/>
        </p:xfrm>
        <a:graphic>
          <a:graphicData uri="http://schemas.openxmlformats.org/presentationml/2006/ole">
            <p:oleObj spid="_x0000_s19462" name="Equation" r:id="rId3" imgW="1269720" imgH="142236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828440" y="3237585"/>
          <a:ext cx="2540000" cy="3302000"/>
        </p:xfrm>
        <a:graphic>
          <a:graphicData uri="http://schemas.openxmlformats.org/presentationml/2006/ole">
            <p:oleObj spid="_x0000_s19465" name="Equation" r:id="rId4" imgW="2539800" imgH="3301920" progId="Equation.3">
              <p:embed/>
            </p:oleObj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5800960" y="4773175"/>
            <a:ext cx="268835" cy="499265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185010" y="4773175"/>
            <a:ext cx="268835" cy="499265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29" idx="3"/>
            <a:endCxn id="14" idx="1"/>
          </p:cNvCxnSpPr>
          <p:nvPr/>
        </p:nvCxnSpPr>
        <p:spPr>
          <a:xfrm>
            <a:off x="5493720" y="4638758"/>
            <a:ext cx="307240" cy="38405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3"/>
            <a:endCxn id="15" idx="0"/>
          </p:cNvCxnSpPr>
          <p:nvPr/>
        </p:nvCxnSpPr>
        <p:spPr>
          <a:xfrm>
            <a:off x="5493720" y="4638758"/>
            <a:ext cx="825708" cy="13441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533596" y="4465935"/>
            <a:ext cx="960124" cy="345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these are not the same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5340100" y="1547155"/>
            <a:ext cx="1497795" cy="1497796"/>
          </a:xfrm>
          <a:prstGeom prst="roundRect">
            <a:avLst>
              <a:gd name="adj" fmla="val 82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532125" y="1585560"/>
          <a:ext cx="965200" cy="1346200"/>
        </p:xfrm>
        <a:graphic>
          <a:graphicData uri="http://schemas.openxmlformats.org/presentationml/2006/ole">
            <p:oleObj spid="_x0000_s19463" name="Equation" r:id="rId5" imgW="965160" imgH="1346040" progId="Equation.3">
              <p:embed/>
            </p:oleObj>
          </a:graphicData>
        </a:graphic>
      </p:graphicFrame>
      <p:sp>
        <p:nvSpPr>
          <p:cNvPr id="48" name="Rounded Rectangle 47"/>
          <p:cNvSpPr/>
          <p:nvPr/>
        </p:nvSpPr>
        <p:spPr>
          <a:xfrm>
            <a:off x="4533596" y="5195630"/>
            <a:ext cx="960124" cy="345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standard convention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6223415" y="5464465"/>
            <a:ext cx="537670" cy="576075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>
            <a:stCxn id="48" idx="3"/>
            <a:endCxn id="49" idx="0"/>
          </p:cNvCxnSpPr>
          <p:nvPr/>
        </p:nvCxnSpPr>
        <p:spPr>
          <a:xfrm>
            <a:off x="5493720" y="5368453"/>
            <a:ext cx="998530" cy="960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914705" y="2737710"/>
            <a:ext cx="1689820" cy="3033995"/>
          </a:xfrm>
          <a:prstGeom prst="roundRect">
            <a:avLst>
              <a:gd name="adj" fmla="val 8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SORCER Sensitivities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39938" name="Equation" r:id="rId3" imgW="914400" imgH="215640" progId="Equation.3">
              <p:embed/>
            </p:oleObj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382915" y="1777585"/>
            <a:ext cx="2995590" cy="4839030"/>
          </a:xfrm>
          <a:prstGeom prst="roundRect">
            <a:avLst>
              <a:gd name="adj" fmla="val 8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90155" y="1854395"/>
          <a:ext cx="2362200" cy="4686300"/>
        </p:xfrm>
        <a:graphic>
          <a:graphicData uri="http://schemas.openxmlformats.org/presentationml/2006/ole">
            <p:oleObj spid="_x0000_s39939" name="Equation" r:id="rId4" imgW="2361960" imgH="4686120" progId="Equation.3">
              <p:embed/>
            </p:oleObj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7183540" y="2814520"/>
          <a:ext cx="1143000" cy="2717800"/>
        </p:xfrm>
        <a:graphic>
          <a:graphicData uri="http://schemas.openxmlformats.org/presentationml/2006/ole">
            <p:oleObj spid="_x0000_s39940" name="Equation" r:id="rId5" imgW="1143000" imgH="2717640" progId="Equation.3">
              <p:embed/>
            </p:oleObj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7029920" y="2046420"/>
            <a:ext cx="1382578" cy="53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numerical solution</a:t>
            </a: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1071" y="1756373"/>
            <a:ext cx="8218669" cy="5101628"/>
          </a:xfrm>
          <a:prstGeom prst="roundRect">
            <a:avLst>
              <a:gd name="adj" fmla="val 824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SORCER Sensitivities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2824"/>
            <a:ext cx="8300946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Java implementation for total derivative for a special case of a system of equations with circular references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773736" y="1779687"/>
            <a:ext cx="762260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String name;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&lt;String, Var&gt; partialDerivHash;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Var[] dependents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 double getTotalDerivative(String wrt)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double[] totalDerivCmplx = getTotalDerivative(wrt, this);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return (totalDerivCmplx[0] / (1 – totalDerivCmplx[1]));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private double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getTotalDerivative(String wrt, String parent) {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if 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wrt.dependents.length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 0) throw Exception(“wrt must be independent”);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if (wrt.equals(name) return 1.0;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double[] totalDerivCmplx = new double[] {0.0, 0.0};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for (int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int &lt; dependents.length;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double[] u;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if (dependents[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].name.equals(parent))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u = new double[] {0.0, 1.0};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else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u = dependents[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].getTotalDerivative(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parent);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totalDerivCmplx[0] += partialDerivHash(dependents[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].name) * u[0];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totalDerivCmplx[1] += partialDerivHash(dependents[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].name) * u[1];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return totalDerivCmplx;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SORCER Sensitivities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26842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SORCER Nomenclature</a:t>
            </a:r>
          </a:p>
          <a:p>
            <a:pPr lvl="1"/>
            <a:r>
              <a:rPr lang="en-US" dirty="0" smtClean="0"/>
              <a:t>Uses total derivative (D/</a:t>
            </a:r>
            <a:r>
              <a:rPr lang="en-US" dirty="0" err="1" smtClean="0"/>
              <a:t>Dx</a:t>
            </a:r>
            <a:r>
              <a:rPr lang="en-US" dirty="0" smtClean="0"/>
              <a:t>) notation</a:t>
            </a:r>
          </a:p>
          <a:p>
            <a:pPr lvl="1"/>
            <a:r>
              <a:rPr lang="en-US" dirty="0" smtClean="0"/>
              <a:t>More clear/compact notation</a:t>
            </a:r>
          </a:p>
          <a:p>
            <a:pPr lvl="1"/>
            <a:r>
              <a:rPr lang="en-US" dirty="0" smtClean="0"/>
              <a:t>Lends itself to recursive method implementation in Java (i.e., need a method name for similar partials on either side of the equals sign)</a:t>
            </a:r>
          </a:p>
          <a:p>
            <a:pPr lvl="1"/>
            <a:r>
              <a:rPr lang="en-US" dirty="0" smtClean="0"/>
              <a:t>Partial derivative is defined to be a derivative of a function treating </a:t>
            </a:r>
            <a:r>
              <a:rPr lang="en-US" u="sng" dirty="0" smtClean="0"/>
              <a:t>arguments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of the function other than the </a:t>
            </a:r>
            <a:r>
              <a:rPr lang="en-US" dirty="0" err="1" smtClean="0"/>
              <a:t>w.r.t</a:t>
            </a:r>
            <a:r>
              <a:rPr lang="en-US" dirty="0" smtClean="0"/>
              <a:t>. variable </a:t>
            </a:r>
            <a:r>
              <a:rPr lang="en-US" i="1" dirty="0" smtClean="0"/>
              <a:t>as if </a:t>
            </a:r>
            <a:r>
              <a:rPr lang="en-US" dirty="0" smtClean="0"/>
              <a:t>they were constants (i.e., no chain rule applied)</a:t>
            </a:r>
          </a:p>
          <a:p>
            <a:pPr lvl="1"/>
            <a:r>
              <a:rPr lang="en-US" dirty="0" smtClean="0"/>
              <a:t>Total derivative employs the chain rule in the case of composite functions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53845" y="1662370"/>
            <a:ext cx="2150680" cy="3110806"/>
          </a:xfrm>
          <a:prstGeom prst="roundRect">
            <a:avLst>
              <a:gd name="adj" fmla="val 82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632208" y="1814270"/>
          <a:ext cx="1854200" cy="2768600"/>
        </p:xfrm>
        <a:graphic>
          <a:graphicData uri="http://schemas.openxmlformats.org/presentationml/2006/ole">
            <p:oleObj spid="_x0000_s34818" name="Equation" r:id="rId3" imgW="1854000" imgH="2768400" progId="Equation.3">
              <p:embed/>
            </p:oleObj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5186480" y="4273910"/>
            <a:ext cx="1036935" cy="30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total derivative nomenclature</a:t>
            </a:r>
            <a:endParaRPr lang="en-US" sz="1000" dirty="0"/>
          </a:p>
        </p:txBody>
      </p:sp>
      <p:sp>
        <p:nvSpPr>
          <p:cNvPr id="16" name="Rounded Rectangle 15"/>
          <p:cNvSpPr/>
          <p:nvPr/>
        </p:nvSpPr>
        <p:spPr>
          <a:xfrm>
            <a:off x="5186480" y="3544215"/>
            <a:ext cx="1036935" cy="30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standard nomenclature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223415" y="3659430"/>
            <a:ext cx="1997060" cy="1997060"/>
          </a:xfrm>
          <a:prstGeom prst="roundRect">
            <a:avLst>
              <a:gd name="adj" fmla="val 82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SORCER Sensitivities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Partial Derivative </a:t>
            </a:r>
          </a:p>
          <a:p>
            <a:pPr lvl="1"/>
            <a:r>
              <a:rPr lang="en-US" dirty="0" smtClean="0"/>
              <a:t>Partial derivative is defined to be a derivative of a function treating </a:t>
            </a:r>
            <a:r>
              <a:rPr lang="en-US" u="sng" dirty="0" smtClean="0"/>
              <a:t>arguments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of the function other than the </a:t>
            </a:r>
            <a:r>
              <a:rPr lang="en-US" dirty="0" err="1" smtClean="0"/>
              <a:t>w.r.t</a:t>
            </a:r>
            <a:r>
              <a:rPr lang="en-US" dirty="0" smtClean="0"/>
              <a:t>. variable </a:t>
            </a:r>
            <a:r>
              <a:rPr lang="en-US" i="1" dirty="0" smtClean="0"/>
              <a:t>as if </a:t>
            </a:r>
            <a:r>
              <a:rPr lang="en-US" dirty="0" smtClean="0"/>
              <a:t>they were constants (i.e., no chain rule applied)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79240" y="1739181"/>
            <a:ext cx="3431323" cy="1766630"/>
            <a:chOff x="4264760" y="1700776"/>
            <a:chExt cx="3431323" cy="1766630"/>
          </a:xfrm>
        </p:grpSpPr>
        <p:sp>
          <p:nvSpPr>
            <p:cNvPr id="9" name="Rounded Rectangle 8"/>
            <p:cNvSpPr/>
            <p:nvPr/>
          </p:nvSpPr>
          <p:spPr>
            <a:xfrm>
              <a:off x="4264760" y="1700776"/>
              <a:ext cx="3341235" cy="1766630"/>
            </a:xfrm>
            <a:prstGeom prst="roundRect">
              <a:avLst>
                <a:gd name="adj" fmla="val 8248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4432183" y="1777695"/>
            <a:ext cx="3263900" cy="1612900"/>
          </p:xfrm>
          <a:graphic>
            <a:graphicData uri="http://schemas.openxmlformats.org/presentationml/2006/ole">
              <p:oleObj spid="_x0000_s3077" name="Equation" r:id="rId3" imgW="3263760" imgH="1612800" progId="Equation.3">
                <p:embed/>
              </p:oleObj>
            </a:graphicData>
          </a:graphic>
        </p:graphicFrame>
      </p:grp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114800" y="3302000"/>
          <a:ext cx="914400" cy="254000"/>
        </p:xfrm>
        <a:graphic>
          <a:graphicData uri="http://schemas.openxmlformats.org/presentationml/2006/ole">
            <p:oleObj spid="_x0000_s3078" name="Equation" r:id="rId4" imgW="914400" imgH="25380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338630" y="3736240"/>
          <a:ext cx="1739900" cy="1879600"/>
        </p:xfrm>
        <a:graphic>
          <a:graphicData uri="http://schemas.openxmlformats.org/presentationml/2006/ole">
            <p:oleObj spid="_x0000_s3079" name="Equation" r:id="rId5" imgW="1739880" imgH="187956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SORCER Sensitivities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Total Derivative</a:t>
            </a:r>
          </a:p>
          <a:p>
            <a:pPr lvl="1"/>
            <a:r>
              <a:rPr lang="en-US" dirty="0" smtClean="0"/>
              <a:t>Derivative of a function </a:t>
            </a:r>
            <a:r>
              <a:rPr lang="en-US" dirty="0" err="1" smtClean="0"/>
              <a:t>w.r.t</a:t>
            </a:r>
            <a:r>
              <a:rPr lang="en-US" dirty="0" smtClean="0"/>
              <a:t>. an independent variable employing the chain rule in the case of composite functions</a:t>
            </a:r>
          </a:p>
          <a:p>
            <a:pPr lvl="1"/>
            <a:r>
              <a:rPr lang="en-US" dirty="0" smtClean="0"/>
              <a:t>Notes</a:t>
            </a:r>
          </a:p>
          <a:p>
            <a:pPr lvl="2"/>
            <a:r>
              <a:rPr lang="en-US" dirty="0" smtClean="0"/>
              <a:t>x does not have to be an argument of f to have non-zero </a:t>
            </a:r>
            <a:r>
              <a:rPr lang="en-US" dirty="0" err="1" smtClean="0"/>
              <a:t>Df</a:t>
            </a:r>
            <a:r>
              <a:rPr lang="en-US" dirty="0" smtClean="0"/>
              <a:t>/</a:t>
            </a:r>
            <a:r>
              <a:rPr lang="en-US" dirty="0" err="1" smtClean="0"/>
              <a:t>Dx</a:t>
            </a:r>
            <a:endParaRPr lang="en-US" dirty="0" smtClean="0"/>
          </a:p>
          <a:p>
            <a:pPr lvl="2"/>
            <a:r>
              <a:rPr lang="en-US" dirty="0" smtClean="0"/>
              <a:t>D(.)/</a:t>
            </a:r>
            <a:r>
              <a:rPr lang="en-US" dirty="0" err="1" smtClean="0"/>
              <a:t>Dx</a:t>
            </a:r>
            <a:r>
              <a:rPr lang="en-US" dirty="0" smtClean="0"/>
              <a:t> is undefined for a dependent x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08935" y="1777584"/>
            <a:ext cx="2803565" cy="2189086"/>
          </a:xfrm>
          <a:prstGeom prst="roundRect">
            <a:avLst>
              <a:gd name="adj" fmla="val 8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743575" y="1892300"/>
          <a:ext cx="2501900" cy="1958975"/>
        </p:xfrm>
        <a:graphic>
          <a:graphicData uri="http://schemas.openxmlformats.org/presentationml/2006/ole">
            <p:oleObj spid="_x0000_s1029" name="Equation" r:id="rId3" imgW="2501640" imgH="194292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SORCER Sensitivities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Total Derivative Example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48075" y="1777585"/>
            <a:ext cx="3264425" cy="3846498"/>
          </a:xfrm>
          <a:prstGeom prst="roundRect">
            <a:avLst>
              <a:gd name="adj" fmla="val 82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301695" y="1937203"/>
          <a:ext cx="3035300" cy="3454400"/>
        </p:xfrm>
        <a:graphic>
          <a:graphicData uri="http://schemas.openxmlformats.org/presentationml/2006/ole">
            <p:oleObj spid="_x0000_s2051" name="Equation" r:id="rId4" imgW="3035160" imgH="34542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6393" y="2660900"/>
            <a:ext cx="8218669" cy="3302830"/>
          </a:xfrm>
          <a:prstGeom prst="roundRect">
            <a:avLst>
              <a:gd name="adj" fmla="val 824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SORCER Sensitivities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5996645" cy="4525963"/>
          </a:xfrm>
        </p:spPr>
        <p:txBody>
          <a:bodyPr/>
          <a:lstStyle/>
          <a:p>
            <a:r>
              <a:rPr lang="en-US" dirty="0" smtClean="0"/>
              <a:t>A Java implementation for total derivative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9772" y="2737710"/>
            <a:ext cx="762260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String name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&lt;String, Var&gt; partialDerivHash;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Var[] dependents;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getTotalDerivative(String wrt) {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if 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wrt.dependents.length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 0) throw Exception(“wrt must be independent”);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if (wrt.equals(name)) return 1.0;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double totalDeriv = 0.0;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for (int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int &lt; dependents.length;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totalDeriv += partialDerivHash(dependents[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].name)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* dependents[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].getTotalDerivative(wrt);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return totalDeriv;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66231" y="1931205"/>
            <a:ext cx="1881845" cy="4109335"/>
          </a:xfrm>
          <a:prstGeom prst="roundRect">
            <a:avLst>
              <a:gd name="adj" fmla="val 82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SORCER Sensitivities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666" y="1623965"/>
            <a:ext cx="2457919" cy="3686879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Total Derivative</a:t>
            </a:r>
          </a:p>
          <a:p>
            <a:pPr lvl="1"/>
            <a:r>
              <a:rPr lang="en-US" dirty="0" smtClean="0"/>
              <a:t>Why D(.)/</a:t>
            </a:r>
            <a:r>
              <a:rPr lang="en-US" dirty="0" err="1" smtClean="0"/>
              <a:t>Dx</a:t>
            </a:r>
            <a:r>
              <a:rPr lang="en-US" dirty="0" smtClean="0"/>
              <a:t> is undefined for a dependent x?</a:t>
            </a:r>
          </a:p>
          <a:p>
            <a:pPr lvl="1"/>
            <a:r>
              <a:rPr lang="en-US" dirty="0" smtClean="0"/>
              <a:t>SORCER cannot solve systems of equations (Providers in SORCER can);  dependent variables are functions (Observers); independent variables (Observables) have a settable value; composite functions (i.e., functions of functions) are dependent variables (both Observers and Observables)</a:t>
            </a:r>
          </a:p>
          <a:p>
            <a:pPr lvl="1"/>
            <a:r>
              <a:rPr lang="en-US" dirty="0" smtClean="0"/>
              <a:t>For a general system of equations independents and dependents must be selected (they aren’t implied by the system itself); </a:t>
            </a:r>
          </a:p>
          <a:p>
            <a:pPr lvl="1"/>
            <a:r>
              <a:rPr lang="en-US" dirty="0" smtClean="0"/>
              <a:t>In SORCER, dependent variables must be isolated on the LHS and not be functions of themselves directly or through coupling equations; independent variables must not have dependents (arguments). 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645870" y="1931204"/>
            <a:ext cx="2073870" cy="4109335"/>
          </a:xfrm>
          <a:prstGeom prst="roundRect">
            <a:avLst>
              <a:gd name="adj" fmla="val 82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381446" y="2046420"/>
          <a:ext cx="1676400" cy="3149600"/>
        </p:xfrm>
        <a:graphic>
          <a:graphicData uri="http://schemas.openxmlformats.org/presentationml/2006/ole">
            <p:oleObj spid="_x0000_s38914" name="Equation" r:id="rId3" imgW="1676160" imgH="314928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737930" y="2039125"/>
          <a:ext cx="1905000" cy="3886200"/>
        </p:xfrm>
        <a:graphic>
          <a:graphicData uri="http://schemas.openxmlformats.org/presentationml/2006/ole">
            <p:oleObj spid="_x0000_s38915" name="Equation" r:id="rId4" imgW="1904760" imgH="3886200" progId="Equation.3">
              <p:embed/>
            </p:oleObj>
          </a:graphicData>
        </a:graphic>
      </p:graphicFrame>
      <p:cxnSp>
        <p:nvCxnSpPr>
          <p:cNvPr id="8" name="Straight Arrow Connector 7"/>
          <p:cNvCxnSpPr>
            <a:stCxn id="9" idx="3"/>
            <a:endCxn id="11" idx="2"/>
          </p:cNvCxnSpPr>
          <p:nvPr/>
        </p:nvCxnSpPr>
        <p:spPr>
          <a:xfrm flipV="1">
            <a:off x="2997394" y="5195630"/>
            <a:ext cx="672089" cy="5568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037270" y="5579680"/>
            <a:ext cx="960124" cy="345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is incorrect</a:t>
            </a:r>
            <a:endParaRPr lang="en-US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3343040" y="4773175"/>
            <a:ext cx="652886" cy="422455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378505" y="1355130"/>
            <a:ext cx="1036935" cy="1036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derivative implies p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 is independent, and p</a:t>
            </a:r>
            <a:r>
              <a:rPr lang="en-US" sz="1000" baseline="-25000" dirty="0" smtClean="0"/>
              <a:t>1</a:t>
            </a:r>
            <a:r>
              <a:rPr lang="en-US" sz="1000" dirty="0" smtClean="0"/>
              <a:t> must be solved for in terms of p</a:t>
            </a:r>
            <a:r>
              <a:rPr lang="en-US" sz="1000" baseline="-25000" dirty="0" smtClean="0"/>
              <a:t>2</a:t>
            </a:r>
            <a:endParaRPr lang="en-US" sz="1000" dirty="0"/>
          </a:p>
        </p:txBody>
      </p:sp>
      <p:cxnSp>
        <p:nvCxnSpPr>
          <p:cNvPr id="16" name="Straight Arrow Connector 15"/>
          <p:cNvCxnSpPr>
            <a:stCxn id="15" idx="1"/>
            <a:endCxn id="19" idx="0"/>
          </p:cNvCxnSpPr>
          <p:nvPr/>
        </p:nvCxnSpPr>
        <p:spPr>
          <a:xfrm rot="10800000" flipV="1">
            <a:off x="3535065" y="1873598"/>
            <a:ext cx="1843440" cy="155540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343040" y="3429000"/>
            <a:ext cx="384050" cy="422456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416910" y="2660900"/>
            <a:ext cx="1036935" cy="80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appropriate system of equations for calculating Dp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/Dp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35" name="Straight Arrow Connector 34"/>
          <p:cNvCxnSpPr>
            <a:stCxn id="34" idx="3"/>
            <a:endCxn id="38" idx="1"/>
          </p:cNvCxnSpPr>
          <p:nvPr/>
        </p:nvCxnSpPr>
        <p:spPr>
          <a:xfrm flipV="1">
            <a:off x="6453845" y="2718508"/>
            <a:ext cx="230430" cy="34564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684275" y="2238446"/>
            <a:ext cx="1344175" cy="960124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570530" y="6194160"/>
            <a:ext cx="960124" cy="345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is CORRECT</a:t>
            </a:r>
            <a:endParaRPr lang="en-US" sz="1000" dirty="0"/>
          </a:p>
        </p:txBody>
      </p:sp>
      <p:cxnSp>
        <p:nvCxnSpPr>
          <p:cNvPr id="48" name="Straight Arrow Connector 47"/>
          <p:cNvCxnSpPr>
            <a:stCxn id="47" idx="3"/>
            <a:endCxn id="49" idx="2"/>
          </p:cNvCxnSpPr>
          <p:nvPr/>
        </p:nvCxnSpPr>
        <p:spPr>
          <a:xfrm flipV="1">
            <a:off x="6530654" y="5925325"/>
            <a:ext cx="729696" cy="4416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722680" y="5502870"/>
            <a:ext cx="1075340" cy="422455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SORCER Sensitivities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42825" lvl="2" indent="-342825"/>
            <a:r>
              <a:rPr lang="en-US" dirty="0" smtClean="0"/>
              <a:t>In a special case of an implicit system of equations, total derivatives may be calculated easily (provided that the expansion point of the derivative can be calculated a priori, which generally involves solving a nonlinear system of equations)</a:t>
            </a:r>
          </a:p>
          <a:p>
            <a:pPr marL="342825" lvl="2" indent="-342825"/>
            <a:r>
              <a:rPr lang="en-US" dirty="0" smtClean="0"/>
              <a:t>The </a:t>
            </a:r>
            <a:r>
              <a:rPr lang="en-US" i="1" dirty="0" smtClean="0"/>
              <a:t>pseudo-implicit</a:t>
            </a:r>
            <a:r>
              <a:rPr lang="en-US" dirty="0" smtClean="0"/>
              <a:t> case involves  a function that is solved for on the left hand side, but may be a non-linear function of itself on the right-hand-side (either directly or through coupling equations)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25620" y="1662370"/>
            <a:ext cx="3686880" cy="4493385"/>
          </a:xfrm>
          <a:prstGeom prst="roundRect">
            <a:avLst>
              <a:gd name="adj" fmla="val 82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856195" y="1786345"/>
          <a:ext cx="3517900" cy="4292600"/>
        </p:xfrm>
        <a:graphic>
          <a:graphicData uri="http://schemas.openxmlformats.org/presentationml/2006/ole">
            <p:oleObj spid="_x0000_s35843" name="Equation" r:id="rId3" imgW="3517560" imgH="4292280" progId="Equation.3">
              <p:embed/>
            </p:oleObj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840835" y="4888391"/>
            <a:ext cx="307240" cy="46086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14705" y="4888391"/>
            <a:ext cx="307240" cy="46086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1" idx="3"/>
            <a:endCxn id="7" idx="2"/>
          </p:cNvCxnSpPr>
          <p:nvPr/>
        </p:nvCxnSpPr>
        <p:spPr>
          <a:xfrm flipV="1">
            <a:off x="4226353" y="5349251"/>
            <a:ext cx="768102" cy="61448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3"/>
            <a:endCxn id="8" idx="2"/>
          </p:cNvCxnSpPr>
          <p:nvPr/>
        </p:nvCxnSpPr>
        <p:spPr>
          <a:xfrm flipV="1">
            <a:off x="4226353" y="5349251"/>
            <a:ext cx="2841972" cy="61448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843775" y="5694895"/>
            <a:ext cx="1382578" cy="53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systems simultaneous  of equations require terms be collected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SORCER Sensitivities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Algorithm is compact using complex numbers and three functions: D(.)/D(.), 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, and </a:t>
            </a:r>
            <a:r>
              <a:rPr lang="en-US" dirty="0" smtClean="0">
                <a:latin typeface="Symbol" pitchFamily="18" charset="2"/>
              </a:rPr>
              <a:t>d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78505" y="1662370"/>
            <a:ext cx="2995590" cy="3994120"/>
          </a:xfrm>
          <a:prstGeom prst="roundRect">
            <a:avLst>
              <a:gd name="adj" fmla="val 8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493720" y="1844660"/>
          <a:ext cx="2819400" cy="3581400"/>
        </p:xfrm>
        <a:graphic>
          <a:graphicData uri="http://schemas.openxmlformats.org/presentationml/2006/ole">
            <p:oleObj spid="_x0000_s36866" name="Equation" r:id="rId3" imgW="2819160" imgH="358128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49876</TotalTime>
  <Words>655</Words>
  <Application>Microsoft Office PowerPoint</Application>
  <PresentationFormat>On-screen Show (4:3)</PresentationFormat>
  <Paragraphs>97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SORCER Sensitivities</vt:lpstr>
      <vt:lpstr>SORCER Sensitivities</vt:lpstr>
      <vt:lpstr>SORCER Sensitivities</vt:lpstr>
      <vt:lpstr>SORCER Sensitivities</vt:lpstr>
      <vt:lpstr>SORCER Sensitivities</vt:lpstr>
      <vt:lpstr>SORCER Sensitivities</vt:lpstr>
      <vt:lpstr>SORCER Sensitivities</vt:lpstr>
      <vt:lpstr>SORCER Sensitivities</vt:lpstr>
      <vt:lpstr>SORCER Sensitivities</vt:lpstr>
      <vt:lpstr>SORCER Sensitivities</vt:lpstr>
      <vt:lpstr>SORCER Sensitivities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Burton, Scott A CTR USAF AFMC AFRL/RBSD</dc:creator>
  <cp:lastModifiedBy>Scott A. Burton</cp:lastModifiedBy>
  <cp:revision>336</cp:revision>
  <cp:lastPrinted>2011-01-18T14:09:15Z</cp:lastPrinted>
  <dcterms:created xsi:type="dcterms:W3CDTF">2006-08-16T00:00:00Z</dcterms:created>
  <dcterms:modified xsi:type="dcterms:W3CDTF">2011-04-12T18:16:29Z</dcterms:modified>
</cp:coreProperties>
</file>