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24759405074366"/>
          <c:y val="0.17948827292110875"/>
          <c:w val="0.86772462817147855"/>
          <c:h val="0.743248325302620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Temperature (in s)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Sheet1!$D$5:$D$17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</c:v>
                </c:pt>
                <c:pt idx="11">
                  <c:v>55</c:v>
                </c:pt>
                <c:pt idx="12">
                  <c:v>60</c:v>
                </c:pt>
              </c:numCache>
            </c:numRef>
          </c:xVal>
          <c:yVal>
            <c:numRef>
              <c:f>Sheet1!$E$5:$E$17</c:f>
              <c:numCache>
                <c:formatCode>General</c:formatCode>
                <c:ptCount val="13"/>
                <c:pt idx="0">
                  <c:v>23.87</c:v>
                </c:pt>
                <c:pt idx="1">
                  <c:v>24</c:v>
                </c:pt>
                <c:pt idx="2">
                  <c:v>23.94</c:v>
                </c:pt>
                <c:pt idx="3">
                  <c:v>23.81</c:v>
                </c:pt>
                <c:pt idx="4">
                  <c:v>23.56</c:v>
                </c:pt>
                <c:pt idx="5">
                  <c:v>23.31</c:v>
                </c:pt>
                <c:pt idx="6">
                  <c:v>23</c:v>
                </c:pt>
                <c:pt idx="7">
                  <c:v>22.69</c:v>
                </c:pt>
                <c:pt idx="8">
                  <c:v>22.44</c:v>
                </c:pt>
                <c:pt idx="9">
                  <c:v>22.25</c:v>
                </c:pt>
                <c:pt idx="10">
                  <c:v>22.12</c:v>
                </c:pt>
                <c:pt idx="11">
                  <c:v>22.06</c:v>
                </c:pt>
                <c:pt idx="12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5B-4566-B6C3-F2B9D61BA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459295"/>
        <c:axId val="1788459775"/>
      </c:scatterChart>
      <c:valAx>
        <c:axId val="1788459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459775"/>
        <c:crosses val="autoZero"/>
        <c:crossBetween val="midCat"/>
      </c:valAx>
      <c:valAx>
        <c:axId val="178845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4592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7909BD-A0AA-4026-9079-B6B699EDD01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E9DC1A6-CA24-48D8-890A-AB7B7B348BC4}">
      <dgm:prSet/>
      <dgm:spPr/>
      <dgm:t>
        <a:bodyPr/>
        <a:lstStyle/>
        <a:p>
          <a:r>
            <a:rPr lang="en-US" b="0" i="0" baseline="0"/>
            <a:t>The objective is to create a proof of concept for a Peltier-based liquid cooling system </a:t>
          </a:r>
          <a:r>
            <a:rPr lang="en-IN" b="0" i="0" baseline="0"/>
            <a:t>designed for temperature calibration.</a:t>
          </a:r>
          <a:endParaRPr lang="en-US"/>
        </a:p>
      </dgm:t>
    </dgm:pt>
    <dgm:pt modelId="{2368DA37-BA45-46B2-8C83-ACD8515719F7}" type="parTrans" cxnId="{EF4A4345-3A25-4572-B099-4E26934D70F0}">
      <dgm:prSet/>
      <dgm:spPr/>
      <dgm:t>
        <a:bodyPr/>
        <a:lstStyle/>
        <a:p>
          <a:endParaRPr lang="en-US"/>
        </a:p>
      </dgm:t>
    </dgm:pt>
    <dgm:pt modelId="{AED274D0-F6F4-4FDE-97F5-C7A1039BA727}" type="sibTrans" cxnId="{EF4A4345-3A25-4572-B099-4E26934D70F0}">
      <dgm:prSet/>
      <dgm:spPr/>
      <dgm:t>
        <a:bodyPr/>
        <a:lstStyle/>
        <a:p>
          <a:endParaRPr lang="en-US"/>
        </a:p>
      </dgm:t>
    </dgm:pt>
    <dgm:pt modelId="{5A06A3B9-D6B3-49A6-B3D2-CB24783D1665}">
      <dgm:prSet/>
      <dgm:spPr/>
      <dgm:t>
        <a:bodyPr/>
        <a:lstStyle/>
        <a:p>
          <a:r>
            <a:rPr lang="en-IN"/>
            <a:t>Precise temperature control - </a:t>
          </a:r>
          <a:r>
            <a:rPr lang="en-US" b="0" i="0" baseline="0"/>
            <a:t>The system will accurately control the temperature within a range of 10°C to 25°C, maintaining a resolution of 1°C with over &amp; under temperature safety controls.</a:t>
          </a:r>
          <a:endParaRPr lang="en-US"/>
        </a:p>
      </dgm:t>
    </dgm:pt>
    <dgm:pt modelId="{CD5EBC04-313D-4F82-A4E1-31FB37FADBFA}" type="parTrans" cxnId="{A23BE4EF-E3CD-486A-A054-7B94D4F385E3}">
      <dgm:prSet/>
      <dgm:spPr/>
      <dgm:t>
        <a:bodyPr/>
        <a:lstStyle/>
        <a:p>
          <a:endParaRPr lang="en-US"/>
        </a:p>
      </dgm:t>
    </dgm:pt>
    <dgm:pt modelId="{65AADEFD-9704-4923-BB5C-CFFFC348FF25}" type="sibTrans" cxnId="{A23BE4EF-E3CD-486A-A054-7B94D4F385E3}">
      <dgm:prSet/>
      <dgm:spPr/>
      <dgm:t>
        <a:bodyPr/>
        <a:lstStyle/>
        <a:p>
          <a:endParaRPr lang="en-US"/>
        </a:p>
      </dgm:t>
    </dgm:pt>
    <dgm:pt modelId="{AE7C7E00-EA36-47AE-9B36-EF0AC46BBE0F}">
      <dgm:prSet/>
      <dgm:spPr/>
      <dgm:t>
        <a:bodyPr/>
        <a:lstStyle/>
        <a:p>
          <a:r>
            <a:rPr lang="en-IN" b="0" i="0" baseline="0"/>
            <a:t>User-Friendly Interface: </a:t>
          </a:r>
          <a:r>
            <a:rPr lang="en-US" b="0" i="0" baseline="0"/>
            <a:t>A simple user interface will allow users to set and store multiple temperature set points in the local EEPROM.</a:t>
          </a:r>
          <a:endParaRPr lang="en-US"/>
        </a:p>
      </dgm:t>
    </dgm:pt>
    <dgm:pt modelId="{7057F20C-052E-47DA-97DD-F3271FC21883}" type="parTrans" cxnId="{0E1BB6AD-F4CB-4DEB-A138-78A2BBFE6A10}">
      <dgm:prSet/>
      <dgm:spPr/>
      <dgm:t>
        <a:bodyPr/>
        <a:lstStyle/>
        <a:p>
          <a:endParaRPr lang="en-US"/>
        </a:p>
      </dgm:t>
    </dgm:pt>
    <dgm:pt modelId="{3AC7FC64-9246-4C25-8A5F-6597916FBA32}" type="sibTrans" cxnId="{0E1BB6AD-F4CB-4DEB-A138-78A2BBFE6A10}">
      <dgm:prSet/>
      <dgm:spPr/>
      <dgm:t>
        <a:bodyPr/>
        <a:lstStyle/>
        <a:p>
          <a:endParaRPr lang="en-US"/>
        </a:p>
      </dgm:t>
    </dgm:pt>
    <dgm:pt modelId="{C447F2F3-FA0C-4E78-8067-0B9527774457}">
      <dgm:prSet/>
      <dgm:spPr/>
      <dgm:t>
        <a:bodyPr/>
        <a:lstStyle/>
        <a:p>
          <a:r>
            <a:rPr lang="en-IN" b="0" i="0" baseline="0"/>
            <a:t>Cost Efficiency: </a:t>
          </a:r>
          <a:r>
            <a:rPr lang="en-US" b="0" i="0" baseline="0"/>
            <a:t>The system will be built within the specified budget of Rs 4970, using the listed components and adhering to their typical prices.</a:t>
          </a:r>
          <a:endParaRPr lang="en-US"/>
        </a:p>
      </dgm:t>
    </dgm:pt>
    <dgm:pt modelId="{B5C6B2CB-0876-4A95-9996-D8154FAFBECA}" type="parTrans" cxnId="{DA6C49AC-4F4C-4D76-9687-A5F5938F2E2A}">
      <dgm:prSet/>
      <dgm:spPr/>
      <dgm:t>
        <a:bodyPr/>
        <a:lstStyle/>
        <a:p>
          <a:endParaRPr lang="en-US"/>
        </a:p>
      </dgm:t>
    </dgm:pt>
    <dgm:pt modelId="{D0538C5C-BBD4-48BB-94A3-A221A74AB3E1}" type="sibTrans" cxnId="{DA6C49AC-4F4C-4D76-9687-A5F5938F2E2A}">
      <dgm:prSet/>
      <dgm:spPr/>
      <dgm:t>
        <a:bodyPr/>
        <a:lstStyle/>
        <a:p>
          <a:endParaRPr lang="en-US"/>
        </a:p>
      </dgm:t>
    </dgm:pt>
    <dgm:pt modelId="{53E26E3A-37F5-447B-AB0B-89C8B5FAF7AF}" type="pres">
      <dgm:prSet presAssocID="{107909BD-A0AA-4026-9079-B6B699EDD01E}" presName="root" presStyleCnt="0">
        <dgm:presLayoutVars>
          <dgm:dir/>
          <dgm:resizeHandles val="exact"/>
        </dgm:presLayoutVars>
      </dgm:prSet>
      <dgm:spPr/>
    </dgm:pt>
    <dgm:pt modelId="{079E2D60-F93C-41FA-9D2A-9959C14D414B}" type="pres">
      <dgm:prSet presAssocID="{107909BD-A0AA-4026-9079-B6B699EDD01E}" presName="container" presStyleCnt="0">
        <dgm:presLayoutVars>
          <dgm:dir/>
          <dgm:resizeHandles val="exact"/>
        </dgm:presLayoutVars>
      </dgm:prSet>
      <dgm:spPr/>
    </dgm:pt>
    <dgm:pt modelId="{0AE9E29F-AEF3-40F6-B62D-A3AD1473F427}" type="pres">
      <dgm:prSet presAssocID="{8E9DC1A6-CA24-48D8-890A-AB7B7B348BC4}" presName="compNode" presStyleCnt="0"/>
      <dgm:spPr/>
    </dgm:pt>
    <dgm:pt modelId="{0555F346-A2F6-4EEE-BA30-F8DEE9637018}" type="pres">
      <dgm:prSet presAssocID="{8E9DC1A6-CA24-48D8-890A-AB7B7B348BC4}" presName="iconBgRect" presStyleLbl="bgShp" presStyleIdx="0" presStyleCnt="4"/>
      <dgm:spPr/>
    </dgm:pt>
    <dgm:pt modelId="{F81228F5-51E5-4AD5-9DFA-17AA3AC817F5}" type="pres">
      <dgm:prSet presAssocID="{8E9DC1A6-CA24-48D8-890A-AB7B7B348B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094F42D-432B-4EE6-BE13-F681D12236FD}" type="pres">
      <dgm:prSet presAssocID="{8E9DC1A6-CA24-48D8-890A-AB7B7B348BC4}" presName="spaceRect" presStyleCnt="0"/>
      <dgm:spPr/>
    </dgm:pt>
    <dgm:pt modelId="{7221B938-FA26-47EC-9027-DA7DC0780B93}" type="pres">
      <dgm:prSet presAssocID="{8E9DC1A6-CA24-48D8-890A-AB7B7B348BC4}" presName="textRect" presStyleLbl="revTx" presStyleIdx="0" presStyleCnt="4">
        <dgm:presLayoutVars>
          <dgm:chMax val="1"/>
          <dgm:chPref val="1"/>
        </dgm:presLayoutVars>
      </dgm:prSet>
      <dgm:spPr/>
    </dgm:pt>
    <dgm:pt modelId="{93C4F21C-C1E5-46E2-8041-CD32B1849F5B}" type="pres">
      <dgm:prSet presAssocID="{AED274D0-F6F4-4FDE-97F5-C7A1039BA727}" presName="sibTrans" presStyleLbl="sibTrans2D1" presStyleIdx="0" presStyleCnt="0"/>
      <dgm:spPr/>
    </dgm:pt>
    <dgm:pt modelId="{EE41A782-A089-490E-84B8-3DF668C4FA5F}" type="pres">
      <dgm:prSet presAssocID="{5A06A3B9-D6B3-49A6-B3D2-CB24783D1665}" presName="compNode" presStyleCnt="0"/>
      <dgm:spPr/>
    </dgm:pt>
    <dgm:pt modelId="{1B4E18C0-3C8F-4453-B4DC-ABB9A2CD8FB3}" type="pres">
      <dgm:prSet presAssocID="{5A06A3B9-D6B3-49A6-B3D2-CB24783D1665}" presName="iconBgRect" presStyleLbl="bgShp" presStyleIdx="1" presStyleCnt="4"/>
      <dgm:spPr/>
    </dgm:pt>
    <dgm:pt modelId="{09CCDB28-874B-44F5-89B8-59BE6F50EA6D}" type="pres">
      <dgm:prSet presAssocID="{5A06A3B9-D6B3-49A6-B3D2-CB24783D16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CE8C3F33-CF2B-437F-80EE-6AACC8F19983}" type="pres">
      <dgm:prSet presAssocID="{5A06A3B9-D6B3-49A6-B3D2-CB24783D1665}" presName="spaceRect" presStyleCnt="0"/>
      <dgm:spPr/>
    </dgm:pt>
    <dgm:pt modelId="{29079DF2-3ED9-43C7-AF8E-B247EF03EC0F}" type="pres">
      <dgm:prSet presAssocID="{5A06A3B9-D6B3-49A6-B3D2-CB24783D1665}" presName="textRect" presStyleLbl="revTx" presStyleIdx="1" presStyleCnt="4">
        <dgm:presLayoutVars>
          <dgm:chMax val="1"/>
          <dgm:chPref val="1"/>
        </dgm:presLayoutVars>
      </dgm:prSet>
      <dgm:spPr/>
    </dgm:pt>
    <dgm:pt modelId="{B65EBF6A-8D0C-40AE-960A-91EB67145915}" type="pres">
      <dgm:prSet presAssocID="{65AADEFD-9704-4923-BB5C-CFFFC348FF25}" presName="sibTrans" presStyleLbl="sibTrans2D1" presStyleIdx="0" presStyleCnt="0"/>
      <dgm:spPr/>
    </dgm:pt>
    <dgm:pt modelId="{9CE4118F-0BB4-4AF7-A727-942445A3682F}" type="pres">
      <dgm:prSet presAssocID="{AE7C7E00-EA36-47AE-9B36-EF0AC46BBE0F}" presName="compNode" presStyleCnt="0"/>
      <dgm:spPr/>
    </dgm:pt>
    <dgm:pt modelId="{350695A1-B0A4-48DF-8023-8F6DBB5812E6}" type="pres">
      <dgm:prSet presAssocID="{AE7C7E00-EA36-47AE-9B36-EF0AC46BBE0F}" presName="iconBgRect" presStyleLbl="bgShp" presStyleIdx="2" presStyleCnt="4"/>
      <dgm:spPr/>
    </dgm:pt>
    <dgm:pt modelId="{F4691484-016E-4050-BB16-26600560ABB1}" type="pres">
      <dgm:prSet presAssocID="{AE7C7E00-EA36-47AE-9B36-EF0AC46BBE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96E8A1B-9680-416D-8684-8A7575C07841}" type="pres">
      <dgm:prSet presAssocID="{AE7C7E00-EA36-47AE-9B36-EF0AC46BBE0F}" presName="spaceRect" presStyleCnt="0"/>
      <dgm:spPr/>
    </dgm:pt>
    <dgm:pt modelId="{67D577EB-D186-4EEC-92D1-9457B8E4A11B}" type="pres">
      <dgm:prSet presAssocID="{AE7C7E00-EA36-47AE-9B36-EF0AC46BBE0F}" presName="textRect" presStyleLbl="revTx" presStyleIdx="2" presStyleCnt="4">
        <dgm:presLayoutVars>
          <dgm:chMax val="1"/>
          <dgm:chPref val="1"/>
        </dgm:presLayoutVars>
      </dgm:prSet>
      <dgm:spPr/>
    </dgm:pt>
    <dgm:pt modelId="{92A62E60-F772-4AB9-9D0B-51B9541F05BC}" type="pres">
      <dgm:prSet presAssocID="{3AC7FC64-9246-4C25-8A5F-6597916FBA32}" presName="sibTrans" presStyleLbl="sibTrans2D1" presStyleIdx="0" presStyleCnt="0"/>
      <dgm:spPr/>
    </dgm:pt>
    <dgm:pt modelId="{3B257B65-1776-4BD4-A03E-24E9E29FECAD}" type="pres">
      <dgm:prSet presAssocID="{C447F2F3-FA0C-4E78-8067-0B9527774457}" presName="compNode" presStyleCnt="0"/>
      <dgm:spPr/>
    </dgm:pt>
    <dgm:pt modelId="{F00B8002-C647-47E3-9855-E8C7B87DDE12}" type="pres">
      <dgm:prSet presAssocID="{C447F2F3-FA0C-4E78-8067-0B9527774457}" presName="iconBgRect" presStyleLbl="bgShp" presStyleIdx="3" presStyleCnt="4"/>
      <dgm:spPr/>
    </dgm:pt>
    <dgm:pt modelId="{AC153017-B700-4046-AFB3-61554EDCC08A}" type="pres">
      <dgm:prSet presAssocID="{C447F2F3-FA0C-4E78-8067-0B95277744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B711B7C-704B-40F1-96BD-1302A0BC05B6}" type="pres">
      <dgm:prSet presAssocID="{C447F2F3-FA0C-4E78-8067-0B9527774457}" presName="spaceRect" presStyleCnt="0"/>
      <dgm:spPr/>
    </dgm:pt>
    <dgm:pt modelId="{B0A1289D-D5B0-4A61-AE3A-5E2DF93949EA}" type="pres">
      <dgm:prSet presAssocID="{C447F2F3-FA0C-4E78-8067-0B95277744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0FEE0F-BD92-4E95-87F5-65A68A5F7C88}" type="presOf" srcId="{65AADEFD-9704-4923-BB5C-CFFFC348FF25}" destId="{B65EBF6A-8D0C-40AE-960A-91EB67145915}" srcOrd="0" destOrd="0" presId="urn:microsoft.com/office/officeart/2018/2/layout/IconCircleList"/>
    <dgm:cxn modelId="{52037B16-6F1A-4285-A710-3281708460C2}" type="presOf" srcId="{C447F2F3-FA0C-4E78-8067-0B9527774457}" destId="{B0A1289D-D5B0-4A61-AE3A-5E2DF93949EA}" srcOrd="0" destOrd="0" presId="urn:microsoft.com/office/officeart/2018/2/layout/IconCircleList"/>
    <dgm:cxn modelId="{EF4A4345-3A25-4572-B099-4E26934D70F0}" srcId="{107909BD-A0AA-4026-9079-B6B699EDD01E}" destId="{8E9DC1A6-CA24-48D8-890A-AB7B7B348BC4}" srcOrd="0" destOrd="0" parTransId="{2368DA37-BA45-46B2-8C83-ACD8515719F7}" sibTransId="{AED274D0-F6F4-4FDE-97F5-C7A1039BA727}"/>
    <dgm:cxn modelId="{33D59377-D0E2-43C0-AD0F-3F1BCFE9AD1C}" type="presOf" srcId="{5A06A3B9-D6B3-49A6-B3D2-CB24783D1665}" destId="{29079DF2-3ED9-43C7-AF8E-B247EF03EC0F}" srcOrd="0" destOrd="0" presId="urn:microsoft.com/office/officeart/2018/2/layout/IconCircleList"/>
    <dgm:cxn modelId="{BA99739F-4163-4D17-933C-9BEA44692803}" type="presOf" srcId="{8E9DC1A6-CA24-48D8-890A-AB7B7B348BC4}" destId="{7221B938-FA26-47EC-9027-DA7DC0780B93}" srcOrd="0" destOrd="0" presId="urn:microsoft.com/office/officeart/2018/2/layout/IconCircleList"/>
    <dgm:cxn modelId="{DA6C49AC-4F4C-4D76-9687-A5F5938F2E2A}" srcId="{107909BD-A0AA-4026-9079-B6B699EDD01E}" destId="{C447F2F3-FA0C-4E78-8067-0B9527774457}" srcOrd="3" destOrd="0" parTransId="{B5C6B2CB-0876-4A95-9996-D8154FAFBECA}" sibTransId="{D0538C5C-BBD4-48BB-94A3-A221A74AB3E1}"/>
    <dgm:cxn modelId="{0E1BB6AD-F4CB-4DEB-A138-78A2BBFE6A10}" srcId="{107909BD-A0AA-4026-9079-B6B699EDD01E}" destId="{AE7C7E00-EA36-47AE-9B36-EF0AC46BBE0F}" srcOrd="2" destOrd="0" parTransId="{7057F20C-052E-47DA-97DD-F3271FC21883}" sibTransId="{3AC7FC64-9246-4C25-8A5F-6597916FBA32}"/>
    <dgm:cxn modelId="{1D422EB7-02B7-47DA-B362-F8643FE189D2}" type="presOf" srcId="{AE7C7E00-EA36-47AE-9B36-EF0AC46BBE0F}" destId="{67D577EB-D186-4EEC-92D1-9457B8E4A11B}" srcOrd="0" destOrd="0" presId="urn:microsoft.com/office/officeart/2018/2/layout/IconCircleList"/>
    <dgm:cxn modelId="{822628BA-AB26-4BE2-9277-07CC1D5CB72D}" type="presOf" srcId="{3AC7FC64-9246-4C25-8A5F-6597916FBA32}" destId="{92A62E60-F772-4AB9-9D0B-51B9541F05BC}" srcOrd="0" destOrd="0" presId="urn:microsoft.com/office/officeart/2018/2/layout/IconCircleList"/>
    <dgm:cxn modelId="{143069C8-9F0F-40F9-9912-1AE28E6170EF}" type="presOf" srcId="{AED274D0-F6F4-4FDE-97F5-C7A1039BA727}" destId="{93C4F21C-C1E5-46E2-8041-CD32B1849F5B}" srcOrd="0" destOrd="0" presId="urn:microsoft.com/office/officeart/2018/2/layout/IconCircleList"/>
    <dgm:cxn modelId="{2C9497E2-B42C-4389-9DA9-EF3EE425C70A}" type="presOf" srcId="{107909BD-A0AA-4026-9079-B6B699EDD01E}" destId="{53E26E3A-37F5-447B-AB0B-89C8B5FAF7AF}" srcOrd="0" destOrd="0" presId="urn:microsoft.com/office/officeart/2018/2/layout/IconCircleList"/>
    <dgm:cxn modelId="{A23BE4EF-E3CD-486A-A054-7B94D4F385E3}" srcId="{107909BD-A0AA-4026-9079-B6B699EDD01E}" destId="{5A06A3B9-D6B3-49A6-B3D2-CB24783D1665}" srcOrd="1" destOrd="0" parTransId="{CD5EBC04-313D-4F82-A4E1-31FB37FADBFA}" sibTransId="{65AADEFD-9704-4923-BB5C-CFFFC348FF25}"/>
    <dgm:cxn modelId="{E5AB0810-1146-4CC3-90CA-0D59B6A7E34B}" type="presParOf" srcId="{53E26E3A-37F5-447B-AB0B-89C8B5FAF7AF}" destId="{079E2D60-F93C-41FA-9D2A-9959C14D414B}" srcOrd="0" destOrd="0" presId="urn:microsoft.com/office/officeart/2018/2/layout/IconCircleList"/>
    <dgm:cxn modelId="{0AFDF81F-B77A-4055-A68E-88482F7EDAC7}" type="presParOf" srcId="{079E2D60-F93C-41FA-9D2A-9959C14D414B}" destId="{0AE9E29F-AEF3-40F6-B62D-A3AD1473F427}" srcOrd="0" destOrd="0" presId="urn:microsoft.com/office/officeart/2018/2/layout/IconCircleList"/>
    <dgm:cxn modelId="{30E86EB7-73D9-4F73-B58E-C1FC0ED84E35}" type="presParOf" srcId="{0AE9E29F-AEF3-40F6-B62D-A3AD1473F427}" destId="{0555F346-A2F6-4EEE-BA30-F8DEE9637018}" srcOrd="0" destOrd="0" presId="urn:microsoft.com/office/officeart/2018/2/layout/IconCircleList"/>
    <dgm:cxn modelId="{C7054F41-5F9E-411C-9615-F9A8518D10CE}" type="presParOf" srcId="{0AE9E29F-AEF3-40F6-B62D-A3AD1473F427}" destId="{F81228F5-51E5-4AD5-9DFA-17AA3AC817F5}" srcOrd="1" destOrd="0" presId="urn:microsoft.com/office/officeart/2018/2/layout/IconCircleList"/>
    <dgm:cxn modelId="{ADE361D5-29F4-473A-BF72-BDE549472F5C}" type="presParOf" srcId="{0AE9E29F-AEF3-40F6-B62D-A3AD1473F427}" destId="{4094F42D-432B-4EE6-BE13-F681D12236FD}" srcOrd="2" destOrd="0" presId="urn:microsoft.com/office/officeart/2018/2/layout/IconCircleList"/>
    <dgm:cxn modelId="{D96CF3C9-A472-4B75-AC66-588BDAEA222C}" type="presParOf" srcId="{0AE9E29F-AEF3-40F6-B62D-A3AD1473F427}" destId="{7221B938-FA26-47EC-9027-DA7DC0780B93}" srcOrd="3" destOrd="0" presId="urn:microsoft.com/office/officeart/2018/2/layout/IconCircleList"/>
    <dgm:cxn modelId="{F5BAE820-03B3-4693-B9AE-E766E435E1B3}" type="presParOf" srcId="{079E2D60-F93C-41FA-9D2A-9959C14D414B}" destId="{93C4F21C-C1E5-46E2-8041-CD32B1849F5B}" srcOrd="1" destOrd="0" presId="urn:microsoft.com/office/officeart/2018/2/layout/IconCircleList"/>
    <dgm:cxn modelId="{3443D27A-8C21-4923-9749-230FF27D90C8}" type="presParOf" srcId="{079E2D60-F93C-41FA-9D2A-9959C14D414B}" destId="{EE41A782-A089-490E-84B8-3DF668C4FA5F}" srcOrd="2" destOrd="0" presId="urn:microsoft.com/office/officeart/2018/2/layout/IconCircleList"/>
    <dgm:cxn modelId="{2480913F-08FD-4995-83A1-A78AFCFE8DE1}" type="presParOf" srcId="{EE41A782-A089-490E-84B8-3DF668C4FA5F}" destId="{1B4E18C0-3C8F-4453-B4DC-ABB9A2CD8FB3}" srcOrd="0" destOrd="0" presId="urn:microsoft.com/office/officeart/2018/2/layout/IconCircleList"/>
    <dgm:cxn modelId="{0069DBE5-D7E1-44AB-8338-E52152008CEA}" type="presParOf" srcId="{EE41A782-A089-490E-84B8-3DF668C4FA5F}" destId="{09CCDB28-874B-44F5-89B8-59BE6F50EA6D}" srcOrd="1" destOrd="0" presId="urn:microsoft.com/office/officeart/2018/2/layout/IconCircleList"/>
    <dgm:cxn modelId="{8E64621C-5932-49C0-9D47-D6DEEE4757A9}" type="presParOf" srcId="{EE41A782-A089-490E-84B8-3DF668C4FA5F}" destId="{CE8C3F33-CF2B-437F-80EE-6AACC8F19983}" srcOrd="2" destOrd="0" presId="urn:microsoft.com/office/officeart/2018/2/layout/IconCircleList"/>
    <dgm:cxn modelId="{0D8D0564-A9F1-4813-B1E6-45913D4E182A}" type="presParOf" srcId="{EE41A782-A089-490E-84B8-3DF668C4FA5F}" destId="{29079DF2-3ED9-43C7-AF8E-B247EF03EC0F}" srcOrd="3" destOrd="0" presId="urn:microsoft.com/office/officeart/2018/2/layout/IconCircleList"/>
    <dgm:cxn modelId="{B324232C-EEE1-472E-A6E7-2D6ED110283D}" type="presParOf" srcId="{079E2D60-F93C-41FA-9D2A-9959C14D414B}" destId="{B65EBF6A-8D0C-40AE-960A-91EB67145915}" srcOrd="3" destOrd="0" presId="urn:microsoft.com/office/officeart/2018/2/layout/IconCircleList"/>
    <dgm:cxn modelId="{4630401F-A21F-4449-9FC7-DE2749CD4D0B}" type="presParOf" srcId="{079E2D60-F93C-41FA-9D2A-9959C14D414B}" destId="{9CE4118F-0BB4-4AF7-A727-942445A3682F}" srcOrd="4" destOrd="0" presId="urn:microsoft.com/office/officeart/2018/2/layout/IconCircleList"/>
    <dgm:cxn modelId="{CD5C88BB-7B2B-4734-9D7A-69CA3B4D4508}" type="presParOf" srcId="{9CE4118F-0BB4-4AF7-A727-942445A3682F}" destId="{350695A1-B0A4-48DF-8023-8F6DBB5812E6}" srcOrd="0" destOrd="0" presId="urn:microsoft.com/office/officeart/2018/2/layout/IconCircleList"/>
    <dgm:cxn modelId="{A59783F0-00DC-4169-8B59-B2786907F814}" type="presParOf" srcId="{9CE4118F-0BB4-4AF7-A727-942445A3682F}" destId="{F4691484-016E-4050-BB16-26600560ABB1}" srcOrd="1" destOrd="0" presId="urn:microsoft.com/office/officeart/2018/2/layout/IconCircleList"/>
    <dgm:cxn modelId="{801A1BF0-9A0E-4946-A06F-F931128043F6}" type="presParOf" srcId="{9CE4118F-0BB4-4AF7-A727-942445A3682F}" destId="{296E8A1B-9680-416D-8684-8A7575C07841}" srcOrd="2" destOrd="0" presId="urn:microsoft.com/office/officeart/2018/2/layout/IconCircleList"/>
    <dgm:cxn modelId="{581E3701-2311-4933-AEB2-64028ABE50E8}" type="presParOf" srcId="{9CE4118F-0BB4-4AF7-A727-942445A3682F}" destId="{67D577EB-D186-4EEC-92D1-9457B8E4A11B}" srcOrd="3" destOrd="0" presId="urn:microsoft.com/office/officeart/2018/2/layout/IconCircleList"/>
    <dgm:cxn modelId="{CA033CBF-4D70-4FD3-94B5-D9EA9BA8D79B}" type="presParOf" srcId="{079E2D60-F93C-41FA-9D2A-9959C14D414B}" destId="{92A62E60-F772-4AB9-9D0B-51B9541F05BC}" srcOrd="5" destOrd="0" presId="urn:microsoft.com/office/officeart/2018/2/layout/IconCircleList"/>
    <dgm:cxn modelId="{53565942-04E5-453C-BE04-C9534E7FD6E3}" type="presParOf" srcId="{079E2D60-F93C-41FA-9D2A-9959C14D414B}" destId="{3B257B65-1776-4BD4-A03E-24E9E29FECAD}" srcOrd="6" destOrd="0" presId="urn:microsoft.com/office/officeart/2018/2/layout/IconCircleList"/>
    <dgm:cxn modelId="{BFAB2EF1-5FE2-419D-84E1-B39EE5C5C5EA}" type="presParOf" srcId="{3B257B65-1776-4BD4-A03E-24E9E29FECAD}" destId="{F00B8002-C647-47E3-9855-E8C7B87DDE12}" srcOrd="0" destOrd="0" presId="urn:microsoft.com/office/officeart/2018/2/layout/IconCircleList"/>
    <dgm:cxn modelId="{24BEAEFA-2F8B-4CF0-B61D-AAC2F6E860F5}" type="presParOf" srcId="{3B257B65-1776-4BD4-A03E-24E9E29FECAD}" destId="{AC153017-B700-4046-AFB3-61554EDCC08A}" srcOrd="1" destOrd="0" presId="urn:microsoft.com/office/officeart/2018/2/layout/IconCircleList"/>
    <dgm:cxn modelId="{CBC21891-3DAD-4E62-95F6-335678705DDD}" type="presParOf" srcId="{3B257B65-1776-4BD4-A03E-24E9E29FECAD}" destId="{AB711B7C-704B-40F1-96BD-1302A0BC05B6}" srcOrd="2" destOrd="0" presId="urn:microsoft.com/office/officeart/2018/2/layout/IconCircleList"/>
    <dgm:cxn modelId="{3BEBA9EB-150E-4A63-A20E-62E0FE7488E9}" type="presParOf" srcId="{3B257B65-1776-4BD4-A03E-24E9E29FECAD}" destId="{B0A1289D-D5B0-4A61-AE3A-5E2DF93949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5F346-A2F6-4EEE-BA30-F8DEE9637018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228F5-51E5-4AD5-9DFA-17AA3AC817F5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1B938-FA26-47EC-9027-DA7DC0780B93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The objective is to create a proof of concept for a Peltier-based liquid cooling system </a:t>
          </a:r>
          <a:r>
            <a:rPr lang="en-IN" sz="1600" b="0" i="0" kern="1200" baseline="0"/>
            <a:t>designed for temperature calibration.</a:t>
          </a:r>
          <a:endParaRPr lang="en-US" sz="1600" kern="1200"/>
        </a:p>
      </dsp:txBody>
      <dsp:txXfrm>
        <a:off x="1948202" y="368029"/>
        <a:ext cx="3233964" cy="1371985"/>
      </dsp:txXfrm>
    </dsp:sp>
    <dsp:sp modelId="{1B4E18C0-3C8F-4453-B4DC-ABB9A2CD8FB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CDB28-874B-44F5-89B8-59BE6F50EA6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9DF2-3ED9-43C7-AF8E-B247EF03EC0F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Precise temperature control - </a:t>
          </a:r>
          <a:r>
            <a:rPr lang="en-US" sz="1600" b="0" i="0" kern="1200" baseline="0"/>
            <a:t>The system will accurately control the temperature within a range of 10°C to 25°C, maintaining a resolution of 1°C with over &amp; under temperature safety controls.</a:t>
          </a:r>
          <a:endParaRPr lang="en-US" sz="1600" kern="1200"/>
        </a:p>
      </dsp:txBody>
      <dsp:txXfrm>
        <a:off x="7411643" y="368029"/>
        <a:ext cx="3233964" cy="1371985"/>
      </dsp:txXfrm>
    </dsp:sp>
    <dsp:sp modelId="{350695A1-B0A4-48DF-8023-8F6DBB5812E6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91484-016E-4050-BB16-26600560ABB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577EB-D186-4EEC-92D1-9457B8E4A11B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baseline="0"/>
            <a:t>User-Friendly Interface: </a:t>
          </a:r>
          <a:r>
            <a:rPr lang="en-US" sz="1600" b="0" i="0" kern="1200" baseline="0"/>
            <a:t>A simple user interface will allow users to set and store multiple temperature set points in the local EEPROM.</a:t>
          </a:r>
          <a:endParaRPr lang="en-US" sz="1600" kern="1200"/>
        </a:p>
      </dsp:txBody>
      <dsp:txXfrm>
        <a:off x="1948202" y="2452790"/>
        <a:ext cx="3233964" cy="1371985"/>
      </dsp:txXfrm>
    </dsp:sp>
    <dsp:sp modelId="{F00B8002-C647-47E3-9855-E8C7B87DDE12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53017-B700-4046-AFB3-61554EDCC08A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1289D-D5B0-4A61-AE3A-5E2DF93949EA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baseline="0"/>
            <a:t>Cost Efficiency: </a:t>
          </a:r>
          <a:r>
            <a:rPr lang="en-US" sz="1600" b="0" i="0" kern="1200" baseline="0"/>
            <a:t>The system will be built within the specified budget of Rs 4970, using the listed components and adhering to their typical prices.</a:t>
          </a:r>
          <a:endParaRPr lang="en-US" sz="16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7B0B-6D2B-11B1-A571-3194C1108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B0665-A83F-9866-E773-B43501DA1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85F5-1C45-3E7D-6842-8F452C78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413B-ECC1-E6AF-3782-F155FE9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689-6954-8D22-1980-64C06548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5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3381-CD3E-F813-DC0E-416FA23D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4697A-A1D9-A3CC-F27A-892C6092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836D-692C-D69F-D2E3-7529869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229A-75D7-3059-4A7A-7B16A02A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5CC2-269E-7C0D-0578-8C90C8BA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2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E2C21-58DD-906F-80AE-794137F62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97708-BFA5-4074-592E-638EF6CBA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9534-5086-0A2A-A326-776D1732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A8F0-C6F4-A3FA-F6DB-A14F4F8A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FED3-E270-B64B-942C-1E7502E5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8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1527-1A5A-9F01-3E60-39CD0C06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2EAF-CD55-6477-6149-25FA146F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492F-DB14-A46D-8589-AF8E3E86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42D8-10A8-952F-B9F0-7D0BC9B6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86B5-CAEF-919E-DE05-5872F3DC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0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DD2-8A50-1C27-DD5B-281F4204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F2442-080E-7E1B-130C-4E416576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E497-508A-C369-B6FF-509CEC6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077F-A89D-4461-1EAC-0B58B8B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C4FC-55EA-E214-0FBB-890504B9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7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134-DFC7-13F4-B2D1-5488A377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3C44-2F96-4462-EB00-F29FC1F13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0465C-9969-54B6-ED74-3DDD6B22E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9A7B3-3280-2233-0AF3-FAA2C53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6BAE0-D2BE-77E7-DA20-2CE86958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95FEA-E158-D49A-0262-C1741BB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2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B7B2-CAD0-9582-D4A3-61B65A06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F840B-DE66-92A8-A21B-63B10CC7C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B1942-7C5C-2D4C-21E8-6212E67C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746F2-C9DC-FA0F-21A0-441CF19DD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042C-49E3-F37D-0BAE-FD4B3B909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A0272-33EE-7E99-FF64-E01DCB66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09587-B41B-1605-BFB7-21FD79B2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DB172-7C57-C3CE-9D93-A2F8787D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6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7478-431C-E575-FA52-2ED3EE76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1EE9-75C7-45AA-4AA5-B4FC8A78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A29D7-85CE-323B-00F9-17689D59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9104E-A6F0-5F05-EA19-8583ABE2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4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C61B0-0057-3C49-8EF8-11967AE4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FC322-C37C-7D52-F05D-57154B55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C4A0-6883-ADAC-2DC1-845FEDDD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7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754A-D2B9-0849-1036-6BE8165B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160A-0EEF-824C-4203-CB4172F8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52BAF-631D-DC62-4070-C7508EDEC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1065-0B90-40A7-8EDB-9934964B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1618-19FD-F078-B165-A8861817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23499-6350-0427-5F3E-C633C37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3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3616-8080-F4FF-4846-99B0CE2D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67110-27EF-58B6-A6A2-744F54A60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FD468-423D-E10B-0EB0-2569EBD3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BBBEE-B6E3-795D-27FB-A95E9205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F18D-06E9-CC4B-85EC-D00A0B8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26AF-5D04-509C-3436-0796F334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1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AA84B-DA04-570B-A8D6-135DB2F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BA22B-5ABA-4861-3A8D-4A40D46D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72B8-C5AA-990A-0CAB-2A85F6A64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D9964-FB08-4747-BEA5-9A39A3D9ECB4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8913-2610-D761-2F57-0DAE3500A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A97B-D4A0-7229-9EAD-5DF0D83D2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E1F73-479D-4747-ADB6-49098A732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5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63511-9346-1FFB-40FD-F287F8EB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2597203"/>
            <a:ext cx="5307437" cy="2105426"/>
          </a:xfrm>
        </p:spPr>
        <p:txBody>
          <a:bodyPr anchor="t">
            <a:normAutofit/>
          </a:bodyPr>
          <a:lstStyle/>
          <a:p>
            <a:pPr algn="l"/>
            <a:r>
              <a:rPr lang="en-IN" sz="3600" dirty="0">
                <a:solidFill>
                  <a:schemeClr val="tx2"/>
                </a:solidFill>
              </a:rPr>
              <a:t>Peltier - based Liquid Cooling System for Temperature Calibration</a:t>
            </a:r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EE5E6BED-46A6-F58C-420B-C2B70958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784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87462-2FBC-6E86-5C88-CAB2A0B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0713ED-D93E-E9B2-C146-03DFFC8F8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1963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8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6FFC7-3A96-E966-52D3-85F0EF0C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13EB89-2A9D-F4A8-43F1-DB46FD43F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" y="1966293"/>
            <a:ext cx="1127129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0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EDC1B-B5EB-3989-21E0-86B19D4F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52" b="-2"/>
          <a:stretch/>
        </p:blipFill>
        <p:spPr>
          <a:xfrm>
            <a:off x="-1" y="190"/>
            <a:ext cx="8128855" cy="52911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452E1-3AC2-BE6A-D1CF-00761B2D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 Diagram and Initial CAD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aper with a diagram&#10;&#10;Description automatically generated">
            <a:extLst>
              <a:ext uri="{FF2B5EF4-FFF2-40B4-BE49-F238E27FC236}">
                <a16:creationId xmlns:a16="http://schemas.microsoft.com/office/drawing/2014/main" id="{8769101B-6B09-7D57-F43B-767917566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30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3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CDF3C-36F0-DAED-28B1-F3AF353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B0DF-E012-75EC-0639-0CF1ADAF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catch can was placed before the pump inlet to prevent air from entering the system.</a:t>
            </a:r>
          </a:p>
          <a:p>
            <a:r>
              <a:rPr lang="en-US" sz="2000" dirty="0"/>
              <a:t>Thermal paste was applied between the Peltier module and CPU cooler to improve heat conduction.</a:t>
            </a:r>
          </a:p>
          <a:p>
            <a:r>
              <a:rPr lang="en-US" sz="2000" dirty="0"/>
              <a:t>An NMOS transistor enabled voltage-controlled switching for PWM implementation.</a:t>
            </a:r>
          </a:p>
          <a:p>
            <a:r>
              <a:rPr lang="en-US" sz="2000" dirty="0"/>
              <a:t>The 3.3V control signal from the ESP32 was converted to a 5V signal using an 8-channel level shifter from the Raspberry Pi.</a:t>
            </a:r>
          </a:p>
          <a:p>
            <a:r>
              <a:rPr lang="en-US" sz="2000" dirty="0"/>
              <a:t>A buffer was added to protect the microcontroller from unwanted currents.</a:t>
            </a:r>
          </a:p>
          <a:p>
            <a:r>
              <a:rPr lang="en-US" sz="2000" dirty="0"/>
              <a:t>The TEC1-12706 Peltier module was selected over the TEC-12710 to save 4 amps, which could then power the CPU cooler and pump.</a:t>
            </a:r>
          </a:p>
          <a:p>
            <a:r>
              <a:rPr lang="en-US" sz="2000" dirty="0"/>
              <a:t>A heat sink was attached to the NMOS to dissipate excess heat from the power MOSFET.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189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E5F24-A20F-513A-6E9E-D8D08CFE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8D7C-F2E9-9A77-AB6A-25E08AF7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/>
              <a:t>Comprehending the problem statement and procedure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Procuring necessary materials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Setting up the initial mechanical and electrical components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Testing the Peltier module with a CPU cooling fan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Testing the temperature sensor and OLED display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Setting a reference temperature using the rotary encoder output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Recording the time required for a 1°C change in water temperature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Implementing PWM control of the Peltier module using an NMOS transistor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Applying PID control to the Peltier module with ESP32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159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46C2-6280-CE91-D25A-D24102C3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IN" sz="40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0805-0AF3-455B-3D70-8F98F0ED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/>
              <a:t>Approximately 2</a:t>
            </a:r>
            <a:r>
              <a:rPr lang="en-IN" sz="2000" baseline="30000"/>
              <a:t>0</a:t>
            </a:r>
            <a:r>
              <a:rPr lang="en-IN" sz="2000"/>
              <a:t>C change in temperature was achieved in 1 hr</a:t>
            </a:r>
          </a:p>
          <a:p>
            <a:endParaRPr lang="en-IN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7B0301-2E7D-E88B-60D5-A9A696AD1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052535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214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3FB25-8340-8DE0-A76D-E2D4BEE7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Difficulties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9CB0-ACD1-814B-429C-C631BC3B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IN" sz="2000"/>
              <a:t>Delay in procurement of materials due to location and festive season</a:t>
            </a:r>
          </a:p>
          <a:p>
            <a:r>
              <a:rPr lang="en-IN" sz="2000"/>
              <a:t>Not enough time for testing</a:t>
            </a:r>
          </a:p>
          <a:p>
            <a:r>
              <a:rPr lang="en-IN" sz="2000"/>
              <a:t>Lack of guidance</a:t>
            </a:r>
          </a:p>
          <a:p>
            <a:r>
              <a:rPr lang="en-IN" sz="2000"/>
              <a:t>Low room Temperature so difficulties in passive heating the water in case of overshoot</a:t>
            </a:r>
          </a:p>
          <a:p>
            <a:r>
              <a:rPr lang="en-IN" sz="2000"/>
              <a:t>Power different components using the same power sourcen caused instabilities</a:t>
            </a:r>
          </a:p>
          <a:p>
            <a:r>
              <a:rPr lang="en-IN" sz="2000"/>
              <a:t>Lag in serial communication protocols</a:t>
            </a:r>
          </a:p>
          <a:p>
            <a:r>
              <a:rPr lang="en-IN" sz="2000"/>
              <a:t>Fine tuning of the PID controller</a:t>
            </a:r>
          </a:p>
          <a:p>
            <a:endParaRPr lang="en-IN" sz="2000"/>
          </a:p>
          <a:p>
            <a:endParaRPr lang="en-IN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77014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DE70-631F-712C-F1B9-3A856ECA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034E-FEB3-7C77-43DD-88DBF699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Better heat dissipation using multiple fans/ cooling block</a:t>
            </a:r>
          </a:p>
          <a:p>
            <a:r>
              <a:rPr lang="en-IN" dirty="0"/>
              <a:t>Optimum tuning of PID controller</a:t>
            </a:r>
          </a:p>
          <a:p>
            <a:r>
              <a:rPr lang="en-IN" dirty="0"/>
              <a:t>Reducing the volume of coolant</a:t>
            </a:r>
          </a:p>
          <a:p>
            <a:r>
              <a:rPr lang="en-IN" dirty="0"/>
              <a:t>Optocoupler instead of buffer</a:t>
            </a:r>
          </a:p>
        </p:txBody>
      </p:sp>
    </p:spTree>
    <p:extLst>
      <p:ext uri="{BB962C8B-B14F-4D97-AF65-F5344CB8AC3E}">
        <p14:creationId xmlns:p14="http://schemas.microsoft.com/office/powerpoint/2010/main" val="415562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418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Peltier - based Liquid Cooling System for Temperature Calibration</vt:lpstr>
      <vt:lpstr>Objectives</vt:lpstr>
      <vt:lpstr>Timeline</vt:lpstr>
      <vt:lpstr>Circuit Diagram and Initial CAD</vt:lpstr>
      <vt:lpstr>Modifications</vt:lpstr>
      <vt:lpstr>Process</vt:lpstr>
      <vt:lpstr>Results</vt:lpstr>
      <vt:lpstr>Difficulties Faced </vt:lpstr>
      <vt:lpstr>Scope of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RAVINDRA PARDESHI</dc:creator>
  <cp:lastModifiedBy>PRANAV RAVINDRA PARDESHI</cp:lastModifiedBy>
  <cp:revision>2</cp:revision>
  <dcterms:created xsi:type="dcterms:W3CDTF">2024-11-03T05:37:22Z</dcterms:created>
  <dcterms:modified xsi:type="dcterms:W3CDTF">2024-11-03T10:26:50Z</dcterms:modified>
</cp:coreProperties>
</file>