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1" r:id="rId5"/>
    <p:sldId id="264" r:id="rId6"/>
    <p:sldId id="263" r:id="rId7"/>
    <p:sldId id="262" r:id="rId8"/>
    <p:sldId id="267" r:id="rId9"/>
    <p:sldId id="272" r:id="rId10"/>
    <p:sldId id="273" r:id="rId11"/>
    <p:sldId id="274" r:id="rId12"/>
    <p:sldId id="275" r:id="rId13"/>
    <p:sldId id="271" r:id="rId14"/>
    <p:sldId id="268" r:id="rId15"/>
    <p:sldId id="269" r:id="rId16"/>
    <p:sldId id="270" r:id="rId17"/>
    <p:sldId id="259" r:id="rId18"/>
    <p:sldId id="257" r:id="rId19"/>
    <p:sldId id="26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463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4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18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24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84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7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5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6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EEC4C-3F3D-4543-8FE1-27BCB8799787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7BC4-C25B-4B01-A1A4-03D602C48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emf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782" y="159026"/>
            <a:ext cx="3260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: Spin</a:t>
            </a:r>
          </a:p>
          <a:p>
            <a:r>
              <a:rPr lang="en-US" dirty="0" smtClean="0"/>
              <a:t>1 : Clavicle</a:t>
            </a:r>
          </a:p>
          <a:p>
            <a:r>
              <a:rPr lang="en-US" dirty="0" smtClean="0"/>
              <a:t>2 : </a:t>
            </a:r>
            <a:r>
              <a:rPr lang="en-US" dirty="0" err="1" smtClean="0"/>
              <a:t>Humerus</a:t>
            </a:r>
            <a:endParaRPr lang="en-US" dirty="0" smtClean="0"/>
          </a:p>
          <a:p>
            <a:r>
              <a:rPr lang="en-US" dirty="0" smtClean="0"/>
              <a:t>3 : </a:t>
            </a:r>
            <a:r>
              <a:rPr lang="en-US" dirty="0"/>
              <a:t>S</a:t>
            </a:r>
            <a:r>
              <a:rPr lang="en-US" dirty="0" smtClean="0"/>
              <a:t>capula bone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3"/>
          <a:stretch/>
        </p:blipFill>
        <p:spPr>
          <a:xfrm>
            <a:off x="450574" y="3123818"/>
            <a:ext cx="3008243" cy="3497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729" y="0"/>
            <a:ext cx="2544418" cy="1908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3393" y="3092795"/>
            <a:ext cx="4303091" cy="32273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20027" y="3094371"/>
            <a:ext cx="4315696" cy="32367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97148" y="389858"/>
            <a:ext cx="1262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: Spin</a:t>
            </a:r>
          </a:p>
        </p:txBody>
      </p:sp>
    </p:spTree>
    <p:extLst>
      <p:ext uri="{BB962C8B-B14F-4D97-AF65-F5344CB8AC3E}">
        <p14:creationId xmlns:p14="http://schemas.microsoft.com/office/powerpoint/2010/main" val="268649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60483" y="682267"/>
            <a:ext cx="3595555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Calculating Linear acceleration in Earth frame (subtracting gravity) </a:t>
            </a:r>
            <a:r>
              <a:rPr lang="en-US" dirty="0" smtClean="0"/>
              <a:t>{</a:t>
            </a:r>
            <a:r>
              <a:rPr lang="en-US" dirty="0" err="1" smtClean="0"/>
              <a:t>linearAcc</a:t>
            </a:r>
            <a:r>
              <a:rPr lang="en-US" dirty="0" smtClean="0"/>
              <a:t>} = {</a:t>
            </a:r>
            <a:r>
              <a:rPr lang="en-US" dirty="0" err="1" smtClean="0"/>
              <a:t>tiltAcc</a:t>
            </a:r>
            <a:r>
              <a:rPr lang="en-US" dirty="0" smtClean="0"/>
              <a:t>} – {0,0,1}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60483" y="312935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959" y="2077427"/>
            <a:ext cx="4550601" cy="3405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825" y="682488"/>
            <a:ext cx="3332923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Calculating Tilt-compensated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tiltAcc</a:t>
            </a:r>
            <a:r>
              <a:rPr lang="en-US" dirty="0" smtClean="0"/>
              <a:t>} = [R]*{</a:t>
            </a:r>
            <a:r>
              <a:rPr lang="en-US" dirty="0" err="1" smtClean="0"/>
              <a:t>acc</a:t>
            </a:r>
            <a:r>
              <a:rPr lang="en-US" dirty="0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19" y="2107315"/>
            <a:ext cx="4470733" cy="33460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8825" y="312935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>
            <a:off x="4880315" y="1129307"/>
            <a:ext cx="711601" cy="3248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0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5" y="682488"/>
            <a:ext cx="3332923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ntegrating Linear </a:t>
            </a:r>
            <a:r>
              <a:rPr lang="en-US" b="1" dirty="0" err="1"/>
              <a:t>A</a:t>
            </a:r>
            <a:r>
              <a:rPr lang="en-US" b="1" dirty="0" err="1" smtClean="0"/>
              <a:t>cceleartion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linearVel</a:t>
            </a:r>
            <a:r>
              <a:rPr lang="en-US" dirty="0" smtClean="0"/>
              <a:t> = </a:t>
            </a:r>
            <a:r>
              <a:rPr lang="en-US" sz="2800" dirty="0" smtClean="0"/>
              <a:t>∫</a:t>
            </a:r>
            <a:r>
              <a:rPr lang="en-US" dirty="0" smtClean="0"/>
              <a:t>{</a:t>
            </a:r>
            <a:r>
              <a:rPr lang="en-US" dirty="0" err="1" smtClean="0"/>
              <a:t>linearAcc</a:t>
            </a:r>
            <a:r>
              <a:rPr lang="en-US" dirty="0" smtClean="0"/>
              <a:t>} </a:t>
            </a:r>
            <a:r>
              <a:rPr lang="en-US" dirty="0" err="1" smtClean="0"/>
              <a:t>dxdydz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825" y="312935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461"/>
            <a:ext cx="5076897" cy="3799688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5262173" y="1202635"/>
            <a:ext cx="711601" cy="3248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09630" y="941830"/>
            <a:ext cx="3332923" cy="58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 drift Linear velocity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9630" y="572498"/>
            <a:ext cx="47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644" y="2451003"/>
            <a:ext cx="5076897" cy="379968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41250"/>
          <a:stretch/>
        </p:blipFill>
        <p:spPr>
          <a:xfrm>
            <a:off x="5173187" y="3673644"/>
            <a:ext cx="971342" cy="57066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4677628" y="3958974"/>
            <a:ext cx="495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43307" y="3958973"/>
            <a:ext cx="495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1127" y="3001803"/>
            <a:ext cx="16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Butter worth</a:t>
            </a:r>
            <a:br>
              <a:rPr lang="en-US" dirty="0" smtClean="0"/>
            </a:br>
            <a:r>
              <a:rPr lang="en-US" dirty="0" smtClean="0"/>
              <a:t>high pass filter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469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8825" y="682488"/>
            <a:ext cx="3332923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</a:t>
            </a:r>
            <a:r>
              <a:rPr lang="en-US" b="1" dirty="0" smtClean="0"/>
              <a:t>ntegrating Linear Velocity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linerPos</a:t>
            </a:r>
            <a:r>
              <a:rPr lang="en-US" dirty="0" smtClean="0"/>
              <a:t> = </a:t>
            </a:r>
            <a:r>
              <a:rPr lang="en-US" sz="2800" dirty="0" smtClean="0"/>
              <a:t>∫</a:t>
            </a:r>
            <a:r>
              <a:rPr lang="en-US" dirty="0" smtClean="0"/>
              <a:t>{</a:t>
            </a:r>
            <a:r>
              <a:rPr lang="en-US" dirty="0" err="1" smtClean="0"/>
              <a:t>linearVel</a:t>
            </a:r>
            <a:r>
              <a:rPr lang="en-US" dirty="0" smtClean="0"/>
              <a:t>} </a:t>
            </a:r>
            <a:r>
              <a:rPr lang="en-US" dirty="0" err="1" smtClean="0"/>
              <a:t>dxdydz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8825" y="312935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5262173" y="1202635"/>
            <a:ext cx="711601" cy="3248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509630" y="941830"/>
            <a:ext cx="3332923" cy="585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Remove drift Linear Position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509630" y="572498"/>
            <a:ext cx="47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/>
          <a:srcRect t="41250"/>
          <a:stretch/>
        </p:blipFill>
        <p:spPr>
          <a:xfrm>
            <a:off x="5173187" y="3673644"/>
            <a:ext cx="971342" cy="570661"/>
          </a:xfrm>
          <a:prstGeom prst="rect">
            <a:avLst/>
          </a:prstGeom>
        </p:spPr>
      </p:pic>
      <p:cxnSp>
        <p:nvCxnSpPr>
          <p:cNvPr id="14" name="Straight Arrow Connector 13"/>
          <p:cNvCxnSpPr>
            <a:endCxn id="11" idx="1"/>
          </p:cNvCxnSpPr>
          <p:nvPr/>
        </p:nvCxnSpPr>
        <p:spPr>
          <a:xfrm>
            <a:off x="4677628" y="3958974"/>
            <a:ext cx="495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143307" y="3958973"/>
            <a:ext cx="495559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31127" y="3001803"/>
            <a:ext cx="165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Butter worth</a:t>
            </a:r>
            <a:br>
              <a:rPr lang="en-US" dirty="0" smtClean="0"/>
            </a:br>
            <a:r>
              <a:rPr lang="en-US" dirty="0" smtClean="0"/>
              <a:t>high pass filter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4461"/>
            <a:ext cx="5076897" cy="37996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866" y="2344461"/>
            <a:ext cx="5076897" cy="379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9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287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40478" y="140815"/>
            <a:ext cx="1699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Kalman</a:t>
            </a:r>
            <a:r>
              <a:rPr lang="en-US" dirty="0"/>
              <a:t> Filtering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578" y="140815"/>
            <a:ext cx="8600023" cy="268828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78" y="4822166"/>
            <a:ext cx="3696062" cy="1259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783" y="3357562"/>
            <a:ext cx="2676525" cy="1057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8789" y="2950233"/>
            <a:ext cx="195262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18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6" y="1332507"/>
            <a:ext cx="3242020" cy="24410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306" y="963175"/>
            <a:ext cx="1479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BD5938"/>
                </a:solidFill>
                <a:latin typeface="Open Sans"/>
              </a:rPr>
              <a:t>state vector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881" y="195424"/>
            <a:ext cx="48101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8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7" y="238539"/>
            <a:ext cx="5921651" cy="333311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56" y="3088635"/>
            <a:ext cx="7779026" cy="341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071" y="138546"/>
            <a:ext cx="6366163" cy="636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3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31687" b="60870"/>
          <a:stretch/>
        </p:blipFill>
        <p:spPr>
          <a:xfrm>
            <a:off x="1432684" y="238539"/>
            <a:ext cx="8837751" cy="507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7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3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43941"/>
          <a:stretch/>
        </p:blipFill>
        <p:spPr>
          <a:xfrm>
            <a:off x="371061" y="964095"/>
            <a:ext cx="3187769" cy="44577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5" y="752060"/>
            <a:ext cx="5039208" cy="3843131"/>
          </a:xfrm>
          <a:prstGeom prst="rect">
            <a:avLst/>
          </a:prstGeom>
        </p:spPr>
      </p:pic>
      <p:sp>
        <p:nvSpPr>
          <p:cNvPr id="4" name="Right Arrow 3"/>
          <p:cNvSpPr/>
          <p:nvPr/>
        </p:nvSpPr>
        <p:spPr>
          <a:xfrm>
            <a:off x="4205534" y="2673625"/>
            <a:ext cx="2075996" cy="636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5534" y="2345760"/>
            <a:ext cx="1762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Calibration </a:t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34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19" y="134874"/>
            <a:ext cx="10013055" cy="661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55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9" y="424483"/>
            <a:ext cx="7497149" cy="340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069" y="162601"/>
            <a:ext cx="4370799" cy="45809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157" y="4333461"/>
            <a:ext cx="4808728" cy="126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4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9" y="265044"/>
            <a:ext cx="11786798" cy="18853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718" y="2690192"/>
            <a:ext cx="6796450" cy="33790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75791" y="2531165"/>
            <a:ext cx="15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Reference Plane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77269" y="2531165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Sensor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585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85577"/>
              </p:ext>
            </p:extLst>
          </p:nvPr>
        </p:nvGraphicFramePr>
        <p:xfrm>
          <a:off x="2279374" y="441369"/>
          <a:ext cx="5777948" cy="182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9208"/>
                <a:gridCol w="1649580"/>
                <a:gridCol w="1649580"/>
                <a:gridCol w="1649580"/>
              </a:tblGrid>
              <a:tr h="45618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0R1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U1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W1</a:t>
                      </a:r>
                      <a:endParaRPr lang="en-US" dirty="0"/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</a:tr>
              <a:tr h="4561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X0</a:t>
                      </a:r>
                      <a:endParaRPr lang="en-US" b="1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w.x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4561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Y0</a:t>
                      </a:r>
                      <a:endParaRPr lang="en-US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w.y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456188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Z0</a:t>
                      </a:r>
                      <a:endParaRPr lang="en-US" b="1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u.z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v.z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w.z</a:t>
                      </a:r>
                      <a:endParaRPr lang="en-US" dirty="0"/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808382" y="3390614"/>
            <a:ext cx="76465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quivXhandle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quiver3(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ox,oy,oz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ux,vx,wx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 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'r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quivYhandle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quiver3(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ox,oy,oz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uy,vy,wy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 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'g'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quivZhandle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= 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quiver3(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ox,ox,oz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uz,vz,wz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 </a:t>
            </a:r>
            <a:r>
              <a:rPr lang="en-US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'b'</a:t>
            </a:r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660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43" y="3243262"/>
            <a:ext cx="2219325" cy="1257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80" y="736108"/>
            <a:ext cx="100012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55" y="1714861"/>
            <a:ext cx="22383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70" y="2110303"/>
            <a:ext cx="3343275" cy="72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5932" y="1721020"/>
            <a:ext cx="1628775" cy="876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231" y="5309980"/>
            <a:ext cx="4400550" cy="1181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6442" y="272912"/>
            <a:ext cx="4295775" cy="20669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94821" y="130974"/>
            <a:ext cx="3025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constant acceleration motion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72894" y="3761961"/>
            <a:ext cx="5231591" cy="309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95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1030" y="430476"/>
            <a:ext cx="2040834" cy="9806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Import Data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Gyro + Acceleration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0486" y="430697"/>
            <a:ext cx="3332923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</a:t>
            </a:r>
            <a:r>
              <a:rPr lang="en-US" b="1" dirty="0" smtClean="0"/>
              <a:t>alculating Orientation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Attitude and heading </a:t>
            </a:r>
            <a:r>
              <a:rPr lang="en-US" dirty="0" smtClean="0"/>
              <a:t>reference in </a:t>
            </a:r>
          </a:p>
          <a:p>
            <a:pPr algn="ctr"/>
            <a:r>
              <a:rPr lang="en-US" dirty="0" smtClean="0"/>
              <a:t>Quaternion format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84" y="1563756"/>
            <a:ext cx="3009178" cy="2252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4" y="3875761"/>
            <a:ext cx="3181966" cy="23814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55" y="1782453"/>
            <a:ext cx="4192759" cy="1301345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>
            <a:off x="2830155" y="758357"/>
            <a:ext cx="711601" cy="3248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7221700" y="758357"/>
            <a:ext cx="711601" cy="32489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1030" y="61144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757766" y="90301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091590" y="430697"/>
            <a:ext cx="3332923" cy="1040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Calculating Tilt-compensated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{</a:t>
            </a:r>
            <a:r>
              <a:rPr lang="en-US" dirty="0" err="1" smtClean="0"/>
              <a:t>tiltAcc</a:t>
            </a:r>
            <a:r>
              <a:rPr lang="en-US" dirty="0" smtClean="0"/>
              <a:t>} = [R]*{</a:t>
            </a:r>
            <a:r>
              <a:rPr lang="en-US" dirty="0" err="1" smtClean="0"/>
              <a:t>acc</a:t>
            </a:r>
            <a:r>
              <a:rPr lang="en-US" dirty="0"/>
              <a:t>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301" y="1928227"/>
            <a:ext cx="3858189" cy="288757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91590" y="61144"/>
            <a:ext cx="463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60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127</Words>
  <Application>Microsoft Office PowerPoint</Application>
  <PresentationFormat>Widescreen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ChakritW</dc:creator>
  <cp:lastModifiedBy>ChakritW</cp:lastModifiedBy>
  <cp:revision>75</cp:revision>
  <dcterms:created xsi:type="dcterms:W3CDTF">2024-12-23T03:16:38Z</dcterms:created>
  <dcterms:modified xsi:type="dcterms:W3CDTF">2025-01-24T06:51:54Z</dcterms:modified>
</cp:coreProperties>
</file>