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1" r:id="rId4"/>
    <p:sldId id="263" r:id="rId5"/>
    <p:sldId id="262" r:id="rId6"/>
    <p:sldId id="264" r:id="rId7"/>
    <p:sldId id="258" r:id="rId8"/>
    <p:sldId id="265" r:id="rId9"/>
    <p:sldId id="259" r:id="rId10"/>
    <p:sldId id="266" r:id="rId11"/>
    <p:sldId id="260" r:id="rId12"/>
    <p:sldId id="270" r:id="rId13"/>
    <p:sldId id="26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0"/>
    <a:srgbClr val="00FA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62F5799-B702-4CA8-B4DF-2DB7996ED141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53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21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167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738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894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286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232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632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75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93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3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00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62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61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35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78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2F5799-B702-4CA8-B4DF-2DB7996ED141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93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進階軟體開發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430654" y="4544288"/>
            <a:ext cx="2378365" cy="1320802"/>
          </a:xfrm>
        </p:spPr>
        <p:txBody>
          <a:bodyPr/>
          <a:lstStyle/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組員：何廣雷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995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1" y="991369"/>
            <a:ext cx="9601196" cy="1303867"/>
          </a:xfrm>
        </p:spPr>
        <p:txBody>
          <a:bodyPr/>
          <a:lstStyle/>
          <a:p>
            <a:pPr algn="l"/>
            <a:r>
              <a:rPr lang="zh-TW" altLang="en-US" dirty="0" smtClean="0"/>
              <a:t>實驗設計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分析何種行銷方式對顧客群從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register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shoping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	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和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napping-&gt;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shoping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的影響最大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變數：促銷時間、促銷折扣、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促銷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方式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在促銷期間中，有多少客人被吸引消費，有多少小睡客人被喚醒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6467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行銷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手段對業績的影響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19522"/>
            <a:ext cx="8966200" cy="61067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52" y="3130200"/>
            <a:ext cx="9828206" cy="366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97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ETP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0965" y="2285999"/>
            <a:ext cx="9601196" cy="3318936"/>
          </a:xfrm>
        </p:spPr>
        <p:txBody>
          <a:bodyPr>
            <a:normAutofit/>
          </a:bodyPr>
          <a:lstStyle/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ntu_order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order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promotion order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：行銷手段對客群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流動、對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業績的影響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找出最合適的行銷手段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3086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目前遇到問題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很難去辨認消費者是否是因為促銷活動而增加購買意願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兩筆資料集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NTU_order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order)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的資料不吻合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促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銷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活動後業績成長的計算方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式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7252630" y="3297382"/>
            <a:ext cx="4449844" cy="3120354"/>
            <a:chOff x="6640945" y="4216400"/>
            <a:chExt cx="1681019" cy="153785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4785" y="4307897"/>
              <a:ext cx="180975" cy="1123950"/>
            </a:xfrm>
            <a:prstGeom prst="rect">
              <a:avLst/>
            </a:prstGeom>
          </p:spPr>
        </p:pic>
        <p:cxnSp>
          <p:nvCxnSpPr>
            <p:cNvPr id="6" name="直線單箭頭接點 5"/>
            <p:cNvCxnSpPr/>
            <p:nvPr/>
          </p:nvCxnSpPr>
          <p:spPr>
            <a:xfrm flipH="1" flipV="1">
              <a:off x="6918036" y="4216400"/>
              <a:ext cx="9238" cy="1427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6640945" y="5541818"/>
              <a:ext cx="16810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7344785" y="5043055"/>
              <a:ext cx="0" cy="600363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7525760" y="4590473"/>
              <a:ext cx="0" cy="1163782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>
              <a:off x="7278255" y="5172364"/>
              <a:ext cx="517236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>
              <a:off x="7176655" y="4590473"/>
              <a:ext cx="581890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 flipH="1" flipV="1">
              <a:off x="7675420" y="4590473"/>
              <a:ext cx="460" cy="221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>
              <a:off x="7675420" y="4959927"/>
              <a:ext cx="0" cy="203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564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報告大綱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0965" y="2285999"/>
            <a:ext cx="9601196" cy="3318936"/>
          </a:xfrm>
        </p:spPr>
        <p:txBody>
          <a:bodyPr/>
          <a:lstStyle/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客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群分類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行銷手段對客群流動的影響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行銷手段對業績的影響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818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69293" y="1056023"/>
            <a:ext cx="9601196" cy="1303867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客群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(RSNS)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08727" y="2872509"/>
            <a:ext cx="77031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2017/1/1~2018/2/1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，以一個月為單位進行分析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會員資料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 註冊時間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消費資料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消費頻率、消費金額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7259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50821" y="1554787"/>
            <a:ext cx="9601196" cy="1303867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客群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(RSNS)</a:t>
            </a:r>
            <a:r>
              <a:rPr lang="zh-TW" altLang="en-US" dirty="0">
                <a:solidFill>
                  <a:srgbClr val="00FA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solidFill>
                  <a:srgbClr val="00FA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橢圓 2"/>
          <p:cNvSpPr/>
          <p:nvPr/>
        </p:nvSpPr>
        <p:spPr>
          <a:xfrm>
            <a:off x="3777672" y="2206720"/>
            <a:ext cx="3990110" cy="3990110"/>
          </a:xfrm>
          <a:prstGeom prst="ellipse">
            <a:avLst/>
          </a:prstGeom>
          <a:noFill/>
          <a:ln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5264728" y="3704550"/>
            <a:ext cx="2503054" cy="2244331"/>
          </a:xfrm>
          <a:prstGeom prst="ellipse">
            <a:avLst/>
          </a:prstGeom>
          <a:noFill/>
          <a:ln>
            <a:solidFill>
              <a:srgbClr val="000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3066474" y="3650672"/>
            <a:ext cx="1995053" cy="653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336967" y="4479966"/>
            <a:ext cx="203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總共註冊的人口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會員資料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815782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" name="直線單箭頭接點 9"/>
          <p:cNvCxnSpPr>
            <a:endCxn id="11" idx="1"/>
          </p:cNvCxnSpPr>
          <p:nvPr/>
        </p:nvCxnSpPr>
        <p:spPr>
          <a:xfrm flipV="1">
            <a:off x="6677891" y="3742979"/>
            <a:ext cx="2068944" cy="73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746835" y="3281314"/>
            <a:ext cx="2096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總共消費的人口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消費資料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270724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7555345" y="5126297"/>
            <a:ext cx="1099127" cy="15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839200" y="4876800"/>
            <a:ext cx="2022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有消費但無註冊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</a:p>
        </p:txBody>
      </p:sp>
    </p:spTree>
    <p:extLst>
      <p:ext uri="{BB962C8B-B14F-4D97-AF65-F5344CB8AC3E}">
        <p14:creationId xmlns:p14="http://schemas.microsoft.com/office/powerpoint/2010/main" val="335242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69293" y="1056023"/>
            <a:ext cx="9601196" cy="1303867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客群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(RSNS)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870412"/>
              </p:ext>
            </p:extLst>
          </p:nvPr>
        </p:nvGraphicFramePr>
        <p:xfrm>
          <a:off x="1948872" y="1902689"/>
          <a:ext cx="8127999" cy="3919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140658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385448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37375982"/>
                    </a:ext>
                  </a:extLst>
                </a:gridCol>
              </a:tblGrid>
              <a:tr h="72560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客群分類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描述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如何算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633893"/>
                  </a:ext>
                </a:extLst>
              </a:tr>
              <a:tr h="7256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FA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Register</a:t>
                      </a:r>
                      <a:endParaRPr lang="zh-TW" altLang="en-US" dirty="0">
                        <a:solidFill>
                          <a:srgbClr val="00FA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增加分析客群的人口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每個月新註冊的人口</a:t>
                      </a:r>
                    </a:p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247579"/>
                  </a:ext>
                </a:extLst>
              </a:tr>
              <a:tr h="7256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Shoping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主要的客群，影響業績高低的主要人口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每個月消費的人口</a:t>
                      </a:r>
                    </a:p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38837"/>
                  </a:ext>
                </a:extLst>
              </a:tr>
              <a:tr h="101749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rgbClr val="0000F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Naping</a:t>
                      </a:r>
                      <a:endParaRPr lang="zh-TW" altLang="en-US" dirty="0">
                        <a:solidFill>
                          <a:srgbClr val="0000F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比較好喚醒的客群，會因為銷售的手段使其變成主</a:t>
                      </a:r>
                      <a:endParaRPr lang="en-US" altLang="zh-TW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要客群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上個月有消費，這個月沒消費人口</a:t>
                      </a:r>
                    </a:p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760601"/>
                  </a:ext>
                </a:extLst>
              </a:tr>
              <a:tr h="7256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Sleeping</a:t>
                      </a:r>
                      <a:endParaRPr lang="zh-TW" altLang="en-US" dirty="0">
                        <a:solidFill>
                          <a:schemeClr val="accent6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難喚醒的客人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有註冊，但是上個月和這個月都沒消費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945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21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69293" y="1056023"/>
            <a:ext cx="9601196" cy="1303867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客群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(RSNS)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726" y="526206"/>
            <a:ext cx="5068744" cy="6331794"/>
          </a:xfrm>
        </p:spPr>
      </p:pic>
    </p:spTree>
    <p:extLst>
      <p:ext uri="{BB962C8B-B14F-4D97-AF65-F5344CB8AC3E}">
        <p14:creationId xmlns:p14="http://schemas.microsoft.com/office/powerpoint/2010/main" val="4739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69293" y="1056023"/>
            <a:ext cx="9601196" cy="1303867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客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群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流動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(RSNS)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1899226" y="3092449"/>
            <a:ext cx="8393545" cy="1327151"/>
            <a:chOff x="1921163" y="3295649"/>
            <a:chExt cx="8393545" cy="1327151"/>
          </a:xfrm>
        </p:grpSpPr>
        <p:sp>
          <p:nvSpPr>
            <p:cNvPr id="4" name="橢圓 3"/>
            <p:cNvSpPr/>
            <p:nvPr/>
          </p:nvSpPr>
          <p:spPr>
            <a:xfrm>
              <a:off x="1921163" y="3302000"/>
              <a:ext cx="1320800" cy="13208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Lucida Handwriting" panose="03010101010101010101" pitchFamily="66" charset="0"/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6668076" y="3302000"/>
              <a:ext cx="1256722" cy="1256722"/>
            </a:xfrm>
            <a:prstGeom prst="ellipse">
              <a:avLst/>
            </a:prstGeom>
            <a:solidFill>
              <a:srgbClr val="000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Lucida Handwriting" panose="03010101010101010101" pitchFamily="66" charset="0"/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4295486" y="3302000"/>
              <a:ext cx="1320800" cy="1320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Lucida Handwriting" panose="03010101010101010101" pitchFamily="66" charset="0"/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9051635" y="3295649"/>
              <a:ext cx="1263073" cy="12630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Lucida Handwriting" panose="03010101010101010101" pitchFamily="66" charset="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355272" y="3700790"/>
              <a:ext cx="452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>
                  <a:latin typeface="Lucida Handwriting" panose="03010101010101010101" pitchFamily="66" charset="0"/>
                </a:rPr>
                <a:t>R</a:t>
              </a:r>
              <a:endParaRPr lang="zh-TW" altLang="en-US" sz="2800" dirty="0">
                <a:latin typeface="Lucida Handwriting" panose="03010101010101010101" pitchFamily="66" charset="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4750664" y="3700790"/>
              <a:ext cx="452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latin typeface="Lucida Handwriting" panose="03010101010101010101" pitchFamily="66" charset="0"/>
                </a:rPr>
                <a:t>S</a:t>
              </a:r>
              <a:endParaRPr lang="zh-TW" altLang="en-US" sz="2800" dirty="0">
                <a:latin typeface="Lucida Handwriting" panose="03010101010101010101" pitchFamily="66" charset="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7070146" y="3700790"/>
              <a:ext cx="452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>
                  <a:latin typeface="Lucida Handwriting" panose="03010101010101010101" pitchFamily="66" charset="0"/>
                </a:rPr>
                <a:t>N</a:t>
              </a:r>
              <a:endParaRPr lang="zh-TW" altLang="en-US" sz="2800" dirty="0">
                <a:latin typeface="Lucida Handwriting" panose="03010101010101010101" pitchFamily="66" charset="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9456880" y="3700790"/>
              <a:ext cx="452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>
                  <a:latin typeface="Lucida Handwriting" panose="03010101010101010101" pitchFamily="66" charset="0"/>
                </a:rPr>
                <a:t>S</a:t>
              </a:r>
              <a:endParaRPr lang="zh-TW" altLang="en-US" sz="2800" dirty="0">
                <a:latin typeface="Lucida Handwriting" panose="03010101010101010101" pitchFamily="66" charset="0"/>
              </a:endParaRPr>
            </a:p>
          </p:txBody>
        </p:sp>
      </p:grpSp>
      <p:cxnSp>
        <p:nvCxnSpPr>
          <p:cNvPr id="17" name="直線單箭頭接點 16"/>
          <p:cNvCxnSpPr/>
          <p:nvPr/>
        </p:nvCxnSpPr>
        <p:spPr>
          <a:xfrm flipV="1">
            <a:off x="3376467" y="3723985"/>
            <a:ext cx="7598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5865091" y="3723985"/>
            <a:ext cx="600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8128000" y="3759200"/>
            <a:ext cx="785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手繪多邊形 49"/>
          <p:cNvSpPr/>
          <p:nvPr/>
        </p:nvSpPr>
        <p:spPr>
          <a:xfrm>
            <a:off x="5181309" y="2156206"/>
            <a:ext cx="4396509" cy="942594"/>
          </a:xfrm>
          <a:custGeom>
            <a:avLst/>
            <a:gdLst>
              <a:gd name="connsiteX0" fmla="*/ 4396509 w 4396509"/>
              <a:gd name="connsiteY0" fmla="*/ 942594 h 942594"/>
              <a:gd name="connsiteX1" fmla="*/ 2373745 w 4396509"/>
              <a:gd name="connsiteY1" fmla="*/ 485 h 942594"/>
              <a:gd name="connsiteX2" fmla="*/ 0 w 4396509"/>
              <a:gd name="connsiteY2" fmla="*/ 840994 h 94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6509" h="942594">
                <a:moveTo>
                  <a:pt x="4396509" y="942594"/>
                </a:moveTo>
                <a:cubicBezTo>
                  <a:pt x="3751502" y="480006"/>
                  <a:pt x="3106496" y="17418"/>
                  <a:pt x="2373745" y="485"/>
                </a:cubicBezTo>
                <a:cubicBezTo>
                  <a:pt x="1640994" y="-16448"/>
                  <a:pt x="820497" y="412273"/>
                  <a:pt x="0" y="84099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單箭頭接點 51"/>
          <p:cNvCxnSpPr>
            <a:stCxn id="50" idx="2"/>
          </p:cNvCxnSpPr>
          <p:nvPr/>
        </p:nvCxnSpPr>
        <p:spPr>
          <a:xfrm flipH="1">
            <a:off x="5113769" y="2997200"/>
            <a:ext cx="67540" cy="22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手繪多邊形 53"/>
          <p:cNvSpPr/>
          <p:nvPr/>
        </p:nvSpPr>
        <p:spPr>
          <a:xfrm rot="10618083">
            <a:off x="5438194" y="4623135"/>
            <a:ext cx="1734706" cy="942594"/>
          </a:xfrm>
          <a:custGeom>
            <a:avLst/>
            <a:gdLst>
              <a:gd name="connsiteX0" fmla="*/ 4396509 w 4396509"/>
              <a:gd name="connsiteY0" fmla="*/ 942594 h 942594"/>
              <a:gd name="connsiteX1" fmla="*/ 2373745 w 4396509"/>
              <a:gd name="connsiteY1" fmla="*/ 485 h 942594"/>
              <a:gd name="connsiteX2" fmla="*/ 0 w 4396509"/>
              <a:gd name="connsiteY2" fmla="*/ 840994 h 94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6509" h="942594">
                <a:moveTo>
                  <a:pt x="4396509" y="942594"/>
                </a:moveTo>
                <a:cubicBezTo>
                  <a:pt x="3751502" y="480006"/>
                  <a:pt x="3106496" y="17418"/>
                  <a:pt x="2373745" y="485"/>
                </a:cubicBezTo>
                <a:cubicBezTo>
                  <a:pt x="1640994" y="-16448"/>
                  <a:pt x="820497" y="412273"/>
                  <a:pt x="0" y="84099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單箭頭接點 55"/>
          <p:cNvCxnSpPr>
            <a:stCxn id="54" idx="0"/>
          </p:cNvCxnSpPr>
          <p:nvPr/>
        </p:nvCxnSpPr>
        <p:spPr>
          <a:xfrm flipH="1" flipV="1">
            <a:off x="5310909" y="4498255"/>
            <a:ext cx="103571" cy="17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1191491" y="3723985"/>
            <a:ext cx="461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51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774" y="1394691"/>
            <a:ext cx="7796135" cy="436110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69293" y="1056023"/>
            <a:ext cx="9601196" cy="1303867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客群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(RSNS)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497301" y="3036566"/>
            <a:ext cx="4119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將會取出</a:t>
            </a:r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shoping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的資料在進行以消費頻率和消費金額進行分析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864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行銷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手段對客群流動的影響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		--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影響主要客群大小的原因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441526"/>
              </p:ext>
            </p:extLst>
          </p:nvPr>
        </p:nvGraphicFramePr>
        <p:xfrm>
          <a:off x="1608282" y="2575936"/>
          <a:ext cx="8975436" cy="2901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718">
                  <a:extLst>
                    <a:ext uri="{9D8B030D-6E8A-4147-A177-3AD203B41FA5}">
                      <a16:colId xmlns:a16="http://schemas.microsoft.com/office/drawing/2014/main" val="1850538979"/>
                    </a:ext>
                  </a:extLst>
                </a:gridCol>
                <a:gridCol w="4487718">
                  <a:extLst>
                    <a:ext uri="{9D8B030D-6E8A-4147-A177-3AD203B41FA5}">
                      <a16:colId xmlns:a16="http://schemas.microsoft.com/office/drawing/2014/main" val="3136638337"/>
                    </a:ext>
                  </a:extLst>
                </a:gridCol>
              </a:tblGrid>
              <a:tr h="4835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額扣活動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折價券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998458"/>
                  </a:ext>
                </a:extLst>
              </a:tr>
              <a:tr h="4835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任選優惠價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下載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APP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優惠券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888715"/>
                  </a:ext>
                </a:extLst>
              </a:tr>
              <a:tr h="4835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滿件打折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輸入券號型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924729"/>
                  </a:ext>
                </a:extLst>
              </a:tr>
              <a:tr h="4835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滿件折現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一般領取型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437624"/>
                  </a:ext>
                </a:extLst>
              </a:tr>
              <a:tr h="4835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滿額打折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生日禮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040336"/>
                  </a:ext>
                </a:extLst>
              </a:tr>
              <a:tr h="4835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滿額折現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開卡禮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96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40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96</TotalTime>
  <Words>357</Words>
  <Application>Microsoft Office PowerPoint</Application>
  <PresentationFormat>寬螢幕</PresentationFormat>
  <Paragraphs>85</Paragraphs>
  <Slides>13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微軟正黑體</vt:lpstr>
      <vt:lpstr>新細明體</vt:lpstr>
      <vt:lpstr>標楷體</vt:lpstr>
      <vt:lpstr>Arial</vt:lpstr>
      <vt:lpstr>Garamond</vt:lpstr>
      <vt:lpstr>Lucida Handwriting</vt:lpstr>
      <vt:lpstr>Wingdings</vt:lpstr>
      <vt:lpstr>有機</vt:lpstr>
      <vt:lpstr>進階軟體開發</vt:lpstr>
      <vt:lpstr>報告大綱</vt:lpstr>
      <vt:lpstr>客群分類(RSNS) </vt:lpstr>
      <vt:lpstr>客群分類(RSNS)  </vt:lpstr>
      <vt:lpstr>客群分類(RSNS) </vt:lpstr>
      <vt:lpstr>客群分類(RSNS) </vt:lpstr>
      <vt:lpstr>客群流動(RSNS) </vt:lpstr>
      <vt:lpstr>客群分類(RSNS) </vt:lpstr>
      <vt:lpstr>1. 行銷手段對客群流動的影響     --影響主要客群大小的原因</vt:lpstr>
      <vt:lpstr>實驗設計</vt:lpstr>
      <vt:lpstr>2. 行銷手段對業績的影響 </vt:lpstr>
      <vt:lpstr>ETP</vt:lpstr>
      <vt:lpstr>目前遇到問題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進階軟體開發</dc:title>
  <dc:creator>alix ho</dc:creator>
  <cp:lastModifiedBy>alix ho</cp:lastModifiedBy>
  <cp:revision>16</cp:revision>
  <dcterms:created xsi:type="dcterms:W3CDTF">2018-04-19T03:05:25Z</dcterms:created>
  <dcterms:modified xsi:type="dcterms:W3CDTF">2018-06-07T07:05:09Z</dcterms:modified>
</cp:coreProperties>
</file>