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7"/>
  </p:notesMasterIdLst>
  <p:sldIdLst>
    <p:sldId id="256" r:id="rId2"/>
    <p:sldId id="262" r:id="rId3"/>
    <p:sldId id="260" r:id="rId4"/>
    <p:sldId id="257" r:id="rId5"/>
    <p:sldId id="293" r:id="rId6"/>
    <p:sldId id="294" r:id="rId7"/>
    <p:sldId id="295" r:id="rId8"/>
    <p:sldId id="315" r:id="rId9"/>
    <p:sldId id="316" r:id="rId10"/>
    <p:sldId id="283" r:id="rId11"/>
    <p:sldId id="284" r:id="rId12"/>
    <p:sldId id="296" r:id="rId13"/>
    <p:sldId id="285" r:id="rId14"/>
    <p:sldId id="286" r:id="rId15"/>
    <p:sldId id="298" r:id="rId16"/>
    <p:sldId id="300" r:id="rId17"/>
    <p:sldId id="287" r:id="rId18"/>
    <p:sldId id="288" r:id="rId19"/>
    <p:sldId id="302" r:id="rId20"/>
    <p:sldId id="303" r:id="rId21"/>
    <p:sldId id="304" r:id="rId22"/>
    <p:sldId id="305" r:id="rId23"/>
    <p:sldId id="306" r:id="rId24"/>
    <p:sldId id="309" r:id="rId25"/>
    <p:sldId id="307" r:id="rId26"/>
    <p:sldId id="308" r:id="rId27"/>
    <p:sldId id="312" r:id="rId28"/>
    <p:sldId id="314" r:id="rId29"/>
    <p:sldId id="310" r:id="rId30"/>
    <p:sldId id="289" r:id="rId31"/>
    <p:sldId id="290" r:id="rId32"/>
    <p:sldId id="317" r:id="rId33"/>
    <p:sldId id="291" r:id="rId34"/>
    <p:sldId id="292" r:id="rId35"/>
    <p:sldId id="278" r:id="rId36"/>
  </p:sldIdLst>
  <p:sldSz cx="9144000" cy="5143500" type="screen16x9"/>
  <p:notesSz cx="6858000" cy="9144000"/>
  <p:embeddedFontLst>
    <p:embeddedFont>
      <p:font typeface="標楷體" panose="03000509000000000000" pitchFamily="65" charset="-120"/>
      <p:regular r:id="rId38"/>
    </p:embeddedFont>
    <p:embeddedFont>
      <p:font typeface="Titillium Web ExtraLight" panose="02020500000000000000" charset="0"/>
      <p:regular r:id="rId39"/>
      <p:bold r:id="rId40"/>
      <p:italic r:id="rId41"/>
      <p:boldItalic r:id="rId42"/>
    </p:embeddedFont>
    <p:embeddedFont>
      <p:font typeface="Titillium Web" panose="02020500000000000000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BE17A3-4A6E-465F-B447-E5EC9D3C5893}">
  <a:tblStyle styleId="{ECBE17A3-4A6E-465F-B447-E5EC9D3C58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07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055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344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365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824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616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211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496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55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79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47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2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804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303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566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100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390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8464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3215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568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6604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5869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0620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9165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7490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Shape 10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737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650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213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490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02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Shape 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Shape 4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Shape 117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Shape 11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Shape 15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Shape 33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Shape 37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0" t="0" r="0" b="0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585688" y="1004327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91APP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資料分析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Shape 779"/>
          <p:cNvSpPr txBox="1">
            <a:spLocks/>
          </p:cNvSpPr>
          <p:nvPr/>
        </p:nvSpPr>
        <p:spPr>
          <a:xfrm>
            <a:off x="6463145" y="3951881"/>
            <a:ext cx="2119746" cy="20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姓名：何廣雷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研究目的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8" name="Shape 808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altLang="zh-TW" b="1" dirty="0">
                <a:solidFill>
                  <a:srgbClr val="6E86B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b="1" i="0" dirty="0">
              <a:ln>
                <a:noFill/>
              </a:ln>
              <a:solidFill>
                <a:srgbClr val="6E86B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616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185493" y="1726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研究目的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04086" y="1192420"/>
            <a:ext cx="7337525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研究何種促銷活動最吸引客群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sz="18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研究何種促銷活動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喚醒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客群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研究促銷活動對業績的影響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分析各個促銷活動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sz="18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Shape 1138"/>
          <p:cNvGrpSpPr/>
          <p:nvPr/>
        </p:nvGrpSpPr>
        <p:grpSpPr>
          <a:xfrm>
            <a:off x="6553684" y="2147562"/>
            <a:ext cx="383835" cy="363369"/>
            <a:chOff x="6618700" y="1635475"/>
            <a:chExt cx="456675" cy="432325"/>
          </a:xfrm>
        </p:grpSpPr>
        <p:sp>
          <p:nvSpPr>
            <p:cNvPr id="10" name="Shape 11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Shape 1140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2" name="Shape 1141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" name="Shape 1142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" name="Shape 1143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5" name="Shape 1168"/>
          <p:cNvGrpSpPr/>
          <p:nvPr/>
        </p:nvGrpSpPr>
        <p:grpSpPr>
          <a:xfrm>
            <a:off x="5239517" y="1180423"/>
            <a:ext cx="170937" cy="426827"/>
            <a:chOff x="3384375" y="2267500"/>
            <a:chExt cx="203375" cy="507825"/>
          </a:xfrm>
        </p:grpSpPr>
        <p:sp>
          <p:nvSpPr>
            <p:cNvPr id="16" name="Shape 116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" name="Shape 1170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8" name="Shape 1171"/>
          <p:cNvGrpSpPr/>
          <p:nvPr/>
        </p:nvGrpSpPr>
        <p:grpSpPr>
          <a:xfrm>
            <a:off x="7967013" y="1180670"/>
            <a:ext cx="140237" cy="318339"/>
            <a:chOff x="4747025" y="2332025"/>
            <a:chExt cx="166850" cy="378750"/>
          </a:xfrm>
        </p:grpSpPr>
        <p:sp>
          <p:nvSpPr>
            <p:cNvPr id="19" name="Shape 1172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" name="Shape 1173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21" name="Shape 1240"/>
          <p:cNvGrpSpPr/>
          <p:nvPr/>
        </p:nvGrpSpPr>
        <p:grpSpPr>
          <a:xfrm>
            <a:off x="6586104" y="3513216"/>
            <a:ext cx="369505" cy="268183"/>
            <a:chOff x="4604550" y="3714775"/>
            <a:chExt cx="439625" cy="319075"/>
          </a:xfrm>
        </p:grpSpPr>
        <p:sp>
          <p:nvSpPr>
            <p:cNvPr id="22" name="Shape 1241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3" name="Shape 1242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4" name="Shape 786"/>
          <p:cNvSpPr txBox="1">
            <a:spLocks noGrp="1"/>
          </p:cNvSpPr>
          <p:nvPr>
            <p:ph type="body" idx="1"/>
          </p:nvPr>
        </p:nvSpPr>
        <p:spPr>
          <a:xfrm>
            <a:off x="6387071" y="2381043"/>
            <a:ext cx="975029" cy="434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促銷活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動</a:t>
            </a:r>
            <a:endParaRPr sz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" name="Shape 786"/>
          <p:cNvSpPr txBox="1">
            <a:spLocks noGrp="1"/>
          </p:cNvSpPr>
          <p:nvPr>
            <p:ph type="body" idx="1"/>
          </p:nvPr>
        </p:nvSpPr>
        <p:spPr>
          <a:xfrm>
            <a:off x="4906220" y="1525659"/>
            <a:ext cx="975029" cy="434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sz="12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喚醒客群</a:t>
            </a:r>
            <a:endParaRPr sz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6" name="Shape 786"/>
          <p:cNvSpPr txBox="1">
            <a:spLocks noGrp="1"/>
          </p:cNvSpPr>
          <p:nvPr>
            <p:ph type="body" idx="1"/>
          </p:nvPr>
        </p:nvSpPr>
        <p:spPr>
          <a:xfrm>
            <a:off x="7599803" y="1419013"/>
            <a:ext cx="975029" cy="434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吸引客群</a:t>
            </a:r>
            <a:endParaRPr sz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7" name="Shape 786"/>
          <p:cNvSpPr txBox="1">
            <a:spLocks noGrp="1"/>
          </p:cNvSpPr>
          <p:nvPr>
            <p:ph type="body" idx="1"/>
          </p:nvPr>
        </p:nvSpPr>
        <p:spPr>
          <a:xfrm>
            <a:off x="6509316" y="3697135"/>
            <a:ext cx="975029" cy="434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業績</a:t>
            </a:r>
            <a:endParaRPr sz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向右箭號 3"/>
          <p:cNvSpPr/>
          <p:nvPr/>
        </p:nvSpPr>
        <p:spPr>
          <a:xfrm rot="12943805">
            <a:off x="5626509" y="1706036"/>
            <a:ext cx="823768" cy="290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向右箭號 28"/>
          <p:cNvSpPr/>
          <p:nvPr/>
        </p:nvSpPr>
        <p:spPr>
          <a:xfrm rot="18686306">
            <a:off x="6923287" y="1700031"/>
            <a:ext cx="815519" cy="290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向右箭號 29"/>
          <p:cNvSpPr/>
          <p:nvPr/>
        </p:nvSpPr>
        <p:spPr>
          <a:xfrm rot="5400000">
            <a:off x="6466817" y="2938410"/>
            <a:ext cx="505823" cy="290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090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185493" y="1726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研究目的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1132788" y="1123879"/>
            <a:ext cx="7337525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需要的資料</a:t>
            </a:r>
            <a:endParaRPr sz="18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Shape 786"/>
          <p:cNvSpPr txBox="1">
            <a:spLocks noGrp="1"/>
          </p:cNvSpPr>
          <p:nvPr>
            <p:ph type="body" idx="1"/>
          </p:nvPr>
        </p:nvSpPr>
        <p:spPr>
          <a:xfrm>
            <a:off x="3458308" y="1491808"/>
            <a:ext cx="975029" cy="434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Orders.csv</a:t>
            </a:r>
            <a:endParaRPr sz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0" name="Shape 786"/>
          <p:cNvSpPr txBox="1">
            <a:spLocks noGrp="1"/>
          </p:cNvSpPr>
          <p:nvPr>
            <p:ph type="body" idx="1"/>
          </p:nvPr>
        </p:nvSpPr>
        <p:spPr>
          <a:xfrm>
            <a:off x="3445522" y="3452031"/>
            <a:ext cx="975029" cy="434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Member.csv</a:t>
            </a:r>
            <a:endParaRPr sz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Shape 786"/>
          <p:cNvSpPr txBox="1">
            <a:spLocks noGrp="1"/>
          </p:cNvSpPr>
          <p:nvPr>
            <p:ph type="body" idx="1"/>
          </p:nvPr>
        </p:nvSpPr>
        <p:spPr>
          <a:xfrm>
            <a:off x="3227123" y="2523134"/>
            <a:ext cx="1838972" cy="434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PromotionOrders.csv</a:t>
            </a:r>
            <a:endParaRPr sz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52" name="群組 51"/>
          <p:cNvGrpSpPr/>
          <p:nvPr/>
        </p:nvGrpSpPr>
        <p:grpSpPr>
          <a:xfrm>
            <a:off x="3836393" y="1164771"/>
            <a:ext cx="342882" cy="418128"/>
            <a:chOff x="2967044" y="1289462"/>
            <a:chExt cx="342882" cy="418128"/>
          </a:xfrm>
        </p:grpSpPr>
        <p:sp>
          <p:nvSpPr>
            <p:cNvPr id="6" name="Shape 1071"/>
            <p:cNvSpPr/>
            <p:nvPr/>
          </p:nvSpPr>
          <p:spPr>
            <a:xfrm>
              <a:off x="2967044" y="1309949"/>
              <a:ext cx="325484" cy="397641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" name="Shape 1072"/>
            <p:cNvSpPr/>
            <p:nvPr/>
          </p:nvSpPr>
          <p:spPr>
            <a:xfrm>
              <a:off x="2992616" y="1289462"/>
              <a:ext cx="317310" cy="388963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" name="Shape 1073"/>
            <p:cNvSpPr/>
            <p:nvPr/>
          </p:nvSpPr>
          <p:spPr>
            <a:xfrm>
              <a:off x="3044832" y="1564285"/>
              <a:ext cx="112606" cy="21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" name="Shape 1074"/>
            <p:cNvSpPr/>
            <p:nvPr/>
          </p:nvSpPr>
          <p:spPr>
            <a:xfrm>
              <a:off x="3044832" y="1518225"/>
              <a:ext cx="214958" cy="21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Shape 1075"/>
            <p:cNvSpPr/>
            <p:nvPr/>
          </p:nvSpPr>
          <p:spPr>
            <a:xfrm>
              <a:off x="3044832" y="1471662"/>
              <a:ext cx="214958" cy="21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1" name="Shape 1076"/>
            <p:cNvSpPr/>
            <p:nvPr/>
          </p:nvSpPr>
          <p:spPr>
            <a:xfrm>
              <a:off x="3044832" y="1425077"/>
              <a:ext cx="214958" cy="21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Shape 1077"/>
            <p:cNvSpPr/>
            <p:nvPr/>
          </p:nvSpPr>
          <p:spPr>
            <a:xfrm>
              <a:off x="3239282" y="1289462"/>
              <a:ext cx="70644" cy="70644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3849179" y="2149783"/>
            <a:ext cx="342882" cy="418128"/>
            <a:chOff x="2979830" y="2274474"/>
            <a:chExt cx="342882" cy="418128"/>
          </a:xfrm>
        </p:grpSpPr>
        <p:sp>
          <p:nvSpPr>
            <p:cNvPr id="14" name="Shape 1071"/>
            <p:cNvSpPr/>
            <p:nvPr/>
          </p:nvSpPr>
          <p:spPr>
            <a:xfrm>
              <a:off x="2979830" y="2294961"/>
              <a:ext cx="325484" cy="397641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Shape 1072"/>
            <p:cNvSpPr/>
            <p:nvPr/>
          </p:nvSpPr>
          <p:spPr>
            <a:xfrm>
              <a:off x="3005402" y="2274474"/>
              <a:ext cx="317310" cy="388963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Shape 1073"/>
            <p:cNvSpPr/>
            <p:nvPr/>
          </p:nvSpPr>
          <p:spPr>
            <a:xfrm>
              <a:off x="3057618" y="2549297"/>
              <a:ext cx="112606" cy="21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Shape 1074"/>
            <p:cNvSpPr/>
            <p:nvPr/>
          </p:nvSpPr>
          <p:spPr>
            <a:xfrm>
              <a:off x="3057618" y="2503237"/>
              <a:ext cx="214958" cy="21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Shape 1075"/>
            <p:cNvSpPr/>
            <p:nvPr/>
          </p:nvSpPr>
          <p:spPr>
            <a:xfrm>
              <a:off x="3057618" y="2456674"/>
              <a:ext cx="214958" cy="21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Shape 1076"/>
            <p:cNvSpPr/>
            <p:nvPr/>
          </p:nvSpPr>
          <p:spPr>
            <a:xfrm>
              <a:off x="3057618" y="2410089"/>
              <a:ext cx="214958" cy="21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Shape 1077"/>
            <p:cNvSpPr/>
            <p:nvPr/>
          </p:nvSpPr>
          <p:spPr>
            <a:xfrm>
              <a:off x="3252068" y="2274474"/>
              <a:ext cx="70644" cy="70644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3861965" y="3164126"/>
            <a:ext cx="342882" cy="418128"/>
            <a:chOff x="2992616" y="3288817"/>
            <a:chExt cx="342882" cy="418128"/>
          </a:xfrm>
        </p:grpSpPr>
        <p:sp>
          <p:nvSpPr>
            <p:cNvPr id="22" name="Shape 1071"/>
            <p:cNvSpPr/>
            <p:nvPr/>
          </p:nvSpPr>
          <p:spPr>
            <a:xfrm>
              <a:off x="2992616" y="3309304"/>
              <a:ext cx="325484" cy="397641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3" name="Shape 1072"/>
            <p:cNvSpPr/>
            <p:nvPr/>
          </p:nvSpPr>
          <p:spPr>
            <a:xfrm>
              <a:off x="3018188" y="3288817"/>
              <a:ext cx="317310" cy="388963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4" name="Shape 1073"/>
            <p:cNvSpPr/>
            <p:nvPr/>
          </p:nvSpPr>
          <p:spPr>
            <a:xfrm>
              <a:off x="3070404" y="3563640"/>
              <a:ext cx="112606" cy="21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5" name="Shape 1074"/>
            <p:cNvSpPr/>
            <p:nvPr/>
          </p:nvSpPr>
          <p:spPr>
            <a:xfrm>
              <a:off x="3070404" y="3517580"/>
              <a:ext cx="214958" cy="21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6" name="Shape 1075"/>
            <p:cNvSpPr/>
            <p:nvPr/>
          </p:nvSpPr>
          <p:spPr>
            <a:xfrm>
              <a:off x="3070404" y="3471017"/>
              <a:ext cx="214958" cy="21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7" name="Shape 1076"/>
            <p:cNvSpPr/>
            <p:nvPr/>
          </p:nvSpPr>
          <p:spPr>
            <a:xfrm>
              <a:off x="3070404" y="3424432"/>
              <a:ext cx="214958" cy="21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8" name="Shape 1077"/>
            <p:cNvSpPr/>
            <p:nvPr/>
          </p:nvSpPr>
          <p:spPr>
            <a:xfrm>
              <a:off x="3264854" y="3288817"/>
              <a:ext cx="70644" cy="70644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Shape 1234"/>
          <p:cNvGrpSpPr/>
          <p:nvPr/>
        </p:nvGrpSpPr>
        <p:grpSpPr>
          <a:xfrm>
            <a:off x="6287836" y="2282646"/>
            <a:ext cx="369526" cy="268183"/>
            <a:chOff x="3932350" y="3714775"/>
            <a:chExt cx="439650" cy="319075"/>
          </a:xfrm>
        </p:grpSpPr>
        <p:sp>
          <p:nvSpPr>
            <p:cNvPr id="61" name="Shape 123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2" name="Shape 123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3" name="Shape 123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4" name="Shape 12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5" name="Shape 12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Shape 1240"/>
          <p:cNvGrpSpPr/>
          <p:nvPr/>
        </p:nvGrpSpPr>
        <p:grpSpPr>
          <a:xfrm>
            <a:off x="6287836" y="1259442"/>
            <a:ext cx="369505" cy="268183"/>
            <a:chOff x="4604550" y="3714775"/>
            <a:chExt cx="439625" cy="319075"/>
          </a:xfrm>
        </p:grpSpPr>
        <p:sp>
          <p:nvSpPr>
            <p:cNvPr id="67" name="Shape 1241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8" name="Shape 1242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Shape 1243"/>
          <p:cNvGrpSpPr/>
          <p:nvPr/>
        </p:nvGrpSpPr>
        <p:grpSpPr>
          <a:xfrm>
            <a:off x="6287836" y="3239351"/>
            <a:ext cx="353136" cy="313738"/>
            <a:chOff x="5292575" y="3681900"/>
            <a:chExt cx="420150" cy="373275"/>
          </a:xfrm>
        </p:grpSpPr>
        <p:sp>
          <p:nvSpPr>
            <p:cNvPr id="70" name="Shape 124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1" name="Shape 1245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2" name="Shape 124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3" name="Shape 124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4" name="Shape 12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5" name="Shape 124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6" name="Shape 1250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94" name="Shape 786"/>
          <p:cNvSpPr txBox="1">
            <a:spLocks noGrp="1"/>
          </p:cNvSpPr>
          <p:nvPr>
            <p:ph type="body" idx="1"/>
          </p:nvPr>
        </p:nvSpPr>
        <p:spPr>
          <a:xfrm>
            <a:off x="6060286" y="1435656"/>
            <a:ext cx="975029" cy="434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消費人數</a:t>
            </a:r>
            <a:endParaRPr sz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5" name="Shape 786"/>
          <p:cNvSpPr txBox="1">
            <a:spLocks noGrp="1"/>
          </p:cNvSpPr>
          <p:nvPr>
            <p:ph type="body" idx="1"/>
          </p:nvPr>
        </p:nvSpPr>
        <p:spPr>
          <a:xfrm>
            <a:off x="5831608" y="2518595"/>
            <a:ext cx="1494837" cy="434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促銷天數、類型</a:t>
            </a:r>
            <a:endParaRPr sz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6" name="Shape 786"/>
          <p:cNvSpPr txBox="1">
            <a:spLocks noGrp="1"/>
          </p:cNvSpPr>
          <p:nvPr>
            <p:ph type="body" idx="1"/>
          </p:nvPr>
        </p:nvSpPr>
        <p:spPr>
          <a:xfrm>
            <a:off x="5860833" y="3464038"/>
            <a:ext cx="1282872" cy="434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首次消費日期</a:t>
            </a:r>
            <a:endParaRPr sz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向右箭號 56"/>
          <p:cNvSpPr/>
          <p:nvPr/>
        </p:nvSpPr>
        <p:spPr>
          <a:xfrm>
            <a:off x="4891717" y="1314283"/>
            <a:ext cx="609600" cy="268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8" name="向右箭號 97"/>
          <p:cNvSpPr/>
          <p:nvPr/>
        </p:nvSpPr>
        <p:spPr>
          <a:xfrm>
            <a:off x="4944165" y="2316219"/>
            <a:ext cx="609600" cy="268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9" name="向右箭號 98"/>
          <p:cNvSpPr/>
          <p:nvPr/>
        </p:nvSpPr>
        <p:spPr>
          <a:xfrm>
            <a:off x="4947178" y="3280809"/>
            <a:ext cx="609600" cy="268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89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8" name="Shape 808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altLang="zh-TW" b="1" dirty="0">
                <a:solidFill>
                  <a:srgbClr val="6E86B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endParaRPr b="1" i="0" dirty="0">
              <a:ln>
                <a:noFill/>
              </a:ln>
              <a:solidFill>
                <a:srgbClr val="6E86B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01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407165" y="311728"/>
            <a:ext cx="7686000" cy="1040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--	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如何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在一個連續資料中，切出各種促銷的吸引客群、喚醒客群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業績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1099595" y="1508954"/>
            <a:ext cx="6993570" cy="2853900"/>
          </a:xfrm>
        </p:spPr>
        <p:txBody>
          <a:bodyPr/>
          <a:lstStyle/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促銷活動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(2015/5/6~2018/4/15)</a:t>
            </a: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總共的促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銷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活動種類有：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任選優惠價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會員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滿額打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折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滿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件打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折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滿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件折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滿額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打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折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滿額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折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滿額贈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等七種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在這段期間內，總共打了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244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次促銷活動</a:t>
            </a:r>
            <a:endParaRPr lang="zh-TW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574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407165" y="311728"/>
            <a:ext cx="7686000" cy="1040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--	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如何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在一個連續資料中，切出各種促銷的吸引客群、喚醒客群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業績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967977" y="1121027"/>
            <a:ext cx="6993570" cy="2853900"/>
          </a:xfrm>
        </p:spPr>
        <p:txBody>
          <a:bodyPr/>
          <a:lstStyle/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分析方法：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一種：假設有加成性       很容易受到波動的影響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第二種：用日期對應當下的促銷活動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第三種：用平均的方式，算出每個活動的性質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向右箭號 1"/>
          <p:cNvSpPr/>
          <p:nvPr/>
        </p:nvSpPr>
        <p:spPr>
          <a:xfrm>
            <a:off x="4381634" y="1960170"/>
            <a:ext cx="540328" cy="200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65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407165" y="311728"/>
            <a:ext cx="7686000" cy="1040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--	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如何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在一個連續資料中，切出各種促銷的吸引客群、喚醒客群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業績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691955" y="1100246"/>
            <a:ext cx="7116420" cy="2853900"/>
          </a:xfrm>
        </p:spPr>
        <p:txBody>
          <a:bodyPr/>
          <a:lstStyle/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分析方法：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759200" lvl="8" indent="0">
              <a:buNone/>
            </a:pP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吸引客群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58800" lvl="1" indent="0">
              <a:buNone/>
            </a:pP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	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第二種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58800" lvl="1" indent="0">
              <a:buNone/>
            </a:pP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58800" lvl="1" indent="0">
              <a:buNone/>
            </a:pP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				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喚醒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客群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58800" lvl="1" indent="0">
              <a:buNone/>
            </a:pP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	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第三種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pPr marL="558800" lvl="1" indent="0">
              <a:buNone/>
            </a:pP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58800" lvl="1" indent="0">
              <a:buNone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			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業績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4250165" y="1946564"/>
            <a:ext cx="1838908" cy="28401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4343400" y="2313709"/>
            <a:ext cx="1828800" cy="48490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343400" y="2088573"/>
            <a:ext cx="1627909" cy="9802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4364182" y="2874818"/>
            <a:ext cx="1711706" cy="3325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4433455" y="3283527"/>
            <a:ext cx="1600534" cy="3036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8" name="Shape 808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altLang="zh-TW" b="1" dirty="0">
                <a:solidFill>
                  <a:srgbClr val="6E86B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endParaRPr b="1" i="0" dirty="0">
              <a:ln>
                <a:noFill/>
              </a:ln>
              <a:solidFill>
                <a:srgbClr val="6E86B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48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以第二種方式分析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18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131286" y="1305027"/>
            <a:ext cx="7455289" cy="285390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吸引客群：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227" y="2176475"/>
            <a:ext cx="4848353" cy="95812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989" y="1981480"/>
            <a:ext cx="6640870" cy="47484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799" y="2655539"/>
            <a:ext cx="6787667" cy="120902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989" y="4232065"/>
            <a:ext cx="7042058" cy="41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9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496" y="2331927"/>
            <a:ext cx="5676900" cy="800100"/>
          </a:xfrm>
          <a:prstGeom prst="rect">
            <a:avLst/>
          </a:prstGeom>
        </p:spPr>
      </p:pic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以第二種方式分析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19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131286" y="1305027"/>
            <a:ext cx="7455289" cy="28539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喚醒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客群：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91" y="842672"/>
            <a:ext cx="7593613" cy="121294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491" y="2592215"/>
            <a:ext cx="7018842" cy="39274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080" y="3389184"/>
            <a:ext cx="7758495" cy="121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 txBox="1">
            <a:spLocks noGrp="1"/>
          </p:cNvSpPr>
          <p:nvPr>
            <p:ph type="subTitle" idx="4294967295"/>
          </p:nvPr>
        </p:nvSpPr>
        <p:spPr>
          <a:xfrm>
            <a:off x="223322" y="656445"/>
            <a:ext cx="51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報告大綱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823" name="Shape 823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Shape 82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826" name="Shape 826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Shape 82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831" name="Shape 83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32" name="Shape 832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33" name="Shape 833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34" name="Shape 834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35" name="Shape 83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Shape 822"/>
          <p:cNvSpPr txBox="1">
            <a:spLocks/>
          </p:cNvSpPr>
          <p:nvPr/>
        </p:nvSpPr>
        <p:spPr>
          <a:xfrm>
            <a:off x="1199342" y="1560730"/>
            <a:ext cx="2086558" cy="288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研究目的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分析結果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Shape 822"/>
          <p:cNvSpPr txBox="1">
            <a:spLocks/>
          </p:cNvSpPr>
          <p:nvPr/>
        </p:nvSpPr>
        <p:spPr>
          <a:xfrm>
            <a:off x="3285900" y="1700072"/>
            <a:ext cx="2086558" cy="288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None/>
            </a:pP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 startAt="5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 startAt="5"/>
            </a:pP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以第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種方式分析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131286" y="1305027"/>
            <a:ext cx="7455289" cy="285390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吸引客群：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54" y="2005417"/>
            <a:ext cx="8262721" cy="145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以第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種方式分析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21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131286" y="1305027"/>
            <a:ext cx="7455289" cy="285390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喚醒客群：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75" y="2183998"/>
            <a:ext cx="8096750" cy="155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2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以第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種方式分析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22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131286" y="1305027"/>
            <a:ext cx="7455289" cy="28539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業績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3" y="2106371"/>
            <a:ext cx="8177212" cy="139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5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不同的促銷活動對業績的影響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23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131286" y="1305027"/>
            <a:ext cx="7455289" cy="28539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任選優惠價：主要是滿兩件優惠，有一個資料是買三件的，但因相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1600" indent="0">
              <a:buNone/>
            </a:pP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對數量較小，故刪除該筆資料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67" y="2314575"/>
            <a:ext cx="7070126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8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不同的促銷活動對業績的影響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24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131286" y="1305027"/>
            <a:ext cx="7455289" cy="2853900"/>
          </a:xfrm>
        </p:spPr>
        <p:txBody>
          <a:bodyPr/>
          <a:lstStyle/>
          <a:p>
            <a:pPr marL="444500" indent="-342900">
              <a:buFont typeface="+mj-lt"/>
              <a:buAutoNum type="arabicPeriod" startAt="2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滿件打折：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主要是滿兩件打折，有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筆資料是買四件的，但因相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1600" indent="0">
              <a:buNone/>
            </a:pP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對數量較小，故刪除該三筆資料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45" y="2204949"/>
            <a:ext cx="7689055" cy="272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5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不同的促銷活動對業績的影響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131286" y="1305027"/>
            <a:ext cx="7455289" cy="2853900"/>
          </a:xfrm>
        </p:spPr>
        <p:txBody>
          <a:bodyPr/>
          <a:lstStyle/>
          <a:p>
            <a:pPr marL="444500" indent="-342900">
              <a:buFont typeface="+mj-lt"/>
              <a:buAutoNum type="arabicPeriod" startAt="3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滿額贈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52" y="1946990"/>
            <a:ext cx="7193756" cy="25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不同的促銷活動對業績的影響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26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131286" y="1305027"/>
            <a:ext cx="7455289" cy="2853900"/>
          </a:xfrm>
        </p:spPr>
        <p:txBody>
          <a:bodyPr/>
          <a:lstStyle/>
          <a:p>
            <a:pPr marL="444500" indent="-342900">
              <a:buFont typeface="+mj-lt"/>
              <a:buAutoNum type="arabicPeriod" startAt="4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滿額折現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：滿多好少錢就會送多少，因為滿的錢數和送的錢數不盡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相同，故沒有顯示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軸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73" y="2185929"/>
            <a:ext cx="7594402" cy="261813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79" y="654447"/>
            <a:ext cx="602666" cy="153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541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不同的促銷活動對業績的影響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27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131286" y="1305027"/>
            <a:ext cx="7455289" cy="2853900"/>
          </a:xfrm>
        </p:spPr>
        <p:txBody>
          <a:bodyPr/>
          <a:lstStyle/>
          <a:p>
            <a:pPr marL="444500" indent="-342900">
              <a:buFont typeface="+mj-lt"/>
              <a:buAutoNum type="arabicPeriod" startAt="4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滿額折現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：滿多好少錢就會送多少，因為滿的錢數和送的錢數不盡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相同，故沒有顯示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軸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73" y="2185929"/>
            <a:ext cx="7594402" cy="261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765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不同的促銷活動對業績的影響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28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131286" y="1305027"/>
            <a:ext cx="7455289" cy="2853900"/>
          </a:xfrm>
        </p:spPr>
        <p:txBody>
          <a:bodyPr/>
          <a:lstStyle/>
          <a:p>
            <a:pPr marL="444500" indent="-342900">
              <a:buFont typeface="+mj-lt"/>
              <a:buAutoNum type="arabicPeriod" startAt="5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滿額打折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43" y="2027752"/>
            <a:ext cx="7927181" cy="264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不同的促銷活動對業績的影響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29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539995" y="1644464"/>
            <a:ext cx="7455289" cy="2853900"/>
          </a:xfrm>
        </p:spPr>
        <p:txBody>
          <a:bodyPr/>
          <a:lstStyle/>
          <a:p>
            <a:pPr marL="444500" indent="-342900">
              <a:buFont typeface="+mj-lt"/>
              <a:buAutoNum type="arabicPeriod" startAt="6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會員滿額打折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：共兩筆資料，可以忽略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44500" indent="-342900">
              <a:buFont typeface="+mj-lt"/>
              <a:buAutoNum type="arabicPeriod" startAt="6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44500" indent="-342900">
              <a:buFont typeface="+mj-lt"/>
              <a:buAutoNum type="arabicPeriod" startAt="6"/>
            </a:pP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44500" indent="-342900">
              <a:buFont typeface="+mj-lt"/>
              <a:buAutoNum type="arabicPeriod" startAt="6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滿件折現：共三筆資料，可以忽略</a:t>
            </a:r>
          </a:p>
          <a:p>
            <a:pPr marL="444500" indent="-342900">
              <a:buFont typeface="+mj-lt"/>
              <a:buAutoNum type="arabicPeriod" startAt="6"/>
            </a:pP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98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8" name="Shape 808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8" name="Shape 808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altLang="zh-TW" b="1" dirty="0">
                <a:solidFill>
                  <a:srgbClr val="6E86B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endParaRPr b="1" i="0" dirty="0">
              <a:ln>
                <a:noFill/>
              </a:ln>
              <a:solidFill>
                <a:srgbClr val="6E86B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460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247839" y="1072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---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以吸引客群、喚醒客群、業績綜合分析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31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739675" y="1294209"/>
            <a:ext cx="7960980" cy="2853900"/>
          </a:xfrm>
        </p:spPr>
        <p:txBody>
          <a:bodyPr/>
          <a:lstStyle/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前三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名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的促銷活動為：滿額折現、任選優惠價、滿額打折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會員滿額打折、滿額贈容易喚醒客群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就此公司的客群分布，以沉睡的客群居多，且業績和主要消費客群有極大的關係，故建議可以先擴大喚醒的客群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會員滿額打折、滿額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贈、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滿額折現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244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247839" y="1072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---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以不同促銷活動對業績綜合分析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32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739675" y="1294208"/>
            <a:ext cx="7960980" cy="3547955"/>
          </a:xfrm>
        </p:spPr>
        <p:txBody>
          <a:bodyPr/>
          <a:lstStyle/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促銷活動不是打越少折或是贈越多就能達到越大的業績，就滿見打折為例，在九折到五折之間，反而折數越少業績越少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促銷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活動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任選優惠價滿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件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$399</a:t>
            </a:r>
          </a:p>
          <a:p>
            <a:pPr marL="1473200" lvl="3" indent="0">
              <a:lnSpc>
                <a:spcPct val="150000"/>
              </a:lnSpc>
              <a:buNone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滿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件打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88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折 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or 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滿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件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打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45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折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73200" lvl="3" indent="0">
              <a:lnSpc>
                <a:spcPct val="150000"/>
              </a:lnSpc>
              <a:buNone/>
            </a:pP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滿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$888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折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$100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73200" lvl="3" indent="0">
              <a:lnSpc>
                <a:spcPct val="150000"/>
              </a:lnSpc>
              <a:buNone/>
            </a:pP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滿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$1200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打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65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折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73200" lvl="3" indent="0">
              <a:lnSpc>
                <a:spcPct val="150000"/>
              </a:lnSpc>
              <a:buNone/>
            </a:pP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滿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$3500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贈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098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8" name="Shape 808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altLang="zh-TW" b="1" i="0" dirty="0" smtClean="0">
                <a:ln>
                  <a:noFill/>
                </a:ln>
                <a:solidFill>
                  <a:srgbClr val="6E86B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endParaRPr b="1" i="0" dirty="0">
              <a:ln>
                <a:noFill/>
              </a:ln>
              <a:solidFill>
                <a:srgbClr val="6E86B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62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34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739675" y="1218009"/>
            <a:ext cx="6492398" cy="285390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更有效的切割出不同促銷活動的客群分布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兩個促銷活動的交互作用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時間對促銷活動的影響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170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012" name="Shape 1012"/>
          <p:cNvSpPr txBox="1">
            <a:spLocks noGrp="1"/>
          </p:cNvSpPr>
          <p:nvPr>
            <p:ph type="title"/>
          </p:nvPr>
        </p:nvSpPr>
        <p:spPr>
          <a:xfrm>
            <a:off x="381438" y="2140863"/>
            <a:ext cx="516528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THANKS!</a:t>
            </a:r>
            <a:endParaRPr sz="8800" dirty="0"/>
          </a:p>
        </p:txBody>
      </p:sp>
      <p:pic>
        <p:nvPicPr>
          <p:cNvPr id="1014" name="Shape 1014"/>
          <p:cNvPicPr preferRelativeResize="0"/>
          <p:nvPr/>
        </p:nvPicPr>
        <p:blipFill rotWithShape="1">
          <a:blip r:embed="rId3">
            <a:alphaModFix/>
          </a:blip>
          <a:srcRect l="29032" t="-74" r="24357" b="6947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684256" y="2620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1559204" y="1204152"/>
            <a:ext cx="6707143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zh-TW" sz="18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91</a:t>
            </a:r>
            <a:r>
              <a:rPr lang="zh-TW" altLang="en-US" sz="18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sz="18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提供的資料</a:t>
            </a:r>
            <a:endParaRPr lang="en-US" altLang="zh-TW" sz="1800" b="1" dirty="0" smtClean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sz="1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zh-TW" altLang="en-US" sz="18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購物</a:t>
            </a:r>
            <a:r>
              <a:rPr lang="en-US" altLang="zh-TW" sz="18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會員、購入日期、購入價格、、、、</a:t>
            </a:r>
            <a:r>
              <a:rPr lang="en-US" altLang="zh-TW" sz="18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1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sz="1800" b="1" dirty="0" smtClean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zh-TW" altLang="en-US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會員資料</a:t>
            </a:r>
            <a:r>
              <a:rPr lang="en-US" altLang="zh-TW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首購、地址、</a:t>
            </a: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、、、</a:t>
            </a:r>
            <a:r>
              <a: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sz="1800" b="1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zh-TW" altLang="en-US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促銷</a:t>
            </a:r>
            <a:r>
              <a:rPr lang="en-US" altLang="zh-TW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時間、打幾折、、、</a:t>
            </a:r>
            <a:r>
              <a:rPr lang="en-US" altLang="zh-TW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sz="1800" b="1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zh-TW" altLang="en-US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折價券</a:t>
            </a:r>
            <a:r>
              <a:rPr lang="en-US" altLang="zh-TW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折價多少、時間、、、</a:t>
            </a:r>
            <a:r>
              <a:rPr lang="en-US" altLang="zh-TW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sz="18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476438" y="54207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885362" y="863116"/>
            <a:ext cx="6707143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zh-TW" altLang="en-US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顧客分</a:t>
            </a: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群</a:t>
            </a:r>
            <a:endParaRPr lang="en-US" altLang="zh-TW" sz="1800" b="1" dirty="0" smtClean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2" name="Shape 907"/>
          <p:cNvGraphicFramePr/>
          <p:nvPr>
            <p:extLst>
              <p:ext uri="{D42A27DB-BD31-4B8C-83A1-F6EECF244321}">
                <p14:modId xmlns:p14="http://schemas.microsoft.com/office/powerpoint/2010/main" val="675570175"/>
              </p:ext>
            </p:extLst>
          </p:nvPr>
        </p:nvGraphicFramePr>
        <p:xfrm>
          <a:off x="1044055" y="1413164"/>
          <a:ext cx="7428214" cy="2637724"/>
        </p:xfrm>
        <a:graphic>
          <a:graphicData uri="http://schemas.openxmlformats.org/drawingml/2006/table">
            <a:tbl>
              <a:tblPr>
                <a:noFill/>
                <a:tableStyleId>{ECBE17A3-4A6E-465F-B447-E5EC9D3C5893}</a:tableStyleId>
              </a:tblPr>
              <a:tblGrid>
                <a:gridCol w="3714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894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 smtClean="0">
                          <a:solidFill>
                            <a:srgbClr val="FFFF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tillium Web"/>
                          <a:sym typeface="Titillium Web"/>
                        </a:rPr>
                        <a:t>描述</a:t>
                      </a:r>
                      <a:endParaRPr sz="1800" dirty="0">
                        <a:solidFill>
                          <a:srgbClr val="FFFF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9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 smtClean="0">
                          <a:solidFill>
                            <a:srgbClr val="FFFF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tillium Web"/>
                          <a:sym typeface="Titillium Web"/>
                        </a:rPr>
                        <a:t>New</a:t>
                      </a:r>
                      <a:endParaRPr sz="1800" dirty="0">
                        <a:solidFill>
                          <a:srgbClr val="FFFF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cap="none" dirty="0" smtClean="0">
                          <a:solidFill>
                            <a:srgbClr val="FFFF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tillium Web"/>
                          <a:sym typeface="Arial"/>
                        </a:rPr>
                        <a:t>增加的客群，帶來新的會員</a:t>
                      </a:r>
                      <a:endParaRPr lang="zh-TW" altLang="en-US" sz="1800" b="0" i="0" u="none" strike="noStrike" cap="none" dirty="0">
                        <a:solidFill>
                          <a:srgbClr val="FFFF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tillium Web"/>
                        <a:sym typeface="Aria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16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tillium Web"/>
                          <a:sym typeface="Titillium Web"/>
                        </a:rPr>
                        <a:t>Active</a:t>
                      </a:r>
                      <a:endParaRPr sz="1800" dirty="0">
                        <a:solidFill>
                          <a:srgbClr val="FFFF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 smtClean="0">
                          <a:solidFill>
                            <a:srgbClr val="FFFF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tillium Web"/>
                          <a:sym typeface="Titillium Web"/>
                        </a:rPr>
                        <a:t>主要的客群，為消費滿兩次或以上的人口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89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tillium Web"/>
                          <a:sym typeface="Titillium Web"/>
                        </a:rPr>
                        <a:t>Sleep</a:t>
                      </a:r>
                      <a:endParaRPr sz="1800" dirty="0">
                        <a:solidFill>
                          <a:srgbClr val="FFFF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 smtClean="0">
                          <a:solidFill>
                            <a:srgbClr val="FFFF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tillium Web"/>
                          <a:sym typeface="Titillium Web"/>
                        </a:rPr>
                        <a:t>沉睡的客群，會因為銷售手段使其變成主要客群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7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684256" y="2620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1391900" y="1166803"/>
            <a:ext cx="6707143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zh-TW" altLang="en-US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顧客流動</a:t>
            </a:r>
            <a:endParaRPr lang="en-US" altLang="zh-TW" sz="1800" b="1" dirty="0" smtClean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898073" y="1803670"/>
            <a:ext cx="5010052" cy="2217033"/>
            <a:chOff x="1787236" y="1605491"/>
            <a:chExt cx="5010052" cy="2217033"/>
          </a:xfrm>
        </p:grpSpPr>
        <p:grpSp>
          <p:nvGrpSpPr>
            <p:cNvPr id="23" name="群組 22"/>
            <p:cNvGrpSpPr/>
            <p:nvPr/>
          </p:nvGrpSpPr>
          <p:grpSpPr>
            <a:xfrm>
              <a:off x="2321401" y="2235336"/>
              <a:ext cx="4475887" cy="849289"/>
              <a:chOff x="1921163" y="3302000"/>
              <a:chExt cx="6003635" cy="1320800"/>
            </a:xfrm>
          </p:grpSpPr>
          <p:sp>
            <p:nvSpPr>
              <p:cNvPr id="34" name="橢圓 33"/>
              <p:cNvSpPr/>
              <p:nvPr/>
            </p:nvSpPr>
            <p:spPr>
              <a:xfrm>
                <a:off x="1921163" y="3302000"/>
                <a:ext cx="1320800" cy="132080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6668076" y="3302000"/>
                <a:ext cx="1256722" cy="1256722"/>
              </a:xfrm>
              <a:prstGeom prst="ellipse">
                <a:avLst/>
              </a:prstGeom>
              <a:solidFill>
                <a:srgbClr val="000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4295486" y="3302000"/>
                <a:ext cx="1320800" cy="1320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>
                <a:off x="2342739" y="3519426"/>
                <a:ext cx="452582" cy="81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</a:t>
                </a:r>
                <a:endPara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4749403" y="3506883"/>
                <a:ext cx="452582" cy="81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A</a:t>
                </a:r>
                <a:endPara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39" name="文字方塊 38"/>
              <p:cNvSpPr txBox="1"/>
              <p:nvPr/>
            </p:nvSpPr>
            <p:spPr>
              <a:xfrm>
                <a:off x="7081813" y="3491180"/>
                <a:ext cx="452582" cy="81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S</a:t>
                </a:r>
                <a:endPara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cxnSp>
          <p:nvCxnSpPr>
            <p:cNvPr id="24" name="直線單箭頭接點 23"/>
            <p:cNvCxnSpPr/>
            <p:nvPr/>
          </p:nvCxnSpPr>
          <p:spPr>
            <a:xfrm>
              <a:off x="3419839" y="2636753"/>
              <a:ext cx="56337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 flipV="1">
              <a:off x="5276799" y="2636753"/>
              <a:ext cx="44529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手繪多邊形 28"/>
            <p:cNvSpPr/>
            <p:nvPr/>
          </p:nvSpPr>
          <p:spPr>
            <a:xfrm rot="10618083">
              <a:off x="4956790" y="3216425"/>
              <a:ext cx="1293275" cy="606099"/>
            </a:xfrm>
            <a:custGeom>
              <a:avLst/>
              <a:gdLst>
                <a:gd name="connsiteX0" fmla="*/ 4396509 w 4396509"/>
                <a:gd name="connsiteY0" fmla="*/ 942594 h 942594"/>
                <a:gd name="connsiteX1" fmla="*/ 2373745 w 4396509"/>
                <a:gd name="connsiteY1" fmla="*/ 485 h 942594"/>
                <a:gd name="connsiteX2" fmla="*/ 0 w 4396509"/>
                <a:gd name="connsiteY2" fmla="*/ 840994 h 94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6509" h="942594">
                  <a:moveTo>
                    <a:pt x="4396509" y="942594"/>
                  </a:moveTo>
                  <a:cubicBezTo>
                    <a:pt x="3751502" y="480006"/>
                    <a:pt x="3106496" y="17418"/>
                    <a:pt x="2373745" y="485"/>
                  </a:cubicBezTo>
                  <a:cubicBezTo>
                    <a:pt x="1640994" y="-16448"/>
                    <a:pt x="820497" y="412273"/>
                    <a:pt x="0" y="840994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30" name="直線單箭頭接點 29"/>
            <p:cNvCxnSpPr>
              <a:stCxn id="29" idx="0"/>
            </p:cNvCxnSpPr>
            <p:nvPr/>
          </p:nvCxnSpPr>
          <p:spPr>
            <a:xfrm flipH="1" flipV="1">
              <a:off x="4860058" y="3135268"/>
              <a:ext cx="79052" cy="111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 flipV="1">
              <a:off x="1787236" y="2636753"/>
              <a:ext cx="3424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手繪多邊形 31"/>
            <p:cNvSpPr/>
            <p:nvPr/>
          </p:nvSpPr>
          <p:spPr>
            <a:xfrm rot="190087" flipH="1">
              <a:off x="3083551" y="1605491"/>
              <a:ext cx="2917152" cy="647940"/>
            </a:xfrm>
            <a:custGeom>
              <a:avLst/>
              <a:gdLst>
                <a:gd name="connsiteX0" fmla="*/ 4396509 w 4396509"/>
                <a:gd name="connsiteY0" fmla="*/ 942594 h 942594"/>
                <a:gd name="connsiteX1" fmla="*/ 2373745 w 4396509"/>
                <a:gd name="connsiteY1" fmla="*/ 485 h 942594"/>
                <a:gd name="connsiteX2" fmla="*/ 0 w 4396509"/>
                <a:gd name="connsiteY2" fmla="*/ 840994 h 94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6509" h="942594">
                  <a:moveTo>
                    <a:pt x="4396509" y="942594"/>
                  </a:moveTo>
                  <a:cubicBezTo>
                    <a:pt x="3751502" y="480006"/>
                    <a:pt x="3106496" y="17418"/>
                    <a:pt x="2373745" y="485"/>
                  </a:cubicBezTo>
                  <a:cubicBezTo>
                    <a:pt x="1640994" y="-16448"/>
                    <a:pt x="820497" y="412273"/>
                    <a:pt x="0" y="840994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33" name="直線單箭頭接點 32"/>
            <p:cNvCxnSpPr>
              <a:endCxn id="35" idx="1"/>
            </p:cNvCxnSpPr>
            <p:nvPr/>
          </p:nvCxnSpPr>
          <p:spPr>
            <a:xfrm>
              <a:off x="5973348" y="2261692"/>
              <a:ext cx="24226" cy="91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165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684256" y="2620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1391900" y="1166803"/>
            <a:ext cx="6707143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zh-TW" altLang="en-US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顧客流動</a:t>
            </a:r>
            <a:endParaRPr lang="en-US" altLang="zh-TW" sz="1800" b="1" dirty="0" smtClean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1898073" y="1803670"/>
            <a:ext cx="5010052" cy="2217033"/>
            <a:chOff x="1787236" y="1605491"/>
            <a:chExt cx="5010052" cy="2217033"/>
          </a:xfrm>
        </p:grpSpPr>
        <p:grpSp>
          <p:nvGrpSpPr>
            <p:cNvPr id="5" name="群組 4"/>
            <p:cNvGrpSpPr/>
            <p:nvPr/>
          </p:nvGrpSpPr>
          <p:grpSpPr>
            <a:xfrm>
              <a:off x="2321401" y="2235336"/>
              <a:ext cx="4475887" cy="849289"/>
              <a:chOff x="1921163" y="3302000"/>
              <a:chExt cx="6003635" cy="1320800"/>
            </a:xfrm>
          </p:grpSpPr>
          <p:sp>
            <p:nvSpPr>
              <p:cNvPr id="6" name="橢圓 5"/>
              <p:cNvSpPr/>
              <p:nvPr/>
            </p:nvSpPr>
            <p:spPr>
              <a:xfrm>
                <a:off x="1921163" y="3302000"/>
                <a:ext cx="1320800" cy="132080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6668076" y="3302000"/>
                <a:ext cx="1256722" cy="1256722"/>
              </a:xfrm>
              <a:prstGeom prst="ellipse">
                <a:avLst/>
              </a:prstGeom>
              <a:solidFill>
                <a:srgbClr val="000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4295486" y="3302000"/>
                <a:ext cx="1320800" cy="1320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2342739" y="3519426"/>
                <a:ext cx="452582" cy="81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</a:t>
                </a:r>
                <a:endPara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4749403" y="3506883"/>
                <a:ext cx="452582" cy="81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A</a:t>
                </a:r>
                <a:endPara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7081813" y="3491180"/>
                <a:ext cx="452582" cy="81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S</a:t>
                </a:r>
                <a:endPara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cxnSp>
          <p:nvCxnSpPr>
            <p:cNvPr id="14" name="直線單箭頭接點 13"/>
            <p:cNvCxnSpPr/>
            <p:nvPr/>
          </p:nvCxnSpPr>
          <p:spPr>
            <a:xfrm>
              <a:off x="3419839" y="2636753"/>
              <a:ext cx="56337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flipV="1">
              <a:off x="5276799" y="2636753"/>
              <a:ext cx="44529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手繪多邊形 18"/>
            <p:cNvSpPr/>
            <p:nvPr/>
          </p:nvSpPr>
          <p:spPr>
            <a:xfrm rot="10618083">
              <a:off x="4956790" y="3216425"/>
              <a:ext cx="1293275" cy="606099"/>
            </a:xfrm>
            <a:custGeom>
              <a:avLst/>
              <a:gdLst>
                <a:gd name="connsiteX0" fmla="*/ 4396509 w 4396509"/>
                <a:gd name="connsiteY0" fmla="*/ 942594 h 942594"/>
                <a:gd name="connsiteX1" fmla="*/ 2373745 w 4396509"/>
                <a:gd name="connsiteY1" fmla="*/ 485 h 942594"/>
                <a:gd name="connsiteX2" fmla="*/ 0 w 4396509"/>
                <a:gd name="connsiteY2" fmla="*/ 840994 h 94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6509" h="942594">
                  <a:moveTo>
                    <a:pt x="4396509" y="942594"/>
                  </a:moveTo>
                  <a:cubicBezTo>
                    <a:pt x="3751502" y="480006"/>
                    <a:pt x="3106496" y="17418"/>
                    <a:pt x="2373745" y="485"/>
                  </a:cubicBezTo>
                  <a:cubicBezTo>
                    <a:pt x="1640994" y="-16448"/>
                    <a:pt x="820497" y="412273"/>
                    <a:pt x="0" y="840994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20" name="直線單箭頭接點 19"/>
            <p:cNvCxnSpPr>
              <a:stCxn id="19" idx="0"/>
            </p:cNvCxnSpPr>
            <p:nvPr/>
          </p:nvCxnSpPr>
          <p:spPr>
            <a:xfrm flipH="1" flipV="1">
              <a:off x="4860058" y="3135268"/>
              <a:ext cx="79052" cy="111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 flipV="1">
              <a:off x="1787236" y="2636753"/>
              <a:ext cx="3424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手繪多邊形 26"/>
            <p:cNvSpPr/>
            <p:nvPr/>
          </p:nvSpPr>
          <p:spPr>
            <a:xfrm rot="190087" flipH="1">
              <a:off x="3083551" y="1605491"/>
              <a:ext cx="2917152" cy="647940"/>
            </a:xfrm>
            <a:custGeom>
              <a:avLst/>
              <a:gdLst>
                <a:gd name="connsiteX0" fmla="*/ 4396509 w 4396509"/>
                <a:gd name="connsiteY0" fmla="*/ 942594 h 942594"/>
                <a:gd name="connsiteX1" fmla="*/ 2373745 w 4396509"/>
                <a:gd name="connsiteY1" fmla="*/ 485 h 942594"/>
                <a:gd name="connsiteX2" fmla="*/ 0 w 4396509"/>
                <a:gd name="connsiteY2" fmla="*/ 840994 h 94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6509" h="942594">
                  <a:moveTo>
                    <a:pt x="4396509" y="942594"/>
                  </a:moveTo>
                  <a:cubicBezTo>
                    <a:pt x="3751502" y="480006"/>
                    <a:pt x="3106496" y="17418"/>
                    <a:pt x="2373745" y="485"/>
                  </a:cubicBezTo>
                  <a:cubicBezTo>
                    <a:pt x="1640994" y="-16448"/>
                    <a:pt x="820497" y="412273"/>
                    <a:pt x="0" y="840994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28" name="直線單箭頭接點 27"/>
            <p:cNvCxnSpPr>
              <a:endCxn id="7" idx="1"/>
            </p:cNvCxnSpPr>
            <p:nvPr/>
          </p:nvCxnSpPr>
          <p:spPr>
            <a:xfrm>
              <a:off x="5973348" y="2261692"/>
              <a:ext cx="24226" cy="91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0" y="22003"/>
            <a:ext cx="80157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684256" y="2620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009"/>
            <a:ext cx="9144000" cy="3422557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7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684256" y="2620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870" y="144261"/>
            <a:ext cx="5433546" cy="51435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19" y="2644959"/>
            <a:ext cx="2473262" cy="104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4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792</Words>
  <Application>Microsoft Office PowerPoint</Application>
  <PresentationFormat>如螢幕大小 (16:9)</PresentationFormat>
  <Paragraphs>186</Paragraphs>
  <Slides>35</Slides>
  <Notes>35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2" baseType="lpstr">
      <vt:lpstr>Arial</vt:lpstr>
      <vt:lpstr>Times New Roman</vt:lpstr>
      <vt:lpstr>標楷體</vt:lpstr>
      <vt:lpstr>Titillium Web ExtraLight</vt:lpstr>
      <vt:lpstr>Wingdings</vt:lpstr>
      <vt:lpstr>Titillium Web</vt:lpstr>
      <vt:lpstr>Thaliard template</vt:lpstr>
      <vt:lpstr>91APP 資料分析</vt:lpstr>
      <vt:lpstr>PowerPoint 簡報</vt:lpstr>
      <vt:lpstr>簡介</vt:lpstr>
      <vt:lpstr>簡介</vt:lpstr>
      <vt:lpstr>簡介</vt:lpstr>
      <vt:lpstr>簡介</vt:lpstr>
      <vt:lpstr>簡介</vt:lpstr>
      <vt:lpstr>簡介</vt:lpstr>
      <vt:lpstr>簡介</vt:lpstr>
      <vt:lpstr>研究目的</vt:lpstr>
      <vt:lpstr>研究目的</vt:lpstr>
      <vt:lpstr>研究目的</vt:lpstr>
      <vt:lpstr>研究方法</vt:lpstr>
      <vt:lpstr>研究方法-- 如何在一個連續資料中，切出各種促銷的吸引客群、喚醒客群、  業績 </vt:lpstr>
      <vt:lpstr>研究方法-- 如何在一個連續資料中，切出各種促銷的吸引客群、喚醒客群、  業績 </vt:lpstr>
      <vt:lpstr>研究方法-- 如何在一個連續資料中，切出各種促銷的吸引客群、喚醒客群、  業績 </vt:lpstr>
      <vt:lpstr>分析結果</vt:lpstr>
      <vt:lpstr>分析結果—以第二種方式分析</vt:lpstr>
      <vt:lpstr>分析結果—以第二種方式分析</vt:lpstr>
      <vt:lpstr>分析結果—以第三種方式分析</vt:lpstr>
      <vt:lpstr>分析結果—以第三種方式分析</vt:lpstr>
      <vt:lpstr>分析結果—以第三種方式分析</vt:lpstr>
      <vt:lpstr>分析結果—分析不同的促銷活動對業績的影響</vt:lpstr>
      <vt:lpstr>分析結果—分析不同的促銷活動對業績的影響</vt:lpstr>
      <vt:lpstr>分析結果—分析不同的促銷活動對業績的影響</vt:lpstr>
      <vt:lpstr>分析結果—分析不同的促銷活動對業績的影響</vt:lpstr>
      <vt:lpstr>分析結果—分析不同的促銷活動對業績的影響</vt:lpstr>
      <vt:lpstr>分析結果—分析不同的促銷活動對業績的影響</vt:lpstr>
      <vt:lpstr>分析結果—分析不同的促銷活動對業績的影響</vt:lpstr>
      <vt:lpstr>結論</vt:lpstr>
      <vt:lpstr>結論---以吸引客群、喚醒客群、業績綜合分析</vt:lpstr>
      <vt:lpstr>結論---以不同促銷活動對業績綜合分析</vt:lpstr>
      <vt:lpstr>未來展望</vt:lpstr>
      <vt:lpstr>未來展望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91APP 資料分析</dc:title>
  <cp:lastModifiedBy>Windows 使用者</cp:lastModifiedBy>
  <cp:revision>26</cp:revision>
  <dcterms:modified xsi:type="dcterms:W3CDTF">2018-06-21T05:37:33Z</dcterms:modified>
</cp:coreProperties>
</file>