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9"/>
  </p:notesMasterIdLst>
  <p:sldIdLst>
    <p:sldId id="275" r:id="rId2"/>
    <p:sldId id="291" r:id="rId3"/>
    <p:sldId id="287" r:id="rId4"/>
    <p:sldId id="288" r:id="rId5"/>
    <p:sldId id="293" r:id="rId6"/>
    <p:sldId id="294" r:id="rId7"/>
    <p:sldId id="289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3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2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6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792263" y="1923678"/>
            <a:ext cx="36070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6F53BD0-3458-4544-920F-0F99A55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</p:spPr>
        <p:txBody>
          <a:bodyPr/>
          <a:lstStyle/>
          <a:p>
            <a:r>
              <a:rPr kumimoji="1" lang="zh-CN" altLang="en-US" dirty="0"/>
              <a:t>以下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代码分别输出什么？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8646C23-B390-CC40-9E2D-EA2DF8587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43300"/>
          </a:xfrm>
        </p:spPr>
        <p:txBody>
          <a:bodyPr/>
          <a:lstStyle/>
          <a:p>
            <a:r>
              <a:rPr kumimoji="1" lang="zh-CN" altLang="en-US" dirty="0"/>
              <a:t>可变类型作为参数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466105E-BE59-CE42-AA19-275634C9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543300"/>
          </a:xfrm>
        </p:spPr>
        <p:txBody>
          <a:bodyPr/>
          <a:lstStyle/>
          <a:p>
            <a:r>
              <a:rPr kumimoji="1" lang="zh-CN" altLang="en-US" dirty="0"/>
              <a:t>不可变类型作为参数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CD00E4-372D-5F47-BEC7-369230851723}"/>
              </a:ext>
            </a:extLst>
          </p:cNvPr>
          <p:cNvSpPr txBox="1"/>
          <p:nvPr/>
        </p:nvSpPr>
        <p:spPr>
          <a:xfrm>
            <a:off x="1212372" y="2356188"/>
            <a:ext cx="2252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flist</a:t>
            </a:r>
            <a:r>
              <a:rPr lang="en-US" altLang="zh-CN" dirty="0">
                <a:latin typeface="Courier New" panose="02070309020205020404" pitchFamily="49" charset="0"/>
              </a:rPr>
              <a:t>(l):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    </a:t>
            </a:r>
            <a:r>
              <a:rPr lang="en-US" altLang="zh-CN" dirty="0" err="1">
                <a:latin typeface="Courier New" panose="02070309020205020404" pitchFamily="49" charset="0"/>
              </a:rPr>
              <a:t>l.</a:t>
            </a:r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append</a:t>
            </a:r>
            <a:r>
              <a:rPr lang="en-US" altLang="zh-CN" dirty="0"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BF8F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    </a:t>
            </a:r>
            <a:r>
              <a:rPr lang="en-US" altLang="zh-CN" b="1" dirty="0">
                <a:latin typeface="Courier New" panose="02070309020205020404" pitchFamily="49" charset="0"/>
              </a:rPr>
              <a:t>print</a:t>
            </a:r>
            <a:r>
              <a:rPr lang="en-US" altLang="zh-CN" dirty="0">
                <a:latin typeface="Courier New" panose="02070309020205020404" pitchFamily="49" charset="0"/>
              </a:rPr>
              <a:t>(l)</a:t>
            </a:r>
          </a:p>
          <a:p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</a:rPr>
              <a:t>l = []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flist</a:t>
            </a:r>
            <a:r>
              <a:rPr lang="en-US" altLang="zh-CN" dirty="0">
                <a:latin typeface="Courier New" panose="02070309020205020404" pitchFamily="49" charset="0"/>
              </a:rPr>
              <a:t>(l)</a:t>
            </a:r>
          </a:p>
          <a:p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flist</a:t>
            </a:r>
            <a:r>
              <a:rPr lang="en-US" altLang="zh-CN" dirty="0">
                <a:latin typeface="Courier New" panose="02070309020205020404" pitchFamily="49" charset="0"/>
              </a:rPr>
              <a:t>(l)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9E5125-9278-7A4F-AD4D-287618B8710E}"/>
              </a:ext>
            </a:extLst>
          </p:cNvPr>
          <p:cNvSpPr txBox="1"/>
          <p:nvPr/>
        </p:nvSpPr>
        <p:spPr>
          <a:xfrm>
            <a:off x="5508104" y="2356188"/>
            <a:ext cx="2823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fstr</a:t>
            </a:r>
            <a:r>
              <a:rPr lang="en-US" altLang="zh-CN" dirty="0">
                <a:latin typeface="Courier New" panose="02070309020205020404" pitchFamily="49" charset="0"/>
              </a:rPr>
              <a:t>(s):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    s += </a:t>
            </a:r>
            <a:r>
              <a:rPr lang="en-US" altLang="zh-CN" dirty="0">
                <a:solidFill>
                  <a:srgbClr val="CD1D00"/>
                </a:solidFill>
                <a:latin typeface="Courier New" panose="02070309020205020404" pitchFamily="49" charset="0"/>
              </a:rPr>
              <a:t>'a'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    </a:t>
            </a:r>
            <a:r>
              <a:rPr lang="en-US" altLang="zh-CN" b="1" dirty="0">
                <a:latin typeface="Courier New" panose="02070309020205020404" pitchFamily="49" charset="0"/>
              </a:rPr>
              <a:t>print</a:t>
            </a:r>
            <a:r>
              <a:rPr lang="en-US" altLang="zh-CN" dirty="0">
                <a:latin typeface="Courier New" panose="02070309020205020404" pitchFamily="49" charset="0"/>
              </a:rPr>
              <a:t>(s)</a:t>
            </a:r>
          </a:p>
          <a:p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s = ”</a:t>
            </a:r>
            <a:r>
              <a:rPr lang="en-US" altLang="zh-CN" dirty="0" err="1">
                <a:latin typeface="Courier New" panose="02070309020205020404" pitchFamily="49" charset="0"/>
              </a:rPr>
              <a:t>hehe</a:t>
            </a:r>
            <a:r>
              <a:rPr lang="en-US" altLang="zh-CN" dirty="0"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fstr</a:t>
            </a:r>
            <a:r>
              <a:rPr lang="en-US" altLang="zh-CN" dirty="0">
                <a:latin typeface="Courier New" panose="02070309020205020404" pitchFamily="49" charset="0"/>
              </a:rPr>
              <a:t>(s)</a:t>
            </a:r>
          </a:p>
          <a:p>
            <a:r>
              <a:rPr lang="en-US" altLang="zh-CN" dirty="0" err="1">
                <a:solidFill>
                  <a:srgbClr val="021994"/>
                </a:solidFill>
                <a:latin typeface="Courier New" panose="02070309020205020404" pitchFamily="49" charset="0"/>
              </a:rPr>
              <a:t>fstr</a:t>
            </a:r>
            <a:r>
              <a:rPr lang="en-US" altLang="zh-CN" dirty="0">
                <a:latin typeface="Courier New" panose="02070309020205020404" pitchFamily="49" charset="0"/>
              </a:rPr>
              <a:t>(s)</a:t>
            </a:r>
          </a:p>
          <a:p>
            <a:br>
              <a:rPr lang="en-US" altLang="zh-CN" dirty="0">
                <a:latin typeface="Courier New" panose="02070309020205020404" pitchFamily="49" charset="0"/>
              </a:rPr>
            </a:b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3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一个容易混淆的问题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Call by Object (Call by Object Reference or Call by Sharing)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传递值还是引用呢？都不是。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唯一支持的参数传递是共享传参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Call by sharing(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共享传参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。函数形参获得实参中各个引用的副本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33008" y="497054"/>
            <a:ext cx="387798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如何传递参数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搞懂可变和不可变内置对象有利于理解函数参数的副作用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不可变对象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bool/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int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/float/tuple/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frozenset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哪些是可变对象？哪些不可变？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可变对象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list/set/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50078" y="497054"/>
            <a:ext cx="444384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可变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不可变对象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检测下你是否理解了刚才说的例子？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一个小测试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C4F267-EBA0-3C47-8B0E-6561B884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211710"/>
            <a:ext cx="5105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记住默认参数只计算一次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863566" y="497054"/>
            <a:ext cx="54168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可变参数作为默认参数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0E697F-6410-E94F-AAC7-65735EFB5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44" y="2571750"/>
            <a:ext cx="3530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函数传递中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*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args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, **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kwargs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含义是什么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*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args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被打包成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tuple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用来处理可变参数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**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kwargs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被打包成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28249" y="497054"/>
            <a:ext cx="46875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 *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args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, **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kwargs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1703</TotalTime>
  <Words>213</Words>
  <Application>Microsoft Macintosh PowerPoint</Application>
  <PresentationFormat>全屏显示(16:9)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Courier New</vt:lpstr>
      <vt:lpstr>Wingdings</vt:lpstr>
      <vt:lpstr>讲师ppt模板20141215</vt:lpstr>
      <vt:lpstr>PowerPoint 演示文稿</vt:lpstr>
      <vt:lpstr>以下Python代码分别输出什么？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46</cp:revision>
  <dcterms:created xsi:type="dcterms:W3CDTF">2016-04-25T01:54:29Z</dcterms:created>
  <dcterms:modified xsi:type="dcterms:W3CDTF">2019-01-12T10:23:10Z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