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67" r:id="rId3"/>
    <p:sldId id="271" r:id="rId4"/>
    <p:sldId id="273" r:id="rId5"/>
    <p:sldId id="272" r:id="rId6"/>
    <p:sldId id="284" r:id="rId7"/>
    <p:sldId id="274" r:id="rId8"/>
    <p:sldId id="278" r:id="rId9"/>
    <p:sldId id="280" r:id="rId10"/>
    <p:sldId id="281" r:id="rId11"/>
    <p:sldId id="283"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81" d="100"/>
          <a:sy n="81" d="100"/>
        </p:scale>
        <p:origin x="1517" y="43"/>
      </p:cViewPr>
      <p:guideLst>
        <p:guide orient="horz" pos="2178"/>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5/14/2024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dirty="0"/>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dirty="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5/14/2024</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dirty="0"/>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5/14/2024</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5/14/2024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charset="-128"/>
                <a:cs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dirty="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dirty="0">
              <a:latin typeface="Calibri" pitchFamily="34" charset="0"/>
              <a:ea typeface="MS PGothic"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dirty="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pitchFamily="34" charset="0"/>
          <a:ea typeface="MS PGothic"/>
          <a:cs typeface="MS PGothic"/>
        </a:defRPr>
      </a:lvl2pPr>
      <a:lvl3pPr algn="ctr" rtl="0" eaLnBrk="1" fontAlgn="base" hangingPunct="1">
        <a:spcBef>
          <a:spcPct val="0"/>
        </a:spcBef>
        <a:spcAft>
          <a:spcPct val="0"/>
        </a:spcAft>
        <a:defRPr sz="3000">
          <a:solidFill>
            <a:schemeClr val="tx1"/>
          </a:solidFill>
          <a:latin typeface="Calibri" pitchFamily="34" charset="0"/>
          <a:ea typeface="MS PGothic"/>
          <a:cs typeface="MS PGothic"/>
        </a:defRPr>
      </a:lvl3pPr>
      <a:lvl4pPr algn="ctr" rtl="0" eaLnBrk="1" fontAlgn="base" hangingPunct="1">
        <a:spcBef>
          <a:spcPct val="0"/>
        </a:spcBef>
        <a:spcAft>
          <a:spcPct val="0"/>
        </a:spcAft>
        <a:defRPr sz="3000">
          <a:solidFill>
            <a:schemeClr val="tx1"/>
          </a:solidFill>
          <a:latin typeface="Calibri" pitchFamily="34" charset="0"/>
          <a:ea typeface="MS PGothic"/>
          <a:cs typeface="MS PGothic"/>
        </a:defRPr>
      </a:lvl4pPr>
      <a:lvl5pPr algn="ctr" rtl="0" eaLnBrk="1" fontAlgn="base" hangingPunct="1">
        <a:spcBef>
          <a:spcPct val="0"/>
        </a:spcBef>
        <a:spcAft>
          <a:spcPct val="0"/>
        </a:spcAft>
        <a:defRPr sz="3000">
          <a:solidFill>
            <a:schemeClr val="tx1"/>
          </a:solidFill>
          <a:latin typeface="Calibri" pitchFamily="34" charset="0"/>
          <a:ea typeface="MS PGothic"/>
          <a:cs typeface="MS PGothic"/>
        </a:defRPr>
      </a:lvl5pPr>
      <a:lvl6pPr marL="457200" algn="ctr" rtl="0" eaLnBrk="1" fontAlgn="base" hangingPunct="1">
        <a:spcBef>
          <a:spcPct val="0"/>
        </a:spcBef>
        <a:spcAft>
          <a:spcPct val="0"/>
        </a:spcAft>
        <a:defRPr sz="3000">
          <a:solidFill>
            <a:schemeClr val="tx1"/>
          </a:solidFill>
          <a:latin typeface="Calibri" pitchFamily="34" charset="0"/>
          <a:ea typeface="MS PGothic" charset="-128"/>
        </a:defRPr>
      </a:lvl6pPr>
      <a:lvl7pPr marL="914400" algn="ctr" rtl="0" eaLnBrk="1" fontAlgn="base" hangingPunct="1">
        <a:spcBef>
          <a:spcPct val="0"/>
        </a:spcBef>
        <a:spcAft>
          <a:spcPct val="0"/>
        </a:spcAft>
        <a:defRPr sz="3000">
          <a:solidFill>
            <a:schemeClr val="tx1"/>
          </a:solidFill>
          <a:latin typeface="Calibri" pitchFamily="34" charset="0"/>
          <a:ea typeface="MS PGothic" charset="-128"/>
        </a:defRPr>
      </a:lvl7pPr>
      <a:lvl8pPr marL="1371600" algn="ctr" rtl="0" eaLnBrk="1" fontAlgn="base" hangingPunct="1">
        <a:spcBef>
          <a:spcPct val="0"/>
        </a:spcBef>
        <a:spcAft>
          <a:spcPct val="0"/>
        </a:spcAft>
        <a:defRPr sz="3000">
          <a:solidFill>
            <a:schemeClr val="tx1"/>
          </a:solidFill>
          <a:latin typeface="Calibri" pitchFamily="34" charset="0"/>
          <a:ea typeface="MS PGothic" charset="-128"/>
        </a:defRPr>
      </a:lvl8pPr>
      <a:lvl9pPr marL="1828800" algn="ctr" rtl="0" eaLnBrk="1" fontAlgn="base" hangingPunct="1">
        <a:spcBef>
          <a:spcPct val="0"/>
        </a:spcBef>
        <a:spcAft>
          <a:spcPct val="0"/>
        </a:spcAft>
        <a:defRPr sz="3000">
          <a:solidFill>
            <a:schemeClr val="tx1"/>
          </a:solidFill>
          <a:latin typeface="Calibri" pitchFamily="34" charset="0"/>
          <a:ea typeface="MS PGothic"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1196752"/>
            <a:ext cx="6624736" cy="1200329"/>
          </a:xfrm>
          <a:prstGeom prst="rect">
            <a:avLst/>
          </a:prstGeom>
          <a:noFill/>
        </p:spPr>
        <p:txBody>
          <a:bodyPr wrap="square" rtlCol="0">
            <a:spAutoFit/>
          </a:bodyPr>
          <a:lstStyle/>
          <a:p>
            <a:pPr algn="ctr"/>
            <a:r>
              <a:rPr lang="en-US" sz="3600" dirty="0">
                <a:solidFill>
                  <a:srgbClr val="FF0000"/>
                </a:solidFill>
                <a:latin typeface="Arial Black" panose="020B0A04020102020204" pitchFamily="34" charset="0"/>
              </a:rPr>
              <a:t>AIML</a:t>
            </a:r>
          </a:p>
          <a:p>
            <a:pPr algn="ctr"/>
            <a:r>
              <a:rPr lang="en-US" sz="3600" dirty="0">
                <a:solidFill>
                  <a:srgbClr val="FF0000"/>
                </a:solidFill>
                <a:latin typeface="Arial Black" panose="020B0A04020102020204" pitchFamily="34" charset="0"/>
              </a:rPr>
              <a:t> Project</a:t>
            </a:r>
          </a:p>
        </p:txBody>
      </p:sp>
      <p:sp>
        <p:nvSpPr>
          <p:cNvPr id="6" name="TextBox 5"/>
          <p:cNvSpPr txBox="1"/>
          <p:nvPr/>
        </p:nvSpPr>
        <p:spPr>
          <a:xfrm>
            <a:off x="2195736" y="2492896"/>
            <a:ext cx="5112568" cy="2799715"/>
          </a:xfrm>
          <a:prstGeom prst="rect">
            <a:avLst/>
          </a:prstGeom>
          <a:solidFill>
            <a:schemeClr val="accent6">
              <a:lumMod val="60000"/>
              <a:lumOff val="40000"/>
            </a:schemeClr>
          </a:solidFill>
        </p:spPr>
        <p:txBody>
          <a:bodyPr wrap="square" rtlCol="0">
            <a:spAutoFit/>
          </a:bodyPr>
          <a:lstStyle/>
          <a:p>
            <a:pPr algn="just"/>
            <a:r>
              <a:rPr lang="en-US" sz="2000" dirty="0"/>
              <a:t>Project Name: Celebrity Face Recognizer</a:t>
            </a:r>
          </a:p>
          <a:p>
            <a:pPr algn="just"/>
            <a:r>
              <a:rPr lang="en-US" sz="2000" dirty="0"/>
              <a:t>Team Details:  </a:t>
            </a:r>
          </a:p>
          <a:p>
            <a:pPr algn="just"/>
            <a:r>
              <a:rPr lang="en-US" sz="2000" dirty="0"/>
              <a:t>	Gursimran Kaur (2210990350)</a:t>
            </a:r>
          </a:p>
          <a:p>
            <a:pPr algn="just"/>
            <a:r>
              <a:rPr lang="en-US" sz="2000" dirty="0"/>
              <a:t>	</a:t>
            </a:r>
            <a:r>
              <a:rPr lang="en-US" sz="2000" dirty="0">
                <a:sym typeface="+mn-ea"/>
              </a:rPr>
              <a:t>Himanshu Kohli    (2210990404)</a:t>
            </a:r>
          </a:p>
          <a:p>
            <a:pPr algn="just"/>
            <a:r>
              <a:rPr lang="en-US" sz="2000" dirty="0">
                <a:sym typeface="+mn-ea"/>
              </a:rPr>
              <a:t>	Kunisha Dhir        (2210990528)</a:t>
            </a:r>
            <a:endParaRPr lang="en-US" sz="2000" dirty="0"/>
          </a:p>
          <a:p>
            <a:pPr algn="just"/>
            <a:r>
              <a:rPr lang="en-US" sz="2000" dirty="0">
                <a:sym typeface="+mn-ea"/>
              </a:rPr>
              <a:t>	Pinak Dhir           (2210990650)</a:t>
            </a:r>
            <a:endParaRPr lang="en-US" sz="2000" dirty="0"/>
          </a:p>
          <a:p>
            <a:pPr algn="just"/>
            <a:endParaRPr lang="en-US" dirty="0"/>
          </a:p>
          <a:p>
            <a:pPr algn="just"/>
            <a:r>
              <a:rPr lang="en-US" sz="2000" dirty="0">
                <a:latin typeface="Times New Roman" panose="02020603050405020304" pitchFamily="18" charset="0"/>
                <a:cs typeface="Times New Roman" panose="02020603050405020304" pitchFamily="18" charset="0"/>
              </a:rPr>
              <a:t>Supervised By: Tushar </a:t>
            </a:r>
            <a:r>
              <a:rPr lang="en-US" dirty="0">
                <a:solidFill>
                  <a:srgbClr val="000000"/>
                </a:solidFill>
                <a:latin typeface="ArialMT"/>
                <a:cs typeface="Times New Roman" panose="02020603050405020304" pitchFamily="18" charset="0"/>
              </a:rPr>
              <a:t>K</a:t>
            </a:r>
            <a:r>
              <a:rPr lang="en-US" sz="1800" dirty="0">
                <a:solidFill>
                  <a:srgbClr val="000000"/>
                </a:solidFill>
                <a:effectLst/>
                <a:latin typeface="ArialMT"/>
                <a:ea typeface="ArialMT"/>
                <a:cs typeface="ArialMT"/>
              </a:rPr>
              <a:t>hitoliya </a:t>
            </a:r>
            <a:endParaRPr lang="en-US" dirty="0">
              <a:solidFill>
                <a:schemeClr val="bg1"/>
              </a:solidFill>
            </a:endParaRPr>
          </a:p>
          <a:p>
            <a:pPr algn="just"/>
            <a:endParaRPr lang="en-US" dirty="0">
              <a:solidFill>
                <a:schemeClr val="bg1"/>
              </a:solidFill>
            </a:endParaRPr>
          </a:p>
        </p:txBody>
      </p:sp>
      <p:sp>
        <p:nvSpPr>
          <p:cNvPr id="9" name="TextBox 8"/>
          <p:cNvSpPr txBox="1"/>
          <p:nvPr/>
        </p:nvSpPr>
        <p:spPr>
          <a:xfrm>
            <a:off x="1098452" y="5635082"/>
            <a:ext cx="6947095" cy="707886"/>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Chitkara University Institute of Engineering and Technology, </a:t>
            </a:r>
          </a:p>
          <a:p>
            <a:pPr algn="ctr"/>
            <a:r>
              <a:rPr lang="en-US" sz="2000" b="1" dirty="0">
                <a:solidFill>
                  <a:srgbClr val="FF0000"/>
                </a:solidFill>
                <a:latin typeface="Times New Roman" panose="02020603050405020304" pitchFamily="18" charset="0"/>
                <a:cs typeface="Times New Roman" panose="02020603050405020304" pitchFamily="18" charset="0"/>
              </a:rPr>
              <a:t>Chitkara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517137-CC63-BFC5-B721-740D5043266E}"/>
              </a:ext>
            </a:extLst>
          </p:cNvPr>
          <p:cNvPicPr>
            <a:picLocks noChangeAspect="1"/>
          </p:cNvPicPr>
          <p:nvPr/>
        </p:nvPicPr>
        <p:blipFill rotWithShape="1">
          <a:blip r:embed="rId2">
            <a:extLst>
              <a:ext uri="{28A0092B-C50C-407E-A947-70E740481C1C}">
                <a14:useLocalDpi xmlns:a14="http://schemas.microsoft.com/office/drawing/2010/main" val="0"/>
              </a:ext>
            </a:extLst>
          </a:blip>
          <a:srcRect t="4545" b="6119"/>
          <a:stretch/>
        </p:blipFill>
        <p:spPr>
          <a:xfrm>
            <a:off x="0" y="836712"/>
            <a:ext cx="9144000" cy="5544616"/>
          </a:xfrm>
          <a:prstGeom prst="rect">
            <a:avLst/>
          </a:prstGeom>
        </p:spPr>
      </p:pic>
    </p:spTree>
    <p:extLst>
      <p:ext uri="{BB962C8B-B14F-4D97-AF65-F5344CB8AC3E}">
        <p14:creationId xmlns:p14="http://schemas.microsoft.com/office/powerpoint/2010/main" val="3602125690"/>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2C3F-A066-9701-0E02-2686C4739624}"/>
              </a:ext>
            </a:extLst>
          </p:cNvPr>
          <p:cNvSpPr>
            <a:spLocks noGrp="1"/>
          </p:cNvSpPr>
          <p:nvPr>
            <p:ph type="title"/>
          </p:nvPr>
        </p:nvSpPr>
        <p:spPr>
          <a:xfrm>
            <a:off x="-2038672" y="0"/>
            <a:ext cx="6477000" cy="838200"/>
          </a:xfrm>
        </p:spPr>
        <p:txBody>
          <a:bodyPr/>
          <a:lstStyle/>
          <a:p>
            <a:r>
              <a:rPr lang="en-US" b="1" dirty="0"/>
              <a:t>Highlights</a:t>
            </a:r>
          </a:p>
        </p:txBody>
      </p:sp>
      <p:pic>
        <p:nvPicPr>
          <p:cNvPr id="8" name="Content Placeholder 7">
            <a:extLst>
              <a:ext uri="{FF2B5EF4-FFF2-40B4-BE49-F238E27FC236}">
                <a16:creationId xmlns:a16="http://schemas.microsoft.com/office/drawing/2014/main" id="{8F2B10A5-5D22-2D17-EBDF-5DC7A44C82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9144000" cy="5831160"/>
          </a:xfrm>
        </p:spPr>
      </p:pic>
    </p:spTree>
    <p:extLst>
      <p:ext uri="{BB962C8B-B14F-4D97-AF65-F5344CB8AC3E}">
        <p14:creationId xmlns:p14="http://schemas.microsoft.com/office/powerpoint/2010/main" val="3722812565"/>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dirty="0"/>
          </a:p>
        </p:txBody>
      </p:sp>
      <p:pic>
        <p:nvPicPr>
          <p:cNvPr id="2" name="Picture 1">
            <a:extLst>
              <a:ext uri="{FF2B5EF4-FFF2-40B4-BE49-F238E27FC236}">
                <a16:creationId xmlns:a16="http://schemas.microsoft.com/office/drawing/2014/main" id="{F9536C17-A026-6E06-9020-F19AA2CBC6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36712"/>
            <a:ext cx="9144000" cy="5832648"/>
          </a:xfrm>
          <a:prstGeom prst="rect">
            <a:avLst/>
          </a:prstGeom>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Table of Contents</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38125" y="980728"/>
            <a:ext cx="8667750" cy="5601533"/>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Technical Details</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Key Features </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Highlights</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References/Links used</a:t>
            </a:r>
          </a:p>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539552" y="1013647"/>
            <a:ext cx="7704856" cy="4457952"/>
          </a:xfrm>
          <a:prstGeom prst="rect">
            <a:avLst/>
          </a:prstGeom>
          <a:noFill/>
        </p:spPr>
        <p:txBody>
          <a:bodyPr wrap="square" rtlCol="0">
            <a:spAutoFit/>
          </a:bodyPr>
          <a:lstStyle/>
          <a:p>
            <a:pPr>
              <a:lnSpc>
                <a:spcPct val="150000"/>
              </a:lnSpc>
            </a:pPr>
            <a:r>
              <a:rPr lang="en-US" sz="2400" dirty="0">
                <a:latin typeface="Times New Roman Regular" panose="02020603050405020304" charset="0"/>
                <a:cs typeface="Times New Roman Regular" panose="02020603050405020304" charset="0"/>
              </a:rPr>
              <a:t>For social media, entertainment, and security, celebrity face prediction is crucial, yet image fluctuations provide difficulties. The benefit of machine learning is that it can accurately recognise faces by analysing photos and extracting information. The project's goal is to create a trustworthy machine learning (ML) system for celebrity face detection. This system's strong capability will be useful for social media analysis, entertainment, and security applications.</a:t>
            </a:r>
            <a:endParaRPr lang="en-IN" sz="2400" dirty="0">
              <a:latin typeface="Times New Roman Regular" panose="02020603050405020304" charset="0"/>
              <a:cs typeface="Times New Roman Regular" panose="02020603050405020304"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Rectangle 2"/>
          <p:cNvSpPr/>
          <p:nvPr/>
        </p:nvSpPr>
        <p:spPr>
          <a:xfrm>
            <a:off x="179512" y="845423"/>
            <a:ext cx="8417064" cy="5565947"/>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It can be difficult to accurately recognise famous faces in images or videos because of variations in lighting, image quality, and facial features. Key facial characteristics that set superstars apart from the general public must be the focus of effective face recognition systems. Reliable celebrity face recognition algorithms are necessary to enhance user experiences on social networking, entertainment, and security platforms. The assessment of image data, the discovery of noteworthy traits, and the development of exact models for reliable celebrity face identification are all made possible by machine learning techniques.</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Modules Used:</a:t>
            </a:r>
          </a:p>
        </p:txBody>
      </p:sp>
      <p:sp>
        <p:nvSpPr>
          <p:cNvPr id="3" name="Rectangle 2"/>
          <p:cNvSpPr/>
          <p:nvPr/>
        </p:nvSpPr>
        <p:spPr>
          <a:xfrm>
            <a:off x="0" y="845423"/>
            <a:ext cx="9144000" cy="4708981"/>
          </a:xfrm>
          <a:prstGeom prst="rect">
            <a:avLst/>
          </a:prstGeom>
        </p:spPr>
        <p:txBody>
          <a:bodyPr wrap="square">
            <a:spAutoFit/>
          </a:bodyPr>
          <a:lstStyle/>
          <a:p>
            <a:pPr algn="l"/>
            <a:br>
              <a:rPr lang="en-US" sz="2000" b="0" i="0" dirty="0">
                <a:effectLst/>
                <a:highlight>
                  <a:srgbClr val="212121"/>
                </a:highlight>
                <a:latin typeface="Söhne"/>
              </a:rPr>
            </a:br>
            <a:r>
              <a:rPr lang="en-US" sz="2000" b="0" i="0" dirty="0">
                <a:effectLst/>
                <a:latin typeface="Söhne"/>
              </a:rPr>
              <a:t>1.OpenCV (Open Source Computer Vision Library): OpenCV is a popular open-source library for computer vision and image processing tasks. It provides a wide range of functionalities for tasks such as image and video manipulation, object detection, feature extraction, image stitching, and more. </a:t>
            </a:r>
          </a:p>
          <a:p>
            <a:pPr algn="l"/>
            <a:endParaRPr lang="en-US" sz="2000" b="0" i="0" dirty="0">
              <a:effectLst/>
              <a:latin typeface="Söhne"/>
            </a:endParaRPr>
          </a:p>
          <a:p>
            <a:pPr algn="l"/>
            <a:r>
              <a:rPr lang="en-US" sz="2000" b="0" i="0" dirty="0">
                <a:effectLst/>
                <a:latin typeface="Söhne"/>
              </a:rPr>
              <a:t>2.Matplotlib: Matplotlib is a comprehensive plotting library for creating static, interactive, and animated visualizations in Python. It provides a interface for generating plots and charts, allowing users to create line plots, scatter plots, bar plots, histograms, etc. </a:t>
            </a:r>
          </a:p>
          <a:p>
            <a:pPr algn="l"/>
            <a:endParaRPr lang="en-US" sz="2000" dirty="0">
              <a:latin typeface="Söhne"/>
            </a:endParaRPr>
          </a:p>
          <a:p>
            <a:pPr algn="l"/>
            <a:r>
              <a:rPr lang="en-US" sz="2000" dirty="0">
                <a:latin typeface="Söhne"/>
              </a:rPr>
              <a:t>3.</a:t>
            </a:r>
            <a:r>
              <a:rPr lang="en-US" sz="2000" b="0" i="0" dirty="0">
                <a:effectLst/>
                <a:latin typeface="Söhne"/>
              </a:rPr>
              <a:t>NumPy (Numerical Python): NumPy is a fundamental package for numerical computing in Python. It provides support for multidimensional arrays, mathematical functions for array manipulation, linear algebra operations, Fourier transforms, random number generation</a:t>
            </a:r>
          </a:p>
        </p:txBody>
      </p:sp>
      <p:sp>
        <p:nvSpPr>
          <p:cNvPr id="4" name="AutoShape 2" descr="redux-toolkit.webp (1920×1080)">
            <a:extLst>
              <a:ext uri="{FF2B5EF4-FFF2-40B4-BE49-F238E27FC236}">
                <a16:creationId xmlns:a16="http://schemas.microsoft.com/office/drawing/2014/main" id="{9F3A0F66-0B06-C69F-4ACC-5DF8CFC7BEA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8950-D51A-D43A-01FC-F427E0C7D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0CCADA1-030E-EC4D-2BA0-3D531F3047FF}"/>
              </a:ext>
            </a:extLst>
          </p:cNvPr>
          <p:cNvSpPr>
            <a:spLocks noGrp="1"/>
          </p:cNvSpPr>
          <p:nvPr>
            <p:ph type="subTitle" idx="1"/>
          </p:nvPr>
        </p:nvSpPr>
        <p:spPr>
          <a:xfrm>
            <a:off x="0" y="914401"/>
            <a:ext cx="8686800" cy="5181599"/>
          </a:xfrm>
        </p:spPr>
        <p:txBody>
          <a:bodyPr/>
          <a:lstStyle/>
          <a:p>
            <a:pPr algn="l"/>
            <a:r>
              <a:rPr lang="en-US" sz="2400" b="0" i="0" dirty="0">
                <a:solidFill>
                  <a:schemeClr val="tx1"/>
                </a:solidFill>
                <a:effectLst/>
                <a:latin typeface="Söhne"/>
              </a:rPr>
              <a:t>4.Seaborn: Seaborn is a statistical data visualization library built on top of Matplotlib. It provides a high-level interface for creating attractive and informative statistical graphics. Seaborn simplifies the process of creating complex visualizations such as heatmaps, violin plots, pair plots, and categorical plots. </a:t>
            </a:r>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3200" b="0" i="0" dirty="0">
              <a:solidFill>
                <a:schemeClr val="tx1"/>
              </a:solidFill>
              <a:effectLst/>
              <a:latin typeface="Söhne"/>
            </a:endParaRPr>
          </a:p>
          <a:p>
            <a:pPr algn="l"/>
            <a:r>
              <a:rPr lang="en-US" sz="2400" b="0" i="0" dirty="0">
                <a:solidFill>
                  <a:schemeClr val="tx1"/>
                </a:solidFill>
                <a:effectLst/>
                <a:latin typeface="Söhne"/>
              </a:rPr>
              <a:t>5.Pandas: Pandas is a powerful data manipulation and analysis library for Python. It provides data structures and functions for working with structured data, including labeled arrays (</a:t>
            </a:r>
            <a:r>
              <a:rPr lang="en-US" sz="2400" b="0" i="0" dirty="0" err="1">
                <a:solidFill>
                  <a:schemeClr val="tx1"/>
                </a:solidFill>
                <a:effectLst/>
                <a:latin typeface="Söhne"/>
              </a:rPr>
              <a:t>DataFrames</a:t>
            </a:r>
            <a:r>
              <a:rPr lang="en-US" sz="2400" b="0" i="0" dirty="0">
                <a:solidFill>
                  <a:schemeClr val="tx1"/>
                </a:solidFill>
                <a:effectLst/>
                <a:latin typeface="Söhne"/>
              </a:rPr>
              <a:t>) and labeled one-dimensional arrays (Series).</a:t>
            </a:r>
            <a:endParaRPr lang="en-IN" sz="2400" dirty="0">
              <a:solidFill>
                <a:schemeClr val="tx1"/>
              </a:solidFill>
            </a:endParaRPr>
          </a:p>
        </p:txBody>
      </p:sp>
    </p:spTree>
    <p:extLst>
      <p:ext uri="{BB962C8B-B14F-4D97-AF65-F5344CB8AC3E}">
        <p14:creationId xmlns:p14="http://schemas.microsoft.com/office/powerpoint/2010/main" val="265919223"/>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Key Features</a:t>
            </a:r>
          </a:p>
        </p:txBody>
      </p:sp>
      <p:sp>
        <p:nvSpPr>
          <p:cNvPr id="3" name="Rectangle 2"/>
          <p:cNvSpPr/>
          <p:nvPr/>
        </p:nvSpPr>
        <p:spPr>
          <a:xfrm>
            <a:off x="0" y="845424"/>
            <a:ext cx="8460432" cy="5693866"/>
          </a:xfrm>
          <a:prstGeom prst="rect">
            <a:avLst/>
          </a:prstGeom>
        </p:spPr>
        <p:txBody>
          <a:bodyPr wrap="square">
            <a:spAutoFit/>
          </a:bodyPr>
          <a:lstStyle/>
          <a:p>
            <a:pPr marL="514350" indent="-514350" algn="just">
              <a:buAutoNum type="arabicPeriod"/>
            </a:pPr>
            <a:r>
              <a:rPr lang="en-US" sz="2400" dirty="0">
                <a:latin typeface="Times New Roman" panose="02020603050405020304" pitchFamily="18" charset="0"/>
                <a:cs typeface="Times New Roman" panose="02020603050405020304" pitchFamily="18" charset="0"/>
              </a:rPr>
              <a:t>Organise a collection of images that is diverse and clearly labels well-known faces from less-known ones. </a:t>
            </a:r>
          </a:p>
          <a:p>
            <a:pPr marL="514350" indent="-514350" algn="just">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AutoNum type="arabicPeriod"/>
            </a:pPr>
            <a:r>
              <a:rPr lang="en-US" sz="2400" dirty="0">
                <a:latin typeface="Times New Roman" panose="02020603050405020304" pitchFamily="18" charset="0"/>
                <a:cs typeface="Times New Roman" panose="02020603050405020304" pitchFamily="18" charset="0"/>
              </a:rPr>
              <a:t>To increase model generalisation, preprocess photos using scaling, normalisation, and improvements.</a:t>
            </a:r>
          </a:p>
          <a:p>
            <a:pPr marL="514350" indent="-514350" algn="just">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AutoNum type="arabicPeriod"/>
            </a:pPr>
            <a:r>
              <a:rPr lang="en-US" sz="2400" dirty="0">
                <a:latin typeface="Times New Roman" panose="02020603050405020304" pitchFamily="18" charset="0"/>
                <a:cs typeface="Times New Roman" panose="02020603050405020304" pitchFamily="18" charset="0"/>
              </a:rPr>
              <a:t>Utilising preprocessed data, train the model and tweak its hyperparameters to improve face detection precision. For efficient celebrity face identification, assess model performance using measures like as accuracy, precision, recall, and F1-score. </a:t>
            </a:r>
          </a:p>
          <a:p>
            <a:pPr marL="514350" indent="-514350" algn="just">
              <a:buAutoNum type="arabicPeriod"/>
            </a:pPr>
            <a:endParaRPr lang="en-US" sz="2400" dirty="0">
              <a:latin typeface="Times New Roman" panose="02020603050405020304" pitchFamily="18" charset="0"/>
              <a:cs typeface="Times New Roman" panose="02020603050405020304" pitchFamily="18" charset="0"/>
            </a:endParaRPr>
          </a:p>
          <a:p>
            <a:pPr marL="514350" indent="-514350" algn="just">
              <a:buAutoNum type="arabicPeriod"/>
            </a:pPr>
            <a:r>
              <a:rPr lang="en-US" sz="2400" dirty="0">
                <a:latin typeface="Times New Roman" panose="02020603050405020304" pitchFamily="18" charset="0"/>
                <a:cs typeface="Times New Roman" panose="02020603050405020304" pitchFamily="18" charset="0"/>
              </a:rPr>
              <a:t>In order to retain accuracy in real-world applications and adjust the model to changing picture properties, implement continuous monitoring and updates</a:t>
            </a:r>
            <a:r>
              <a:rPr lang="en-US" sz="2800" dirty="0">
                <a:latin typeface="Times New Roman" panose="02020603050405020304" pitchFamily="18" charset="0"/>
                <a:cs typeface="Times New Roman" panose="02020603050405020304" pitchFamily="18" charset="0"/>
              </a:rPr>
              <a:t>.</a:t>
            </a: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0" y="845423"/>
            <a:ext cx="9144000" cy="5115311"/>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guarantee accurate celebrity face identification, assess model accuracy using thorough assessment measures. To find the most effective strategy for identifying celebrities' faces while maximising performance and dependability, compare and evaluate a variety of machine learning algorithms and techniques. Showcase the face detection model's usefulness and adaptability in a variety of contexts, including security systems, social networking sites, and the entertainment industry. Emphasise how this model may improve usability and functionality. Maintain good performance over time by regularly assessing the model's accuracy, flexibility, and stability with fresh data and changing image attributes. To create new benchmarks for the industry, investigate how the celebrity face detection model can revolutionise security procedures, provide cutting-edge capabilities to a range of apps, and greatly improve user experiences.</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1C49-99DB-1EE1-575B-CFADCB6BA143}"/>
              </a:ext>
            </a:extLst>
          </p:cNvPr>
          <p:cNvSpPr>
            <a:spLocks noGrp="1"/>
          </p:cNvSpPr>
          <p:nvPr>
            <p:ph type="ctrTitle"/>
          </p:nvPr>
        </p:nvSpPr>
        <p:spPr>
          <a:xfrm>
            <a:off x="-324544" y="0"/>
            <a:ext cx="5594920" cy="914400"/>
          </a:xfrm>
        </p:spPr>
        <p:txBody>
          <a:bodyPr/>
          <a:lstStyle/>
          <a:p>
            <a:r>
              <a:rPr lang="en-US" dirty="0"/>
              <a:t>Highlights Of The Project</a:t>
            </a:r>
          </a:p>
        </p:txBody>
      </p:sp>
      <p:sp>
        <p:nvSpPr>
          <p:cNvPr id="3" name="Subtitle 2">
            <a:extLst>
              <a:ext uri="{FF2B5EF4-FFF2-40B4-BE49-F238E27FC236}">
                <a16:creationId xmlns:a16="http://schemas.microsoft.com/office/drawing/2014/main" id="{B13F68D3-CDD2-CDB5-9D3E-083B8C953F85}"/>
              </a:ext>
            </a:extLst>
          </p:cNvPr>
          <p:cNvSpPr>
            <a:spLocks noGrp="1"/>
          </p:cNvSpPr>
          <p:nvPr>
            <p:ph type="subTitle" idx="1"/>
          </p:nvPr>
        </p:nvSpPr>
        <p:spPr>
          <a:xfrm>
            <a:off x="6012160" y="1371600"/>
            <a:ext cx="2674640" cy="833264"/>
          </a:xfrm>
        </p:spPr>
        <p:txBody>
          <a:bodyPr/>
          <a:lstStyle/>
          <a:p>
            <a:endParaRPr lang="en-US" dirty="0"/>
          </a:p>
        </p:txBody>
      </p:sp>
      <p:pic>
        <p:nvPicPr>
          <p:cNvPr id="10" name="Picture 9">
            <a:extLst>
              <a:ext uri="{FF2B5EF4-FFF2-40B4-BE49-F238E27FC236}">
                <a16:creationId xmlns:a16="http://schemas.microsoft.com/office/drawing/2014/main" id="{62B84DD4-BE24-EF39-D812-E04FD9D2B1ED}"/>
              </a:ext>
            </a:extLst>
          </p:cNvPr>
          <p:cNvPicPr>
            <a:picLocks noChangeAspect="1"/>
          </p:cNvPicPr>
          <p:nvPr/>
        </p:nvPicPr>
        <p:blipFill rotWithShape="1">
          <a:blip r:embed="rId2">
            <a:extLst>
              <a:ext uri="{28A0092B-C50C-407E-A947-70E740481C1C}">
                <a14:useLocalDpi xmlns:a14="http://schemas.microsoft.com/office/drawing/2010/main" val="0"/>
              </a:ext>
            </a:extLst>
          </a:blip>
          <a:srcRect b="6119"/>
          <a:stretch/>
        </p:blipFill>
        <p:spPr>
          <a:xfrm>
            <a:off x="0" y="857250"/>
            <a:ext cx="9144000" cy="5524078"/>
          </a:xfrm>
          <a:prstGeom prst="rect">
            <a:avLst/>
          </a:prstGeom>
        </p:spPr>
      </p:pic>
    </p:spTree>
    <p:extLst>
      <p:ext uri="{BB962C8B-B14F-4D97-AF65-F5344CB8AC3E}">
        <p14:creationId xmlns:p14="http://schemas.microsoft.com/office/powerpoint/2010/main" val="3146140689"/>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731</Words>
  <Application>Microsoft Office PowerPoint</Application>
  <PresentationFormat>On-screen Show (4:3)</PresentationFormat>
  <Paragraphs>45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ArialMT</vt:lpstr>
      <vt:lpstr>Calibri</vt:lpstr>
      <vt:lpstr>Söhne</vt:lpstr>
      <vt:lpstr>Times New Roman</vt:lpstr>
      <vt:lpstr>Times New Roman Regular</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Highlights Of The Project</vt:lpstr>
      <vt:lpstr>PowerPoint Presentation</vt:lpstr>
      <vt:lpstr>Highlights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Kunisha Dhir</cp:lastModifiedBy>
  <cp:revision>46</cp:revision>
  <dcterms:created xsi:type="dcterms:W3CDTF">2024-03-10T17:27:38Z</dcterms:created>
  <dcterms:modified xsi:type="dcterms:W3CDTF">2024-05-14T13:48:11Z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