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63" r:id="rId8"/>
    <p:sldId id="264" r:id="rId9"/>
    <p:sldId id="265" r:id="rId10"/>
    <p:sldId id="259" r:id="rId11"/>
    <p:sldId id="261" r:id="rId12"/>
    <p:sldId id="262" r:id="rId13"/>
    <p:sldId id="266" r:id="rId14"/>
    <p:sldId id="267" r:id="rId15"/>
    <p:sldId id="268" r:id="rId16"/>
    <p:sldId id="269" r:id="rId17"/>
    <p:sldId id="270" r:id="rId18"/>
    <p:sldId id="271" r:id="rId19"/>
    <p:sldId id="272"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165117-4BF8-4793-A59E-FBA12494BD4C}"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112552-CBB4-4DA6-9AF6-3C9B8233DF0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131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165117-4BF8-4793-A59E-FBA12494BD4C}"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112552-CBB4-4DA6-9AF6-3C9B8233DF0C}" type="slidenum">
              <a:rPr lang="en-IN" smtClean="0"/>
              <a:t>‹#›</a:t>
            </a:fld>
            <a:endParaRPr lang="en-IN"/>
          </a:p>
        </p:txBody>
      </p:sp>
    </p:spTree>
    <p:extLst>
      <p:ext uri="{BB962C8B-B14F-4D97-AF65-F5344CB8AC3E}">
        <p14:creationId xmlns:p14="http://schemas.microsoft.com/office/powerpoint/2010/main" val="3761657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165117-4BF8-4793-A59E-FBA12494BD4C}"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112552-CBB4-4DA6-9AF6-3C9B8233DF0C}" type="slidenum">
              <a:rPr lang="en-IN" smtClean="0"/>
              <a:t>‹#›</a:t>
            </a:fld>
            <a:endParaRPr lang="en-IN"/>
          </a:p>
        </p:txBody>
      </p:sp>
    </p:spTree>
    <p:extLst>
      <p:ext uri="{BB962C8B-B14F-4D97-AF65-F5344CB8AC3E}">
        <p14:creationId xmlns:p14="http://schemas.microsoft.com/office/powerpoint/2010/main" val="1747288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165117-4BF8-4793-A59E-FBA12494BD4C}"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112552-CBB4-4DA6-9AF6-3C9B8233DF0C}" type="slidenum">
              <a:rPr lang="en-IN" smtClean="0"/>
              <a:t>‹#›</a:t>
            </a:fld>
            <a:endParaRPr lang="en-IN"/>
          </a:p>
        </p:txBody>
      </p:sp>
    </p:spTree>
    <p:extLst>
      <p:ext uri="{BB962C8B-B14F-4D97-AF65-F5344CB8AC3E}">
        <p14:creationId xmlns:p14="http://schemas.microsoft.com/office/powerpoint/2010/main" val="2790686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165117-4BF8-4793-A59E-FBA12494BD4C}"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112552-CBB4-4DA6-9AF6-3C9B8233DF0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394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165117-4BF8-4793-A59E-FBA12494BD4C}" type="datetimeFigureOut">
              <a:rPr lang="en-IN" smtClean="0"/>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112552-CBB4-4DA6-9AF6-3C9B8233DF0C}" type="slidenum">
              <a:rPr lang="en-IN" smtClean="0"/>
              <a:t>‹#›</a:t>
            </a:fld>
            <a:endParaRPr lang="en-IN"/>
          </a:p>
        </p:txBody>
      </p:sp>
    </p:spTree>
    <p:extLst>
      <p:ext uri="{BB962C8B-B14F-4D97-AF65-F5344CB8AC3E}">
        <p14:creationId xmlns:p14="http://schemas.microsoft.com/office/powerpoint/2010/main" val="1533259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165117-4BF8-4793-A59E-FBA12494BD4C}" type="datetimeFigureOut">
              <a:rPr lang="en-IN" smtClean="0"/>
              <a:t>13-10-2023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112552-CBB4-4DA6-9AF6-3C9B8233DF0C}" type="slidenum">
              <a:rPr lang="en-IN" smtClean="0"/>
              <a:t>‹#›</a:t>
            </a:fld>
            <a:endParaRPr lang="en-IN"/>
          </a:p>
        </p:txBody>
      </p:sp>
    </p:spTree>
    <p:extLst>
      <p:ext uri="{BB962C8B-B14F-4D97-AF65-F5344CB8AC3E}">
        <p14:creationId xmlns:p14="http://schemas.microsoft.com/office/powerpoint/2010/main" val="1650770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165117-4BF8-4793-A59E-FBA12494BD4C}" type="datetimeFigureOut">
              <a:rPr lang="en-IN" smtClean="0"/>
              <a:t>13-10-2023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112552-CBB4-4DA6-9AF6-3C9B8233DF0C}" type="slidenum">
              <a:rPr lang="en-IN" smtClean="0"/>
              <a:t>‹#›</a:t>
            </a:fld>
            <a:endParaRPr lang="en-IN"/>
          </a:p>
        </p:txBody>
      </p:sp>
    </p:spTree>
    <p:extLst>
      <p:ext uri="{BB962C8B-B14F-4D97-AF65-F5344CB8AC3E}">
        <p14:creationId xmlns:p14="http://schemas.microsoft.com/office/powerpoint/2010/main" val="3995906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B165117-4BF8-4793-A59E-FBA12494BD4C}" type="datetimeFigureOut">
              <a:rPr lang="en-IN" smtClean="0"/>
              <a:t>13-10-2023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1112552-CBB4-4DA6-9AF6-3C9B8233DF0C}" type="slidenum">
              <a:rPr lang="en-IN" smtClean="0"/>
              <a:t>‹#›</a:t>
            </a:fld>
            <a:endParaRPr lang="en-IN"/>
          </a:p>
        </p:txBody>
      </p:sp>
    </p:spTree>
    <p:extLst>
      <p:ext uri="{BB962C8B-B14F-4D97-AF65-F5344CB8AC3E}">
        <p14:creationId xmlns:p14="http://schemas.microsoft.com/office/powerpoint/2010/main" val="371831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B165117-4BF8-4793-A59E-FBA12494BD4C}" type="datetimeFigureOut">
              <a:rPr lang="en-IN" smtClean="0"/>
              <a:t>13-10-2023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1112552-CBB4-4DA6-9AF6-3C9B8233DF0C}" type="slidenum">
              <a:rPr lang="en-IN" smtClean="0"/>
              <a:t>‹#›</a:t>
            </a:fld>
            <a:endParaRPr lang="en-IN"/>
          </a:p>
        </p:txBody>
      </p:sp>
    </p:spTree>
    <p:extLst>
      <p:ext uri="{BB962C8B-B14F-4D97-AF65-F5344CB8AC3E}">
        <p14:creationId xmlns:p14="http://schemas.microsoft.com/office/powerpoint/2010/main" val="392053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165117-4BF8-4793-A59E-FBA12494BD4C}" type="datetimeFigureOut">
              <a:rPr lang="en-IN" smtClean="0"/>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112552-CBB4-4DA6-9AF6-3C9B8233DF0C}" type="slidenum">
              <a:rPr lang="en-IN" smtClean="0"/>
              <a:t>‹#›</a:t>
            </a:fld>
            <a:endParaRPr lang="en-IN"/>
          </a:p>
        </p:txBody>
      </p:sp>
    </p:spTree>
    <p:extLst>
      <p:ext uri="{BB962C8B-B14F-4D97-AF65-F5344CB8AC3E}">
        <p14:creationId xmlns:p14="http://schemas.microsoft.com/office/powerpoint/2010/main" val="1751623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B165117-4BF8-4793-A59E-FBA12494BD4C}" type="datetimeFigureOut">
              <a:rPr lang="en-IN" smtClean="0"/>
              <a:t>13-10-2023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1112552-CBB4-4DA6-9AF6-3C9B8233DF0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312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g"/><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DF18E13-5548-98EF-6C1D-8417118536BB}"/>
              </a:ext>
            </a:extLst>
          </p:cNvPr>
          <p:cNvSpPr>
            <a:spLocks noGrp="1"/>
          </p:cNvSpPr>
          <p:nvPr>
            <p:ph type="subTitle" idx="1"/>
          </p:nvPr>
        </p:nvSpPr>
        <p:spPr>
          <a:xfrm>
            <a:off x="1317523" y="1060400"/>
            <a:ext cx="8573729" cy="1655762"/>
          </a:xfrm>
        </p:spPr>
        <p:txBody>
          <a:bodyPr/>
          <a:lstStyle/>
          <a:p>
            <a:r>
              <a:rPr lang="en-US" b="0" i="0" dirty="0">
                <a:effectLst/>
                <a:latin typeface="Times New Roman" panose="02020603050405020304" pitchFamily="18" charset="0"/>
              </a:rPr>
              <a:t>Driver Behavior Assessment and Designing Advanced Driver Assistance Systems (ADAS) for two-wheeler drivers</a:t>
            </a:r>
            <a:endParaRPr lang="en-IN" dirty="0"/>
          </a:p>
        </p:txBody>
      </p:sp>
      <p:sp>
        <p:nvSpPr>
          <p:cNvPr id="6" name="Subtitle 2">
            <a:extLst>
              <a:ext uri="{FF2B5EF4-FFF2-40B4-BE49-F238E27FC236}">
                <a16:creationId xmlns:a16="http://schemas.microsoft.com/office/drawing/2014/main" id="{F4EC4B9A-74EC-E2AC-8877-A383DAC53D38}"/>
              </a:ext>
            </a:extLst>
          </p:cNvPr>
          <p:cNvSpPr txBox="1">
            <a:spLocks/>
          </p:cNvSpPr>
          <p:nvPr/>
        </p:nvSpPr>
        <p:spPr>
          <a:xfrm>
            <a:off x="7598568" y="5449902"/>
            <a:ext cx="4360607" cy="130425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dirty="0"/>
              <a:t>Mihir </a:t>
            </a:r>
            <a:r>
              <a:rPr lang="en-US" sz="2000" dirty="0" err="1"/>
              <a:t>Vangani</a:t>
            </a:r>
            <a:r>
              <a:rPr lang="en-US" sz="2000" dirty="0"/>
              <a:t> (201020011021)</a:t>
            </a:r>
          </a:p>
          <a:p>
            <a:pPr marL="342900" indent="-342900" algn="l">
              <a:buFont typeface="Arial" panose="020B0604020202020204" pitchFamily="34" charset="0"/>
              <a:buChar char="•"/>
            </a:pPr>
            <a:r>
              <a:rPr lang="en-US" sz="2000" dirty="0"/>
              <a:t>Kunj Patel (201020011020)</a:t>
            </a:r>
            <a:endParaRPr lang="en-IN" sz="2000" dirty="0"/>
          </a:p>
        </p:txBody>
      </p:sp>
      <p:pic>
        <p:nvPicPr>
          <p:cNvPr id="1026" name="Picture 2" descr="HOME | IITRAM">
            <a:extLst>
              <a:ext uri="{FF2B5EF4-FFF2-40B4-BE49-F238E27FC236}">
                <a16:creationId xmlns:a16="http://schemas.microsoft.com/office/drawing/2014/main" id="{7A187AD1-49C6-CE7C-8A1A-53AEC8A074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8764" y="103840"/>
            <a:ext cx="1075249" cy="105636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0F53D93-8471-67B4-22AE-EFD7DC240119}"/>
              </a:ext>
            </a:extLst>
          </p:cNvPr>
          <p:cNvSpPr txBox="1"/>
          <p:nvPr/>
        </p:nvSpPr>
        <p:spPr>
          <a:xfrm>
            <a:off x="1317523" y="5443657"/>
            <a:ext cx="4050892" cy="707886"/>
          </a:xfrm>
          <a:prstGeom prst="rect">
            <a:avLst/>
          </a:prstGeom>
          <a:noFill/>
        </p:spPr>
        <p:txBody>
          <a:bodyPr wrap="square">
            <a:spAutoFit/>
          </a:bodyPr>
          <a:lstStyle/>
          <a:p>
            <a:pPr algn="l"/>
            <a:r>
              <a:rPr lang="en-US" sz="2000" dirty="0"/>
              <a:t>Mentor:</a:t>
            </a:r>
          </a:p>
          <a:p>
            <a:pPr algn="l"/>
            <a:r>
              <a:rPr lang="en-IN" sz="2000" dirty="0" err="1"/>
              <a:t>Dr.</a:t>
            </a:r>
            <a:r>
              <a:rPr lang="en-IN" sz="2000" dirty="0"/>
              <a:t> Manish Chaturvedi</a:t>
            </a:r>
          </a:p>
        </p:txBody>
      </p:sp>
    </p:spTree>
    <p:extLst>
      <p:ext uri="{BB962C8B-B14F-4D97-AF65-F5344CB8AC3E}">
        <p14:creationId xmlns:p14="http://schemas.microsoft.com/office/powerpoint/2010/main" val="2833270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B683B-520B-D78A-5E85-C21897F5B52A}"/>
              </a:ext>
            </a:extLst>
          </p:cNvPr>
          <p:cNvSpPr>
            <a:spLocks noGrp="1"/>
          </p:cNvSpPr>
          <p:nvPr>
            <p:ph type="title"/>
          </p:nvPr>
        </p:nvSpPr>
        <p:spPr/>
        <p:txBody>
          <a:bodyPr>
            <a:normAutofit/>
          </a:bodyPr>
          <a:lstStyle/>
          <a:p>
            <a:pPr algn="l"/>
            <a:r>
              <a:rPr lang="en-IN" b="1" i="0" dirty="0">
                <a:solidFill>
                  <a:srgbClr val="D1D5DB"/>
                </a:solidFill>
                <a:effectLst/>
                <a:latin typeface="Söhne"/>
              </a:rPr>
              <a:t>Data Collection:</a:t>
            </a:r>
            <a:endParaRPr lang="en-IN" dirty="0"/>
          </a:p>
        </p:txBody>
      </p:sp>
      <p:sp>
        <p:nvSpPr>
          <p:cNvPr id="6" name="Content Placeholder 5">
            <a:extLst>
              <a:ext uri="{FF2B5EF4-FFF2-40B4-BE49-F238E27FC236}">
                <a16:creationId xmlns:a16="http://schemas.microsoft.com/office/drawing/2014/main" id="{64D9492A-D1FB-78FE-28FD-D87A3823B98A}"/>
              </a:ext>
            </a:extLst>
          </p:cNvPr>
          <p:cNvSpPr>
            <a:spLocks noGrp="1"/>
          </p:cNvSpPr>
          <p:nvPr>
            <p:ph idx="1"/>
          </p:nvPr>
        </p:nvSpPr>
        <p:spPr>
          <a:xfrm>
            <a:off x="1097280" y="1845734"/>
            <a:ext cx="5824630" cy="4023360"/>
          </a:xfrm>
        </p:spPr>
        <p:txBody>
          <a:bodyPr/>
          <a:lstStyle/>
          <a:p>
            <a:endParaRPr lang="en-IN"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799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B683B-520B-D78A-5E85-C21897F5B52A}"/>
              </a:ext>
            </a:extLst>
          </p:cNvPr>
          <p:cNvSpPr>
            <a:spLocks noGrp="1"/>
          </p:cNvSpPr>
          <p:nvPr>
            <p:ph type="title"/>
          </p:nvPr>
        </p:nvSpPr>
        <p:spPr/>
        <p:txBody>
          <a:bodyPr>
            <a:normAutofit/>
          </a:bodyPr>
          <a:lstStyle/>
          <a:p>
            <a:pPr algn="l"/>
            <a:r>
              <a:rPr lang="en-IN" b="1" i="0" dirty="0">
                <a:effectLst/>
                <a:latin typeface="Söhne"/>
              </a:rPr>
              <a:t>Results:</a:t>
            </a:r>
            <a:endParaRPr lang="en-IN" dirty="0"/>
          </a:p>
        </p:txBody>
      </p:sp>
      <p:sp>
        <p:nvSpPr>
          <p:cNvPr id="6" name="Content Placeholder 5">
            <a:extLst>
              <a:ext uri="{FF2B5EF4-FFF2-40B4-BE49-F238E27FC236}">
                <a16:creationId xmlns:a16="http://schemas.microsoft.com/office/drawing/2014/main" id="{64D9492A-D1FB-78FE-28FD-D87A3823B98A}"/>
              </a:ext>
            </a:extLst>
          </p:cNvPr>
          <p:cNvSpPr>
            <a:spLocks noGrp="1"/>
          </p:cNvSpPr>
          <p:nvPr>
            <p:ph idx="1"/>
          </p:nvPr>
        </p:nvSpPr>
        <p:spPr>
          <a:xfrm>
            <a:off x="1097280" y="1845734"/>
            <a:ext cx="5824630" cy="4023360"/>
          </a:xfrm>
        </p:spPr>
        <p:txBody>
          <a:bodyPr/>
          <a:lstStyle/>
          <a:p>
            <a:endParaRPr lang="en-IN"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4326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B683B-520B-D78A-5E85-C21897F5B52A}"/>
              </a:ext>
            </a:extLst>
          </p:cNvPr>
          <p:cNvSpPr>
            <a:spLocks noGrp="1"/>
          </p:cNvSpPr>
          <p:nvPr>
            <p:ph type="title"/>
          </p:nvPr>
        </p:nvSpPr>
        <p:spPr/>
        <p:txBody>
          <a:bodyPr>
            <a:normAutofit/>
          </a:bodyPr>
          <a:lstStyle/>
          <a:p>
            <a:pPr algn="l"/>
            <a:r>
              <a:rPr lang="en-IN" b="1" i="0" dirty="0">
                <a:solidFill>
                  <a:srgbClr val="D1D5DB"/>
                </a:solidFill>
                <a:effectLst/>
                <a:latin typeface="Söhne"/>
              </a:rPr>
              <a:t>Challenges and Limitations:</a:t>
            </a:r>
            <a:endParaRPr lang="en-IN" dirty="0"/>
          </a:p>
        </p:txBody>
      </p:sp>
      <p:sp>
        <p:nvSpPr>
          <p:cNvPr id="6" name="Content Placeholder 5">
            <a:extLst>
              <a:ext uri="{FF2B5EF4-FFF2-40B4-BE49-F238E27FC236}">
                <a16:creationId xmlns:a16="http://schemas.microsoft.com/office/drawing/2014/main" id="{64D9492A-D1FB-78FE-28FD-D87A3823B98A}"/>
              </a:ext>
            </a:extLst>
          </p:cNvPr>
          <p:cNvSpPr>
            <a:spLocks noGrp="1"/>
          </p:cNvSpPr>
          <p:nvPr>
            <p:ph idx="1"/>
          </p:nvPr>
        </p:nvSpPr>
        <p:spPr>
          <a:xfrm>
            <a:off x="1097280" y="1845734"/>
            <a:ext cx="5824630" cy="4023360"/>
          </a:xfrm>
        </p:spPr>
        <p:txBody>
          <a:bodyPr/>
          <a:lstStyle/>
          <a:p>
            <a:endParaRPr lang="en-IN"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9309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B683B-520B-D78A-5E85-C21897F5B52A}"/>
              </a:ext>
            </a:extLst>
          </p:cNvPr>
          <p:cNvSpPr>
            <a:spLocks noGrp="1"/>
          </p:cNvSpPr>
          <p:nvPr>
            <p:ph type="title"/>
          </p:nvPr>
        </p:nvSpPr>
        <p:spPr/>
        <p:txBody>
          <a:bodyPr>
            <a:normAutofit/>
          </a:bodyPr>
          <a:lstStyle/>
          <a:p>
            <a:pPr algn="l"/>
            <a:r>
              <a:rPr lang="en-IN" b="1" i="0" dirty="0">
                <a:effectLst/>
                <a:latin typeface="Söhne"/>
              </a:rPr>
              <a:t>Future Work:</a:t>
            </a:r>
            <a:endParaRPr lang="en-IN" dirty="0"/>
          </a:p>
        </p:txBody>
      </p:sp>
      <p:sp>
        <p:nvSpPr>
          <p:cNvPr id="6" name="Content Placeholder 5">
            <a:extLst>
              <a:ext uri="{FF2B5EF4-FFF2-40B4-BE49-F238E27FC236}">
                <a16:creationId xmlns:a16="http://schemas.microsoft.com/office/drawing/2014/main" id="{64D9492A-D1FB-78FE-28FD-D87A3823B98A}"/>
              </a:ext>
            </a:extLst>
          </p:cNvPr>
          <p:cNvSpPr>
            <a:spLocks noGrp="1"/>
          </p:cNvSpPr>
          <p:nvPr>
            <p:ph idx="1"/>
          </p:nvPr>
        </p:nvSpPr>
        <p:spPr>
          <a:xfrm>
            <a:off x="1097280" y="1845734"/>
            <a:ext cx="5824630" cy="4023360"/>
          </a:xfrm>
        </p:spPr>
        <p:txBody>
          <a:bodyPr/>
          <a:lstStyle/>
          <a:p>
            <a:endParaRPr lang="en-IN"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4667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B683B-520B-D78A-5E85-C21897F5B52A}"/>
              </a:ext>
            </a:extLst>
          </p:cNvPr>
          <p:cNvSpPr>
            <a:spLocks noGrp="1"/>
          </p:cNvSpPr>
          <p:nvPr>
            <p:ph type="title"/>
          </p:nvPr>
        </p:nvSpPr>
        <p:spPr/>
        <p:txBody>
          <a:bodyPr>
            <a:normAutofit/>
          </a:bodyPr>
          <a:lstStyle/>
          <a:p>
            <a:pPr algn="l"/>
            <a:r>
              <a:rPr lang="en-IN" b="1" i="0" dirty="0">
                <a:effectLst/>
                <a:latin typeface="Söhne"/>
              </a:rPr>
              <a:t>Conclusion:</a:t>
            </a:r>
            <a:endParaRPr lang="en-IN" dirty="0"/>
          </a:p>
        </p:txBody>
      </p:sp>
      <p:sp>
        <p:nvSpPr>
          <p:cNvPr id="25" name="Content Placeholder 24">
            <a:extLst>
              <a:ext uri="{FF2B5EF4-FFF2-40B4-BE49-F238E27FC236}">
                <a16:creationId xmlns:a16="http://schemas.microsoft.com/office/drawing/2014/main" id="{B8280865-7974-3B01-013E-CA340156D74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85656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B683B-520B-D78A-5E85-C21897F5B52A}"/>
              </a:ext>
            </a:extLst>
          </p:cNvPr>
          <p:cNvSpPr>
            <a:spLocks noGrp="1"/>
          </p:cNvSpPr>
          <p:nvPr>
            <p:ph type="title"/>
          </p:nvPr>
        </p:nvSpPr>
        <p:spPr/>
        <p:txBody>
          <a:bodyPr>
            <a:normAutofit/>
          </a:bodyPr>
          <a:lstStyle/>
          <a:p>
            <a:pPr algn="l"/>
            <a:r>
              <a:rPr lang="en-IN" b="1" i="0" dirty="0">
                <a:effectLst/>
                <a:latin typeface="Söhne"/>
              </a:rPr>
              <a:t>References:</a:t>
            </a:r>
            <a:endParaRPr lang="en-IN" dirty="0"/>
          </a:p>
        </p:txBody>
      </p:sp>
      <p:sp>
        <p:nvSpPr>
          <p:cNvPr id="6" name="Content Placeholder 5">
            <a:extLst>
              <a:ext uri="{FF2B5EF4-FFF2-40B4-BE49-F238E27FC236}">
                <a16:creationId xmlns:a16="http://schemas.microsoft.com/office/drawing/2014/main" id="{64D9492A-D1FB-78FE-28FD-D87A3823B98A}"/>
              </a:ext>
            </a:extLst>
          </p:cNvPr>
          <p:cNvSpPr>
            <a:spLocks noGrp="1"/>
          </p:cNvSpPr>
          <p:nvPr>
            <p:ph idx="1"/>
          </p:nvPr>
        </p:nvSpPr>
        <p:spPr>
          <a:xfrm>
            <a:off x="1097280" y="1845734"/>
            <a:ext cx="10190152" cy="4023360"/>
          </a:xfrm>
        </p:spPr>
        <p:txBody>
          <a:bodyPr>
            <a:normAutofit fontScale="85000" lnSpcReduction="20000"/>
          </a:bodyPr>
          <a:lstStyle/>
          <a:p>
            <a:r>
              <a:rPr lang="en-IN" dirty="0"/>
              <a:t>• e Arriba-Pérez F, </a:t>
            </a:r>
            <a:r>
              <a:rPr lang="en-IN" dirty="0" err="1"/>
              <a:t>Caeiro</a:t>
            </a:r>
            <a:r>
              <a:rPr lang="en-IN" dirty="0"/>
              <a:t>-Rodríguez M, Santos-Gago JM, "Collection and Processing of Data from Wrist Wearable Devices in Heterogeneous and Multiple-User Scenarios" </a:t>
            </a:r>
            <a:r>
              <a:rPr lang="en-IN" dirty="0" err="1"/>
              <a:t>doi</a:t>
            </a:r>
            <a:r>
              <a:rPr lang="en-IN" dirty="0"/>
              <a:t>: 10.3390/s16091538. PMID: 27657081. </a:t>
            </a:r>
          </a:p>
          <a:p>
            <a:r>
              <a:rPr lang="en-IN" dirty="0"/>
              <a:t>• C. G. Quintero M., J. O. López, and A. C. Cuervo Pinilla, "Driver </a:t>
            </a:r>
            <a:r>
              <a:rPr lang="en-IN" dirty="0" err="1"/>
              <a:t>behavior</a:t>
            </a:r>
            <a:r>
              <a:rPr lang="en-IN" dirty="0"/>
              <a:t> classification model based on an intelligent driving diagnosis system," 2012 15th International IEEE Conference on Intelligent Transportation Systems, Anchorage, AK, USA, 2012, pp. 894-899, </a:t>
            </a:r>
            <a:r>
              <a:rPr lang="en-IN" dirty="0" err="1"/>
              <a:t>doi</a:t>
            </a:r>
            <a:r>
              <a:rPr lang="en-IN" dirty="0"/>
              <a:t>: 10.1109/ITSC.2012.6338727. </a:t>
            </a:r>
          </a:p>
          <a:p>
            <a:r>
              <a:rPr lang="en-IN" dirty="0"/>
              <a:t>• Huang, E. and </a:t>
            </a:r>
            <a:r>
              <a:rPr lang="en-IN" dirty="0" err="1"/>
              <a:t>Onnela</a:t>
            </a:r>
            <a:r>
              <a:rPr lang="en-IN" dirty="0"/>
              <a:t>, J.P., 2019. "Activity Classification Using Smartphone Gyroscope and Accelerometer Data". </a:t>
            </a:r>
            <a:r>
              <a:rPr lang="en-IN" dirty="0" err="1"/>
              <a:t>arXiv</a:t>
            </a:r>
            <a:r>
              <a:rPr lang="en-IN" dirty="0"/>
              <a:t> preprint arXiv:1903.12616. </a:t>
            </a:r>
          </a:p>
          <a:p>
            <a:r>
              <a:rPr lang="en-IN" dirty="0"/>
              <a:t>• Quiroz, Juan C. and Yong, Min </a:t>
            </a:r>
            <a:r>
              <a:rPr lang="en-IN" dirty="0" err="1"/>
              <a:t>Hooi</a:t>
            </a:r>
            <a:r>
              <a:rPr lang="en-IN" dirty="0"/>
              <a:t> and </a:t>
            </a:r>
            <a:r>
              <a:rPr lang="en-IN" dirty="0" err="1"/>
              <a:t>Geangu</a:t>
            </a:r>
            <a:r>
              <a:rPr lang="en-IN" dirty="0"/>
              <a:t>, Elena, "</a:t>
            </a:r>
            <a:r>
              <a:rPr lang="en-IN" dirty="0" err="1"/>
              <a:t>EmotionRecognition</a:t>
            </a:r>
            <a:r>
              <a:rPr lang="en-IN" dirty="0"/>
              <a:t> Using Smart Watch Accelerometer" </a:t>
            </a:r>
            <a:r>
              <a:rPr lang="en-IN" dirty="0" err="1"/>
              <a:t>doi</a:t>
            </a:r>
            <a:r>
              <a:rPr lang="en-IN" dirty="0"/>
              <a:t>: 10.1145/ 3123024.3125614. </a:t>
            </a:r>
          </a:p>
          <a:p>
            <a:r>
              <a:rPr lang="en-IN" dirty="0"/>
              <a:t>• John A, </a:t>
            </a:r>
            <a:r>
              <a:rPr lang="en-IN" dirty="0" err="1"/>
              <a:t>Nundy</a:t>
            </a:r>
            <a:r>
              <a:rPr lang="en-IN" dirty="0"/>
              <a:t> KK, Cardiff B, John D. "</a:t>
            </a:r>
            <a:r>
              <a:rPr lang="en-IN" dirty="0" err="1"/>
              <a:t>SomnNET</a:t>
            </a:r>
            <a:r>
              <a:rPr lang="en-IN" dirty="0"/>
              <a:t>: An SpO2 Based Deep Learning Network for Sleep </a:t>
            </a:r>
            <a:r>
              <a:rPr lang="en-IN" dirty="0" err="1"/>
              <a:t>Apnea</a:t>
            </a:r>
            <a:r>
              <a:rPr lang="en-IN" dirty="0"/>
              <a:t> Detection in Smartwatches. Annu Int Conf IEEE Eng Med </a:t>
            </a:r>
            <a:r>
              <a:rPr lang="en-IN" dirty="0" err="1"/>
              <a:t>Biol</a:t>
            </a:r>
            <a:r>
              <a:rPr lang="en-IN" dirty="0"/>
              <a:t> Soc. 2021 Nov;2021:1961- 1964. </a:t>
            </a:r>
            <a:r>
              <a:rPr lang="en-IN" dirty="0" err="1"/>
              <a:t>doi</a:t>
            </a:r>
            <a:r>
              <a:rPr lang="en-IN" dirty="0"/>
              <a:t>: 10.1109/EMBC46164.2021.9631037. PMID: 34891671. </a:t>
            </a:r>
          </a:p>
          <a:p>
            <a:r>
              <a:rPr lang="en-IN" dirty="0"/>
              <a:t>• "</a:t>
            </a:r>
            <a:r>
              <a:rPr lang="en-IN" dirty="0" err="1"/>
              <a:t>DaFlasher</a:t>
            </a:r>
            <a:r>
              <a:rPr lang="en-IN" dirty="0"/>
              <a:t> app", https://github.com/atc1441/DaFlasherFiles.git. </a:t>
            </a:r>
          </a:p>
          <a:p>
            <a:r>
              <a:rPr lang="en-IN" dirty="0"/>
              <a:t>• "Wasp-</a:t>
            </a:r>
            <a:r>
              <a:rPr lang="en-IN" dirty="0" err="1"/>
              <a:t>Os</a:t>
            </a:r>
            <a:r>
              <a:rPr lang="en-IN" dirty="0"/>
              <a:t>" https://github.com/wasp-os/wasp-os.git</a:t>
            </a:r>
            <a:endParaRPr lang="en-IN"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6565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B683B-520B-D78A-5E85-C21897F5B52A}"/>
              </a:ext>
            </a:extLst>
          </p:cNvPr>
          <p:cNvSpPr>
            <a:spLocks noGrp="1"/>
          </p:cNvSpPr>
          <p:nvPr>
            <p:ph type="title"/>
          </p:nvPr>
        </p:nvSpPr>
        <p:spPr/>
        <p:txBody>
          <a:bodyPr>
            <a:normAutofit/>
          </a:bodyPr>
          <a:lstStyle/>
          <a:p>
            <a:pPr algn="l"/>
            <a:endParaRPr lang="en-IN" dirty="0"/>
          </a:p>
        </p:txBody>
      </p:sp>
      <p:pic>
        <p:nvPicPr>
          <p:cNvPr id="27" name="Content Placeholder 26" descr="Diagram of a diagram of a data system&#10;&#10;Description automatically generated with medium confidence">
            <a:extLst>
              <a:ext uri="{FF2B5EF4-FFF2-40B4-BE49-F238E27FC236}">
                <a16:creationId xmlns:a16="http://schemas.microsoft.com/office/drawing/2014/main" id="{0F5D95CD-2948-F854-2F82-9C6A19BE78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726551"/>
            <a:ext cx="2795536" cy="1581956"/>
          </a:xfrm>
        </p:spPr>
      </p:pic>
      <p:pic>
        <p:nvPicPr>
          <p:cNvPr id="29" name="Picture 28" descr="A diagram of a computer system&#10;&#10;Description automatically generated">
            <a:extLst>
              <a:ext uri="{FF2B5EF4-FFF2-40B4-BE49-F238E27FC236}">
                <a16:creationId xmlns:a16="http://schemas.microsoft.com/office/drawing/2014/main" id="{2182F13B-E3EA-3ACC-D405-00E97046C9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4180" y="1659501"/>
            <a:ext cx="2708787" cy="3067050"/>
          </a:xfrm>
          <a:prstGeom prst="rect">
            <a:avLst/>
          </a:prstGeom>
        </p:spPr>
      </p:pic>
      <p:pic>
        <p:nvPicPr>
          <p:cNvPr id="31" name="Picture 30" descr="A screenshot of a cell phone&#10;&#10;Description automatically generated">
            <a:extLst>
              <a:ext uri="{FF2B5EF4-FFF2-40B4-BE49-F238E27FC236}">
                <a16:creationId xmlns:a16="http://schemas.microsoft.com/office/drawing/2014/main" id="{16EF43DA-9ED9-AED8-7D01-568B520EB3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824" y="1797467"/>
            <a:ext cx="3249952" cy="3067050"/>
          </a:xfrm>
          <a:prstGeom prst="rect">
            <a:avLst/>
          </a:prstGeom>
        </p:spPr>
      </p:pic>
      <p:pic>
        <p:nvPicPr>
          <p:cNvPr id="33" name="Picture 32" descr="A screenshot of a phone&#10;&#10;Description automatically generated">
            <a:extLst>
              <a:ext uri="{FF2B5EF4-FFF2-40B4-BE49-F238E27FC236}">
                <a16:creationId xmlns:a16="http://schemas.microsoft.com/office/drawing/2014/main" id="{E74563D9-2A7D-203A-3C1E-84A814131D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75723" y="2402022"/>
            <a:ext cx="3293304" cy="2718619"/>
          </a:xfrm>
          <a:prstGeom prst="rect">
            <a:avLst/>
          </a:prstGeom>
        </p:spPr>
      </p:pic>
      <p:pic>
        <p:nvPicPr>
          <p:cNvPr id="35" name="Picture 34" descr="A screenshot of a chat&#10;&#10;Description automatically generated">
            <a:extLst>
              <a:ext uri="{FF2B5EF4-FFF2-40B4-BE49-F238E27FC236}">
                <a16:creationId xmlns:a16="http://schemas.microsoft.com/office/drawing/2014/main" id="{0D0648C9-0598-8B8D-C364-FF6A363C3E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58199" y="332332"/>
            <a:ext cx="2191962" cy="1737359"/>
          </a:xfrm>
          <a:prstGeom prst="rect">
            <a:avLst/>
          </a:prstGeom>
        </p:spPr>
      </p:pic>
    </p:spTree>
    <p:extLst>
      <p:ext uri="{BB962C8B-B14F-4D97-AF65-F5344CB8AC3E}">
        <p14:creationId xmlns:p14="http://schemas.microsoft.com/office/powerpoint/2010/main" val="2732114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table with text and symbols&#10;&#10;Description automatically generated with medium confidence">
            <a:extLst>
              <a:ext uri="{FF2B5EF4-FFF2-40B4-BE49-F238E27FC236}">
                <a16:creationId xmlns:a16="http://schemas.microsoft.com/office/drawing/2014/main" id="{D882FB66-C3D1-E7F3-D0EE-76BAB0041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523" y="131506"/>
            <a:ext cx="4724400" cy="2209800"/>
          </a:xfrm>
          <a:prstGeom prst="rect">
            <a:avLst/>
          </a:prstGeom>
        </p:spPr>
      </p:pic>
      <p:pic>
        <p:nvPicPr>
          <p:cNvPr id="5" name="Picture 4" descr="A graph of a number of people&#10;&#10;Description automatically generated with medium confidence">
            <a:extLst>
              <a:ext uri="{FF2B5EF4-FFF2-40B4-BE49-F238E27FC236}">
                <a16:creationId xmlns:a16="http://schemas.microsoft.com/office/drawing/2014/main" id="{C48CF000-02BD-798D-CB11-9DD01D8A5B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366" y="2341306"/>
            <a:ext cx="4733925" cy="3219450"/>
          </a:xfrm>
          <a:prstGeom prst="rect">
            <a:avLst/>
          </a:prstGeom>
        </p:spPr>
      </p:pic>
      <p:pic>
        <p:nvPicPr>
          <p:cNvPr id="7" name="Picture 6" descr="Diagram of a software server&#10;&#10;Description automatically generated with medium confidence">
            <a:extLst>
              <a:ext uri="{FF2B5EF4-FFF2-40B4-BE49-F238E27FC236}">
                <a16:creationId xmlns:a16="http://schemas.microsoft.com/office/drawing/2014/main" id="{3489F1AA-91A5-267A-F88D-E3359D6269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09550"/>
            <a:ext cx="4924425" cy="3219450"/>
          </a:xfrm>
          <a:prstGeom prst="rect">
            <a:avLst/>
          </a:prstGeom>
        </p:spPr>
      </p:pic>
      <p:pic>
        <p:nvPicPr>
          <p:cNvPr id="9" name="Picture 8" descr="A diagram of a computer system&#10;&#10;Description automatically generated">
            <a:extLst>
              <a:ext uri="{FF2B5EF4-FFF2-40B4-BE49-F238E27FC236}">
                <a16:creationId xmlns:a16="http://schemas.microsoft.com/office/drawing/2014/main" id="{4D89B08F-1675-03FA-345E-F74C2683DE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34749" y="3281824"/>
            <a:ext cx="2885768" cy="3067050"/>
          </a:xfrm>
          <a:prstGeom prst="rect">
            <a:avLst/>
          </a:prstGeom>
        </p:spPr>
      </p:pic>
    </p:spTree>
    <p:extLst>
      <p:ext uri="{BB962C8B-B14F-4D97-AF65-F5344CB8AC3E}">
        <p14:creationId xmlns:p14="http://schemas.microsoft.com/office/powerpoint/2010/main" val="2224189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B683B-520B-D78A-5E85-C21897F5B52A}"/>
              </a:ext>
            </a:extLst>
          </p:cNvPr>
          <p:cNvSpPr>
            <a:spLocks noGrp="1"/>
          </p:cNvSpPr>
          <p:nvPr>
            <p:ph type="title"/>
          </p:nvPr>
        </p:nvSpPr>
        <p:spPr/>
        <p:txBody>
          <a:bodyPr/>
          <a:lstStyle/>
          <a:p>
            <a:r>
              <a:rPr lang="en-US" dirty="0"/>
              <a:t>Title</a:t>
            </a:r>
            <a:endParaRPr lang="en-IN" dirty="0"/>
          </a:p>
        </p:txBody>
      </p:sp>
      <p:sp>
        <p:nvSpPr>
          <p:cNvPr id="3" name="Content Placeholder 2">
            <a:extLst>
              <a:ext uri="{FF2B5EF4-FFF2-40B4-BE49-F238E27FC236}">
                <a16:creationId xmlns:a16="http://schemas.microsoft.com/office/drawing/2014/main" id="{CE2A5ECC-9A42-8C3D-DCB1-EA7B77C33228}"/>
              </a:ext>
            </a:extLst>
          </p:cNvPr>
          <p:cNvSpPr>
            <a:spLocks noGrp="1"/>
          </p:cNvSpPr>
          <p:nvPr>
            <p:ph idx="1"/>
          </p:nvPr>
        </p:nvSpPr>
        <p:spPr>
          <a:xfrm>
            <a:off x="1097280" y="2328350"/>
            <a:ext cx="9924681" cy="4351338"/>
          </a:xfrm>
        </p:spPr>
        <p:txBody>
          <a:bodyPr>
            <a:normAutofit/>
          </a:bodyPr>
          <a:lstStyle/>
          <a:p>
            <a:r>
              <a:rPr lang="en-US" b="0" i="0" dirty="0">
                <a:effectLst/>
                <a:latin typeface="Times New Roman" panose="02020603050405020304" pitchFamily="18" charset="0"/>
              </a:rPr>
              <a:t>Our project is centered around enhancing road safety by utilizing vehicular and physiological sensors to evaluate a driver's behavior while operating a two-wheeler.</a:t>
            </a:r>
          </a:p>
          <a:p>
            <a:r>
              <a:rPr lang="en-US" b="0" i="0" dirty="0">
                <a:effectLst/>
                <a:latin typeface="Times New Roman" panose="02020603050405020304" pitchFamily="18" charset="0"/>
              </a:rPr>
              <a:t>We collect extensive sensor data and channel it into a sophisticated machine learning model.</a:t>
            </a:r>
          </a:p>
          <a:p>
            <a:r>
              <a:rPr lang="en-US" b="0" i="0" dirty="0">
                <a:effectLst/>
                <a:latin typeface="Times New Roman" panose="02020603050405020304" pitchFamily="18" charset="0"/>
              </a:rPr>
              <a:t>This AI model leverages classification and neural networks to predict a driver's behavior and driving patterns.</a:t>
            </a:r>
          </a:p>
          <a:p>
            <a:r>
              <a:rPr lang="en-US" b="0" i="0" dirty="0">
                <a:effectLst/>
                <a:latin typeface="Times New Roman" panose="02020603050405020304" pitchFamily="18" charset="0"/>
              </a:rPr>
              <a:t>The Advanced Driver Assistance Systems (ADAS) developed for two-wheelers offer real-time support to the driver.</a:t>
            </a:r>
          </a:p>
          <a:p>
            <a:r>
              <a:rPr lang="en-US" b="0" i="0" dirty="0">
                <a:effectLst/>
                <a:latin typeface="Times New Roman" panose="02020603050405020304" pitchFamily="18" charset="0"/>
              </a:rPr>
              <a:t>They not only assess behavior but also provide immediate feedback and valuable suggestions for improving driving patterns.</a:t>
            </a:r>
            <a:endParaRPr lang="en-IN" dirty="0"/>
          </a:p>
        </p:txBody>
      </p:sp>
    </p:spTree>
    <p:extLst>
      <p:ext uri="{BB962C8B-B14F-4D97-AF65-F5344CB8AC3E}">
        <p14:creationId xmlns:p14="http://schemas.microsoft.com/office/powerpoint/2010/main" val="4281549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B683B-520B-D78A-5E85-C21897F5B52A}"/>
              </a:ext>
            </a:extLst>
          </p:cNvPr>
          <p:cNvSpPr>
            <a:spLocks noGrp="1"/>
          </p:cNvSpPr>
          <p:nvPr>
            <p:ph type="title"/>
          </p:nvPr>
        </p:nvSpPr>
        <p:spPr>
          <a:xfrm>
            <a:off x="1097280" y="257106"/>
            <a:ext cx="10058400" cy="1450757"/>
          </a:xfrm>
        </p:spPr>
        <p:txBody>
          <a:bodyPr/>
          <a:lstStyle/>
          <a:p>
            <a:r>
              <a:rPr lang="en-US" dirty="0"/>
              <a:t>Why</a:t>
            </a:r>
            <a:endParaRPr lang="en-IN" dirty="0"/>
          </a:p>
        </p:txBody>
      </p:sp>
      <p:sp>
        <p:nvSpPr>
          <p:cNvPr id="3" name="Content Placeholder 2">
            <a:extLst>
              <a:ext uri="{FF2B5EF4-FFF2-40B4-BE49-F238E27FC236}">
                <a16:creationId xmlns:a16="http://schemas.microsoft.com/office/drawing/2014/main" id="{CE2A5ECC-9A42-8C3D-DCB1-EA7B77C33228}"/>
              </a:ext>
            </a:extLst>
          </p:cNvPr>
          <p:cNvSpPr>
            <a:spLocks noGrp="1"/>
          </p:cNvSpPr>
          <p:nvPr>
            <p:ph idx="1"/>
          </p:nvPr>
        </p:nvSpPr>
        <p:spPr/>
        <p:txBody>
          <a:bodyPr>
            <a:normAutofit/>
          </a:bodyPr>
          <a:lstStyle/>
          <a:p>
            <a:r>
              <a:rPr lang="en-US" b="0" i="0" dirty="0">
                <a:effectLst/>
                <a:latin typeface="Times New Roman" panose="02020603050405020304" pitchFamily="18" charset="0"/>
                <a:cs typeface="Times New Roman" panose="02020603050405020304" pitchFamily="18" charset="0"/>
              </a:rPr>
              <a:t>The Indian two-wheeler market size reached a volume of 18 Million Units in 2022. </a:t>
            </a:r>
          </a:p>
          <a:p>
            <a:r>
              <a:rPr lang="en-US" b="0" i="0" dirty="0">
                <a:effectLst/>
                <a:latin typeface="Times New Roman" panose="02020603050405020304" pitchFamily="18" charset="0"/>
                <a:cs typeface="Times New Roman" panose="02020603050405020304" pitchFamily="18" charset="0"/>
              </a:rPr>
              <a:t>NCRB reports says that 1,55,622 people died in road accident in 2021 out of which nearly 70,000 people are driving two-wheelers. </a:t>
            </a:r>
          </a:p>
          <a:p>
            <a:r>
              <a:rPr lang="en-US" b="0" i="0" dirty="0">
                <a:effectLst/>
                <a:latin typeface="Times New Roman" panose="02020603050405020304" pitchFamily="18" charset="0"/>
                <a:cs typeface="Times New Roman" panose="02020603050405020304" pitchFamily="18" charset="0"/>
              </a:rPr>
              <a:t>The highest numbers of deaths in road accidents were reported on the National Highways.</a:t>
            </a:r>
          </a:p>
          <a:p>
            <a:r>
              <a:rPr lang="en-US" b="0" i="0" dirty="0">
                <a:effectLst/>
                <a:latin typeface="Times New Roman" panose="02020603050405020304" pitchFamily="18" charset="0"/>
                <a:cs typeface="Times New Roman" panose="02020603050405020304" pitchFamily="18" charset="0"/>
              </a:rPr>
              <a:t>There are many reasons for accidents like Blind spots, over speeding, Distracted Driving, and frequent lane changing.</a:t>
            </a:r>
          </a:p>
          <a:p>
            <a:pPr marL="0" indent="0">
              <a:buNone/>
            </a:pP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2141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B683B-520B-D78A-5E85-C21897F5B52A}"/>
              </a:ext>
            </a:extLst>
          </p:cNvPr>
          <p:cNvSpPr>
            <a:spLocks noGrp="1"/>
          </p:cNvSpPr>
          <p:nvPr>
            <p:ph type="title"/>
          </p:nvPr>
        </p:nvSpPr>
        <p:spPr/>
        <p:txBody>
          <a:bodyPr/>
          <a:lstStyle/>
          <a:p>
            <a:r>
              <a:rPr lang="en-US" dirty="0"/>
              <a:t>Existing Solutions</a:t>
            </a:r>
            <a:endParaRPr lang="en-IN" dirty="0"/>
          </a:p>
        </p:txBody>
      </p:sp>
      <p:sp>
        <p:nvSpPr>
          <p:cNvPr id="3" name="Content Placeholder 2">
            <a:extLst>
              <a:ext uri="{FF2B5EF4-FFF2-40B4-BE49-F238E27FC236}">
                <a16:creationId xmlns:a16="http://schemas.microsoft.com/office/drawing/2014/main" id="{CE2A5ECC-9A42-8C3D-DCB1-EA7B77C33228}"/>
              </a:ext>
            </a:extLst>
          </p:cNvPr>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1. Making applications to collect data</a:t>
            </a:r>
          </a:p>
          <a:p>
            <a:r>
              <a:rPr lang="en-US" dirty="0">
                <a:latin typeface="Times New Roman" panose="02020603050405020304" pitchFamily="18" charset="0"/>
                <a:cs typeface="Times New Roman" panose="02020603050405020304" pitchFamily="18" charset="0"/>
              </a:rPr>
              <a:t>Developers are diligently crafting applications for smartwatches and Smartphones. The primary objective of this symbiotic software ecosystem is to seamlessly collect and relay sensor data from smartwatches to their paired mobile applications.</a:t>
            </a:r>
          </a:p>
          <a:p>
            <a:r>
              <a:rPr lang="en-US" dirty="0">
                <a:latin typeface="Times New Roman" panose="02020603050405020304" pitchFamily="18" charset="0"/>
                <a:cs typeface="Times New Roman" panose="02020603050405020304" pitchFamily="18" charset="0"/>
              </a:rPr>
              <a:t>Data will transfer from smart watch to smart phone using Bluetooth technology.</a:t>
            </a:r>
          </a:p>
          <a:p>
            <a:r>
              <a:rPr lang="en-US" dirty="0">
                <a:latin typeface="Times New Roman" panose="02020603050405020304" pitchFamily="18" charset="0"/>
                <a:cs typeface="Times New Roman" panose="02020603050405020304" pitchFamily="18" charset="0"/>
              </a:rPr>
              <a:t>This method will work if our watch Operating System give access to developers. </a:t>
            </a:r>
          </a:p>
          <a:p>
            <a:r>
              <a:rPr lang="en-US" dirty="0">
                <a:latin typeface="Times New Roman" panose="02020603050405020304" pitchFamily="18" charset="0"/>
                <a:cs typeface="Times New Roman" panose="02020603050405020304" pitchFamily="18" charset="0"/>
              </a:rPr>
              <a:t>Some operating system are open for developers to work on there OS like </a:t>
            </a:r>
          </a:p>
          <a:p>
            <a:pPr lvl="1"/>
            <a:r>
              <a:rPr lang="en-US" dirty="0">
                <a:latin typeface="Times New Roman" panose="02020603050405020304" pitchFamily="18" charset="0"/>
                <a:cs typeface="Times New Roman" panose="02020603050405020304" pitchFamily="18" charset="0"/>
              </a:rPr>
              <a:t>Google Wear-OS</a:t>
            </a:r>
          </a:p>
          <a:p>
            <a:pPr lvl="1"/>
            <a:r>
              <a:rPr lang="en-US" dirty="0">
                <a:latin typeface="Times New Roman" panose="02020603050405020304" pitchFamily="18" charset="0"/>
                <a:cs typeface="Times New Roman" panose="02020603050405020304" pitchFamily="18" charset="0"/>
              </a:rPr>
              <a:t>Samsung Tizen</a:t>
            </a:r>
          </a:p>
          <a:p>
            <a:pPr lvl="1"/>
            <a:r>
              <a:rPr lang="en-US" dirty="0">
                <a:latin typeface="Times New Roman" panose="02020603050405020304" pitchFamily="18" charset="0"/>
                <a:cs typeface="Times New Roman" panose="02020603050405020304" pitchFamily="18" charset="0"/>
              </a:rPr>
              <a:t>Wasp-OS</a:t>
            </a:r>
          </a:p>
        </p:txBody>
      </p:sp>
    </p:spTree>
    <p:extLst>
      <p:ext uri="{BB962C8B-B14F-4D97-AF65-F5344CB8AC3E}">
        <p14:creationId xmlns:p14="http://schemas.microsoft.com/office/powerpoint/2010/main" val="1406832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B683B-520B-D78A-5E85-C21897F5B52A}"/>
              </a:ext>
            </a:extLst>
          </p:cNvPr>
          <p:cNvSpPr>
            <a:spLocks noGrp="1"/>
          </p:cNvSpPr>
          <p:nvPr>
            <p:ph type="title"/>
          </p:nvPr>
        </p:nvSpPr>
        <p:spPr/>
        <p:txBody>
          <a:bodyPr/>
          <a:lstStyle/>
          <a:p>
            <a:r>
              <a:rPr lang="en-US" dirty="0"/>
              <a:t>Existing Solutions</a:t>
            </a:r>
            <a:endParaRPr lang="en-IN" dirty="0"/>
          </a:p>
        </p:txBody>
      </p:sp>
      <p:sp>
        <p:nvSpPr>
          <p:cNvPr id="3" name="Content Placeholder 2">
            <a:extLst>
              <a:ext uri="{FF2B5EF4-FFF2-40B4-BE49-F238E27FC236}">
                <a16:creationId xmlns:a16="http://schemas.microsoft.com/office/drawing/2014/main" id="{CE2A5ECC-9A42-8C3D-DCB1-EA7B77C33228}"/>
              </a:ext>
            </a:extLst>
          </p:cNvPr>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2. Making own hardware</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People are making hardware for four wheelers. Signals are obtained from GPS data logging systems. These signals include information such as speed, acceleration, and steering angle. </a:t>
            </a:r>
          </a:p>
          <a:p>
            <a:r>
              <a:rPr lang="en-US" dirty="0">
                <a:latin typeface="Times New Roman" panose="02020603050405020304" pitchFamily="18" charset="0"/>
                <a:cs typeface="Times New Roman" panose="02020603050405020304" pitchFamily="18" charset="0"/>
              </a:rPr>
              <a:t>The system uses the processed GPS data to diagnose driving behavior. It evaluates driver actions, such as steering and pedal handling, speeding, and deviations from lanes and roads.</a:t>
            </a:r>
          </a:p>
          <a:p>
            <a:r>
              <a:rPr lang="en-US" dirty="0">
                <a:latin typeface="Times New Roman" panose="02020603050405020304" pitchFamily="18" charset="0"/>
                <a:cs typeface="Times New Roman" panose="02020603050405020304" pitchFamily="18" charset="0"/>
              </a:rPr>
              <a:t>AI model will classify drivers as either moderate or aggressive based on their behavior.</a:t>
            </a:r>
          </a:p>
          <a:p>
            <a:r>
              <a:rPr lang="en-US" dirty="0">
                <a:latin typeface="Times New Roman" panose="02020603050405020304" pitchFamily="18" charset="0"/>
                <a:cs typeface="Times New Roman" panose="02020603050405020304" pitchFamily="18" charset="0"/>
              </a:rPr>
              <a:t>It distinguishes between different drivers using neural network algorithms, allowing it to recognize specific individuals.</a:t>
            </a:r>
          </a:p>
          <a:p>
            <a:r>
              <a:rPr lang="en-US" dirty="0">
                <a:latin typeface="Times New Roman" panose="02020603050405020304" pitchFamily="18" charset="0"/>
                <a:cs typeface="Times New Roman" panose="02020603050405020304" pitchFamily="18" charset="0"/>
              </a:rPr>
              <a:t>This system promptly displays accident-prone road segments. This feature offers critical insights into road conditions. </a:t>
            </a:r>
          </a:p>
        </p:txBody>
      </p:sp>
    </p:spTree>
    <p:extLst>
      <p:ext uri="{BB962C8B-B14F-4D97-AF65-F5344CB8AC3E}">
        <p14:creationId xmlns:p14="http://schemas.microsoft.com/office/powerpoint/2010/main" val="1798448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B683B-520B-D78A-5E85-C21897F5B52A}"/>
              </a:ext>
            </a:extLst>
          </p:cNvPr>
          <p:cNvSpPr>
            <a:spLocks noGrp="1"/>
          </p:cNvSpPr>
          <p:nvPr>
            <p:ph type="title"/>
          </p:nvPr>
        </p:nvSpPr>
        <p:spPr/>
        <p:txBody>
          <a:bodyPr/>
          <a:lstStyle/>
          <a:p>
            <a:r>
              <a:rPr lang="en-US" dirty="0"/>
              <a:t>Existing Solutions</a:t>
            </a:r>
            <a:endParaRPr lang="en-IN" dirty="0"/>
          </a:p>
        </p:txBody>
      </p:sp>
      <p:sp>
        <p:nvSpPr>
          <p:cNvPr id="3" name="Content Placeholder 2">
            <a:extLst>
              <a:ext uri="{FF2B5EF4-FFF2-40B4-BE49-F238E27FC236}">
                <a16:creationId xmlns:a16="http://schemas.microsoft.com/office/drawing/2014/main" id="{CE2A5ECC-9A42-8C3D-DCB1-EA7B77C33228}"/>
              </a:ext>
            </a:extLst>
          </p:cNvPr>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3. Wasp-OS</a:t>
            </a:r>
          </a:p>
          <a:p>
            <a:r>
              <a:rPr lang="en-US" dirty="0">
                <a:latin typeface="Times New Roman" panose="02020603050405020304" pitchFamily="18" charset="0"/>
                <a:cs typeface="Times New Roman" panose="02020603050405020304" pitchFamily="18" charset="0"/>
              </a:rPr>
              <a:t>Wasp-OS is an open-source Development based on micro python libraries. A simple and easy-to-use smartwatch operating system for the </a:t>
            </a:r>
            <a:r>
              <a:rPr lang="en-US" dirty="0" err="1">
                <a:latin typeface="Times New Roman" panose="02020603050405020304" pitchFamily="18" charset="0"/>
                <a:cs typeface="Times New Roman" panose="02020603050405020304" pitchFamily="18" charset="0"/>
              </a:rPr>
              <a:t>PineTime</a:t>
            </a:r>
            <a:r>
              <a:rPr lang="en-US" dirty="0">
                <a:latin typeface="Times New Roman" panose="02020603050405020304" pitchFamily="18" charset="0"/>
                <a:cs typeface="Times New Roman" panose="02020603050405020304" pitchFamily="18" charset="0"/>
              </a:rPr>
              <a:t> smartwatch.</a:t>
            </a:r>
          </a:p>
          <a:p>
            <a:r>
              <a:rPr lang="en-US" dirty="0">
                <a:latin typeface="Times New Roman" panose="02020603050405020304" pitchFamily="18" charset="0"/>
                <a:cs typeface="Times New Roman" panose="02020603050405020304" pitchFamily="18" charset="0"/>
              </a:rPr>
              <a:t> Wasp OS supports the development of custom apps using Micro Python. This allows you to create apps for your smartwatch. </a:t>
            </a:r>
          </a:p>
          <a:p>
            <a:r>
              <a:rPr lang="en-US" dirty="0">
                <a:latin typeface="Times New Roman" panose="02020603050405020304" pitchFamily="18" charset="0"/>
                <a:cs typeface="Times New Roman" panose="02020603050405020304" pitchFamily="18" charset="0"/>
              </a:rPr>
              <a:t>Wasp OS supports a variety of sensors, including accelerometers, gyroscopes, and heart rate monitors. You can use Wasp OS to collect sensor data and store it on the smartwatch, or send it to a remote server for further processing</a:t>
            </a:r>
          </a:p>
          <a:p>
            <a:r>
              <a:rPr lang="en-US" dirty="0">
                <a:latin typeface="Times New Roman" panose="02020603050405020304" pitchFamily="18" charset="0"/>
                <a:cs typeface="Times New Roman" panose="02020603050405020304" pitchFamily="18" charset="0"/>
              </a:rPr>
              <a:t>We can use the </a:t>
            </a:r>
            <a:r>
              <a:rPr lang="en-US" dirty="0" err="1">
                <a:latin typeface="Times New Roman" panose="02020603050405020304" pitchFamily="18" charset="0"/>
                <a:cs typeface="Times New Roman" panose="02020603050405020304" pitchFamily="18" charset="0"/>
              </a:rPr>
              <a:t>MicroPython</a:t>
            </a:r>
            <a:r>
              <a:rPr lang="en-US" dirty="0">
                <a:latin typeface="Times New Roman" panose="02020603050405020304" pitchFamily="18" charset="0"/>
                <a:cs typeface="Times New Roman" panose="02020603050405020304" pitchFamily="18" charset="0"/>
              </a:rPr>
              <a:t> network module to send the data over HTTP or MQTT.</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6042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B683B-520B-D78A-5E85-C21897F5B52A}"/>
              </a:ext>
            </a:extLst>
          </p:cNvPr>
          <p:cNvSpPr>
            <a:spLocks noGrp="1"/>
          </p:cNvSpPr>
          <p:nvPr>
            <p:ph type="title"/>
          </p:nvPr>
        </p:nvSpPr>
        <p:spPr/>
        <p:txBody>
          <a:bodyPr/>
          <a:lstStyle/>
          <a:p>
            <a:r>
              <a:rPr lang="en-US" dirty="0"/>
              <a:t>Our Work</a:t>
            </a:r>
            <a:endParaRPr lang="en-IN" dirty="0"/>
          </a:p>
        </p:txBody>
      </p:sp>
      <p:sp>
        <p:nvSpPr>
          <p:cNvPr id="3" name="Content Placeholder 2">
            <a:extLst>
              <a:ext uri="{FF2B5EF4-FFF2-40B4-BE49-F238E27FC236}">
                <a16:creationId xmlns:a16="http://schemas.microsoft.com/office/drawing/2014/main" id="{CE2A5ECC-9A42-8C3D-DCB1-EA7B77C33228}"/>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We are making an Advanced Driving Assisting System(ADAS) for two-wheeler drivers. We have applied different approaches to achieve our goal.</a:t>
            </a:r>
          </a:p>
          <a:p>
            <a:r>
              <a:rPr lang="en-US" dirty="0">
                <a:latin typeface="Times New Roman" panose="02020603050405020304" pitchFamily="18" charset="0"/>
                <a:cs typeface="Times New Roman" panose="02020603050405020304" pitchFamily="18" charset="0"/>
              </a:rPr>
              <a:t>We are using Smart Watch to take Raw sensor data. We are collecting photoplethysmography, Accelerometer, and gyroscope data from Watch.</a:t>
            </a:r>
          </a:p>
          <a:p>
            <a:r>
              <a:rPr lang="en-US" dirty="0">
                <a:latin typeface="Times New Roman" panose="02020603050405020304" pitchFamily="18" charset="0"/>
                <a:cs typeface="Times New Roman" panose="02020603050405020304" pitchFamily="18" charset="0"/>
              </a:rPr>
              <a:t>We are also making one application for smartphones that will collect data. This application has machine learning algorithm which will tell us about driving behavior.</a:t>
            </a:r>
          </a:p>
          <a:p>
            <a:r>
              <a:rPr lang="en-US" dirty="0">
                <a:latin typeface="Times New Roman" panose="02020603050405020304" pitchFamily="18" charset="0"/>
                <a:cs typeface="Times New Roman" panose="02020603050405020304" pitchFamily="18" charset="0"/>
              </a:rPr>
              <a:t>Smart Watch and smartphone relates to Bluetooth technology. The application collects data from the smartwatch and stores this data in a CSV file.</a:t>
            </a:r>
          </a:p>
          <a:p>
            <a:r>
              <a:rPr lang="en-US" dirty="0">
                <a:latin typeface="Times New Roman" panose="02020603050405020304" pitchFamily="18" charset="0"/>
                <a:cs typeface="Times New Roman" panose="02020603050405020304" pitchFamily="18" charset="0"/>
              </a:rPr>
              <a:t>Classification Algorithm will take this data and process it. It will tell driving patterns, road conditions, and blind spots.</a:t>
            </a:r>
          </a:p>
        </p:txBody>
      </p:sp>
    </p:spTree>
    <p:extLst>
      <p:ext uri="{BB962C8B-B14F-4D97-AF65-F5344CB8AC3E}">
        <p14:creationId xmlns:p14="http://schemas.microsoft.com/office/powerpoint/2010/main" val="1023019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B683B-520B-D78A-5E85-C21897F5B52A}"/>
              </a:ext>
            </a:extLst>
          </p:cNvPr>
          <p:cNvSpPr>
            <a:spLocks noGrp="1"/>
          </p:cNvSpPr>
          <p:nvPr>
            <p:ph type="title"/>
          </p:nvPr>
        </p:nvSpPr>
        <p:spPr/>
        <p:txBody>
          <a:bodyPr/>
          <a:lstStyle/>
          <a:p>
            <a:r>
              <a:rPr lang="en-US" dirty="0"/>
              <a:t>Smartwatch</a:t>
            </a:r>
            <a:endParaRPr lang="en-IN" dirty="0"/>
          </a:p>
        </p:txBody>
      </p:sp>
      <p:sp>
        <p:nvSpPr>
          <p:cNvPr id="6" name="Content Placeholder 5">
            <a:extLst>
              <a:ext uri="{FF2B5EF4-FFF2-40B4-BE49-F238E27FC236}">
                <a16:creationId xmlns:a16="http://schemas.microsoft.com/office/drawing/2014/main" id="{64D9492A-D1FB-78FE-28FD-D87A3823B98A}"/>
              </a:ext>
            </a:extLst>
          </p:cNvPr>
          <p:cNvSpPr>
            <a:spLocks noGrp="1"/>
          </p:cNvSpPr>
          <p:nvPr>
            <p:ph idx="1"/>
          </p:nvPr>
        </p:nvSpPr>
        <p:spPr>
          <a:xfrm>
            <a:off x="1097280" y="1845734"/>
            <a:ext cx="5824630" cy="4023360"/>
          </a:xfrm>
        </p:spPr>
        <p:txBody>
          <a:bodyPr/>
          <a:lstStyle/>
          <a:p>
            <a:r>
              <a:rPr lang="en-US" dirty="0">
                <a:latin typeface="Times New Roman" panose="02020603050405020304" pitchFamily="18" charset="0"/>
                <a:cs typeface="Times New Roman" panose="02020603050405020304" pitchFamily="18" charset="0"/>
              </a:rPr>
              <a:t>We are using </a:t>
            </a:r>
            <a:r>
              <a:rPr lang="en-IN" b="0" i="0" dirty="0">
                <a:effectLst/>
                <a:latin typeface="Times New Roman" panose="02020603050405020304" pitchFamily="18" charset="0"/>
                <a:cs typeface="Times New Roman" panose="02020603050405020304" pitchFamily="18" charset="0"/>
              </a:rPr>
              <a:t>Fire-</a:t>
            </a:r>
            <a:r>
              <a:rPr lang="en-IN" b="0" i="0" dirty="0" err="1">
                <a:effectLst/>
                <a:latin typeface="Times New Roman" panose="02020603050405020304" pitchFamily="18" charset="0"/>
                <a:cs typeface="Times New Roman" panose="02020603050405020304" pitchFamily="18" charset="0"/>
              </a:rPr>
              <a:t>Boltt</a:t>
            </a:r>
            <a:r>
              <a:rPr lang="en-IN" b="0" i="0" dirty="0">
                <a:effectLst/>
                <a:latin typeface="Times New Roman" panose="02020603050405020304" pitchFamily="18" charset="0"/>
                <a:cs typeface="Times New Roman" panose="02020603050405020304" pitchFamily="18" charset="0"/>
              </a:rPr>
              <a:t> Phoenix Smart Watch.</a:t>
            </a:r>
          </a:p>
          <a:p>
            <a:r>
              <a:rPr lang="en-IN" b="0" i="0" dirty="0">
                <a:effectLst/>
                <a:latin typeface="Times New Roman" panose="02020603050405020304" pitchFamily="18" charset="0"/>
                <a:cs typeface="Times New Roman" panose="02020603050405020304" pitchFamily="18" charset="0"/>
              </a:rPr>
              <a:t>It has HRS 3300 Sensor </a:t>
            </a:r>
            <a:r>
              <a:rPr lang="en-US" dirty="0">
                <a:latin typeface="Times New Roman" panose="02020603050405020304" pitchFamily="18" charset="0"/>
                <a:cs typeface="Times New Roman" panose="02020603050405020304" pitchFamily="18" charset="0"/>
              </a:rPr>
              <a:t>that</a:t>
            </a:r>
            <a:r>
              <a:rPr lang="en-US" b="0" i="0" dirty="0">
                <a:effectLst/>
                <a:latin typeface="Times New Roman" panose="02020603050405020304" pitchFamily="18" charset="0"/>
                <a:cs typeface="Times New Roman" panose="02020603050405020304" pitchFamily="18" charset="0"/>
              </a:rPr>
              <a:t> can measure heart rate and blood oxygen levels with high accuracy</a:t>
            </a:r>
            <a:r>
              <a:rPr lang="en-US" dirty="0">
                <a:latin typeface="Times New Roman" panose="02020603050405020304" pitchFamily="18" charset="0"/>
                <a:cs typeface="Times New Roman" panose="02020603050405020304" pitchFamily="18" charset="0"/>
              </a:rPr>
              <a:t>.</a:t>
            </a:r>
            <a:endParaRPr lang="en-IN" b="0" i="0" dirty="0">
              <a:effectLst/>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has O</a:t>
            </a:r>
            <a:r>
              <a:rPr lang="en-US" b="0" i="0" dirty="0">
                <a:effectLst/>
                <a:latin typeface="Times New Roman" panose="02020603050405020304" pitchFamily="18" charset="0"/>
                <a:cs typeface="Times New Roman" panose="02020603050405020304" pitchFamily="18" charset="0"/>
              </a:rPr>
              <a:t>ptical heart rate sensor to measure heart rate and</a:t>
            </a:r>
            <a:r>
              <a:rPr lang="en-US" dirty="0">
                <a:latin typeface="Times New Roman" panose="02020603050405020304" pitchFamily="18" charset="0"/>
                <a:cs typeface="Times New Roman" panose="02020603050405020304" pitchFamily="18" charset="0"/>
              </a:rPr>
              <a:t> </a:t>
            </a:r>
            <a:r>
              <a:rPr lang="en-IN" b="0" i="0" dirty="0">
                <a:effectLst/>
                <a:latin typeface="Times New Roman" panose="02020603050405020304" pitchFamily="18" charset="0"/>
                <a:cs typeface="Times New Roman" panose="02020603050405020304" pitchFamily="18" charset="0"/>
              </a:rPr>
              <a:t>Sp</a:t>
            </a:r>
            <a:r>
              <a:rPr lang="en-IN" dirty="0">
                <a:latin typeface="Times New Roman" panose="02020603050405020304" pitchFamily="18" charset="0"/>
                <a:cs typeface="Times New Roman" panose="02020603050405020304" pitchFamily="18" charset="0"/>
              </a:rPr>
              <a:t>O2 in blood. </a:t>
            </a:r>
          </a:p>
          <a:p>
            <a:r>
              <a:rPr lang="en-US" b="0" i="0" dirty="0">
                <a:effectLst/>
                <a:latin typeface="Times New Roman" panose="02020603050405020304" pitchFamily="18" charset="0"/>
                <a:cs typeface="Times New Roman" panose="02020603050405020304" pitchFamily="18" charset="0"/>
              </a:rPr>
              <a:t>The HRS3300 sensor is able to measure heart rate and movement accurately, even during sleep. shows how much time you spend in each sleep stage and how your heart rate and movement change throughout the night.</a:t>
            </a:r>
            <a:endParaRPr lang="en-IN" b="0" i="0" dirty="0">
              <a:effectLst/>
              <a:latin typeface="Times New Roman" panose="02020603050405020304" pitchFamily="18" charset="0"/>
              <a:cs typeface="Times New Roman" panose="02020603050405020304" pitchFamily="18" charset="0"/>
            </a:endParaRPr>
          </a:p>
        </p:txBody>
      </p:sp>
      <p:pic>
        <p:nvPicPr>
          <p:cNvPr id="7" name="Content Placeholder 1" descr="A black smart watch with a black strap">
            <a:extLst>
              <a:ext uri="{FF2B5EF4-FFF2-40B4-BE49-F238E27FC236}">
                <a16:creationId xmlns:a16="http://schemas.microsoft.com/office/drawing/2014/main" id="{3CBB1E75-6191-C79F-2811-372ADCF91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920" y="2674373"/>
            <a:ext cx="2453148" cy="2202427"/>
          </a:xfrm>
          <a:prstGeom prst="rect">
            <a:avLst/>
          </a:prstGeom>
        </p:spPr>
      </p:pic>
    </p:spTree>
    <p:extLst>
      <p:ext uri="{BB962C8B-B14F-4D97-AF65-F5344CB8AC3E}">
        <p14:creationId xmlns:p14="http://schemas.microsoft.com/office/powerpoint/2010/main" val="3909056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B683B-520B-D78A-5E85-C21897F5B52A}"/>
              </a:ext>
            </a:extLst>
          </p:cNvPr>
          <p:cNvSpPr>
            <a:spLocks noGrp="1"/>
          </p:cNvSpPr>
          <p:nvPr>
            <p:ph type="title"/>
          </p:nvPr>
        </p:nvSpPr>
        <p:spPr/>
        <p:txBody>
          <a:bodyPr/>
          <a:lstStyle/>
          <a:p>
            <a:r>
              <a:rPr lang="en-IN" b="1" i="0" dirty="0">
                <a:effectLst/>
                <a:latin typeface="Söhne"/>
              </a:rPr>
              <a:t>Methodology</a:t>
            </a:r>
            <a:endParaRPr lang="en-IN" dirty="0"/>
          </a:p>
        </p:txBody>
      </p:sp>
      <p:sp>
        <p:nvSpPr>
          <p:cNvPr id="6" name="Content Placeholder 5">
            <a:extLst>
              <a:ext uri="{FF2B5EF4-FFF2-40B4-BE49-F238E27FC236}">
                <a16:creationId xmlns:a16="http://schemas.microsoft.com/office/drawing/2014/main" id="{64D9492A-D1FB-78FE-28FD-D87A3823B98A}"/>
              </a:ext>
            </a:extLst>
          </p:cNvPr>
          <p:cNvSpPr>
            <a:spLocks noGrp="1"/>
          </p:cNvSpPr>
          <p:nvPr>
            <p:ph idx="1"/>
          </p:nvPr>
        </p:nvSpPr>
        <p:spPr>
          <a:xfrm>
            <a:off x="1097280" y="1845734"/>
            <a:ext cx="5824630" cy="4023360"/>
          </a:xfrm>
        </p:spPr>
        <p:txBody>
          <a:bodyPr/>
          <a:lstStyle/>
          <a:p>
            <a:endParaRPr lang="en-IN"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894489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8251526-b4b0-4e4c-9fdb-87edc2d3d73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40204F77DAD9345AD22785DBEB050B7" ma:contentTypeVersion="11" ma:contentTypeDescription="Create a new document." ma:contentTypeScope="" ma:versionID="4f2b0a1ae2e4c15b4bf0fd0db86a1243">
  <xsd:schema xmlns:xsd="http://www.w3.org/2001/XMLSchema" xmlns:xs="http://www.w3.org/2001/XMLSchema" xmlns:p="http://schemas.microsoft.com/office/2006/metadata/properties" xmlns:ns3="b8251526-b4b0-4e4c-9fdb-87edc2d3d73d" xmlns:ns4="08efecb1-2f60-4246-889c-74061c2ced8e" targetNamespace="http://schemas.microsoft.com/office/2006/metadata/properties" ma:root="true" ma:fieldsID="81696ca386931602c3e0662b0d95aada" ns3:_="" ns4:_="">
    <xsd:import namespace="b8251526-b4b0-4e4c-9fdb-87edc2d3d73d"/>
    <xsd:import namespace="08efecb1-2f60-4246-889c-74061c2ced8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LengthInSeconds" minOccurs="0"/>
                <xsd:element ref="ns3:MediaServiceAutoKeyPoints" minOccurs="0"/>
                <xsd:element ref="ns3:MediaServiceKeyPoints"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251526-b4b0-4e4c-9fdb-87edc2d3d7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_activity" ma:index="17" nillable="true" ma:displayName="_activity" ma:hidden="true" ma:internalName="_activity">
      <xsd:simpleType>
        <xsd:restriction base="dms:Note"/>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8efecb1-2f60-4246-889c-74061c2ced8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BEDA2A1-4C56-4F29-BC0B-4C779D5FC6FC}">
  <ds:schemaRefs>
    <ds:schemaRef ds:uri="http://schemas.microsoft.com/sharepoint/v3/contenttype/forms"/>
  </ds:schemaRefs>
</ds:datastoreItem>
</file>

<file path=customXml/itemProps2.xml><?xml version="1.0" encoding="utf-8"?>
<ds:datastoreItem xmlns:ds="http://schemas.openxmlformats.org/officeDocument/2006/customXml" ds:itemID="{F57893B1-BB2A-4E24-93C7-C26844E353B0}">
  <ds:schemaRefs>
    <ds:schemaRef ds:uri="http://schemas.microsoft.com/office/infopath/2007/PartnerControls"/>
    <ds:schemaRef ds:uri="b8251526-b4b0-4e4c-9fdb-87edc2d3d73d"/>
    <ds:schemaRef ds:uri="http://purl.org/dc/elements/1.1/"/>
    <ds:schemaRef ds:uri="http://purl.org/dc/terms/"/>
    <ds:schemaRef ds:uri="http://schemas.openxmlformats.org/package/2006/metadata/core-properties"/>
    <ds:schemaRef ds:uri="http://purl.org/dc/dcmitype/"/>
    <ds:schemaRef ds:uri="08efecb1-2f60-4246-889c-74061c2ced8e"/>
    <ds:schemaRef ds:uri="http://schemas.microsoft.com/office/2006/documentManagement/typ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D630FD8-DCA2-4A20-8BFD-263B7D861E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251526-b4b0-4e4c-9fdb-87edc2d3d73d"/>
    <ds:schemaRef ds:uri="08efecb1-2f60-4246-889c-74061c2ced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TM02900769[[fn=Retrospect]]</Template>
  <TotalTime>637</TotalTime>
  <Words>988</Words>
  <Application>Microsoft Office PowerPoint</Application>
  <PresentationFormat>Widescreen</PresentationFormat>
  <Paragraphs>63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Söhne</vt:lpstr>
      <vt:lpstr>Times New Roman</vt:lpstr>
      <vt:lpstr>Retrospect</vt:lpstr>
      <vt:lpstr>PowerPoint Presentation</vt:lpstr>
      <vt:lpstr>Title</vt:lpstr>
      <vt:lpstr>Why</vt:lpstr>
      <vt:lpstr>Existing Solutions</vt:lpstr>
      <vt:lpstr>Existing Solutions</vt:lpstr>
      <vt:lpstr>Existing Solutions</vt:lpstr>
      <vt:lpstr>Our Work</vt:lpstr>
      <vt:lpstr>Smartwatch</vt:lpstr>
      <vt:lpstr>Methodology</vt:lpstr>
      <vt:lpstr>Data Collection:</vt:lpstr>
      <vt:lpstr>Results:</vt:lpstr>
      <vt:lpstr>Challenges and Limitations:</vt:lpstr>
      <vt:lpstr>Future Work:</vt:lpstr>
      <vt:lpstr>Conclusion:</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Patel Kunjkumar Maheshbhai</dc:creator>
  <cp:lastModifiedBy>Patel Kunjkumar Maheshbhai</cp:lastModifiedBy>
  <cp:revision>6</cp:revision>
  <dcterms:created xsi:type="dcterms:W3CDTF">2023-10-11T05:37:02Z</dcterms:created>
  <dcterms:modified xsi:type="dcterms:W3CDTF">2023-10-13T04:03:05Z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0x010100B40204F77DAD9345AD22785DBEB050B7</vt:lpwstr>
  </property>
</Properties>
</file>