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2"/>
    <p:sldId id="257" r:id="rId43"/>
    <p:sldId id="258" r:id="rId44"/>
    <p:sldId id="259" r:id="rId45"/>
    <p:sldId id="260" r:id="rId46"/>
    <p:sldId id="261" r:id="rId47"/>
    <p:sldId id="262" r:id="rId48"/>
    <p:sldId id="263" r:id="rId4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elvetica World" charset="1" panose="020B0500040000020004"/>
      <p:regular r:id="rId10"/>
    </p:embeddedFont>
    <p:embeddedFont>
      <p:font typeface="Helvetica World Bold" charset="1" panose="020B0800040000020004"/>
      <p:regular r:id="rId11"/>
    </p:embeddedFont>
    <p:embeddedFont>
      <p:font typeface="Helvetica World Italics" charset="1" panose="020B0500040000090004"/>
      <p:regular r:id="rId12"/>
    </p:embeddedFont>
    <p:embeddedFont>
      <p:font typeface="Helvetica World Bold Italics" charset="1" panose="020B0800040000090004"/>
      <p:regular r:id="rId13"/>
    </p:embeddedFont>
    <p:embeddedFont>
      <p:font typeface="Public Sans" charset="1" panose="00000000000000000000"/>
      <p:regular r:id="rId14"/>
    </p:embeddedFont>
    <p:embeddedFont>
      <p:font typeface="Public Sans Bold" charset="1" panose="00000000000000000000"/>
      <p:regular r:id="rId15"/>
    </p:embeddedFont>
    <p:embeddedFont>
      <p:font typeface="Public Sans Italics" charset="1" panose="00000000000000000000"/>
      <p:regular r:id="rId16"/>
    </p:embeddedFont>
    <p:embeddedFont>
      <p:font typeface="Public Sans Bold Italics" charset="1" panose="00000000000000000000"/>
      <p:regular r:id="rId17"/>
    </p:embeddedFont>
    <p:embeddedFont>
      <p:font typeface="Public Sans Thin" charset="1" panose="00000000000000000000"/>
      <p:regular r:id="rId18"/>
    </p:embeddedFont>
    <p:embeddedFont>
      <p:font typeface="Public Sans Thin Italics" charset="1" panose="00000000000000000000"/>
      <p:regular r:id="rId19"/>
    </p:embeddedFont>
    <p:embeddedFont>
      <p:font typeface="Public Sans Medium" charset="1" panose="00000000000000000000"/>
      <p:regular r:id="rId20"/>
    </p:embeddedFont>
    <p:embeddedFont>
      <p:font typeface="Public Sans Medium Italics" charset="1" panose="00000000000000000000"/>
      <p:regular r:id="rId21"/>
    </p:embeddedFont>
    <p:embeddedFont>
      <p:font typeface="Public Sans Heavy" charset="1" panose="00000000000000000000"/>
      <p:regular r:id="rId22"/>
    </p:embeddedFont>
    <p:embeddedFont>
      <p:font typeface="Public Sans Heavy Italics" charset="1" panose="00000000000000000000"/>
      <p:regular r:id="rId23"/>
    </p:embeddedFont>
    <p:embeddedFont>
      <p:font typeface="Canva Sans" charset="1" panose="020B0503030501040103"/>
      <p:regular r:id="rId24"/>
    </p:embeddedFont>
    <p:embeddedFont>
      <p:font typeface="Canva Sans Bold" charset="1" panose="020B0803030501040103"/>
      <p:regular r:id="rId25"/>
    </p:embeddedFont>
    <p:embeddedFont>
      <p:font typeface="Canva Sans Italics" charset="1" panose="020B0503030501040103"/>
      <p:regular r:id="rId26"/>
    </p:embeddedFont>
    <p:embeddedFont>
      <p:font typeface="Canva Sans Bold Italics" charset="1" panose="020B0803030501040103"/>
      <p:regular r:id="rId27"/>
    </p:embeddedFont>
    <p:embeddedFont>
      <p:font typeface="Canva Sans Medium" charset="1" panose="020B0603030501040103"/>
      <p:regular r:id="rId28"/>
    </p:embeddedFont>
    <p:embeddedFont>
      <p:font typeface="Canva Sans Medium Italics" charset="1" panose="020B0603030501040103"/>
      <p:regular r:id="rId29"/>
    </p:embeddedFont>
    <p:embeddedFont>
      <p:font typeface="Roca Two" charset="1" panose="00000500000000000000"/>
      <p:regular r:id="rId30"/>
    </p:embeddedFont>
    <p:embeddedFont>
      <p:font typeface="Roca Two Bold" charset="1" panose="00000800000000000000"/>
      <p:regular r:id="rId31"/>
    </p:embeddedFont>
    <p:embeddedFont>
      <p:font typeface="Roca Two Italics" charset="1" panose="00000400000000000000"/>
      <p:regular r:id="rId32"/>
    </p:embeddedFont>
    <p:embeddedFont>
      <p:font typeface="Roca Two Bold Italics" charset="1" panose="00000800000000000000"/>
      <p:regular r:id="rId33"/>
    </p:embeddedFont>
    <p:embeddedFont>
      <p:font typeface="Roca Two Thin" charset="1" panose="00000200000000000000"/>
      <p:regular r:id="rId34"/>
    </p:embeddedFont>
    <p:embeddedFont>
      <p:font typeface="Roca Two Thin Italics" charset="1" panose="00000200000000000000"/>
      <p:regular r:id="rId35"/>
    </p:embeddedFont>
    <p:embeddedFont>
      <p:font typeface="Roca Two Light" charset="1" panose="00000400000000000000"/>
      <p:regular r:id="rId36"/>
    </p:embeddedFont>
    <p:embeddedFont>
      <p:font typeface="Roca Two Light Italics" charset="1" panose="00000400000000000000"/>
      <p:regular r:id="rId37"/>
    </p:embeddedFont>
    <p:embeddedFont>
      <p:font typeface="Roca Two Ultra-Bold" charset="1" panose="00000A00000000000000"/>
      <p:regular r:id="rId38"/>
    </p:embeddedFont>
    <p:embeddedFont>
      <p:font typeface="Roca Two Ultra-Bold Italics" charset="1" panose="00000A00000000000000"/>
      <p:regular r:id="rId39"/>
    </p:embeddedFont>
    <p:embeddedFont>
      <p:font typeface="Roca Two Heavy" charset="1" panose="00000A00000000000000"/>
      <p:regular r:id="rId40"/>
    </p:embeddedFont>
    <p:embeddedFont>
      <p:font typeface="Roca Two Heavy Italics" charset="1" panose="00000A0000000000000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slides/slide1.xml" Type="http://schemas.openxmlformats.org/officeDocument/2006/relationships/slide"/><Relationship Id="rId43" Target="slides/slide2.xml" Type="http://schemas.openxmlformats.org/officeDocument/2006/relationships/slide"/><Relationship Id="rId44" Target="slides/slide3.xml" Type="http://schemas.openxmlformats.org/officeDocument/2006/relationships/slide"/><Relationship Id="rId45" Target="slides/slide4.xml" Type="http://schemas.openxmlformats.org/officeDocument/2006/relationships/slide"/><Relationship Id="rId46" Target="slides/slide5.xml" Type="http://schemas.openxmlformats.org/officeDocument/2006/relationships/slide"/><Relationship Id="rId47" Target="slides/slide6.xml" Type="http://schemas.openxmlformats.org/officeDocument/2006/relationships/slide"/><Relationship Id="rId48" Target="slides/slide7.xml" Type="http://schemas.openxmlformats.org/officeDocument/2006/relationships/slide"/><Relationship Id="rId49" Target="slides/slide8.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8.png" Type="http://schemas.openxmlformats.org/officeDocument/2006/relationships/image"/><Relationship Id="rId7" Target="../media/image1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18.png" Type="http://schemas.openxmlformats.org/officeDocument/2006/relationships/image"/><Relationship Id="rId9" Target="../media/image1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8.png" Type="http://schemas.openxmlformats.org/officeDocument/2006/relationships/image"/><Relationship Id="rId7" Target="../media/image1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8.png" Type="http://schemas.openxmlformats.org/officeDocument/2006/relationships/image"/><Relationship Id="rId7"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8.png" Type="http://schemas.openxmlformats.org/officeDocument/2006/relationships/image"/><Relationship Id="rId7"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8.png" Type="http://schemas.openxmlformats.org/officeDocument/2006/relationships/image"/><Relationship Id="rId7"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8.png" Type="http://schemas.openxmlformats.org/officeDocument/2006/relationships/image"/><Relationship Id="rId7"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9F3"/>
        </a:solidFill>
      </p:bgPr>
    </p:bg>
    <p:spTree>
      <p:nvGrpSpPr>
        <p:cNvPr id="1" name=""/>
        <p:cNvGrpSpPr/>
        <p:nvPr/>
      </p:nvGrpSpPr>
      <p:grpSpPr>
        <a:xfrm>
          <a:off x="0" y="0"/>
          <a:ext cx="0" cy="0"/>
          <a:chOff x="0" y="0"/>
          <a:chExt cx="0" cy="0"/>
        </a:xfrm>
      </p:grpSpPr>
      <p:grpSp>
        <p:nvGrpSpPr>
          <p:cNvPr name="Group 2" id="2"/>
          <p:cNvGrpSpPr/>
          <p:nvPr/>
        </p:nvGrpSpPr>
        <p:grpSpPr>
          <a:xfrm rot="0">
            <a:off x="1547373" y="1173783"/>
            <a:ext cx="14498155" cy="3870945"/>
            <a:chOff x="0" y="0"/>
            <a:chExt cx="6298156" cy="1681581"/>
          </a:xfrm>
        </p:grpSpPr>
        <p:sp>
          <p:nvSpPr>
            <p:cNvPr name="Freeform 3" id="3"/>
            <p:cNvSpPr/>
            <p:nvPr/>
          </p:nvSpPr>
          <p:spPr>
            <a:xfrm flipH="false" flipV="false" rot="0">
              <a:off x="0" y="0"/>
              <a:ext cx="6298156" cy="1681580"/>
            </a:xfrm>
            <a:custGeom>
              <a:avLst/>
              <a:gdLst/>
              <a:ahLst/>
              <a:cxnLst/>
              <a:rect r="r" b="b" t="t" l="l"/>
              <a:pathLst>
                <a:path h="1681580" w="6298156">
                  <a:moveTo>
                    <a:pt x="43253" y="0"/>
                  </a:moveTo>
                  <a:lnTo>
                    <a:pt x="6254902" y="0"/>
                  </a:lnTo>
                  <a:cubicBezTo>
                    <a:pt x="6278791" y="0"/>
                    <a:pt x="6298156" y="19365"/>
                    <a:pt x="6298156" y="43253"/>
                  </a:cubicBezTo>
                  <a:lnTo>
                    <a:pt x="6298156" y="1638327"/>
                  </a:lnTo>
                  <a:cubicBezTo>
                    <a:pt x="6298156" y="1649799"/>
                    <a:pt x="6293599" y="1660800"/>
                    <a:pt x="6285487" y="1668912"/>
                  </a:cubicBezTo>
                  <a:cubicBezTo>
                    <a:pt x="6277376" y="1677023"/>
                    <a:pt x="6266374" y="1681580"/>
                    <a:pt x="6254902" y="1681580"/>
                  </a:cubicBezTo>
                  <a:lnTo>
                    <a:pt x="43253" y="1681580"/>
                  </a:lnTo>
                  <a:cubicBezTo>
                    <a:pt x="31782" y="1681580"/>
                    <a:pt x="20780" y="1677023"/>
                    <a:pt x="12669" y="1668912"/>
                  </a:cubicBezTo>
                  <a:cubicBezTo>
                    <a:pt x="4557" y="1660800"/>
                    <a:pt x="0" y="1649799"/>
                    <a:pt x="0" y="1638327"/>
                  </a:cubicBezTo>
                  <a:lnTo>
                    <a:pt x="0" y="43253"/>
                  </a:lnTo>
                  <a:cubicBezTo>
                    <a:pt x="0" y="31782"/>
                    <a:pt x="4557" y="20780"/>
                    <a:pt x="12669" y="12669"/>
                  </a:cubicBezTo>
                  <a:cubicBezTo>
                    <a:pt x="20780" y="4557"/>
                    <a:pt x="31782" y="0"/>
                    <a:pt x="43253" y="0"/>
                  </a:cubicBezTo>
                  <a:close/>
                </a:path>
              </a:pathLst>
            </a:custGeom>
            <a:solidFill>
              <a:srgbClr val="FFFFFF"/>
            </a:solidFill>
          </p:spPr>
        </p:sp>
        <p:sp>
          <p:nvSpPr>
            <p:cNvPr name="TextBox 4" id="4"/>
            <p:cNvSpPr txBox="true"/>
            <p:nvPr/>
          </p:nvSpPr>
          <p:spPr>
            <a:xfrm>
              <a:off x="0" y="-19050"/>
              <a:ext cx="6298156" cy="1700631"/>
            </a:xfrm>
            <a:prstGeom prst="rect">
              <a:avLst/>
            </a:prstGeom>
          </p:spPr>
          <p:txBody>
            <a:bodyPr anchor="ctr" rtlCol="false" tIns="19249" lIns="19249" bIns="19249" rIns="19249"/>
            <a:lstStyle/>
            <a:p>
              <a:pPr algn="ctr">
                <a:lnSpc>
                  <a:spcPts val="1644"/>
                </a:lnSpc>
                <a:spcBef>
                  <a:spcPct val="0"/>
                </a:spcBef>
              </a:pPr>
            </a:p>
          </p:txBody>
        </p:sp>
      </p:grpSp>
      <p:sp>
        <p:nvSpPr>
          <p:cNvPr name="Freeform 5" id="5"/>
          <p:cNvSpPr/>
          <p:nvPr/>
        </p:nvSpPr>
        <p:spPr>
          <a:xfrm flipH="false" flipV="false" rot="0">
            <a:off x="2101529" y="8945828"/>
            <a:ext cx="2222802" cy="2562308"/>
          </a:xfrm>
          <a:custGeom>
            <a:avLst/>
            <a:gdLst/>
            <a:ahLst/>
            <a:cxnLst/>
            <a:rect r="r" b="b" t="t" l="l"/>
            <a:pathLst>
              <a:path h="2562308" w="2222802">
                <a:moveTo>
                  <a:pt x="0" y="0"/>
                </a:moveTo>
                <a:lnTo>
                  <a:pt x="2222803" y="0"/>
                </a:lnTo>
                <a:lnTo>
                  <a:pt x="2222803" y="2562308"/>
                </a:lnTo>
                <a:lnTo>
                  <a:pt x="0" y="2562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9570330"/>
            <a:ext cx="2222802" cy="2562308"/>
          </a:xfrm>
          <a:custGeom>
            <a:avLst/>
            <a:gdLst/>
            <a:ahLst/>
            <a:cxnLst/>
            <a:rect r="r" b="b" t="t" l="l"/>
            <a:pathLst>
              <a:path h="2562308" w="2222802">
                <a:moveTo>
                  <a:pt x="0" y="0"/>
                </a:moveTo>
                <a:lnTo>
                  <a:pt x="2222802" y="0"/>
                </a:lnTo>
                <a:lnTo>
                  <a:pt x="2222802" y="2562308"/>
                </a:lnTo>
                <a:lnTo>
                  <a:pt x="0" y="2562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101529" y="7664674"/>
            <a:ext cx="2222802" cy="2562308"/>
          </a:xfrm>
          <a:custGeom>
            <a:avLst/>
            <a:gdLst/>
            <a:ahLst/>
            <a:cxnLst/>
            <a:rect r="r" b="b" t="t" l="l"/>
            <a:pathLst>
              <a:path h="2562308" w="2222802">
                <a:moveTo>
                  <a:pt x="0" y="0"/>
                </a:moveTo>
                <a:lnTo>
                  <a:pt x="2222803" y="0"/>
                </a:lnTo>
                <a:lnTo>
                  <a:pt x="2222803" y="2562308"/>
                </a:lnTo>
                <a:lnTo>
                  <a:pt x="0" y="2562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22277" y="-1423057"/>
            <a:ext cx="3339300" cy="3849337"/>
          </a:xfrm>
          <a:custGeom>
            <a:avLst/>
            <a:gdLst/>
            <a:ahLst/>
            <a:cxnLst/>
            <a:rect r="r" b="b" t="t" l="l"/>
            <a:pathLst>
              <a:path h="3849337" w="3339300">
                <a:moveTo>
                  <a:pt x="0" y="0"/>
                </a:moveTo>
                <a:lnTo>
                  <a:pt x="3339300" y="0"/>
                </a:lnTo>
                <a:lnTo>
                  <a:pt x="3339300" y="3849337"/>
                </a:lnTo>
                <a:lnTo>
                  <a:pt x="0" y="38493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592386" y="8509411"/>
            <a:ext cx="2283323" cy="2632072"/>
          </a:xfrm>
          <a:custGeom>
            <a:avLst/>
            <a:gdLst/>
            <a:ahLst/>
            <a:cxnLst/>
            <a:rect r="r" b="b" t="t" l="l"/>
            <a:pathLst>
              <a:path h="2632072" w="2283323">
                <a:moveTo>
                  <a:pt x="0" y="0"/>
                </a:moveTo>
                <a:lnTo>
                  <a:pt x="2283323" y="0"/>
                </a:lnTo>
                <a:lnTo>
                  <a:pt x="2283323" y="2632072"/>
                </a:lnTo>
                <a:lnTo>
                  <a:pt x="0" y="26320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592386" y="7193375"/>
            <a:ext cx="2283323" cy="2632072"/>
          </a:xfrm>
          <a:custGeom>
            <a:avLst/>
            <a:gdLst/>
            <a:ahLst/>
            <a:cxnLst/>
            <a:rect r="r" b="b" t="t" l="l"/>
            <a:pathLst>
              <a:path h="2632072" w="2283323">
                <a:moveTo>
                  <a:pt x="0" y="0"/>
                </a:moveTo>
                <a:lnTo>
                  <a:pt x="2283323" y="0"/>
                </a:lnTo>
                <a:lnTo>
                  <a:pt x="2283323" y="2632072"/>
                </a:lnTo>
                <a:lnTo>
                  <a:pt x="0" y="26320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6592386" y="5877339"/>
            <a:ext cx="2283323" cy="2632072"/>
          </a:xfrm>
          <a:custGeom>
            <a:avLst/>
            <a:gdLst/>
            <a:ahLst/>
            <a:cxnLst/>
            <a:rect r="r" b="b" t="t" l="l"/>
            <a:pathLst>
              <a:path h="2632072" w="2283323">
                <a:moveTo>
                  <a:pt x="0" y="0"/>
                </a:moveTo>
                <a:lnTo>
                  <a:pt x="2283323" y="0"/>
                </a:lnTo>
                <a:lnTo>
                  <a:pt x="2283323" y="2632072"/>
                </a:lnTo>
                <a:lnTo>
                  <a:pt x="0" y="26320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028700" y="8289176"/>
            <a:ext cx="2222802" cy="2562308"/>
          </a:xfrm>
          <a:custGeom>
            <a:avLst/>
            <a:gdLst/>
            <a:ahLst/>
            <a:cxnLst/>
            <a:rect r="r" b="b" t="t" l="l"/>
            <a:pathLst>
              <a:path h="2562308" w="2222802">
                <a:moveTo>
                  <a:pt x="0" y="0"/>
                </a:moveTo>
                <a:lnTo>
                  <a:pt x="2222802" y="0"/>
                </a:lnTo>
                <a:lnTo>
                  <a:pt x="2222802" y="2562308"/>
                </a:lnTo>
                <a:lnTo>
                  <a:pt x="0" y="2562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609544">
            <a:off x="16224859" y="1135439"/>
            <a:ext cx="1492603" cy="3175751"/>
          </a:xfrm>
          <a:custGeom>
            <a:avLst/>
            <a:gdLst/>
            <a:ahLst/>
            <a:cxnLst/>
            <a:rect r="r" b="b" t="t" l="l"/>
            <a:pathLst>
              <a:path h="3175751" w="1492603">
                <a:moveTo>
                  <a:pt x="0" y="0"/>
                </a:moveTo>
                <a:lnTo>
                  <a:pt x="1492603" y="0"/>
                </a:lnTo>
                <a:lnTo>
                  <a:pt x="1492603" y="3175751"/>
                </a:lnTo>
                <a:lnTo>
                  <a:pt x="0" y="31757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false" rot="0">
            <a:off x="8007" y="5730921"/>
            <a:ext cx="1305890" cy="2778490"/>
          </a:xfrm>
          <a:custGeom>
            <a:avLst/>
            <a:gdLst/>
            <a:ahLst/>
            <a:cxnLst/>
            <a:rect r="r" b="b" t="t" l="l"/>
            <a:pathLst>
              <a:path h="2778490" w="1305890">
                <a:moveTo>
                  <a:pt x="1305891" y="0"/>
                </a:moveTo>
                <a:lnTo>
                  <a:pt x="0" y="0"/>
                </a:lnTo>
                <a:lnTo>
                  <a:pt x="0" y="2778490"/>
                </a:lnTo>
                <a:lnTo>
                  <a:pt x="1305891" y="2778490"/>
                </a:lnTo>
                <a:lnTo>
                  <a:pt x="130589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true" flipV="false" rot="0">
            <a:off x="15087187" y="8509411"/>
            <a:ext cx="1305890" cy="2778490"/>
          </a:xfrm>
          <a:custGeom>
            <a:avLst/>
            <a:gdLst/>
            <a:ahLst/>
            <a:cxnLst/>
            <a:rect r="r" b="b" t="t" l="l"/>
            <a:pathLst>
              <a:path h="2778490" w="1305890">
                <a:moveTo>
                  <a:pt x="1305890" y="0"/>
                </a:moveTo>
                <a:lnTo>
                  <a:pt x="0" y="0"/>
                </a:lnTo>
                <a:lnTo>
                  <a:pt x="0" y="2778490"/>
                </a:lnTo>
                <a:lnTo>
                  <a:pt x="1305890" y="2778490"/>
                </a:lnTo>
                <a:lnTo>
                  <a:pt x="130589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10737331">
            <a:off x="13923386" y="-1324517"/>
            <a:ext cx="2441899" cy="3071571"/>
          </a:xfrm>
          <a:custGeom>
            <a:avLst/>
            <a:gdLst/>
            <a:ahLst/>
            <a:cxnLst/>
            <a:rect r="r" b="b" t="t" l="l"/>
            <a:pathLst>
              <a:path h="3071571" w="2441899">
                <a:moveTo>
                  <a:pt x="0" y="0"/>
                </a:moveTo>
                <a:lnTo>
                  <a:pt x="2441899" y="0"/>
                </a:lnTo>
                <a:lnTo>
                  <a:pt x="2441899" y="3071571"/>
                </a:lnTo>
                <a:lnTo>
                  <a:pt x="0" y="307157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7" id="17"/>
          <p:cNvSpPr/>
          <p:nvPr/>
        </p:nvSpPr>
        <p:spPr>
          <a:xfrm flipH="false" flipV="false" rot="105889">
            <a:off x="13998740" y="-39105"/>
            <a:ext cx="2609606" cy="2425777"/>
          </a:xfrm>
          <a:custGeom>
            <a:avLst/>
            <a:gdLst/>
            <a:ahLst/>
            <a:cxnLst/>
            <a:rect r="r" b="b" t="t" l="l"/>
            <a:pathLst>
              <a:path h="2425777" w="2609606">
                <a:moveTo>
                  <a:pt x="0" y="0"/>
                </a:moveTo>
                <a:lnTo>
                  <a:pt x="2609605" y="0"/>
                </a:lnTo>
                <a:lnTo>
                  <a:pt x="2609605" y="2425776"/>
                </a:lnTo>
                <a:lnTo>
                  <a:pt x="0" y="242577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8" id="18"/>
          <p:cNvSpPr/>
          <p:nvPr/>
        </p:nvSpPr>
        <p:spPr>
          <a:xfrm flipH="false" flipV="false" rot="0">
            <a:off x="4324332" y="9591333"/>
            <a:ext cx="2390800" cy="635649"/>
          </a:xfrm>
          <a:custGeom>
            <a:avLst/>
            <a:gdLst/>
            <a:ahLst/>
            <a:cxnLst/>
            <a:rect r="r" b="b" t="t" l="l"/>
            <a:pathLst>
              <a:path h="635649" w="2390800">
                <a:moveTo>
                  <a:pt x="0" y="0"/>
                </a:moveTo>
                <a:lnTo>
                  <a:pt x="2390800" y="0"/>
                </a:lnTo>
                <a:lnTo>
                  <a:pt x="2390800" y="635649"/>
                </a:lnTo>
                <a:lnTo>
                  <a:pt x="0" y="635649"/>
                </a:lnTo>
                <a:lnTo>
                  <a:pt x="0" y="0"/>
                </a:lnTo>
                <a:close/>
              </a:path>
            </a:pathLst>
          </a:custGeom>
          <a:blipFill>
            <a:blip r:embed="rId18"/>
            <a:stretch>
              <a:fillRect l="0" t="0" r="0" b="0"/>
            </a:stretch>
          </a:blipFill>
        </p:spPr>
      </p:sp>
      <p:sp>
        <p:nvSpPr>
          <p:cNvPr name="Freeform 19" id="19"/>
          <p:cNvSpPr/>
          <p:nvPr/>
        </p:nvSpPr>
        <p:spPr>
          <a:xfrm flipH="false" flipV="false" rot="0">
            <a:off x="17356263" y="105247"/>
            <a:ext cx="755569" cy="792729"/>
          </a:xfrm>
          <a:custGeom>
            <a:avLst/>
            <a:gdLst/>
            <a:ahLst/>
            <a:cxnLst/>
            <a:rect r="r" b="b" t="t" l="l"/>
            <a:pathLst>
              <a:path h="792729" w="755569">
                <a:moveTo>
                  <a:pt x="0" y="0"/>
                </a:moveTo>
                <a:lnTo>
                  <a:pt x="755569" y="0"/>
                </a:lnTo>
                <a:lnTo>
                  <a:pt x="755569" y="792729"/>
                </a:lnTo>
                <a:lnTo>
                  <a:pt x="0" y="792729"/>
                </a:lnTo>
                <a:lnTo>
                  <a:pt x="0" y="0"/>
                </a:lnTo>
                <a:close/>
              </a:path>
            </a:pathLst>
          </a:custGeom>
          <a:blipFill>
            <a:blip r:embed="rId19"/>
            <a:stretch>
              <a:fillRect l="0" t="0" r="0" b="0"/>
            </a:stretch>
          </a:blipFill>
        </p:spPr>
      </p:sp>
      <p:sp>
        <p:nvSpPr>
          <p:cNvPr name="TextBox 20" id="20"/>
          <p:cNvSpPr txBox="true"/>
          <p:nvPr/>
        </p:nvSpPr>
        <p:spPr>
          <a:xfrm rot="0">
            <a:off x="2768102" y="3633130"/>
            <a:ext cx="12319085" cy="650046"/>
          </a:xfrm>
          <a:prstGeom prst="rect">
            <a:avLst/>
          </a:prstGeom>
        </p:spPr>
        <p:txBody>
          <a:bodyPr anchor="t" rtlCol="false" tIns="0" lIns="0" bIns="0" rIns="0">
            <a:spAutoFit/>
          </a:bodyPr>
          <a:lstStyle/>
          <a:p>
            <a:pPr algn="ctr" marL="0" indent="0" lvl="0">
              <a:lnSpc>
                <a:spcPts val="3870"/>
              </a:lnSpc>
            </a:pPr>
            <a:r>
              <a:rPr lang="en-US" sz="7740">
                <a:solidFill>
                  <a:srgbClr val="000000"/>
                </a:solidFill>
                <a:latin typeface="Roca Two Heavy"/>
              </a:rPr>
              <a:t>EXPLODING CAT GAME</a:t>
            </a:r>
          </a:p>
        </p:txBody>
      </p:sp>
      <p:sp>
        <p:nvSpPr>
          <p:cNvPr name="TextBox 21" id="21"/>
          <p:cNvSpPr txBox="true"/>
          <p:nvPr/>
        </p:nvSpPr>
        <p:spPr>
          <a:xfrm rot="0">
            <a:off x="2984457" y="1820628"/>
            <a:ext cx="3727840" cy="491770"/>
          </a:xfrm>
          <a:prstGeom prst="rect">
            <a:avLst/>
          </a:prstGeom>
        </p:spPr>
        <p:txBody>
          <a:bodyPr anchor="t" rtlCol="false" tIns="0" lIns="0" bIns="0" rIns="0">
            <a:spAutoFit/>
          </a:bodyPr>
          <a:lstStyle/>
          <a:p>
            <a:pPr marL="0" indent="0" lvl="0">
              <a:lnSpc>
                <a:spcPts val="3612"/>
              </a:lnSpc>
            </a:pPr>
            <a:r>
              <a:rPr lang="en-US" sz="3612" spc="213">
                <a:solidFill>
                  <a:srgbClr val="000000"/>
                </a:solidFill>
                <a:latin typeface="Public Sans Bold"/>
              </a:rPr>
              <a:t>LET'S PLAY!</a:t>
            </a:r>
          </a:p>
        </p:txBody>
      </p:sp>
      <p:sp>
        <p:nvSpPr>
          <p:cNvPr name="TextBox 22" id="22"/>
          <p:cNvSpPr txBox="true"/>
          <p:nvPr/>
        </p:nvSpPr>
        <p:spPr>
          <a:xfrm rot="0">
            <a:off x="2657985" y="5834381"/>
            <a:ext cx="12972030" cy="3111447"/>
          </a:xfrm>
          <a:prstGeom prst="rect">
            <a:avLst/>
          </a:prstGeom>
        </p:spPr>
        <p:txBody>
          <a:bodyPr anchor="t" rtlCol="false" tIns="0" lIns="0" bIns="0" rIns="0">
            <a:spAutoFit/>
          </a:bodyPr>
          <a:lstStyle/>
          <a:p>
            <a:pPr algn="ctr">
              <a:lnSpc>
                <a:spcPts val="4989"/>
              </a:lnSpc>
            </a:pPr>
            <a:r>
              <a:rPr lang="en-US" sz="3563">
                <a:solidFill>
                  <a:srgbClr val="000000"/>
                </a:solidFill>
                <a:latin typeface="Canva Sans"/>
              </a:rPr>
              <a:t>      Student Detail:  </a:t>
            </a:r>
          </a:p>
          <a:p>
            <a:pPr algn="ctr">
              <a:lnSpc>
                <a:spcPts val="4989"/>
              </a:lnSpc>
            </a:pPr>
            <a:r>
              <a:rPr lang="en-US" sz="3563">
                <a:solidFill>
                  <a:srgbClr val="000000"/>
                </a:solidFill>
                <a:latin typeface="Canva Sans"/>
              </a:rPr>
              <a:t>Name: Detroja KunjKumar Bharatbhai</a:t>
            </a:r>
          </a:p>
          <a:p>
            <a:pPr algn="ctr">
              <a:lnSpc>
                <a:spcPts val="4989"/>
              </a:lnSpc>
            </a:pPr>
            <a:r>
              <a:rPr lang="en-US" sz="3563">
                <a:solidFill>
                  <a:srgbClr val="000000"/>
                </a:solidFill>
                <a:latin typeface="Canva Sans"/>
              </a:rPr>
              <a:t>Roll no.:82  Enroll.no.:21002170210016</a:t>
            </a:r>
          </a:p>
          <a:p>
            <a:pPr algn="ctr">
              <a:lnSpc>
                <a:spcPts val="4989"/>
              </a:lnSpc>
            </a:pPr>
            <a:r>
              <a:rPr lang="en-US" sz="3563">
                <a:solidFill>
                  <a:srgbClr val="000000"/>
                </a:solidFill>
                <a:latin typeface="Canva Sans"/>
              </a:rPr>
              <a:t>Batch: B1      Branch : IT  </a:t>
            </a:r>
          </a:p>
          <a:p>
            <a:pPr algn="ctr">
              <a:lnSpc>
                <a:spcPts val="498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9F3"/>
        </a:solidFill>
      </p:bgPr>
    </p:bg>
    <p:spTree>
      <p:nvGrpSpPr>
        <p:cNvPr id="1" name=""/>
        <p:cNvGrpSpPr/>
        <p:nvPr/>
      </p:nvGrpSpPr>
      <p:grpSpPr>
        <a:xfrm>
          <a:off x="0" y="0"/>
          <a:ext cx="0" cy="0"/>
          <a:chOff x="0" y="0"/>
          <a:chExt cx="0" cy="0"/>
        </a:xfrm>
      </p:grpSpPr>
      <p:grpSp>
        <p:nvGrpSpPr>
          <p:cNvPr name="Group 2" id="2"/>
          <p:cNvGrpSpPr/>
          <p:nvPr/>
        </p:nvGrpSpPr>
        <p:grpSpPr>
          <a:xfrm rot="0">
            <a:off x="2102739" y="349050"/>
            <a:ext cx="14297151" cy="9476592"/>
            <a:chOff x="0" y="0"/>
            <a:chExt cx="7772910" cy="5152124"/>
          </a:xfrm>
        </p:grpSpPr>
        <p:sp>
          <p:nvSpPr>
            <p:cNvPr name="Freeform 3" id="3"/>
            <p:cNvSpPr/>
            <p:nvPr/>
          </p:nvSpPr>
          <p:spPr>
            <a:xfrm flipH="false" flipV="false" rot="0">
              <a:off x="0" y="0"/>
              <a:ext cx="7772910" cy="5152124"/>
            </a:xfrm>
            <a:custGeom>
              <a:avLst/>
              <a:gdLst/>
              <a:ahLst/>
              <a:cxnLst/>
              <a:rect r="r" b="b" t="t" l="l"/>
              <a:pathLst>
                <a:path h="5152124" w="7772910">
                  <a:moveTo>
                    <a:pt x="43862" y="0"/>
                  </a:moveTo>
                  <a:lnTo>
                    <a:pt x="7729048" y="0"/>
                  </a:lnTo>
                  <a:cubicBezTo>
                    <a:pt x="7753272" y="0"/>
                    <a:pt x="7772910" y="19637"/>
                    <a:pt x="7772910" y="43862"/>
                  </a:cubicBezTo>
                  <a:lnTo>
                    <a:pt x="7772910" y="5108263"/>
                  </a:lnTo>
                  <a:cubicBezTo>
                    <a:pt x="7772910" y="5119896"/>
                    <a:pt x="7768289" y="5131052"/>
                    <a:pt x="7760064" y="5139277"/>
                  </a:cubicBezTo>
                  <a:cubicBezTo>
                    <a:pt x="7751838" y="5147503"/>
                    <a:pt x="7740681" y="5152124"/>
                    <a:pt x="7729048" y="5152124"/>
                  </a:cubicBezTo>
                  <a:lnTo>
                    <a:pt x="43862" y="5152124"/>
                  </a:lnTo>
                  <a:cubicBezTo>
                    <a:pt x="19637" y="5152124"/>
                    <a:pt x="0" y="5132487"/>
                    <a:pt x="0" y="5108263"/>
                  </a:cubicBezTo>
                  <a:lnTo>
                    <a:pt x="0" y="43862"/>
                  </a:lnTo>
                  <a:cubicBezTo>
                    <a:pt x="0" y="32229"/>
                    <a:pt x="4621" y="21072"/>
                    <a:pt x="12847" y="12847"/>
                  </a:cubicBezTo>
                  <a:cubicBezTo>
                    <a:pt x="21072" y="4621"/>
                    <a:pt x="32229" y="0"/>
                    <a:pt x="43862" y="0"/>
                  </a:cubicBezTo>
                  <a:close/>
                </a:path>
              </a:pathLst>
            </a:custGeom>
            <a:solidFill>
              <a:srgbClr val="FFFFFF"/>
            </a:solidFill>
          </p:spPr>
        </p:sp>
        <p:sp>
          <p:nvSpPr>
            <p:cNvPr name="TextBox 4" id="4"/>
            <p:cNvSpPr txBox="true"/>
            <p:nvPr/>
          </p:nvSpPr>
          <p:spPr>
            <a:xfrm>
              <a:off x="0" y="-19050"/>
              <a:ext cx="7772910" cy="5171174"/>
            </a:xfrm>
            <a:prstGeom prst="rect">
              <a:avLst/>
            </a:prstGeom>
          </p:spPr>
          <p:txBody>
            <a:bodyPr anchor="ctr" rtlCol="false" tIns="19249" lIns="19249" bIns="19249" rIns="19249"/>
            <a:lstStyle/>
            <a:p>
              <a:pPr algn="ctr">
                <a:lnSpc>
                  <a:spcPts val="1644"/>
                </a:lnSpc>
                <a:spcBef>
                  <a:spcPct val="0"/>
                </a:spcBef>
              </a:pPr>
            </a:p>
          </p:txBody>
        </p:sp>
      </p:grpSp>
      <p:sp>
        <p:nvSpPr>
          <p:cNvPr name="TextBox 5" id="5"/>
          <p:cNvSpPr txBox="true"/>
          <p:nvPr/>
        </p:nvSpPr>
        <p:spPr>
          <a:xfrm rot="0">
            <a:off x="2420609" y="1865941"/>
            <a:ext cx="8684898" cy="515257"/>
          </a:xfrm>
          <a:prstGeom prst="rect">
            <a:avLst/>
          </a:prstGeom>
        </p:spPr>
        <p:txBody>
          <a:bodyPr anchor="t" rtlCol="false" tIns="0" lIns="0" bIns="0" rIns="0">
            <a:spAutoFit/>
          </a:bodyPr>
          <a:lstStyle/>
          <a:p>
            <a:pPr>
              <a:lnSpc>
                <a:spcPts val="3485"/>
              </a:lnSpc>
              <a:spcBef>
                <a:spcPct val="0"/>
              </a:spcBef>
            </a:pPr>
            <a:r>
              <a:rPr lang="en-US" sz="3485">
                <a:solidFill>
                  <a:srgbClr val="000000"/>
                </a:solidFill>
                <a:latin typeface="Helvetica World Bold"/>
              </a:rPr>
              <a:t> BRIEF DESCRIPTION OF THE GAME:</a:t>
            </a:r>
          </a:p>
        </p:txBody>
      </p:sp>
      <p:sp>
        <p:nvSpPr>
          <p:cNvPr name="Freeform 6" id="6"/>
          <p:cNvSpPr/>
          <p:nvPr/>
        </p:nvSpPr>
        <p:spPr>
          <a:xfrm flipH="false" flipV="false" rot="0">
            <a:off x="-1168527" y="7437497"/>
            <a:ext cx="3271266" cy="4114800"/>
          </a:xfrm>
          <a:custGeom>
            <a:avLst/>
            <a:gdLst/>
            <a:ahLst/>
            <a:cxnLst/>
            <a:rect r="r" b="b" t="t" l="l"/>
            <a:pathLst>
              <a:path h="4114800" w="3271266">
                <a:moveTo>
                  <a:pt x="0" y="0"/>
                </a:moveTo>
                <a:lnTo>
                  <a:pt x="3271266" y="0"/>
                </a:lnTo>
                <a:lnTo>
                  <a:pt x="32712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16399890" y="-620137"/>
            <a:ext cx="3271266" cy="4114800"/>
          </a:xfrm>
          <a:custGeom>
            <a:avLst/>
            <a:gdLst/>
            <a:ahLst/>
            <a:cxnLst/>
            <a:rect r="r" b="b" t="t" l="l"/>
            <a:pathLst>
              <a:path h="4114800" w="3271266">
                <a:moveTo>
                  <a:pt x="0" y="0"/>
                </a:moveTo>
                <a:lnTo>
                  <a:pt x="3271266" y="0"/>
                </a:lnTo>
                <a:lnTo>
                  <a:pt x="32712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2315130">
            <a:off x="-373908" y="4369832"/>
            <a:ext cx="1682028" cy="3578783"/>
          </a:xfrm>
          <a:custGeom>
            <a:avLst/>
            <a:gdLst/>
            <a:ahLst/>
            <a:cxnLst/>
            <a:rect r="r" b="b" t="t" l="l"/>
            <a:pathLst>
              <a:path h="3578783" w="1682028">
                <a:moveTo>
                  <a:pt x="1682028" y="0"/>
                </a:moveTo>
                <a:lnTo>
                  <a:pt x="0" y="0"/>
                </a:lnTo>
                <a:lnTo>
                  <a:pt x="0" y="3578783"/>
                </a:lnTo>
                <a:lnTo>
                  <a:pt x="1682028" y="3578783"/>
                </a:lnTo>
                <a:lnTo>
                  <a:pt x="168202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8399658">
            <a:off x="16842099" y="2216900"/>
            <a:ext cx="1682028" cy="3578783"/>
          </a:xfrm>
          <a:custGeom>
            <a:avLst/>
            <a:gdLst/>
            <a:ahLst/>
            <a:cxnLst/>
            <a:rect r="r" b="b" t="t" l="l"/>
            <a:pathLst>
              <a:path h="3578783" w="1682028">
                <a:moveTo>
                  <a:pt x="1682028" y="0"/>
                </a:moveTo>
                <a:lnTo>
                  <a:pt x="0" y="0"/>
                </a:lnTo>
                <a:lnTo>
                  <a:pt x="0" y="3578783"/>
                </a:lnTo>
                <a:lnTo>
                  <a:pt x="1682028" y="3578783"/>
                </a:lnTo>
                <a:lnTo>
                  <a:pt x="168202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102739" y="2714573"/>
            <a:ext cx="14297151" cy="3247836"/>
          </a:xfrm>
          <a:prstGeom prst="rect">
            <a:avLst/>
          </a:prstGeom>
        </p:spPr>
        <p:txBody>
          <a:bodyPr anchor="t" rtlCol="false" tIns="0" lIns="0" bIns="0" rIns="0">
            <a:spAutoFit/>
          </a:bodyPr>
          <a:lstStyle/>
          <a:p>
            <a:pPr marL="568341" indent="-284170" lvl="1">
              <a:lnSpc>
                <a:spcPts val="3685"/>
              </a:lnSpc>
              <a:buFont typeface="Arial"/>
              <a:buChar char="•"/>
            </a:pPr>
            <a:r>
              <a:rPr lang="en-US" sz="2632">
                <a:solidFill>
                  <a:srgbClr val="000000"/>
                </a:solidFill>
                <a:latin typeface="Canva Sans Bold"/>
              </a:rPr>
              <a:t>Concept</a:t>
            </a:r>
            <a:r>
              <a:rPr lang="en-US" sz="2632">
                <a:solidFill>
                  <a:srgbClr val="000000"/>
                </a:solidFill>
                <a:latin typeface="Canva Sans"/>
              </a:rPr>
              <a:t>: The Explo</a:t>
            </a:r>
            <a:r>
              <a:rPr lang="en-US" sz="2632">
                <a:solidFill>
                  <a:srgbClr val="000000"/>
                </a:solidFill>
                <a:latin typeface="Canva Sans"/>
              </a:rPr>
              <a:t>ding Cat Game is a suspense-filled, strategic card game where players draw cards with the hope of not picking an Exploding Kitten card. The game continues until there's one survivor who hasn't exploded.</a:t>
            </a:r>
          </a:p>
          <a:p>
            <a:pPr marL="568341" indent="-284170" lvl="1">
              <a:lnSpc>
                <a:spcPts val="3685"/>
              </a:lnSpc>
              <a:buFont typeface="Arial"/>
              <a:buChar char="•"/>
            </a:pPr>
            <a:r>
              <a:rPr lang="en-US" sz="2632">
                <a:solidFill>
                  <a:srgbClr val="000000"/>
                </a:solidFill>
                <a:latin typeface="Canva Sans Bold"/>
              </a:rPr>
              <a:t>Objective</a:t>
            </a:r>
            <a:r>
              <a:rPr lang="en-US" sz="2632">
                <a:solidFill>
                  <a:srgbClr val="000000"/>
                </a:solidFill>
                <a:latin typeface="Canva Sans"/>
              </a:rPr>
              <a:t>: The main goal is to avoid drawing an Exploding Kitten card from the deck. Players use other cards in the deck to mitigate the risk of explosion, shuffle the deck, or force other players to take more risks.</a:t>
            </a:r>
          </a:p>
          <a:p>
            <a:pPr>
              <a:lnSpc>
                <a:spcPts val="3685"/>
              </a:lnSpc>
            </a:pPr>
          </a:p>
        </p:txBody>
      </p:sp>
      <p:sp>
        <p:nvSpPr>
          <p:cNvPr name="TextBox 11" id="11"/>
          <p:cNvSpPr txBox="true"/>
          <p:nvPr/>
        </p:nvSpPr>
        <p:spPr>
          <a:xfrm rot="0">
            <a:off x="2420609" y="6019560"/>
            <a:ext cx="8684898" cy="515257"/>
          </a:xfrm>
          <a:prstGeom prst="rect">
            <a:avLst/>
          </a:prstGeom>
        </p:spPr>
        <p:txBody>
          <a:bodyPr anchor="t" rtlCol="false" tIns="0" lIns="0" bIns="0" rIns="0">
            <a:spAutoFit/>
          </a:bodyPr>
          <a:lstStyle/>
          <a:p>
            <a:pPr>
              <a:lnSpc>
                <a:spcPts val="3485"/>
              </a:lnSpc>
              <a:spcBef>
                <a:spcPct val="0"/>
              </a:spcBef>
            </a:pPr>
            <a:r>
              <a:rPr lang="en-US" sz="3485">
                <a:solidFill>
                  <a:srgbClr val="000000"/>
                </a:solidFill>
                <a:latin typeface="Helvetica World Bold"/>
              </a:rPr>
              <a:t> KEY ELEMENTS:</a:t>
            </a:r>
          </a:p>
        </p:txBody>
      </p:sp>
      <p:sp>
        <p:nvSpPr>
          <p:cNvPr name="TextBox 12" id="12"/>
          <p:cNvSpPr txBox="true"/>
          <p:nvPr/>
        </p:nvSpPr>
        <p:spPr>
          <a:xfrm rot="0">
            <a:off x="4343307" y="537527"/>
            <a:ext cx="8469306"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Introduction:</a:t>
            </a:r>
          </a:p>
        </p:txBody>
      </p:sp>
      <p:sp>
        <p:nvSpPr>
          <p:cNvPr name="TextBox 13" id="13"/>
          <p:cNvSpPr txBox="true"/>
          <p:nvPr/>
        </p:nvSpPr>
        <p:spPr>
          <a:xfrm rot="0">
            <a:off x="2240520" y="6922130"/>
            <a:ext cx="14297151" cy="2781111"/>
          </a:xfrm>
          <a:prstGeom prst="rect">
            <a:avLst/>
          </a:prstGeom>
        </p:spPr>
        <p:txBody>
          <a:bodyPr anchor="t" rtlCol="false" tIns="0" lIns="0" bIns="0" rIns="0">
            <a:spAutoFit/>
          </a:bodyPr>
          <a:lstStyle/>
          <a:p>
            <a:pPr marL="568341" indent="-284170" lvl="1">
              <a:lnSpc>
                <a:spcPts val="3685"/>
              </a:lnSpc>
              <a:buFont typeface="Arial"/>
              <a:buChar char="•"/>
            </a:pPr>
            <a:r>
              <a:rPr lang="en-US" sz="2632">
                <a:solidFill>
                  <a:srgbClr val="000000"/>
                </a:solidFill>
                <a:latin typeface="Canva Sans Bold"/>
              </a:rPr>
              <a:t>Gameplay Simplicity</a:t>
            </a:r>
            <a:r>
              <a:rPr lang="en-US" sz="2632">
                <a:solidFill>
                  <a:srgbClr val="000000"/>
                </a:solidFill>
                <a:latin typeface="Canva Sans"/>
              </a:rPr>
              <a:t>: Designed to be easy to learn but hard to master, the game involves simple turn-based mechanics where each player's action can dramatically change the game's outcome.</a:t>
            </a:r>
          </a:p>
          <a:p>
            <a:pPr marL="568341" indent="-284170" lvl="1">
              <a:lnSpc>
                <a:spcPts val="3685"/>
              </a:lnSpc>
              <a:buFont typeface="Arial"/>
              <a:buChar char="•"/>
            </a:pPr>
            <a:r>
              <a:rPr lang="en-US" sz="2632">
                <a:solidFill>
                  <a:srgbClr val="000000"/>
                </a:solidFill>
                <a:latin typeface="Canva Sans Bold"/>
              </a:rPr>
              <a:t>Player Interaction</a:t>
            </a:r>
            <a:r>
              <a:rPr lang="en-US" sz="2632">
                <a:solidFill>
                  <a:srgbClr val="000000"/>
                </a:solidFill>
                <a:latin typeface="Canva Sans"/>
              </a:rPr>
              <a:t>: High level of player interaction, as players can play cards that affect the gameplay of others, such as forcing a shuffle or a targeted draw.</a:t>
            </a:r>
          </a:p>
          <a:p>
            <a:pPr>
              <a:lnSpc>
                <a:spcPts val="3685"/>
              </a:lnSpc>
            </a:pPr>
          </a:p>
        </p:txBody>
      </p:sp>
      <p:sp>
        <p:nvSpPr>
          <p:cNvPr name="Freeform 14" id="14"/>
          <p:cNvSpPr/>
          <p:nvPr/>
        </p:nvSpPr>
        <p:spPr>
          <a:xfrm flipH="false" flipV="false" rot="0">
            <a:off x="292181" y="235971"/>
            <a:ext cx="755569" cy="792729"/>
          </a:xfrm>
          <a:custGeom>
            <a:avLst/>
            <a:gdLst/>
            <a:ahLst/>
            <a:cxnLst/>
            <a:rect r="r" b="b" t="t" l="l"/>
            <a:pathLst>
              <a:path h="792729" w="755569">
                <a:moveTo>
                  <a:pt x="0" y="0"/>
                </a:moveTo>
                <a:lnTo>
                  <a:pt x="755569" y="0"/>
                </a:lnTo>
                <a:lnTo>
                  <a:pt x="755569" y="792729"/>
                </a:lnTo>
                <a:lnTo>
                  <a:pt x="0" y="792729"/>
                </a:lnTo>
                <a:lnTo>
                  <a:pt x="0" y="0"/>
                </a:lnTo>
                <a:close/>
              </a:path>
            </a:pathLst>
          </a:custGeom>
          <a:blipFill>
            <a:blip r:embed="rId6"/>
            <a:stretch>
              <a:fillRect l="0" t="0" r="0" b="0"/>
            </a:stretch>
          </a:blipFill>
        </p:spPr>
      </p:sp>
      <p:sp>
        <p:nvSpPr>
          <p:cNvPr name="Freeform 15" id="15"/>
          <p:cNvSpPr/>
          <p:nvPr/>
        </p:nvSpPr>
        <p:spPr>
          <a:xfrm flipH="false" flipV="false" rot="0">
            <a:off x="15888578" y="9651351"/>
            <a:ext cx="2390800" cy="635649"/>
          </a:xfrm>
          <a:custGeom>
            <a:avLst/>
            <a:gdLst/>
            <a:ahLst/>
            <a:cxnLst/>
            <a:rect r="r" b="b" t="t" l="l"/>
            <a:pathLst>
              <a:path h="635649" w="2390800">
                <a:moveTo>
                  <a:pt x="0" y="0"/>
                </a:moveTo>
                <a:lnTo>
                  <a:pt x="2390800" y="0"/>
                </a:lnTo>
                <a:lnTo>
                  <a:pt x="2390800" y="635649"/>
                </a:lnTo>
                <a:lnTo>
                  <a:pt x="0" y="635649"/>
                </a:lnTo>
                <a:lnTo>
                  <a:pt x="0" y="0"/>
                </a:lnTo>
                <a:close/>
              </a:path>
            </a:pathLst>
          </a:custGeom>
          <a:blipFill>
            <a:blip r:embed="rId7"/>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9F3"/>
        </a:solidFill>
      </p:bgPr>
    </p:bg>
    <p:spTree>
      <p:nvGrpSpPr>
        <p:cNvPr id="1" name=""/>
        <p:cNvGrpSpPr/>
        <p:nvPr/>
      </p:nvGrpSpPr>
      <p:grpSpPr>
        <a:xfrm>
          <a:off x="0" y="0"/>
          <a:ext cx="0" cy="0"/>
          <a:chOff x="0" y="0"/>
          <a:chExt cx="0" cy="0"/>
        </a:xfrm>
      </p:grpSpPr>
      <p:grpSp>
        <p:nvGrpSpPr>
          <p:cNvPr name="Group 2" id="2"/>
          <p:cNvGrpSpPr/>
          <p:nvPr/>
        </p:nvGrpSpPr>
        <p:grpSpPr>
          <a:xfrm rot="0">
            <a:off x="2161069" y="183710"/>
            <a:ext cx="14045314" cy="9919580"/>
            <a:chOff x="0" y="0"/>
            <a:chExt cx="7635994" cy="5392963"/>
          </a:xfrm>
        </p:grpSpPr>
        <p:sp>
          <p:nvSpPr>
            <p:cNvPr name="Freeform 3" id="3"/>
            <p:cNvSpPr/>
            <p:nvPr/>
          </p:nvSpPr>
          <p:spPr>
            <a:xfrm flipH="false" flipV="false" rot="0">
              <a:off x="0" y="0"/>
              <a:ext cx="7635994" cy="5392963"/>
            </a:xfrm>
            <a:custGeom>
              <a:avLst/>
              <a:gdLst/>
              <a:ahLst/>
              <a:cxnLst/>
              <a:rect r="r" b="b" t="t" l="l"/>
              <a:pathLst>
                <a:path h="5392963" w="7635994">
                  <a:moveTo>
                    <a:pt x="44648" y="0"/>
                  </a:moveTo>
                  <a:lnTo>
                    <a:pt x="7591347" y="0"/>
                  </a:lnTo>
                  <a:cubicBezTo>
                    <a:pt x="7616005" y="0"/>
                    <a:pt x="7635994" y="19990"/>
                    <a:pt x="7635994" y="44648"/>
                  </a:cubicBezTo>
                  <a:lnTo>
                    <a:pt x="7635994" y="5348315"/>
                  </a:lnTo>
                  <a:cubicBezTo>
                    <a:pt x="7635994" y="5360156"/>
                    <a:pt x="7631291" y="5371512"/>
                    <a:pt x="7622918" y="5379886"/>
                  </a:cubicBezTo>
                  <a:cubicBezTo>
                    <a:pt x="7614545" y="5388259"/>
                    <a:pt x="7603188" y="5392963"/>
                    <a:pt x="7591347" y="5392963"/>
                  </a:cubicBezTo>
                  <a:lnTo>
                    <a:pt x="44648" y="5392963"/>
                  </a:lnTo>
                  <a:cubicBezTo>
                    <a:pt x="32807" y="5392963"/>
                    <a:pt x="21450" y="5388259"/>
                    <a:pt x="13077" y="5379886"/>
                  </a:cubicBezTo>
                  <a:cubicBezTo>
                    <a:pt x="4704" y="5371512"/>
                    <a:pt x="0" y="5360156"/>
                    <a:pt x="0" y="5348315"/>
                  </a:cubicBezTo>
                  <a:lnTo>
                    <a:pt x="0" y="44648"/>
                  </a:lnTo>
                  <a:cubicBezTo>
                    <a:pt x="0" y="32807"/>
                    <a:pt x="4704" y="21450"/>
                    <a:pt x="13077" y="13077"/>
                  </a:cubicBezTo>
                  <a:cubicBezTo>
                    <a:pt x="21450" y="4704"/>
                    <a:pt x="32807" y="0"/>
                    <a:pt x="44648" y="0"/>
                  </a:cubicBezTo>
                  <a:close/>
                </a:path>
              </a:pathLst>
            </a:custGeom>
            <a:solidFill>
              <a:srgbClr val="FFFFFF"/>
            </a:solidFill>
          </p:spPr>
        </p:sp>
        <p:sp>
          <p:nvSpPr>
            <p:cNvPr name="TextBox 4" id="4"/>
            <p:cNvSpPr txBox="true"/>
            <p:nvPr/>
          </p:nvSpPr>
          <p:spPr>
            <a:xfrm>
              <a:off x="0" y="-19050"/>
              <a:ext cx="7635994" cy="5412013"/>
            </a:xfrm>
            <a:prstGeom prst="rect">
              <a:avLst/>
            </a:prstGeom>
          </p:spPr>
          <p:txBody>
            <a:bodyPr anchor="ctr" rtlCol="false" tIns="19249" lIns="19249" bIns="19249" rIns="19249"/>
            <a:lstStyle/>
            <a:p>
              <a:pPr algn="ctr">
                <a:lnSpc>
                  <a:spcPts val="1644"/>
                </a:lnSpc>
                <a:spcBef>
                  <a:spcPct val="0"/>
                </a:spcBef>
              </a:pPr>
            </a:p>
          </p:txBody>
        </p:sp>
      </p:grpSp>
      <p:sp>
        <p:nvSpPr>
          <p:cNvPr name="Freeform 5" id="5"/>
          <p:cNvSpPr/>
          <p:nvPr/>
        </p:nvSpPr>
        <p:spPr>
          <a:xfrm flipH="false" flipV="false" rot="0">
            <a:off x="-1030746" y="7325255"/>
            <a:ext cx="3271266" cy="4114800"/>
          </a:xfrm>
          <a:custGeom>
            <a:avLst/>
            <a:gdLst/>
            <a:ahLst/>
            <a:cxnLst/>
            <a:rect r="r" b="b" t="t" l="l"/>
            <a:pathLst>
              <a:path h="4114800" w="3271266">
                <a:moveTo>
                  <a:pt x="0" y="0"/>
                </a:moveTo>
                <a:lnTo>
                  <a:pt x="3271266" y="0"/>
                </a:lnTo>
                <a:lnTo>
                  <a:pt x="32712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6206383" y="-797764"/>
            <a:ext cx="3271266" cy="4114800"/>
          </a:xfrm>
          <a:custGeom>
            <a:avLst/>
            <a:gdLst/>
            <a:ahLst/>
            <a:cxnLst/>
            <a:rect r="r" b="b" t="t" l="l"/>
            <a:pathLst>
              <a:path h="4114800" w="3271266">
                <a:moveTo>
                  <a:pt x="0" y="0"/>
                </a:moveTo>
                <a:lnTo>
                  <a:pt x="3271266" y="0"/>
                </a:lnTo>
                <a:lnTo>
                  <a:pt x="327126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2315130">
            <a:off x="-373908" y="4369832"/>
            <a:ext cx="1682028" cy="3578783"/>
          </a:xfrm>
          <a:custGeom>
            <a:avLst/>
            <a:gdLst/>
            <a:ahLst/>
            <a:cxnLst/>
            <a:rect r="r" b="b" t="t" l="l"/>
            <a:pathLst>
              <a:path h="3578783" w="1682028">
                <a:moveTo>
                  <a:pt x="1682028" y="0"/>
                </a:moveTo>
                <a:lnTo>
                  <a:pt x="0" y="0"/>
                </a:lnTo>
                <a:lnTo>
                  <a:pt x="0" y="3578783"/>
                </a:lnTo>
                <a:lnTo>
                  <a:pt x="1682028" y="3578783"/>
                </a:lnTo>
                <a:lnTo>
                  <a:pt x="168202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8399658">
            <a:off x="16842099" y="2216900"/>
            <a:ext cx="1682028" cy="3578783"/>
          </a:xfrm>
          <a:custGeom>
            <a:avLst/>
            <a:gdLst/>
            <a:ahLst/>
            <a:cxnLst/>
            <a:rect r="r" b="b" t="t" l="l"/>
            <a:pathLst>
              <a:path h="3578783" w="1682028">
                <a:moveTo>
                  <a:pt x="1682028" y="0"/>
                </a:moveTo>
                <a:lnTo>
                  <a:pt x="0" y="0"/>
                </a:lnTo>
                <a:lnTo>
                  <a:pt x="0" y="3578783"/>
                </a:lnTo>
                <a:lnTo>
                  <a:pt x="1682028" y="3578783"/>
                </a:lnTo>
                <a:lnTo>
                  <a:pt x="168202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312672" y="547052"/>
            <a:ext cx="13662655" cy="755015"/>
          </a:xfrm>
          <a:prstGeom prst="rect">
            <a:avLst/>
          </a:prstGeom>
        </p:spPr>
        <p:txBody>
          <a:bodyPr anchor="t" rtlCol="false" tIns="0" lIns="0" bIns="0" rIns="0">
            <a:spAutoFit/>
          </a:bodyPr>
          <a:lstStyle/>
          <a:p>
            <a:pPr algn="ctr">
              <a:lnSpc>
                <a:spcPts val="6160"/>
              </a:lnSpc>
            </a:pPr>
            <a:r>
              <a:rPr lang="en-US" sz="4400">
                <a:solidFill>
                  <a:srgbClr val="000000"/>
                </a:solidFill>
                <a:latin typeface="Canva Sans Bold"/>
              </a:rPr>
              <a:t>Types of Card &amp; Understanding the Game Rules</a:t>
            </a:r>
          </a:p>
        </p:txBody>
      </p:sp>
      <p:sp>
        <p:nvSpPr>
          <p:cNvPr name="TextBox 10" id="10"/>
          <p:cNvSpPr txBox="true"/>
          <p:nvPr/>
        </p:nvSpPr>
        <p:spPr>
          <a:xfrm rot="0">
            <a:off x="2240520" y="1828559"/>
            <a:ext cx="13965863" cy="1929130"/>
          </a:xfrm>
          <a:prstGeom prst="rect">
            <a:avLst/>
          </a:prstGeom>
        </p:spPr>
        <p:txBody>
          <a:bodyPr anchor="t" rtlCol="false" tIns="0" lIns="0" bIns="0" rIns="0">
            <a:spAutoFit/>
          </a:bodyPr>
          <a:lstStyle/>
          <a:p>
            <a:pPr marL="582933" indent="-291467" lvl="1">
              <a:lnSpc>
                <a:spcPts val="3780"/>
              </a:lnSpc>
              <a:buFont typeface="Arial"/>
              <a:buChar char="•"/>
            </a:pPr>
            <a:r>
              <a:rPr lang="en-US" sz="2700">
                <a:solidFill>
                  <a:srgbClr val="000000"/>
                </a:solidFill>
                <a:latin typeface="Canva Sans"/>
              </a:rPr>
              <a:t>In the Explo</a:t>
            </a:r>
            <a:r>
              <a:rPr lang="en-US" sz="2700">
                <a:solidFill>
                  <a:srgbClr val="000000"/>
                </a:solidFill>
                <a:latin typeface="Canva Sans"/>
              </a:rPr>
              <a:t>ding Cat Game, players draw cards with the aim to avoid the Exploding Kitten card. Each card drawn influences the game's outcome, either aiding the player or bringing them closer to defeat.</a:t>
            </a:r>
          </a:p>
          <a:p>
            <a:pPr>
              <a:lnSpc>
                <a:spcPts val="4060"/>
              </a:lnSpc>
            </a:pPr>
          </a:p>
        </p:txBody>
      </p:sp>
      <p:sp>
        <p:nvSpPr>
          <p:cNvPr name="TextBox 11" id="11"/>
          <p:cNvSpPr txBox="true"/>
          <p:nvPr/>
        </p:nvSpPr>
        <p:spPr>
          <a:xfrm rot="0">
            <a:off x="1858923" y="3442411"/>
            <a:ext cx="11370799" cy="563880"/>
          </a:xfrm>
          <a:prstGeom prst="rect">
            <a:avLst/>
          </a:prstGeom>
        </p:spPr>
        <p:txBody>
          <a:bodyPr anchor="t" rtlCol="false" tIns="0" lIns="0" bIns="0" rIns="0">
            <a:spAutoFit/>
          </a:bodyPr>
          <a:lstStyle/>
          <a:p>
            <a:pPr>
              <a:lnSpc>
                <a:spcPts val="4620"/>
              </a:lnSpc>
            </a:pPr>
            <a:r>
              <a:rPr lang="en-US" sz="3300">
                <a:solidFill>
                  <a:srgbClr val="000000"/>
                </a:solidFill>
                <a:latin typeface="Canva Sans Bold"/>
              </a:rPr>
              <a:t>Det</a:t>
            </a:r>
            <a:r>
              <a:rPr lang="en-US" sz="3300">
                <a:solidFill>
                  <a:srgbClr val="000000"/>
                </a:solidFill>
                <a:latin typeface="Canva Sans Bold"/>
              </a:rPr>
              <a:t>ailed Rules for Each Card Type:</a:t>
            </a:r>
          </a:p>
        </p:txBody>
      </p:sp>
      <p:sp>
        <p:nvSpPr>
          <p:cNvPr name="TextBox 12" id="12"/>
          <p:cNvSpPr txBox="true"/>
          <p:nvPr/>
        </p:nvSpPr>
        <p:spPr>
          <a:xfrm rot="0">
            <a:off x="2312672" y="4406341"/>
            <a:ext cx="13662655" cy="5393165"/>
          </a:xfrm>
          <a:prstGeom prst="rect">
            <a:avLst/>
          </a:prstGeom>
        </p:spPr>
        <p:txBody>
          <a:bodyPr anchor="t" rtlCol="false" tIns="0" lIns="0" bIns="0" rIns="0">
            <a:spAutoFit/>
          </a:bodyPr>
          <a:lstStyle/>
          <a:p>
            <a:pPr marL="549612" indent="-274806" lvl="1">
              <a:lnSpc>
                <a:spcPts val="3563"/>
              </a:lnSpc>
              <a:buAutoNum type="arabicPeriod" startAt="1"/>
            </a:pPr>
            <a:r>
              <a:rPr lang="en-US" sz="2545">
                <a:solidFill>
                  <a:srgbClr val="000000"/>
                </a:solidFill>
                <a:latin typeface="Canva Sans Bold"/>
              </a:rPr>
              <a:t>Cat Card:</a:t>
            </a:r>
          </a:p>
          <a:p>
            <a:pPr marL="1099225" indent="-366408" lvl="2">
              <a:lnSpc>
                <a:spcPts val="3563"/>
              </a:lnSpc>
              <a:buFont typeface="Arial"/>
              <a:buChar char="⚬"/>
            </a:pPr>
            <a:r>
              <a:rPr lang="en-US" sz="2545">
                <a:solidFill>
                  <a:srgbClr val="000000"/>
                </a:solidFill>
                <a:latin typeface="Canva Sans Bold"/>
              </a:rPr>
              <a:t>Function</a:t>
            </a:r>
            <a:r>
              <a:rPr lang="en-US" sz="2545">
                <a:solidFill>
                  <a:srgbClr val="000000"/>
                </a:solidFill>
                <a:latin typeface="Canva Sans"/>
              </a:rPr>
              <a:t>: This card is the basic element of the game. When drawn, it simply gets removed from the deck.</a:t>
            </a:r>
          </a:p>
          <a:p>
            <a:pPr marL="1099225" indent="-366408" lvl="2">
              <a:lnSpc>
                <a:spcPts val="3563"/>
              </a:lnSpc>
              <a:buFont typeface="Arial"/>
              <a:buChar char="⚬"/>
            </a:pPr>
            <a:r>
              <a:rPr lang="en-US" sz="2545">
                <a:solidFill>
                  <a:srgbClr val="000000"/>
                </a:solidFill>
                <a:latin typeface="Canva Sans Bold"/>
              </a:rPr>
              <a:t>Impact</a:t>
            </a:r>
            <a:r>
              <a:rPr lang="en-US" sz="2545">
                <a:solidFill>
                  <a:srgbClr val="000000"/>
                </a:solidFill>
                <a:latin typeface="Canva Sans"/>
              </a:rPr>
              <a:t>: Drawing a Cat card changes nothing about the player’s standing in the game but reduces the deck size, indirectly increasing the chances of drawing an Exploding Kitten card.</a:t>
            </a:r>
          </a:p>
          <a:p>
            <a:pPr marL="549612" indent="-274806" lvl="1">
              <a:lnSpc>
                <a:spcPts val="3563"/>
              </a:lnSpc>
              <a:buAutoNum type="arabicPeriod" startAt="1"/>
            </a:pPr>
            <a:r>
              <a:rPr lang="en-US" sz="2545">
                <a:solidFill>
                  <a:srgbClr val="000000"/>
                </a:solidFill>
                <a:latin typeface="Canva Sans Bold"/>
              </a:rPr>
              <a:t>Exploding Kitten Card:</a:t>
            </a:r>
          </a:p>
          <a:p>
            <a:pPr marL="1122681" indent="-374227" lvl="2">
              <a:lnSpc>
                <a:spcPts val="3640"/>
              </a:lnSpc>
              <a:buFont typeface="Arial"/>
              <a:buChar char="⚬"/>
            </a:pPr>
            <a:r>
              <a:rPr lang="en-US" sz="2600">
                <a:solidFill>
                  <a:srgbClr val="000000"/>
                </a:solidFill>
                <a:latin typeface="Canva Sans Bold"/>
              </a:rPr>
              <a:t>Function:</a:t>
            </a:r>
            <a:r>
              <a:rPr lang="en-US" sz="2600">
                <a:solidFill>
                  <a:srgbClr val="000000"/>
                </a:solidFill>
                <a:latin typeface="Canva Sans"/>
              </a:rPr>
              <a:t> This is the game's primary hazard. Drawing this card without a defuse card in hand results in the player's immediate loss.</a:t>
            </a:r>
          </a:p>
          <a:p>
            <a:pPr marL="1122681" indent="-374227" lvl="2">
              <a:lnSpc>
                <a:spcPts val="3640"/>
              </a:lnSpc>
              <a:buFont typeface="Arial"/>
              <a:buChar char="⚬"/>
            </a:pPr>
            <a:r>
              <a:rPr lang="en-US" sz="2600">
                <a:solidFill>
                  <a:srgbClr val="000000"/>
                </a:solidFill>
                <a:latin typeface="Canva Sans Bold"/>
              </a:rPr>
              <a:t>Impact:</a:t>
            </a:r>
            <a:r>
              <a:rPr lang="en-US" sz="2600">
                <a:solidFill>
                  <a:srgbClr val="000000"/>
                </a:solidFill>
                <a:latin typeface="Canva Sans"/>
              </a:rPr>
              <a:t> Increases game tension and stakes, as players must manage their cards to avoid or mitigate this threat.</a:t>
            </a:r>
          </a:p>
          <a:p>
            <a:pPr>
              <a:lnSpc>
                <a:spcPts val="3563"/>
              </a:lnSpc>
            </a:pPr>
          </a:p>
        </p:txBody>
      </p:sp>
      <p:sp>
        <p:nvSpPr>
          <p:cNvPr name="Freeform 13" id="13"/>
          <p:cNvSpPr/>
          <p:nvPr/>
        </p:nvSpPr>
        <p:spPr>
          <a:xfrm flipH="false" flipV="false" rot="0">
            <a:off x="273131" y="235971"/>
            <a:ext cx="755569" cy="792729"/>
          </a:xfrm>
          <a:custGeom>
            <a:avLst/>
            <a:gdLst/>
            <a:ahLst/>
            <a:cxnLst/>
            <a:rect r="r" b="b" t="t" l="l"/>
            <a:pathLst>
              <a:path h="792729" w="755569">
                <a:moveTo>
                  <a:pt x="0" y="0"/>
                </a:moveTo>
                <a:lnTo>
                  <a:pt x="755569" y="0"/>
                </a:lnTo>
                <a:lnTo>
                  <a:pt x="755569" y="792729"/>
                </a:lnTo>
                <a:lnTo>
                  <a:pt x="0" y="792729"/>
                </a:lnTo>
                <a:lnTo>
                  <a:pt x="0" y="0"/>
                </a:lnTo>
                <a:close/>
              </a:path>
            </a:pathLst>
          </a:custGeom>
          <a:blipFill>
            <a:blip r:embed="rId8"/>
            <a:stretch>
              <a:fillRect l="0" t="0" r="0" b="0"/>
            </a:stretch>
          </a:blipFill>
        </p:spPr>
      </p:sp>
      <p:sp>
        <p:nvSpPr>
          <p:cNvPr name="Freeform 14" id="14"/>
          <p:cNvSpPr/>
          <p:nvPr/>
        </p:nvSpPr>
        <p:spPr>
          <a:xfrm flipH="false" flipV="false" rot="0">
            <a:off x="15897200" y="9651351"/>
            <a:ext cx="2390800" cy="635649"/>
          </a:xfrm>
          <a:custGeom>
            <a:avLst/>
            <a:gdLst/>
            <a:ahLst/>
            <a:cxnLst/>
            <a:rect r="r" b="b" t="t" l="l"/>
            <a:pathLst>
              <a:path h="635649" w="2390800">
                <a:moveTo>
                  <a:pt x="0" y="0"/>
                </a:moveTo>
                <a:lnTo>
                  <a:pt x="2390800" y="0"/>
                </a:lnTo>
                <a:lnTo>
                  <a:pt x="2390800" y="635649"/>
                </a:lnTo>
                <a:lnTo>
                  <a:pt x="0" y="635649"/>
                </a:lnTo>
                <a:lnTo>
                  <a:pt x="0" y="0"/>
                </a:lnTo>
                <a:close/>
              </a:path>
            </a:pathLst>
          </a:custGeom>
          <a:blipFill>
            <a:blip r:embed="rId9"/>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9F3"/>
        </a:solidFill>
      </p:bgPr>
    </p:bg>
    <p:spTree>
      <p:nvGrpSpPr>
        <p:cNvPr id="1" name=""/>
        <p:cNvGrpSpPr/>
        <p:nvPr/>
      </p:nvGrpSpPr>
      <p:grpSpPr>
        <a:xfrm>
          <a:off x="0" y="0"/>
          <a:ext cx="0" cy="0"/>
          <a:chOff x="0" y="0"/>
          <a:chExt cx="0" cy="0"/>
        </a:xfrm>
      </p:grpSpPr>
      <p:grpSp>
        <p:nvGrpSpPr>
          <p:cNvPr name="Group 2" id="2"/>
          <p:cNvGrpSpPr/>
          <p:nvPr/>
        </p:nvGrpSpPr>
        <p:grpSpPr>
          <a:xfrm rot="0">
            <a:off x="1945195" y="275219"/>
            <a:ext cx="14261188" cy="9739403"/>
            <a:chOff x="0" y="0"/>
            <a:chExt cx="7753358" cy="5295007"/>
          </a:xfrm>
        </p:grpSpPr>
        <p:sp>
          <p:nvSpPr>
            <p:cNvPr name="Freeform 3" id="3"/>
            <p:cNvSpPr/>
            <p:nvPr/>
          </p:nvSpPr>
          <p:spPr>
            <a:xfrm flipH="false" flipV="false" rot="0">
              <a:off x="0" y="0"/>
              <a:ext cx="7753359" cy="5295007"/>
            </a:xfrm>
            <a:custGeom>
              <a:avLst/>
              <a:gdLst/>
              <a:ahLst/>
              <a:cxnLst/>
              <a:rect r="r" b="b" t="t" l="l"/>
              <a:pathLst>
                <a:path h="5295007" w="7753359">
                  <a:moveTo>
                    <a:pt x="43972" y="0"/>
                  </a:moveTo>
                  <a:lnTo>
                    <a:pt x="7709386" y="0"/>
                  </a:lnTo>
                  <a:cubicBezTo>
                    <a:pt x="7721049" y="0"/>
                    <a:pt x="7732233" y="4633"/>
                    <a:pt x="7740479" y="12879"/>
                  </a:cubicBezTo>
                  <a:cubicBezTo>
                    <a:pt x="7748725" y="21126"/>
                    <a:pt x="7753359" y="32310"/>
                    <a:pt x="7753359" y="43972"/>
                  </a:cubicBezTo>
                  <a:lnTo>
                    <a:pt x="7753359" y="5251035"/>
                  </a:lnTo>
                  <a:cubicBezTo>
                    <a:pt x="7753359" y="5275319"/>
                    <a:pt x="7733671" y="5295007"/>
                    <a:pt x="7709386" y="5295007"/>
                  </a:cubicBezTo>
                  <a:lnTo>
                    <a:pt x="43972" y="5295007"/>
                  </a:lnTo>
                  <a:cubicBezTo>
                    <a:pt x="32310" y="5295007"/>
                    <a:pt x="21126" y="5290374"/>
                    <a:pt x="12879" y="5282128"/>
                  </a:cubicBezTo>
                  <a:cubicBezTo>
                    <a:pt x="4633" y="5273881"/>
                    <a:pt x="0" y="5262697"/>
                    <a:pt x="0" y="5251035"/>
                  </a:cubicBezTo>
                  <a:lnTo>
                    <a:pt x="0" y="43972"/>
                  </a:lnTo>
                  <a:cubicBezTo>
                    <a:pt x="0" y="32310"/>
                    <a:pt x="4633" y="21126"/>
                    <a:pt x="12879" y="12879"/>
                  </a:cubicBezTo>
                  <a:cubicBezTo>
                    <a:pt x="21126" y="4633"/>
                    <a:pt x="32310" y="0"/>
                    <a:pt x="43972" y="0"/>
                  </a:cubicBezTo>
                  <a:close/>
                </a:path>
              </a:pathLst>
            </a:custGeom>
            <a:solidFill>
              <a:srgbClr val="FFFFFF"/>
            </a:solidFill>
          </p:spPr>
        </p:sp>
        <p:sp>
          <p:nvSpPr>
            <p:cNvPr name="TextBox 4" id="4"/>
            <p:cNvSpPr txBox="true"/>
            <p:nvPr/>
          </p:nvSpPr>
          <p:spPr>
            <a:xfrm>
              <a:off x="0" y="-19050"/>
              <a:ext cx="7753358" cy="5314057"/>
            </a:xfrm>
            <a:prstGeom prst="rect">
              <a:avLst/>
            </a:prstGeom>
          </p:spPr>
          <p:txBody>
            <a:bodyPr anchor="ctr" rtlCol="false" tIns="19249" lIns="19249" bIns="19249" rIns="19249"/>
            <a:lstStyle/>
            <a:p>
              <a:pPr algn="ctr">
                <a:lnSpc>
                  <a:spcPts val="1644"/>
                </a:lnSpc>
                <a:spcBef>
                  <a:spcPct val="0"/>
                </a:spcBef>
              </a:pPr>
            </a:p>
          </p:txBody>
        </p:sp>
      </p:grpSp>
      <p:sp>
        <p:nvSpPr>
          <p:cNvPr name="Freeform 5" id="5"/>
          <p:cNvSpPr/>
          <p:nvPr/>
        </p:nvSpPr>
        <p:spPr>
          <a:xfrm flipH="false" flipV="false" rot="0">
            <a:off x="-1168527" y="7761203"/>
            <a:ext cx="3271266" cy="4114800"/>
          </a:xfrm>
          <a:custGeom>
            <a:avLst/>
            <a:gdLst/>
            <a:ahLst/>
            <a:cxnLst/>
            <a:rect r="r" b="b" t="t" l="l"/>
            <a:pathLst>
              <a:path h="4114800" w="3271266">
                <a:moveTo>
                  <a:pt x="0" y="0"/>
                </a:moveTo>
                <a:lnTo>
                  <a:pt x="3271266" y="0"/>
                </a:lnTo>
                <a:lnTo>
                  <a:pt x="32712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6206383" y="-748543"/>
            <a:ext cx="3271266" cy="4114800"/>
          </a:xfrm>
          <a:custGeom>
            <a:avLst/>
            <a:gdLst/>
            <a:ahLst/>
            <a:cxnLst/>
            <a:rect r="r" b="b" t="t" l="l"/>
            <a:pathLst>
              <a:path h="4114800" w="3271266">
                <a:moveTo>
                  <a:pt x="0" y="0"/>
                </a:moveTo>
                <a:lnTo>
                  <a:pt x="3271266" y="0"/>
                </a:lnTo>
                <a:lnTo>
                  <a:pt x="32712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2315130">
            <a:off x="-373908" y="4369832"/>
            <a:ext cx="1682028" cy="3578783"/>
          </a:xfrm>
          <a:custGeom>
            <a:avLst/>
            <a:gdLst/>
            <a:ahLst/>
            <a:cxnLst/>
            <a:rect r="r" b="b" t="t" l="l"/>
            <a:pathLst>
              <a:path h="3578783" w="1682028">
                <a:moveTo>
                  <a:pt x="1682028" y="0"/>
                </a:moveTo>
                <a:lnTo>
                  <a:pt x="0" y="0"/>
                </a:lnTo>
                <a:lnTo>
                  <a:pt x="0" y="3578783"/>
                </a:lnTo>
                <a:lnTo>
                  <a:pt x="1682028" y="3578783"/>
                </a:lnTo>
                <a:lnTo>
                  <a:pt x="168202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8399658">
            <a:off x="16842099" y="2216900"/>
            <a:ext cx="1682028" cy="3578783"/>
          </a:xfrm>
          <a:custGeom>
            <a:avLst/>
            <a:gdLst/>
            <a:ahLst/>
            <a:cxnLst/>
            <a:rect r="r" b="b" t="t" l="l"/>
            <a:pathLst>
              <a:path h="3578783" w="1682028">
                <a:moveTo>
                  <a:pt x="1682028" y="0"/>
                </a:moveTo>
                <a:lnTo>
                  <a:pt x="0" y="0"/>
                </a:lnTo>
                <a:lnTo>
                  <a:pt x="0" y="3578783"/>
                </a:lnTo>
                <a:lnTo>
                  <a:pt x="1682028" y="3578783"/>
                </a:lnTo>
                <a:lnTo>
                  <a:pt x="168202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092857" y="495037"/>
            <a:ext cx="13965863" cy="4877054"/>
          </a:xfrm>
          <a:prstGeom prst="rect">
            <a:avLst/>
          </a:prstGeom>
        </p:spPr>
        <p:txBody>
          <a:bodyPr anchor="t" rtlCol="false" tIns="0" lIns="0" bIns="0" rIns="0">
            <a:spAutoFit/>
          </a:bodyPr>
          <a:lstStyle/>
          <a:p>
            <a:pPr>
              <a:lnSpc>
                <a:spcPts val="3682"/>
              </a:lnSpc>
            </a:pPr>
            <a:r>
              <a:rPr lang="en-US" sz="2630">
                <a:solidFill>
                  <a:srgbClr val="000000"/>
                </a:solidFill>
                <a:latin typeface="Canva Sans"/>
              </a:rPr>
              <a:t>3.</a:t>
            </a:r>
            <a:r>
              <a:rPr lang="en-US" sz="2630">
                <a:solidFill>
                  <a:srgbClr val="000000"/>
                </a:solidFill>
                <a:latin typeface="Canva Sans Bold"/>
              </a:rPr>
              <a:t>Defuse Card:</a:t>
            </a:r>
          </a:p>
          <a:p>
            <a:pPr marL="1079499" indent="-359833" lvl="2">
              <a:lnSpc>
                <a:spcPts val="3499"/>
              </a:lnSpc>
              <a:buFont typeface="Arial"/>
              <a:buChar char="⚬"/>
            </a:pPr>
            <a:r>
              <a:rPr lang="en-US" sz="2499">
                <a:solidFill>
                  <a:srgbClr val="000000"/>
                </a:solidFill>
                <a:latin typeface="Canva Sans Bold"/>
              </a:rPr>
              <a:t>Function</a:t>
            </a:r>
            <a:r>
              <a:rPr lang="en-US" sz="2499">
                <a:solidFill>
                  <a:srgbClr val="000000"/>
                </a:solidFill>
                <a:latin typeface="Canva Sans"/>
              </a:rPr>
              <a:t>: Used to neutralize an Exploding Kitten card, preventing the player from losing when they draw the kitten.</a:t>
            </a:r>
          </a:p>
          <a:p>
            <a:pPr marL="1079499" indent="-359833" lvl="2">
              <a:lnSpc>
                <a:spcPts val="3499"/>
              </a:lnSpc>
              <a:buFont typeface="Arial"/>
              <a:buChar char="⚬"/>
            </a:pPr>
            <a:r>
              <a:rPr lang="en-US" sz="2499">
                <a:solidFill>
                  <a:srgbClr val="000000"/>
                </a:solidFill>
                <a:latin typeface="Canva Sans Bold"/>
              </a:rPr>
              <a:t>Impact</a:t>
            </a:r>
            <a:r>
              <a:rPr lang="en-US" sz="2499">
                <a:solidFill>
                  <a:srgbClr val="000000"/>
                </a:solidFill>
                <a:latin typeface="Canva Sans"/>
              </a:rPr>
              <a:t>: Provides a critical safety net, allowing players to survive an otherwise game-ending draw.</a:t>
            </a:r>
          </a:p>
          <a:p>
            <a:pPr>
              <a:lnSpc>
                <a:spcPts val="3682"/>
              </a:lnSpc>
            </a:pPr>
            <a:r>
              <a:rPr lang="en-US" sz="2630">
                <a:solidFill>
                  <a:srgbClr val="000000"/>
                </a:solidFill>
                <a:latin typeface="Canva Sans"/>
              </a:rPr>
              <a:t>4.</a:t>
            </a:r>
            <a:r>
              <a:rPr lang="en-US" sz="2630">
                <a:solidFill>
                  <a:srgbClr val="000000"/>
                </a:solidFill>
                <a:latin typeface="Canva Sans Bold"/>
              </a:rPr>
              <a:t>Shuffle Card:</a:t>
            </a:r>
          </a:p>
          <a:p>
            <a:pPr marL="1079499" indent="-359833" lvl="2">
              <a:lnSpc>
                <a:spcPts val="3499"/>
              </a:lnSpc>
              <a:buFont typeface="Arial"/>
              <a:buChar char="⚬"/>
            </a:pPr>
            <a:r>
              <a:rPr lang="en-US" sz="2499">
                <a:solidFill>
                  <a:srgbClr val="000000"/>
                </a:solidFill>
                <a:latin typeface="Canva Sans Bold"/>
              </a:rPr>
              <a:t>Function:</a:t>
            </a:r>
            <a:r>
              <a:rPr lang="en-US" sz="2499">
                <a:solidFill>
                  <a:srgbClr val="000000"/>
                </a:solidFill>
                <a:latin typeface="Canva Sans"/>
              </a:rPr>
              <a:t> When played, the deck is shuffled, and the order of the cards is randomized.</a:t>
            </a:r>
          </a:p>
          <a:p>
            <a:pPr marL="1079499" indent="-359833" lvl="2">
              <a:lnSpc>
                <a:spcPts val="3499"/>
              </a:lnSpc>
              <a:buFont typeface="Arial"/>
              <a:buChar char="⚬"/>
            </a:pPr>
            <a:r>
              <a:rPr lang="en-US" sz="2499">
                <a:solidFill>
                  <a:srgbClr val="000000"/>
                </a:solidFill>
                <a:latin typeface="Canva Sans Bold"/>
              </a:rPr>
              <a:t>Impact:</a:t>
            </a:r>
            <a:r>
              <a:rPr lang="en-US" sz="2499">
                <a:solidFill>
                  <a:srgbClr val="000000"/>
                </a:solidFill>
                <a:latin typeface="Canva Sans"/>
              </a:rPr>
              <a:t> When played, this card allows the current player to shuffle the deck, potentially avoiding an imminent threat of drawing an Exploding Kitten.</a:t>
            </a:r>
          </a:p>
          <a:p>
            <a:pPr>
              <a:lnSpc>
                <a:spcPts val="3639"/>
              </a:lnSpc>
            </a:pPr>
          </a:p>
        </p:txBody>
      </p:sp>
      <p:sp>
        <p:nvSpPr>
          <p:cNvPr name="TextBox 10" id="10"/>
          <p:cNvSpPr txBox="true"/>
          <p:nvPr/>
        </p:nvSpPr>
        <p:spPr>
          <a:xfrm rot="0">
            <a:off x="2092857" y="5380573"/>
            <a:ext cx="12868668" cy="698319"/>
          </a:xfrm>
          <a:prstGeom prst="rect">
            <a:avLst/>
          </a:prstGeom>
        </p:spPr>
        <p:txBody>
          <a:bodyPr anchor="t" rtlCol="false" tIns="0" lIns="0" bIns="0" rIns="0">
            <a:spAutoFit/>
          </a:bodyPr>
          <a:lstStyle/>
          <a:p>
            <a:pPr algn="ctr">
              <a:lnSpc>
                <a:spcPts val="3285"/>
              </a:lnSpc>
            </a:pPr>
            <a:r>
              <a:rPr lang="en-US" sz="3285">
                <a:solidFill>
                  <a:srgbClr val="000000"/>
                </a:solidFill>
                <a:latin typeface="Public Sans Bold"/>
              </a:rPr>
              <a:t>USER REGISTRATION AND LOGIN SYSTEM:</a:t>
            </a:r>
          </a:p>
          <a:p>
            <a:pPr algn="ctr">
              <a:lnSpc>
                <a:spcPts val="2200"/>
              </a:lnSpc>
              <a:spcBef>
                <a:spcPct val="0"/>
              </a:spcBef>
            </a:pPr>
          </a:p>
        </p:txBody>
      </p:sp>
      <p:sp>
        <p:nvSpPr>
          <p:cNvPr name="TextBox 11" id="11"/>
          <p:cNvSpPr txBox="true"/>
          <p:nvPr/>
        </p:nvSpPr>
        <p:spPr>
          <a:xfrm rot="0">
            <a:off x="2157579" y="5860438"/>
            <a:ext cx="13730999" cy="4058217"/>
          </a:xfrm>
          <a:prstGeom prst="rect">
            <a:avLst/>
          </a:prstGeom>
        </p:spPr>
        <p:txBody>
          <a:bodyPr anchor="t" rtlCol="false" tIns="0" lIns="0" bIns="0" rIns="0">
            <a:spAutoFit/>
          </a:bodyPr>
          <a:lstStyle/>
          <a:p>
            <a:pPr algn="just">
              <a:lnSpc>
                <a:spcPts val="3713"/>
              </a:lnSpc>
            </a:pPr>
            <a:r>
              <a:rPr lang="en-US" sz="2652">
                <a:solidFill>
                  <a:srgbClr val="000000"/>
                </a:solidFill>
                <a:latin typeface="Canva Sans Bold"/>
              </a:rPr>
              <a:t>User Registration:</a:t>
            </a:r>
          </a:p>
          <a:p>
            <a:pPr algn="just" marL="551121" indent="-275561" lvl="1">
              <a:lnSpc>
                <a:spcPts val="3573"/>
              </a:lnSpc>
              <a:buFont typeface="Arial"/>
              <a:buChar char="•"/>
            </a:pPr>
            <a:r>
              <a:rPr lang="en-US" sz="2552">
                <a:solidFill>
                  <a:srgbClr val="000000"/>
                </a:solidFill>
                <a:latin typeface="Canva Sans Bold"/>
              </a:rPr>
              <a:t>Description:</a:t>
            </a:r>
            <a:r>
              <a:rPr lang="en-US" sz="2552">
                <a:solidFill>
                  <a:srgbClr val="000000"/>
                </a:solidFill>
                <a:latin typeface="Canva Sans"/>
              </a:rPr>
              <a:t> Allows new players to join the game by creating a unique profile. Required details include Username, Password, Age, and Mobile Number. The system checks for username a</a:t>
            </a:r>
            <a:r>
              <a:rPr lang="en-US" sz="2552">
                <a:solidFill>
                  <a:srgbClr val="000000"/>
                </a:solidFill>
                <a:latin typeface="Canva Sans"/>
              </a:rPr>
              <a:t>vailability to prevent duplicates.</a:t>
            </a:r>
          </a:p>
          <a:p>
            <a:pPr algn="just">
              <a:lnSpc>
                <a:spcPts val="3713"/>
              </a:lnSpc>
            </a:pPr>
            <a:r>
              <a:rPr lang="en-US" sz="2652">
                <a:solidFill>
                  <a:srgbClr val="000000"/>
                </a:solidFill>
                <a:latin typeface="Canva Sans Bold"/>
              </a:rPr>
              <a:t>User Login:</a:t>
            </a:r>
          </a:p>
          <a:p>
            <a:pPr algn="just" marL="551121" indent="-275561" lvl="1">
              <a:lnSpc>
                <a:spcPts val="3573"/>
              </a:lnSpc>
              <a:buFont typeface="Arial"/>
              <a:buChar char="•"/>
            </a:pPr>
            <a:r>
              <a:rPr lang="en-US" sz="2552">
                <a:solidFill>
                  <a:srgbClr val="000000"/>
                </a:solidFill>
                <a:latin typeface="Canva Sans Bold"/>
              </a:rPr>
              <a:t>Description: </a:t>
            </a:r>
            <a:r>
              <a:rPr lang="en-US" sz="2552">
                <a:solidFill>
                  <a:srgbClr val="000000"/>
                </a:solidFill>
                <a:latin typeface="Canva Sans"/>
              </a:rPr>
              <a:t>Players can access their accounts by entering their registered Username and Password. The system validates these credentials to grant access, ensuring security and personalized game experiences.</a:t>
            </a:r>
          </a:p>
          <a:p>
            <a:pPr algn="just">
              <a:lnSpc>
                <a:spcPts val="3573"/>
              </a:lnSpc>
            </a:pPr>
          </a:p>
        </p:txBody>
      </p:sp>
      <p:sp>
        <p:nvSpPr>
          <p:cNvPr name="Freeform 12" id="12"/>
          <p:cNvSpPr/>
          <p:nvPr/>
        </p:nvSpPr>
        <p:spPr>
          <a:xfrm flipH="false" flipV="false" rot="0">
            <a:off x="273131" y="235971"/>
            <a:ext cx="755569" cy="792729"/>
          </a:xfrm>
          <a:custGeom>
            <a:avLst/>
            <a:gdLst/>
            <a:ahLst/>
            <a:cxnLst/>
            <a:rect r="r" b="b" t="t" l="l"/>
            <a:pathLst>
              <a:path h="792729" w="755569">
                <a:moveTo>
                  <a:pt x="0" y="0"/>
                </a:moveTo>
                <a:lnTo>
                  <a:pt x="755569" y="0"/>
                </a:lnTo>
                <a:lnTo>
                  <a:pt x="755569" y="792729"/>
                </a:lnTo>
                <a:lnTo>
                  <a:pt x="0" y="792729"/>
                </a:lnTo>
                <a:lnTo>
                  <a:pt x="0" y="0"/>
                </a:lnTo>
                <a:close/>
              </a:path>
            </a:pathLst>
          </a:custGeom>
          <a:blipFill>
            <a:blip r:embed="rId6"/>
            <a:stretch>
              <a:fillRect l="0" t="0" r="0" b="0"/>
            </a:stretch>
          </a:blipFill>
        </p:spPr>
      </p:sp>
      <p:sp>
        <p:nvSpPr>
          <p:cNvPr name="Freeform 13" id="13"/>
          <p:cNvSpPr/>
          <p:nvPr/>
        </p:nvSpPr>
        <p:spPr>
          <a:xfrm flipH="false" flipV="false" rot="0">
            <a:off x="15888578" y="9651351"/>
            <a:ext cx="2390800" cy="635649"/>
          </a:xfrm>
          <a:custGeom>
            <a:avLst/>
            <a:gdLst/>
            <a:ahLst/>
            <a:cxnLst/>
            <a:rect r="r" b="b" t="t" l="l"/>
            <a:pathLst>
              <a:path h="635649" w="2390800">
                <a:moveTo>
                  <a:pt x="0" y="0"/>
                </a:moveTo>
                <a:lnTo>
                  <a:pt x="2390800" y="0"/>
                </a:lnTo>
                <a:lnTo>
                  <a:pt x="2390800" y="635649"/>
                </a:lnTo>
                <a:lnTo>
                  <a:pt x="0" y="635649"/>
                </a:lnTo>
                <a:lnTo>
                  <a:pt x="0" y="0"/>
                </a:lnTo>
                <a:close/>
              </a:path>
            </a:pathLst>
          </a:custGeom>
          <a:blipFill>
            <a:blip r:embed="rId7"/>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9F3"/>
        </a:solidFill>
      </p:bgPr>
    </p:bg>
    <p:spTree>
      <p:nvGrpSpPr>
        <p:cNvPr id="1" name=""/>
        <p:cNvGrpSpPr/>
        <p:nvPr/>
      </p:nvGrpSpPr>
      <p:grpSpPr>
        <a:xfrm>
          <a:off x="0" y="0"/>
          <a:ext cx="0" cy="0"/>
          <a:chOff x="0" y="0"/>
          <a:chExt cx="0" cy="0"/>
        </a:xfrm>
      </p:grpSpPr>
      <p:grpSp>
        <p:nvGrpSpPr>
          <p:cNvPr name="Group 2" id="2"/>
          <p:cNvGrpSpPr/>
          <p:nvPr/>
        </p:nvGrpSpPr>
        <p:grpSpPr>
          <a:xfrm rot="0">
            <a:off x="2102739" y="225998"/>
            <a:ext cx="14103643" cy="9909110"/>
            <a:chOff x="0" y="0"/>
            <a:chExt cx="7667706" cy="5387271"/>
          </a:xfrm>
        </p:grpSpPr>
        <p:sp>
          <p:nvSpPr>
            <p:cNvPr name="Freeform 3" id="3"/>
            <p:cNvSpPr/>
            <p:nvPr/>
          </p:nvSpPr>
          <p:spPr>
            <a:xfrm flipH="false" flipV="false" rot="0">
              <a:off x="0" y="0"/>
              <a:ext cx="7667706" cy="5387271"/>
            </a:xfrm>
            <a:custGeom>
              <a:avLst/>
              <a:gdLst/>
              <a:ahLst/>
              <a:cxnLst/>
              <a:rect r="r" b="b" t="t" l="l"/>
              <a:pathLst>
                <a:path h="5387271" w="7667706">
                  <a:moveTo>
                    <a:pt x="44463" y="0"/>
                  </a:moveTo>
                  <a:lnTo>
                    <a:pt x="7623243" y="0"/>
                  </a:lnTo>
                  <a:cubicBezTo>
                    <a:pt x="7647799" y="0"/>
                    <a:pt x="7667706" y="19907"/>
                    <a:pt x="7667706" y="44463"/>
                  </a:cubicBezTo>
                  <a:lnTo>
                    <a:pt x="7667706" y="5342808"/>
                  </a:lnTo>
                  <a:cubicBezTo>
                    <a:pt x="7667706" y="5367364"/>
                    <a:pt x="7647799" y="5387271"/>
                    <a:pt x="7623243" y="5387271"/>
                  </a:cubicBezTo>
                  <a:lnTo>
                    <a:pt x="44463" y="5387271"/>
                  </a:lnTo>
                  <a:cubicBezTo>
                    <a:pt x="19907" y="5387271"/>
                    <a:pt x="0" y="5367364"/>
                    <a:pt x="0" y="5342808"/>
                  </a:cubicBezTo>
                  <a:lnTo>
                    <a:pt x="0" y="44463"/>
                  </a:lnTo>
                  <a:cubicBezTo>
                    <a:pt x="0" y="19907"/>
                    <a:pt x="19907" y="0"/>
                    <a:pt x="44463" y="0"/>
                  </a:cubicBezTo>
                  <a:close/>
                </a:path>
              </a:pathLst>
            </a:custGeom>
            <a:solidFill>
              <a:srgbClr val="FFFFFF"/>
            </a:solidFill>
          </p:spPr>
        </p:sp>
        <p:sp>
          <p:nvSpPr>
            <p:cNvPr name="TextBox 4" id="4"/>
            <p:cNvSpPr txBox="true"/>
            <p:nvPr/>
          </p:nvSpPr>
          <p:spPr>
            <a:xfrm>
              <a:off x="0" y="-19050"/>
              <a:ext cx="7667706" cy="5406321"/>
            </a:xfrm>
            <a:prstGeom prst="rect">
              <a:avLst/>
            </a:prstGeom>
          </p:spPr>
          <p:txBody>
            <a:bodyPr anchor="ctr" rtlCol="false" tIns="19249" lIns="19249" bIns="19249" rIns="19249"/>
            <a:lstStyle/>
            <a:p>
              <a:pPr algn="ctr">
                <a:lnSpc>
                  <a:spcPts val="1644"/>
                </a:lnSpc>
                <a:spcBef>
                  <a:spcPct val="0"/>
                </a:spcBef>
              </a:pPr>
            </a:p>
          </p:txBody>
        </p:sp>
      </p:grpSp>
      <p:sp>
        <p:nvSpPr>
          <p:cNvPr name="Freeform 5" id="5"/>
          <p:cNvSpPr/>
          <p:nvPr/>
        </p:nvSpPr>
        <p:spPr>
          <a:xfrm flipH="false" flipV="false" rot="0">
            <a:off x="-1168527" y="6880965"/>
            <a:ext cx="3271266" cy="4114800"/>
          </a:xfrm>
          <a:custGeom>
            <a:avLst/>
            <a:gdLst/>
            <a:ahLst/>
            <a:cxnLst/>
            <a:rect r="r" b="b" t="t" l="l"/>
            <a:pathLst>
              <a:path h="4114800" w="3271266">
                <a:moveTo>
                  <a:pt x="0" y="0"/>
                </a:moveTo>
                <a:lnTo>
                  <a:pt x="3271266" y="0"/>
                </a:lnTo>
                <a:lnTo>
                  <a:pt x="32712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6206383" y="-280945"/>
            <a:ext cx="3271266" cy="4114800"/>
          </a:xfrm>
          <a:custGeom>
            <a:avLst/>
            <a:gdLst/>
            <a:ahLst/>
            <a:cxnLst/>
            <a:rect r="r" b="b" t="t" l="l"/>
            <a:pathLst>
              <a:path h="4114800" w="3271266">
                <a:moveTo>
                  <a:pt x="0" y="0"/>
                </a:moveTo>
                <a:lnTo>
                  <a:pt x="3271266" y="0"/>
                </a:lnTo>
                <a:lnTo>
                  <a:pt x="32712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2315130">
            <a:off x="-373908" y="4369832"/>
            <a:ext cx="1682028" cy="3578783"/>
          </a:xfrm>
          <a:custGeom>
            <a:avLst/>
            <a:gdLst/>
            <a:ahLst/>
            <a:cxnLst/>
            <a:rect r="r" b="b" t="t" l="l"/>
            <a:pathLst>
              <a:path h="3578783" w="1682028">
                <a:moveTo>
                  <a:pt x="1682028" y="0"/>
                </a:moveTo>
                <a:lnTo>
                  <a:pt x="0" y="0"/>
                </a:lnTo>
                <a:lnTo>
                  <a:pt x="0" y="3578783"/>
                </a:lnTo>
                <a:lnTo>
                  <a:pt x="1682028" y="3578783"/>
                </a:lnTo>
                <a:lnTo>
                  <a:pt x="168202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8399658">
            <a:off x="16842099" y="2216900"/>
            <a:ext cx="1682028" cy="3578783"/>
          </a:xfrm>
          <a:custGeom>
            <a:avLst/>
            <a:gdLst/>
            <a:ahLst/>
            <a:cxnLst/>
            <a:rect r="r" b="b" t="t" l="l"/>
            <a:pathLst>
              <a:path h="3578783" w="1682028">
                <a:moveTo>
                  <a:pt x="1682028" y="0"/>
                </a:moveTo>
                <a:lnTo>
                  <a:pt x="0" y="0"/>
                </a:lnTo>
                <a:lnTo>
                  <a:pt x="0" y="3578783"/>
                </a:lnTo>
                <a:lnTo>
                  <a:pt x="1682028" y="3578783"/>
                </a:lnTo>
                <a:lnTo>
                  <a:pt x="168202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171629" y="3537103"/>
            <a:ext cx="14034753" cy="6658962"/>
          </a:xfrm>
          <a:prstGeom prst="rect">
            <a:avLst/>
          </a:prstGeom>
        </p:spPr>
        <p:txBody>
          <a:bodyPr anchor="t" rtlCol="false" tIns="0" lIns="0" bIns="0" rIns="0">
            <a:spAutoFit/>
          </a:bodyPr>
          <a:lstStyle/>
          <a:p>
            <a:pPr marL="574293" indent="-287146" lvl="1">
              <a:lnSpc>
                <a:spcPts val="3723"/>
              </a:lnSpc>
              <a:buAutoNum type="arabicPeriod" startAt="1"/>
            </a:pPr>
            <a:r>
              <a:rPr lang="en-US" sz="2659">
                <a:solidFill>
                  <a:srgbClr val="000000"/>
                </a:solidFill>
                <a:latin typeface="Canva Sans Bold"/>
              </a:rPr>
              <a:t>Game Modes:</a:t>
            </a:r>
          </a:p>
          <a:p>
            <a:pPr marL="1101090" indent="-367030" lvl="2">
              <a:lnSpc>
                <a:spcPts val="3569"/>
              </a:lnSpc>
              <a:buFont typeface="Arial"/>
              <a:buChar char="⚬"/>
            </a:pPr>
            <a:r>
              <a:rPr lang="en-US" sz="2550">
                <a:solidFill>
                  <a:srgbClr val="000000"/>
                </a:solidFill>
                <a:latin typeface="Canva Sans Bold"/>
              </a:rPr>
              <a:t>Simple Mode:</a:t>
            </a:r>
            <a:r>
              <a:rPr lang="en-US" sz="2550">
                <a:solidFill>
                  <a:srgbClr val="000000"/>
                </a:solidFill>
                <a:latin typeface="Canva Sans"/>
              </a:rPr>
              <a:t> Players engage in a straig</a:t>
            </a:r>
            <a:r>
              <a:rPr lang="en-US" sz="2550">
                <a:solidFill>
                  <a:srgbClr val="000000"/>
                </a:solidFill>
                <a:latin typeface="Canva Sans"/>
              </a:rPr>
              <a:t>htforward game without monetary risk, focusing solely on card strategy and game mechanics.</a:t>
            </a:r>
          </a:p>
          <a:p>
            <a:pPr marL="1101090" indent="-367030" lvl="2">
              <a:lnSpc>
                <a:spcPts val="3569"/>
              </a:lnSpc>
              <a:buFont typeface="Arial"/>
              <a:buChar char="⚬"/>
            </a:pPr>
            <a:r>
              <a:rPr lang="en-US" sz="2550">
                <a:solidFill>
                  <a:srgbClr val="000000"/>
                </a:solidFill>
                <a:latin typeface="Canva Sans Bold"/>
              </a:rPr>
              <a:t>Venture Mode:</a:t>
            </a:r>
            <a:r>
              <a:rPr lang="en-US" sz="2550">
                <a:solidFill>
                  <a:srgbClr val="000000"/>
                </a:solidFill>
                <a:latin typeface="Canva Sans"/>
              </a:rPr>
              <a:t> This mode introduces a betting system where players can wager and win or lose money based on the game outcomes.</a:t>
            </a:r>
          </a:p>
          <a:p>
            <a:pPr marL="574293" indent="-287146" lvl="1">
              <a:lnSpc>
                <a:spcPts val="3723"/>
              </a:lnSpc>
              <a:buAutoNum type="arabicPeriod" startAt="1"/>
            </a:pPr>
            <a:r>
              <a:rPr lang="en-US" sz="2659">
                <a:solidFill>
                  <a:srgbClr val="000000"/>
                </a:solidFill>
                <a:latin typeface="Canva Sans Bold"/>
              </a:rPr>
              <a:t>Betting Options:</a:t>
            </a:r>
          </a:p>
          <a:p>
            <a:pPr marL="1084823" indent="-361608" lvl="2">
              <a:lnSpc>
                <a:spcPts val="3517"/>
              </a:lnSpc>
              <a:buFont typeface="Arial"/>
              <a:buChar char="⚬"/>
            </a:pPr>
            <a:r>
              <a:rPr lang="en-US" sz="2512">
                <a:solidFill>
                  <a:srgbClr val="000000"/>
                </a:solidFill>
                <a:latin typeface="Canva Sans Bold"/>
              </a:rPr>
              <a:t>Low Risk: </a:t>
            </a:r>
            <a:r>
              <a:rPr lang="en-US" sz="2512">
                <a:solidFill>
                  <a:srgbClr val="000000"/>
                </a:solidFill>
                <a:latin typeface="Canva Sans"/>
              </a:rPr>
              <a:t>Offers smaller multipliers for safer bets, ideal for conservative players. Rewards range from 0.5x to 7x the bet amount depending on the number of Cat cards drawn.</a:t>
            </a:r>
          </a:p>
          <a:p>
            <a:pPr marL="1084823" indent="-361608" lvl="2">
              <a:lnSpc>
                <a:spcPts val="3517"/>
              </a:lnSpc>
              <a:buFont typeface="Arial"/>
              <a:buChar char="⚬"/>
            </a:pPr>
            <a:r>
              <a:rPr lang="en-US" sz="2512">
                <a:solidFill>
                  <a:srgbClr val="000000"/>
                </a:solidFill>
                <a:latin typeface="Canva Sans Bold"/>
              </a:rPr>
              <a:t>Medium Risk:</a:t>
            </a:r>
            <a:r>
              <a:rPr lang="en-US" sz="2512">
                <a:solidFill>
                  <a:srgbClr val="000000"/>
                </a:solidFill>
                <a:latin typeface="Canva Sans"/>
              </a:rPr>
              <a:t> Higher stakes and rewards than Low Risk, with multipliers from 0.5x up to 10x, suitable for players seeking moderate risk.</a:t>
            </a:r>
          </a:p>
          <a:p>
            <a:pPr marL="1084823" indent="-361608" lvl="2">
              <a:lnSpc>
                <a:spcPts val="3517"/>
              </a:lnSpc>
              <a:buFont typeface="Arial"/>
              <a:buChar char="⚬"/>
            </a:pPr>
            <a:r>
              <a:rPr lang="en-US" sz="2512">
                <a:solidFill>
                  <a:srgbClr val="000000"/>
                </a:solidFill>
                <a:latin typeface="Canva Sans Bold"/>
              </a:rPr>
              <a:t>High Risk:</a:t>
            </a:r>
            <a:r>
              <a:rPr lang="en-US" sz="2512">
                <a:solidFill>
                  <a:srgbClr val="000000"/>
                </a:solidFill>
                <a:latin typeface="Canva Sans"/>
              </a:rPr>
              <a:t> Highest possible stakes with multipliers reaching up to 15x for the most daring players, rewarding strategic risk-taking and luck.</a:t>
            </a:r>
          </a:p>
          <a:p>
            <a:pPr>
              <a:lnSpc>
                <a:spcPts val="3517"/>
              </a:lnSpc>
            </a:pPr>
          </a:p>
          <a:p>
            <a:pPr>
              <a:lnSpc>
                <a:spcPts val="3517"/>
              </a:lnSpc>
            </a:pPr>
          </a:p>
        </p:txBody>
      </p:sp>
      <p:sp>
        <p:nvSpPr>
          <p:cNvPr name="TextBox 10" id="10"/>
          <p:cNvSpPr txBox="true"/>
          <p:nvPr/>
        </p:nvSpPr>
        <p:spPr>
          <a:xfrm rot="0">
            <a:off x="2636952" y="2972882"/>
            <a:ext cx="12544367" cy="493667"/>
          </a:xfrm>
          <a:prstGeom prst="rect">
            <a:avLst/>
          </a:prstGeom>
        </p:spPr>
        <p:txBody>
          <a:bodyPr anchor="t" rtlCol="false" tIns="0" lIns="0" bIns="0" rIns="0">
            <a:spAutoFit/>
          </a:bodyPr>
          <a:lstStyle/>
          <a:p>
            <a:pPr algn="ctr">
              <a:lnSpc>
                <a:spcPts val="3685"/>
              </a:lnSpc>
              <a:spcBef>
                <a:spcPct val="0"/>
              </a:spcBef>
            </a:pPr>
            <a:r>
              <a:rPr lang="en-US" sz="3685">
                <a:solidFill>
                  <a:srgbClr val="000000"/>
                </a:solidFill>
                <a:latin typeface="Public Sans Bold"/>
              </a:rPr>
              <a:t>GAME PLAY AND BETTING SYSTEM:</a:t>
            </a:r>
          </a:p>
        </p:txBody>
      </p:sp>
      <p:sp>
        <p:nvSpPr>
          <p:cNvPr name="TextBox 11" id="11"/>
          <p:cNvSpPr txBox="true"/>
          <p:nvPr/>
        </p:nvSpPr>
        <p:spPr>
          <a:xfrm rot="0">
            <a:off x="2319971" y="536387"/>
            <a:ext cx="13648058" cy="2277110"/>
          </a:xfrm>
          <a:prstGeom prst="rect">
            <a:avLst/>
          </a:prstGeom>
        </p:spPr>
        <p:txBody>
          <a:bodyPr anchor="t" rtlCol="false" tIns="0" lIns="0" bIns="0" rIns="0">
            <a:spAutoFit/>
          </a:bodyPr>
          <a:lstStyle/>
          <a:p>
            <a:pPr>
              <a:lnSpc>
                <a:spcPts val="3920"/>
              </a:lnSpc>
            </a:pPr>
            <a:r>
              <a:rPr lang="en-US" sz="2800">
                <a:solidFill>
                  <a:srgbClr val="000000"/>
                </a:solidFill>
                <a:latin typeface="Canva Sans Bold"/>
              </a:rPr>
              <a:t>User Data Management:</a:t>
            </a:r>
          </a:p>
          <a:p>
            <a:pPr marL="561344" indent="-280672" lvl="1">
              <a:lnSpc>
                <a:spcPts val="3640"/>
              </a:lnSpc>
              <a:buFont typeface="Arial"/>
              <a:buChar char="•"/>
            </a:pPr>
            <a:r>
              <a:rPr lang="en-US" sz="2600">
                <a:solidFill>
                  <a:srgbClr val="000000"/>
                </a:solidFill>
                <a:latin typeface="Canva Sans Bold"/>
              </a:rPr>
              <a:t>Description:</a:t>
            </a:r>
            <a:r>
              <a:rPr lang="en-US" sz="2600">
                <a:solidFill>
                  <a:srgbClr val="000000"/>
                </a:solidFill>
                <a:latin typeface="Canva Sans"/>
              </a:rPr>
              <a:t> Once logged in, users can view and manage t</a:t>
            </a:r>
            <a:r>
              <a:rPr lang="en-US" sz="2600">
                <a:solidFill>
                  <a:srgbClr val="000000"/>
                </a:solidFill>
                <a:latin typeface="Canva Sans"/>
              </a:rPr>
              <a:t>heir personal details, game statistics (games played, won, lost), and account balance. This system supports personalized gameplay and tracks progress over time.</a:t>
            </a:r>
          </a:p>
          <a:p>
            <a:pPr>
              <a:lnSpc>
                <a:spcPts val="3360"/>
              </a:lnSpc>
            </a:pPr>
          </a:p>
        </p:txBody>
      </p:sp>
      <p:sp>
        <p:nvSpPr>
          <p:cNvPr name="Freeform 12" id="12"/>
          <p:cNvSpPr/>
          <p:nvPr/>
        </p:nvSpPr>
        <p:spPr>
          <a:xfrm flipH="false" flipV="false" rot="0">
            <a:off x="273131" y="235971"/>
            <a:ext cx="755569" cy="792729"/>
          </a:xfrm>
          <a:custGeom>
            <a:avLst/>
            <a:gdLst/>
            <a:ahLst/>
            <a:cxnLst/>
            <a:rect r="r" b="b" t="t" l="l"/>
            <a:pathLst>
              <a:path h="792729" w="755569">
                <a:moveTo>
                  <a:pt x="0" y="0"/>
                </a:moveTo>
                <a:lnTo>
                  <a:pt x="755569" y="0"/>
                </a:lnTo>
                <a:lnTo>
                  <a:pt x="755569" y="792729"/>
                </a:lnTo>
                <a:lnTo>
                  <a:pt x="0" y="792729"/>
                </a:lnTo>
                <a:lnTo>
                  <a:pt x="0" y="0"/>
                </a:lnTo>
                <a:close/>
              </a:path>
            </a:pathLst>
          </a:custGeom>
          <a:blipFill>
            <a:blip r:embed="rId6"/>
            <a:stretch>
              <a:fillRect l="0" t="0" r="0" b="0"/>
            </a:stretch>
          </a:blipFill>
        </p:spPr>
      </p:sp>
      <p:sp>
        <p:nvSpPr>
          <p:cNvPr name="Freeform 13" id="13"/>
          <p:cNvSpPr/>
          <p:nvPr/>
        </p:nvSpPr>
        <p:spPr>
          <a:xfrm flipH="false" flipV="false" rot="0">
            <a:off x="15888578" y="9651351"/>
            <a:ext cx="2390800" cy="635649"/>
          </a:xfrm>
          <a:custGeom>
            <a:avLst/>
            <a:gdLst/>
            <a:ahLst/>
            <a:cxnLst/>
            <a:rect r="r" b="b" t="t" l="l"/>
            <a:pathLst>
              <a:path h="635649" w="2390800">
                <a:moveTo>
                  <a:pt x="0" y="0"/>
                </a:moveTo>
                <a:lnTo>
                  <a:pt x="2390800" y="0"/>
                </a:lnTo>
                <a:lnTo>
                  <a:pt x="2390800" y="635649"/>
                </a:lnTo>
                <a:lnTo>
                  <a:pt x="0" y="635649"/>
                </a:lnTo>
                <a:lnTo>
                  <a:pt x="0" y="0"/>
                </a:lnTo>
                <a:close/>
              </a:path>
            </a:pathLst>
          </a:custGeom>
          <a:blipFill>
            <a:blip r:embed="rId7"/>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9F3"/>
        </a:solidFill>
      </p:bgPr>
    </p:bg>
    <p:spTree>
      <p:nvGrpSpPr>
        <p:cNvPr id="1" name=""/>
        <p:cNvGrpSpPr/>
        <p:nvPr/>
      </p:nvGrpSpPr>
      <p:grpSpPr>
        <a:xfrm>
          <a:off x="0" y="0"/>
          <a:ext cx="0" cy="0"/>
          <a:chOff x="0" y="0"/>
          <a:chExt cx="0" cy="0"/>
        </a:xfrm>
      </p:grpSpPr>
      <p:grpSp>
        <p:nvGrpSpPr>
          <p:cNvPr name="Group 2" id="2"/>
          <p:cNvGrpSpPr/>
          <p:nvPr/>
        </p:nvGrpSpPr>
        <p:grpSpPr>
          <a:xfrm rot="0">
            <a:off x="2240520" y="244658"/>
            <a:ext cx="13965863" cy="9753257"/>
            <a:chOff x="0" y="0"/>
            <a:chExt cx="7592799" cy="5302538"/>
          </a:xfrm>
        </p:grpSpPr>
        <p:sp>
          <p:nvSpPr>
            <p:cNvPr name="Freeform 3" id="3"/>
            <p:cNvSpPr/>
            <p:nvPr/>
          </p:nvSpPr>
          <p:spPr>
            <a:xfrm flipH="false" flipV="false" rot="0">
              <a:off x="0" y="0"/>
              <a:ext cx="7592799" cy="5302538"/>
            </a:xfrm>
            <a:custGeom>
              <a:avLst/>
              <a:gdLst/>
              <a:ahLst/>
              <a:cxnLst/>
              <a:rect r="r" b="b" t="t" l="l"/>
              <a:pathLst>
                <a:path h="5302538" w="7592799">
                  <a:moveTo>
                    <a:pt x="44902" y="0"/>
                  </a:moveTo>
                  <a:lnTo>
                    <a:pt x="7547897" y="0"/>
                  </a:lnTo>
                  <a:cubicBezTo>
                    <a:pt x="7559806" y="0"/>
                    <a:pt x="7571227" y="4731"/>
                    <a:pt x="7579648" y="13151"/>
                  </a:cubicBezTo>
                  <a:cubicBezTo>
                    <a:pt x="7588069" y="21572"/>
                    <a:pt x="7592799" y="32993"/>
                    <a:pt x="7592799" y="44902"/>
                  </a:cubicBezTo>
                  <a:lnTo>
                    <a:pt x="7592799" y="5257636"/>
                  </a:lnTo>
                  <a:cubicBezTo>
                    <a:pt x="7592799" y="5269545"/>
                    <a:pt x="7588069" y="5280966"/>
                    <a:pt x="7579648" y="5289387"/>
                  </a:cubicBezTo>
                  <a:cubicBezTo>
                    <a:pt x="7571227" y="5297808"/>
                    <a:pt x="7559806" y="5302538"/>
                    <a:pt x="7547897" y="5302538"/>
                  </a:cubicBezTo>
                  <a:lnTo>
                    <a:pt x="44902" y="5302538"/>
                  </a:lnTo>
                  <a:cubicBezTo>
                    <a:pt x="32993" y="5302538"/>
                    <a:pt x="21572" y="5297808"/>
                    <a:pt x="13151" y="5289387"/>
                  </a:cubicBezTo>
                  <a:cubicBezTo>
                    <a:pt x="4731" y="5280966"/>
                    <a:pt x="0" y="5269545"/>
                    <a:pt x="0" y="5257636"/>
                  </a:cubicBezTo>
                  <a:lnTo>
                    <a:pt x="0" y="44902"/>
                  </a:lnTo>
                  <a:cubicBezTo>
                    <a:pt x="0" y="32993"/>
                    <a:pt x="4731" y="21572"/>
                    <a:pt x="13151" y="13151"/>
                  </a:cubicBezTo>
                  <a:cubicBezTo>
                    <a:pt x="21572" y="4731"/>
                    <a:pt x="32993" y="0"/>
                    <a:pt x="44902" y="0"/>
                  </a:cubicBezTo>
                  <a:close/>
                </a:path>
              </a:pathLst>
            </a:custGeom>
            <a:solidFill>
              <a:srgbClr val="FFFFFF"/>
            </a:solidFill>
          </p:spPr>
        </p:sp>
        <p:sp>
          <p:nvSpPr>
            <p:cNvPr name="TextBox 4" id="4"/>
            <p:cNvSpPr txBox="true"/>
            <p:nvPr/>
          </p:nvSpPr>
          <p:spPr>
            <a:xfrm>
              <a:off x="0" y="-19050"/>
              <a:ext cx="7592799" cy="5321588"/>
            </a:xfrm>
            <a:prstGeom prst="rect">
              <a:avLst/>
            </a:prstGeom>
          </p:spPr>
          <p:txBody>
            <a:bodyPr anchor="ctr" rtlCol="false" tIns="19249" lIns="19249" bIns="19249" rIns="19249"/>
            <a:lstStyle/>
            <a:p>
              <a:pPr algn="ctr">
                <a:lnSpc>
                  <a:spcPts val="1644"/>
                </a:lnSpc>
                <a:spcBef>
                  <a:spcPct val="0"/>
                </a:spcBef>
              </a:pPr>
            </a:p>
          </p:txBody>
        </p:sp>
      </p:grpSp>
      <p:sp>
        <p:nvSpPr>
          <p:cNvPr name="Freeform 5" id="5"/>
          <p:cNvSpPr/>
          <p:nvPr/>
        </p:nvSpPr>
        <p:spPr>
          <a:xfrm flipH="false" flipV="false" rot="0">
            <a:off x="-1030746" y="7200900"/>
            <a:ext cx="3271266" cy="4114800"/>
          </a:xfrm>
          <a:custGeom>
            <a:avLst/>
            <a:gdLst/>
            <a:ahLst/>
            <a:cxnLst/>
            <a:rect r="r" b="b" t="t" l="l"/>
            <a:pathLst>
              <a:path h="4114800" w="3271266">
                <a:moveTo>
                  <a:pt x="0" y="0"/>
                </a:moveTo>
                <a:lnTo>
                  <a:pt x="3271266" y="0"/>
                </a:lnTo>
                <a:lnTo>
                  <a:pt x="32712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6206383" y="-1028700"/>
            <a:ext cx="3271266" cy="4114800"/>
          </a:xfrm>
          <a:custGeom>
            <a:avLst/>
            <a:gdLst/>
            <a:ahLst/>
            <a:cxnLst/>
            <a:rect r="r" b="b" t="t" l="l"/>
            <a:pathLst>
              <a:path h="4114800" w="3271266">
                <a:moveTo>
                  <a:pt x="0" y="0"/>
                </a:moveTo>
                <a:lnTo>
                  <a:pt x="3271266" y="0"/>
                </a:lnTo>
                <a:lnTo>
                  <a:pt x="32712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2315130">
            <a:off x="-373908" y="4369832"/>
            <a:ext cx="1682028" cy="3578783"/>
          </a:xfrm>
          <a:custGeom>
            <a:avLst/>
            <a:gdLst/>
            <a:ahLst/>
            <a:cxnLst/>
            <a:rect r="r" b="b" t="t" l="l"/>
            <a:pathLst>
              <a:path h="3578783" w="1682028">
                <a:moveTo>
                  <a:pt x="1682028" y="0"/>
                </a:moveTo>
                <a:lnTo>
                  <a:pt x="0" y="0"/>
                </a:lnTo>
                <a:lnTo>
                  <a:pt x="0" y="3578783"/>
                </a:lnTo>
                <a:lnTo>
                  <a:pt x="1682028" y="3578783"/>
                </a:lnTo>
                <a:lnTo>
                  <a:pt x="168202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8399658">
            <a:off x="16842099" y="2216900"/>
            <a:ext cx="1682028" cy="3578783"/>
          </a:xfrm>
          <a:custGeom>
            <a:avLst/>
            <a:gdLst/>
            <a:ahLst/>
            <a:cxnLst/>
            <a:rect r="r" b="b" t="t" l="l"/>
            <a:pathLst>
              <a:path h="3578783" w="1682028">
                <a:moveTo>
                  <a:pt x="1682028" y="0"/>
                </a:moveTo>
                <a:lnTo>
                  <a:pt x="0" y="0"/>
                </a:lnTo>
                <a:lnTo>
                  <a:pt x="0" y="3578783"/>
                </a:lnTo>
                <a:lnTo>
                  <a:pt x="1682028" y="3578783"/>
                </a:lnTo>
                <a:lnTo>
                  <a:pt x="168202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405911" y="869950"/>
            <a:ext cx="13745341" cy="4428490"/>
          </a:xfrm>
          <a:prstGeom prst="rect">
            <a:avLst/>
          </a:prstGeom>
        </p:spPr>
        <p:txBody>
          <a:bodyPr anchor="t" rtlCol="false" tIns="0" lIns="0" bIns="0" rIns="0">
            <a:spAutoFit/>
          </a:bodyPr>
          <a:lstStyle/>
          <a:p>
            <a:pPr>
              <a:lnSpc>
                <a:spcPts val="3919"/>
              </a:lnSpc>
            </a:pPr>
            <a:r>
              <a:rPr lang="en-US" sz="2799">
                <a:solidFill>
                  <a:srgbClr val="000000"/>
                </a:solidFill>
                <a:latin typeface="Canva Sans"/>
              </a:rPr>
              <a:t>3.</a:t>
            </a:r>
            <a:r>
              <a:rPr lang="en-US" sz="2799">
                <a:solidFill>
                  <a:srgbClr val="000000"/>
                </a:solidFill>
                <a:latin typeface="Canva Sans Bold"/>
              </a:rPr>
              <a:t>Payout Functionality:</a:t>
            </a:r>
          </a:p>
          <a:p>
            <a:pPr marL="539749" indent="-269875" lvl="1">
              <a:lnSpc>
                <a:spcPts val="3499"/>
              </a:lnSpc>
              <a:buFont typeface="Arial"/>
              <a:buChar char="•"/>
            </a:pPr>
            <a:r>
              <a:rPr lang="en-US" sz="2499">
                <a:solidFill>
                  <a:srgbClr val="000000"/>
                </a:solidFill>
                <a:latin typeface="Canva Sans Bold"/>
              </a:rPr>
              <a:t>Win</a:t>
            </a:r>
            <a:r>
              <a:rPr lang="en-US" sz="2499">
                <a:solidFill>
                  <a:srgbClr val="000000"/>
                </a:solidFill>
                <a:latin typeface="Canva Sans Bold"/>
              </a:rPr>
              <a:t>ning and Quitting Payouts: </a:t>
            </a:r>
            <a:r>
              <a:rPr lang="en-US" sz="2499">
                <a:solidFill>
                  <a:srgbClr val="000000"/>
                </a:solidFill>
                <a:latin typeface="Canva Sans"/>
              </a:rPr>
              <a:t>Pl</a:t>
            </a:r>
            <a:r>
              <a:rPr lang="en-US" sz="2499">
                <a:solidFill>
                  <a:srgbClr val="000000"/>
                </a:solidFill>
                <a:latin typeface="Canva Sans"/>
              </a:rPr>
              <a:t>a</a:t>
            </a:r>
            <a:r>
              <a:rPr lang="en-US" sz="2499">
                <a:solidFill>
                  <a:srgbClr val="000000"/>
                </a:solidFill>
                <a:latin typeface="Canva Sans"/>
              </a:rPr>
              <a:t>y</a:t>
            </a:r>
            <a:r>
              <a:rPr lang="en-US" sz="2499">
                <a:solidFill>
                  <a:srgbClr val="000000"/>
                </a:solidFill>
                <a:latin typeface="Canva Sans"/>
              </a:rPr>
              <a:t>e</a:t>
            </a:r>
            <a:r>
              <a:rPr lang="en-US" sz="2499">
                <a:solidFill>
                  <a:srgbClr val="000000"/>
                </a:solidFill>
                <a:latin typeface="Canva Sans"/>
              </a:rPr>
              <a:t>rs earn</a:t>
            </a:r>
            <a:r>
              <a:rPr lang="en-US" sz="2499">
                <a:solidFill>
                  <a:srgbClr val="000000"/>
                </a:solidFill>
                <a:latin typeface="Canva Sans"/>
              </a:rPr>
              <a:t> payouts based on their initial bets multiplied by the corresponding risk level multiplier upon winning. Additionally, if a player chooses to quit the game before it naturally concludes, the payout is still calculated based on the number of cards played and the multiplier, ensuring that players can secure partial gains for their progress.</a:t>
            </a:r>
          </a:p>
          <a:p>
            <a:pPr marL="539749" indent="-269875" lvl="1">
              <a:lnSpc>
                <a:spcPts val="3499"/>
              </a:lnSpc>
              <a:buFont typeface="Arial"/>
              <a:buChar char="•"/>
            </a:pPr>
            <a:r>
              <a:rPr lang="en-US" sz="2499">
                <a:solidFill>
                  <a:srgbClr val="000000"/>
                </a:solidFill>
                <a:latin typeface="Canva Sans Bold"/>
              </a:rPr>
              <a:t>Loss Implications:</a:t>
            </a:r>
            <a:r>
              <a:rPr lang="en-US" sz="2499">
                <a:solidFill>
                  <a:srgbClr val="000000"/>
                </a:solidFill>
                <a:latin typeface="Canva Sans"/>
              </a:rPr>
              <a:t> Losing the game results in the bet amount being deducted from the player’s game balance. This highlights the risk associated with each betting decision and game move.</a:t>
            </a:r>
          </a:p>
          <a:p>
            <a:pPr>
              <a:lnSpc>
                <a:spcPts val="3499"/>
              </a:lnSpc>
            </a:pPr>
          </a:p>
        </p:txBody>
      </p:sp>
      <p:sp>
        <p:nvSpPr>
          <p:cNvPr name="TextBox 10" id="10"/>
          <p:cNvSpPr txBox="true"/>
          <p:nvPr/>
        </p:nvSpPr>
        <p:spPr>
          <a:xfrm rot="0">
            <a:off x="3959177" y="5053302"/>
            <a:ext cx="10210743" cy="566475"/>
          </a:xfrm>
          <a:prstGeom prst="rect">
            <a:avLst/>
          </a:prstGeom>
        </p:spPr>
        <p:txBody>
          <a:bodyPr anchor="t" rtlCol="false" tIns="0" lIns="0" bIns="0" rIns="0">
            <a:spAutoFit/>
          </a:bodyPr>
          <a:lstStyle/>
          <a:p>
            <a:pPr algn="ctr">
              <a:lnSpc>
                <a:spcPts val="4285"/>
              </a:lnSpc>
              <a:spcBef>
                <a:spcPct val="0"/>
              </a:spcBef>
            </a:pPr>
            <a:r>
              <a:rPr lang="en-US" sz="4285">
                <a:solidFill>
                  <a:srgbClr val="000000"/>
                </a:solidFill>
                <a:latin typeface="Public Sans Bold"/>
              </a:rPr>
              <a:t>FUTURE ENHANCHEMENTS:</a:t>
            </a:r>
          </a:p>
        </p:txBody>
      </p:sp>
      <p:sp>
        <p:nvSpPr>
          <p:cNvPr name="TextBox 11" id="11"/>
          <p:cNvSpPr txBox="true"/>
          <p:nvPr/>
        </p:nvSpPr>
        <p:spPr>
          <a:xfrm rot="0">
            <a:off x="2602187" y="5860438"/>
            <a:ext cx="13286391" cy="3813572"/>
          </a:xfrm>
          <a:prstGeom prst="rect">
            <a:avLst/>
          </a:prstGeom>
        </p:spPr>
        <p:txBody>
          <a:bodyPr anchor="t" rtlCol="false" tIns="0" lIns="0" bIns="0" rIns="0">
            <a:spAutoFit/>
          </a:bodyPr>
          <a:lstStyle/>
          <a:p>
            <a:pPr algn="just">
              <a:lnSpc>
                <a:spcPts val="3508"/>
              </a:lnSpc>
            </a:pPr>
            <a:r>
              <a:rPr lang="en-US" sz="2505">
                <a:solidFill>
                  <a:srgbClr val="000000"/>
                </a:solidFill>
                <a:latin typeface="Canva Sans Bold"/>
              </a:rPr>
              <a:t>Game Mo</a:t>
            </a:r>
            <a:r>
              <a:rPr lang="en-US" sz="2505">
                <a:solidFill>
                  <a:srgbClr val="000000"/>
                </a:solidFill>
                <a:latin typeface="Canva Sans Bold"/>
              </a:rPr>
              <a:t>des:</a:t>
            </a:r>
          </a:p>
          <a:p>
            <a:pPr algn="just" marL="520200" indent="-260100" lvl="1">
              <a:lnSpc>
                <a:spcPts val="3373"/>
              </a:lnSpc>
              <a:buFont typeface="Arial"/>
              <a:buChar char="•"/>
            </a:pPr>
            <a:r>
              <a:rPr lang="en-US" sz="2409">
                <a:solidFill>
                  <a:srgbClr val="000000"/>
                </a:solidFill>
                <a:latin typeface="Canva Sans"/>
              </a:rPr>
              <a:t>Tournament Mode: Host scheduled tournaments where players can compete for top spots and earn exclusive rewards. This mode can add a structured competitive layer to the game.</a:t>
            </a:r>
          </a:p>
          <a:p>
            <a:pPr algn="just" marL="520200" indent="-260100" lvl="1">
              <a:lnSpc>
                <a:spcPts val="3373"/>
              </a:lnSpc>
              <a:buFont typeface="Arial"/>
              <a:buChar char="•"/>
            </a:pPr>
            <a:r>
              <a:rPr lang="en-US" sz="2409">
                <a:solidFill>
                  <a:srgbClr val="000000"/>
                </a:solidFill>
                <a:latin typeface="Canva Sans"/>
              </a:rPr>
              <a:t>Co-op Mode: Enable a cooperative play style where players can team up to achieve common goals against the game mechanics, such as surviving a set number of rounds against an increasingly difficult deck.</a:t>
            </a:r>
          </a:p>
          <a:p>
            <a:pPr algn="just">
              <a:lnSpc>
                <a:spcPts val="3373"/>
              </a:lnSpc>
            </a:pPr>
          </a:p>
          <a:p>
            <a:pPr algn="just">
              <a:lnSpc>
                <a:spcPts val="3373"/>
              </a:lnSpc>
            </a:pPr>
          </a:p>
        </p:txBody>
      </p:sp>
      <p:sp>
        <p:nvSpPr>
          <p:cNvPr name="Freeform 12" id="12"/>
          <p:cNvSpPr/>
          <p:nvPr/>
        </p:nvSpPr>
        <p:spPr>
          <a:xfrm flipH="false" flipV="false" rot="0">
            <a:off x="273131" y="235971"/>
            <a:ext cx="755569" cy="792729"/>
          </a:xfrm>
          <a:custGeom>
            <a:avLst/>
            <a:gdLst/>
            <a:ahLst/>
            <a:cxnLst/>
            <a:rect r="r" b="b" t="t" l="l"/>
            <a:pathLst>
              <a:path h="792729" w="755569">
                <a:moveTo>
                  <a:pt x="0" y="0"/>
                </a:moveTo>
                <a:lnTo>
                  <a:pt x="755569" y="0"/>
                </a:lnTo>
                <a:lnTo>
                  <a:pt x="755569" y="792729"/>
                </a:lnTo>
                <a:lnTo>
                  <a:pt x="0" y="792729"/>
                </a:lnTo>
                <a:lnTo>
                  <a:pt x="0" y="0"/>
                </a:lnTo>
                <a:close/>
              </a:path>
            </a:pathLst>
          </a:custGeom>
          <a:blipFill>
            <a:blip r:embed="rId6"/>
            <a:stretch>
              <a:fillRect l="0" t="0" r="0" b="0"/>
            </a:stretch>
          </a:blipFill>
        </p:spPr>
      </p:sp>
      <p:sp>
        <p:nvSpPr>
          <p:cNvPr name="Freeform 13" id="13"/>
          <p:cNvSpPr/>
          <p:nvPr/>
        </p:nvSpPr>
        <p:spPr>
          <a:xfrm flipH="false" flipV="false" rot="0">
            <a:off x="15888578" y="9651351"/>
            <a:ext cx="2390800" cy="635649"/>
          </a:xfrm>
          <a:custGeom>
            <a:avLst/>
            <a:gdLst/>
            <a:ahLst/>
            <a:cxnLst/>
            <a:rect r="r" b="b" t="t" l="l"/>
            <a:pathLst>
              <a:path h="635649" w="2390800">
                <a:moveTo>
                  <a:pt x="0" y="0"/>
                </a:moveTo>
                <a:lnTo>
                  <a:pt x="2390800" y="0"/>
                </a:lnTo>
                <a:lnTo>
                  <a:pt x="2390800" y="635649"/>
                </a:lnTo>
                <a:lnTo>
                  <a:pt x="0" y="635649"/>
                </a:lnTo>
                <a:lnTo>
                  <a:pt x="0" y="0"/>
                </a:lnTo>
                <a:close/>
              </a:path>
            </a:pathLst>
          </a:custGeom>
          <a:blipFill>
            <a:blip r:embed="rId7"/>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9F3"/>
        </a:solidFill>
      </p:bgPr>
    </p:bg>
    <p:spTree>
      <p:nvGrpSpPr>
        <p:cNvPr id="1" name=""/>
        <p:cNvGrpSpPr/>
        <p:nvPr/>
      </p:nvGrpSpPr>
      <p:grpSpPr>
        <a:xfrm>
          <a:off x="0" y="0"/>
          <a:ext cx="0" cy="0"/>
          <a:chOff x="0" y="0"/>
          <a:chExt cx="0" cy="0"/>
        </a:xfrm>
      </p:grpSpPr>
      <p:grpSp>
        <p:nvGrpSpPr>
          <p:cNvPr name="Group 2" id="2"/>
          <p:cNvGrpSpPr/>
          <p:nvPr/>
        </p:nvGrpSpPr>
        <p:grpSpPr>
          <a:xfrm rot="0">
            <a:off x="2102739" y="292186"/>
            <a:ext cx="14024192" cy="9548599"/>
            <a:chOff x="0" y="0"/>
            <a:chExt cx="7624511" cy="5191272"/>
          </a:xfrm>
        </p:grpSpPr>
        <p:sp>
          <p:nvSpPr>
            <p:cNvPr name="Freeform 3" id="3"/>
            <p:cNvSpPr/>
            <p:nvPr/>
          </p:nvSpPr>
          <p:spPr>
            <a:xfrm flipH="false" flipV="false" rot="0">
              <a:off x="0" y="0"/>
              <a:ext cx="7624511" cy="5191272"/>
            </a:xfrm>
            <a:custGeom>
              <a:avLst/>
              <a:gdLst/>
              <a:ahLst/>
              <a:cxnLst/>
              <a:rect r="r" b="b" t="t" l="l"/>
              <a:pathLst>
                <a:path h="5191272" w="7624511">
                  <a:moveTo>
                    <a:pt x="44715" y="0"/>
                  </a:moveTo>
                  <a:lnTo>
                    <a:pt x="7579796" y="0"/>
                  </a:lnTo>
                  <a:cubicBezTo>
                    <a:pt x="7591655" y="0"/>
                    <a:pt x="7603029" y="4711"/>
                    <a:pt x="7611414" y="13097"/>
                  </a:cubicBezTo>
                  <a:cubicBezTo>
                    <a:pt x="7619800" y="21483"/>
                    <a:pt x="7624511" y="32856"/>
                    <a:pt x="7624511" y="44715"/>
                  </a:cubicBezTo>
                  <a:lnTo>
                    <a:pt x="7624511" y="5146557"/>
                  </a:lnTo>
                  <a:cubicBezTo>
                    <a:pt x="7624511" y="5158416"/>
                    <a:pt x="7619800" y="5169790"/>
                    <a:pt x="7611414" y="5178175"/>
                  </a:cubicBezTo>
                  <a:cubicBezTo>
                    <a:pt x="7603029" y="5186561"/>
                    <a:pt x="7591655" y="5191272"/>
                    <a:pt x="7579796" y="5191272"/>
                  </a:cubicBezTo>
                  <a:lnTo>
                    <a:pt x="44715" y="5191272"/>
                  </a:lnTo>
                  <a:cubicBezTo>
                    <a:pt x="32856" y="5191272"/>
                    <a:pt x="21483" y="5186561"/>
                    <a:pt x="13097" y="5178175"/>
                  </a:cubicBezTo>
                  <a:cubicBezTo>
                    <a:pt x="4711" y="5169790"/>
                    <a:pt x="0" y="5158416"/>
                    <a:pt x="0" y="5146557"/>
                  </a:cubicBezTo>
                  <a:lnTo>
                    <a:pt x="0" y="44715"/>
                  </a:lnTo>
                  <a:cubicBezTo>
                    <a:pt x="0" y="32856"/>
                    <a:pt x="4711" y="21483"/>
                    <a:pt x="13097" y="13097"/>
                  </a:cubicBezTo>
                  <a:cubicBezTo>
                    <a:pt x="21483" y="4711"/>
                    <a:pt x="32856" y="0"/>
                    <a:pt x="44715" y="0"/>
                  </a:cubicBezTo>
                  <a:close/>
                </a:path>
              </a:pathLst>
            </a:custGeom>
            <a:solidFill>
              <a:srgbClr val="FFFFFF"/>
            </a:solidFill>
          </p:spPr>
        </p:sp>
        <p:sp>
          <p:nvSpPr>
            <p:cNvPr name="TextBox 4" id="4"/>
            <p:cNvSpPr txBox="true"/>
            <p:nvPr/>
          </p:nvSpPr>
          <p:spPr>
            <a:xfrm>
              <a:off x="0" y="-19050"/>
              <a:ext cx="7624511" cy="5210322"/>
            </a:xfrm>
            <a:prstGeom prst="rect">
              <a:avLst/>
            </a:prstGeom>
          </p:spPr>
          <p:txBody>
            <a:bodyPr anchor="ctr" rtlCol="false" tIns="19249" lIns="19249" bIns="19249" rIns="19249"/>
            <a:lstStyle/>
            <a:p>
              <a:pPr algn="ctr">
                <a:lnSpc>
                  <a:spcPts val="1644"/>
                </a:lnSpc>
                <a:spcBef>
                  <a:spcPct val="0"/>
                </a:spcBef>
              </a:pPr>
            </a:p>
          </p:txBody>
        </p:sp>
      </p:grpSp>
      <p:sp>
        <p:nvSpPr>
          <p:cNvPr name="Freeform 5" id="5"/>
          <p:cNvSpPr/>
          <p:nvPr/>
        </p:nvSpPr>
        <p:spPr>
          <a:xfrm flipH="false" flipV="false" rot="0">
            <a:off x="-1168527" y="6994510"/>
            <a:ext cx="3271266" cy="4114800"/>
          </a:xfrm>
          <a:custGeom>
            <a:avLst/>
            <a:gdLst/>
            <a:ahLst/>
            <a:cxnLst/>
            <a:rect r="r" b="b" t="t" l="l"/>
            <a:pathLst>
              <a:path h="4114800" w="3271266">
                <a:moveTo>
                  <a:pt x="0" y="0"/>
                </a:moveTo>
                <a:lnTo>
                  <a:pt x="3271266" y="0"/>
                </a:lnTo>
                <a:lnTo>
                  <a:pt x="32712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6206383" y="-354777"/>
            <a:ext cx="3271266" cy="4114800"/>
          </a:xfrm>
          <a:custGeom>
            <a:avLst/>
            <a:gdLst/>
            <a:ahLst/>
            <a:cxnLst/>
            <a:rect r="r" b="b" t="t" l="l"/>
            <a:pathLst>
              <a:path h="4114800" w="3271266">
                <a:moveTo>
                  <a:pt x="0" y="0"/>
                </a:moveTo>
                <a:lnTo>
                  <a:pt x="3271266" y="0"/>
                </a:lnTo>
                <a:lnTo>
                  <a:pt x="32712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2315130">
            <a:off x="-373908" y="4369832"/>
            <a:ext cx="1682028" cy="3578783"/>
          </a:xfrm>
          <a:custGeom>
            <a:avLst/>
            <a:gdLst/>
            <a:ahLst/>
            <a:cxnLst/>
            <a:rect r="r" b="b" t="t" l="l"/>
            <a:pathLst>
              <a:path h="3578783" w="1682028">
                <a:moveTo>
                  <a:pt x="1682028" y="0"/>
                </a:moveTo>
                <a:lnTo>
                  <a:pt x="0" y="0"/>
                </a:lnTo>
                <a:lnTo>
                  <a:pt x="0" y="3578783"/>
                </a:lnTo>
                <a:lnTo>
                  <a:pt x="1682028" y="3578783"/>
                </a:lnTo>
                <a:lnTo>
                  <a:pt x="168202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8399658">
            <a:off x="16842099" y="2216900"/>
            <a:ext cx="1682028" cy="3578783"/>
          </a:xfrm>
          <a:custGeom>
            <a:avLst/>
            <a:gdLst/>
            <a:ahLst/>
            <a:cxnLst/>
            <a:rect r="r" b="b" t="t" l="l"/>
            <a:pathLst>
              <a:path h="3578783" w="1682028">
                <a:moveTo>
                  <a:pt x="1682028" y="0"/>
                </a:moveTo>
                <a:lnTo>
                  <a:pt x="0" y="0"/>
                </a:lnTo>
                <a:lnTo>
                  <a:pt x="0" y="3578783"/>
                </a:lnTo>
                <a:lnTo>
                  <a:pt x="1682028" y="3578783"/>
                </a:lnTo>
                <a:lnTo>
                  <a:pt x="168202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319971" y="2767527"/>
            <a:ext cx="13806961" cy="5314950"/>
          </a:xfrm>
          <a:prstGeom prst="rect">
            <a:avLst/>
          </a:prstGeom>
        </p:spPr>
        <p:txBody>
          <a:bodyPr anchor="t" rtlCol="false" tIns="0" lIns="0" bIns="0" rIns="0">
            <a:spAutoFit/>
          </a:bodyPr>
          <a:lstStyle/>
          <a:p>
            <a:pPr>
              <a:lnSpc>
                <a:spcPts val="4200"/>
              </a:lnSpc>
            </a:pPr>
            <a:r>
              <a:rPr lang="en-US" sz="3000">
                <a:solidFill>
                  <a:srgbClr val="000000"/>
                </a:solidFill>
                <a:latin typeface="Canva Sans"/>
              </a:rPr>
              <a:t>The Exploding Cat Game offers an engaging and dynamic gameplay experience, utilizing a variety of card types to challenge players with strategic decision-making. With its robust user management system, players can register, log in, and track their game history, making it not only entertaining but also personalized. The game's betting system introduces a competitive edge, catering to different risk preferences. As the game continues to evolve, potential enhancements such as multiplayer options and improved graphics could further enhance its appeal and gameplay dynamics. Overall, this game promises not only fun but also a test of strategy and luck for its players.</a:t>
            </a:r>
          </a:p>
        </p:txBody>
      </p:sp>
      <p:sp>
        <p:nvSpPr>
          <p:cNvPr name="TextBox 10" id="10"/>
          <p:cNvSpPr txBox="true"/>
          <p:nvPr/>
        </p:nvSpPr>
        <p:spPr>
          <a:xfrm rot="0">
            <a:off x="1922715" y="898079"/>
            <a:ext cx="13965863" cy="927100"/>
          </a:xfrm>
          <a:prstGeom prst="rect">
            <a:avLst/>
          </a:prstGeom>
        </p:spPr>
        <p:txBody>
          <a:bodyPr anchor="t" rtlCol="false" tIns="0" lIns="0" bIns="0" rIns="0">
            <a:spAutoFit/>
          </a:bodyPr>
          <a:lstStyle/>
          <a:p>
            <a:pPr algn="ctr">
              <a:lnSpc>
                <a:spcPts val="7699"/>
              </a:lnSpc>
            </a:pPr>
            <a:r>
              <a:rPr lang="en-US" sz="5499">
                <a:solidFill>
                  <a:srgbClr val="000000"/>
                </a:solidFill>
                <a:latin typeface="Canva Sans Bold"/>
              </a:rPr>
              <a:t>Conclusion:</a:t>
            </a:r>
          </a:p>
        </p:txBody>
      </p:sp>
      <p:sp>
        <p:nvSpPr>
          <p:cNvPr name="Freeform 11" id="11"/>
          <p:cNvSpPr/>
          <p:nvPr/>
        </p:nvSpPr>
        <p:spPr>
          <a:xfrm flipH="false" flipV="false" rot="0">
            <a:off x="273131" y="235971"/>
            <a:ext cx="755569" cy="792729"/>
          </a:xfrm>
          <a:custGeom>
            <a:avLst/>
            <a:gdLst/>
            <a:ahLst/>
            <a:cxnLst/>
            <a:rect r="r" b="b" t="t" l="l"/>
            <a:pathLst>
              <a:path h="792729" w="755569">
                <a:moveTo>
                  <a:pt x="0" y="0"/>
                </a:moveTo>
                <a:lnTo>
                  <a:pt x="755569" y="0"/>
                </a:lnTo>
                <a:lnTo>
                  <a:pt x="755569" y="792729"/>
                </a:lnTo>
                <a:lnTo>
                  <a:pt x="0" y="792729"/>
                </a:lnTo>
                <a:lnTo>
                  <a:pt x="0" y="0"/>
                </a:lnTo>
                <a:close/>
              </a:path>
            </a:pathLst>
          </a:custGeom>
          <a:blipFill>
            <a:blip r:embed="rId6"/>
            <a:stretch>
              <a:fillRect l="0" t="0" r="0" b="0"/>
            </a:stretch>
          </a:blipFill>
        </p:spPr>
      </p:sp>
      <p:sp>
        <p:nvSpPr>
          <p:cNvPr name="Freeform 12" id="12"/>
          <p:cNvSpPr/>
          <p:nvPr/>
        </p:nvSpPr>
        <p:spPr>
          <a:xfrm flipH="false" flipV="false" rot="0">
            <a:off x="15888578" y="9651351"/>
            <a:ext cx="2390800" cy="635649"/>
          </a:xfrm>
          <a:custGeom>
            <a:avLst/>
            <a:gdLst/>
            <a:ahLst/>
            <a:cxnLst/>
            <a:rect r="r" b="b" t="t" l="l"/>
            <a:pathLst>
              <a:path h="635649" w="2390800">
                <a:moveTo>
                  <a:pt x="0" y="0"/>
                </a:moveTo>
                <a:lnTo>
                  <a:pt x="2390800" y="0"/>
                </a:lnTo>
                <a:lnTo>
                  <a:pt x="2390800" y="635649"/>
                </a:lnTo>
                <a:lnTo>
                  <a:pt x="0" y="635649"/>
                </a:lnTo>
                <a:lnTo>
                  <a:pt x="0" y="0"/>
                </a:lnTo>
                <a:close/>
              </a:path>
            </a:pathLst>
          </a:custGeom>
          <a:blipFill>
            <a:blip r:embed="rId7"/>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9F3"/>
        </a:solidFill>
      </p:bgPr>
    </p:bg>
    <p:spTree>
      <p:nvGrpSpPr>
        <p:cNvPr id="1" name=""/>
        <p:cNvGrpSpPr/>
        <p:nvPr/>
      </p:nvGrpSpPr>
      <p:grpSpPr>
        <a:xfrm>
          <a:off x="0" y="0"/>
          <a:ext cx="0" cy="0"/>
          <a:chOff x="0" y="0"/>
          <a:chExt cx="0" cy="0"/>
        </a:xfrm>
      </p:grpSpPr>
      <p:grpSp>
        <p:nvGrpSpPr>
          <p:cNvPr name="Group 2" id="2"/>
          <p:cNvGrpSpPr/>
          <p:nvPr/>
        </p:nvGrpSpPr>
        <p:grpSpPr>
          <a:xfrm rot="0">
            <a:off x="2240520" y="1702623"/>
            <a:ext cx="13806961" cy="7680032"/>
            <a:chOff x="0" y="0"/>
            <a:chExt cx="7506409" cy="4175391"/>
          </a:xfrm>
        </p:grpSpPr>
        <p:sp>
          <p:nvSpPr>
            <p:cNvPr name="Freeform 3" id="3"/>
            <p:cNvSpPr/>
            <p:nvPr/>
          </p:nvSpPr>
          <p:spPr>
            <a:xfrm flipH="false" flipV="false" rot="0">
              <a:off x="0" y="0"/>
              <a:ext cx="7506409" cy="4175391"/>
            </a:xfrm>
            <a:custGeom>
              <a:avLst/>
              <a:gdLst/>
              <a:ahLst/>
              <a:cxnLst/>
              <a:rect r="r" b="b" t="t" l="l"/>
              <a:pathLst>
                <a:path h="4175391" w="7506409">
                  <a:moveTo>
                    <a:pt x="45419" y="0"/>
                  </a:moveTo>
                  <a:lnTo>
                    <a:pt x="7460990" y="0"/>
                  </a:lnTo>
                  <a:cubicBezTo>
                    <a:pt x="7473036" y="0"/>
                    <a:pt x="7484589" y="4785"/>
                    <a:pt x="7493106" y="13303"/>
                  </a:cubicBezTo>
                  <a:cubicBezTo>
                    <a:pt x="7501624" y="21821"/>
                    <a:pt x="7506409" y="33373"/>
                    <a:pt x="7506409" y="45419"/>
                  </a:cubicBezTo>
                  <a:lnTo>
                    <a:pt x="7506409" y="4129972"/>
                  </a:lnTo>
                  <a:cubicBezTo>
                    <a:pt x="7506409" y="4142018"/>
                    <a:pt x="7501624" y="4153571"/>
                    <a:pt x="7493106" y="4162089"/>
                  </a:cubicBezTo>
                  <a:cubicBezTo>
                    <a:pt x="7484589" y="4170606"/>
                    <a:pt x="7473036" y="4175391"/>
                    <a:pt x="7460990" y="4175391"/>
                  </a:cubicBezTo>
                  <a:lnTo>
                    <a:pt x="45419" y="4175391"/>
                  </a:lnTo>
                  <a:cubicBezTo>
                    <a:pt x="33373" y="4175391"/>
                    <a:pt x="21821" y="4170606"/>
                    <a:pt x="13303" y="4162089"/>
                  </a:cubicBezTo>
                  <a:cubicBezTo>
                    <a:pt x="4785" y="4153571"/>
                    <a:pt x="0" y="4142018"/>
                    <a:pt x="0" y="4129972"/>
                  </a:cubicBezTo>
                  <a:lnTo>
                    <a:pt x="0" y="45419"/>
                  </a:lnTo>
                  <a:cubicBezTo>
                    <a:pt x="0" y="33373"/>
                    <a:pt x="4785" y="21821"/>
                    <a:pt x="13303" y="13303"/>
                  </a:cubicBezTo>
                  <a:cubicBezTo>
                    <a:pt x="21821" y="4785"/>
                    <a:pt x="33373" y="0"/>
                    <a:pt x="45419" y="0"/>
                  </a:cubicBezTo>
                  <a:close/>
                </a:path>
              </a:pathLst>
            </a:custGeom>
            <a:solidFill>
              <a:srgbClr val="FFFFFF"/>
            </a:solidFill>
          </p:spPr>
        </p:sp>
        <p:sp>
          <p:nvSpPr>
            <p:cNvPr name="TextBox 4" id="4"/>
            <p:cNvSpPr txBox="true"/>
            <p:nvPr/>
          </p:nvSpPr>
          <p:spPr>
            <a:xfrm>
              <a:off x="0" y="-19050"/>
              <a:ext cx="7506409" cy="4194441"/>
            </a:xfrm>
            <a:prstGeom prst="rect">
              <a:avLst/>
            </a:prstGeom>
          </p:spPr>
          <p:txBody>
            <a:bodyPr anchor="ctr" rtlCol="false" tIns="19249" lIns="19249" bIns="19249" rIns="19249"/>
            <a:lstStyle/>
            <a:p>
              <a:pPr algn="ctr">
                <a:lnSpc>
                  <a:spcPts val="1644"/>
                </a:lnSpc>
                <a:spcBef>
                  <a:spcPct val="0"/>
                </a:spcBef>
              </a:pPr>
            </a:p>
          </p:txBody>
        </p:sp>
      </p:grpSp>
      <p:sp>
        <p:nvSpPr>
          <p:cNvPr name="TextBox 5" id="5"/>
          <p:cNvSpPr txBox="true"/>
          <p:nvPr/>
        </p:nvSpPr>
        <p:spPr>
          <a:xfrm rot="0">
            <a:off x="2422491" y="4119641"/>
            <a:ext cx="13624989" cy="3641562"/>
          </a:xfrm>
          <a:prstGeom prst="rect">
            <a:avLst/>
          </a:prstGeom>
        </p:spPr>
        <p:txBody>
          <a:bodyPr anchor="t" rtlCol="false" tIns="0" lIns="0" bIns="0" rIns="0">
            <a:spAutoFit/>
          </a:bodyPr>
          <a:lstStyle/>
          <a:p>
            <a:pPr algn="ctr" marL="0" indent="0" lvl="0">
              <a:lnSpc>
                <a:spcPts val="14000"/>
              </a:lnSpc>
            </a:pPr>
            <a:r>
              <a:rPr lang="en-US" sz="14000">
                <a:solidFill>
                  <a:srgbClr val="000000"/>
                </a:solidFill>
                <a:latin typeface="Roca Two Heavy"/>
              </a:rPr>
              <a:t>THANKS FOR PLAYING!</a:t>
            </a:r>
          </a:p>
        </p:txBody>
      </p:sp>
      <p:sp>
        <p:nvSpPr>
          <p:cNvPr name="TextBox 6" id="6"/>
          <p:cNvSpPr txBox="true"/>
          <p:nvPr/>
        </p:nvSpPr>
        <p:spPr>
          <a:xfrm rot="0">
            <a:off x="4129614" y="7837403"/>
            <a:ext cx="10210743" cy="566348"/>
          </a:xfrm>
          <a:prstGeom prst="rect">
            <a:avLst/>
          </a:prstGeom>
        </p:spPr>
        <p:txBody>
          <a:bodyPr anchor="t" rtlCol="false" tIns="0" lIns="0" bIns="0" rIns="0">
            <a:spAutoFit/>
          </a:bodyPr>
          <a:lstStyle/>
          <a:p>
            <a:pPr algn="ctr">
              <a:lnSpc>
                <a:spcPts val="4285"/>
              </a:lnSpc>
              <a:spcBef>
                <a:spcPct val="0"/>
              </a:spcBef>
            </a:pPr>
            <a:r>
              <a:rPr lang="en-US" sz="4285">
                <a:solidFill>
                  <a:srgbClr val="000000"/>
                </a:solidFill>
                <a:latin typeface="Public Sans Bold"/>
              </a:rPr>
              <a:t>SEE YOU NEXT TIME!</a:t>
            </a:r>
          </a:p>
        </p:txBody>
      </p:sp>
      <p:sp>
        <p:nvSpPr>
          <p:cNvPr name="Freeform 7" id="7"/>
          <p:cNvSpPr/>
          <p:nvPr/>
        </p:nvSpPr>
        <p:spPr>
          <a:xfrm flipH="false" flipV="false" rot="-10800000">
            <a:off x="1028700" y="-776950"/>
            <a:ext cx="3271266" cy="4114800"/>
          </a:xfrm>
          <a:custGeom>
            <a:avLst/>
            <a:gdLst/>
            <a:ahLst/>
            <a:cxnLst/>
            <a:rect r="r" b="b" t="t" l="l"/>
            <a:pathLst>
              <a:path h="4114800" w="3271266">
                <a:moveTo>
                  <a:pt x="0" y="0"/>
                </a:moveTo>
                <a:lnTo>
                  <a:pt x="3271266" y="0"/>
                </a:lnTo>
                <a:lnTo>
                  <a:pt x="32712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4411847" y="7244379"/>
            <a:ext cx="3271266" cy="4114800"/>
          </a:xfrm>
          <a:custGeom>
            <a:avLst/>
            <a:gdLst/>
            <a:ahLst/>
            <a:cxnLst/>
            <a:rect r="r" b="b" t="t" l="l"/>
            <a:pathLst>
              <a:path h="4114800" w="3271266">
                <a:moveTo>
                  <a:pt x="0" y="0"/>
                </a:moveTo>
                <a:lnTo>
                  <a:pt x="3271266" y="0"/>
                </a:lnTo>
                <a:lnTo>
                  <a:pt x="32712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7934946">
            <a:off x="17010744" y="5414606"/>
            <a:ext cx="1682028" cy="3578783"/>
          </a:xfrm>
          <a:custGeom>
            <a:avLst/>
            <a:gdLst/>
            <a:ahLst/>
            <a:cxnLst/>
            <a:rect r="r" b="b" t="t" l="l"/>
            <a:pathLst>
              <a:path h="3578783" w="1682028">
                <a:moveTo>
                  <a:pt x="1682028" y="0"/>
                </a:moveTo>
                <a:lnTo>
                  <a:pt x="0" y="0"/>
                </a:lnTo>
                <a:lnTo>
                  <a:pt x="0" y="3578783"/>
                </a:lnTo>
                <a:lnTo>
                  <a:pt x="1682028" y="3578783"/>
                </a:lnTo>
                <a:lnTo>
                  <a:pt x="168202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1621930">
            <a:off x="-373977" y="704111"/>
            <a:ext cx="1682028" cy="3578783"/>
          </a:xfrm>
          <a:custGeom>
            <a:avLst/>
            <a:gdLst/>
            <a:ahLst/>
            <a:cxnLst/>
            <a:rect r="r" b="b" t="t" l="l"/>
            <a:pathLst>
              <a:path h="3578783" w="1682028">
                <a:moveTo>
                  <a:pt x="1682028" y="0"/>
                </a:moveTo>
                <a:lnTo>
                  <a:pt x="0" y="0"/>
                </a:lnTo>
                <a:lnTo>
                  <a:pt x="0" y="3578783"/>
                </a:lnTo>
                <a:lnTo>
                  <a:pt x="1682028" y="3578783"/>
                </a:lnTo>
                <a:lnTo>
                  <a:pt x="168202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7259300" y="121002"/>
            <a:ext cx="755569" cy="792729"/>
          </a:xfrm>
          <a:custGeom>
            <a:avLst/>
            <a:gdLst/>
            <a:ahLst/>
            <a:cxnLst/>
            <a:rect r="r" b="b" t="t" l="l"/>
            <a:pathLst>
              <a:path h="792729" w="755569">
                <a:moveTo>
                  <a:pt x="0" y="0"/>
                </a:moveTo>
                <a:lnTo>
                  <a:pt x="755569" y="0"/>
                </a:lnTo>
                <a:lnTo>
                  <a:pt x="755569" y="792729"/>
                </a:lnTo>
                <a:lnTo>
                  <a:pt x="0" y="792729"/>
                </a:lnTo>
                <a:lnTo>
                  <a:pt x="0" y="0"/>
                </a:lnTo>
                <a:close/>
              </a:path>
            </a:pathLst>
          </a:custGeom>
          <a:blipFill>
            <a:blip r:embed="rId6"/>
            <a:stretch>
              <a:fillRect l="0" t="0" r="0" b="0"/>
            </a:stretch>
          </a:blipFill>
        </p:spPr>
      </p:sp>
      <p:sp>
        <p:nvSpPr>
          <p:cNvPr name="Freeform 12" id="12"/>
          <p:cNvSpPr/>
          <p:nvPr/>
        </p:nvSpPr>
        <p:spPr>
          <a:xfrm flipH="false" flipV="false" rot="0">
            <a:off x="31691" y="9651351"/>
            <a:ext cx="2390800" cy="635649"/>
          </a:xfrm>
          <a:custGeom>
            <a:avLst/>
            <a:gdLst/>
            <a:ahLst/>
            <a:cxnLst/>
            <a:rect r="r" b="b" t="t" l="l"/>
            <a:pathLst>
              <a:path h="635649" w="2390800">
                <a:moveTo>
                  <a:pt x="0" y="0"/>
                </a:moveTo>
                <a:lnTo>
                  <a:pt x="2390800" y="0"/>
                </a:lnTo>
                <a:lnTo>
                  <a:pt x="2390800" y="635649"/>
                </a:lnTo>
                <a:lnTo>
                  <a:pt x="0" y="635649"/>
                </a:lnTo>
                <a:lnTo>
                  <a:pt x="0" y="0"/>
                </a:lnTo>
                <a:close/>
              </a:path>
            </a:pathLst>
          </a:custGeom>
          <a:blipFill>
            <a:blip r:embed="rId7"/>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DAGC4WD9P6c</dc:identifier>
  <dcterms:modified xsi:type="dcterms:W3CDTF">2011-08-01T06:04:30Z</dcterms:modified>
  <cp:revision>1</cp:revision>
  <dc:title>Volume Knockout Math Game Presentation in Cream Red Playful Style</dc:title>
</cp:coreProperties>
</file>