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65" r:id="rId3"/>
    <p:sldId id="266" r:id="rId4"/>
    <p:sldId id="267" r:id="rId5"/>
    <p:sldId id="269" r:id="rId6"/>
    <p:sldId id="270" r:id="rId7"/>
    <p:sldId id="271" r:id="rId8"/>
    <p:sldId id="2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85" d="100"/>
          <a:sy n="85" d="100"/>
        </p:scale>
        <p:origin x="590"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Data gathering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CD410504-9F7F-47AE-B46E-CE985680360F}">
      <dgm:prSet phldrT="[Text]"/>
      <dgm:spPr/>
      <dgm:t>
        <a:bodyPr/>
        <a:lstStyle/>
        <a:p>
          <a:r>
            <a:rPr lang="en-US" dirty="0"/>
            <a:t>Raw data (Csv)</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err="1"/>
            <a:t>Dtype</a:t>
          </a:r>
          <a:r>
            <a:rPr lang="en-US" dirty="0"/>
            <a:t> changes</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Basic data checks </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Timestamp and product_id</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Feature extraction</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EA587102-578B-46F3-8D9E-CEC48527A898}">
      <dgm:prSet phldrT="[Text]"/>
      <dgm:spPr/>
      <dgm:t>
        <a:bodyPr/>
        <a:lstStyle/>
        <a:p>
          <a:r>
            <a:rPr lang="en-US" dirty="0"/>
            <a:t>Model training	</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15982A38-A73B-4943-B138-EA0EAB77BC29}">
      <dgm:prSet phldrT="[Text]"/>
      <dgm:spPr/>
      <dgm:t>
        <a:bodyPr/>
        <a:lstStyle/>
        <a:p>
          <a:r>
            <a:rPr lang="en-US" dirty="0"/>
            <a:t>Model Training and fitting</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41E3B52E-71B8-4BD0-B1ED-D051FFB12506}">
      <dgm:prSet phldrT="[Text]"/>
      <dgm:spPr/>
      <dgm:t>
        <a:bodyPr/>
        <a:lstStyle/>
        <a:p>
          <a:r>
            <a:rPr lang="en-US" dirty="0"/>
            <a:t>Data processing	</a:t>
          </a:r>
        </a:p>
      </dgm:t>
    </dgm:pt>
    <dgm:pt modelId="{2436D701-8B79-4C2B-92A4-52BC1BA24775}" type="sibTrans" cxnId="{0F0D3551-AF94-422C-87FE-80E4E27CB025}">
      <dgm:prSet/>
      <dgm:spPr/>
      <dgm:t>
        <a:bodyPr/>
        <a:lstStyle/>
        <a:p>
          <a:endParaRPr lang="en-US"/>
        </a:p>
      </dgm:t>
    </dgm:pt>
    <dgm:pt modelId="{DA206B73-34B1-48E4-A513-9978853BF217}" type="parTrans" cxnId="{0F0D3551-AF94-422C-87FE-80E4E27CB025}">
      <dgm:prSet/>
      <dgm:spPr/>
      <dgm:t>
        <a:bodyPr/>
        <a:lstStyle/>
        <a:p>
          <a:endParaRPr lang="en-US"/>
        </a:p>
      </dgm:t>
    </dgm:pt>
    <dgm:pt modelId="{88961A2C-7718-4BC5-93AC-22F00C1AD273}">
      <dgm:prSet/>
      <dgm:spPr/>
      <dgm:t>
        <a:bodyPr/>
        <a:lstStyle/>
        <a:p>
          <a:r>
            <a:rPr lang="en-US"/>
            <a:t>Basic data checks</a:t>
          </a:r>
          <a:endParaRPr lang="en-US" dirty="0"/>
        </a:p>
      </dgm:t>
    </dgm:pt>
    <dgm:pt modelId="{D9106FDC-5CF5-47D2-B9C1-8EFF13DE8830}" type="parTrans" cxnId="{4607AA29-E6A5-48A8-B9BA-3943150E7065}">
      <dgm:prSet/>
      <dgm:spPr/>
      <dgm:t>
        <a:bodyPr/>
        <a:lstStyle/>
        <a:p>
          <a:endParaRPr lang="en-US"/>
        </a:p>
      </dgm:t>
    </dgm:pt>
    <dgm:pt modelId="{602CEA56-1A97-46C9-BFEC-2920630F00E7}" type="sibTrans" cxnId="{4607AA29-E6A5-48A8-B9BA-3943150E7065}">
      <dgm:prSet/>
      <dgm:spPr/>
      <dgm:t>
        <a:bodyPr/>
        <a:lstStyle/>
        <a:p>
          <a:endParaRPr lang="en-US"/>
        </a:p>
      </dgm:t>
    </dgm:pt>
    <dgm:pt modelId="{038F6A6A-232A-44A4-9628-ADFA8F068F81}">
      <dgm:prSet phldrT="[Text]"/>
      <dgm:spPr/>
      <dgm:t>
        <a:bodyPr/>
        <a:lstStyle/>
        <a:p>
          <a:r>
            <a:rPr lang="en-US" dirty="0"/>
            <a:t>Training splitting of data</a:t>
          </a:r>
        </a:p>
      </dgm:t>
    </dgm:pt>
    <dgm:pt modelId="{ABE7D012-6867-48DA-AF76-FDB8ECBB944D}" type="sibTrans" cxnId="{0DC50B81-769A-4AC7-8C73-8EF8D8334AA1}">
      <dgm:prSet/>
      <dgm:spPr/>
      <dgm:t>
        <a:bodyPr/>
        <a:lstStyle/>
        <a:p>
          <a:endParaRPr lang="en-US"/>
        </a:p>
      </dgm:t>
    </dgm:pt>
    <dgm:pt modelId="{403B4542-B2F8-496D-BBEA-3A684B1106F9}" type="parTrans" cxnId="{0DC50B81-769A-4AC7-8C73-8EF8D8334AA1}">
      <dgm:prSet/>
      <dgm:spPr/>
      <dgm:t>
        <a:bodyPr/>
        <a:lstStyle/>
        <a:p>
          <a:endParaRPr lang="en-US"/>
        </a:p>
      </dgm:t>
    </dgm:pt>
    <dgm:pt modelId="{7BB1CB60-EE64-4E50-BF31-B1ED523E48E4}">
      <dgm:prSet phldrT="[Text]"/>
      <dgm:spPr/>
      <dgm:t>
        <a:bodyPr/>
        <a:lstStyle/>
        <a:p>
          <a:r>
            <a:rPr lang="en-US" dirty="0"/>
            <a:t>Testing and forecasting</a:t>
          </a:r>
        </a:p>
      </dgm:t>
    </dgm:pt>
    <dgm:pt modelId="{E5F9E1FB-B6BE-4AE6-8D33-49394EFEAD0E}" type="parTrans" cxnId="{6E7F850C-24CB-4E4E-B930-6243D171C18D}">
      <dgm:prSet/>
      <dgm:spPr/>
      <dgm:t>
        <a:bodyPr/>
        <a:lstStyle/>
        <a:p>
          <a:endParaRPr lang="en-US"/>
        </a:p>
      </dgm:t>
    </dgm:pt>
    <dgm:pt modelId="{48CE4BD8-8FB7-4001-A071-0390256476A2}" type="sibTrans" cxnId="{6E7F850C-24CB-4E4E-B930-6243D171C18D}">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3"/>
      <dgm:spPr/>
    </dgm:pt>
    <dgm:pt modelId="{1B1F80F4-E9A5-4A99-A630-6548067B7CB5}" type="pres">
      <dgm:prSet presAssocID="{995C4470-49EF-4BD9-B00A-AD612181AB58}" presName="parTrans" presStyleLbl="sibTrans2D1" presStyleIdx="0" presStyleCnt="9"/>
      <dgm:spPr/>
    </dgm:pt>
    <dgm:pt modelId="{85447532-8740-4202-B6A5-AE63748B9291}" type="pres">
      <dgm:prSet presAssocID="{CD410504-9F7F-47AE-B46E-CE985680360F}" presName="child" presStyleLbl="alignAccFollowNode1" presStyleIdx="0" presStyleCnt="9">
        <dgm:presLayoutVars>
          <dgm:chMax val="0"/>
          <dgm:bulletEnabled val="1"/>
        </dgm:presLayoutVars>
      </dgm:prSet>
      <dgm:spPr/>
    </dgm:pt>
    <dgm:pt modelId="{7CAEA63C-96B5-40D4-900F-409598FDB0C1}" type="pres">
      <dgm:prSet presAssocID="{2B847D36-6E88-4DD3-AABD-579C99426233}" presName="sibTrans" presStyleLbl="sibTrans2D1" presStyleIdx="1" presStyleCnt="9"/>
      <dgm:spPr/>
    </dgm:pt>
    <dgm:pt modelId="{459BBFF8-CE50-41AE-9B5E-F6026BBE4F45}" type="pres">
      <dgm:prSet presAssocID="{C4FF5CFA-9CEF-4C34-984A-CC28F232798F}" presName="child" presStyleLbl="alignAccFollowNode1" presStyleIdx="1" presStyleCnt="9">
        <dgm:presLayoutVars>
          <dgm:chMax val="0"/>
          <dgm:bulletEnabled val="1"/>
        </dgm:presLayoutVars>
      </dgm:prSet>
      <dgm:spPr/>
    </dgm:pt>
    <dgm:pt modelId="{A65C4264-24F4-4122-844B-F5E582EC0111}" type="pres">
      <dgm:prSet presAssocID="{B551F8FA-E415-4EE1-BA68-D13E7D2E980B}" presName="sibTrans" presStyleLbl="sibTrans2D1" presStyleIdx="2" presStyleCnt="9"/>
      <dgm:spPr/>
    </dgm:pt>
    <dgm:pt modelId="{9A5E1799-26FB-4959-97AA-0FCC22761318}" type="pres">
      <dgm:prSet presAssocID="{F7CED298-1605-4B60-9FC8-0A4C25C5AA00}" presName="child" presStyleLbl="alignAccFollowNode1" presStyleIdx="2" presStyleCnt="9">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3"/>
      <dgm:spPr/>
    </dgm:pt>
    <dgm:pt modelId="{C8CE6287-76AA-46C4-B478-0F9183DE6118}" type="pres">
      <dgm:prSet presAssocID="{F342D04F-4D11-41CC-AB66-36041A902B44}" presName="parTrans" presStyleLbl="sibTrans2D1" presStyleIdx="3" presStyleCnt="9"/>
      <dgm:spPr/>
    </dgm:pt>
    <dgm:pt modelId="{F7AA6D3E-BCE0-4C06-B101-080DA85DCB01}" type="pres">
      <dgm:prSet presAssocID="{5CBEC7DD-A25D-4956-9A65-6EA385F6FCB5}" presName="child" presStyleLbl="alignAccFollowNode1" presStyleIdx="3" presStyleCnt="9">
        <dgm:presLayoutVars>
          <dgm:chMax val="0"/>
          <dgm:bulletEnabled val="1"/>
        </dgm:presLayoutVars>
      </dgm:prSet>
      <dgm:spPr/>
    </dgm:pt>
    <dgm:pt modelId="{DDA5CBC7-AA05-481A-A03A-3964C1BBBB5A}" type="pres">
      <dgm:prSet presAssocID="{BD0F67B1-39E4-45ED-9534-FB8F89E8EEF6}" presName="sibTrans" presStyleLbl="sibTrans2D1" presStyleIdx="4" presStyleCnt="9"/>
      <dgm:spPr/>
    </dgm:pt>
    <dgm:pt modelId="{73DBFA1A-3823-4209-9CD6-DBDD456F39FB}" type="pres">
      <dgm:prSet presAssocID="{33BF0E2A-2B00-40A5-832E-FC800DCA5982}" presName="child" presStyleLbl="alignAccFollowNode1" presStyleIdx="4" presStyleCnt="9">
        <dgm:presLayoutVars>
          <dgm:chMax val="0"/>
          <dgm:bulletEnabled val="1"/>
        </dgm:presLayoutVars>
      </dgm:prSet>
      <dgm:spPr/>
    </dgm:pt>
    <dgm:pt modelId="{E7F7C4A8-2F3A-49BA-B2E4-CF48FCA5D8D8}" type="pres">
      <dgm:prSet presAssocID="{E373698D-1356-47A7-A591-B72BFE77C3D1}" presName="sibTrans" presStyleLbl="sibTrans2D1" presStyleIdx="5" presStyleCnt="9"/>
      <dgm:spPr/>
    </dgm:pt>
    <dgm:pt modelId="{9A1F0E3A-71F5-4C76-B874-125E227FDACF}" type="pres">
      <dgm:prSet presAssocID="{88961A2C-7718-4BC5-93AC-22F00C1AD273}" presName="child" presStyleLbl="alignAccFollowNode1" presStyleIdx="5" presStyleCnt="9">
        <dgm:presLayoutVars>
          <dgm:chMax val="0"/>
          <dgm:bulletEnabled val="1"/>
        </dgm:presLayoutVars>
      </dgm:prSet>
      <dgm:spPr/>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3"/>
      <dgm:spPr/>
    </dgm:pt>
    <dgm:pt modelId="{BF9CEF10-4726-4D20-AC2F-85DE706D0D00}" type="pres">
      <dgm:prSet presAssocID="{403B4542-B2F8-496D-BBEA-3A684B1106F9}" presName="parTrans" presStyleLbl="sibTrans2D1" presStyleIdx="6" presStyleCnt="9"/>
      <dgm:spPr/>
    </dgm:pt>
    <dgm:pt modelId="{C1386769-D313-4B62-9BE9-A84DD636105E}" type="pres">
      <dgm:prSet presAssocID="{038F6A6A-232A-44A4-9628-ADFA8F068F81}" presName="child" presStyleLbl="alignAccFollowNode1" presStyleIdx="6" presStyleCnt="9" custLinFactNeighborX="-32">
        <dgm:presLayoutVars>
          <dgm:chMax val="0"/>
          <dgm:bulletEnabled val="1"/>
        </dgm:presLayoutVars>
      </dgm:prSet>
      <dgm:spPr/>
    </dgm:pt>
    <dgm:pt modelId="{0C1CAC8B-CC80-49DA-9707-021AB163C55F}" type="pres">
      <dgm:prSet presAssocID="{ABE7D012-6867-48DA-AF76-FDB8ECBB944D}" presName="sibTrans" presStyleLbl="sibTrans2D1" presStyleIdx="7" presStyleCnt="9"/>
      <dgm:spPr/>
    </dgm:pt>
    <dgm:pt modelId="{2985E292-795D-4403-BD7F-3A17BE0B21A7}" type="pres">
      <dgm:prSet presAssocID="{15982A38-A73B-4943-B138-EA0EAB77BC29}" presName="child" presStyleLbl="alignAccFollowNode1" presStyleIdx="7" presStyleCnt="9">
        <dgm:presLayoutVars>
          <dgm:chMax val="0"/>
          <dgm:bulletEnabled val="1"/>
        </dgm:presLayoutVars>
      </dgm:prSet>
      <dgm:spPr/>
    </dgm:pt>
    <dgm:pt modelId="{9039AC75-4E0C-459B-A683-5BD587CD8026}" type="pres">
      <dgm:prSet presAssocID="{9295158E-0763-4655-AD0E-61686A560F58}" presName="sibTrans" presStyleLbl="sibTrans2D1" presStyleIdx="8" presStyleCnt="9"/>
      <dgm:spPr/>
    </dgm:pt>
    <dgm:pt modelId="{692975F3-FDA4-48A1-BB30-52B4ABE3648C}" type="pres">
      <dgm:prSet presAssocID="{7BB1CB60-EE64-4E50-BF31-B1ED523E48E4}" presName="child" presStyleLbl="alignAccFollowNode1" presStyleIdx="8" presStyleCnt="9">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25B66A08-E57F-429F-A076-5691EC284D95}" type="presOf" srcId="{33BF0E2A-2B00-40A5-832E-FC800DCA5982}" destId="{73DBFA1A-3823-4209-9CD6-DBDD456F39FB}" srcOrd="0" destOrd="0" presId="urn:microsoft.com/office/officeart/2005/8/layout/lProcess1"/>
    <dgm:cxn modelId="{6E7F850C-24CB-4E4E-B930-6243D171C18D}" srcId="{EA587102-578B-46F3-8D9E-CEC48527A898}" destId="{7BB1CB60-EE64-4E50-BF31-B1ED523E48E4}" srcOrd="2" destOrd="0" parTransId="{E5F9E1FB-B6BE-4AE6-8D33-49394EFEAD0E}" sibTransId="{48CE4BD8-8FB7-4001-A071-0390256476A2}"/>
    <dgm:cxn modelId="{D8B46E14-EE50-493C-A469-7E70E63B953B}" type="presOf" srcId="{15982A38-A73B-4943-B138-EA0EAB77BC29}" destId="{2985E292-795D-4403-BD7F-3A17BE0B21A7}"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4607AA29-E6A5-48A8-B9BA-3943150E7065}" srcId="{41E3B52E-71B8-4BD0-B1ED-D051FFB12506}" destId="{88961A2C-7718-4BC5-93AC-22F00C1AD273}" srcOrd="2" destOrd="0" parTransId="{D9106FDC-5CF5-47D2-B9C1-8EFF13DE8830}" sibTransId="{602CEA56-1A97-46C9-BFEC-2920630F00E7}"/>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3917F770-1E8F-4297-BCD8-FB3144B8C9D3}" type="presOf" srcId="{9295158E-0763-4655-AD0E-61686A560F58}" destId="{9039AC75-4E0C-459B-A683-5BD587CD8026}" srcOrd="0" destOrd="0" presId="urn:microsoft.com/office/officeart/2005/8/layout/lProcess1"/>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D2430375-0F29-4591-AAE4-CB3B30C4B793}" type="presOf" srcId="{EA587102-578B-46F3-8D9E-CEC48527A898}" destId="{67971461-EE07-4B5E-A0C3-A166C6559682}"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A7B8947C-EA6E-47DE-814B-A0994EFA8C28}" srcId="{C53CC6D8-DEFC-45FD-8207-E1ECCC27EA85}" destId="{EA587102-578B-46F3-8D9E-CEC48527A898}" srcOrd="2" destOrd="0" parTransId="{5B4D99EA-4A7D-4EFB-95FC-BCCF98693CA7}" sibTransId="{8D504E2C-8A70-4591-8ECD-4A886FADED33}"/>
    <dgm:cxn modelId="{60A6E07E-63FF-4C81-A385-5E00467DE9D8}" type="presOf" srcId="{F7CED298-1605-4B60-9FC8-0A4C25C5AA00}" destId="{9A5E1799-26FB-4959-97AA-0FCC22761318}"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0687A885-2354-4E9E-B313-4269283F0057}" srcId="{41E3B52E-71B8-4BD0-B1ED-D051FFB12506}" destId="{5CBEC7DD-A25D-4956-9A65-6EA385F6FCB5}" srcOrd="0" destOrd="0" parTransId="{F342D04F-4D11-41CC-AB66-36041A902B44}" sibTransId="{BD0F67B1-39E4-45ED-9534-FB8F89E8EEF6}"/>
    <dgm:cxn modelId="{20E91086-4757-4CF3-9C35-102C5A4D0079}" type="presOf" srcId="{403B4542-B2F8-496D-BBEA-3A684B1106F9}" destId="{BF9CEF10-4726-4D20-AC2F-85DE706D0D00}"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7291E48E-9275-4766-8356-D4DBE4BA9A79}" type="presOf" srcId="{7BB1CB60-EE64-4E50-BF31-B1ED523E48E4}" destId="{692975F3-FDA4-48A1-BB30-52B4ABE3648C}" srcOrd="0" destOrd="0" presId="urn:microsoft.com/office/officeart/2005/8/layout/lProcess1"/>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AEAE8CB6-1B26-4996-A549-ADEFF4BF9B7B}" type="presOf" srcId="{41E3B52E-71B8-4BD0-B1ED-D051FFB12506}" destId="{09ADE9CE-20B7-4A4E-BED6-D56E4ED1D855}"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0E9367DA-F3C7-4672-A3E1-FDDD869E15C8}" type="presOf" srcId="{ABE7D012-6867-48DA-AF76-FDB8ECBB944D}" destId="{0C1CAC8B-CC80-49DA-9707-021AB163C55F}"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69FDFFF3-5C56-4CEC-9C7B-FBCED9D84071}" type="presOf" srcId="{88961A2C-7718-4BC5-93AC-22F00C1AD273}" destId="{9A1F0E3A-71F5-4C76-B874-125E227FDACF}"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E943549C-2753-47F9-9BAF-16D72A64A613}" type="presParOf" srcId="{734C3A16-72FA-42CA-BF15-F44513245016}" destId="{9A1F0E3A-71F5-4C76-B874-125E227FDACF}"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40995670-E619-474F-BBB2-1130AD41B9EF}" type="presParOf" srcId="{96EC6E5F-616C-4A0E-8B47-23C2DB360B15}" destId="{9039AC75-4E0C-459B-A683-5BD587CD8026}" srcOrd="5" destOrd="0" presId="urn:microsoft.com/office/officeart/2005/8/layout/lProcess1"/>
    <dgm:cxn modelId="{8A89B988-C431-4656-93F0-81BD4010033B}" type="presParOf" srcId="{96EC6E5F-616C-4A0E-8B47-23C2DB360B15}" destId="{692975F3-FDA4-48A1-BB30-52B4ABE3648C}" srcOrd="6"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6762" y="376401"/>
          <a:ext cx="2783681" cy="69592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Data gathering</a:t>
          </a:r>
        </a:p>
      </dsp:txBody>
      <dsp:txXfrm>
        <a:off x="27145" y="396784"/>
        <a:ext cx="2742915" cy="655154"/>
      </dsp:txXfrm>
    </dsp:sp>
    <dsp:sp modelId="{1B1F80F4-E9A5-4A99-A630-6548067B7CB5}">
      <dsp:nvSpPr>
        <dsp:cNvPr id="0" name=""/>
        <dsp:cNvSpPr/>
      </dsp:nvSpPr>
      <dsp:spPr>
        <a:xfrm rot="5400000">
          <a:off x="1337710" y="1133214"/>
          <a:ext cx="121786" cy="121786"/>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6762" y="1315893"/>
          <a:ext cx="2783681" cy="695920"/>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Raw data (Csv)</a:t>
          </a:r>
        </a:p>
      </dsp:txBody>
      <dsp:txXfrm>
        <a:off x="27145" y="1336276"/>
        <a:ext cx="2742915" cy="655154"/>
      </dsp:txXfrm>
    </dsp:sp>
    <dsp:sp modelId="{7CAEA63C-96B5-40D4-900F-409598FDB0C1}">
      <dsp:nvSpPr>
        <dsp:cNvPr id="0" name=""/>
        <dsp:cNvSpPr/>
      </dsp:nvSpPr>
      <dsp:spPr>
        <a:xfrm rot="5400000">
          <a:off x="1337710" y="2072706"/>
          <a:ext cx="121786" cy="121786"/>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6762" y="2255386"/>
          <a:ext cx="2783681" cy="695920"/>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err="1"/>
            <a:t>Dtype</a:t>
          </a:r>
          <a:r>
            <a:rPr lang="en-US" sz="2100" kern="1200" dirty="0"/>
            <a:t> changes</a:t>
          </a:r>
        </a:p>
      </dsp:txBody>
      <dsp:txXfrm>
        <a:off x="27145" y="2275769"/>
        <a:ext cx="2742915" cy="655154"/>
      </dsp:txXfrm>
    </dsp:sp>
    <dsp:sp modelId="{A65C4264-24F4-4122-844B-F5E582EC0111}">
      <dsp:nvSpPr>
        <dsp:cNvPr id="0" name=""/>
        <dsp:cNvSpPr/>
      </dsp:nvSpPr>
      <dsp:spPr>
        <a:xfrm rot="5400000">
          <a:off x="1337710" y="3012199"/>
          <a:ext cx="121786" cy="121786"/>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6762" y="3194878"/>
          <a:ext cx="2783681" cy="695920"/>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Feature extraction</a:t>
          </a:r>
        </a:p>
      </dsp:txBody>
      <dsp:txXfrm>
        <a:off x="27145" y="3215261"/>
        <a:ext cx="2742915" cy="655154"/>
      </dsp:txXfrm>
    </dsp:sp>
    <dsp:sp modelId="{09ADE9CE-20B7-4A4E-BED6-D56E4ED1D855}">
      <dsp:nvSpPr>
        <dsp:cNvPr id="0" name=""/>
        <dsp:cNvSpPr/>
      </dsp:nvSpPr>
      <dsp:spPr>
        <a:xfrm>
          <a:off x="3180159" y="376401"/>
          <a:ext cx="2783681" cy="69592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Data processing	</a:t>
          </a:r>
        </a:p>
      </dsp:txBody>
      <dsp:txXfrm>
        <a:off x="3200542" y="396784"/>
        <a:ext cx="2742915" cy="655154"/>
      </dsp:txXfrm>
    </dsp:sp>
    <dsp:sp modelId="{C8CE6287-76AA-46C4-B478-0F9183DE6118}">
      <dsp:nvSpPr>
        <dsp:cNvPr id="0" name=""/>
        <dsp:cNvSpPr/>
      </dsp:nvSpPr>
      <dsp:spPr>
        <a:xfrm rot="5400000">
          <a:off x="4511106" y="1133214"/>
          <a:ext cx="121786" cy="121786"/>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3180159" y="1315893"/>
          <a:ext cx="2783681" cy="695920"/>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Basic data checks </a:t>
          </a:r>
        </a:p>
      </dsp:txBody>
      <dsp:txXfrm>
        <a:off x="3200542" y="1336276"/>
        <a:ext cx="2742915" cy="655154"/>
      </dsp:txXfrm>
    </dsp:sp>
    <dsp:sp modelId="{DDA5CBC7-AA05-481A-A03A-3964C1BBBB5A}">
      <dsp:nvSpPr>
        <dsp:cNvPr id="0" name=""/>
        <dsp:cNvSpPr/>
      </dsp:nvSpPr>
      <dsp:spPr>
        <a:xfrm rot="5400000">
          <a:off x="4511106" y="2072706"/>
          <a:ext cx="121786" cy="121786"/>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3180159" y="2255386"/>
          <a:ext cx="2783681" cy="695920"/>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Timestamp and product_id</a:t>
          </a:r>
        </a:p>
      </dsp:txBody>
      <dsp:txXfrm>
        <a:off x="3200542" y="2275769"/>
        <a:ext cx="2742915" cy="655154"/>
      </dsp:txXfrm>
    </dsp:sp>
    <dsp:sp modelId="{E7F7C4A8-2F3A-49BA-B2E4-CF48FCA5D8D8}">
      <dsp:nvSpPr>
        <dsp:cNvPr id="0" name=""/>
        <dsp:cNvSpPr/>
      </dsp:nvSpPr>
      <dsp:spPr>
        <a:xfrm rot="5400000">
          <a:off x="4511106" y="3012199"/>
          <a:ext cx="121786" cy="121786"/>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1F0E3A-71F5-4C76-B874-125E227FDACF}">
      <dsp:nvSpPr>
        <dsp:cNvPr id="0" name=""/>
        <dsp:cNvSpPr/>
      </dsp:nvSpPr>
      <dsp:spPr>
        <a:xfrm>
          <a:off x="3180159" y="3194878"/>
          <a:ext cx="2783681" cy="695920"/>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a:t>Basic data checks</a:t>
          </a:r>
          <a:endParaRPr lang="en-US" sz="2100" kern="1200" dirty="0"/>
        </a:p>
      </dsp:txBody>
      <dsp:txXfrm>
        <a:off x="3200542" y="3215261"/>
        <a:ext cx="2742915" cy="655154"/>
      </dsp:txXfrm>
    </dsp:sp>
    <dsp:sp modelId="{67971461-EE07-4B5E-A0C3-A166C6559682}">
      <dsp:nvSpPr>
        <dsp:cNvPr id="0" name=""/>
        <dsp:cNvSpPr/>
      </dsp:nvSpPr>
      <dsp:spPr>
        <a:xfrm>
          <a:off x="6353555" y="376401"/>
          <a:ext cx="2783681" cy="69592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Model training	</a:t>
          </a:r>
        </a:p>
      </dsp:txBody>
      <dsp:txXfrm>
        <a:off x="6373938" y="396784"/>
        <a:ext cx="2742915" cy="655154"/>
      </dsp:txXfrm>
    </dsp:sp>
    <dsp:sp modelId="{BF9CEF10-4726-4D20-AC2F-85DE706D0D00}">
      <dsp:nvSpPr>
        <dsp:cNvPr id="0" name=""/>
        <dsp:cNvSpPr/>
      </dsp:nvSpPr>
      <dsp:spPr>
        <a:xfrm rot="5403259">
          <a:off x="7684058" y="1133214"/>
          <a:ext cx="121786" cy="121786"/>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6352665" y="1315893"/>
          <a:ext cx="2783681" cy="695920"/>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Training splitting of data</a:t>
          </a:r>
        </a:p>
      </dsp:txBody>
      <dsp:txXfrm>
        <a:off x="6373048" y="1336276"/>
        <a:ext cx="2742915" cy="655154"/>
      </dsp:txXfrm>
    </dsp:sp>
    <dsp:sp modelId="{0C1CAC8B-CC80-49DA-9707-021AB163C55F}">
      <dsp:nvSpPr>
        <dsp:cNvPr id="0" name=""/>
        <dsp:cNvSpPr/>
      </dsp:nvSpPr>
      <dsp:spPr>
        <a:xfrm rot="5396741">
          <a:off x="7684058" y="2072706"/>
          <a:ext cx="121786" cy="121786"/>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6353555" y="2255386"/>
          <a:ext cx="2783681" cy="695920"/>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Model Training and fitting</a:t>
          </a:r>
        </a:p>
      </dsp:txBody>
      <dsp:txXfrm>
        <a:off x="6373938" y="2275769"/>
        <a:ext cx="2742915" cy="655154"/>
      </dsp:txXfrm>
    </dsp:sp>
    <dsp:sp modelId="{9039AC75-4E0C-459B-A683-5BD587CD8026}">
      <dsp:nvSpPr>
        <dsp:cNvPr id="0" name=""/>
        <dsp:cNvSpPr/>
      </dsp:nvSpPr>
      <dsp:spPr>
        <a:xfrm rot="5400000">
          <a:off x="7684503" y="3012199"/>
          <a:ext cx="121786" cy="121786"/>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92975F3-FDA4-48A1-BB30-52B4ABE3648C}">
      <dsp:nvSpPr>
        <dsp:cNvPr id="0" name=""/>
        <dsp:cNvSpPr/>
      </dsp:nvSpPr>
      <dsp:spPr>
        <a:xfrm>
          <a:off x="6353555" y="3194878"/>
          <a:ext cx="2783681" cy="695920"/>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Testing and forecasting</a:t>
          </a:r>
        </a:p>
      </dsp:txBody>
      <dsp:txXfrm>
        <a:off x="6373938" y="3215261"/>
        <a:ext cx="2742915" cy="65515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3/17/2024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3/17/2024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3/17/2024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3/17/2024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3/17/2024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3/17/2024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3/17/2024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3/17/2024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3/17/2024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3/17/2024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3/17/2024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3/17/2024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1424" y="2780928"/>
            <a:ext cx="10213776" cy="2095873"/>
          </a:xfrm>
        </p:spPr>
        <p:txBody>
          <a:bodyPr>
            <a:normAutofit/>
          </a:bodyPr>
          <a:lstStyle/>
          <a:p>
            <a:r>
              <a:rPr lang="en-US" b="1" dirty="0"/>
              <a:t>E-Commerce Predictive Demand Forecasting challenge</a:t>
            </a:r>
            <a:endParaRPr b="1" dirty="0"/>
          </a:p>
        </p:txBody>
      </p:sp>
      <p:sp>
        <p:nvSpPr>
          <p:cNvPr id="3" name="Subtitle 2"/>
          <p:cNvSpPr>
            <a:spLocks noGrp="1"/>
          </p:cNvSpPr>
          <p:nvPr>
            <p:ph type="subTitle" idx="1"/>
          </p:nvPr>
        </p:nvSpPr>
        <p:spPr/>
        <p:txBody>
          <a:bodyPr/>
          <a:lstStyle/>
          <a:p>
            <a:r>
              <a:rPr lang="en-US" dirty="0"/>
              <a:t>By: The sleep deprived </a:t>
            </a:r>
            <a:r>
              <a:rPr lang="en-US" dirty="0" err="1"/>
              <a:t>devs</a:t>
            </a:r>
            <a:r>
              <a:rPr lang="en-US" dirty="0"/>
              <a:t> (</a:t>
            </a:r>
            <a:r>
              <a:rPr lang="en-US" dirty="0" err="1"/>
              <a:t>g_id</a:t>
            </a:r>
            <a:r>
              <a:rPr lang="en-US"/>
              <a:t>: 36)</a:t>
            </a:r>
            <a:endParaRPr dirty="0"/>
          </a:p>
        </p:txBody>
      </p:sp>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Problem Statement &amp; first principles approach:</a:t>
            </a:r>
            <a:endParaRPr dirty="0"/>
          </a:p>
        </p:txBody>
      </p:sp>
      <p:sp>
        <p:nvSpPr>
          <p:cNvPr id="14" name="Content Placeholder 13"/>
          <p:cNvSpPr>
            <a:spLocks noGrp="1"/>
          </p:cNvSpPr>
          <p:nvPr>
            <p:ph idx="1"/>
          </p:nvPr>
        </p:nvSpPr>
        <p:spPr>
          <a:xfrm>
            <a:off x="1524000" y="1828800"/>
            <a:ext cx="9468544" cy="4480520"/>
          </a:xfrm>
        </p:spPr>
        <p:txBody>
          <a:bodyPr>
            <a:noAutofit/>
          </a:bodyPr>
          <a:lstStyle/>
          <a:p>
            <a:r>
              <a:rPr lang="en-US" sz="2200" b="1" u="sng" dirty="0">
                <a:solidFill>
                  <a:schemeClr val="accent1"/>
                </a:solidFill>
                <a:effectLst>
                  <a:outerShdw blurRad="38100" dist="38100" dir="2700000" algn="tl">
                    <a:srgbClr val="000000">
                      <a:alpha val="43137"/>
                    </a:srgbClr>
                  </a:outerShdw>
                </a:effectLst>
              </a:rPr>
              <a:t>SOO MUCH DATA</a:t>
            </a:r>
            <a:r>
              <a:rPr lang="en-US" sz="2200" dirty="0"/>
              <a:t>: In the constantly evolving field of technology we are surrounded by billions and billions of data which if properly analyzed can provide great insights for business and every consumer of data.</a:t>
            </a:r>
            <a:endParaRPr sz="2200" dirty="0"/>
          </a:p>
          <a:p>
            <a:r>
              <a:rPr lang="en-US" sz="2200" b="1" u="sng" dirty="0">
                <a:solidFill>
                  <a:schemeClr val="accent1"/>
                </a:solidFill>
              </a:rPr>
              <a:t>WHAT IS THIS BIG EXCEL FILE</a:t>
            </a:r>
            <a:r>
              <a:rPr lang="en-US" sz="2200" dirty="0"/>
              <a:t>:The main core problem provided here is to process a 5 CRORE rows dataset of business sales of an enterprise in INDIA with fields such as Date, region and product_id from an csv</a:t>
            </a:r>
            <a:endParaRPr sz="2200" dirty="0"/>
          </a:p>
          <a:p>
            <a:r>
              <a:rPr lang="en-US" sz="2200" b="1" u="sng" dirty="0">
                <a:solidFill>
                  <a:schemeClr val="accent1"/>
                </a:solidFill>
              </a:rPr>
              <a:t>WHAT DOES IT SAY?</a:t>
            </a:r>
            <a:r>
              <a:rPr lang="en-US" sz="2200" dirty="0"/>
              <a:t> : The first basic approach we could think of was to gather the data and process it in such a way that it can be easily understood and get valuable trend insights from the past 3 years.</a:t>
            </a:r>
          </a:p>
          <a:p>
            <a:r>
              <a:rPr lang="en-US" sz="2200" b="1" u="sng" dirty="0">
                <a:solidFill>
                  <a:schemeClr val="accent1"/>
                </a:solidFill>
              </a:rPr>
              <a:t>Forecasting</a:t>
            </a:r>
            <a:r>
              <a:rPr lang="en-US" sz="2200" dirty="0"/>
              <a:t>: The main Focus area revolves around forecasting of future data on the basis of the past historical data and uncover patterns which couldn’t be expressed through the raw data</a:t>
            </a:r>
            <a:endParaRPr sz="2200"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and preprocessing</a:t>
            </a:r>
            <a:endParaRPr dirty="0"/>
          </a:p>
        </p:txBody>
      </p:sp>
      <p:sp>
        <p:nvSpPr>
          <p:cNvPr id="6" name="Content Placeholder 5">
            <a:extLst>
              <a:ext uri="{FF2B5EF4-FFF2-40B4-BE49-F238E27FC236}">
                <a16:creationId xmlns:a16="http://schemas.microsoft.com/office/drawing/2014/main" id="{14CF0372-6E91-6BCC-43A6-5FFD75F2DB02}"/>
              </a:ext>
            </a:extLst>
          </p:cNvPr>
          <p:cNvSpPr>
            <a:spLocks noGrp="1"/>
          </p:cNvSpPr>
          <p:nvPr>
            <p:ph idx="1"/>
          </p:nvPr>
        </p:nvSpPr>
        <p:spPr/>
        <p:txBody>
          <a:bodyPr numCol="1">
            <a:normAutofit/>
          </a:bodyPr>
          <a:lstStyle/>
          <a:p>
            <a:r>
              <a:rPr lang="en-US" sz="2400" b="1" dirty="0"/>
              <a:t>Exploratory Data Analysis:                                    -Data encoding                                  </a:t>
            </a:r>
          </a:p>
          <a:p>
            <a:r>
              <a:rPr lang="en-US" sz="2400" b="1" dirty="0"/>
              <a:t>Distribution Analysis                                               -Feature selection</a:t>
            </a:r>
          </a:p>
          <a:p>
            <a:r>
              <a:rPr lang="en-US" sz="2400" b="1" dirty="0"/>
              <a:t>Seasonality  Analysis		                         -Data processing</a:t>
            </a:r>
          </a:p>
          <a:p>
            <a:r>
              <a:rPr lang="en-US" sz="2400" b="1" dirty="0"/>
              <a:t>Distinctive Insights                                                  -Extracting ‘quantity’</a:t>
            </a:r>
          </a:p>
          <a:p>
            <a:r>
              <a:rPr lang="en-US" sz="2400" b="1" dirty="0"/>
              <a:t>Forecasting trends                                                  -Handling large data</a:t>
            </a:r>
          </a:p>
        </p:txBody>
      </p:sp>
    </p:spTree>
    <p:extLst>
      <p:ext uri="{BB962C8B-B14F-4D97-AF65-F5344CB8AC3E}">
        <p14:creationId xmlns:p14="http://schemas.microsoft.com/office/powerpoint/2010/main" val="211619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 Used:</a:t>
            </a:r>
            <a:endParaRPr dirty="0"/>
          </a:p>
        </p:txBody>
      </p:sp>
      <p:sp>
        <p:nvSpPr>
          <p:cNvPr id="3" name="Content Placeholder 2"/>
          <p:cNvSpPr>
            <a:spLocks noGrp="1"/>
          </p:cNvSpPr>
          <p:nvPr>
            <p:ph sz="half" idx="1"/>
          </p:nvPr>
        </p:nvSpPr>
        <p:spPr/>
        <p:txBody>
          <a:bodyPr/>
          <a:lstStyle/>
          <a:p>
            <a:r>
              <a:rPr lang="en-US" b="1" u="sng" dirty="0"/>
              <a:t>Multivariate time series analysis using FBPROPHET</a:t>
            </a:r>
            <a:endParaRPr b="1" u="sng" dirty="0"/>
          </a:p>
          <a:p>
            <a:r>
              <a:rPr lang="en-US" dirty="0"/>
              <a:t>Prophet is an open-source tool from Facebook used for forecasting time series data which helps businesses understand and possibly predict the </a:t>
            </a:r>
            <a:r>
              <a:rPr lang="en-US" dirty="0" err="1"/>
              <a:t>market.The</a:t>
            </a:r>
            <a:r>
              <a:rPr lang="en-US" dirty="0"/>
              <a:t> core idea behind </a:t>
            </a:r>
            <a:r>
              <a:rPr lang="en-US" dirty="0" err="1"/>
              <a:t>FBProphet</a:t>
            </a:r>
            <a:r>
              <a:rPr lang="en-US" dirty="0"/>
              <a:t> is to model time series data as a combination of trend, seasonality, and noise components.</a:t>
            </a:r>
            <a:endParaRPr dirty="0"/>
          </a:p>
        </p:txBody>
      </p:sp>
      <p:sp>
        <p:nvSpPr>
          <p:cNvPr id="6" name="Content Placeholder 5">
            <a:extLst>
              <a:ext uri="{FF2B5EF4-FFF2-40B4-BE49-F238E27FC236}">
                <a16:creationId xmlns:a16="http://schemas.microsoft.com/office/drawing/2014/main" id="{B80E2EF3-F545-731C-09DA-1DFA1A20305E}"/>
              </a:ext>
            </a:extLst>
          </p:cNvPr>
          <p:cNvSpPr>
            <a:spLocks noGrp="1"/>
          </p:cNvSpPr>
          <p:nvPr>
            <p:ph sz="half" idx="2"/>
          </p:nvPr>
        </p:nvSpPr>
        <p:spPr/>
        <p:txBody>
          <a:bodyPr/>
          <a:lstStyle/>
          <a:p>
            <a:r>
              <a:rPr lang="en-US" b="1" u="sng" dirty="0"/>
              <a:t>XGBOOST regressor</a:t>
            </a:r>
          </a:p>
          <a:p>
            <a:r>
              <a:rPr lang="en-US" dirty="0"/>
              <a:t>It provides parallel tree boosting and is the leading machine learning library for regression, classification, and ranking </a:t>
            </a:r>
            <a:r>
              <a:rPr lang="en-US" dirty="0" err="1"/>
              <a:t>problems.XGBoost</a:t>
            </a:r>
            <a:r>
              <a:rPr lang="en-US" dirty="0"/>
              <a:t> and </a:t>
            </a:r>
            <a:r>
              <a:rPr lang="en-US" dirty="0" err="1"/>
              <a:t>XGBoost</a:t>
            </a:r>
            <a:r>
              <a:rPr lang="en-US" dirty="0"/>
              <a:t> machine learning models have the premier combination of prediction performance and processing time compared with other algorithms</a:t>
            </a:r>
          </a:p>
        </p:txBody>
      </p:sp>
    </p:spTree>
    <p:extLst>
      <p:ext uri="{BB962C8B-B14F-4D97-AF65-F5344CB8AC3E}">
        <p14:creationId xmlns:p14="http://schemas.microsoft.com/office/powerpoint/2010/main" val="414526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  work flow of our model:</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1280912637"/>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747464"/>
            <a:ext cx="9144000" cy="2743200"/>
          </a:xfrm>
        </p:spPr>
        <p:txBody>
          <a:bodyPr/>
          <a:lstStyle/>
          <a:p>
            <a:r>
              <a:rPr lang="en-US" dirty="0"/>
              <a:t>Challenges tackled:</a:t>
            </a:r>
            <a:endParaRPr dirty="0"/>
          </a:p>
        </p:txBody>
      </p:sp>
      <p:sp>
        <p:nvSpPr>
          <p:cNvPr id="3" name="Text Placeholder 2"/>
          <p:cNvSpPr>
            <a:spLocks noGrp="1"/>
          </p:cNvSpPr>
          <p:nvPr>
            <p:ph type="body" idx="1"/>
          </p:nvPr>
        </p:nvSpPr>
        <p:spPr>
          <a:xfrm>
            <a:off x="1415480" y="2204864"/>
            <a:ext cx="9144000" cy="1506537"/>
          </a:xfrm>
        </p:spPr>
        <p:txBody>
          <a:bodyPr>
            <a:normAutofit fontScale="92500"/>
          </a:bodyPr>
          <a:lstStyle/>
          <a:p>
            <a:r>
              <a:rPr lang="en-US" dirty="0"/>
              <a:t>The biggest challenge we faced was the size of the data and to process it and to even train a few batch sizes of data which </a:t>
            </a:r>
            <a:r>
              <a:rPr lang="en-US" b="1" u="sng" dirty="0"/>
              <a:t>requires a lot of computational power</a:t>
            </a:r>
            <a:r>
              <a:rPr lang="en-US" dirty="0"/>
              <a:t>, we found some relevancies in the data which can help to reduce the data drastically from crores rows to lakhs, which helps in different model testing and training.</a:t>
            </a:r>
          </a:p>
          <a:p>
            <a:endParaRPr lang="en-US" dirty="0"/>
          </a:p>
        </p:txBody>
      </p:sp>
      <p:sp>
        <p:nvSpPr>
          <p:cNvPr id="4" name="Text Placeholder 2">
            <a:extLst>
              <a:ext uri="{FF2B5EF4-FFF2-40B4-BE49-F238E27FC236}">
                <a16:creationId xmlns:a16="http://schemas.microsoft.com/office/drawing/2014/main" id="{09BFAE19-3AF9-CA75-B361-2335108E9BF8}"/>
              </a:ext>
            </a:extLst>
          </p:cNvPr>
          <p:cNvSpPr txBox="1">
            <a:spLocks/>
          </p:cNvSpPr>
          <p:nvPr/>
        </p:nvSpPr>
        <p:spPr>
          <a:xfrm>
            <a:off x="1415480" y="3920529"/>
            <a:ext cx="9144000" cy="1506537"/>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0"/>
              </a:spcBef>
              <a:buClr>
                <a:schemeClr val="accent1"/>
              </a:buClr>
              <a:buFont typeface="Arial" pitchFamily="34" charset="0"/>
              <a:buNone/>
              <a:defRPr sz="2000" kern="1200">
                <a:solidFill>
                  <a:schemeClr val="accent1"/>
                </a:solidFill>
                <a:latin typeface="+mj-lt"/>
                <a:ea typeface="+mn-ea"/>
                <a:cs typeface="+mn-cs"/>
              </a:defRPr>
            </a:lvl1pPr>
            <a:lvl2pPr marL="457200" indent="0" algn="l" defTabSz="914400" rtl="0" eaLnBrk="1" latinLnBrk="0" hangingPunct="1">
              <a:lnSpc>
                <a:spcPct val="90000"/>
              </a:lnSpc>
              <a:spcBef>
                <a:spcPts val="1000"/>
              </a:spcBef>
              <a:buClr>
                <a:schemeClr val="accent1"/>
              </a:buClr>
              <a:buFont typeface="Arial" pitchFamily="34" charset="0"/>
              <a:buNone/>
              <a:defRPr sz="2000" kern="1200">
                <a:solidFill>
                  <a:schemeClr val="tx1">
                    <a:lumMod val="85000"/>
                  </a:schemeClr>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itchFamily="34" charset="0"/>
              <a:buNone/>
              <a:defRPr sz="1800" kern="1200">
                <a:solidFill>
                  <a:schemeClr val="tx1">
                    <a:lumMod val="85000"/>
                  </a:schemeClr>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r>
              <a:rPr lang="en-US" dirty="0"/>
              <a:t>Most of the errors unfolded when the model trained and tested. This was a time series problem with historical data which needs to be solved by this. In order to do </a:t>
            </a:r>
            <a:r>
              <a:rPr lang="en-US" b="1" u="sng" dirty="0"/>
              <a:t>multivariate time series analysis</a:t>
            </a:r>
            <a:r>
              <a:rPr lang="en-US" dirty="0"/>
              <a:t>, a lot of complications and correlation between the data fields had to be considered which made us learn deeply about this subject.</a:t>
            </a:r>
          </a:p>
          <a:p>
            <a:endParaRPr lang="en-US" dirty="0"/>
          </a:p>
          <a:p>
            <a:endParaRPr lang="en-US" dirty="0"/>
          </a:p>
        </p:txBody>
      </p:sp>
    </p:spTree>
    <p:extLst>
      <p:ext uri="{BB962C8B-B14F-4D97-AF65-F5344CB8AC3E}">
        <p14:creationId xmlns:p14="http://schemas.microsoft.com/office/powerpoint/2010/main" val="3444435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 and scalability:</a:t>
            </a:r>
            <a:endParaRPr dirty="0"/>
          </a:p>
        </p:txBody>
      </p:sp>
      <p:sp>
        <p:nvSpPr>
          <p:cNvPr id="3" name="Text Placeholder 2"/>
          <p:cNvSpPr>
            <a:spLocks noGrp="1"/>
          </p:cNvSpPr>
          <p:nvPr>
            <p:ph type="body" idx="1"/>
          </p:nvPr>
        </p:nvSpPr>
        <p:spPr/>
        <p:txBody>
          <a:bodyPr>
            <a:normAutofit lnSpcReduction="10000"/>
          </a:bodyPr>
          <a:lstStyle/>
          <a:p>
            <a:r>
              <a:rPr lang="en-US" sz="2400" b="1" u="sng" dirty="0"/>
              <a:t>Region based Model training</a:t>
            </a:r>
            <a:r>
              <a:rPr lang="en-US" dirty="0"/>
              <a:t>		</a:t>
            </a:r>
            <a:endParaRPr dirty="0"/>
          </a:p>
        </p:txBody>
      </p:sp>
      <p:sp>
        <p:nvSpPr>
          <p:cNvPr id="4" name="Content Placeholder 3"/>
          <p:cNvSpPr>
            <a:spLocks noGrp="1"/>
          </p:cNvSpPr>
          <p:nvPr>
            <p:ph sz="half" idx="2"/>
          </p:nvPr>
        </p:nvSpPr>
        <p:spPr/>
        <p:txBody>
          <a:bodyPr/>
          <a:lstStyle/>
          <a:p>
            <a:r>
              <a:rPr lang="en-US" sz="2400" dirty="0"/>
              <a:t>In order to increase the accuracy score and other metrics, along with hyper-tuning of the data we are also working on training 28 models based on those 28 regions which will handle the inventory issues per region.</a:t>
            </a:r>
          </a:p>
          <a:p>
            <a:endParaRPr lang="en-US" dirty="0"/>
          </a:p>
        </p:txBody>
      </p:sp>
      <p:sp>
        <p:nvSpPr>
          <p:cNvPr id="5" name="Text Placeholder 4"/>
          <p:cNvSpPr>
            <a:spLocks noGrp="1"/>
          </p:cNvSpPr>
          <p:nvPr>
            <p:ph type="body" sz="quarter" idx="3"/>
          </p:nvPr>
        </p:nvSpPr>
        <p:spPr/>
        <p:txBody>
          <a:bodyPr>
            <a:noAutofit/>
          </a:bodyPr>
          <a:lstStyle/>
          <a:p>
            <a:r>
              <a:rPr lang="en-US" sz="2400" b="1" u="sng" dirty="0"/>
              <a:t>Season based clustering and geospatial analysis.</a:t>
            </a:r>
            <a:endParaRPr sz="2400" b="1" u="sng" dirty="0"/>
          </a:p>
        </p:txBody>
      </p:sp>
      <p:sp>
        <p:nvSpPr>
          <p:cNvPr id="6" name="Content Placeholder 5"/>
          <p:cNvSpPr>
            <a:spLocks noGrp="1"/>
          </p:cNvSpPr>
          <p:nvPr>
            <p:ph sz="quarter" idx="4"/>
          </p:nvPr>
        </p:nvSpPr>
        <p:spPr/>
        <p:txBody>
          <a:bodyPr/>
          <a:lstStyle/>
          <a:p>
            <a:r>
              <a:rPr lang="en-US" sz="2400" dirty="0"/>
              <a:t>The product purchase patterns of users change a lot during festivals and certain seasons of the year. We are also working on how we can implement the geographical data of such regions to allocate inventory in a very optimized manner.</a:t>
            </a:r>
          </a:p>
          <a:p>
            <a:pPr marL="0" indent="0">
              <a:buNone/>
            </a:pPr>
            <a:endParaRPr dirty="0"/>
          </a:p>
        </p:txBody>
      </p:sp>
    </p:spTree>
    <p:extLst>
      <p:ext uri="{BB962C8B-B14F-4D97-AF65-F5344CB8AC3E}">
        <p14:creationId xmlns:p14="http://schemas.microsoft.com/office/powerpoint/2010/main" val="1475842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lastly, Our learnings:</a:t>
            </a:r>
            <a:endParaRPr dirty="0"/>
          </a:p>
        </p:txBody>
      </p:sp>
      <p:sp>
        <p:nvSpPr>
          <p:cNvPr id="3" name="Rectangle 2">
            <a:extLst>
              <a:ext uri="{FF2B5EF4-FFF2-40B4-BE49-F238E27FC236}">
                <a16:creationId xmlns:a16="http://schemas.microsoft.com/office/drawing/2014/main" id="{7B19778A-5152-1F90-CE1A-7AC7FCD26B85}"/>
              </a:ext>
            </a:extLst>
          </p:cNvPr>
          <p:cNvSpPr/>
          <p:nvPr/>
        </p:nvSpPr>
        <p:spPr>
          <a:xfrm>
            <a:off x="1559496" y="2132856"/>
            <a:ext cx="9145016" cy="3600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000" i="1" dirty="0"/>
              <a:t>This dataset, problem, and the real life application of Data science was an eye opening experience. We learned a lot on how actually the real big extensive data works and how the field of ML AND DATA SCIENCE is so fascinating and not at all just model training and prediction. We came across a lot of models, from feature selection to which model to use to brainstorm about every little aspect of a model and how its working made us very equipped with the real world data science problems and how to approach the issue with critical thinking. We strive to learn more and dig deeper into this field of machine learning </a:t>
            </a:r>
            <a:r>
              <a:rPr lang="en-US" sz="2000" i="1" dirty="0" err="1"/>
              <a:t>endeavour</a:t>
            </a:r>
            <a:r>
              <a:rPr lang="en-US" sz="2000" i="1" dirty="0"/>
              <a:t>.</a:t>
            </a:r>
          </a:p>
        </p:txBody>
      </p:sp>
    </p:spTree>
    <p:extLst>
      <p:ext uri="{BB962C8B-B14F-4D97-AF65-F5344CB8AC3E}">
        <p14:creationId xmlns:p14="http://schemas.microsoft.com/office/powerpoint/2010/main" val="215988672"/>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75</TotalTime>
  <Words>711</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Candara</vt:lpstr>
      <vt:lpstr>Consolas</vt:lpstr>
      <vt:lpstr>Tech Computer 16x9</vt:lpstr>
      <vt:lpstr>E-Commerce Predictive Demand Forecasting challenge</vt:lpstr>
      <vt:lpstr>Problem Statement &amp; first principles approach:</vt:lpstr>
      <vt:lpstr>Data analysis and preprocessing</vt:lpstr>
      <vt:lpstr>Algorithms Used:</vt:lpstr>
      <vt:lpstr>ML  work flow of our model:</vt:lpstr>
      <vt:lpstr>Challenges tackled:</vt:lpstr>
      <vt:lpstr>Future scope and scalability:</vt:lpstr>
      <vt:lpstr>And lastly, Our learnings: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Predictive Demand Forecasting challenge</dc:title>
  <dc:creator>MIRAL KATPARA</dc:creator>
  <cp:lastModifiedBy>MIRAL KATPARA</cp:lastModifiedBy>
  <cp:revision>1</cp:revision>
  <dcterms:created xsi:type="dcterms:W3CDTF">2024-03-17T09:00:46Z</dcterms:created>
  <dcterms:modified xsi:type="dcterms:W3CDTF">2024-03-17T10:16:01Z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