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erif"/>
      <p:regular r:id="rId16"/>
      <p:bold r:id="rId17"/>
      <p:italic r:id="rId18"/>
      <p:boldItalic r:id="rId19"/>
    </p:embeddedFont>
    <p:embeddedFont>
      <p:font typeface="Catamaran"/>
      <p:regular r:id="rId20"/>
      <p:bold r:id="rId21"/>
    </p:embeddedFont>
    <p:embeddedFont>
      <p:font typeface="Caveat"/>
      <p:regular r:id="rId22"/>
      <p:bold r:id="rId23"/>
    </p:embeddedFont>
    <p:embeddedFont>
      <p:font typeface="Catamaran Light"/>
      <p:regular r:id="rId24"/>
      <p:bold r:id="rId25"/>
    </p:embeddedFont>
    <p:embeddedFont>
      <p:font typeface="Roboto Serif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VP0YN+N3Z3508gVhcB6y7axd5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regular.fntdata"/><Relationship Id="rId22" Type="http://schemas.openxmlformats.org/officeDocument/2006/relationships/font" Target="fonts/Caveat-regular.fntdata"/><Relationship Id="rId21" Type="http://schemas.openxmlformats.org/officeDocument/2006/relationships/font" Target="fonts/Catamaran-bold.fntdata"/><Relationship Id="rId24" Type="http://schemas.openxmlformats.org/officeDocument/2006/relationships/font" Target="fonts/CatamaranLight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rifMedium-regular.fntdata"/><Relationship Id="rId25" Type="http://schemas.openxmlformats.org/officeDocument/2006/relationships/font" Target="fonts/CatamaranLight-bold.fntdata"/><Relationship Id="rId28" Type="http://schemas.openxmlformats.org/officeDocument/2006/relationships/font" Target="fonts/RobotoSerifMedium-italic.fntdata"/><Relationship Id="rId27" Type="http://schemas.openxmlformats.org/officeDocument/2006/relationships/font" Target="fonts/RobotoSerif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erif-bold.fntdata"/><Relationship Id="rId16" Type="http://schemas.openxmlformats.org/officeDocument/2006/relationships/font" Target="fonts/RobotoSerif-regular.fntdata"/><Relationship Id="rId19" Type="http://schemas.openxmlformats.org/officeDocument/2006/relationships/font" Target="fonts/RobotoSerif-boldItalic.fntdata"/><Relationship Id="rId18" Type="http://schemas.openxmlformats.org/officeDocument/2006/relationships/font" Target="fonts/RobotoSerif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d1ec84c6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9d1ec84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3bb768f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3bb768f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bf0cbe30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9bf0cbe30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bf0cbe30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9bf0cbe30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3b9f86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3b9f86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3bb768f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3bb768f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3bb768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c3bb768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3bb768f7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3bb768f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3bb768f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3bb768f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46d8add7a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46d8add7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83083" y="308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C7333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7006791" y="-7"/>
            <a:ext cx="3630819" cy="5143499"/>
            <a:chOff x="6320991" y="-7"/>
            <a:chExt cx="3630819" cy="5143499"/>
          </a:xfrm>
        </p:grpSpPr>
        <p:sp>
          <p:nvSpPr>
            <p:cNvPr id="12" name="Google Shape;12;p13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3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4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3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274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3"/>
          <p:cNvSpPr txBox="1"/>
          <p:nvPr>
            <p:ph type="title"/>
          </p:nvPr>
        </p:nvSpPr>
        <p:spPr>
          <a:xfrm>
            <a:off x="1007700" y="455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3200"/>
              <a:buNone/>
              <a:defRPr>
                <a:solidFill>
                  <a:srgbClr val="C7333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C73334"/>
              </a:buClr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5" name="Google Shape;25;p13"/>
          <p:cNvSpPr txBox="1"/>
          <p:nvPr>
            <p:ph idx="2" type="body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1400"/>
              <a:buChar char="⬢"/>
              <a:defRPr sz="20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C73334"/>
              </a:buClr>
              <a:buSzPts val="1400"/>
              <a:buChar char="⬡"/>
              <a:defRPr sz="20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3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50" name="Google Shape;150;p33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3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3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3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lor background">
  <p:cSld name="BLANK_1">
    <p:bg>
      <p:bgPr>
        <a:solidFill>
          <a:schemeClr val="accen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3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66" name="Google Shape;166;p3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4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4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4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1_2">
    <p:bg>
      <p:bgPr>
        <a:solidFill>
          <a:schemeClr val="accen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5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87" name="Google Shape;187;p35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5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-581024" y="334095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7496375" y="316145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5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35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9bf0cbe30a_0_1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" name="Google Shape;29;g29bf0cbe30a_0_1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g29bf0cbe30a_0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/>
          <p:nvPr/>
        </p:nvSpPr>
        <p:spPr>
          <a:xfrm>
            <a:off x="118208" y="284377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C7333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9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3200"/>
              <a:buNone/>
              <a:defRPr>
                <a:solidFill>
                  <a:srgbClr val="C7333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" type="body"/>
          </p:nvPr>
        </p:nvSpPr>
        <p:spPr>
          <a:xfrm>
            <a:off x="742225" y="973175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1600"/>
              <a:buChar char="⬢"/>
              <a:defRPr/>
            </a:lvl1pPr>
            <a:lvl2pPr indent="-3302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C73334"/>
              </a:buClr>
              <a:buSzPts val="1600"/>
              <a:buChar char="⬡"/>
              <a:defRPr/>
            </a:lvl2pPr>
            <a:lvl3pPr indent="-3302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indent="-3810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" name="Google Shape;36;p29"/>
          <p:cNvGrpSpPr/>
          <p:nvPr/>
        </p:nvGrpSpPr>
        <p:grpSpPr>
          <a:xfrm>
            <a:off x="6565616" y="-7"/>
            <a:ext cx="3630819" cy="5143499"/>
            <a:chOff x="6320991" y="-7"/>
            <a:chExt cx="3630819" cy="5143499"/>
          </a:xfrm>
        </p:grpSpPr>
        <p:sp>
          <p:nvSpPr>
            <p:cNvPr id="37" name="Google Shape;37;p29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9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9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/>
            <p:nvPr/>
          </p:nvSpPr>
          <p:spPr>
            <a:xfrm rot="10800000">
              <a:off x="7806422" y="31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9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9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FF0000">
                <a:alpha val="4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9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4313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9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0000">
                <a:alpha val="1411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50" name="Google Shape;50;p1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1133400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7333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50588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7848601" y="18269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1448201" y="-78100"/>
              <a:ext cx="1371581" cy="15140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152450" y="1313601"/>
              <a:ext cx="723479" cy="79862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CCCCCC">
                <a:alpha val="21960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73334"/>
              </a:buClr>
              <a:buSzPts val="3600"/>
              <a:buNone/>
              <a:defRPr sz="3600">
                <a:solidFill>
                  <a:srgbClr val="C73334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C7333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7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68" name="Google Shape;68;p2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7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7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7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7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8627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7"/>
          <p:cNvSpPr txBox="1"/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2500800" y="285475"/>
            <a:ext cx="4142388" cy="457254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3725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4239143" y="104898"/>
            <a:ext cx="665704" cy="734888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indent="-330200" lvl="1" marL="914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indent="-330200" lvl="2" marL="1371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8"/>
          <p:cNvSpPr txBox="1"/>
          <p:nvPr/>
        </p:nvSpPr>
        <p:spPr>
          <a:xfrm>
            <a:off x="3593400" y="38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28"/>
          <p:cNvSpPr/>
          <p:nvPr/>
        </p:nvSpPr>
        <p:spPr>
          <a:xfrm rot="10800000">
            <a:off x="6914577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8"/>
          <p:cNvSpPr/>
          <p:nvPr/>
        </p:nvSpPr>
        <p:spPr>
          <a:xfrm rot="10800000">
            <a:off x="2189989" y="-3"/>
            <a:ext cx="2002536" cy="734878"/>
          </a:xfrm>
          <a:custGeom>
            <a:rect b="b" l="l" r="r" t="t"/>
            <a:pathLst>
              <a:path extrusionOk="0" h="21175" w="2160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/>
          <p:nvPr/>
        </p:nvSpPr>
        <p:spPr>
          <a:xfrm>
            <a:off x="1609650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8"/>
          <p:cNvSpPr/>
          <p:nvPr/>
        </p:nvSpPr>
        <p:spPr>
          <a:xfrm>
            <a:off x="7591188" y="4039228"/>
            <a:ext cx="2001186" cy="1104224"/>
          </a:xfrm>
          <a:custGeom>
            <a:rect b="b" l="l" r="r" t="t"/>
            <a:pathLst>
              <a:path extrusionOk="0" h="21315" w="2160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8"/>
          <p:cNvSpPr/>
          <p:nvPr/>
        </p:nvSpPr>
        <p:spPr>
          <a:xfrm>
            <a:off x="875251" y="3108746"/>
            <a:ext cx="1238537" cy="1367251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6750099" y="2565690"/>
            <a:ext cx="1670713" cy="184417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8"/>
          <p:cNvSpPr/>
          <p:nvPr/>
        </p:nvSpPr>
        <p:spPr>
          <a:xfrm>
            <a:off x="8078502" y="1646297"/>
            <a:ext cx="1238537" cy="1367197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8"/>
          <p:cNvSpPr/>
          <p:nvPr/>
        </p:nvSpPr>
        <p:spPr>
          <a:xfrm>
            <a:off x="-276225" y="372088"/>
            <a:ext cx="2001163" cy="2208980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8"/>
          <p:cNvSpPr/>
          <p:nvPr/>
        </p:nvSpPr>
        <p:spPr>
          <a:xfrm>
            <a:off x="6750100" y="9939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>
            <a:off x="-211075" y="4039231"/>
            <a:ext cx="874503" cy="965303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30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99" name="Google Shape;99;p30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30"/>
          <p:cNvSpPr txBox="1"/>
          <p:nvPr>
            <p:ph type="title"/>
          </p:nvPr>
        </p:nvSpPr>
        <p:spPr>
          <a:xfrm>
            <a:off x="779100" y="836000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2" name="Google Shape;112;p30"/>
          <p:cNvSpPr txBox="1"/>
          <p:nvPr>
            <p:ph idx="2" type="body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3" name="Google Shape;113;p30"/>
          <p:cNvSpPr txBox="1"/>
          <p:nvPr>
            <p:ph idx="3" type="body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indent="-31750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indent="-31750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/>
          <p:nvPr/>
        </p:nvSpPr>
        <p:spPr>
          <a:xfrm>
            <a:off x="-45517" y="689752"/>
            <a:ext cx="624020" cy="688794"/>
          </a:xfrm>
          <a:custGeom>
            <a:rect b="b" l="l" r="r" t="t"/>
            <a:pathLst>
              <a:path extrusionOk="0" h="21315" w="21598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1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18" name="Google Shape;118;p31"/>
            <p:cNvSpPr/>
            <p:nvPr/>
          </p:nvSpPr>
          <p:spPr>
            <a:xfrm>
              <a:off x="6320991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1"/>
            <p:cNvSpPr/>
            <p:nvPr/>
          </p:nvSpPr>
          <p:spPr>
            <a:xfrm>
              <a:off x="7806636" y="4115782"/>
              <a:ext cx="1403568" cy="1027710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1"/>
            <p:cNvSpPr/>
            <p:nvPr/>
          </p:nvSpPr>
          <p:spPr>
            <a:xfrm>
              <a:off x="8548210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1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>
              <a:off x="7806643" y="1543679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>
              <a:off x="7065077" y="260974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1"/>
            <p:cNvSpPr/>
            <p:nvPr/>
          </p:nvSpPr>
          <p:spPr>
            <a:xfrm>
              <a:off x="8745616" y="1335143"/>
              <a:ext cx="835681" cy="92246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1"/>
            <p:cNvSpPr/>
            <p:nvPr/>
          </p:nvSpPr>
          <p:spPr>
            <a:xfrm>
              <a:off x="7133773" y="3941724"/>
              <a:ext cx="507445" cy="560158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1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rect b="b" l="l" r="r" t="t"/>
              <a:pathLst>
                <a:path extrusionOk="0" h="21385" w="2160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1"/>
            <p:cNvSpPr/>
            <p:nvPr/>
          </p:nvSpPr>
          <p:spPr>
            <a:xfrm>
              <a:off x="7331887" y="2181982"/>
              <a:ext cx="962029" cy="106196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1"/>
            <p:cNvSpPr/>
            <p:nvPr/>
          </p:nvSpPr>
          <p:spPr>
            <a:xfrm>
              <a:off x="8548210" y="2833077"/>
              <a:ext cx="1403600" cy="1549387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1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2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33" name="Google Shape;133;p32"/>
            <p:cNvSpPr/>
            <p:nvPr/>
          </p:nvSpPr>
          <p:spPr>
            <a:xfrm>
              <a:off x="7476888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rect b="b" l="l" r="r" t="t"/>
              <a:pathLst>
                <a:path extrusionOk="0" h="21175" w="2160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3247913" y="4039228"/>
              <a:ext cx="2001186" cy="1104224"/>
            </a:xfrm>
            <a:custGeom>
              <a:rect b="b" l="l" r="r" t="t"/>
              <a:pathLst>
                <a:path extrusionOk="0" h="21315" w="2160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7620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2190677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6419630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8534106" y="22008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-98107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3247878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2"/>
            <p:cNvSpPr/>
            <p:nvPr/>
          </p:nvSpPr>
          <p:spPr>
            <a:xfrm>
              <a:off x="5362355" y="372088"/>
              <a:ext cx="2001163" cy="2208980"/>
            </a:xfrm>
            <a:custGeom>
              <a:rect b="b" l="l" r="r" t="t"/>
              <a:pathLst>
                <a:path extrusionOk="0" h="21315" w="21598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4259988" y="4686556"/>
            <a:ext cx="624024" cy="456891"/>
          </a:xfrm>
          <a:custGeom>
            <a:rect b="b" l="l" r="r" t="t"/>
            <a:pathLst>
              <a:path extrusionOk="0" h="21385" w="2160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b="1" i="0" sz="32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⬢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Light"/>
              <a:buChar char="⬡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Light"/>
              <a:buChar char="⬡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■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●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Light"/>
              <a:buChar char="○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Light"/>
              <a:buChar char="■"/>
              <a:defRPr b="0" i="0" sz="24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ddCO2714W-o&amp;list=PLJ71tqAZr197DkSiGT7DD9dMYxkyZX0ti&amp;index=1" TargetMode="External"/><Relationship Id="rId4" Type="http://schemas.openxmlformats.org/officeDocument/2006/relationships/hyperlink" Target="https://www.youtube.com/watch?v=I_dhPETvll8" TargetMode="External"/><Relationship Id="rId5" Type="http://schemas.openxmlformats.org/officeDocument/2006/relationships/hyperlink" Target="https://www.youtube.com/watch?v=SqN-qlQOM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NSfxb5hM3_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uciml/default-of-credit-card-clients-dataset/dat" TargetMode="External"/><Relationship Id="rId4" Type="http://schemas.openxmlformats.org/officeDocument/2006/relationships/hyperlink" Target="https://colab.research.google.com/drive/1e7kTKiIoKXEoQMYW5LrctSSTYA-LXVa1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d1ec84c61_0_0"/>
          <p:cNvSpPr txBox="1"/>
          <p:nvPr>
            <p:ph type="title"/>
          </p:nvPr>
        </p:nvSpPr>
        <p:spPr>
          <a:xfrm>
            <a:off x="1007700" y="455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WELCOME DDS!</a:t>
            </a:r>
            <a:endParaRPr/>
          </a:p>
        </p:txBody>
      </p:sp>
      <p:sp>
        <p:nvSpPr>
          <p:cNvPr id="212" name="Google Shape;212;g29d1ec84c61_0_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29d1ec84c61_0_0"/>
          <p:cNvSpPr txBox="1"/>
          <p:nvPr/>
        </p:nvSpPr>
        <p:spPr>
          <a:xfrm>
            <a:off x="1085250" y="1180550"/>
            <a:ext cx="563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Attendance                               LinkTree</a:t>
            </a:r>
            <a:endParaRPr b="1" i="0" sz="2200" u="none" cap="none" strike="noStrike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14" name="Google Shape;214;g29d1ec84c6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350" y="1833525"/>
            <a:ext cx="2372064" cy="236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9d1ec84c6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700" y="1659075"/>
            <a:ext cx="2802850" cy="26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3bb768f72_0_19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74" name="Google Shape;274;g2c3bb768f72_0_19"/>
          <p:cNvSpPr txBox="1"/>
          <p:nvPr>
            <p:ph idx="1" type="body"/>
          </p:nvPr>
        </p:nvSpPr>
        <p:spPr>
          <a:xfrm>
            <a:off x="742225" y="973175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Meerkat Statistics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to Video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Ben Lambert (</a:t>
            </a:r>
            <a:r>
              <a:rPr lang="en" u="sng">
                <a:solidFill>
                  <a:schemeClr val="hlink"/>
                </a:solidFill>
                <a:hlinkClick r:id="rId4"/>
              </a:rPr>
              <a:t>Link to Video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Quant Psych (</a:t>
            </a:r>
            <a:r>
              <a:rPr lang="en" u="sng">
                <a:solidFill>
                  <a:schemeClr val="hlink"/>
                </a:solidFill>
                <a:hlinkClick r:id="rId5"/>
              </a:rPr>
              <a:t>Link to Video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9bf0cbe30a_0_110"/>
          <p:cNvSpPr txBox="1"/>
          <p:nvPr>
            <p:ph type="ctrTitle"/>
          </p:nvPr>
        </p:nvSpPr>
        <p:spPr>
          <a:xfrm>
            <a:off x="0" y="1926025"/>
            <a:ext cx="90078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5680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Credit Risk Modeling</a:t>
            </a:r>
            <a:endParaRPr sz="5680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21" name="Google Shape;221;g29bf0cbe30a_0_110"/>
          <p:cNvSpPr txBox="1"/>
          <p:nvPr>
            <p:ph idx="1" type="subTitle"/>
          </p:nvPr>
        </p:nvSpPr>
        <p:spPr>
          <a:xfrm>
            <a:off x="75625" y="4150775"/>
            <a:ext cx="680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By Kunj Patel and Aiden Murphy</a:t>
            </a:r>
            <a:endParaRPr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bf0cbe30a_0_165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What is </a:t>
            </a:r>
            <a:r>
              <a:rPr lang="en"/>
              <a:t>Credit Risk?</a:t>
            </a:r>
            <a:endParaRPr/>
          </a:p>
        </p:txBody>
      </p:sp>
      <p:sp>
        <p:nvSpPr>
          <p:cNvPr id="227" name="Google Shape;227;g29bf0cbe30a_0_165"/>
          <p:cNvSpPr txBox="1"/>
          <p:nvPr>
            <p:ph idx="1" type="body"/>
          </p:nvPr>
        </p:nvSpPr>
        <p:spPr>
          <a:xfrm>
            <a:off x="721650" y="973175"/>
            <a:ext cx="6399000" cy="28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200"/>
              <a:t>Probability of losing a lender hold due to risk of default on a debt.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200"/>
              <a:t>There are multiple types, which is what make this problem very broad. (Settlement Risk, Concentration Risk, Sovereign Risk, Default Risk etc)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For the coding we will focus on Default Risk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3b9f863fe_0_0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Credit Risk:</a:t>
            </a:r>
            <a:endParaRPr/>
          </a:p>
        </p:txBody>
      </p:sp>
      <p:sp>
        <p:nvSpPr>
          <p:cNvPr id="233" name="Google Shape;233;g2c3b9f863fe_0_0"/>
          <p:cNvSpPr txBox="1"/>
          <p:nvPr>
            <p:ph idx="1" type="body"/>
          </p:nvPr>
        </p:nvSpPr>
        <p:spPr>
          <a:xfrm>
            <a:off x="742225" y="973175"/>
            <a:ext cx="66516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Settlement Risk</a:t>
            </a:r>
            <a:r>
              <a:rPr lang="en" sz="1700"/>
              <a:t>: Possibility that one or more parties will fail to deliver agreements of a contract. Often due to time differences in international </a:t>
            </a:r>
            <a:r>
              <a:rPr lang="en" sz="1700"/>
              <a:t>transactions</a:t>
            </a:r>
            <a:r>
              <a:rPr lang="en" sz="1700"/>
              <a:t>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tamaran"/>
              <a:buChar char="-"/>
            </a:pP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Concentration Risk: </a:t>
            </a:r>
            <a:r>
              <a:rPr lang="en" sz="1700"/>
              <a:t>This risk arises when both large and small lenders has all assets in a single industry / location. Diversification is important to fix this issue.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Catamaran"/>
              <a:buChar char="-"/>
            </a:pP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Sovereign Risk: </a:t>
            </a:r>
            <a:r>
              <a:rPr lang="en" sz="1700"/>
              <a:t>T</a:t>
            </a:r>
            <a:r>
              <a:rPr lang="en" sz="1700"/>
              <a:t>he probability that a foreign nation will fail to meet debt repayments. Influenced by political stability, economic policies etc.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D</a:t>
            </a:r>
            <a:r>
              <a:rPr b="1" lang="en" sz="1700">
                <a:latin typeface="Catamaran"/>
                <a:ea typeface="Catamaran"/>
                <a:cs typeface="Catamaran"/>
                <a:sym typeface="Catamaran"/>
              </a:rPr>
              <a:t>efault Risk:</a:t>
            </a:r>
            <a:r>
              <a:rPr lang="en" sz="1700"/>
              <a:t> This is the risk that a borrower will fail to repay interest on a loan. Can be </a:t>
            </a:r>
            <a:r>
              <a:rPr lang="en" sz="1700"/>
              <a:t>assessed</a:t>
            </a:r>
            <a:r>
              <a:rPr lang="en" sz="1700"/>
              <a:t> with credit scoring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3bb768f72_0_5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Approaches</a:t>
            </a:r>
            <a:endParaRPr/>
          </a:p>
        </p:txBody>
      </p:sp>
      <p:sp>
        <p:nvSpPr>
          <p:cNvPr id="239" name="Google Shape;239;g2c3bb768f72_0_5"/>
          <p:cNvSpPr txBox="1"/>
          <p:nvPr>
            <p:ph idx="1" type="body"/>
          </p:nvPr>
        </p:nvSpPr>
        <p:spPr>
          <a:xfrm>
            <a:off x="742225" y="973175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g2c3bb768f7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3175"/>
            <a:ext cx="9474452" cy="36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c3bb768f72_0_5"/>
          <p:cNvSpPr txBox="1"/>
          <p:nvPr/>
        </p:nvSpPr>
        <p:spPr>
          <a:xfrm>
            <a:off x="0" y="4651000"/>
            <a:ext cx="801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Source: </a:t>
            </a:r>
            <a:r>
              <a:rPr lang="en" u="sng">
                <a:solidFill>
                  <a:schemeClr val="hlink"/>
                </a:solidFill>
                <a:latin typeface="Roboto Serif"/>
                <a:ea typeface="Roboto Serif"/>
                <a:cs typeface="Roboto Serif"/>
                <a:sym typeface="Roboto Serif"/>
                <a:hlinkClick r:id="rId4"/>
              </a:rPr>
              <a:t>https://www.youtube.com/watch?v=NSfxb5hM3_g</a:t>
            </a:r>
            <a:r>
              <a:rPr lang="en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-By Paul Sweeting</a:t>
            </a:r>
            <a:endParaRPr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3bb768f72_0_0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GLMs</a:t>
            </a:r>
            <a:endParaRPr/>
          </a:p>
        </p:txBody>
      </p:sp>
      <p:sp>
        <p:nvSpPr>
          <p:cNvPr id="247" name="Google Shape;247;g2c3bb768f72_0_0"/>
          <p:cNvSpPr txBox="1"/>
          <p:nvPr>
            <p:ph idx="1" type="body"/>
          </p:nvPr>
        </p:nvSpPr>
        <p:spPr>
          <a:xfrm>
            <a:off x="742225" y="973175"/>
            <a:ext cx="62856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GLM (Generalized Linear Models): Used for modeling relations between a response variable and a predictor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Though it can be described as a flexible generalization of 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3bb768f72_0_14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</a:t>
            </a:r>
            <a:endParaRPr/>
          </a:p>
        </p:txBody>
      </p:sp>
      <p:pic>
        <p:nvPicPr>
          <p:cNvPr id="253" name="Google Shape;253;g2c3bb768f72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75" y="1081175"/>
            <a:ext cx="3584601" cy="23817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c3bb768f72_0_14"/>
          <p:cNvSpPr txBox="1"/>
          <p:nvPr/>
        </p:nvSpPr>
        <p:spPr>
          <a:xfrm>
            <a:off x="2790775" y="3077600"/>
            <a:ext cx="295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x</a:t>
            </a:r>
            <a:endParaRPr sz="19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55" name="Google Shape;255;g2c3bb768f72_0_14"/>
          <p:cNvSpPr txBox="1"/>
          <p:nvPr/>
        </p:nvSpPr>
        <p:spPr>
          <a:xfrm>
            <a:off x="533325" y="979700"/>
            <a:ext cx="37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y</a:t>
            </a:r>
            <a:endParaRPr sz="19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256" name="Google Shape;256;g2c3bb768f72_0_14"/>
          <p:cNvSpPr txBox="1"/>
          <p:nvPr/>
        </p:nvSpPr>
        <p:spPr>
          <a:xfrm>
            <a:off x="3198300" y="979700"/>
            <a:ext cx="4338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Assumptions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y’s (Observation) are Independent.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Each Observation comes from some normal distribution.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- The Means are related to predictor variables by a linear model</a:t>
            </a:r>
            <a:endParaRPr sz="24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3bb768f72_0_24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Generalize?</a:t>
            </a:r>
            <a:endParaRPr/>
          </a:p>
        </p:txBody>
      </p:sp>
      <p:sp>
        <p:nvSpPr>
          <p:cNvPr id="262" name="Google Shape;262;g2c3bb768f72_0_24"/>
          <p:cNvSpPr txBox="1"/>
          <p:nvPr>
            <p:ph idx="1" type="body"/>
          </p:nvPr>
        </p:nvSpPr>
        <p:spPr>
          <a:xfrm>
            <a:off x="742225" y="973175"/>
            <a:ext cx="65706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GLM’s Change the Assumptions Slightly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Instead of just assuming data is from Normal Distribution, The y’s are coming from another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Instead of Means being related to predictor variables, Some function of the Mean is related to the predictor variable.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46d8add7a_8_0"/>
          <p:cNvSpPr txBox="1"/>
          <p:nvPr>
            <p:ph type="title"/>
          </p:nvPr>
        </p:nvSpPr>
        <p:spPr>
          <a:xfrm>
            <a:off x="896050" y="430625"/>
            <a:ext cx="6010500" cy="39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 it Out</a:t>
            </a:r>
            <a:endParaRPr/>
          </a:p>
        </p:txBody>
      </p:sp>
      <p:sp>
        <p:nvSpPr>
          <p:cNvPr id="268" name="Google Shape;268;g2c46d8add7a_8_0"/>
          <p:cNvSpPr txBox="1"/>
          <p:nvPr>
            <p:ph idx="1" type="body"/>
          </p:nvPr>
        </p:nvSpPr>
        <p:spPr>
          <a:xfrm>
            <a:off x="742225" y="973175"/>
            <a:ext cx="6010500" cy="28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https://www.kaggle.com/datasets/uciml/default-of-credit-card-clients-dataset/dat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Notebook: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https://colab.research.google.com/drive/1e7kTKiIoKXEoQMYW5LrctSSTYA-LXVa1?usp=sharing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