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88" r:id="rId2"/>
    <p:sldId id="289" r:id="rId3"/>
    <p:sldId id="258" r:id="rId4"/>
    <p:sldId id="259" r:id="rId5"/>
    <p:sldId id="263" r:id="rId6"/>
    <p:sldId id="292" r:id="rId7"/>
    <p:sldId id="294" r:id="rId8"/>
    <p:sldId id="296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266" r:id="rId17"/>
    <p:sldId id="267" r:id="rId18"/>
    <p:sldId id="268" r:id="rId19"/>
    <p:sldId id="306" r:id="rId20"/>
    <p:sldId id="269" r:id="rId21"/>
    <p:sldId id="307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31F8E2-3077-426A-BE58-333C282C1344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19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970D6B-9B84-4638-BF80-FA7FE4C93DA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11200"/>
            <a:ext cx="6223000" cy="350043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82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1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68CDEDF-683F-4344-B1AF-D7F0A18EEF21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58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96F1A83-F2B4-4BBF-85E0-984F282AEAC8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46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96F1A83-F2B4-4BBF-85E0-984F282AEAC8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58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61ACAA5-0D24-4026-8FED-A4F4B6CAC856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4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F878E3F-3C24-481A-B1D7-8CC5C1E4D2B3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85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0C4F79-26BF-46B5-9FB4-73636FF648C2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97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CEC342-6A32-4278-865B-8486E42D9D2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711200"/>
            <a:ext cx="6223000" cy="35004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9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93570A2-3C27-4FA4-8D72-991306E874B2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2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Welcome to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Georgian College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COMP2003 – Relational Database !</a:t>
            </a: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Integer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1" y="1562255"/>
          <a:ext cx="9905998" cy="3474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tinyint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-32,768 to 32,768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 (-2,147,483,648) to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2^31-1 (2,147,483,647)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Bigint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-2^63 - 2^63-1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(+/- 9 quintillion)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 0 or NULL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51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Other Numeric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79714" y="1347708"/>
          <a:ext cx="9905998" cy="3690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decimal/numeric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maximum precision is used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5-17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922,337,203,685,477.5807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smallmoney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- 214,748.3648 to 214,748.3647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 /real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Approximate data type for floatin</a:t>
                      </a:r>
                      <a:r>
                        <a:rPr lang="en-US" sz="24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 point numeric data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4-8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3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457" y="124826"/>
            <a:ext cx="11190514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37457" y="1168453"/>
          <a:ext cx="11244943" cy="5067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 Range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1753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3-1/3 milliseconds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1900 to June 6, 2079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6 to 8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 to 5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 to 10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4875" y="1147354"/>
            <a:ext cx="10143743" cy="4870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Older versions of MySQL Server supported only DATETIME and SMALLDATETIME</a:t>
            </a:r>
          </a:p>
          <a:p>
            <a:r>
              <a:rPr lang="en-US" altLang="en-US" dirty="0"/>
              <a:t>DATE, TIME, DATETIME2, and DATETIMEOFFSET</a:t>
            </a:r>
          </a:p>
          <a:p>
            <a:pPr>
              <a:defRPr/>
            </a:pPr>
            <a:r>
              <a:rPr lang="en-US" dirty="0"/>
              <a:t>MySQL Server doesn't offer an option for entering a date or time value explicitly</a:t>
            </a:r>
          </a:p>
          <a:p>
            <a:pPr lvl="1">
              <a:defRPr/>
            </a:pPr>
            <a:r>
              <a:rPr lang="en-US" dirty="0"/>
              <a:t>Dates and times are entered as character literals and converted explicitly or implicitly</a:t>
            </a:r>
          </a:p>
          <a:p>
            <a:pPr lvl="2">
              <a:defRPr/>
            </a:pPr>
            <a:r>
              <a:rPr lang="en-US" dirty="0"/>
              <a:t>For example, CHAR converted to DATETIME due to precedence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4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Working with Date and Time Separately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430" y="1233569"/>
            <a:ext cx="11048999" cy="5059679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DATETIME, SMALLDATETIME, DATETIME2, and DATETIMEOFFSET include both date and time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If only date is specified, time set to midnight (all zeroes)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If only time is specified, date set to base date (January 1, 1900)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216875" y="3826752"/>
            <a:ext cx="7083333" cy="651894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DECLARE </a:t>
            </a:r>
            <a:r>
              <a:rPr lang="en-US" sz="1936" dirty="0" err="1">
                <a:latin typeface="Lucida Sans Typewriter" pitchFamily="49" charset="0"/>
              </a:rPr>
              <a:t>DateOnly</a:t>
            </a:r>
            <a:r>
              <a:rPr lang="en-US" sz="1936" dirty="0">
                <a:latin typeface="Lucida Sans Typewriter" pitchFamily="49" charset="0"/>
              </a:rPr>
              <a:t> DATETIME = '20120212';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SELECT </a:t>
            </a:r>
            <a:r>
              <a:rPr lang="en-US" sz="1936" dirty="0" err="1">
                <a:latin typeface="Lucida Sans Typewriter" pitchFamily="49" charset="0"/>
              </a:rPr>
              <a:t>DateOnly</a:t>
            </a:r>
            <a:r>
              <a:rPr lang="en-US" sz="1936" dirty="0">
                <a:latin typeface="Lucida Sans Typewriter" pitchFamily="49" charset="0"/>
              </a:rPr>
              <a:t>;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682904" y="4790656"/>
            <a:ext cx="6151276" cy="930351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RESULT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-----------------------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2012-02-12 00:00:00.000</a:t>
            </a:r>
          </a:p>
        </p:txBody>
      </p:sp>
    </p:spTree>
    <p:extLst>
      <p:ext uri="{BB962C8B-B14F-4D97-AF65-F5344CB8AC3E}">
        <p14:creationId xmlns:p14="http://schemas.microsoft.com/office/powerpoint/2010/main" val="19371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810" y="4195382"/>
            <a:ext cx="11521635" cy="957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366" y="4212769"/>
            <a:ext cx="11527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latin typeface="Calibri" panose="020F0502020204030204" pitchFamily="34" charset="0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 Precedence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708" y="1186543"/>
            <a:ext cx="11353799" cy="5139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Data type precedence determines which data type will be chosen when expressions of different types are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Data type with the lower precedence is implicitly converted to the data type with the higher precedence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Conversion to type of lower precedence must be made explicitly (with CAST or CONVERT function)</a:t>
            </a:r>
          </a:p>
        </p:txBody>
      </p:sp>
    </p:spTree>
    <p:extLst>
      <p:ext uri="{BB962C8B-B14F-4D97-AF65-F5344CB8AC3E}">
        <p14:creationId xmlns:p14="http://schemas.microsoft.com/office/powerpoint/2010/main" val="216175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38152" y="1476375"/>
            <a:ext cx="7435850" cy="49720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Relational model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75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189831"/>
            <a:ext cx="7661275" cy="896938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 the data is stored in various tables.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7980363" y="1609726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8382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7096126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3138489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9220200" y="2590800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8691563" y="2765426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8704263" y="2841626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3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408114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9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913" y="1127125"/>
            <a:ext cx="7878762" cy="5227638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/>
              <a:t>An SQL relation is defined using the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99"/>
                </a:solidFill>
              </a:rPr>
              <a:t>create table</a:t>
            </a:r>
            <a:r>
              <a:rPr lang="en-US" altLang="en-US" b="1"/>
              <a:t> </a:t>
            </a:r>
            <a:r>
              <a:rPr kumimoji="0" lang="en-US" altLang="en-US"/>
              <a:t>command</a:t>
            </a:r>
            <a:r>
              <a:rPr lang="en-US" altLang="en-US"/>
              <a:t>: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/>
              <a:t>		</a:t>
            </a:r>
            <a:r>
              <a:rPr lang="en-US" altLang="en-US" b="1"/>
              <a:t>create table </a:t>
            </a:r>
            <a:r>
              <a:rPr lang="en-US" altLang="en-US" i="1"/>
              <a:t>r 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, ...,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 i="1"/>
              <a:t> D</a:t>
            </a:r>
            <a:r>
              <a:rPr lang="en-US" altLang="en-US" i="1" baseline="-25000"/>
              <a:t>n</a:t>
            </a:r>
            <a:r>
              <a:rPr lang="en-US" altLang="en-US" i="1"/>
              <a:t>,</a:t>
            </a:r>
            <a:br>
              <a:rPr lang="en-US" altLang="en-US" i="1"/>
            </a:br>
            <a:r>
              <a:rPr lang="en-US" altLang="en-US" i="1"/>
              <a:t>			</a:t>
            </a:r>
            <a:r>
              <a:rPr lang="en-US" altLang="en-US"/>
              <a:t>(integrity-constraint</a:t>
            </a:r>
            <a:r>
              <a:rPr lang="en-US" altLang="en-US" baseline="-25000"/>
              <a:t>1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			...,</a:t>
            </a:r>
            <a:br>
              <a:rPr lang="en-US" altLang="en-US"/>
            </a:br>
            <a:r>
              <a:rPr lang="en-US" altLang="en-US"/>
              <a:t>			(integrity-constraint</a:t>
            </a:r>
            <a:r>
              <a:rPr lang="en-US" altLang="en-US" baseline="-25000"/>
              <a:t>k</a:t>
            </a:r>
            <a:r>
              <a:rPr lang="en-US" altLang="en-US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/>
              <a:t>r</a:t>
            </a:r>
            <a:r>
              <a:rPr lang="en-US" altLang="en-US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/>
              <a:t>each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 is an attribute name in the schema of relation </a:t>
            </a:r>
            <a:r>
              <a:rPr lang="en-US" altLang="en-US" i="1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/>
              <a:t>D</a:t>
            </a:r>
            <a:r>
              <a:rPr lang="en-US" altLang="en-US" i="1" baseline="-25000"/>
              <a:t>i</a:t>
            </a:r>
            <a:r>
              <a:rPr lang="en-US" altLang="en-US"/>
              <a:t> is the data type of values in the domain of attribute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</a:p>
          <a:p>
            <a:pPr lvl="1"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/>
              <a:t>Example</a:t>
            </a:r>
            <a:r>
              <a:rPr lang="en-US" altLang="en-US"/>
              <a:t>: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/>
              <a:t>		 </a:t>
            </a: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instructor</a:t>
            </a:r>
            <a:r>
              <a:rPr lang="en-US" altLang="en-US"/>
              <a:t> (</a:t>
            </a:r>
            <a:br>
              <a:rPr lang="en-US" altLang="en-US"/>
            </a:br>
            <a:r>
              <a:rPr lang="en-US" altLang="en-US"/>
              <a:t>                             </a:t>
            </a:r>
            <a:r>
              <a:rPr lang="en-US" altLang="en-US" i="1"/>
              <a:t>ID</a:t>
            </a:r>
            <a:r>
              <a:rPr lang="en-US" altLang="en-US"/>
              <a:t>                </a:t>
            </a:r>
            <a:r>
              <a:rPr lang="en-US" altLang="en-US" b="1"/>
              <a:t>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                     </a:t>
            </a:r>
            <a:r>
              <a:rPr lang="en-US" altLang="en-US" i="1"/>
              <a:t>name           </a:t>
            </a:r>
            <a:r>
              <a:rPr lang="en-US" altLang="en-US" b="1"/>
              <a:t>varchar</a:t>
            </a:r>
            <a:r>
              <a:rPr lang="en-US" altLang="en-US"/>
              <a:t>(20)</a:t>
            </a:r>
            <a:r>
              <a:rPr lang="en-US" altLang="en-US" b="1"/>
              <a:t>,</a:t>
            </a:r>
            <a:br>
              <a:rPr lang="en-US" altLang="en-US" b="1" i="1"/>
            </a:br>
            <a:r>
              <a:rPr lang="en-US" altLang="en-US" b="1" i="1"/>
              <a:t>                             </a:t>
            </a:r>
            <a:r>
              <a:rPr lang="en-US" altLang="en-US" i="1"/>
              <a:t>dept_name  </a:t>
            </a:r>
            <a:r>
              <a:rPr lang="en-US" altLang="en-US" b="1"/>
              <a:t>varchar</a:t>
            </a:r>
            <a:r>
              <a:rPr lang="en-US" altLang="en-US"/>
              <a:t>(20),</a:t>
            </a:r>
            <a:br>
              <a:rPr lang="en-US" altLang="en-US"/>
            </a:br>
            <a:r>
              <a:rPr lang="en-US" altLang="en-US"/>
              <a:t>                             </a:t>
            </a:r>
            <a:r>
              <a:rPr lang="en-US" altLang="en-US" i="1"/>
              <a:t>salary</a:t>
            </a:r>
            <a:r>
              <a:rPr lang="en-US" altLang="en-US"/>
              <a:t>           </a:t>
            </a:r>
            <a:r>
              <a:rPr lang="en-US" altLang="en-US" b="1"/>
              <a:t>numeric</a:t>
            </a:r>
            <a:r>
              <a:rPr lang="en-US" altLang="en-US"/>
              <a:t>(8,2))</a:t>
            </a:r>
          </a:p>
          <a:p>
            <a:pPr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32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 of Sept 13</a:t>
            </a:r>
            <a:r>
              <a:rPr lang="en-US" altLang="en-US" sz="2400" b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19</a:t>
            </a:r>
            <a:r>
              <a:rPr lang="en-US" altLang="en-US" sz="2400" b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2022 – Class Objectives: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Relational Database Review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Database Design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103313"/>
            <a:ext cx="7661275" cy="4845050"/>
          </a:xfrm>
        </p:spPr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Example:	</a:t>
            </a:r>
            <a:r>
              <a:rPr lang="en-US" altLang="en-US" b="1">
                <a:ea typeface="ＭＳ Ｐゴシック" panose="020B0600070205080204" pitchFamily="34" charset="-128"/>
              </a:rPr>
              <a:t>create table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instructor</a:t>
            </a:r>
            <a:r>
              <a:rPr lang="en-US" altLang="en-US">
                <a:ea typeface="ＭＳ Ｐゴシック" panose="020B0600070205080204" pitchFamily="34" charset="-128"/>
              </a:rPr>
              <a:t> (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>
                <a:ea typeface="ＭＳ Ｐゴシック" panose="020B0600070205080204" pitchFamily="34" charset="-128"/>
              </a:rPr>
              <a:t>ID</a:t>
            </a:r>
            <a:r>
              <a:rPr lang="en-US" altLang="en-US">
                <a:ea typeface="ＭＳ Ｐゴシック" panose="020B0600070205080204" pitchFamily="34" charset="-128"/>
              </a:rPr>
              <a:t>                </a:t>
            </a:r>
            <a:r>
              <a:rPr lang="en-US" altLang="en-US" b="1">
                <a:ea typeface="ＭＳ Ｐゴシック" panose="020B0600070205080204" pitchFamily="34" charset="-128"/>
              </a:rPr>
              <a:t>char</a:t>
            </a:r>
            <a:r>
              <a:rPr lang="en-US" altLang="en-US">
                <a:ea typeface="ＭＳ Ｐゴシック" panose="020B0600070205080204" pitchFamily="34" charset="-128"/>
              </a:rPr>
              <a:t>(5),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>
                <a:ea typeface="ＭＳ Ｐゴシック" panose="020B0600070205080204" pitchFamily="34" charset="-128"/>
              </a:rPr>
              <a:t>name           </a:t>
            </a:r>
            <a:r>
              <a:rPr lang="en-US" altLang="en-US" b="1">
                <a:ea typeface="ＭＳ Ｐゴシック" panose="020B0600070205080204" pitchFamily="34" charset="-128"/>
              </a:rPr>
              <a:t>varchar</a:t>
            </a:r>
            <a:r>
              <a:rPr lang="en-US" altLang="en-US">
                <a:ea typeface="ＭＳ Ｐゴシック" panose="020B0600070205080204" pitchFamily="34" charset="-128"/>
              </a:rPr>
              <a:t>(20)</a:t>
            </a:r>
            <a:r>
              <a:rPr lang="en-US" altLang="en-US" b="1">
                <a:ea typeface="ＭＳ Ｐゴシック" panose="020B0600070205080204" pitchFamily="34" charset="-128"/>
              </a:rPr>
              <a:t>,</a:t>
            </a:r>
            <a:br>
              <a:rPr lang="en-US" altLang="en-US" b="1" i="1">
                <a:ea typeface="ＭＳ Ｐゴシック" panose="020B0600070205080204" pitchFamily="34" charset="-128"/>
              </a:rPr>
            </a:br>
            <a:r>
              <a:rPr lang="en-US" altLang="en-US" b="1" i="1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>
                <a:ea typeface="ＭＳ Ｐゴシック" panose="020B0600070205080204" pitchFamily="34" charset="-128"/>
              </a:rPr>
              <a:t>dept_name  </a:t>
            </a:r>
            <a:r>
              <a:rPr lang="en-US" altLang="en-US" b="1">
                <a:ea typeface="ＭＳ Ｐゴシック" panose="020B0600070205080204" pitchFamily="34" charset="-128"/>
              </a:rPr>
              <a:t>varchar</a:t>
            </a:r>
            <a:r>
              <a:rPr lang="en-US" altLang="en-US">
                <a:ea typeface="ＭＳ Ｐゴシック" panose="020B0600070205080204" pitchFamily="34" charset="-128"/>
              </a:rPr>
              <a:t>(20),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>
                <a:ea typeface="ＭＳ Ｐゴシック" panose="020B0600070205080204" pitchFamily="34" charset="-128"/>
              </a:rPr>
              <a:t>salary</a:t>
            </a:r>
            <a:r>
              <a:rPr lang="en-US" altLang="en-US">
                <a:ea typeface="ＭＳ Ｐゴシック" panose="020B0600070205080204" pitchFamily="34" charset="-128"/>
              </a:rPr>
              <a:t>           </a:t>
            </a:r>
            <a:r>
              <a:rPr lang="en-US" altLang="en-US" b="1">
                <a:ea typeface="ＭＳ Ｐゴシック" panose="020B0600070205080204" pitchFamily="34" charset="-128"/>
              </a:rPr>
              <a:t>numeric</a:t>
            </a:r>
            <a:r>
              <a:rPr lang="en-US" altLang="en-US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b="1" i="1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altLang="en-US" sz="160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Authorization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Who can access what</a:t>
            </a:r>
          </a:p>
        </p:txBody>
      </p:sp>
    </p:spTree>
    <p:extLst>
      <p:ext uri="{BB962C8B-B14F-4D97-AF65-F5344CB8AC3E}">
        <p14:creationId xmlns:p14="http://schemas.microsoft.com/office/powerpoint/2010/main" val="36754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188" y="95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914" y="1098551"/>
            <a:ext cx="6638925" cy="1254125"/>
          </a:xfrm>
        </p:spPr>
        <p:txBody>
          <a:bodyPr/>
          <a:lstStyle/>
          <a:p>
            <a:r>
              <a:rPr lang="en-US" altLang="en-US" b="1" dirty="0"/>
              <a:t>not null</a:t>
            </a:r>
          </a:p>
          <a:p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</a:t>
            </a:r>
          </a:p>
          <a:p>
            <a:r>
              <a:rPr lang="en-US" altLang="en-US" b="1" dirty="0"/>
              <a:t>foreign key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m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r</a:t>
            </a:r>
            <a:endParaRPr lang="en-US" alt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95526" y="2395538"/>
            <a:ext cx="73199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i="1" dirty="0"/>
              <a:t>Example:</a:t>
            </a:r>
          </a:p>
          <a:p>
            <a:endParaRPr lang="en-US" altLang="en-US" b="1" dirty="0"/>
          </a:p>
          <a:p>
            <a:r>
              <a:rPr lang="en-US" altLang="en-US" dirty="0"/>
              <a:t>	</a:t>
            </a:r>
            <a:r>
              <a:rPr kumimoji="1" lang="en-US" altLang="en-US" b="1" dirty="0"/>
              <a:t>create table</a:t>
            </a:r>
            <a:r>
              <a:rPr kumimoji="1" lang="en-US" altLang="en-US" dirty="0"/>
              <a:t> </a:t>
            </a:r>
            <a:r>
              <a:rPr kumimoji="1" lang="en-US" altLang="en-US" i="1" dirty="0"/>
              <a:t>instructor</a:t>
            </a:r>
            <a:r>
              <a:rPr kumimoji="1" lang="en-US" altLang="en-US" dirty="0"/>
              <a:t> (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ID</a:t>
            </a:r>
            <a:r>
              <a:rPr kumimoji="1" lang="en-US" altLang="en-US" dirty="0"/>
              <a:t>                </a:t>
            </a:r>
            <a:r>
              <a:rPr kumimoji="1" lang="en-US" altLang="en-US" b="1" dirty="0"/>
              <a:t>char</a:t>
            </a:r>
            <a:r>
              <a:rPr kumimoji="1" lang="en-US" altLang="en-US" dirty="0"/>
              <a:t>(5),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name           </a:t>
            </a:r>
            <a:r>
              <a:rPr kumimoji="1" lang="en-US" altLang="en-US" b="1" dirty="0"/>
              <a:t>varchar</a:t>
            </a:r>
            <a:r>
              <a:rPr kumimoji="1" lang="en-US" altLang="en-US" dirty="0"/>
              <a:t>(20) </a:t>
            </a:r>
            <a:r>
              <a:rPr kumimoji="1" lang="en-US" altLang="en-US" b="1" dirty="0"/>
              <a:t>not null,</a:t>
            </a:r>
            <a:br>
              <a:rPr kumimoji="1" lang="en-US" altLang="en-US" b="1" i="1" dirty="0"/>
            </a:br>
            <a:r>
              <a:rPr kumimoji="1" lang="en-US" altLang="en-US" b="1" i="1" dirty="0"/>
              <a:t>                             </a:t>
            </a:r>
            <a:r>
              <a:rPr kumimoji="1" lang="en-US" altLang="en-US" i="1" dirty="0" err="1"/>
              <a:t>dept_name</a:t>
            </a:r>
            <a:r>
              <a:rPr kumimoji="1" lang="en-US" altLang="en-US" i="1" dirty="0"/>
              <a:t>  </a:t>
            </a:r>
            <a:r>
              <a:rPr kumimoji="1" lang="en-US" altLang="en-US" b="1" dirty="0"/>
              <a:t>varchar</a:t>
            </a:r>
            <a:r>
              <a:rPr kumimoji="1" lang="en-US" altLang="en-US" dirty="0"/>
              <a:t>(20),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i="1" dirty="0"/>
              <a:t>salary</a:t>
            </a:r>
            <a:r>
              <a:rPr kumimoji="1" lang="en-US" altLang="en-US" dirty="0"/>
              <a:t>           </a:t>
            </a:r>
            <a:r>
              <a:rPr kumimoji="1" lang="en-US" altLang="en-US" b="1" dirty="0"/>
              <a:t>numeric</a:t>
            </a:r>
            <a:r>
              <a:rPr kumimoji="1" lang="en-US" altLang="en-US" dirty="0"/>
              <a:t>(8,2),</a:t>
            </a:r>
            <a:br>
              <a:rPr kumimoji="1" lang="en-US" altLang="en-US" dirty="0"/>
            </a:br>
            <a:r>
              <a:rPr kumimoji="1" lang="en-US" altLang="en-US" sz="1600" dirty="0"/>
              <a:t>                                </a:t>
            </a:r>
            <a:r>
              <a:rPr lang="en-US" altLang="en-US" b="1" dirty="0"/>
              <a:t>primary key </a:t>
            </a:r>
            <a:r>
              <a:rPr kumimoji="1" lang="en-US" altLang="en-US" dirty="0"/>
              <a:t>(</a:t>
            </a:r>
            <a:r>
              <a:rPr lang="en-US" altLang="en-US" i="1" dirty="0"/>
              <a:t>ID</a:t>
            </a:r>
            <a:r>
              <a:rPr kumimoji="1" lang="en-US" altLang="en-US" dirty="0"/>
              <a:t>),</a:t>
            </a:r>
            <a:br>
              <a:rPr kumimoji="1" lang="en-US" altLang="en-US" dirty="0"/>
            </a:br>
            <a:r>
              <a:rPr kumimoji="1" lang="en-US" altLang="en-US" dirty="0"/>
              <a:t>                             </a:t>
            </a:r>
            <a:r>
              <a:rPr kumimoji="1" lang="en-US" altLang="en-US" b="1" dirty="0"/>
              <a:t>foreign key </a:t>
            </a:r>
            <a:r>
              <a:rPr kumimoji="1" lang="en-US" altLang="en-US" i="1" dirty="0"/>
              <a:t>(</a:t>
            </a:r>
            <a:r>
              <a:rPr kumimoji="1" lang="en-US" altLang="en-US" i="1" dirty="0" err="1"/>
              <a:t>dept_name</a:t>
            </a:r>
            <a:r>
              <a:rPr kumimoji="1" lang="en-US" altLang="en-US" dirty="0"/>
              <a:t>) </a:t>
            </a:r>
            <a:r>
              <a:rPr kumimoji="1" lang="en-US" altLang="en-US" b="1" dirty="0"/>
              <a:t>references </a:t>
            </a:r>
            <a:r>
              <a:rPr kumimoji="1" lang="en-US" altLang="en-US" i="1" dirty="0"/>
              <a:t>department</a:t>
            </a:r>
            <a:r>
              <a:rPr lang="en-US" altLang="en-US" i="1" dirty="0"/>
              <a:t>);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328863" y="5229225"/>
            <a:ext cx="7410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b="1"/>
              <a:t>primary key </a:t>
            </a:r>
            <a:r>
              <a:rPr kumimoji="1" lang="en-US" altLang="en-US"/>
              <a:t>declaration on an attribute automatically ensures</a:t>
            </a:r>
            <a:r>
              <a:rPr kumimoji="1" lang="en-US" altLang="en-US" b="1"/>
              <a:t> not null</a:t>
            </a:r>
          </a:p>
        </p:txBody>
      </p:sp>
    </p:spTree>
    <p:extLst>
      <p:ext uri="{BB962C8B-B14F-4D97-AF65-F5344CB8AC3E}">
        <p14:creationId xmlns:p14="http://schemas.microsoft.com/office/powerpoint/2010/main" val="80473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Creating </a:t>
            </a:r>
            <a:r>
              <a:rPr lang="en-US" altLang="en-US">
                <a:effectLst/>
                <a:ea typeface="ＭＳ Ｐゴシック" panose="020B0600070205080204" pitchFamily="34" charset="-128"/>
              </a:rPr>
              <a:t>Tables 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25" y="1047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664" y="1163638"/>
            <a:ext cx="7119937" cy="48577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Need for Databases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Models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Relational  Databases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 Design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MYSQL data types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 Databases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Create Tables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8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07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9"/>
            <a:ext cx="7688262" cy="52911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environment that is both </a:t>
            </a:r>
            <a:r>
              <a:rPr lang="en-US" altLang="en-US" i="1" dirty="0">
                <a:ea typeface="ＭＳ Ｐゴシック" panose="020B0600070205080204" pitchFamily="34" charset="-128"/>
              </a:rPr>
              <a:t>convenient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efficient</a:t>
            </a:r>
            <a:r>
              <a:rPr lang="en-US" altLang="en-US" dirty="0">
                <a:ea typeface="ＭＳ Ｐゴシック" panose="020B0600070205080204" pitchFamily="34" charset="-128"/>
              </a:rPr>
              <a:t> to use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Human resources:  employee records, salaries, tax deductions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Databases can be very large.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Databases touch all aspects of our lives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8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Levels of a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3148" y="149620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altLang="en-US" dirty="0">
                <a:ea typeface="ＭＳ Ｐゴシック" panose="020B0600070205080204" pitchFamily="34" charset="-128"/>
              </a:rPr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altLang="en-US" dirty="0">
                <a:ea typeface="ＭＳ Ｐゴシック" panose="020B0600070205080204" pitchFamily="34" charset="-128"/>
              </a:rPr>
              <a:t> describes data stored in database, and the relationships among the data.</a:t>
            </a: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ea typeface="ＭＳ Ｐゴシック" panose="020B0600070205080204" pitchFamily="34" charset="-128"/>
              </a:rPr>
              <a:t>	type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ea typeface="ＭＳ Ｐゴシック" panose="020B0600070205080204" pitchFamily="34" charset="-128"/>
              </a:rPr>
              <a:t>record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</a:rPr>
              <a:t> : string;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salary</a:t>
            </a:r>
            <a:r>
              <a:rPr lang="en-US" altLang="en-US" dirty="0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ea typeface="ＭＳ Ｐゴシック" panose="020B0600070205080204" pitchFamily="34" charset="-128"/>
              </a:rPr>
              <a:t>end</a:t>
            </a:r>
            <a:r>
              <a:rPr lang="en-US" altLang="en-US" dirty="0">
                <a:ea typeface="ＭＳ Ｐゴシック" panose="020B0600070205080204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altLang="en-US" dirty="0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</p:txBody>
      </p:sp>
    </p:spTree>
    <p:extLst>
      <p:ext uri="{BB962C8B-B14F-4D97-AF65-F5344CB8AC3E}">
        <p14:creationId xmlns:p14="http://schemas.microsoft.com/office/powerpoint/2010/main" val="28354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Dat</a:t>
            </a:r>
            <a:r>
              <a:rPr lang="en-US" altLang="en-US" dirty="0">
                <a:ea typeface="ＭＳ Ｐゴシック" panose="020B0600070205080204" pitchFamily="34" charset="-128"/>
              </a:rPr>
              <a:t>a Types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3148" y="1496203"/>
            <a:ext cx="7848600" cy="4876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What are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Character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Number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Date and Time Data Types</a:t>
            </a:r>
          </a:p>
        </p:txBody>
      </p:sp>
    </p:spTree>
    <p:extLst>
      <p:ext uri="{BB962C8B-B14F-4D97-AF65-F5344CB8AC3E}">
        <p14:creationId xmlns:p14="http://schemas.microsoft.com/office/powerpoint/2010/main" val="12208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5" y="3468154"/>
            <a:ext cx="3984772" cy="1148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3983">
            <a:off x="2444425" y="4006940"/>
            <a:ext cx="2788920" cy="19278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MySQL Server Data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7003" y="1218897"/>
            <a:ext cx="9493609" cy="4917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MySQL Server associates columns, expressions, variables, and parameters with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Data types determine what kind of data can be held:</a:t>
            </a:r>
          </a:p>
          <a:p>
            <a:pPr marL="295219" lvl="2" indent="0"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  Integers, characters, dates, money, decimals,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507">
            <a:off x="517556" y="3660285"/>
            <a:ext cx="1787751" cy="25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500518" y="4027799"/>
            <a:ext cx="2857500" cy="2251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322357" y="4433678"/>
            <a:ext cx="3647382" cy="1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7155" y="1518651"/>
          <a:ext cx="10850880" cy="32612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CHAR(n),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NCHAR(n)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1-4000 characters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2*n bytes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VARCHAR(n), NVARCHAR(n)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1-4000 characters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(2*n) +2 bytes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0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VARCHAR(MAX),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NVARCHAR(MAX)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1-2^31-1 characters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Actual length + 2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9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0110" y="2314434"/>
            <a:ext cx="6674250" cy="37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401" y="2809285"/>
            <a:ext cx="292532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</a:t>
            </a:r>
            <a:endParaRPr lang="en-US" sz="4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3411" y="4623587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3263" y="2797093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3274" y="4611395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396" y="3701656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1 byte per char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0734" y="1217336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ixed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85986" y="1217335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ariable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681" y="2797093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egular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986" y="4619537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nicode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8" name="Straight Connector 17"/>
          <p:cNvCxnSpPr>
            <a:stCxn id="8" idx="0"/>
            <a:endCxn id="8" idx="2"/>
          </p:cNvCxnSpPr>
          <p:nvPr/>
        </p:nvCxnSpPr>
        <p:spPr>
          <a:xfrm>
            <a:off x="7517235" y="2314434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</p:cNvCxnSpPr>
          <p:nvPr/>
        </p:nvCxnSpPr>
        <p:spPr>
          <a:xfrm>
            <a:off x="4180110" y="4194114"/>
            <a:ext cx="6759594" cy="32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091" y="5507770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2 bytes per char</a:t>
            </a:r>
          </a:p>
        </p:txBody>
      </p:sp>
    </p:spTree>
    <p:extLst>
      <p:ext uri="{BB962C8B-B14F-4D97-AF65-F5344CB8AC3E}">
        <p14:creationId xmlns:p14="http://schemas.microsoft.com/office/powerpoint/2010/main" val="1257779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1161</Words>
  <Application>Microsoft Office PowerPoint</Application>
  <PresentationFormat>Widescreen</PresentationFormat>
  <Paragraphs>269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Helvetica</vt:lpstr>
      <vt:lpstr>Lucida Sans Typewriter</vt:lpstr>
      <vt:lpstr>Monotype Sorts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Outline</vt:lpstr>
      <vt:lpstr>Database Management System (DBMS)</vt:lpstr>
      <vt:lpstr>Levels of a Database</vt:lpstr>
      <vt:lpstr>Data Types</vt:lpstr>
      <vt:lpstr>MySQL Server Data Types</vt:lpstr>
      <vt:lpstr>Character Data Types</vt:lpstr>
      <vt:lpstr>Character Data Types</vt:lpstr>
      <vt:lpstr>Integer Data Types</vt:lpstr>
      <vt:lpstr>Other Numeric Data Types</vt:lpstr>
      <vt:lpstr>Date and Time Data Types</vt:lpstr>
      <vt:lpstr>Date and Time Data Types</vt:lpstr>
      <vt:lpstr>Working with Date and Time Separately</vt:lpstr>
      <vt:lpstr>Data Type Precedence</vt:lpstr>
      <vt:lpstr>Data Models</vt:lpstr>
      <vt:lpstr>Relational Model</vt:lpstr>
      <vt:lpstr>A Sample Relational Database</vt:lpstr>
      <vt:lpstr>Create Table Construct</vt:lpstr>
      <vt:lpstr>Data Definition Language (DDL)</vt:lpstr>
      <vt:lpstr>Integrity Constraints in Create Table</vt:lpstr>
      <vt:lpstr>Creating Tables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14</cp:revision>
  <dcterms:created xsi:type="dcterms:W3CDTF">2020-09-21T22:23:14Z</dcterms:created>
  <dcterms:modified xsi:type="dcterms:W3CDTF">2022-09-13T19:21:08Z</dcterms:modified>
</cp:coreProperties>
</file>