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88" r:id="rId2"/>
    <p:sldId id="289" r:id="rId3"/>
    <p:sldId id="447" r:id="rId4"/>
    <p:sldId id="467" r:id="rId5"/>
    <p:sldId id="468" r:id="rId6"/>
    <p:sldId id="469" r:id="rId7"/>
    <p:sldId id="470" r:id="rId8"/>
    <p:sldId id="471" r:id="rId9"/>
    <p:sldId id="472" r:id="rId10"/>
    <p:sldId id="538" r:id="rId11"/>
    <p:sldId id="540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E6EF-E19A-4021-9E07-FBB21239100E}" type="datetimeFigureOut">
              <a:rPr lang="en-CA" smtClean="0"/>
              <a:t>2022-04-06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5276D-6D92-49D6-9D9C-3500639B5B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26D04AF-4FB5-4ABE-A31C-08725108E76F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30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key values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81200" y="533401"/>
            <a:ext cx="8305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b="1" dirty="0"/>
          </a:p>
          <a:p>
            <a:pPr algn="ctr" eaLnBrk="1" hangingPunct="1">
              <a:spcBef>
                <a:spcPct val="50000"/>
              </a:spcBef>
            </a:pPr>
            <a:endParaRPr lang="en-US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DB5AB2-1BBB-40B0-8E1B-77B5FF0F3242}"/>
              </a:ext>
            </a:extLst>
          </p:cNvPr>
          <p:cNvSpPr txBox="1">
            <a:spLocks/>
          </p:cNvSpPr>
          <p:nvPr/>
        </p:nvSpPr>
        <p:spPr>
          <a:xfrm>
            <a:off x="-143979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Lesson 10 </a:t>
            </a:r>
          </a:p>
        </p:txBody>
      </p:sp>
    </p:spTree>
    <p:extLst>
      <p:ext uri="{BB962C8B-B14F-4D97-AF65-F5344CB8AC3E}">
        <p14:creationId xmlns:p14="http://schemas.microsoft.com/office/powerpoint/2010/main" val="8313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?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59894" y="4227617"/>
          <a:ext cx="318413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92491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FULL OUTER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59894" y="4227617"/>
          <a:ext cx="3184137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18210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8276D619-9949-42C2-AE16-874C863D8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772400" cy="609600"/>
          </a:xfrm>
        </p:spPr>
        <p:txBody>
          <a:bodyPr/>
          <a:lstStyle/>
          <a:p>
            <a:r>
              <a:rPr lang="en-US" altLang="en-US" sz="3200" b="1" i="1" u="sng"/>
              <a:t>CORRELATED SUBQUERIES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2FAFC26A-1FEB-4EC0-AD3D-53FA142B6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A </a:t>
            </a:r>
            <a:r>
              <a:rPr lang="en-US" altLang="en-US" sz="2800" i="1">
                <a:cs typeface="Times New Roman" panose="02020603050405020304" pitchFamily="18" charset="0"/>
              </a:rPr>
              <a:t>correlated subquery</a:t>
            </a:r>
            <a:r>
              <a:rPr lang="en-US" altLang="en-US" sz="2800">
                <a:cs typeface="Times New Roman" panose="02020603050405020304" pitchFamily="18" charset="0"/>
              </a:rPr>
              <a:t> is one where the inner query depends on values provided by the outer query.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This means the inner query is executed repeatedly, </a:t>
            </a:r>
            <a:r>
              <a:rPr lang="en-US" altLang="en-US" sz="2800" b="1" u="sng">
                <a:cs typeface="Times New Roman" panose="02020603050405020304" pitchFamily="18" charset="0"/>
              </a:rPr>
              <a:t>once for each row that might be selected by the outer query.</a:t>
            </a:r>
            <a:r>
              <a:rPr lang="en-US" altLang="en-US" sz="2800" b="1" u="sng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BA6972E7-EC25-4E0B-89C0-20ECFD130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772400" cy="609600"/>
          </a:xfrm>
        </p:spPr>
        <p:txBody>
          <a:bodyPr/>
          <a:lstStyle/>
          <a:p>
            <a:r>
              <a:rPr lang="en-US" altLang="en-US" sz="3200" b="1" i="1" u="sng"/>
              <a:t>CORRELATED SUBQUERIES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5DAD6AB1-E959-403E-9455-779BB0077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10600" cy="4800600"/>
          </a:xfrm>
        </p:spPr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SELECT emp_last_name "Last Name",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emp_first_name "First Name",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emp_dpt_number "Dept",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emp_salary "Salary"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FROM employee e1 WHERE emp_salary =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(SELECT MAX(emp_salary)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	FROM employee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	WHERE emp_dpt_number = 	e1.emp_dpt_number);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C2BDAE08-E35C-426A-B566-3C5847F3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/>
              <a:t>CORRELATED SUBQUERIES</a:t>
            </a:r>
          </a:p>
        </p:txBody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73B4E92C-4EBA-4A0C-A4B7-8E1F1430E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49530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en-US" sz="2800" u="sng">
                <a:cs typeface="Courier New" panose="02070309020205020404" pitchFamily="49" charset="0"/>
              </a:rPr>
              <a:t>Output</a:t>
            </a:r>
            <a:endParaRPr lang="en-US" altLang="en-US" sz="2800"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Last Name  FirstName  Dept  Salary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 ----- --------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Bordoloi   Bijoy          1  $55,000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Joyner     Suzanne        3  $43,000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Zhu        Waiman         7  $43,000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909D3848-9F85-4E30-ADEB-8169A0686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/>
              <a:t>CORRELATED SUBQUERIES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B5EBF203-FB92-4498-8E16-F28984568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4953000"/>
          </a:xfrm>
        </p:spPr>
        <p:txBody>
          <a:bodyPr>
            <a:normAutofit fontScale="92500"/>
          </a:bodyPr>
          <a:lstStyle/>
          <a:p>
            <a:pPr lvl="2">
              <a:lnSpc>
                <a:spcPct val="9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The subquery in this SELECT statement cannot be resolved independently of the main query. </a:t>
            </a:r>
          </a:p>
          <a:p>
            <a:pPr lvl="2">
              <a:lnSpc>
                <a:spcPct val="9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Notice that the outer query specifies that rows are selected from the </a:t>
            </a:r>
            <a:r>
              <a:rPr lang="en-US" altLang="en-US" sz="3200" i="1">
                <a:cs typeface="Times New Roman" panose="02020603050405020304" pitchFamily="18" charset="0"/>
              </a:rPr>
              <a:t>employee</a:t>
            </a:r>
            <a:r>
              <a:rPr lang="en-US" altLang="en-US" sz="3200">
                <a:cs typeface="Times New Roman" panose="02020603050405020304" pitchFamily="18" charset="0"/>
              </a:rPr>
              <a:t> table with an alias name of </a:t>
            </a:r>
            <a:r>
              <a:rPr lang="en-US" altLang="en-US" sz="3200" i="1">
                <a:cs typeface="Times New Roman" panose="02020603050405020304" pitchFamily="18" charset="0"/>
              </a:rPr>
              <a:t>e1</a:t>
            </a:r>
            <a:r>
              <a:rPr lang="en-US" altLang="en-US" sz="3200">
                <a:cs typeface="Times New Roman" panose="02020603050405020304" pitchFamily="18" charset="0"/>
              </a:rPr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en-US" sz="3200">
                <a:cs typeface="Times New Roman" panose="02020603050405020304" pitchFamily="18" charset="0"/>
              </a:rPr>
              <a:t>The inner query compares the employee department number column (</a:t>
            </a:r>
            <a:r>
              <a:rPr lang="en-US" altLang="en-US" sz="3200" i="1">
                <a:cs typeface="Times New Roman" panose="02020603050405020304" pitchFamily="18" charset="0"/>
              </a:rPr>
              <a:t>emp_dpt_number</a:t>
            </a:r>
            <a:r>
              <a:rPr lang="en-US" altLang="en-US" sz="3200">
                <a:cs typeface="Times New Roman" panose="02020603050405020304" pitchFamily="18" charset="0"/>
              </a:rPr>
              <a:t>) of the </a:t>
            </a:r>
            <a:r>
              <a:rPr lang="en-US" altLang="en-US" sz="3200" i="1">
                <a:cs typeface="Times New Roman" panose="02020603050405020304" pitchFamily="18" charset="0"/>
              </a:rPr>
              <a:t>employee</a:t>
            </a:r>
            <a:r>
              <a:rPr lang="en-US" altLang="en-US" sz="3200">
                <a:cs typeface="Times New Roman" panose="02020603050405020304" pitchFamily="18" charset="0"/>
              </a:rPr>
              <a:t> table to the same column for the alias table name </a:t>
            </a:r>
            <a:r>
              <a:rPr lang="en-US" altLang="en-US" sz="3200" i="1">
                <a:cs typeface="Times New Roman" panose="02020603050405020304" pitchFamily="18" charset="0"/>
              </a:rPr>
              <a:t>e1</a:t>
            </a:r>
            <a:r>
              <a:rPr lang="en-US" altLang="en-US" sz="320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8CECCC77-357E-4BED-871D-7F0C733F2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/>
              <a:t>CORRELATED SUBQUERIES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B7D822F2-96D3-4480-A198-701D40334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4953000"/>
          </a:xfrm>
        </p:spPr>
        <p:txBody>
          <a:bodyPr/>
          <a:lstStyle/>
          <a:p>
            <a:pPr lvl="2"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The value of </a:t>
            </a:r>
            <a:r>
              <a:rPr lang="en-US" altLang="en-US" sz="2800" i="1" dirty="0">
                <a:cs typeface="Times New Roman" panose="02020603050405020304" pitchFamily="18" charset="0"/>
              </a:rPr>
              <a:t>e1.emp_dpt_number</a:t>
            </a:r>
            <a:r>
              <a:rPr lang="en-US" altLang="en-US" sz="2800" dirty="0">
                <a:cs typeface="Times New Roman" panose="02020603050405020304" pitchFamily="18" charset="0"/>
              </a:rPr>
              <a:t> is treated like a variable – it changes as the Oracle server examines each row of the employee table.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The subquery's results are correlated with each individual row of the main query – thus, the term </a:t>
            </a:r>
            <a:r>
              <a:rPr lang="en-US" altLang="en-US" sz="2800" i="1" dirty="0">
                <a:cs typeface="Times New Roman" panose="02020603050405020304" pitchFamily="18" charset="0"/>
              </a:rPr>
              <a:t>correlated subquery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729DA273-D909-4E63-976A-8DAA6BA42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altLang="en-US" b="1" i="1" u="sng">
                <a:ea typeface="PMingLiU" panose="02020500000000000000" pitchFamily="18" charset="-120"/>
              </a:rPr>
              <a:t>Subqueries and the EXISTS operator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F63F8328-96AE-4AF2-ADB6-80338A063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953000"/>
          </a:xfrm>
        </p:spPr>
        <p:txBody>
          <a:bodyPr/>
          <a:lstStyle/>
          <a:p>
            <a:pPr lvl="2">
              <a:lnSpc>
                <a:spcPct val="90000"/>
              </a:lnSpc>
            </a:pPr>
            <a:endParaRPr lang="en-US" altLang="en-US" sz="3200"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When a subquery uses the EXISTS operator, the subquery functions as an </a:t>
            </a:r>
            <a:r>
              <a:rPr lang="en-US" altLang="en-US" sz="2800" i="1">
                <a:cs typeface="Times New Roman" panose="02020603050405020304" pitchFamily="18" charset="0"/>
              </a:rPr>
              <a:t>existence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 i="1">
                <a:cs typeface="Times New Roman" panose="02020603050405020304" pitchFamily="18" charset="0"/>
              </a:rPr>
              <a:t>test</a:t>
            </a:r>
            <a:r>
              <a:rPr lang="en-US" altLang="en-US" sz="2800">
                <a:cs typeface="Times New Roman" panose="02020603050405020304" pitchFamily="18" charset="0"/>
              </a:rPr>
              <a:t>.  </a:t>
            </a:r>
          </a:p>
          <a:p>
            <a:pPr lvl="2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The WHERE clause of the outer query tests for the existence of rows returned by the inner query.</a:t>
            </a:r>
          </a:p>
          <a:p>
            <a:pPr lvl="2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The subquery does not actually produce any data; rather, it returns a value of TRUE or FALSE.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70F4F5DE-4795-4BF9-968C-DA2BF168C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>
                <a:ea typeface="PMingLiU" panose="02020500000000000000" pitchFamily="18" charset="-120"/>
              </a:rPr>
              <a:t>Subqueries and the EXISTS operator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F8BC9C0E-3A20-4AB4-A37A-641A44E20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953000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The general format of a subquery WHERE clause with an EXISTS operator is shown here.</a:t>
            </a:r>
          </a:p>
          <a:p>
            <a:pPr lvl="2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Note that the NOT operator can also be used to negate the result of the EXISTS operator.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WHERE [NOT] EXISTS (subquery)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796955A4-648D-4997-9F23-BD3F0E0BC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pPr algn="l"/>
            <a:r>
              <a:rPr lang="en-US" altLang="en-US" sz="3200" b="1" u="sng">
                <a:ea typeface="PMingLiU" panose="02020500000000000000" pitchFamily="18" charset="-120"/>
              </a:rPr>
              <a:t>Example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7A788780-F67F-4D40-8AE5-E929DD217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953000"/>
          </a:xfrm>
        </p:spPr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SELECT emp_last_name "Last Name", emp_first_name "First Name"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WHERE EXISTS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(SELECT *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FROM dependent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WHERE emp_ssn = dep_emp_ssn);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Last Name  First Name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Joyner     Suzanne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Zhu        Waiman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Bock       Douglas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81200" y="533401"/>
            <a:ext cx="830580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u="sng">
                <a:solidFill>
                  <a:schemeClr val="tx1">
                    <a:lumMod val="50000"/>
                    <a:lumOff val="50000"/>
                  </a:schemeClr>
                </a:solidFill>
              </a:rPr>
              <a:t>Class </a:t>
            </a:r>
            <a:r>
              <a:rPr lang="en-US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Objectives: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Joins review and subqueries</a:t>
            </a:r>
          </a:p>
        </p:txBody>
      </p:sp>
    </p:spTree>
    <p:extLst>
      <p:ext uri="{BB962C8B-B14F-4D97-AF65-F5344CB8AC3E}">
        <p14:creationId xmlns:p14="http://schemas.microsoft.com/office/powerpoint/2010/main" val="20497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F61ADBF9-CFC0-47AA-B304-8C470269A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>
                <a:ea typeface="PMingLiU" panose="02020500000000000000" pitchFamily="18" charset="-120"/>
              </a:rPr>
              <a:t>Subqueries and the EXISTS operator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E484ED81-AA6E-4D29-A305-80A30440E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4953000"/>
          </a:xfrm>
        </p:spPr>
        <p:txBody>
          <a:bodyPr>
            <a:normAutofit lnSpcReduction="10000"/>
          </a:bodyPr>
          <a:lstStyle/>
          <a:p>
            <a:pPr marL="1295400" lvl="2" indent="-381000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Subqueries using an EXISTS operator are a bit different from other subqueries, in the following ways: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The keyword EXISTS is not preceded by a column name, constant, or other expression.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The SELECT clause list of a subquery that uses an EXISTS operator almost always consists of an asterisk (*).  This is because there is no real point in listing column names since you are simply testing for the existence of rows that meet the conditions specified in the subquery.  </a:t>
            </a:r>
          </a:p>
          <a:p>
            <a:pPr marL="1295400" lvl="2" indent="-381000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90BC253B-8C72-42E5-998F-24F22C92D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>
                <a:ea typeface="PMingLiU" panose="02020500000000000000" pitchFamily="18" charset="-120"/>
              </a:rPr>
              <a:t>Subqueries and the EXISTS operator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F3E9B13E-982C-4D26-BEB2-3F3FEAE84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153400" cy="49530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Tx/>
              <a:buAutoNum type="arabicPeriod" startAt="3"/>
            </a:pPr>
            <a:endParaRPr lang="en-US" altLang="en-US" sz="2800"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90000"/>
              </a:lnSpc>
              <a:buFontTx/>
              <a:buAutoNum type="arabicPeriod" startAt="3"/>
            </a:pPr>
            <a:r>
              <a:rPr lang="en-US" altLang="en-US" sz="2800">
                <a:cs typeface="Times New Roman" panose="02020603050405020304" pitchFamily="18" charset="0"/>
              </a:rPr>
              <a:t>The subquery evaluates to TRUE or FALSE rather than returning any data.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 startAt="3"/>
            </a:pPr>
            <a:r>
              <a:rPr lang="en-US" altLang="en-US" sz="2800">
                <a:cs typeface="Times New Roman" panose="02020603050405020304" pitchFamily="18" charset="0"/>
              </a:rPr>
              <a:t>A subquery that uses an EXISTS operator will always be a correlated subquery.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 startAt="3"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E2C15821-DD98-49F4-89E3-9C82F31B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>
                <a:ea typeface="PMingLiU" panose="02020500000000000000" pitchFamily="18" charset="-120"/>
              </a:rPr>
              <a:t>Subqueries and the EXISTS operator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3F777649-48F0-4215-B754-BA20B8CD5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153400" cy="49530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The EXISTS operator is very important, because there is often no alternative to its use.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All queries that use the IN operator or a modified comparison operator (=, &lt;, &gt;, etc. modified by ANY or ALL) can be expressed with the EXISTS operator.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However, some queries formulated with EXISTS cannot be expressed in any other way!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>
            <a:extLst>
              <a:ext uri="{FF2B5EF4-FFF2-40B4-BE49-F238E27FC236}">
                <a16:creationId xmlns:a16="http://schemas.microsoft.com/office/drawing/2014/main" id="{2EFB4411-E342-47EC-9382-62938FC25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>
                <a:ea typeface="PMingLiU" panose="02020500000000000000" pitchFamily="18" charset="-120"/>
              </a:rPr>
              <a:t>Subqueries and the EXISTS operator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CC5797DC-D424-4B9A-8524-A40079759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4876800" cy="4953000"/>
          </a:xfrm>
        </p:spPr>
        <p:txBody>
          <a:bodyPr>
            <a:normAutofit lnSpcReduction="10000"/>
          </a:bodyPr>
          <a:lstStyle/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SELECT emp_last_name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WHERE emp_ssn = ANY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(SELECT dep_emp_ssn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FROM dependent);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cs typeface="Courier New" panose="02070309020205020404" pitchFamily="49" charset="0"/>
              </a:rPr>
              <a:t> 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cs typeface="Courier New" panose="02070309020205020404" pitchFamily="49" charset="0"/>
              </a:rPr>
              <a:t> 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lnSpc>
                <a:spcPct val="90000"/>
              </a:lnSpc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EMP_LAST_NAME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-------------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Bock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Zhu</a:t>
            </a:r>
          </a:p>
          <a:p>
            <a:pPr marL="1371600" lvl="2" indent="-457200">
              <a:lnSpc>
                <a:spcPct val="9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Joyner</a:t>
            </a:r>
          </a:p>
          <a:p>
            <a:pPr marL="1371600" lvl="2" indent="-457200">
              <a:lnSpc>
                <a:spcPct val="90000"/>
              </a:lnSpc>
              <a:buNone/>
            </a:pPr>
            <a:endParaRPr lang="en-US" altLang="en-US" sz="2000">
              <a:cs typeface="Times New Roman" panose="02020603050405020304" pitchFamily="18" charset="0"/>
            </a:endParaRPr>
          </a:p>
        </p:txBody>
      </p:sp>
      <p:sp>
        <p:nvSpPr>
          <p:cNvPr id="372740" name="Rectangle 4">
            <a:extLst>
              <a:ext uri="{FF2B5EF4-FFF2-40B4-BE49-F238E27FC236}">
                <a16:creationId xmlns:a16="http://schemas.microsoft.com/office/drawing/2014/main" id="{6C2FBBA9-2813-4F59-BAAB-B172419F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143000"/>
            <a:ext cx="449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SELECT emp_last_name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WHERE EXISTS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(SELECT *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FROM dependent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WHERE emp_ssn = dep_emp_ssn);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cs typeface="Courier New" panose="02070309020205020404" pitchFamily="49" charset="0"/>
              </a:rPr>
              <a:t> 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EMP_LAST_NAME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Bock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Zhu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Joyner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en-US" sz="2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0C7DEDD3-13F0-43AD-A69C-2CE16E627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>
                <a:ea typeface="PMingLiU" panose="02020500000000000000" pitchFamily="18" charset="-120"/>
              </a:rPr>
              <a:t>Subqueries and the EXISTS operator</a:t>
            </a:r>
          </a:p>
        </p:txBody>
      </p:sp>
      <p:sp>
        <p:nvSpPr>
          <p:cNvPr id="373765" name="Rectangle 5">
            <a:extLst>
              <a:ext uri="{FF2B5EF4-FFF2-40B4-BE49-F238E27FC236}">
                <a16:creationId xmlns:a16="http://schemas.microsoft.com/office/drawing/2014/main" id="{9FCFF55A-C28F-4478-A717-00F24261D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153400" cy="4724400"/>
          </a:xfrm>
        </p:spPr>
        <p:txBody>
          <a:bodyPr/>
          <a:lstStyle/>
          <a:p>
            <a:pPr marL="1263650" indent="-1263650"/>
            <a:r>
              <a:rPr lang="en-US" altLang="en-US">
                <a:cs typeface="Times New Roman" panose="02020603050405020304" pitchFamily="18" charset="0"/>
              </a:rPr>
              <a:t>The NOT EXISTS operator is the mirror-image of the EXISTS operator.</a:t>
            </a:r>
          </a:p>
          <a:p>
            <a:pPr marL="1263650" indent="-1263650"/>
            <a:r>
              <a:rPr lang="en-US" altLang="en-US">
                <a:cs typeface="Times New Roman" panose="02020603050405020304" pitchFamily="18" charset="0"/>
              </a:rPr>
              <a:t>A query that uses NOT EXISTS in the WHERE clause is satisfied if the subquery returns </a:t>
            </a:r>
            <a:r>
              <a:rPr lang="en-US" altLang="en-US" u="sng">
                <a:cs typeface="Times New Roman" panose="02020603050405020304" pitchFamily="18" charset="0"/>
              </a:rPr>
              <a:t>no</a:t>
            </a:r>
            <a:r>
              <a:rPr lang="en-US" altLang="en-US">
                <a:cs typeface="Times New Roman" panose="02020603050405020304" pitchFamily="18" charset="0"/>
              </a:rPr>
              <a:t> rows.   </a:t>
            </a:r>
          </a:p>
          <a:p>
            <a:pPr marL="1263650" indent="-126365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B264995F-028E-4DBF-922D-67E69D7D2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>
                <a:cs typeface="Times New Roman" panose="02020603050405020304" pitchFamily="18" charset="0"/>
              </a:rPr>
              <a:t>Subqueries and the ORDER BY Clause</a:t>
            </a:r>
            <a:r>
              <a:rPr lang="en-US" altLang="en-US" sz="3200" b="1" i="1" u="sng">
                <a:ea typeface="PMingLiU" panose="02020500000000000000" pitchFamily="18" charset="-120"/>
              </a:rPr>
              <a:t> 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FC12B6-A015-404C-82EB-802D1D9E9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839200" cy="5181600"/>
          </a:xfrm>
        </p:spPr>
        <p:txBody>
          <a:bodyPr>
            <a:normAutofit fontScale="92500" lnSpcReduction="20000"/>
          </a:bodyPr>
          <a:lstStyle/>
          <a:p>
            <a:pPr marL="1263650" indent="-1263650" algn="just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The SELECT statement shown below adds the ORDER BY clause to specify sorting by first name within last name.</a:t>
            </a:r>
          </a:p>
          <a:p>
            <a:pPr marL="1263650" indent="-1263650" algn="just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 Note that the ORDER BY clause is placed after the WHERE clause, and that this includes the subquery as part of the WHERE clause.  </a:t>
            </a:r>
          </a:p>
          <a:p>
            <a:pPr marL="1263650" indent="-1263650" algn="just">
              <a:lnSpc>
                <a:spcPct val="90000"/>
              </a:lnSpc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1663700" lvl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emp_last_name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"Last Name",</a:t>
            </a:r>
          </a:p>
          <a:p>
            <a:pPr marL="1663700" lvl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emp_first_name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"First Name"</a:t>
            </a:r>
          </a:p>
          <a:p>
            <a:pPr marL="1663700" lvl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</a:t>
            </a:r>
          </a:p>
          <a:p>
            <a:pPr marL="1663700" lvl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EXISTS</a:t>
            </a:r>
          </a:p>
          <a:p>
            <a:pPr marL="1663700" lvl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(SELECT *</a:t>
            </a:r>
          </a:p>
          <a:p>
            <a:pPr marL="1663700" lvl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FROM dependent</a:t>
            </a:r>
          </a:p>
          <a:p>
            <a:pPr marL="1663700" lvl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emp_ssn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dep_emp_ssn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663700" lvl="1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emp_last_name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emp_first_name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63650" indent="-126365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E5425D5F-44D7-4361-B63B-C98D5F6DA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609600"/>
          </a:xfrm>
        </p:spPr>
        <p:txBody>
          <a:bodyPr/>
          <a:lstStyle/>
          <a:p>
            <a:r>
              <a:rPr lang="en-US" altLang="en-US" sz="3200" b="1" i="1" u="sng">
                <a:cs typeface="Times New Roman" panose="02020603050405020304" pitchFamily="18" charset="0"/>
              </a:rPr>
              <a:t>Subqueries and the ORDER BY Clause</a:t>
            </a:r>
            <a:r>
              <a:rPr lang="en-US" altLang="en-US" sz="3200" b="1" i="1" u="sng">
                <a:ea typeface="PMingLiU" panose="02020500000000000000" pitchFamily="18" charset="-120"/>
              </a:rPr>
              <a:t> 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9A322832-D0A6-4C73-BDA2-1B21AD9E3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839200" cy="5181600"/>
          </a:xfrm>
        </p:spPr>
        <p:txBody>
          <a:bodyPr/>
          <a:lstStyle/>
          <a:p>
            <a:pPr marL="1263650" indent="-1263650">
              <a:buNone/>
            </a:pP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63650" indent="-1263650">
              <a:buNone/>
            </a:pPr>
            <a:r>
              <a:rPr lang="en-US" altLang="en-US" sz="2800" u="sng">
                <a:cs typeface="Courier New" panose="02070309020205020404" pitchFamily="49" charset="0"/>
              </a:rPr>
              <a:t>Output:</a:t>
            </a:r>
          </a:p>
          <a:p>
            <a:pPr marL="1263650" indent="-1263650">
              <a:buNone/>
            </a:pP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63650" indent="-1263650"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Last Name  First Name</a:t>
            </a:r>
          </a:p>
          <a:p>
            <a:pPr marL="1263650" indent="-1263650"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---------------</a:t>
            </a:r>
          </a:p>
          <a:p>
            <a:pPr marL="1263650" indent="-1263650"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Bock       Douglas</a:t>
            </a:r>
          </a:p>
          <a:p>
            <a:pPr marL="1263650" indent="-1263650"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Joyner     Suzanne</a:t>
            </a:r>
          </a:p>
          <a:p>
            <a:pPr marL="1263650" indent="-1263650"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Zhu        Waiman</a:t>
            </a:r>
          </a:p>
          <a:p>
            <a:pPr marL="1263650" indent="-1263650"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End of Lesson 10 </a:t>
            </a:r>
            <a:r>
              <a:rPr lang="en-US" altLang="en-US" dirty="0">
                <a:ea typeface="ＭＳ Ｐゴシック" panose="020B0600070205080204" pitchFamily="34" charset="-128"/>
              </a:rPr>
              <a:t>Examples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8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448" y="69120"/>
            <a:ext cx="4991158" cy="1143000"/>
          </a:xfrm>
          <a:noFill/>
        </p:spPr>
        <p:txBody>
          <a:bodyPr/>
          <a:lstStyle/>
          <a:p>
            <a:r>
              <a:rPr lang="en-US" dirty="0"/>
              <a:t>Basic SQL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02080"/>
            <a:ext cx="7772400" cy="486432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i="1" u="sng" dirty="0">
                <a:solidFill>
                  <a:schemeClr val="accent2"/>
                </a:solidFill>
              </a:rPr>
              <a:t>relation-list</a:t>
            </a:r>
            <a:r>
              <a:rPr lang="en-US" sz="2800" dirty="0"/>
              <a:t> : A list of relation names 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possibly with a </a:t>
            </a:r>
            <a:r>
              <a:rPr lang="en-US" sz="2800" i="1" dirty="0">
                <a:solidFill>
                  <a:schemeClr val="accent2"/>
                </a:solidFill>
              </a:rPr>
              <a:t>range-variable</a:t>
            </a:r>
            <a:r>
              <a:rPr lang="en-US" sz="2800" dirty="0"/>
              <a:t> after each name</a:t>
            </a:r>
          </a:p>
          <a:p>
            <a:pPr>
              <a:lnSpc>
                <a:spcPct val="120000"/>
              </a:lnSpc>
            </a:pPr>
            <a:r>
              <a:rPr lang="en-US" sz="2800" i="1" u="sng" dirty="0">
                <a:solidFill>
                  <a:srgbClr val="FF0000"/>
                </a:solidFill>
              </a:rPr>
              <a:t>target-list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: A list of attributes of tables in </a:t>
            </a:r>
            <a:r>
              <a:rPr lang="en-US" sz="2800" i="1" dirty="0"/>
              <a:t>relation-list</a:t>
            </a:r>
          </a:p>
          <a:p>
            <a:pPr>
              <a:lnSpc>
                <a:spcPct val="120000"/>
              </a:lnSpc>
            </a:pPr>
            <a:r>
              <a:rPr lang="en-US" sz="2800" i="1" u="sng" dirty="0">
                <a:solidFill>
                  <a:srgbClr val="0033CC"/>
                </a:solidFill>
              </a:rPr>
              <a:t>qualification</a:t>
            </a:r>
            <a:r>
              <a:rPr lang="en-US" sz="2800" dirty="0"/>
              <a:t> : Comparisons combined using AND, OR and NOT.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800" dirty="0"/>
              <a:t>Comparisons are </a:t>
            </a:r>
            <a:r>
              <a:rPr lang="en-US" sz="2800" dirty="0" err="1"/>
              <a:t>Attr</a:t>
            </a:r>
            <a:r>
              <a:rPr lang="en-US" sz="2800" dirty="0"/>
              <a:t> </a:t>
            </a:r>
            <a:r>
              <a:rPr lang="en-US" sz="2800" i="1" dirty="0"/>
              <a:t>op</a:t>
            </a:r>
            <a:r>
              <a:rPr lang="en-US" sz="2800" dirty="0"/>
              <a:t> const or Attr1 </a:t>
            </a:r>
            <a:r>
              <a:rPr lang="en-US" sz="2800" i="1" dirty="0"/>
              <a:t>op</a:t>
            </a:r>
            <a:r>
              <a:rPr lang="en-US" sz="2800" dirty="0"/>
              <a:t> Attr2, where </a:t>
            </a:r>
            <a:r>
              <a:rPr lang="en-US" sz="2800" i="1" dirty="0"/>
              <a:t>op</a:t>
            </a:r>
            <a:r>
              <a:rPr lang="en-US" sz="2800" dirty="0"/>
              <a:t> is one of =≠&lt;&gt;≤≥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b="0" i="1" u="sng" dirty="0">
                <a:solidFill>
                  <a:srgbClr val="AD5E9C"/>
                </a:solidFill>
              </a:rPr>
              <a:t>DISTINCT</a:t>
            </a:r>
            <a:r>
              <a:rPr lang="en-US" b="0" dirty="0"/>
              <a:t>: optional keyword indicating that the answer should not contain duplicates. 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dirty="0"/>
              <a:t>In SQL SELECT, the default is that duplicates are </a:t>
            </a:r>
            <a:r>
              <a:rPr lang="en-US" i="1" u="sng" dirty="0"/>
              <a:t>not</a:t>
            </a:r>
            <a:r>
              <a:rPr lang="en-US" dirty="0"/>
              <a:t> eliminated! (Result is called a “</a:t>
            </a:r>
            <a:r>
              <a:rPr lang="en-US" dirty="0" err="1"/>
              <a:t>multiset</a:t>
            </a:r>
            <a:r>
              <a:rPr lang="en-US" dirty="0"/>
              <a:t>”)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6172201" y="152401"/>
            <a:ext cx="4371975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SELECT        [</a:t>
            </a:r>
            <a:r>
              <a:rPr lang="en-US" sz="2000" dirty="0">
                <a:solidFill>
                  <a:srgbClr val="AD5E9C"/>
                </a:solidFill>
              </a:rPr>
              <a:t>DISTINCT</a:t>
            </a:r>
            <a:r>
              <a:rPr lang="en-US" sz="2000" dirty="0">
                <a:solidFill>
                  <a:schemeClr val="accent2"/>
                </a:solidFill>
              </a:rPr>
              <a:t>]  </a:t>
            </a:r>
            <a:r>
              <a:rPr lang="en-US" i="1" dirty="0">
                <a:solidFill>
                  <a:srgbClr val="FF0000"/>
                </a:solidFill>
              </a:rPr>
              <a:t>target-list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FROM</a:t>
            </a:r>
            <a:r>
              <a:rPr lang="en-US" dirty="0">
                <a:solidFill>
                  <a:schemeClr val="accent2"/>
                </a:solidFill>
              </a:rPr>
              <a:t>         </a:t>
            </a:r>
            <a:r>
              <a:rPr lang="en-US" i="1" dirty="0">
                <a:solidFill>
                  <a:schemeClr val="accent2"/>
                </a:solidFill>
              </a:rPr>
              <a:t>relation-list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WHERE       </a:t>
            </a: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i="1" dirty="0">
                <a:solidFill>
                  <a:srgbClr val="0033CC"/>
                </a:solidFill>
              </a:rPr>
              <a:t>qualification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42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/>
              <a:t>SQL Inner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(INNER)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0247" y="6211019"/>
            <a:ext cx="969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 the previous version of this query (with no join keyword) is an “Implicit join”</a:t>
            </a:r>
          </a:p>
        </p:txBody>
      </p:sp>
    </p:spTree>
    <p:extLst>
      <p:ext uri="{BB962C8B-B14F-4D97-AF65-F5344CB8AC3E}">
        <p14:creationId xmlns:p14="http://schemas.microsoft.com/office/powerpoint/2010/main" val="2789585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/>
              <a:t>SQL Inner Joins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(INNER)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1892" y="5034919"/>
            <a:ext cx="2064989" cy="400110"/>
          </a:xfrm>
          <a:prstGeom prst="rect">
            <a:avLst/>
          </a:prstGeom>
          <a:solidFill>
            <a:srgbClr val="FFFF7D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Unmatched keys</a:t>
            </a:r>
          </a:p>
        </p:txBody>
      </p:sp>
    </p:spTree>
    <p:extLst>
      <p:ext uri="{BB962C8B-B14F-4D97-AF65-F5344CB8AC3E}">
        <p14:creationId xmlns:p14="http://schemas.microsoft.com/office/powerpoint/2010/main" val="2396247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What kind of Join is this?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??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46253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LEFT OUTER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9131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What kind of Join is this?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??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8670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RIGHT OUTER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sz="2800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86932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543</TotalTime>
  <Words>1346</Words>
  <Application>Microsoft Office PowerPoint</Application>
  <PresentationFormat>Widescreen</PresentationFormat>
  <Paragraphs>425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Arial</vt:lpstr>
      <vt:lpstr>Calibri</vt:lpstr>
      <vt:lpstr>Courier New</vt:lpstr>
      <vt:lpstr>Helvetica</vt:lpstr>
      <vt:lpstr>Lucida Console</vt:lpstr>
      <vt:lpstr>PMingLiU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Basic SQL Query</vt:lpstr>
      <vt:lpstr>SQL Inner Joins</vt:lpstr>
      <vt:lpstr>SQL Inner Joins</vt:lpstr>
      <vt:lpstr>What kind of Join is this?</vt:lpstr>
      <vt:lpstr>SQL Joins</vt:lpstr>
      <vt:lpstr>What kind of Join is this?</vt:lpstr>
      <vt:lpstr>SQL Joins</vt:lpstr>
      <vt:lpstr>SQL Joins</vt:lpstr>
      <vt:lpstr>SQL Joins</vt:lpstr>
      <vt:lpstr>CORRELATED SUBQUERIES</vt:lpstr>
      <vt:lpstr>CORRELATED SUBQUERIES</vt:lpstr>
      <vt:lpstr>CORRELATED SUBQUERIES</vt:lpstr>
      <vt:lpstr>CORRELATED SUBQUERIES</vt:lpstr>
      <vt:lpstr>CORRELATED SUBQUERIES</vt:lpstr>
      <vt:lpstr>Subqueries and the EXISTS operator</vt:lpstr>
      <vt:lpstr>Subqueries and the EXISTS operator</vt:lpstr>
      <vt:lpstr>Example</vt:lpstr>
      <vt:lpstr>Subqueries and the EXISTS operator</vt:lpstr>
      <vt:lpstr>Subqueries and the EXISTS operator</vt:lpstr>
      <vt:lpstr>Subqueries and the EXISTS operator</vt:lpstr>
      <vt:lpstr>Subqueries and the EXISTS operator</vt:lpstr>
      <vt:lpstr>Subqueries and the EXISTS operator</vt:lpstr>
      <vt:lpstr>Subqueries and the ORDER BY Clause </vt:lpstr>
      <vt:lpstr>Subqueries and the ORDER BY Clause </vt:lpstr>
      <vt:lpstr>End of Lesson 10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COMP3002 – Advanced Database</dc:title>
  <dc:creator>Darcy Ricetto</dc:creator>
  <cp:lastModifiedBy>Ricetto, Darcy</cp:lastModifiedBy>
  <cp:revision>24</cp:revision>
  <dcterms:created xsi:type="dcterms:W3CDTF">2020-09-21T22:23:14Z</dcterms:created>
  <dcterms:modified xsi:type="dcterms:W3CDTF">2022-04-07T02:02:39Z</dcterms:modified>
</cp:coreProperties>
</file>