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88" r:id="rId2"/>
    <p:sldId id="289" r:id="rId3"/>
    <p:sldId id="377" r:id="rId4"/>
    <p:sldId id="384" r:id="rId5"/>
    <p:sldId id="378" r:id="rId6"/>
    <p:sldId id="379" r:id="rId7"/>
    <p:sldId id="380" r:id="rId8"/>
    <p:sldId id="381" r:id="rId9"/>
    <p:sldId id="382" r:id="rId10"/>
    <p:sldId id="383" r:id="rId11"/>
    <p:sldId id="385" r:id="rId12"/>
    <p:sldId id="390" r:id="rId13"/>
    <p:sldId id="386" r:id="rId14"/>
    <p:sldId id="392" r:id="rId15"/>
    <p:sldId id="393" r:id="rId16"/>
    <p:sldId id="394" r:id="rId17"/>
    <p:sldId id="398" r:id="rId18"/>
    <p:sldId id="399" r:id="rId19"/>
    <p:sldId id="400"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5" d="100"/>
          <a:sy n="55"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E6EF-E19A-4021-9E07-FBB21239100E}" type="datetimeFigureOut">
              <a:rPr lang="en-CA" smtClean="0"/>
              <a:t>2021-12-07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5276D-6D92-49D6-9D9C-3500639B5B31}" type="slidenum">
              <a:rPr lang="en-CA" smtClean="0"/>
              <a:t>‹#›</a:t>
            </a:fld>
            <a:endParaRPr lang="en-CA"/>
          </a:p>
        </p:txBody>
      </p:sp>
    </p:spTree>
    <p:extLst>
      <p:ext uri="{BB962C8B-B14F-4D97-AF65-F5344CB8AC3E}">
        <p14:creationId xmlns:p14="http://schemas.microsoft.com/office/powerpoint/2010/main" val="21600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90EFB9B-5F6D-419C-AB51-D546A364898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67A328-1E9A-4474-B237-11F73AEB28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913A8F8-E05A-45C9-8A04-1CFF695B367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8D70C42F-F820-4FAF-881C-C37A338C40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a:extLst>
              <a:ext uri="{FF2B5EF4-FFF2-40B4-BE49-F238E27FC236}">
                <a16:creationId xmlns:a16="http://schemas.microsoft.com/office/drawing/2014/main" id="{563F86F2-7E5B-476A-A57F-D71C05360B41}"/>
              </a:ext>
            </a:extLst>
          </p:cNvPr>
          <p:cNvSpPr>
            <a:spLocks noGrp="1" noChangeArrowheads="1"/>
          </p:cNvSpPr>
          <p:nvPr>
            <p:ph type="ftr" sz="quarter" idx="4294967295"/>
          </p:nvPr>
        </p:nvSpPr>
        <p:spPr bwMode="auto">
          <a:xfrm>
            <a:off x="0" y="9120188"/>
            <a:ext cx="3168650"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52" tIns="47526" rIns="95052" bIns="47526"/>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100"/>
              <a:t>Oracle Database 10</a:t>
            </a:r>
            <a:r>
              <a:rPr lang="en-US" altLang="en-US" sz="1100" i="1"/>
              <a:t>g</a:t>
            </a:r>
            <a:r>
              <a:rPr lang="en-US" altLang="en-US" sz="1100"/>
              <a:t>: Administration Workshop II   14-</a:t>
            </a:r>
            <a:fld id="{0261BC66-403E-48D7-B939-3145099F1375}" type="slidenum">
              <a:rPr lang="en-US" altLang="en-US" sz="1100"/>
              <a:pPr/>
              <a:t>17</a:t>
            </a:fld>
            <a:endParaRPr lang="en-US" altLang="en-US" sz="1100"/>
          </a:p>
          <a:p>
            <a:endParaRPr lang="en-US" altLang="en-US"/>
          </a:p>
        </p:txBody>
      </p:sp>
      <p:sp>
        <p:nvSpPr>
          <p:cNvPr id="32771" name="Rectangle 4">
            <a:extLst>
              <a:ext uri="{FF2B5EF4-FFF2-40B4-BE49-F238E27FC236}">
                <a16:creationId xmlns:a16="http://schemas.microsoft.com/office/drawing/2014/main" id="{70F254C3-436F-4CCD-9027-E1A9F01F78D2}"/>
              </a:ext>
            </a:extLst>
          </p:cNvPr>
          <p:cNvSpPr>
            <a:spLocks noGrp="1" noRot="1" noChangeAspect="1" noChangeArrowheads="1" noTextEdit="1"/>
          </p:cNvSpPr>
          <p:nvPr>
            <p:ph type="sldImg"/>
          </p:nvPr>
        </p:nvSpPr>
        <p:spPr>
          <a:ln/>
        </p:spPr>
      </p:sp>
      <p:sp>
        <p:nvSpPr>
          <p:cNvPr id="32772" name="Rectangle 5">
            <a:extLst>
              <a:ext uri="{FF2B5EF4-FFF2-40B4-BE49-F238E27FC236}">
                <a16:creationId xmlns:a16="http://schemas.microsoft.com/office/drawing/2014/main" id="{B10FE2BA-17CE-4048-887F-000F9CD46D3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Refreshing Materialized Views</a:t>
            </a:r>
          </a:p>
          <a:p>
            <a:pPr lvl="1"/>
            <a:r>
              <a:rPr lang="en-US" altLang="en-US"/>
              <a:t>Initially, a materialized view contains the same data as in the source table. After the materialized view is created, changes can be made to the source table, and possibly also to the materialized view. To keep a materialized view's data relatively current with the data in the source table, the materialized view must be periodically refreshed. You can choose between complete, fast, and force refresh types.</a:t>
            </a:r>
          </a:p>
          <a:p>
            <a:pPr lvl="1">
              <a:lnSpc>
                <a:spcPct val="93000"/>
              </a:lnSpc>
            </a:pPr>
            <a:r>
              <a:rPr lang="en-US" altLang="en-US" b="1"/>
              <a:t>Complete Refresh</a:t>
            </a:r>
          </a:p>
          <a:p>
            <a:pPr lvl="1">
              <a:lnSpc>
                <a:spcPct val="90000"/>
              </a:lnSpc>
            </a:pPr>
            <a:r>
              <a:rPr lang="en-US" altLang="en-US"/>
              <a:t>To perform a complete refresh of a materialized view, the materialized view site executes the materialized view’s defining query against the table at the source site. The result set of the query replaces all the existing materialized view data. These are the characteristics for complete refreshes:</a:t>
            </a:r>
          </a:p>
          <a:p>
            <a:pPr lvl="2">
              <a:lnSpc>
                <a:spcPct val="93000"/>
              </a:lnSpc>
            </a:pPr>
            <a:r>
              <a:rPr lang="en-US" altLang="en-US"/>
              <a:t>Complete refresh can be performed for any materialized view.</a:t>
            </a:r>
          </a:p>
          <a:p>
            <a:pPr lvl="2">
              <a:lnSpc>
                <a:spcPct val="93000"/>
              </a:lnSpc>
            </a:pPr>
            <a:r>
              <a:rPr lang="en-US" altLang="en-US"/>
              <a:t>Complete refreshes can take substantially more time to perform than fast refreshes.</a:t>
            </a:r>
          </a:p>
          <a:p>
            <a:pPr lvl="2">
              <a:lnSpc>
                <a:spcPct val="93000"/>
              </a:lnSpc>
            </a:pPr>
            <a:r>
              <a:rPr lang="en-US" altLang="en-US"/>
              <a:t>The base table on the source site does not need any additional structures to be built (such as a materialized view log) to support complete refreshes.</a:t>
            </a:r>
          </a:p>
          <a:p>
            <a:pPr lvl="1">
              <a:lnSpc>
                <a:spcPct val="93000"/>
              </a:lnSpc>
            </a:pPr>
            <a:r>
              <a:rPr lang="en-US" altLang="en-US" b="1"/>
              <a:t>Fast Refresh</a:t>
            </a:r>
          </a:p>
          <a:p>
            <a:pPr lvl="1">
              <a:lnSpc>
                <a:spcPct val="90000"/>
              </a:lnSpc>
            </a:pPr>
            <a:r>
              <a:rPr lang="en-US" altLang="en-US"/>
              <a:t>To perform a fast refresh, the materialized view site first identifies the changes which have occurred in the source table since the most recent refresh and then applies those changes to the materialized view.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8A0BAC2-BAB9-4789-A872-9F1BD0C18894}"/>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484E6546-63F5-4D71-AD71-FF977B9465A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AF3D8C4B-AA52-43CE-804A-50798B8C3537}"/>
              </a:ext>
            </a:extLst>
          </p:cNvPr>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D92AB04-F9B3-45CE-8A3B-7744B5298A52}" type="slidenum">
              <a:rPr lang="en-US" altLang="en-US"/>
              <a:pPr/>
              <a:t>18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BF3DFEF0-8031-45B1-8112-3249401172AB}"/>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D59CD914-5EB8-49F3-AF28-EA143B40DB8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4B9A5D89-46B5-4879-BA67-27901926DF04}"/>
              </a:ext>
            </a:extLst>
          </p:cNvPr>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9F3162D-0BC2-42C1-AD92-9AD7FD053850}" type="slidenum">
              <a:rPr lang="en-US" altLang="en-US"/>
              <a:pPr/>
              <a:t>19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26D04AF-4FB5-4ABE-A31C-08725108E76F}" type="slidenum">
              <a:rPr lang="en-US" altLang="en-US" sz="1200"/>
              <a:pPr algn="r"/>
              <a:t>20</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4030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java67.blogspot.sg/2012/10/difference-between-clustered-vs-nonclustered-index-sql-databas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Database_cach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81200" y="533401"/>
            <a:ext cx="830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000" b="1" dirty="0"/>
          </a:p>
          <a:p>
            <a:pPr algn="ctr" eaLnBrk="1" hangingPunct="1">
              <a:spcBef>
                <a:spcPct val="50000"/>
              </a:spcBef>
            </a:pPr>
            <a:endParaRPr lang="en-US" altLang="en-US" sz="3600" b="1" dirty="0"/>
          </a:p>
          <a:p>
            <a:pPr algn="ctr" eaLnBrk="1" hangingPunct="1">
              <a:spcBef>
                <a:spcPct val="50000"/>
              </a:spcBef>
            </a:pPr>
            <a:endParaRPr lang="en-US" altLang="en-US" sz="3600" dirty="0">
              <a:solidFill>
                <a:schemeClr val="tx1">
                  <a:lumMod val="50000"/>
                  <a:lumOff val="50000"/>
                </a:schemeClr>
              </a:solidFill>
            </a:endParaRPr>
          </a:p>
        </p:txBody>
      </p:sp>
      <p:sp>
        <p:nvSpPr>
          <p:cNvPr id="3" name="Title 1">
            <a:extLst>
              <a:ext uri="{FF2B5EF4-FFF2-40B4-BE49-F238E27FC236}">
                <a16:creationId xmlns:a16="http://schemas.microsoft.com/office/drawing/2014/main" id="{DCDB5AB2-1BBB-40B0-8E1B-77B5FF0F3242}"/>
              </a:ext>
            </a:extLst>
          </p:cNvPr>
          <p:cNvSpPr txBox="1">
            <a:spLocks/>
          </p:cNvSpPr>
          <p:nvPr/>
        </p:nvSpPr>
        <p:spPr>
          <a:xfrm>
            <a:off x="-1439790" y="210820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Lesson 11 </a:t>
            </a:r>
          </a:p>
        </p:txBody>
      </p:sp>
    </p:spTree>
    <p:extLst>
      <p:ext uri="{BB962C8B-B14F-4D97-AF65-F5344CB8AC3E}">
        <p14:creationId xmlns:p14="http://schemas.microsoft.com/office/powerpoint/2010/main" val="8313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425F0-D390-496C-8152-C86BB7A6DA5F}"/>
              </a:ext>
            </a:extLst>
          </p:cNvPr>
          <p:cNvSpPr>
            <a:spLocks noGrp="1"/>
          </p:cNvSpPr>
          <p:nvPr>
            <p:ph idx="1"/>
          </p:nvPr>
        </p:nvSpPr>
        <p:spPr>
          <a:xfrm>
            <a:off x="1776414" y="317500"/>
            <a:ext cx="8434387" cy="5441950"/>
          </a:xfrm>
        </p:spPr>
        <p:txBody>
          <a:bodyPr/>
          <a:lstStyle/>
          <a:p>
            <a:pPr>
              <a:defRPr/>
            </a:pPr>
            <a:r>
              <a:rPr lang="en-IN" sz="2400" u="sng" dirty="0"/>
              <a:t>Following is an example to update the age of </a:t>
            </a:r>
            <a:r>
              <a:rPr lang="en-IN" sz="2400" u="sng" dirty="0" err="1"/>
              <a:t>Ramesh</a:t>
            </a:r>
            <a:r>
              <a:rPr lang="en-IN" sz="2400" u="sng" dirty="0"/>
              <a:t>:</a:t>
            </a:r>
          </a:p>
          <a:p>
            <a:pPr>
              <a:buFont typeface="Wingdings" panose="05000000000000000000" pitchFamily="2" charset="2"/>
              <a:buNone/>
              <a:defRPr/>
            </a:pPr>
            <a:r>
              <a:rPr lang="en-IN" sz="2400" dirty="0"/>
              <a:t>1. SQL &gt; UPDATE CUSTOMERS_VIEW</a:t>
            </a:r>
          </a:p>
          <a:p>
            <a:pPr>
              <a:buFont typeface="Wingdings" panose="05000000000000000000" pitchFamily="2" charset="2"/>
              <a:buNone/>
              <a:defRPr/>
            </a:pPr>
            <a:r>
              <a:rPr lang="en-IN" sz="2400" dirty="0"/>
              <a:t>    SET AGE = 35</a:t>
            </a:r>
          </a:p>
          <a:p>
            <a:pPr>
              <a:buFont typeface="Wingdings" panose="05000000000000000000" pitchFamily="2" charset="2"/>
              <a:buNone/>
              <a:defRPr/>
            </a:pPr>
            <a:r>
              <a:rPr lang="en-IN" sz="2400" dirty="0"/>
              <a:t>     WHERE name='</a:t>
            </a:r>
            <a:r>
              <a:rPr lang="en-IN" sz="2400" dirty="0" err="1"/>
              <a:t>Ramesh</a:t>
            </a:r>
            <a:r>
              <a:rPr lang="en-IN" sz="2400" dirty="0"/>
              <a:t>';</a:t>
            </a:r>
          </a:p>
          <a:p>
            <a:pPr>
              <a:buFont typeface="Wingdings" panose="05000000000000000000" pitchFamily="2" charset="2"/>
              <a:buNone/>
              <a:defRPr/>
            </a:pPr>
            <a:endParaRPr lang="en-US" sz="2400" dirty="0"/>
          </a:p>
          <a:p>
            <a:pPr>
              <a:buFont typeface="Wingdings" panose="05000000000000000000" pitchFamily="2" charset="2"/>
              <a:buNone/>
              <a:defRPr/>
            </a:pPr>
            <a:r>
              <a:rPr lang="en-IN" sz="2400" dirty="0"/>
              <a:t>2. SQL &gt; DELETE FROM CUSTOMERS_VIEW</a:t>
            </a:r>
          </a:p>
          <a:p>
            <a:pPr>
              <a:buFont typeface="Wingdings" panose="05000000000000000000" pitchFamily="2" charset="2"/>
              <a:buNone/>
              <a:defRPr/>
            </a:pPr>
            <a:r>
              <a:rPr lang="en-IN" sz="2400" dirty="0"/>
              <a:t>      WHERE age = 22;</a:t>
            </a:r>
          </a:p>
          <a:p>
            <a:pPr>
              <a:buFont typeface="Wingdings" panose="05000000000000000000" pitchFamily="2" charset="2"/>
              <a:buNone/>
              <a:defRPr/>
            </a:pPr>
            <a:endParaRPr lang="en-IN" sz="2400" dirty="0"/>
          </a:p>
          <a:p>
            <a:pPr>
              <a:buFont typeface="Wingdings" panose="05000000000000000000" pitchFamily="2" charset="2"/>
              <a:buNone/>
              <a:defRPr/>
            </a:pPr>
            <a:r>
              <a:rPr lang="en-US" sz="2400" dirty="0"/>
              <a:t>3. </a:t>
            </a:r>
            <a:r>
              <a:rPr lang="en-IN" sz="2400" u="sng" dirty="0"/>
              <a:t>You need a way to drop the view if it is no longer needed. </a:t>
            </a:r>
            <a:endParaRPr lang="en-IN" sz="2400" dirty="0"/>
          </a:p>
          <a:p>
            <a:pPr>
              <a:buFont typeface="Wingdings" panose="05000000000000000000" pitchFamily="2" charset="2"/>
              <a:buNone/>
              <a:defRPr/>
            </a:pPr>
            <a:r>
              <a:rPr lang="en-IN" sz="2400" dirty="0"/>
              <a:t>DROP VIEW CUSTOMERS_VIEW;</a:t>
            </a:r>
          </a:p>
          <a:p>
            <a:pPr>
              <a:buFont typeface="Wingdings" panose="05000000000000000000" pitchFamily="2" charset="2"/>
              <a:buNone/>
              <a:defRPr/>
            </a:pPr>
            <a:endParaRPr lang="en-IN" dirty="0"/>
          </a:p>
          <a:p>
            <a:pPr>
              <a:buFont typeface="Wingdings" panose="05000000000000000000" pitchFamily="2" charset="2"/>
              <a:buNone/>
              <a:defRPr/>
            </a:pPr>
            <a:endParaRPr lang="en-IN" dirty="0"/>
          </a:p>
          <a:p>
            <a:pPr>
              <a:defRP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FDE7-B426-46CB-83D7-8F896D48B2B3}"/>
              </a:ext>
            </a:extLst>
          </p:cNvPr>
          <p:cNvSpPr>
            <a:spLocks noGrp="1"/>
          </p:cNvSpPr>
          <p:nvPr>
            <p:ph type="title"/>
          </p:nvPr>
        </p:nvSpPr>
        <p:spPr/>
        <p:txBody>
          <a:bodyPr/>
          <a:lstStyle/>
          <a:p>
            <a:pPr>
              <a:defRPr/>
            </a:pPr>
            <a:r>
              <a:rPr lang="en-IN" u="sng" dirty="0"/>
              <a:t>What is Materialized View in database</a:t>
            </a:r>
            <a:r>
              <a:rPr lang="en-IN" dirty="0"/>
              <a:t/>
            </a:r>
            <a:br>
              <a:rPr lang="en-IN" dirty="0"/>
            </a:br>
            <a:endParaRPr lang="en-IN" dirty="0"/>
          </a:p>
        </p:txBody>
      </p:sp>
      <p:sp>
        <p:nvSpPr>
          <p:cNvPr id="3" name="Content Placeholder 2">
            <a:extLst>
              <a:ext uri="{FF2B5EF4-FFF2-40B4-BE49-F238E27FC236}">
                <a16:creationId xmlns:a16="http://schemas.microsoft.com/office/drawing/2014/main" id="{E8E3BFCA-716A-4CEA-9030-63A4BA316B44}"/>
              </a:ext>
            </a:extLst>
          </p:cNvPr>
          <p:cNvSpPr>
            <a:spLocks noGrp="1"/>
          </p:cNvSpPr>
          <p:nvPr>
            <p:ph idx="1"/>
          </p:nvPr>
        </p:nvSpPr>
        <p:spPr/>
        <p:txBody>
          <a:bodyPr/>
          <a:lstStyle/>
          <a:p>
            <a:pPr>
              <a:defRPr/>
            </a:pPr>
            <a:r>
              <a:rPr lang="en-IN" dirty="0"/>
              <a:t>Materialized views are also logical view of our data driven by select query but the </a:t>
            </a:r>
            <a:r>
              <a:rPr lang="en-IN" b="1" u="sng" dirty="0"/>
              <a:t>result of the query will get stored in the table or disk</a:t>
            </a:r>
            <a:r>
              <a:rPr lang="en-IN" dirty="0"/>
              <a:t>, When we see the performance of Materialized view it is better than normal View because the data of materialized view will stored in table and table may be </a:t>
            </a:r>
            <a:r>
              <a:rPr lang="en-IN" dirty="0">
                <a:hlinkClick r:id="rId2"/>
              </a:rPr>
              <a:t>indexed</a:t>
            </a:r>
            <a:r>
              <a:rPr lang="en-IN" dirty="0"/>
              <a:t> so faster</a:t>
            </a:r>
          </a:p>
          <a:p>
            <a:pPr>
              <a:defRP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48FF3-7901-4AB1-AB4F-22C9C8D2B7E7}"/>
              </a:ext>
            </a:extLst>
          </p:cNvPr>
          <p:cNvSpPr>
            <a:spLocks noGrp="1"/>
          </p:cNvSpPr>
          <p:nvPr>
            <p:ph idx="1"/>
          </p:nvPr>
        </p:nvSpPr>
        <p:spPr/>
        <p:txBody>
          <a:bodyPr/>
          <a:lstStyle/>
          <a:p>
            <a:pPr>
              <a:defRPr/>
            </a:pPr>
            <a:r>
              <a:rPr lang="en-IN" dirty="0"/>
              <a:t>Whenever a query or an update addresses an ordinary view's virtual table, the DBMS converts these into queries or updates against the base tables. </a:t>
            </a:r>
          </a:p>
          <a:p>
            <a:pPr>
              <a:defRPr/>
            </a:pPr>
            <a:r>
              <a:rPr lang="en-IN" dirty="0"/>
              <a:t>A materialized view takes a different approach in which the query result is </a:t>
            </a:r>
            <a:r>
              <a:rPr lang="en-IN" dirty="0">
                <a:hlinkClick r:id="rId2" tooltip="Database cache"/>
              </a:rPr>
              <a:t>cached</a:t>
            </a:r>
            <a:r>
              <a:rPr lang="en-IN" dirty="0"/>
              <a:t> as a concrete table that may be updated from the original base tables from time to time. This enables much more efficient access, at the cost of some data being potentially out-of-date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26AFEBF-CA0A-4EC1-BB22-EA62F331C76D}"/>
              </a:ext>
            </a:extLst>
          </p:cNvPr>
          <p:cNvGraphicFramePr>
            <a:graphicFrameLocks noGrp="1"/>
          </p:cNvGraphicFramePr>
          <p:nvPr/>
        </p:nvGraphicFramePr>
        <p:xfrm>
          <a:off x="1660526" y="314326"/>
          <a:ext cx="8880476" cy="6132519"/>
        </p:xfrm>
        <a:graphic>
          <a:graphicData uri="http://schemas.openxmlformats.org/drawingml/2006/table">
            <a:tbl>
              <a:tblPr firstRow="1" bandRow="1">
                <a:tableStyleId>{5C22544A-7EE6-4342-B048-85BDC9FD1C3A}</a:tableStyleId>
              </a:tblPr>
              <a:tblGrid>
                <a:gridCol w="4440238">
                  <a:extLst>
                    <a:ext uri="{9D8B030D-6E8A-4147-A177-3AD203B41FA5}">
                      <a16:colId xmlns:a16="http://schemas.microsoft.com/office/drawing/2014/main" val="20000"/>
                    </a:ext>
                  </a:extLst>
                </a:gridCol>
                <a:gridCol w="4440238">
                  <a:extLst>
                    <a:ext uri="{9D8B030D-6E8A-4147-A177-3AD203B41FA5}">
                      <a16:colId xmlns:a16="http://schemas.microsoft.com/office/drawing/2014/main" val="20001"/>
                    </a:ext>
                  </a:extLst>
                </a:gridCol>
              </a:tblGrid>
              <a:tr h="1188718">
                <a:tc>
                  <a:txBody>
                    <a:bodyPr/>
                    <a:lstStyle/>
                    <a:p>
                      <a:r>
                        <a:rPr lang="en-IN" sz="1800" b="0" i="0" kern="1200" dirty="0">
                          <a:solidFill>
                            <a:srgbClr val="FFFF00"/>
                          </a:solidFill>
                          <a:latin typeface="+mn-lt"/>
                          <a:ea typeface="+mn-ea"/>
                          <a:cs typeface="+mn-cs"/>
                        </a:rPr>
                        <a:t>In Views</a:t>
                      </a:r>
                      <a:r>
                        <a:rPr lang="en-IN" sz="1800" b="0" i="0" kern="1200" dirty="0">
                          <a:solidFill>
                            <a:schemeClr val="lt1"/>
                          </a:solidFill>
                          <a:latin typeface="+mn-lt"/>
                          <a:ea typeface="+mn-ea"/>
                          <a:cs typeface="+mn-cs"/>
                        </a:rPr>
                        <a:t> query </a:t>
                      </a:r>
                      <a:r>
                        <a:rPr lang="en-IN" sz="1800" b="1" i="0" kern="1200" dirty="0">
                          <a:solidFill>
                            <a:schemeClr val="lt1"/>
                          </a:solidFill>
                          <a:latin typeface="+mn-lt"/>
                          <a:ea typeface="+mn-ea"/>
                          <a:cs typeface="+mn-cs"/>
                        </a:rPr>
                        <a:t>result is not stored in the disk</a:t>
                      </a:r>
                      <a:r>
                        <a:rPr lang="en-IN" sz="1800" b="0" i="0" kern="1200" dirty="0">
                          <a:solidFill>
                            <a:schemeClr val="lt1"/>
                          </a:solidFill>
                          <a:latin typeface="+mn-lt"/>
                          <a:ea typeface="+mn-ea"/>
                          <a:cs typeface="+mn-cs"/>
                        </a:rPr>
                        <a:t> or database</a:t>
                      </a:r>
                      <a:endParaRPr lang="en-IN" sz="1800" dirty="0"/>
                    </a:p>
                  </a:txBody>
                  <a:tcPr marL="91432" marR="91432"/>
                </a:tc>
                <a:tc>
                  <a:txBody>
                    <a:bodyPr/>
                    <a:lstStyle/>
                    <a:p>
                      <a:r>
                        <a:rPr lang="en-IN" sz="1800" b="0" i="0" kern="1200" dirty="0">
                          <a:solidFill>
                            <a:srgbClr val="FFFF00"/>
                          </a:solidFill>
                          <a:latin typeface="+mn-lt"/>
                          <a:ea typeface="+mn-ea"/>
                          <a:cs typeface="+mn-cs"/>
                        </a:rPr>
                        <a:t>Materialized view </a:t>
                      </a:r>
                      <a:r>
                        <a:rPr lang="en-IN" sz="1800" b="0" i="0" kern="1200" dirty="0">
                          <a:solidFill>
                            <a:schemeClr val="lt1"/>
                          </a:solidFill>
                          <a:latin typeface="+mn-lt"/>
                          <a:ea typeface="+mn-ea"/>
                          <a:cs typeface="+mn-cs"/>
                        </a:rPr>
                        <a:t>allow to store query result in disk or table.</a:t>
                      </a:r>
                    </a:p>
                    <a:p>
                      <a:r>
                        <a:rPr lang="en-IN" sz="1800" dirty="0"/>
                        <a:t/>
                      </a:r>
                      <a:br>
                        <a:rPr lang="en-IN" sz="1800" dirty="0"/>
                      </a:br>
                      <a:endParaRPr lang="en-IN" sz="1800" dirty="0"/>
                    </a:p>
                  </a:txBody>
                  <a:tcPr marL="91432" marR="91432"/>
                </a:tc>
                <a:extLst>
                  <a:ext uri="{0D108BD9-81ED-4DB2-BD59-A6C34878D82A}">
                    <a16:rowId xmlns:a16="http://schemas.microsoft.com/office/drawing/2014/main" val="10000"/>
                  </a:ext>
                </a:extLst>
              </a:tr>
              <a:tr h="914398">
                <a:tc>
                  <a:txBody>
                    <a:bodyPr/>
                    <a:lstStyle/>
                    <a:p>
                      <a:r>
                        <a:rPr lang="en-IN" sz="1800" b="0" i="0" kern="1200" dirty="0">
                          <a:solidFill>
                            <a:schemeClr val="dk1"/>
                          </a:solidFill>
                          <a:latin typeface="+mn-lt"/>
                          <a:ea typeface="+mn-ea"/>
                          <a:cs typeface="+mn-cs"/>
                        </a:rPr>
                        <a:t>when we create view using any table,  </a:t>
                      </a:r>
                      <a:r>
                        <a:rPr lang="en-IN" sz="1800" b="0" i="0" kern="1200" dirty="0" err="1">
                          <a:solidFill>
                            <a:schemeClr val="dk1"/>
                          </a:solidFill>
                          <a:latin typeface="+mn-lt"/>
                          <a:ea typeface="+mn-ea"/>
                          <a:cs typeface="+mn-cs"/>
                        </a:rPr>
                        <a:t>rowid</a:t>
                      </a:r>
                      <a:r>
                        <a:rPr lang="en-IN" sz="1800" b="0" i="0" kern="1200" dirty="0">
                          <a:solidFill>
                            <a:schemeClr val="dk1"/>
                          </a:solidFill>
                          <a:latin typeface="+mn-lt"/>
                          <a:ea typeface="+mn-ea"/>
                          <a:cs typeface="+mn-cs"/>
                        </a:rPr>
                        <a:t> of view is same as original table</a:t>
                      </a:r>
                      <a:endParaRPr lang="en-IN" sz="1800" dirty="0"/>
                    </a:p>
                  </a:txBody>
                  <a:tcPr marL="91432" marR="91432"/>
                </a:tc>
                <a:tc>
                  <a:txBody>
                    <a:bodyPr/>
                    <a:lstStyle/>
                    <a:p>
                      <a:r>
                        <a:rPr lang="en-IN" sz="1800" b="0" i="0" kern="1200" dirty="0">
                          <a:solidFill>
                            <a:schemeClr val="dk1"/>
                          </a:solidFill>
                          <a:latin typeface="+mn-lt"/>
                          <a:ea typeface="+mn-ea"/>
                          <a:cs typeface="+mn-cs"/>
                        </a:rPr>
                        <a:t> in case of Materialized view </a:t>
                      </a:r>
                      <a:r>
                        <a:rPr lang="en-IN" sz="1800" b="0" i="0" kern="1200" dirty="0" err="1">
                          <a:solidFill>
                            <a:schemeClr val="dk1"/>
                          </a:solidFill>
                          <a:latin typeface="+mn-lt"/>
                          <a:ea typeface="+mn-ea"/>
                          <a:cs typeface="+mn-cs"/>
                        </a:rPr>
                        <a:t>rowid</a:t>
                      </a:r>
                      <a:r>
                        <a:rPr lang="en-IN" sz="1800" b="0" i="0" kern="1200" dirty="0">
                          <a:solidFill>
                            <a:schemeClr val="dk1"/>
                          </a:solidFill>
                          <a:latin typeface="+mn-lt"/>
                          <a:ea typeface="+mn-ea"/>
                          <a:cs typeface="+mn-cs"/>
                        </a:rPr>
                        <a:t> is different.</a:t>
                      </a:r>
                      <a:endParaRPr lang="en-IN" sz="1800" dirty="0"/>
                    </a:p>
                  </a:txBody>
                  <a:tcPr marL="91432" marR="91432"/>
                </a:tc>
                <a:extLst>
                  <a:ext uri="{0D108BD9-81ED-4DB2-BD59-A6C34878D82A}">
                    <a16:rowId xmlns:a16="http://schemas.microsoft.com/office/drawing/2014/main" val="10001"/>
                  </a:ext>
                </a:extLst>
              </a:tr>
              <a:tr h="583581">
                <a:tc>
                  <a:txBody>
                    <a:bodyPr/>
                    <a:lstStyle/>
                    <a:p>
                      <a:r>
                        <a:rPr lang="en-IN" sz="1800" b="0" i="0" kern="1200" dirty="0">
                          <a:solidFill>
                            <a:schemeClr val="dk1"/>
                          </a:solidFill>
                          <a:latin typeface="+mn-lt"/>
                          <a:ea typeface="+mn-ea"/>
                          <a:cs typeface="+mn-cs"/>
                        </a:rPr>
                        <a:t> Performance of View is less </a:t>
                      </a:r>
                      <a:endParaRPr lang="en-IN" sz="1800" dirty="0"/>
                    </a:p>
                  </a:txBody>
                  <a:tcPr marL="91432" marR="91432"/>
                </a:tc>
                <a:tc>
                  <a:txBody>
                    <a:bodyPr/>
                    <a:lstStyle/>
                    <a:p>
                      <a:r>
                        <a:rPr lang="en-US" sz="1800" dirty="0"/>
                        <a:t>More</a:t>
                      </a:r>
                      <a:endParaRPr lang="en-IN" sz="1800" dirty="0"/>
                    </a:p>
                  </a:txBody>
                  <a:tcPr marL="91432" marR="91432"/>
                </a:tc>
                <a:extLst>
                  <a:ext uri="{0D108BD9-81ED-4DB2-BD59-A6C34878D82A}">
                    <a16:rowId xmlns:a16="http://schemas.microsoft.com/office/drawing/2014/main" val="10002"/>
                  </a:ext>
                </a:extLst>
              </a:tr>
              <a:tr h="1128549">
                <a:tc>
                  <a:txBody>
                    <a:bodyPr/>
                    <a:lstStyle/>
                    <a:p>
                      <a:r>
                        <a:rPr lang="en-IN" sz="1800" b="0" i="0" kern="1200" dirty="0">
                          <a:solidFill>
                            <a:schemeClr val="dk1"/>
                          </a:solidFill>
                          <a:latin typeface="+mn-lt"/>
                          <a:ea typeface="+mn-ea"/>
                          <a:cs typeface="+mn-cs"/>
                        </a:rPr>
                        <a:t>In case of View we always get latest data</a:t>
                      </a:r>
                      <a:endParaRPr lang="en-IN" sz="1800" dirty="0"/>
                    </a:p>
                  </a:txBody>
                  <a:tcPr marL="91432" marR="91432"/>
                </a:tc>
                <a:tc>
                  <a:txBody>
                    <a:bodyPr/>
                    <a:lstStyle/>
                    <a:p>
                      <a:r>
                        <a:rPr lang="en-IN" sz="1800" b="0" i="0" kern="1200" dirty="0">
                          <a:solidFill>
                            <a:schemeClr val="dk1"/>
                          </a:solidFill>
                          <a:latin typeface="+mn-lt"/>
                          <a:ea typeface="+mn-ea"/>
                          <a:cs typeface="+mn-cs"/>
                        </a:rPr>
                        <a:t>Materialized view we need to refresh the view for getting latest data.</a:t>
                      </a:r>
                      <a:endParaRPr lang="en-IN" sz="1800" dirty="0"/>
                    </a:p>
                  </a:txBody>
                  <a:tcPr marL="91432" marR="91432"/>
                </a:tc>
                <a:extLst>
                  <a:ext uri="{0D108BD9-81ED-4DB2-BD59-A6C34878D82A}">
                    <a16:rowId xmlns:a16="http://schemas.microsoft.com/office/drawing/2014/main" val="10003"/>
                  </a:ext>
                </a:extLst>
              </a:tr>
              <a:tr h="1128549">
                <a:tc>
                  <a:txBody>
                    <a:bodyPr/>
                    <a:lstStyle/>
                    <a:p>
                      <a:r>
                        <a:rPr lang="en-IN" sz="1800" b="0" i="0" kern="1200" dirty="0">
                          <a:solidFill>
                            <a:schemeClr val="dk1"/>
                          </a:solidFill>
                          <a:latin typeface="+mn-lt"/>
                          <a:ea typeface="+mn-ea"/>
                          <a:cs typeface="+mn-cs"/>
                        </a:rPr>
                        <a:t> No need any methods</a:t>
                      </a:r>
                      <a:endParaRPr lang="en-IN" sz="1800" dirty="0"/>
                    </a:p>
                  </a:txBody>
                  <a:tcPr marL="91432" marR="91432"/>
                </a:tc>
                <a:tc>
                  <a:txBody>
                    <a:bodyPr/>
                    <a:lstStyle/>
                    <a:p>
                      <a:r>
                        <a:rPr lang="en-IN" sz="1800" b="0" i="0" kern="1200" dirty="0">
                          <a:solidFill>
                            <a:schemeClr val="dk1"/>
                          </a:solidFill>
                          <a:latin typeface="+mn-lt"/>
                          <a:ea typeface="+mn-ea"/>
                          <a:cs typeface="+mn-cs"/>
                        </a:rPr>
                        <a:t>In case of Materialized view we need  some automatic method so that we can keep MV refreshed,</a:t>
                      </a:r>
                      <a:endParaRPr lang="en-IN" sz="1800" dirty="0"/>
                    </a:p>
                  </a:txBody>
                  <a:tcPr marL="91432" marR="91432"/>
                </a:tc>
                <a:extLst>
                  <a:ext uri="{0D108BD9-81ED-4DB2-BD59-A6C34878D82A}">
                    <a16:rowId xmlns:a16="http://schemas.microsoft.com/office/drawing/2014/main" val="10004"/>
                  </a:ext>
                </a:extLst>
              </a:tr>
              <a:tr h="1188718">
                <a:tc>
                  <a:txBody>
                    <a:bodyPr/>
                    <a:lstStyle/>
                    <a:p>
                      <a:r>
                        <a:rPr lang="en-IN" sz="1800" b="0" i="0" kern="1200" dirty="0">
                          <a:solidFill>
                            <a:schemeClr val="dk1"/>
                          </a:solidFill>
                          <a:latin typeface="+mn-lt"/>
                          <a:ea typeface="+mn-ea"/>
                          <a:cs typeface="+mn-cs"/>
                        </a:rPr>
                        <a:t>In case of view its only the logical view of table no separate copy of table</a:t>
                      </a:r>
                      <a:endParaRPr lang="en-IN" sz="1800" dirty="0"/>
                    </a:p>
                  </a:txBody>
                  <a:tcPr marL="91432" marR="91432"/>
                </a:tc>
                <a:tc>
                  <a:txBody>
                    <a:bodyPr/>
                    <a:lstStyle/>
                    <a:p>
                      <a:r>
                        <a:rPr lang="en-IN" sz="1800" b="0" i="0" kern="1200" dirty="0">
                          <a:solidFill>
                            <a:schemeClr val="dk1"/>
                          </a:solidFill>
                          <a:latin typeface="+mn-lt"/>
                          <a:ea typeface="+mn-ea"/>
                          <a:cs typeface="+mn-cs"/>
                        </a:rPr>
                        <a:t> in case of Materialized view we get physically separate copy of table</a:t>
                      </a:r>
                    </a:p>
                    <a:p>
                      <a:endParaRPr lang="en-US" sz="1800" b="0" i="0" kern="1200" dirty="0">
                        <a:solidFill>
                          <a:schemeClr val="dk1"/>
                        </a:solidFill>
                        <a:latin typeface="+mn-lt"/>
                        <a:ea typeface="+mn-ea"/>
                        <a:cs typeface="+mn-cs"/>
                      </a:endParaRPr>
                    </a:p>
                    <a:p>
                      <a:endParaRPr lang="en-IN" sz="1800" dirty="0"/>
                    </a:p>
                  </a:txBody>
                  <a:tcPr marL="91432" marR="91432"/>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0CC6-7259-4FD0-A79D-8EE7609E1DD6}"/>
              </a:ext>
            </a:extLst>
          </p:cNvPr>
          <p:cNvSpPr>
            <a:spLocks noGrp="1"/>
          </p:cNvSpPr>
          <p:nvPr>
            <p:ph idx="1"/>
          </p:nvPr>
        </p:nvSpPr>
        <p:spPr/>
        <p:txBody>
          <a:bodyPr/>
          <a:lstStyle/>
          <a:p>
            <a:pPr>
              <a:defRPr/>
            </a:pPr>
            <a:r>
              <a:rPr lang="en-IN" dirty="0"/>
              <a:t>You can use materialized views to </a:t>
            </a:r>
            <a:r>
              <a:rPr lang="en-IN" b="1" u="sng" dirty="0">
                <a:solidFill>
                  <a:srgbClr val="FF0000"/>
                </a:solidFill>
              </a:rPr>
              <a:t>increase the speed</a:t>
            </a:r>
            <a:r>
              <a:rPr lang="en-IN" dirty="0"/>
              <a:t> of queries on very large databases. </a:t>
            </a:r>
          </a:p>
          <a:p>
            <a:pPr>
              <a:defRPr/>
            </a:pPr>
            <a:r>
              <a:rPr lang="en-IN" dirty="0"/>
              <a:t>Queries to large databases often involve joins between tables, aggregations such as SUM, or both. These operations are expensive in terms of time and processing power. </a:t>
            </a:r>
          </a:p>
          <a:p>
            <a:pPr>
              <a:defRPr/>
            </a:pPr>
            <a:endParaRPr lang="en-IN" dirty="0"/>
          </a:p>
        </p:txBody>
      </p:sp>
      <p:sp>
        <p:nvSpPr>
          <p:cNvPr id="4" name="Title 1">
            <a:extLst>
              <a:ext uri="{FF2B5EF4-FFF2-40B4-BE49-F238E27FC236}">
                <a16:creationId xmlns:a16="http://schemas.microsoft.com/office/drawing/2014/main" id="{B6DD8A78-5576-4F66-A4D8-3631ABFAFCE3}"/>
              </a:ext>
            </a:extLst>
          </p:cNvPr>
          <p:cNvSpPr>
            <a:spLocks noGrp="1"/>
          </p:cNvSpPr>
          <p:nvPr>
            <p:ph type="title"/>
          </p:nvPr>
        </p:nvSpPr>
        <p:spPr/>
        <p:txBody>
          <a:bodyPr/>
          <a:lstStyle/>
          <a:p>
            <a:pPr>
              <a:defRPr/>
            </a:pPr>
            <a:r>
              <a:rPr lang="en-IN" u="sng" dirty="0"/>
              <a:t>Need of Materialized View </a:t>
            </a:r>
            <a:r>
              <a:rPr lang="en-IN" dirty="0"/>
              <a:t/>
            </a:r>
            <a:br>
              <a:rPr lang="en-IN" dirty="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7F13-4352-4A2A-9F03-C1B43650E3E6}"/>
              </a:ext>
            </a:extLst>
          </p:cNvPr>
          <p:cNvSpPr>
            <a:spLocks noGrp="1"/>
          </p:cNvSpPr>
          <p:nvPr>
            <p:ph idx="1"/>
          </p:nvPr>
        </p:nvSpPr>
        <p:spPr>
          <a:xfrm>
            <a:off x="1524000" y="392113"/>
            <a:ext cx="8707438" cy="4525962"/>
          </a:xfrm>
        </p:spPr>
        <p:txBody>
          <a:bodyPr/>
          <a:lstStyle/>
          <a:p>
            <a:pPr>
              <a:defRPr/>
            </a:pPr>
            <a:r>
              <a:rPr lang="en-IN" sz="2400" dirty="0"/>
              <a:t>Materialized views improve query performance by </a:t>
            </a:r>
            <a:r>
              <a:rPr lang="en-IN" sz="2400" b="1" dirty="0">
                <a:solidFill>
                  <a:srgbClr val="FF0000"/>
                </a:solidFill>
              </a:rPr>
              <a:t>PRE-CALCULATING </a:t>
            </a:r>
            <a:r>
              <a:rPr lang="en-IN" sz="2400" dirty="0">
                <a:effectLst>
                  <a:outerShdw blurRad="38100" dist="38100" dir="2700000" algn="tl">
                    <a:srgbClr val="000000">
                      <a:alpha val="43137"/>
                    </a:srgbClr>
                  </a:outerShdw>
                </a:effectLst>
              </a:rPr>
              <a:t>join</a:t>
            </a:r>
            <a:r>
              <a:rPr lang="en-IN" sz="2400" dirty="0"/>
              <a:t> and aggregation operations on the database prior to execution and storing the results in the database. The query optimizer automatically recognizes when an existing materialized view can and should be used to satisfy a request. </a:t>
            </a:r>
            <a:r>
              <a:rPr lang="en-IN" sz="2400" u="sng" dirty="0">
                <a:solidFill>
                  <a:srgbClr val="FF0000"/>
                </a:solidFill>
              </a:rPr>
              <a:t>It then transparently rewrites the request to use the materialized view</a:t>
            </a:r>
            <a:r>
              <a:rPr lang="en-IN" sz="2400" dirty="0"/>
              <a:t>. Queries go directly to the materialized view and not to the underlying detail tables.</a:t>
            </a:r>
          </a:p>
        </p:txBody>
      </p:sp>
      <p:pic>
        <p:nvPicPr>
          <p:cNvPr id="18435" name="Picture 2" descr="C:\Users\home\Desktop\dwhsg027.gif">
            <a:extLst>
              <a:ext uri="{FF2B5EF4-FFF2-40B4-BE49-F238E27FC236}">
                <a16:creationId xmlns:a16="http://schemas.microsoft.com/office/drawing/2014/main" id="{9742C69A-43E1-4C0B-A9DD-FB6499C96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213" y="4027488"/>
            <a:ext cx="56435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6530-F111-409F-9814-88ED9D2B2DBB}"/>
              </a:ext>
            </a:extLst>
          </p:cNvPr>
          <p:cNvSpPr>
            <a:spLocks noGrp="1"/>
          </p:cNvSpPr>
          <p:nvPr>
            <p:ph type="title"/>
          </p:nvPr>
        </p:nvSpPr>
        <p:spPr/>
        <p:txBody>
          <a:bodyPr/>
          <a:lstStyle/>
          <a:p>
            <a:pPr>
              <a:defRPr/>
            </a:pPr>
            <a:r>
              <a:rPr lang="en-IN" dirty="0"/>
              <a:t>Types of Materialized Views</a:t>
            </a:r>
            <a:br>
              <a:rPr lang="en-IN" dirty="0"/>
            </a:br>
            <a:endParaRPr lang="en-IN" dirty="0"/>
          </a:p>
        </p:txBody>
      </p:sp>
      <p:sp>
        <p:nvSpPr>
          <p:cNvPr id="3" name="Content Placeholder 2">
            <a:extLst>
              <a:ext uri="{FF2B5EF4-FFF2-40B4-BE49-F238E27FC236}">
                <a16:creationId xmlns:a16="http://schemas.microsoft.com/office/drawing/2014/main" id="{E2EFD3D5-2317-4838-8500-5F536DCDBE5E}"/>
              </a:ext>
            </a:extLst>
          </p:cNvPr>
          <p:cNvSpPr>
            <a:spLocks noGrp="1"/>
          </p:cNvSpPr>
          <p:nvPr>
            <p:ph idx="1"/>
          </p:nvPr>
        </p:nvSpPr>
        <p:spPr/>
        <p:txBody>
          <a:bodyPr/>
          <a:lstStyle/>
          <a:p>
            <a:pPr>
              <a:defRPr/>
            </a:pPr>
            <a:r>
              <a:rPr lang="en-IN" dirty="0"/>
              <a:t>1) Read-Only : This type of MVs cannot send data back to the server Master tables. These server only one way communication i.e. from server to the client.</a:t>
            </a:r>
          </a:p>
          <a:p>
            <a:pPr>
              <a:defRPr/>
            </a:pPr>
            <a:r>
              <a:rPr lang="en-IN" dirty="0"/>
              <a:t>2) Updatable : This type of MVs can send the data, changed locally, back to the server.</a:t>
            </a:r>
          </a:p>
          <a:p>
            <a:pPr>
              <a:defRPr/>
            </a:pPr>
            <a:r>
              <a:rPr lang="en-IN" dirty="0"/>
              <a:t/>
            </a:r>
            <a:br>
              <a:rPr lang="en-IN"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A77B4EB7-43C9-4191-9FDE-E64A151D2BE1}"/>
              </a:ext>
            </a:extLst>
          </p:cNvPr>
          <p:cNvSpPr>
            <a:spLocks noGrp="1" noChangeArrowheads="1"/>
          </p:cNvSpPr>
          <p:nvPr>
            <p:ph type="title"/>
          </p:nvPr>
        </p:nvSpPr>
        <p:spPr/>
        <p:txBody>
          <a:bodyPr/>
          <a:lstStyle/>
          <a:p>
            <a:pPr>
              <a:defRPr/>
            </a:pPr>
            <a:r>
              <a:rPr lang="en-US" dirty="0"/>
              <a:t>Refreshing Materialized Views</a:t>
            </a:r>
          </a:p>
        </p:txBody>
      </p:sp>
      <p:sp>
        <p:nvSpPr>
          <p:cNvPr id="322563" name="Rectangle 3">
            <a:extLst>
              <a:ext uri="{FF2B5EF4-FFF2-40B4-BE49-F238E27FC236}">
                <a16:creationId xmlns:a16="http://schemas.microsoft.com/office/drawing/2014/main" id="{280129D8-0489-44B7-A4C7-0D01F7C1CD81}"/>
              </a:ext>
            </a:extLst>
          </p:cNvPr>
          <p:cNvSpPr>
            <a:spLocks noGrp="1" noChangeArrowheads="1"/>
          </p:cNvSpPr>
          <p:nvPr>
            <p:ph type="body" idx="1"/>
          </p:nvPr>
        </p:nvSpPr>
        <p:spPr>
          <a:xfrm>
            <a:off x="1524000" y="1301751"/>
            <a:ext cx="7366000" cy="4468813"/>
          </a:xfrm>
        </p:spPr>
        <p:txBody>
          <a:bodyPr/>
          <a:lstStyle/>
          <a:p>
            <a:pPr lvl="1">
              <a:defRPr/>
            </a:pPr>
            <a:r>
              <a:rPr lang="en-US" dirty="0"/>
              <a:t>To keep a materialized view up to date, it needs to be refreshed.</a:t>
            </a:r>
          </a:p>
          <a:p>
            <a:pPr lvl="1">
              <a:defRPr/>
            </a:pPr>
            <a:endParaRPr lang="en-US" dirty="0"/>
          </a:p>
          <a:p>
            <a:pPr lvl="1">
              <a:defRPr/>
            </a:pPr>
            <a:r>
              <a:rPr lang="en-US" dirty="0"/>
              <a:t>There are three different ways to refresh a materialized view:</a:t>
            </a:r>
          </a:p>
          <a:p>
            <a:pPr lvl="2">
              <a:defRPr/>
            </a:pPr>
            <a:r>
              <a:rPr lang="en-US" dirty="0"/>
              <a:t>Complete</a:t>
            </a:r>
          </a:p>
          <a:p>
            <a:pPr lvl="2">
              <a:defRPr/>
            </a:pPr>
            <a:r>
              <a:rPr lang="en-US" dirty="0"/>
              <a:t>Fast </a:t>
            </a:r>
          </a:p>
          <a:p>
            <a:pPr lvl="2">
              <a:defRPr/>
            </a:pPr>
            <a:r>
              <a:rPr lang="en-US" dirty="0"/>
              <a:t>Force</a:t>
            </a:r>
          </a:p>
        </p:txBody>
      </p:sp>
      <p:pic>
        <p:nvPicPr>
          <p:cNvPr id="20484" name="Picture 4" descr="F:\Work\DBA 10g\DBA2\Drafts\graphics\EM_create_mviews2.gif">
            <a:extLst>
              <a:ext uri="{FF2B5EF4-FFF2-40B4-BE49-F238E27FC236}">
                <a16:creationId xmlns:a16="http://schemas.microsoft.com/office/drawing/2014/main" id="{71E82991-861C-4004-A75A-3D7237ED7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96001" y="3143251"/>
            <a:ext cx="4087813" cy="3573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77FE027-B448-4066-8C74-2F448922B6DD}"/>
              </a:ext>
            </a:extLst>
          </p:cNvPr>
          <p:cNvSpPr>
            <a:spLocks noGrp="1"/>
          </p:cNvSpPr>
          <p:nvPr>
            <p:ph type="title"/>
          </p:nvPr>
        </p:nvSpPr>
        <p:spPr/>
        <p:txBody>
          <a:bodyPr/>
          <a:lstStyle/>
          <a:p>
            <a:pPr eaLnBrk="1" hangingPunct="1">
              <a:defRPr/>
            </a:pPr>
            <a:r>
              <a:rPr lang="en-US" dirty="0"/>
              <a:t>Refresh Methods</a:t>
            </a:r>
          </a:p>
        </p:txBody>
      </p:sp>
      <p:sp>
        <p:nvSpPr>
          <p:cNvPr id="3" name="Content Placeholder 2">
            <a:extLst>
              <a:ext uri="{FF2B5EF4-FFF2-40B4-BE49-F238E27FC236}">
                <a16:creationId xmlns:a16="http://schemas.microsoft.com/office/drawing/2014/main" id="{5577EA96-4227-4522-9538-EC3575CD9B55}"/>
              </a:ext>
            </a:extLst>
          </p:cNvPr>
          <p:cNvSpPr>
            <a:spLocks noGrp="1"/>
          </p:cNvSpPr>
          <p:nvPr>
            <p:ph idx="1"/>
          </p:nvPr>
        </p:nvSpPr>
        <p:spPr>
          <a:xfrm>
            <a:off x="1797051" y="1600201"/>
            <a:ext cx="8691563" cy="4525963"/>
          </a:xfrm>
        </p:spPr>
        <p:txBody>
          <a:bodyPr>
            <a:normAutofit lnSpcReduction="10000"/>
          </a:bodyPr>
          <a:lstStyle/>
          <a:p>
            <a:pPr eaLnBrk="1" hangingPunct="1">
              <a:defRPr/>
            </a:pPr>
            <a:r>
              <a:rPr lang="en-US" sz="3000" dirty="0"/>
              <a:t>1. </a:t>
            </a:r>
            <a:r>
              <a:rPr lang="en-US" sz="3000" b="1" dirty="0"/>
              <a:t>Complete Refresh</a:t>
            </a:r>
          </a:p>
          <a:p>
            <a:pPr lvl="1" eaLnBrk="1" hangingPunct="1">
              <a:defRPr/>
            </a:pPr>
            <a:r>
              <a:rPr lang="en-US" sz="2600" dirty="0"/>
              <a:t>essentially re-creates the materialized view</a:t>
            </a:r>
          </a:p>
          <a:p>
            <a:pPr eaLnBrk="1" hangingPunct="1">
              <a:defRPr/>
            </a:pPr>
            <a:r>
              <a:rPr lang="en-US" sz="3000" dirty="0"/>
              <a:t>2. </a:t>
            </a:r>
            <a:r>
              <a:rPr lang="en-US" sz="3000" b="1" dirty="0"/>
              <a:t>Fast Refresh </a:t>
            </a:r>
            <a:r>
              <a:rPr lang="en-US" sz="2400" b="1" dirty="0"/>
              <a:t>(</a:t>
            </a:r>
            <a:r>
              <a:rPr lang="en-US" sz="2400" dirty="0"/>
              <a:t>incrementally applies  data changes )</a:t>
            </a:r>
            <a:endParaRPr lang="en-US" sz="2400" b="1" dirty="0"/>
          </a:p>
          <a:p>
            <a:pPr lvl="1" eaLnBrk="1" hangingPunct="1">
              <a:defRPr/>
            </a:pPr>
            <a:r>
              <a:rPr lang="en-US" sz="2600" dirty="0"/>
              <a:t>To perform a fast refresh, first identifies the changes that occurred in the master since the most recent refresh of the materialized view and then applies these changes to the materialized view. </a:t>
            </a:r>
          </a:p>
          <a:p>
            <a:pPr lvl="1">
              <a:lnSpc>
                <a:spcPct val="90000"/>
              </a:lnSpc>
              <a:buClr>
                <a:schemeClr val="tx1"/>
              </a:buClr>
              <a:buSzPct val="75000"/>
              <a:buFont typeface="Wingdings" panose="05000000000000000000" pitchFamily="2" charset="2"/>
              <a:buNone/>
              <a:defRPr/>
            </a:pPr>
            <a:r>
              <a:rPr lang="en-US" sz="3000" dirty="0"/>
              <a:t>3. </a:t>
            </a:r>
            <a:r>
              <a:rPr lang="en-US" sz="2800" b="1" dirty="0"/>
              <a:t>FORCE </a:t>
            </a:r>
            <a:r>
              <a:rPr lang="en-US" sz="1800" b="1" dirty="0"/>
              <a:t>– </a:t>
            </a:r>
            <a:r>
              <a:rPr lang="en-US" sz="2600" dirty="0"/>
              <a:t>does a FAST refresh in favor of a COMPLETE</a:t>
            </a:r>
          </a:p>
          <a:p>
            <a:pPr lvl="2">
              <a:lnSpc>
                <a:spcPct val="90000"/>
              </a:lnSpc>
              <a:buClr>
                <a:schemeClr val="tx1"/>
              </a:buClr>
              <a:buSzPct val="75000"/>
              <a:buFont typeface="Wingdings" panose="05000000000000000000" pitchFamily="2" charset="2"/>
              <a:buChar char="l"/>
              <a:defRPr/>
            </a:pPr>
            <a:r>
              <a:rPr lang="en-US" sz="2600" dirty="0"/>
              <a:t>The default refresh option</a:t>
            </a:r>
          </a:p>
          <a:p>
            <a:pPr eaLnBrk="1" hangingPunct="1">
              <a:defRPr/>
            </a:pPr>
            <a:endParaRPr lang="en-US" sz="3000" dirty="0"/>
          </a:p>
          <a:p>
            <a:pPr eaLnBrk="1" hangingPunct="1">
              <a:defRPr/>
            </a:pPr>
            <a:endParaRPr lang="en-US"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D959-41A6-4E28-B8C5-CFD35CA42728}"/>
              </a:ext>
            </a:extLst>
          </p:cNvPr>
          <p:cNvSpPr>
            <a:spLocks noGrp="1"/>
          </p:cNvSpPr>
          <p:nvPr>
            <p:ph type="title"/>
          </p:nvPr>
        </p:nvSpPr>
        <p:spPr/>
        <p:txBody>
          <a:bodyPr>
            <a:normAutofit/>
          </a:bodyPr>
          <a:lstStyle/>
          <a:p>
            <a:pPr eaLnBrk="1" hangingPunct="1">
              <a:defRPr/>
            </a:pPr>
            <a:r>
              <a:rPr lang="en-US"/>
              <a:t>Materialized View Log for Fast Refresh</a:t>
            </a:r>
          </a:p>
        </p:txBody>
      </p:sp>
      <p:sp>
        <p:nvSpPr>
          <p:cNvPr id="8195" name="Content Placeholder 2">
            <a:extLst>
              <a:ext uri="{FF2B5EF4-FFF2-40B4-BE49-F238E27FC236}">
                <a16:creationId xmlns:a16="http://schemas.microsoft.com/office/drawing/2014/main" id="{752E094B-B882-49CB-BF8B-96451B51DD1B}"/>
              </a:ext>
            </a:extLst>
          </p:cNvPr>
          <p:cNvSpPr>
            <a:spLocks noGrp="1"/>
          </p:cNvSpPr>
          <p:nvPr>
            <p:ph idx="1"/>
          </p:nvPr>
        </p:nvSpPr>
        <p:spPr>
          <a:xfrm>
            <a:off x="6232526" y="1411288"/>
            <a:ext cx="4062413" cy="4525962"/>
          </a:xfrm>
        </p:spPr>
        <p:txBody>
          <a:bodyPr>
            <a:normAutofit fontScale="92500" lnSpcReduction="10000"/>
          </a:bodyPr>
          <a:lstStyle/>
          <a:p>
            <a:pPr algn="just" eaLnBrk="1" hangingPunct="1">
              <a:defRPr/>
            </a:pPr>
            <a:r>
              <a:rPr lang="en-US" sz="2400" dirty="0"/>
              <a:t>A materialized view log is required on a master if you want to perform a fast refresh on materialized views based on the master.  The log is used to record changes to the master.</a:t>
            </a:r>
          </a:p>
          <a:p>
            <a:pPr algn="just" eaLnBrk="1" hangingPunct="1">
              <a:defRPr/>
            </a:pPr>
            <a:r>
              <a:rPr lang="en-US" sz="2400" dirty="0"/>
              <a:t>The log is designed to record changes to the master since the last refresh, and net changes since the last refresh can be identified.</a:t>
            </a:r>
          </a:p>
        </p:txBody>
      </p:sp>
      <p:pic>
        <p:nvPicPr>
          <p:cNvPr id="22532" name="Picture 3">
            <a:extLst>
              <a:ext uri="{FF2B5EF4-FFF2-40B4-BE49-F238E27FC236}">
                <a16:creationId xmlns:a16="http://schemas.microsoft.com/office/drawing/2014/main" id="{00E9460B-68BC-48D2-A8FA-97BDEADB9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6" y="1608139"/>
            <a:ext cx="4022725"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981200" y="533401"/>
            <a:ext cx="830580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u="sng" dirty="0" smtClean="0">
                <a:solidFill>
                  <a:schemeClr val="tx1">
                    <a:lumMod val="50000"/>
                    <a:lumOff val="50000"/>
                  </a:schemeClr>
                </a:solidFill>
              </a:rPr>
              <a:t>Class </a:t>
            </a:r>
            <a:r>
              <a:rPr lang="en-US" altLang="en-US" sz="2400" b="1" u="sng" dirty="0">
                <a:solidFill>
                  <a:schemeClr val="tx1">
                    <a:lumMod val="50000"/>
                    <a:lumOff val="50000"/>
                  </a:schemeClr>
                </a:solidFill>
              </a:rPr>
              <a:t>Objectives:</a:t>
            </a:r>
          </a:p>
          <a:p>
            <a:pPr eaLnBrk="1" hangingPunct="1">
              <a:spcBef>
                <a:spcPct val="50000"/>
              </a:spcBef>
            </a:pPr>
            <a:endParaRPr lang="en-US" altLang="en-US" dirty="0">
              <a:solidFill>
                <a:srgbClr val="FFFF00"/>
              </a:solidFill>
            </a:endParaRPr>
          </a:p>
          <a:p>
            <a:pPr>
              <a:buFont typeface="Arial" panose="020B0604020202020204" pitchFamily="34" charset="0"/>
              <a:buChar char="•"/>
            </a:pPr>
            <a:r>
              <a:rPr lang="en-GB" altLang="en-US" dirty="0" smtClean="0"/>
              <a:t>Views</a:t>
            </a:r>
            <a:endParaRPr lang="en-GB" altLang="en-US" dirty="0"/>
          </a:p>
        </p:txBody>
      </p:sp>
    </p:spTree>
    <p:extLst>
      <p:ext uri="{BB962C8B-B14F-4D97-AF65-F5344CB8AC3E}">
        <p14:creationId xmlns:p14="http://schemas.microsoft.com/office/powerpoint/2010/main" val="20497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2209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ea typeface="ＭＳ Ｐゴシック" panose="020B0600070205080204" pitchFamily="34" charset="-128"/>
              </a:rPr>
              <a:t>End </a:t>
            </a:r>
            <a:r>
              <a:rPr lang="en-US" altLang="en-US">
                <a:effectLst/>
                <a:ea typeface="ＭＳ Ｐゴシック" panose="020B0600070205080204" pitchFamily="34" charset="-128"/>
              </a:rPr>
              <a:t>of Lesson </a:t>
            </a:r>
            <a:r>
              <a:rPr lang="en-US" altLang="en-US" dirty="0">
                <a:ea typeface="ＭＳ Ｐゴシック" panose="020B0600070205080204" pitchFamily="34" charset="-128"/>
              </a:rPr>
              <a:t>Examples</a:t>
            </a:r>
            <a:endParaRPr lang="en-US" altLang="en-US" dirty="0">
              <a:effectLst/>
              <a:ea typeface="ＭＳ Ｐゴシック" panose="020B0600070205080204" pitchFamily="34" charset="-128"/>
            </a:endParaRPr>
          </a:p>
        </p:txBody>
      </p:sp>
    </p:spTree>
    <p:extLst>
      <p:ext uri="{BB962C8B-B14F-4D97-AF65-F5344CB8AC3E}">
        <p14:creationId xmlns:p14="http://schemas.microsoft.com/office/powerpoint/2010/main" val="10581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1ACE866D-6F7A-4AC8-ABFE-2D43723D3CAC}"/>
              </a:ext>
            </a:extLst>
          </p:cNvPr>
          <p:cNvSpPr>
            <a:spLocks noGrp="1" noRot="1" noChangeArrowheads="1"/>
          </p:cNvSpPr>
          <p:nvPr>
            <p:ph type="title"/>
          </p:nvPr>
        </p:nvSpPr>
        <p:spPr>
          <a:xfrm>
            <a:off x="2579689" y="138113"/>
            <a:ext cx="6384925" cy="755650"/>
          </a:xfrm>
        </p:spPr>
        <p:txBody>
          <a:bodyPr/>
          <a:lstStyle/>
          <a:p>
            <a:pPr eaLnBrk="1" hangingPunct="1">
              <a:defRPr/>
            </a:pPr>
            <a:r>
              <a:rPr lang="en-US" dirty="0"/>
              <a:t>Views</a:t>
            </a:r>
          </a:p>
        </p:txBody>
      </p:sp>
      <p:sp>
        <p:nvSpPr>
          <p:cNvPr id="185347" name="Rectangle 3">
            <a:extLst>
              <a:ext uri="{FF2B5EF4-FFF2-40B4-BE49-F238E27FC236}">
                <a16:creationId xmlns:a16="http://schemas.microsoft.com/office/drawing/2014/main" id="{3BB7408B-1E8A-451D-BF77-A9E1CEAA7957}"/>
              </a:ext>
            </a:extLst>
          </p:cNvPr>
          <p:cNvSpPr>
            <a:spLocks noGrp="1" noChangeArrowheads="1"/>
          </p:cNvSpPr>
          <p:nvPr>
            <p:ph type="body" idx="1"/>
          </p:nvPr>
        </p:nvSpPr>
        <p:spPr>
          <a:xfrm>
            <a:off x="1817689" y="1039813"/>
            <a:ext cx="8358187" cy="5592762"/>
          </a:xfrm>
        </p:spPr>
        <p:txBody>
          <a:bodyPr/>
          <a:lstStyle/>
          <a:p>
            <a:pPr>
              <a:tabLst>
                <a:tab pos="3205163" algn="ctr"/>
              </a:tabLst>
              <a:defRPr/>
            </a:pPr>
            <a:r>
              <a:rPr lang="en-US" dirty="0"/>
              <a:t>In some cases, it is not desirable for all users to see the entire logical model (that is, all the actual relations stored in the database.)</a:t>
            </a:r>
          </a:p>
          <a:p>
            <a:pPr>
              <a:tabLst>
                <a:tab pos="3205163" algn="ctr"/>
              </a:tabLst>
              <a:defRPr/>
            </a:pPr>
            <a:r>
              <a:rPr lang="en-US" dirty="0"/>
              <a:t>Consider a person who needs to know a customer’s loan number but has no need to see the loan amount.  This person should see a relation described, in SQL, by </a:t>
            </a:r>
          </a:p>
          <a:p>
            <a:pPr>
              <a:buNone/>
              <a:tabLst>
                <a:tab pos="3205163" algn="ctr"/>
              </a:tabLst>
              <a:defRPr/>
            </a:pPr>
            <a:r>
              <a:rPr lang="en-US" dirty="0"/>
              <a:t>		         </a:t>
            </a:r>
          </a:p>
          <a:p>
            <a:pPr>
              <a:buNone/>
              <a:tabLst>
                <a:tab pos="3205163" algn="ctr"/>
              </a:tabLst>
              <a:defRPr/>
            </a:pPr>
            <a:r>
              <a:rPr lang="en-US" sz="2000" dirty="0">
                <a:solidFill>
                  <a:srgbClr val="FF0000"/>
                </a:solidFill>
              </a:rPr>
              <a:t>                     (</a:t>
            </a:r>
            <a:r>
              <a:rPr lang="en-US" sz="2000" b="1" dirty="0">
                <a:solidFill>
                  <a:srgbClr val="FF0000"/>
                </a:solidFill>
              </a:rPr>
              <a:t>select </a:t>
            </a:r>
            <a:r>
              <a:rPr lang="en-US" sz="2000" i="1" dirty="0" err="1">
                <a:solidFill>
                  <a:srgbClr val="FF0000"/>
                </a:solidFill>
              </a:rPr>
              <a:t>customer_name</a:t>
            </a:r>
            <a:r>
              <a:rPr lang="en-US" sz="2000" i="1" dirty="0">
                <a:solidFill>
                  <a:srgbClr val="FF0000"/>
                </a:solidFill>
              </a:rPr>
              <a:t>, </a:t>
            </a:r>
            <a:r>
              <a:rPr lang="en-US" sz="2000" i="1" dirty="0" err="1">
                <a:solidFill>
                  <a:srgbClr val="FF0000"/>
                </a:solidFill>
              </a:rPr>
              <a:t>loan_number</a:t>
            </a:r>
            <a:r>
              <a:rPr lang="en-US" sz="2000" i="1" dirty="0">
                <a:solidFill>
                  <a:srgbClr val="FF0000"/>
                </a:solidFill>
              </a:rPr>
              <a:t/>
            </a:r>
            <a:br>
              <a:rPr lang="en-US" sz="2000" i="1" dirty="0">
                <a:solidFill>
                  <a:srgbClr val="FF0000"/>
                </a:solidFill>
              </a:rPr>
            </a:br>
            <a:r>
              <a:rPr lang="en-US" sz="2000" i="1" dirty="0">
                <a:solidFill>
                  <a:srgbClr val="FF0000"/>
                </a:solidFill>
              </a:rPr>
              <a:t>                 </a:t>
            </a:r>
            <a:r>
              <a:rPr lang="en-US" sz="2000" b="1" dirty="0">
                <a:solidFill>
                  <a:srgbClr val="FF0000"/>
                </a:solidFill>
              </a:rPr>
              <a:t>from </a:t>
            </a:r>
            <a:r>
              <a:rPr lang="en-US" sz="2000" i="1" dirty="0">
                <a:solidFill>
                  <a:srgbClr val="FF0000"/>
                </a:solidFill>
              </a:rPr>
              <a:t>borrower, loan</a:t>
            </a:r>
            <a:br>
              <a:rPr lang="en-US" sz="2000" i="1" dirty="0">
                <a:solidFill>
                  <a:srgbClr val="FF0000"/>
                </a:solidFill>
              </a:rPr>
            </a:br>
            <a:r>
              <a:rPr lang="en-US" sz="2000" i="1" dirty="0">
                <a:solidFill>
                  <a:srgbClr val="FF0000"/>
                </a:solidFill>
              </a:rPr>
              <a:t>                 </a:t>
            </a:r>
            <a:r>
              <a:rPr lang="en-US" sz="2000" b="1" dirty="0">
                <a:solidFill>
                  <a:srgbClr val="FF0000"/>
                </a:solidFill>
              </a:rPr>
              <a:t>where </a:t>
            </a:r>
            <a:r>
              <a:rPr lang="en-US" sz="2000" i="1" dirty="0" err="1">
                <a:solidFill>
                  <a:srgbClr val="FF0000"/>
                </a:solidFill>
              </a:rPr>
              <a:t>borrower.loan_number</a:t>
            </a:r>
            <a:r>
              <a:rPr lang="en-US" sz="2000" i="1" dirty="0">
                <a:solidFill>
                  <a:srgbClr val="FF0000"/>
                </a:solidFill>
              </a:rPr>
              <a:t> = </a:t>
            </a:r>
            <a:r>
              <a:rPr lang="en-US" sz="2000" i="1" dirty="0" err="1">
                <a:solidFill>
                  <a:srgbClr val="FF0000"/>
                </a:solidFill>
              </a:rPr>
              <a:t>loan.loan_number</a:t>
            </a:r>
            <a:r>
              <a:rPr lang="en-US" sz="2000" i="1" dirty="0">
                <a:solidFill>
                  <a:srgbClr val="FF0000"/>
                </a:solidFill>
              </a:rPr>
              <a:t> </a:t>
            </a:r>
            <a:r>
              <a:rPr lang="en-US" sz="2000" dirty="0">
                <a:solidFill>
                  <a:srgbClr val="FF0000"/>
                </a:solidFill>
              </a:rPr>
              <a:t>)</a:t>
            </a:r>
          </a:p>
          <a:p>
            <a:pPr>
              <a:spcBef>
                <a:spcPct val="0"/>
              </a:spcBef>
              <a:buNone/>
              <a:tabLst>
                <a:tab pos="3205163" algn="ctr"/>
              </a:tabLst>
              <a:defRPr/>
            </a:pPr>
            <a:endParaRPr lang="en-IN" sz="2000" dirty="0"/>
          </a:p>
          <a:p>
            <a:pPr>
              <a:spcBef>
                <a:spcPct val="0"/>
              </a:spcBef>
              <a:buNone/>
              <a:tabLst>
                <a:tab pos="3205163" algn="ctr"/>
              </a:tabLst>
              <a:defRPr/>
            </a:pPr>
            <a:endParaRPr lang="en-US" sz="2000" dirty="0"/>
          </a:p>
          <a:p>
            <a:pPr>
              <a:buNone/>
              <a:tabLst>
                <a:tab pos="3205163" algn="ctr"/>
              </a:tabLst>
              <a:defRPr/>
            </a:pPr>
            <a:endParaRPr lang="en-US" sz="2000"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581F4-EEB3-44BF-9EBE-333FCD250080}"/>
              </a:ext>
            </a:extLst>
          </p:cNvPr>
          <p:cNvSpPr>
            <a:spLocks noGrp="1"/>
          </p:cNvSpPr>
          <p:nvPr>
            <p:ph idx="1"/>
          </p:nvPr>
        </p:nvSpPr>
        <p:spPr>
          <a:xfrm>
            <a:off x="2044700" y="465138"/>
            <a:ext cx="8229600" cy="4525962"/>
          </a:xfrm>
        </p:spPr>
        <p:txBody>
          <a:bodyPr/>
          <a:lstStyle/>
          <a:p>
            <a:pPr>
              <a:defRPr/>
            </a:pPr>
            <a:r>
              <a:rPr lang="en-IN" b="1" u="sng" dirty="0"/>
              <a:t>A View is a "Virtual Table". It is not like a simple table, but is a virtual table which contains columns and data from different tables (may be one or more tables)</a:t>
            </a:r>
          </a:p>
        </p:txBody>
      </p:sp>
      <p:pic>
        <p:nvPicPr>
          <p:cNvPr id="6147" name="Picture 2" descr="http://www.codeproject.com/KB/database/View/View1.JPG">
            <a:extLst>
              <a:ext uri="{FF2B5EF4-FFF2-40B4-BE49-F238E27FC236}">
                <a16:creationId xmlns:a16="http://schemas.microsoft.com/office/drawing/2014/main" id="{49B4CD53-BDD5-47E7-BE1A-3B4E8330A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76" y="2371726"/>
            <a:ext cx="6983413"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E6C852E-1B19-4A08-8733-2E674602EA45}"/>
              </a:ext>
            </a:extLst>
          </p:cNvPr>
          <p:cNvSpPr>
            <a:spLocks noGrp="1" noRot="1" noChangeArrowheads="1"/>
          </p:cNvSpPr>
          <p:nvPr>
            <p:ph type="title"/>
          </p:nvPr>
        </p:nvSpPr>
        <p:spPr/>
        <p:txBody>
          <a:bodyPr/>
          <a:lstStyle/>
          <a:p>
            <a:pPr eaLnBrk="1" hangingPunct="1">
              <a:defRPr/>
            </a:pPr>
            <a:r>
              <a:rPr lang="en-US"/>
              <a:t>View Definition</a:t>
            </a:r>
          </a:p>
        </p:txBody>
      </p:sp>
      <p:sp>
        <p:nvSpPr>
          <p:cNvPr id="186371" name="Rectangle 3">
            <a:extLst>
              <a:ext uri="{FF2B5EF4-FFF2-40B4-BE49-F238E27FC236}">
                <a16:creationId xmlns:a16="http://schemas.microsoft.com/office/drawing/2014/main" id="{A75AEE55-649A-4F55-85EE-67B92A9FAA99}"/>
              </a:ext>
            </a:extLst>
          </p:cNvPr>
          <p:cNvSpPr>
            <a:spLocks noGrp="1" noChangeArrowheads="1"/>
          </p:cNvSpPr>
          <p:nvPr>
            <p:ph type="body" idx="1"/>
          </p:nvPr>
        </p:nvSpPr>
        <p:spPr>
          <a:xfrm>
            <a:off x="1981201" y="1600200"/>
            <a:ext cx="7847013" cy="4497388"/>
          </a:xfrm>
        </p:spPr>
        <p:txBody>
          <a:bodyPr/>
          <a:lstStyle/>
          <a:p>
            <a:pPr>
              <a:tabLst>
                <a:tab pos="3432175" algn="ctr"/>
              </a:tabLst>
              <a:defRPr/>
            </a:pPr>
            <a:endParaRPr lang="en-IN" dirty="0"/>
          </a:p>
          <a:p>
            <a:pPr>
              <a:tabLst>
                <a:tab pos="3432175" algn="ctr"/>
              </a:tabLst>
              <a:defRPr/>
            </a:pPr>
            <a:endParaRPr lang="en-IN" dirty="0"/>
          </a:p>
          <a:p>
            <a:pPr>
              <a:tabLst>
                <a:tab pos="3432175" algn="ctr"/>
              </a:tabLst>
              <a:defRPr/>
            </a:pPr>
            <a:endParaRPr lang="en-IN" dirty="0"/>
          </a:p>
          <a:p>
            <a:pPr>
              <a:tabLst>
                <a:tab pos="3432175" algn="ctr"/>
              </a:tabLst>
              <a:defRPr/>
            </a:pPr>
            <a:endParaRPr lang="en-IN" dirty="0"/>
          </a:p>
          <a:p>
            <a:pPr>
              <a:tabLst>
                <a:tab pos="3432175" algn="ctr"/>
              </a:tabLst>
              <a:defRPr/>
            </a:pPr>
            <a:r>
              <a:rPr lang="en-IN" dirty="0"/>
              <a:t>View is Virtual relation that does not necessarily actually exist in the database but is produced upon request, at time of request.</a:t>
            </a:r>
            <a:endParaRPr lang="en-US" dirty="0"/>
          </a:p>
        </p:txBody>
      </p:sp>
      <p:pic>
        <p:nvPicPr>
          <p:cNvPr id="7172" name="Picture 4">
            <a:extLst>
              <a:ext uri="{FF2B5EF4-FFF2-40B4-BE49-F238E27FC236}">
                <a16:creationId xmlns:a16="http://schemas.microsoft.com/office/drawing/2014/main" id="{B3A5585F-E4F5-4D52-8F16-A8FB0AC3D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681163"/>
            <a:ext cx="7832725"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705A649-CADC-4DD3-AD45-7A5B1772D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57163"/>
            <a:ext cx="6632575"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C2897-C1DE-4394-BEFB-0D46A410FF7D}"/>
              </a:ext>
            </a:extLst>
          </p:cNvPr>
          <p:cNvSpPr>
            <a:spLocks noGrp="1"/>
          </p:cNvSpPr>
          <p:nvPr>
            <p:ph idx="1"/>
          </p:nvPr>
        </p:nvSpPr>
        <p:spPr/>
        <p:txBody>
          <a:bodyPr>
            <a:normAutofit lnSpcReduction="10000"/>
          </a:bodyPr>
          <a:lstStyle/>
          <a:p>
            <a:pPr>
              <a:defRPr/>
            </a:pPr>
            <a:r>
              <a:rPr lang="en-IN" sz="2000" u="sng" dirty="0"/>
              <a:t>The best view for a particular purpose depends on the information the user needs. </a:t>
            </a:r>
          </a:p>
          <a:p>
            <a:pPr>
              <a:defRPr/>
            </a:pPr>
            <a:r>
              <a:rPr lang="en-IN" sz="2000" dirty="0"/>
              <a:t>For example, in a telephone directory, a user might want to look up the name associated with a number, without concern for the street address. The best view for this purpose would have two columns: the phone numbers (in numeric sequence) in the first column, and the name associated with each number </a:t>
            </a:r>
          </a:p>
          <a:p>
            <a:pPr>
              <a:defRPr/>
            </a:pPr>
            <a:r>
              <a:rPr lang="en-IN" sz="2000" dirty="0"/>
              <a:t>in the second column. Another user might want to look up the phone number associated with a street address, without any need to know the name. The best view for this purpose would have two columns: the street addresses (in alphanumeric order) in the first column, and the phone number in the second column.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A4E7-82C7-45A5-9A34-2B9B0B64DE66}"/>
              </a:ext>
            </a:extLst>
          </p:cNvPr>
          <p:cNvSpPr>
            <a:spLocks noGrp="1"/>
          </p:cNvSpPr>
          <p:nvPr>
            <p:ph type="title"/>
          </p:nvPr>
        </p:nvSpPr>
        <p:spPr/>
        <p:txBody>
          <a:bodyPr>
            <a:normAutofit fontScale="90000"/>
          </a:bodyPr>
          <a:lstStyle/>
          <a:p>
            <a:pPr>
              <a:defRPr/>
            </a:pPr>
            <a:r>
              <a:rPr lang="en-IN" dirty="0"/>
              <a:t>Advantages of views</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id="{3C4C5DAC-CDE2-4257-AD2E-E7083696174C}"/>
              </a:ext>
            </a:extLst>
          </p:cNvPr>
          <p:cNvSpPr>
            <a:spLocks noGrp="1"/>
          </p:cNvSpPr>
          <p:nvPr>
            <p:ph idx="1"/>
          </p:nvPr>
        </p:nvSpPr>
        <p:spPr>
          <a:xfrm>
            <a:off x="1402793" y="1572613"/>
            <a:ext cx="8570912" cy="5946775"/>
          </a:xfrm>
        </p:spPr>
        <p:txBody>
          <a:bodyPr/>
          <a:lstStyle/>
          <a:p>
            <a:pPr>
              <a:defRPr/>
            </a:pPr>
            <a:endParaRPr lang="en-IN" dirty="0"/>
          </a:p>
          <a:p>
            <a:pPr>
              <a:defRPr/>
            </a:pPr>
            <a:r>
              <a:rPr lang="en-IN" b="1" dirty="0"/>
              <a:t>Security </a:t>
            </a:r>
            <a:r>
              <a:rPr lang="en-IN" dirty="0"/>
              <a:t>Each user can be given permission to access the database only through a small set of views that contain the specific data the user is authorized to see</a:t>
            </a:r>
          </a:p>
          <a:p>
            <a:pPr>
              <a:defRPr/>
            </a:pPr>
            <a:r>
              <a:rPr lang="en-IN" b="1" dirty="0"/>
              <a:t>Query Simplicity </a:t>
            </a:r>
            <a:r>
              <a:rPr lang="en-IN" dirty="0"/>
              <a:t>A view can draw data from several different tables and present it as a single table, turning multi-table queries into single-table queries against the view.</a:t>
            </a:r>
          </a:p>
          <a:p>
            <a:pPr>
              <a:defRPr/>
            </a:pPr>
            <a:r>
              <a:rPr lang="en-IN" b="1" dirty="0"/>
              <a:t>Structural simplicity </a:t>
            </a:r>
            <a:r>
              <a:rPr lang="en-IN" dirty="0"/>
              <a:t>Views can give a user a "personalized" view of the database structure, presenting the database as a set of virtual tables that make sense for that user.</a:t>
            </a:r>
          </a:p>
          <a:p>
            <a:pPr>
              <a:defRPr/>
            </a:pPr>
            <a:r>
              <a:rPr lang="en-IN" dirty="0"/>
              <a:t/>
            </a:r>
            <a:br>
              <a:rPr lang="en-IN" dirty="0"/>
            </a:br>
            <a:r>
              <a:rPr lang="en-IN" dirty="0"/>
              <a:t> </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FAE49-7B92-49CC-8FDD-8DA216CF9539}"/>
              </a:ext>
            </a:extLst>
          </p:cNvPr>
          <p:cNvSpPr>
            <a:spLocks noGrp="1"/>
          </p:cNvSpPr>
          <p:nvPr>
            <p:ph idx="1"/>
          </p:nvPr>
        </p:nvSpPr>
        <p:spPr/>
        <p:txBody>
          <a:bodyPr/>
          <a:lstStyle/>
          <a:p>
            <a:pPr>
              <a:defRPr/>
            </a:pPr>
            <a:r>
              <a:rPr lang="en-IN" b="1" dirty="0"/>
              <a:t>Consistency </a:t>
            </a:r>
            <a:r>
              <a:rPr lang="en-IN" dirty="0"/>
              <a:t>A view can present a consistent, unchanged image of the structure of the database, even if the source tables are split, restructured, or renamed.</a:t>
            </a:r>
          </a:p>
          <a:p>
            <a:pPr>
              <a:defRPr/>
            </a:pPr>
            <a:r>
              <a:rPr lang="en-IN" b="1" dirty="0"/>
              <a:t>Data Integrity </a:t>
            </a:r>
            <a:r>
              <a:rPr lang="en-IN" dirty="0"/>
              <a:t>If data is accessed and entered through a view, the DBMS can automatically check the data to ensure that it meets the specified integrity constraints.</a:t>
            </a:r>
          </a:p>
          <a:p>
            <a:pPr>
              <a:defRPr/>
            </a:pP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245</TotalTime>
  <Words>1395</Words>
  <Application>Microsoft Office PowerPoint</Application>
  <PresentationFormat>Widescreen</PresentationFormat>
  <Paragraphs>96</Paragraphs>
  <Slides>20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Arial</vt:lpstr>
      <vt:lpstr>Calibri</vt:lpstr>
      <vt:lpstr>Helvetica</vt:lpstr>
      <vt:lpstr>Symbol</vt:lpstr>
      <vt:lpstr>Tahoma</vt:lpstr>
      <vt:lpstr>Times New Roman</vt:lpstr>
      <vt:lpstr>Trebuchet MS</vt:lpstr>
      <vt:lpstr>Wingdings</vt:lpstr>
      <vt:lpstr>Wingdings 3</vt:lpstr>
      <vt:lpstr>Facet</vt:lpstr>
      <vt:lpstr>PowerPoint Presentation</vt:lpstr>
      <vt:lpstr>PowerPoint Presentation</vt:lpstr>
      <vt:lpstr>Views</vt:lpstr>
      <vt:lpstr>PowerPoint Presentation</vt:lpstr>
      <vt:lpstr>View Definition</vt:lpstr>
      <vt:lpstr>PowerPoint Presentation</vt:lpstr>
      <vt:lpstr>PowerPoint Presentation</vt:lpstr>
      <vt:lpstr>Advantages of views  </vt:lpstr>
      <vt:lpstr>PowerPoint Presentation</vt:lpstr>
      <vt:lpstr>PowerPoint Presentation</vt:lpstr>
      <vt:lpstr>What is Materialized View in database </vt:lpstr>
      <vt:lpstr>PowerPoint Presentation</vt:lpstr>
      <vt:lpstr>PowerPoint Presentation</vt:lpstr>
      <vt:lpstr>Need of Materialized View  </vt:lpstr>
      <vt:lpstr>PowerPoint Presentation</vt:lpstr>
      <vt:lpstr>Types of Materialized Views </vt:lpstr>
      <vt:lpstr>Refreshing Materialized Views</vt:lpstr>
      <vt:lpstr>Refresh Methods</vt:lpstr>
      <vt:lpstr>Materialized View Log for Fast Refresh</vt:lpstr>
      <vt:lpstr>End of Lesson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COMP3002 – Advanced Database</dc:title>
  <dc:creator>Darcy Ricetto</dc:creator>
  <cp:lastModifiedBy>Ricetto, Darcy</cp:lastModifiedBy>
  <cp:revision>22</cp:revision>
  <dcterms:created xsi:type="dcterms:W3CDTF">2020-09-21T22:23:14Z</dcterms:created>
  <dcterms:modified xsi:type="dcterms:W3CDTF">2021-12-07T21:38:43Z</dcterms:modified>
</cp:coreProperties>
</file>