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91" r:id="rId2"/>
    <p:sldId id="340" r:id="rId3"/>
    <p:sldId id="309" r:id="rId4"/>
    <p:sldId id="310" r:id="rId5"/>
    <p:sldId id="311" r:id="rId6"/>
    <p:sldId id="314" r:id="rId7"/>
    <p:sldId id="312" r:id="rId8"/>
    <p:sldId id="315" r:id="rId9"/>
    <p:sldId id="320" r:id="rId10"/>
    <p:sldId id="325" r:id="rId11"/>
    <p:sldId id="328" r:id="rId12"/>
    <p:sldId id="330" r:id="rId13"/>
    <p:sldId id="335" r:id="rId14"/>
    <p:sldId id="339" r:id="rId15"/>
    <p:sldId id="337" r:id="rId16"/>
    <p:sldId id="338" r:id="rId17"/>
    <p:sldId id="33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E6EF-E19A-4021-9E07-FBB21239100E}" type="datetimeFigureOut">
              <a:rPr lang="en-CA" smtClean="0"/>
              <a:t>2022-05-24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5276D-6D92-49D6-9D9C-3500639B5B31}" type="slidenum">
              <a:rPr lang="en-CA" smtClean="0"/>
              <a:t>‹#›</a:t>
            </a:fld>
            <a:endParaRPr lang="en-CA"/>
          </a:p>
        </p:txBody>
      </p:sp>
    </p:spTree>
    <p:extLst>
      <p:ext uri="{BB962C8B-B14F-4D97-AF65-F5344CB8AC3E}">
        <p14:creationId xmlns:p14="http://schemas.microsoft.com/office/powerpoint/2010/main" val="21600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0603809-D6A8-4100-86BC-5D8EC13F61E2}" type="slidenum">
              <a:rPr lang="en-US" altLang="en-US" sz="1200"/>
              <a:pPr/>
              <a:t>1</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71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26D04AF-4FB5-4ABE-A31C-08725108E76F}" type="slidenum">
              <a:rPr lang="en-US" altLang="en-US" sz="1200"/>
              <a:pPr algn="r"/>
              <a:t>17</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5176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pPr>
              <a:defRPr/>
            </a:pPr>
            <a:r>
              <a:rPr lang="en-US" dirty="0" smtClean="0">
                <a:effectLst>
                  <a:outerShdw blurRad="38100" dist="38100" dir="2700000" algn="tl">
                    <a:srgbClr val="C0C0C0"/>
                  </a:outerShdw>
                </a:effectLst>
              </a:rPr>
              <a:t>Lesson 2</a:t>
            </a:r>
            <a:r>
              <a:rPr lang="en-US" dirty="0">
                <a:effectLst>
                  <a:outerShdw blurRad="38100" dist="38100" dir="2700000" algn="tl">
                    <a:srgbClr val="C0C0C0"/>
                  </a:outerShdw>
                </a:effectLst>
              </a:rPr>
              <a:t>: Data Functions</a:t>
            </a:r>
          </a:p>
        </p:txBody>
      </p:sp>
    </p:spTree>
    <p:extLst>
      <p:ext uri="{BB962C8B-B14F-4D97-AF65-F5344CB8AC3E}">
        <p14:creationId xmlns:p14="http://schemas.microsoft.com/office/powerpoint/2010/main" val="161872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Books Table</a:t>
            </a:r>
          </a:p>
        </p:txBody>
      </p:sp>
      <p:sp>
        <p:nvSpPr>
          <p:cNvPr id="3" name="Content Placeholder 2"/>
          <p:cNvSpPr>
            <a:spLocks noGrp="1"/>
          </p:cNvSpPr>
          <p:nvPr>
            <p:ph idx="1"/>
          </p:nvPr>
        </p:nvSpPr>
        <p:spPr/>
        <p:txBody>
          <a:bodyPr>
            <a:normAutofit/>
          </a:bodyPr>
          <a:lstStyle/>
          <a:p>
            <a:pPr>
              <a:buNone/>
            </a:pPr>
            <a:r>
              <a:rPr lang="en-US" dirty="0"/>
              <a:t>CREATE TABLE Books</a:t>
            </a:r>
          </a:p>
          <a:p>
            <a:pPr>
              <a:buNone/>
            </a:pPr>
            <a:r>
              <a:rPr lang="en-US" dirty="0"/>
              <a:t>(</a:t>
            </a:r>
          </a:p>
          <a:p>
            <a:pPr>
              <a:buNone/>
            </a:pPr>
            <a:r>
              <a:rPr lang="en-US" dirty="0" err="1"/>
              <a:t>BookID</a:t>
            </a:r>
            <a:r>
              <a:rPr lang="en-US" dirty="0"/>
              <a:t> SMALLINT NOT NULL PRIMARY KEY,</a:t>
            </a:r>
          </a:p>
          <a:p>
            <a:pPr>
              <a:buNone/>
            </a:pPr>
            <a:r>
              <a:rPr lang="en-US" dirty="0" err="1"/>
              <a:t>BookTitle</a:t>
            </a:r>
            <a:r>
              <a:rPr lang="en-US" dirty="0"/>
              <a:t> VARCHAR(60) NOT NULL,</a:t>
            </a:r>
          </a:p>
          <a:p>
            <a:pPr>
              <a:buNone/>
            </a:pPr>
            <a:r>
              <a:rPr lang="en-US" dirty="0"/>
              <a:t>Copyright YEAR NOT NULL</a:t>
            </a:r>
          </a:p>
          <a:p>
            <a:pPr>
              <a:buNone/>
            </a:pPr>
            <a:r>
              <a:rPr lang="en-US" dirty="0"/>
              <a:t>);</a:t>
            </a:r>
          </a:p>
        </p:txBody>
      </p:sp>
    </p:spTree>
    <p:extLst>
      <p:ext uri="{BB962C8B-B14F-4D97-AF65-F5344CB8AC3E}">
        <p14:creationId xmlns:p14="http://schemas.microsoft.com/office/powerpoint/2010/main" val="344008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Authors Table</a:t>
            </a:r>
          </a:p>
        </p:txBody>
      </p:sp>
      <p:sp>
        <p:nvSpPr>
          <p:cNvPr id="3" name="Content Placeholder 2"/>
          <p:cNvSpPr>
            <a:spLocks noGrp="1"/>
          </p:cNvSpPr>
          <p:nvPr>
            <p:ph idx="1"/>
          </p:nvPr>
        </p:nvSpPr>
        <p:spPr/>
        <p:txBody>
          <a:bodyPr>
            <a:normAutofit/>
          </a:bodyPr>
          <a:lstStyle/>
          <a:p>
            <a:pPr>
              <a:buNone/>
            </a:pPr>
            <a:r>
              <a:rPr lang="en-US" dirty="0"/>
              <a:t>CREATE TABLE Authors</a:t>
            </a:r>
          </a:p>
          <a:p>
            <a:pPr>
              <a:buNone/>
            </a:pPr>
            <a:r>
              <a:rPr lang="en-US" dirty="0"/>
              <a:t>(</a:t>
            </a:r>
          </a:p>
          <a:p>
            <a:pPr>
              <a:buNone/>
            </a:pPr>
            <a:r>
              <a:rPr lang="en-US" dirty="0" err="1"/>
              <a:t>AuthID</a:t>
            </a:r>
            <a:r>
              <a:rPr lang="en-US" dirty="0"/>
              <a:t> SMALLINT NOT NULL PRIMARY KEY,</a:t>
            </a:r>
          </a:p>
          <a:p>
            <a:pPr>
              <a:buNone/>
            </a:pPr>
            <a:r>
              <a:rPr lang="en-US" dirty="0" err="1"/>
              <a:t>AuthFN</a:t>
            </a:r>
            <a:r>
              <a:rPr lang="en-US" dirty="0"/>
              <a:t> VARCHAR(20),</a:t>
            </a:r>
          </a:p>
          <a:p>
            <a:pPr>
              <a:buNone/>
            </a:pPr>
            <a:r>
              <a:rPr lang="en-US" dirty="0" err="1"/>
              <a:t>AuthMN</a:t>
            </a:r>
            <a:r>
              <a:rPr lang="en-US" dirty="0"/>
              <a:t> VARCHAR(20),</a:t>
            </a:r>
          </a:p>
          <a:p>
            <a:pPr>
              <a:buNone/>
            </a:pPr>
            <a:r>
              <a:rPr lang="en-US" dirty="0" err="1"/>
              <a:t>AuthLN</a:t>
            </a:r>
            <a:r>
              <a:rPr lang="en-US" dirty="0"/>
              <a:t> VARCHAR(20)</a:t>
            </a:r>
          </a:p>
          <a:p>
            <a:pPr>
              <a:buNone/>
            </a:pPr>
            <a:r>
              <a:rPr lang="en-US" dirty="0"/>
              <a:t>);</a:t>
            </a:r>
          </a:p>
        </p:txBody>
      </p:sp>
    </p:spTree>
    <p:extLst>
      <p:ext uri="{BB962C8B-B14F-4D97-AF65-F5344CB8AC3E}">
        <p14:creationId xmlns:p14="http://schemas.microsoft.com/office/powerpoint/2010/main" val="99538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AuthorBook</a:t>
            </a:r>
            <a:r>
              <a:rPr lang="en-US" dirty="0"/>
              <a:t> Table</a:t>
            </a:r>
          </a:p>
        </p:txBody>
      </p:sp>
      <p:sp>
        <p:nvSpPr>
          <p:cNvPr id="3" name="Content Placeholder 2"/>
          <p:cNvSpPr>
            <a:spLocks noGrp="1"/>
          </p:cNvSpPr>
          <p:nvPr>
            <p:ph idx="1"/>
          </p:nvPr>
        </p:nvSpPr>
        <p:spPr/>
        <p:txBody>
          <a:bodyPr>
            <a:normAutofit/>
          </a:bodyPr>
          <a:lstStyle/>
          <a:p>
            <a:pPr>
              <a:buNone/>
            </a:pPr>
            <a:r>
              <a:rPr lang="en-US" dirty="0"/>
              <a:t>CREATE TABLE </a:t>
            </a:r>
            <a:r>
              <a:rPr lang="en-US" dirty="0" err="1"/>
              <a:t>AuthorBook</a:t>
            </a:r>
            <a:endParaRPr lang="en-US" dirty="0"/>
          </a:p>
          <a:p>
            <a:pPr>
              <a:buNone/>
            </a:pPr>
            <a:r>
              <a:rPr lang="en-US" dirty="0"/>
              <a:t>(</a:t>
            </a:r>
          </a:p>
          <a:p>
            <a:pPr>
              <a:buNone/>
            </a:pPr>
            <a:r>
              <a:rPr lang="en-US" dirty="0" err="1"/>
              <a:t>AuthID</a:t>
            </a:r>
            <a:r>
              <a:rPr lang="en-US" dirty="0"/>
              <a:t> SMALLINT NOT NULL,</a:t>
            </a:r>
          </a:p>
          <a:p>
            <a:pPr>
              <a:buNone/>
            </a:pPr>
            <a:r>
              <a:rPr lang="en-US" dirty="0" err="1"/>
              <a:t>BookID</a:t>
            </a:r>
            <a:r>
              <a:rPr lang="en-US" dirty="0"/>
              <a:t> SMALLINT NOT NULL,</a:t>
            </a:r>
          </a:p>
          <a:p>
            <a:pPr>
              <a:buNone/>
            </a:pPr>
            <a:r>
              <a:rPr lang="en-US" dirty="0"/>
              <a:t>PRIMARY KEY (</a:t>
            </a:r>
            <a:r>
              <a:rPr lang="en-US" dirty="0" err="1"/>
              <a:t>AuthID</a:t>
            </a:r>
            <a:r>
              <a:rPr lang="en-US" dirty="0"/>
              <a:t>, </a:t>
            </a:r>
            <a:r>
              <a:rPr lang="en-US" dirty="0" err="1"/>
              <a:t>BookID</a:t>
            </a:r>
            <a:r>
              <a:rPr lang="en-US" dirty="0"/>
              <a:t>),</a:t>
            </a:r>
          </a:p>
          <a:p>
            <a:pPr>
              <a:buNone/>
            </a:pPr>
            <a:r>
              <a:rPr lang="en-US" dirty="0"/>
              <a:t>FOREIGN KEY (</a:t>
            </a:r>
            <a:r>
              <a:rPr lang="en-US" dirty="0" err="1"/>
              <a:t>AuthID</a:t>
            </a:r>
            <a:r>
              <a:rPr lang="en-US" dirty="0"/>
              <a:t>) REFERENCES Authors (</a:t>
            </a:r>
            <a:r>
              <a:rPr lang="en-US" dirty="0" err="1"/>
              <a:t>AuthID</a:t>
            </a:r>
            <a:r>
              <a:rPr lang="en-US" dirty="0"/>
              <a:t>),</a:t>
            </a:r>
          </a:p>
          <a:p>
            <a:pPr>
              <a:buNone/>
            </a:pPr>
            <a:r>
              <a:rPr lang="en-US" dirty="0"/>
              <a:t>FOREIGN KEY (</a:t>
            </a:r>
            <a:r>
              <a:rPr lang="en-US" dirty="0" err="1"/>
              <a:t>BookID</a:t>
            </a:r>
            <a:r>
              <a:rPr lang="en-US" dirty="0"/>
              <a:t>) REFERENCES Books (</a:t>
            </a:r>
            <a:r>
              <a:rPr lang="en-US" dirty="0" err="1"/>
              <a:t>BookID</a:t>
            </a:r>
            <a:r>
              <a:rPr lang="en-US" dirty="0"/>
              <a:t>)</a:t>
            </a:r>
          </a:p>
          <a:p>
            <a:pPr>
              <a:buNone/>
            </a:pPr>
            <a:r>
              <a:rPr lang="en-US" dirty="0"/>
              <a:t>);</a:t>
            </a:r>
          </a:p>
        </p:txBody>
      </p:sp>
    </p:spTree>
    <p:extLst>
      <p:ext uri="{BB962C8B-B14F-4D97-AF65-F5344CB8AC3E}">
        <p14:creationId xmlns:p14="http://schemas.microsoft.com/office/powerpoint/2010/main" val="94471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Authors Table</a:t>
            </a:r>
          </a:p>
        </p:txBody>
      </p:sp>
      <p:sp>
        <p:nvSpPr>
          <p:cNvPr id="3" name="Content Placeholder 2"/>
          <p:cNvSpPr>
            <a:spLocks noGrp="1"/>
          </p:cNvSpPr>
          <p:nvPr>
            <p:ph idx="1"/>
          </p:nvPr>
        </p:nvSpPr>
        <p:spPr/>
        <p:txBody>
          <a:bodyPr>
            <a:normAutofit/>
          </a:bodyPr>
          <a:lstStyle/>
          <a:p>
            <a:pPr>
              <a:buNone/>
            </a:pPr>
            <a:r>
              <a:rPr lang="en-US" dirty="0"/>
              <a:t>CREATE TABLE Authors</a:t>
            </a:r>
          </a:p>
          <a:p>
            <a:pPr>
              <a:buNone/>
            </a:pPr>
            <a:r>
              <a:rPr lang="en-US" dirty="0"/>
              <a:t>(</a:t>
            </a:r>
          </a:p>
          <a:p>
            <a:pPr>
              <a:buNone/>
            </a:pPr>
            <a:r>
              <a:rPr lang="en-US" dirty="0" err="1"/>
              <a:t>AuthID</a:t>
            </a:r>
            <a:r>
              <a:rPr lang="en-US" dirty="0"/>
              <a:t> SMALLINT NOT NULL PRIMARY KEY,</a:t>
            </a:r>
          </a:p>
          <a:p>
            <a:pPr>
              <a:buNone/>
            </a:pPr>
            <a:r>
              <a:rPr lang="en-US" dirty="0" err="1"/>
              <a:t>AuthFN</a:t>
            </a:r>
            <a:r>
              <a:rPr lang="en-US" dirty="0"/>
              <a:t> VARCHAR(20),</a:t>
            </a:r>
          </a:p>
          <a:p>
            <a:pPr>
              <a:buNone/>
            </a:pPr>
            <a:r>
              <a:rPr lang="en-US" dirty="0" err="1"/>
              <a:t>AuthMN</a:t>
            </a:r>
            <a:r>
              <a:rPr lang="en-US" dirty="0"/>
              <a:t> VARCHAR(20),</a:t>
            </a:r>
          </a:p>
          <a:p>
            <a:pPr>
              <a:buNone/>
            </a:pPr>
            <a:r>
              <a:rPr lang="en-US" dirty="0" err="1"/>
              <a:t>AuthLN</a:t>
            </a:r>
            <a:r>
              <a:rPr lang="en-US" dirty="0"/>
              <a:t> VARCHAR(20)</a:t>
            </a:r>
          </a:p>
          <a:p>
            <a:pPr>
              <a:buNone/>
            </a:pPr>
            <a:r>
              <a:rPr lang="en-US" dirty="0"/>
              <a:t>);</a:t>
            </a:r>
          </a:p>
        </p:txBody>
      </p:sp>
    </p:spTree>
    <p:extLst>
      <p:ext uri="{BB962C8B-B14F-4D97-AF65-F5344CB8AC3E}">
        <p14:creationId xmlns:p14="http://schemas.microsoft.com/office/powerpoint/2010/main" val="360558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 into a Table</a:t>
            </a:r>
          </a:p>
        </p:txBody>
      </p:sp>
      <p:sp>
        <p:nvSpPr>
          <p:cNvPr id="3" name="Content Placeholder 2"/>
          <p:cNvSpPr>
            <a:spLocks noGrp="1"/>
          </p:cNvSpPr>
          <p:nvPr>
            <p:ph idx="1"/>
          </p:nvPr>
        </p:nvSpPr>
        <p:spPr>
          <a:xfrm>
            <a:off x="454912" y="1466335"/>
            <a:ext cx="9652915" cy="5218670"/>
          </a:xfrm>
        </p:spPr>
        <p:txBody>
          <a:bodyPr>
            <a:normAutofit fontScale="77500" lnSpcReduction="20000"/>
          </a:bodyPr>
          <a:lstStyle/>
          <a:p>
            <a:r>
              <a:rPr lang="en-US" dirty="0"/>
              <a:t>The SQL INSERT statement is used to insert a one or more records into a table. </a:t>
            </a:r>
          </a:p>
          <a:p>
            <a:pPr marL="0" indent="0">
              <a:buNone/>
            </a:pPr>
            <a:endParaRPr lang="en-US" dirty="0"/>
          </a:p>
          <a:p>
            <a:pPr marL="0" indent="0">
              <a:buNone/>
            </a:pPr>
            <a:r>
              <a:rPr lang="en-US" dirty="0"/>
              <a:t>INSERT INTO table</a:t>
            </a:r>
          </a:p>
          <a:p>
            <a:pPr marL="0" indent="0">
              <a:buNone/>
            </a:pPr>
            <a:r>
              <a:rPr lang="en-US" dirty="0"/>
              <a:t>(column1, column2, ... )</a:t>
            </a:r>
          </a:p>
          <a:p>
            <a:pPr marL="0" indent="0">
              <a:buNone/>
            </a:pPr>
            <a:r>
              <a:rPr lang="en-US" dirty="0"/>
              <a:t>VALUES</a:t>
            </a:r>
          </a:p>
          <a:p>
            <a:pPr marL="0" indent="0">
              <a:buNone/>
            </a:pPr>
            <a:r>
              <a:rPr lang="en-US" dirty="0"/>
              <a:t>(expression1, expression2, ... );</a:t>
            </a:r>
          </a:p>
          <a:p>
            <a:pPr marL="0" indent="0">
              <a:buNone/>
            </a:pPr>
            <a:endParaRPr lang="en-US" dirty="0"/>
          </a:p>
          <a:p>
            <a:pPr marL="0" indent="0">
              <a:buNone/>
            </a:pPr>
            <a:r>
              <a:rPr lang="en-US" dirty="0"/>
              <a:t>table</a:t>
            </a:r>
          </a:p>
          <a:p>
            <a:pPr marL="0" indent="0">
              <a:buNone/>
            </a:pPr>
            <a:r>
              <a:rPr lang="en-US" dirty="0"/>
              <a:t>    </a:t>
            </a:r>
            <a:r>
              <a:rPr lang="en-US" b="1" dirty="0"/>
              <a:t>The table in which to insert the records.</a:t>
            </a:r>
          </a:p>
          <a:p>
            <a:pPr marL="0" indent="0">
              <a:buNone/>
            </a:pPr>
            <a:r>
              <a:rPr lang="en-US" dirty="0"/>
              <a:t>column1, column2</a:t>
            </a:r>
          </a:p>
          <a:p>
            <a:pPr marL="0" indent="0">
              <a:buNone/>
            </a:pPr>
            <a:r>
              <a:rPr lang="en-US" dirty="0"/>
              <a:t>    </a:t>
            </a:r>
            <a:r>
              <a:rPr lang="en-US" b="1" dirty="0"/>
              <a:t>These are the columns in the table to insert values.</a:t>
            </a:r>
          </a:p>
          <a:p>
            <a:pPr marL="0" indent="0">
              <a:buNone/>
            </a:pPr>
            <a:r>
              <a:rPr lang="en-US" dirty="0"/>
              <a:t>expression1, expression2</a:t>
            </a:r>
          </a:p>
          <a:p>
            <a:pPr marL="0" indent="0">
              <a:buNone/>
            </a:pPr>
            <a:r>
              <a:rPr lang="en-US" dirty="0"/>
              <a:t>    </a:t>
            </a:r>
            <a:r>
              <a:rPr lang="en-US" b="1" dirty="0"/>
              <a:t>These are the values to assign to the columns in the table. So column1 would be assigned the value of expression1, column2 would be assigned the value of expression2, and so on.</a:t>
            </a:r>
          </a:p>
          <a:p>
            <a:pPr marL="0" indent="0">
              <a:buNone/>
            </a:pPr>
            <a:r>
              <a:rPr lang="en-US" dirty="0" err="1"/>
              <a:t>source_tables</a:t>
            </a:r>
            <a:endParaRPr lang="en-US" dirty="0"/>
          </a:p>
          <a:p>
            <a:pPr marL="0" indent="0">
              <a:buNone/>
            </a:pPr>
            <a:r>
              <a:rPr lang="en-US" dirty="0"/>
              <a:t>    </a:t>
            </a:r>
            <a:r>
              <a:rPr lang="en-US" b="1" dirty="0"/>
              <a:t>Used when inserting records from another table. This is the source table when performing the insert.</a:t>
            </a:r>
          </a:p>
          <a:p>
            <a:pPr marL="0" indent="0">
              <a:buNone/>
            </a:pPr>
            <a:r>
              <a:rPr lang="en-US" b="1" dirty="0"/>
              <a:t>WHERE conditions</a:t>
            </a:r>
          </a:p>
          <a:p>
            <a:pPr marL="0" indent="0">
              <a:buNone/>
            </a:pPr>
            <a:r>
              <a:rPr lang="en-US" dirty="0"/>
              <a:t>    </a:t>
            </a:r>
          </a:p>
        </p:txBody>
      </p:sp>
    </p:spTree>
    <p:extLst>
      <p:ext uri="{BB962C8B-B14F-4D97-AF65-F5344CB8AC3E}">
        <p14:creationId xmlns:p14="http://schemas.microsoft.com/office/powerpoint/2010/main" val="99057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EXAMPLES</a:t>
            </a:r>
          </a:p>
        </p:txBody>
      </p:sp>
      <p:sp>
        <p:nvSpPr>
          <p:cNvPr id="3" name="Content Placeholder 2"/>
          <p:cNvSpPr>
            <a:spLocks noGrp="1"/>
          </p:cNvSpPr>
          <p:nvPr>
            <p:ph idx="1"/>
          </p:nvPr>
        </p:nvSpPr>
        <p:spPr/>
        <p:txBody>
          <a:bodyPr>
            <a:normAutofit/>
          </a:bodyPr>
          <a:lstStyle/>
          <a:p>
            <a:pPr>
              <a:buNone/>
            </a:pPr>
            <a:r>
              <a:rPr lang="en-US" dirty="0"/>
              <a:t>INSERT INTO </a:t>
            </a:r>
            <a:r>
              <a:rPr lang="en-US" dirty="0" err="1"/>
              <a:t>tbl_name</a:t>
            </a:r>
            <a:r>
              <a:rPr lang="en-US" dirty="0"/>
              <a:t> () VALUES();</a:t>
            </a:r>
          </a:p>
          <a:p>
            <a:pPr>
              <a:buNone/>
            </a:pPr>
            <a:endParaRPr lang="en-US" dirty="0"/>
          </a:p>
          <a:p>
            <a:pPr>
              <a:buNone/>
            </a:pPr>
            <a:r>
              <a:rPr lang="en-US" dirty="0"/>
              <a:t>INSERT INTO employees (  </a:t>
            </a:r>
            <a:r>
              <a:rPr lang="en-US" dirty="0" err="1"/>
              <a:t>empNum</a:t>
            </a:r>
            <a:r>
              <a:rPr lang="en-US" dirty="0"/>
              <a:t>, </a:t>
            </a:r>
            <a:r>
              <a:rPr lang="en-US" dirty="0" err="1"/>
              <a:t>lastName</a:t>
            </a:r>
            <a:r>
              <a:rPr lang="en-US" dirty="0"/>
              <a:t>, </a:t>
            </a:r>
            <a:r>
              <a:rPr lang="en-US" dirty="0" err="1"/>
              <a:t>firstName</a:t>
            </a:r>
            <a:r>
              <a:rPr lang="en-US" dirty="0"/>
              <a:t>  )</a:t>
            </a:r>
          </a:p>
          <a:p>
            <a:pPr>
              <a:buNone/>
            </a:pPr>
            <a:r>
              <a:rPr lang="en-US" dirty="0"/>
              <a:t>    VALUES (    1013, ‘Ricetto ‘, ‘Darcy'    );</a:t>
            </a:r>
          </a:p>
          <a:p>
            <a:pPr>
              <a:buNone/>
            </a:pPr>
            <a:endParaRPr lang="en-US" dirty="0"/>
          </a:p>
          <a:p>
            <a:pPr>
              <a:buNone/>
            </a:pPr>
            <a:r>
              <a:rPr lang="en-US" dirty="0"/>
              <a:t>INSERT INTO employees (  </a:t>
            </a:r>
            <a:r>
              <a:rPr lang="en-US" dirty="0" err="1"/>
              <a:t>empNum</a:t>
            </a:r>
            <a:r>
              <a:rPr lang="en-US" dirty="0"/>
              <a:t>, </a:t>
            </a:r>
            <a:r>
              <a:rPr lang="en-US" dirty="0" err="1"/>
              <a:t>bdate</a:t>
            </a:r>
            <a:r>
              <a:rPr lang="en-US" dirty="0"/>
              <a:t>, </a:t>
            </a:r>
            <a:r>
              <a:rPr lang="en-US" dirty="0" err="1"/>
              <a:t>bank_account</a:t>
            </a:r>
            <a:r>
              <a:rPr lang="en-US" dirty="0"/>
              <a:t>, </a:t>
            </a:r>
            <a:r>
              <a:rPr lang="en-US" dirty="0" err="1"/>
              <a:t>lastName</a:t>
            </a:r>
            <a:r>
              <a:rPr lang="en-US" dirty="0"/>
              <a:t>, </a:t>
            </a:r>
            <a:r>
              <a:rPr lang="en-US" dirty="0" err="1"/>
              <a:t>firstName</a:t>
            </a:r>
            <a:r>
              <a:rPr lang="en-US" dirty="0"/>
              <a:t>  ) VALUES (    1013,’20020901’,’9999999999’ , ‘Ricetto ‘, ‘Darcy’  );</a:t>
            </a:r>
          </a:p>
          <a:p>
            <a:pPr>
              <a:buNone/>
            </a:pPr>
            <a:endParaRPr lang="en-US" dirty="0"/>
          </a:p>
        </p:txBody>
      </p:sp>
    </p:spTree>
    <p:extLst>
      <p:ext uri="{BB962C8B-B14F-4D97-AF65-F5344CB8AC3E}">
        <p14:creationId xmlns:p14="http://schemas.microsoft.com/office/powerpoint/2010/main" val="93264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EXAMPLES</a:t>
            </a:r>
          </a:p>
        </p:txBody>
      </p:sp>
      <p:sp>
        <p:nvSpPr>
          <p:cNvPr id="3" name="Content Placeholder 2"/>
          <p:cNvSpPr>
            <a:spLocks noGrp="1"/>
          </p:cNvSpPr>
          <p:nvPr>
            <p:ph idx="1"/>
          </p:nvPr>
        </p:nvSpPr>
        <p:spPr/>
        <p:txBody>
          <a:bodyPr>
            <a:normAutofit/>
          </a:bodyPr>
          <a:lstStyle/>
          <a:p>
            <a:pPr>
              <a:buNone/>
            </a:pPr>
            <a:r>
              <a:rPr lang="en-US" dirty="0"/>
              <a:t>INSERT INTO employees (</a:t>
            </a:r>
          </a:p>
          <a:p>
            <a:pPr>
              <a:buNone/>
            </a:pPr>
            <a:r>
              <a:rPr lang="en-US" dirty="0"/>
              <a:t>    </a:t>
            </a:r>
            <a:r>
              <a:rPr lang="en-US" dirty="0" err="1"/>
              <a:t>empNum</a:t>
            </a:r>
            <a:r>
              <a:rPr lang="en-US" dirty="0"/>
              <a:t>, </a:t>
            </a:r>
            <a:r>
              <a:rPr lang="en-US" dirty="0" err="1"/>
              <a:t>lastName</a:t>
            </a:r>
            <a:r>
              <a:rPr lang="en-US" dirty="0"/>
              <a:t>, </a:t>
            </a:r>
            <a:r>
              <a:rPr lang="en-US" dirty="0" err="1"/>
              <a:t>firstName</a:t>
            </a:r>
            <a:r>
              <a:rPr lang="en-US" dirty="0"/>
              <a:t>, email, </a:t>
            </a:r>
            <a:r>
              <a:rPr lang="en-US" dirty="0" err="1"/>
              <a:t>deptNum</a:t>
            </a:r>
            <a:r>
              <a:rPr lang="en-US" dirty="0"/>
              <a:t>, salary</a:t>
            </a:r>
          </a:p>
          <a:p>
            <a:pPr>
              <a:buNone/>
            </a:pPr>
            <a:r>
              <a:rPr lang="en-US" dirty="0"/>
              <a:t>    )</a:t>
            </a:r>
          </a:p>
          <a:p>
            <a:pPr>
              <a:buNone/>
            </a:pPr>
            <a:r>
              <a:rPr lang="en-US" dirty="0"/>
              <a:t>    VALUES</a:t>
            </a:r>
          </a:p>
          <a:p>
            <a:pPr>
              <a:buNone/>
            </a:pPr>
            <a:r>
              <a:rPr lang="en-US" dirty="0"/>
              <a:t>    (1014, 'Murray', 'Keith', 'km@gmail.com', 1, 25000),</a:t>
            </a:r>
          </a:p>
          <a:p>
            <a:pPr>
              <a:buNone/>
            </a:pPr>
            <a:r>
              <a:rPr lang="en-US" dirty="0"/>
              <a:t>    (1015, 'Branson, 'John', 'jb@gmail.com', 2, 15000),</a:t>
            </a:r>
          </a:p>
          <a:p>
            <a:pPr>
              <a:buNone/>
            </a:pPr>
            <a:r>
              <a:rPr lang="en-US" dirty="0"/>
              <a:t>    (1016, 'Martin', 'Richard', 'rm@gmail.com', 4, 5000)</a:t>
            </a:r>
          </a:p>
          <a:p>
            <a:pPr>
              <a:buNone/>
            </a:pPr>
            <a:r>
              <a:rPr lang="en-US" dirty="0"/>
              <a:t>  ;</a:t>
            </a:r>
          </a:p>
        </p:txBody>
      </p:sp>
    </p:spTree>
    <p:extLst>
      <p:ext uri="{BB962C8B-B14F-4D97-AF65-F5344CB8AC3E}">
        <p14:creationId xmlns:p14="http://schemas.microsoft.com/office/powerpoint/2010/main" val="224386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idx="4294967295"/>
          </p:nvPr>
        </p:nvSpPr>
        <p:spPr>
          <a:xfrm>
            <a:off x="2209800" y="2286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ea typeface="ＭＳ Ｐゴシック" panose="020B0600070205080204" pitchFamily="34" charset="-128"/>
              </a:rPr>
              <a:t>End of </a:t>
            </a:r>
            <a:r>
              <a:rPr lang="en-US" altLang="en-US" dirty="0">
                <a:ea typeface="ＭＳ Ｐゴシック" panose="020B0600070205080204" pitchFamily="34" charset="-128"/>
              </a:rPr>
              <a:t>Week</a:t>
            </a:r>
            <a:r>
              <a:rPr lang="en-US" altLang="en-US" dirty="0">
                <a:effectLst/>
                <a:ea typeface="ＭＳ Ｐゴシック" panose="020B0600070205080204" pitchFamily="34" charset="-128"/>
              </a:rPr>
              <a:t> 2 - Examples</a:t>
            </a:r>
          </a:p>
        </p:txBody>
      </p:sp>
    </p:spTree>
    <p:extLst>
      <p:ext uri="{BB962C8B-B14F-4D97-AF65-F5344CB8AC3E}">
        <p14:creationId xmlns:p14="http://schemas.microsoft.com/office/powerpoint/2010/main" val="239012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lesson</a:t>
            </a:r>
          </a:p>
        </p:txBody>
      </p:sp>
      <p:sp>
        <p:nvSpPr>
          <p:cNvPr id="3" name="Content Placeholder 2"/>
          <p:cNvSpPr>
            <a:spLocks noGrp="1"/>
          </p:cNvSpPr>
          <p:nvPr>
            <p:ph idx="1"/>
          </p:nvPr>
        </p:nvSpPr>
        <p:spPr/>
        <p:txBody>
          <a:bodyPr/>
          <a:lstStyle/>
          <a:p>
            <a:r>
              <a:rPr lang="en-US" dirty="0"/>
              <a:t>Creating Database</a:t>
            </a:r>
          </a:p>
          <a:p>
            <a:r>
              <a:rPr lang="en-US" dirty="0"/>
              <a:t>Removing Database</a:t>
            </a:r>
          </a:p>
          <a:p>
            <a:r>
              <a:rPr lang="en-US" dirty="0"/>
              <a:t>Review : Creating Tables</a:t>
            </a:r>
          </a:p>
          <a:p>
            <a:r>
              <a:rPr lang="en-US" dirty="0"/>
              <a:t>Inserting Data</a:t>
            </a:r>
          </a:p>
          <a:p>
            <a:r>
              <a:rPr lang="en-US" dirty="0"/>
              <a:t>Practical Examples</a:t>
            </a:r>
          </a:p>
          <a:p>
            <a:endParaRPr lang="en-US" dirty="0"/>
          </a:p>
        </p:txBody>
      </p:sp>
    </p:spTree>
    <p:extLst>
      <p:ext uri="{BB962C8B-B14F-4D97-AF65-F5344CB8AC3E}">
        <p14:creationId xmlns:p14="http://schemas.microsoft.com/office/powerpoint/2010/main" val="354784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database</a:t>
            </a:r>
          </a:p>
        </p:txBody>
      </p:sp>
      <p:sp>
        <p:nvSpPr>
          <p:cNvPr id="3" name="Content Placeholder 2"/>
          <p:cNvSpPr>
            <a:spLocks noGrp="1"/>
          </p:cNvSpPr>
          <p:nvPr>
            <p:ph idx="1"/>
          </p:nvPr>
        </p:nvSpPr>
        <p:spPr/>
        <p:txBody>
          <a:bodyPr/>
          <a:lstStyle/>
          <a:p>
            <a:r>
              <a:rPr lang="en-US" dirty="0"/>
              <a:t>CREATE DATABASE &lt;database name&gt;;</a:t>
            </a:r>
          </a:p>
          <a:p>
            <a:endParaRPr lang="en-US" dirty="0"/>
          </a:p>
          <a:p>
            <a:r>
              <a:rPr lang="en-US" dirty="0"/>
              <a:t>CREATE DATABASE username;</a:t>
            </a:r>
          </a:p>
          <a:p>
            <a:endParaRPr lang="en-US" dirty="0"/>
          </a:p>
          <a:p>
            <a:r>
              <a:rPr lang="en-US" dirty="0"/>
              <a:t>On the course server you have only been granted permission to create a database whose name is your username.</a:t>
            </a:r>
          </a:p>
          <a:p>
            <a:endParaRPr lang="en-US" dirty="0"/>
          </a:p>
        </p:txBody>
      </p:sp>
    </p:spTree>
    <p:extLst>
      <p:ext uri="{BB962C8B-B14F-4D97-AF65-F5344CB8AC3E}">
        <p14:creationId xmlns:p14="http://schemas.microsoft.com/office/powerpoint/2010/main" val="218103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database</a:t>
            </a:r>
          </a:p>
        </p:txBody>
      </p:sp>
      <p:sp>
        <p:nvSpPr>
          <p:cNvPr id="3" name="Content Placeholder 2"/>
          <p:cNvSpPr>
            <a:spLocks noGrp="1"/>
          </p:cNvSpPr>
          <p:nvPr>
            <p:ph idx="1"/>
          </p:nvPr>
        </p:nvSpPr>
        <p:spPr/>
        <p:txBody>
          <a:bodyPr>
            <a:normAutofit/>
          </a:bodyPr>
          <a:lstStyle/>
          <a:p>
            <a:r>
              <a:rPr lang="en-US" dirty="0"/>
              <a:t>USE &lt;database name&gt;;</a:t>
            </a:r>
          </a:p>
          <a:p>
            <a:endParaRPr lang="en-US" dirty="0"/>
          </a:p>
          <a:p>
            <a:r>
              <a:rPr lang="en-US" dirty="0"/>
              <a:t>USE username;</a:t>
            </a:r>
          </a:p>
          <a:p>
            <a:endParaRPr lang="en-US" dirty="0"/>
          </a:p>
          <a:p>
            <a:endParaRPr lang="en-US" dirty="0"/>
          </a:p>
          <a:p>
            <a:r>
              <a:rPr lang="en-US" dirty="0"/>
              <a:t>DROP &lt;database name&gt;;</a:t>
            </a:r>
          </a:p>
          <a:p>
            <a:endParaRPr lang="en-US" dirty="0"/>
          </a:p>
          <a:p>
            <a:r>
              <a:rPr lang="en-US" dirty="0"/>
              <a:t>DROP username;</a:t>
            </a:r>
          </a:p>
          <a:p>
            <a:endParaRPr lang="en-US" dirty="0"/>
          </a:p>
          <a:p>
            <a:endParaRPr lang="en-US" dirty="0"/>
          </a:p>
          <a:p>
            <a:endParaRPr lang="en-US" dirty="0"/>
          </a:p>
        </p:txBody>
      </p:sp>
    </p:spTree>
    <p:extLst>
      <p:ext uri="{BB962C8B-B14F-4D97-AF65-F5344CB8AC3E}">
        <p14:creationId xmlns:p14="http://schemas.microsoft.com/office/powerpoint/2010/main" val="328410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database</a:t>
            </a:r>
          </a:p>
        </p:txBody>
      </p:sp>
      <p:sp>
        <p:nvSpPr>
          <p:cNvPr id="3" name="Content Placeholder 2"/>
          <p:cNvSpPr>
            <a:spLocks noGrp="1"/>
          </p:cNvSpPr>
          <p:nvPr>
            <p:ph idx="1"/>
          </p:nvPr>
        </p:nvSpPr>
        <p:spPr/>
        <p:txBody>
          <a:bodyPr/>
          <a:lstStyle/>
          <a:p>
            <a:r>
              <a:rPr lang="en-US" dirty="0"/>
              <a:t>DROP DATABASE [IF EXISTS]  &lt;</a:t>
            </a:r>
            <a:r>
              <a:rPr lang="en-US" dirty="0" err="1"/>
              <a:t>databasename</a:t>
            </a:r>
            <a:r>
              <a:rPr lang="en-US" dirty="0"/>
              <a:t>&gt;;</a:t>
            </a:r>
          </a:p>
          <a:p>
            <a:endParaRPr lang="en-US" dirty="0"/>
          </a:p>
          <a:p>
            <a:r>
              <a:rPr lang="en-US" dirty="0"/>
              <a:t>DROP DATABASE username;</a:t>
            </a:r>
          </a:p>
          <a:p>
            <a:endParaRPr lang="en-US" dirty="0"/>
          </a:p>
          <a:p>
            <a:r>
              <a:rPr lang="en-US" dirty="0"/>
              <a:t>This deletes the database and all tables and contents.  Use with caution.</a:t>
            </a:r>
          </a:p>
        </p:txBody>
      </p:sp>
    </p:spTree>
    <p:extLst>
      <p:ext uri="{BB962C8B-B14F-4D97-AF65-F5344CB8AC3E}">
        <p14:creationId xmlns:p14="http://schemas.microsoft.com/office/powerpoint/2010/main" val="94174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err="1"/>
              <a:t>MySQL</a:t>
            </a:r>
            <a:r>
              <a:rPr lang="en-US" dirty="0"/>
              <a:t> Data Types</a:t>
            </a:r>
          </a:p>
        </p:txBody>
      </p:sp>
      <p:graphicFrame>
        <p:nvGraphicFramePr>
          <p:cNvPr id="5" name="Content Placeholder 4"/>
          <p:cNvGraphicFramePr>
            <a:graphicFrameLocks noGrp="1"/>
          </p:cNvGraphicFramePr>
          <p:nvPr>
            <p:ph idx="1"/>
          </p:nvPr>
        </p:nvGraphicFramePr>
        <p:xfrm>
          <a:off x="1981200" y="1600200"/>
          <a:ext cx="82296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Integer</a:t>
                      </a:r>
                    </a:p>
                  </a:txBody>
                  <a:tcPr/>
                </a:tc>
                <a:tc>
                  <a:txBody>
                    <a:bodyPr/>
                    <a:lstStyle/>
                    <a:p>
                      <a:r>
                        <a:rPr lang="en-US" dirty="0"/>
                        <a:t>Real</a:t>
                      </a:r>
                    </a:p>
                  </a:txBody>
                  <a:tcPr/>
                </a:tc>
                <a:tc>
                  <a:txBody>
                    <a:bodyPr/>
                    <a:lstStyle/>
                    <a:p>
                      <a:r>
                        <a:rPr lang="en-US" dirty="0"/>
                        <a:t>Text</a:t>
                      </a:r>
                    </a:p>
                  </a:txBody>
                  <a:tcPr/>
                </a:tc>
                <a:extLst>
                  <a:ext uri="{0D108BD9-81ED-4DB2-BD59-A6C34878D82A}">
                    <a16:rowId xmlns:a16="http://schemas.microsoft.com/office/drawing/2014/main" val="10000"/>
                  </a:ext>
                </a:extLst>
              </a:tr>
              <a:tr h="370840">
                <a:tc>
                  <a:txBody>
                    <a:bodyPr/>
                    <a:lstStyle/>
                    <a:p>
                      <a:r>
                        <a:rPr lang="en-US" dirty="0"/>
                        <a:t>TINYINT</a:t>
                      </a:r>
                    </a:p>
                  </a:txBody>
                  <a:tcPr/>
                </a:tc>
                <a:tc>
                  <a:txBody>
                    <a:bodyPr/>
                    <a:lstStyle/>
                    <a:p>
                      <a:r>
                        <a:rPr lang="en-US" dirty="0"/>
                        <a:t>FLOAT</a:t>
                      </a:r>
                    </a:p>
                  </a:txBody>
                  <a:tcPr/>
                </a:tc>
                <a:tc>
                  <a:txBody>
                    <a:bodyPr/>
                    <a:lstStyle/>
                    <a:p>
                      <a:r>
                        <a:rPr lang="en-US" dirty="0"/>
                        <a:t>CHAR (&lt;length&gt;)</a:t>
                      </a:r>
                    </a:p>
                  </a:txBody>
                  <a:tcPr/>
                </a:tc>
                <a:extLst>
                  <a:ext uri="{0D108BD9-81ED-4DB2-BD59-A6C34878D82A}">
                    <a16:rowId xmlns:a16="http://schemas.microsoft.com/office/drawing/2014/main" val="10001"/>
                  </a:ext>
                </a:extLst>
              </a:tr>
              <a:tr h="370840">
                <a:tc>
                  <a:txBody>
                    <a:bodyPr/>
                    <a:lstStyle/>
                    <a:p>
                      <a:r>
                        <a:rPr lang="en-US" dirty="0"/>
                        <a:t>SMALLINT</a:t>
                      </a:r>
                    </a:p>
                  </a:txBody>
                  <a:tcPr/>
                </a:tc>
                <a:tc>
                  <a:txBody>
                    <a:bodyPr/>
                    <a:lstStyle/>
                    <a:p>
                      <a:r>
                        <a:rPr lang="en-US" dirty="0"/>
                        <a:t>DOUBLE</a:t>
                      </a:r>
                    </a:p>
                  </a:txBody>
                  <a:tcPr/>
                </a:tc>
                <a:tc>
                  <a:txBody>
                    <a:bodyPr/>
                    <a:lstStyle/>
                    <a:p>
                      <a:r>
                        <a:rPr lang="en-US" dirty="0"/>
                        <a:t>VARCHAR (&lt;</a:t>
                      </a:r>
                      <a:r>
                        <a:rPr lang="en-US" dirty="0" err="1"/>
                        <a:t>maxlength</a:t>
                      </a:r>
                      <a:r>
                        <a:rPr lang="en-US" dirty="0"/>
                        <a:t>&gt;)</a:t>
                      </a:r>
                    </a:p>
                  </a:txBody>
                  <a:tcPr/>
                </a:tc>
                <a:extLst>
                  <a:ext uri="{0D108BD9-81ED-4DB2-BD59-A6C34878D82A}">
                    <a16:rowId xmlns:a16="http://schemas.microsoft.com/office/drawing/2014/main" val="10002"/>
                  </a:ext>
                </a:extLst>
              </a:tr>
              <a:tr h="370840">
                <a:tc>
                  <a:txBody>
                    <a:bodyPr/>
                    <a:lstStyle/>
                    <a:p>
                      <a:r>
                        <a:rPr lang="en-US" dirty="0"/>
                        <a:t>MEDIUMINT</a:t>
                      </a:r>
                    </a:p>
                  </a:txBody>
                  <a:tcPr/>
                </a:tc>
                <a:tc>
                  <a:txBody>
                    <a:bodyPr/>
                    <a:lstStyle/>
                    <a:p>
                      <a:r>
                        <a:rPr lang="en-US" dirty="0"/>
                        <a:t>DOUBLE PRECISION</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INT</a:t>
                      </a:r>
                    </a:p>
                  </a:txBody>
                  <a:tcPr/>
                </a:tc>
                <a:tc>
                  <a:txBody>
                    <a:bodyPr/>
                    <a:lstStyle/>
                    <a:p>
                      <a:r>
                        <a:rPr lang="en-US" dirty="0"/>
                        <a:t>REAL</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INTEGER</a:t>
                      </a:r>
                    </a:p>
                  </a:txBody>
                  <a:tcPr/>
                </a:tc>
                <a:tc>
                  <a:txBody>
                    <a:bodyPr/>
                    <a:lstStyle/>
                    <a:p>
                      <a:r>
                        <a:rPr lang="en-US" dirty="0"/>
                        <a:t>DECIMAL</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BIGINT</a:t>
                      </a:r>
                    </a:p>
                  </a:txBody>
                  <a:tcPr/>
                </a:tc>
                <a:tc>
                  <a:txBody>
                    <a:bodyPr/>
                    <a:lstStyle/>
                    <a:p>
                      <a:r>
                        <a:rPr lang="en-US" dirty="0"/>
                        <a:t>DEC</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NUMERIC</a:t>
                      </a:r>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endParaRPr lang="en-US"/>
                    </a:p>
                  </a:txBody>
                  <a:tcPr/>
                </a:tc>
                <a:tc>
                  <a:txBody>
                    <a:bodyPr/>
                    <a:lstStyle/>
                    <a:p>
                      <a:r>
                        <a:rPr lang="en-US" dirty="0"/>
                        <a:t>FIXED</a:t>
                      </a: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4805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Table</a:t>
            </a:r>
            <a:br>
              <a:rPr lang="en-US" dirty="0"/>
            </a:br>
            <a:r>
              <a:rPr lang="en-US" sz="2700" dirty="0"/>
              <a:t>Backus </a:t>
            </a:r>
            <a:r>
              <a:rPr lang="en-US" sz="2700" dirty="0" err="1"/>
              <a:t>Naur</a:t>
            </a:r>
            <a:r>
              <a:rPr lang="en-US" sz="2700" dirty="0"/>
              <a:t> Form (BNF) Notation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&lt;table definition&gt;::=</a:t>
            </a:r>
          </a:p>
          <a:p>
            <a:pPr>
              <a:buNone/>
            </a:pPr>
            <a:r>
              <a:rPr lang="en-US" dirty="0"/>
              <a:t>CREATE [TEMPORARY] TABLE [IF NOT EXISTS] &lt;table name&gt;</a:t>
            </a:r>
          </a:p>
          <a:p>
            <a:pPr>
              <a:buNone/>
            </a:pPr>
            <a:r>
              <a:rPr lang="en-US" dirty="0"/>
              <a:t>(&lt;table element&gt; [{, &lt;table element&gt;}...])</a:t>
            </a:r>
          </a:p>
          <a:p>
            <a:pPr>
              <a:buNone/>
            </a:pPr>
            <a:r>
              <a:rPr lang="en-US" dirty="0"/>
              <a:t>[&lt;table option&gt; [&lt;table option&gt;...]]</a:t>
            </a:r>
          </a:p>
          <a:p>
            <a:pPr>
              <a:buNone/>
            </a:pPr>
            <a:endParaRPr lang="en-US" dirty="0"/>
          </a:p>
          <a:p>
            <a:pPr>
              <a:buNone/>
            </a:pPr>
            <a:r>
              <a:rPr lang="en-US" dirty="0"/>
              <a:t>&lt;table element&gt;::=</a:t>
            </a:r>
          </a:p>
          <a:p>
            <a:pPr>
              <a:buNone/>
            </a:pPr>
            <a:r>
              <a:rPr lang="en-US" dirty="0"/>
              <a:t>&lt;column definition&gt;</a:t>
            </a:r>
          </a:p>
          <a:p>
            <a:pPr>
              <a:buNone/>
            </a:pPr>
            <a:r>
              <a:rPr lang="en-US" dirty="0"/>
              <a:t>| {[CONSTRAINT &lt;constraint name&gt;] PRIMARY KEY</a:t>
            </a:r>
          </a:p>
          <a:p>
            <a:pPr>
              <a:buNone/>
            </a:pPr>
            <a:r>
              <a:rPr lang="en-US" dirty="0"/>
              <a:t>	(&lt;column name&gt; [{, &lt;column name&gt;}...])}</a:t>
            </a:r>
          </a:p>
          <a:p>
            <a:pPr>
              <a:buNone/>
            </a:pPr>
            <a:r>
              <a:rPr lang="en-US" dirty="0"/>
              <a:t>| {[CONSTRAINT &lt;constraint name&gt;] FOREIGN KEY [&lt;index name&gt;]</a:t>
            </a:r>
          </a:p>
          <a:p>
            <a:pPr>
              <a:buNone/>
            </a:pPr>
            <a:r>
              <a:rPr lang="en-US" dirty="0"/>
              <a:t>	(&lt;column name&gt; [{, &lt;column name&gt;}...]) &lt;reference definition&gt;}</a:t>
            </a:r>
          </a:p>
          <a:p>
            <a:pPr>
              <a:buNone/>
            </a:pPr>
            <a:r>
              <a:rPr lang="en-US" dirty="0"/>
              <a:t>| {[CONSTRAINT &lt;constraint name&gt;] UNIQUE [INDEX] [&lt;index name&gt;]</a:t>
            </a:r>
          </a:p>
          <a:p>
            <a:pPr>
              <a:buNone/>
            </a:pPr>
            <a:r>
              <a:rPr lang="en-US" dirty="0"/>
              <a:t>	(&lt;column name&gt; [{, &lt;column name&gt;}...])}</a:t>
            </a:r>
          </a:p>
          <a:p>
            <a:pPr>
              <a:buNone/>
            </a:pPr>
            <a:r>
              <a:rPr lang="en-US" dirty="0"/>
              <a:t>| {{INDEX | KEY} [&lt;index name&gt;] (&lt;column name&gt; [{, &lt;column name&gt;}...])}</a:t>
            </a:r>
          </a:p>
          <a:p>
            <a:pPr>
              <a:buNone/>
            </a:pPr>
            <a:r>
              <a:rPr lang="en-US" dirty="0"/>
              <a:t>| {FULLTEXT [INDEX] [&lt;index name&gt;] (&lt;column name&gt; [{, &lt;column name&gt;}...])}</a:t>
            </a:r>
          </a:p>
        </p:txBody>
      </p:sp>
    </p:spTree>
    <p:extLst>
      <p:ext uri="{BB962C8B-B14F-4D97-AF65-F5344CB8AC3E}">
        <p14:creationId xmlns:p14="http://schemas.microsoft.com/office/powerpoint/2010/main" val="67967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Table</a:t>
            </a:r>
            <a:br>
              <a:rPr lang="en-US" dirty="0"/>
            </a:br>
            <a:r>
              <a:rPr lang="en-US" sz="2700" dirty="0"/>
              <a:t>Example</a:t>
            </a:r>
            <a:endParaRPr lang="en-US" dirty="0"/>
          </a:p>
        </p:txBody>
      </p:sp>
      <p:sp>
        <p:nvSpPr>
          <p:cNvPr id="3" name="Content Placeholder 2"/>
          <p:cNvSpPr>
            <a:spLocks noGrp="1"/>
          </p:cNvSpPr>
          <p:nvPr>
            <p:ph idx="1"/>
          </p:nvPr>
        </p:nvSpPr>
        <p:spPr/>
        <p:txBody>
          <a:bodyPr>
            <a:normAutofit/>
          </a:bodyPr>
          <a:lstStyle/>
          <a:p>
            <a:pPr>
              <a:buNone/>
            </a:pPr>
            <a:r>
              <a:rPr lang="en-US" dirty="0"/>
              <a:t>CREATE TABLE Parts</a:t>
            </a:r>
          </a:p>
          <a:p>
            <a:pPr>
              <a:buNone/>
            </a:pPr>
            <a:r>
              <a:rPr lang="en-US" dirty="0"/>
              <a:t>(</a:t>
            </a:r>
          </a:p>
          <a:p>
            <a:pPr>
              <a:buNone/>
            </a:pPr>
            <a:r>
              <a:rPr lang="en-US" dirty="0" err="1"/>
              <a:t>PartID</a:t>
            </a:r>
            <a:r>
              <a:rPr lang="en-US" dirty="0"/>
              <a:t> INT NOT NULL,</a:t>
            </a:r>
          </a:p>
          <a:p>
            <a:pPr>
              <a:buNone/>
            </a:pPr>
            <a:r>
              <a:rPr lang="en-US" dirty="0" err="1"/>
              <a:t>PartName</a:t>
            </a:r>
            <a:r>
              <a:rPr lang="en-US" dirty="0"/>
              <a:t> VARCHAR(40) NOT NULL,</a:t>
            </a:r>
          </a:p>
          <a:p>
            <a:pPr>
              <a:buNone/>
            </a:pPr>
            <a:r>
              <a:rPr lang="en-US" dirty="0" err="1"/>
              <a:t>CatID</a:t>
            </a:r>
            <a:r>
              <a:rPr lang="en-US" dirty="0"/>
              <a:t> INT NOT NULL,</a:t>
            </a:r>
          </a:p>
          <a:p>
            <a:pPr>
              <a:buNone/>
            </a:pPr>
            <a:r>
              <a:rPr lang="en-US" dirty="0"/>
              <a:t>PRIMARY KEY (</a:t>
            </a:r>
            <a:r>
              <a:rPr lang="en-US" dirty="0" err="1"/>
              <a:t>PartID,CatID</a:t>
            </a:r>
            <a:r>
              <a:rPr lang="en-US" dirty="0"/>
              <a:t>)</a:t>
            </a:r>
          </a:p>
          <a:p>
            <a:pPr>
              <a:buNone/>
            </a:pPr>
            <a:r>
              <a:rPr lang="en-US" dirty="0"/>
              <a:t>);</a:t>
            </a:r>
          </a:p>
        </p:txBody>
      </p:sp>
    </p:spTree>
    <p:extLst>
      <p:ext uri="{BB962C8B-B14F-4D97-AF65-F5344CB8AC3E}">
        <p14:creationId xmlns:p14="http://schemas.microsoft.com/office/powerpoint/2010/main" val="416405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Parts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5232307"/>
              </p:ext>
            </p:extLst>
          </p:nvPr>
        </p:nvGraphicFramePr>
        <p:xfrm>
          <a:off x="1981200" y="1600200"/>
          <a:ext cx="8229600" cy="29667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err="1"/>
                        <a:t>PartID</a:t>
                      </a:r>
                      <a:endParaRPr lang="en-US" dirty="0"/>
                    </a:p>
                  </a:txBody>
                  <a:tcPr/>
                </a:tc>
                <a:tc>
                  <a:txBody>
                    <a:bodyPr/>
                    <a:lstStyle/>
                    <a:p>
                      <a:r>
                        <a:rPr lang="en-US" dirty="0" err="1"/>
                        <a:t>PartName</a:t>
                      </a:r>
                      <a:endParaRPr lang="en-US" dirty="0"/>
                    </a:p>
                  </a:txBody>
                  <a:tcPr/>
                </a:tc>
                <a:tc>
                  <a:txBody>
                    <a:bodyPr/>
                    <a:lstStyle/>
                    <a:p>
                      <a:r>
                        <a:rPr lang="en-US" dirty="0" err="1"/>
                        <a:t>CatiID</a:t>
                      </a:r>
                      <a:endParaRPr lang="en-US" dirty="0"/>
                    </a:p>
                  </a:txBody>
                  <a:tcPr/>
                </a:tc>
                <a:extLst>
                  <a:ext uri="{0D108BD9-81ED-4DB2-BD59-A6C34878D82A}">
                    <a16:rowId xmlns:a16="http://schemas.microsoft.com/office/drawing/2014/main" val="10000"/>
                  </a:ext>
                </a:extLst>
              </a:tr>
              <a:tr h="370840">
                <a:tc>
                  <a:txBody>
                    <a:bodyPr/>
                    <a:lstStyle/>
                    <a:p>
                      <a:r>
                        <a:rPr lang="en-US" dirty="0"/>
                        <a:t>1001</a:t>
                      </a:r>
                    </a:p>
                  </a:txBody>
                  <a:tcPr/>
                </a:tc>
                <a:tc>
                  <a:txBody>
                    <a:bodyPr/>
                    <a:lstStyle/>
                    <a:p>
                      <a:r>
                        <a:rPr lang="en-US" dirty="0"/>
                        <a:t>Guy</a:t>
                      </a:r>
                      <a:r>
                        <a:rPr lang="en-US" baseline="0" dirty="0"/>
                        <a:t> wire assembly</a:t>
                      </a:r>
                      <a:endParaRPr lang="en-US" dirty="0"/>
                    </a:p>
                  </a:txBody>
                  <a:tcPr/>
                </a:tc>
                <a:tc>
                  <a:txBody>
                    <a:bodyPr/>
                    <a:lstStyle/>
                    <a:p>
                      <a:r>
                        <a:rPr lang="en-US" dirty="0"/>
                        <a:t>503</a:t>
                      </a:r>
                    </a:p>
                  </a:txBody>
                  <a:tcPr/>
                </a:tc>
                <a:extLst>
                  <a:ext uri="{0D108BD9-81ED-4DB2-BD59-A6C34878D82A}">
                    <a16:rowId xmlns:a16="http://schemas.microsoft.com/office/drawing/2014/main" val="10001"/>
                  </a:ext>
                </a:extLst>
              </a:tr>
              <a:tr h="370840">
                <a:tc>
                  <a:txBody>
                    <a:bodyPr/>
                    <a:lstStyle/>
                    <a:p>
                      <a:r>
                        <a:rPr lang="en-US" dirty="0"/>
                        <a:t>1002</a:t>
                      </a:r>
                    </a:p>
                  </a:txBody>
                  <a:tcPr/>
                </a:tc>
                <a:tc>
                  <a:txBody>
                    <a:bodyPr/>
                    <a:lstStyle/>
                    <a:p>
                      <a:r>
                        <a:rPr lang="en-US" dirty="0"/>
                        <a:t>Magnet</a:t>
                      </a:r>
                    </a:p>
                  </a:txBody>
                  <a:tcPr/>
                </a:tc>
                <a:tc>
                  <a:txBody>
                    <a:bodyPr/>
                    <a:lstStyle/>
                    <a:p>
                      <a:r>
                        <a:rPr lang="en-US" dirty="0"/>
                        <a:t>504</a:t>
                      </a:r>
                    </a:p>
                  </a:txBody>
                  <a:tcPr/>
                </a:tc>
                <a:extLst>
                  <a:ext uri="{0D108BD9-81ED-4DB2-BD59-A6C34878D82A}">
                    <a16:rowId xmlns:a16="http://schemas.microsoft.com/office/drawing/2014/main" val="10002"/>
                  </a:ext>
                </a:extLst>
              </a:tr>
              <a:tr h="370840">
                <a:tc>
                  <a:txBody>
                    <a:bodyPr/>
                    <a:lstStyle/>
                    <a:p>
                      <a:r>
                        <a:rPr lang="en-US" dirty="0"/>
                        <a:t>1003</a:t>
                      </a:r>
                    </a:p>
                  </a:txBody>
                  <a:tcPr/>
                </a:tc>
                <a:tc>
                  <a:txBody>
                    <a:bodyPr/>
                    <a:lstStyle/>
                    <a:p>
                      <a:r>
                        <a:rPr lang="en-US" dirty="0"/>
                        <a:t>Regulator</a:t>
                      </a:r>
                    </a:p>
                  </a:txBody>
                  <a:tcPr/>
                </a:tc>
                <a:tc>
                  <a:txBody>
                    <a:bodyPr/>
                    <a:lstStyle/>
                    <a:p>
                      <a:r>
                        <a:rPr lang="en-US" dirty="0"/>
                        <a:t>505</a:t>
                      </a:r>
                    </a:p>
                  </a:txBody>
                  <a:tcPr/>
                </a:tc>
                <a:extLst>
                  <a:ext uri="{0D108BD9-81ED-4DB2-BD59-A6C34878D82A}">
                    <a16:rowId xmlns:a16="http://schemas.microsoft.com/office/drawing/2014/main" val="10003"/>
                  </a:ext>
                </a:extLst>
              </a:tr>
              <a:tr h="370840">
                <a:tc>
                  <a:txBody>
                    <a:bodyPr/>
                    <a:lstStyle/>
                    <a:p>
                      <a:r>
                        <a:rPr lang="en-US" dirty="0"/>
                        <a:t>1004</a:t>
                      </a:r>
                    </a:p>
                  </a:txBody>
                  <a:tcPr/>
                </a:tc>
                <a:tc>
                  <a:txBody>
                    <a:bodyPr/>
                    <a:lstStyle/>
                    <a:p>
                      <a:r>
                        <a:rPr lang="en-US" dirty="0"/>
                        <a:t>Brushes</a:t>
                      </a:r>
                    </a:p>
                  </a:txBody>
                  <a:tcPr/>
                </a:tc>
                <a:tc>
                  <a:txBody>
                    <a:bodyPr/>
                    <a:lstStyle/>
                    <a:p>
                      <a:r>
                        <a:rPr lang="en-US" dirty="0"/>
                        <a:t>504</a:t>
                      </a:r>
                    </a:p>
                  </a:txBody>
                  <a:tcPr/>
                </a:tc>
                <a:extLst>
                  <a:ext uri="{0D108BD9-81ED-4DB2-BD59-A6C34878D82A}">
                    <a16:rowId xmlns:a16="http://schemas.microsoft.com/office/drawing/2014/main" val="10004"/>
                  </a:ext>
                </a:extLst>
              </a:tr>
              <a:tr h="370840">
                <a:tc>
                  <a:txBody>
                    <a:bodyPr/>
                    <a:lstStyle/>
                    <a:p>
                      <a:r>
                        <a:rPr lang="en-US" dirty="0"/>
                        <a:t>1006</a:t>
                      </a:r>
                    </a:p>
                  </a:txBody>
                  <a:tcPr/>
                </a:tc>
                <a:tc>
                  <a:txBody>
                    <a:bodyPr/>
                    <a:lstStyle/>
                    <a:p>
                      <a:r>
                        <a:rPr lang="en-US" dirty="0"/>
                        <a:t>Generator</a:t>
                      </a:r>
                    </a:p>
                  </a:txBody>
                  <a:tcPr/>
                </a:tc>
                <a:tc>
                  <a:txBody>
                    <a:bodyPr/>
                    <a:lstStyle/>
                    <a:p>
                      <a:r>
                        <a:rPr lang="en-US" dirty="0"/>
                        <a:t>506</a:t>
                      </a:r>
                    </a:p>
                  </a:txBody>
                  <a:tcPr/>
                </a:tc>
                <a:extLst>
                  <a:ext uri="{0D108BD9-81ED-4DB2-BD59-A6C34878D82A}">
                    <a16:rowId xmlns:a16="http://schemas.microsoft.com/office/drawing/2014/main" val="10005"/>
                  </a:ext>
                </a:extLst>
              </a:tr>
              <a:tr h="370840">
                <a:tc>
                  <a:txBody>
                    <a:bodyPr/>
                    <a:lstStyle/>
                    <a:p>
                      <a:r>
                        <a:rPr lang="en-US" dirty="0"/>
                        <a:t>1008</a:t>
                      </a:r>
                    </a:p>
                  </a:txBody>
                  <a:tcPr/>
                </a:tc>
                <a:tc>
                  <a:txBody>
                    <a:bodyPr/>
                    <a:lstStyle/>
                    <a:p>
                      <a:r>
                        <a:rPr lang="en-US" dirty="0"/>
                        <a:t>Dump load system</a:t>
                      </a:r>
                    </a:p>
                  </a:txBody>
                  <a:tcPr/>
                </a:tc>
                <a:tc>
                  <a:txBody>
                    <a:bodyPr/>
                    <a:lstStyle/>
                    <a:p>
                      <a:r>
                        <a:rPr lang="en-US" dirty="0"/>
                        <a:t>508</a:t>
                      </a:r>
                    </a:p>
                  </a:txBody>
                  <a:tcPr/>
                </a:tc>
                <a:extLst>
                  <a:ext uri="{0D108BD9-81ED-4DB2-BD59-A6C34878D82A}">
                    <a16:rowId xmlns:a16="http://schemas.microsoft.com/office/drawing/2014/main" val="10006"/>
                  </a:ext>
                </a:extLst>
              </a:tr>
              <a:tr h="370840">
                <a:tc>
                  <a:txBody>
                    <a:bodyPr/>
                    <a:lstStyle/>
                    <a:p>
                      <a:r>
                        <a:rPr lang="en-US" dirty="0"/>
                        <a:t>1007</a:t>
                      </a:r>
                    </a:p>
                  </a:txBody>
                  <a:tcPr/>
                </a:tc>
                <a:tc>
                  <a:txBody>
                    <a:bodyPr/>
                    <a:lstStyle/>
                    <a:p>
                      <a:r>
                        <a:rPr lang="en-US" dirty="0"/>
                        <a:t>Power assembly</a:t>
                      </a:r>
                    </a:p>
                  </a:txBody>
                  <a:tcPr/>
                </a:tc>
                <a:tc>
                  <a:txBody>
                    <a:bodyPr/>
                    <a:lstStyle/>
                    <a:p>
                      <a:r>
                        <a:rPr lang="en-US" dirty="0"/>
                        <a:t>501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84884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1412</TotalTime>
  <Words>736</Words>
  <Application>Microsoft Office PowerPoint</Application>
  <PresentationFormat>Widescreen</PresentationFormat>
  <Paragraphs>167</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Arial</vt:lpstr>
      <vt:lpstr>Calibri</vt:lpstr>
      <vt:lpstr>Helvetica</vt:lpstr>
      <vt:lpstr>Times New Roman</vt:lpstr>
      <vt:lpstr>Trebuchet MS</vt:lpstr>
      <vt:lpstr>Wingdings 3</vt:lpstr>
      <vt:lpstr>Facet</vt:lpstr>
      <vt:lpstr>Lesson 2: Data Functions</vt:lpstr>
      <vt:lpstr>Overview of lesson</vt:lpstr>
      <vt:lpstr>Creating the database</vt:lpstr>
      <vt:lpstr>Using a database</vt:lpstr>
      <vt:lpstr>Deleting a database</vt:lpstr>
      <vt:lpstr>Basic MySQL Data Types</vt:lpstr>
      <vt:lpstr>Create Table Backus Naur Form (BNF) Notation</vt:lpstr>
      <vt:lpstr>Create Table Example</vt:lpstr>
      <vt:lpstr>TABLE Parts</vt:lpstr>
      <vt:lpstr>Create Books Table</vt:lpstr>
      <vt:lpstr>Create Authors Table</vt:lpstr>
      <vt:lpstr>Create AuthorBook Table</vt:lpstr>
      <vt:lpstr>Create Authors Table</vt:lpstr>
      <vt:lpstr>INSERTING Data into a Table</vt:lpstr>
      <vt:lpstr>INSERT EXAMPLES</vt:lpstr>
      <vt:lpstr>INSERT EXAMPLES</vt:lpstr>
      <vt:lpstr>End of Week 2 -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COMP3002 – Advanced Database</dc:title>
  <dc:creator>Darcy Ricetto</dc:creator>
  <cp:lastModifiedBy>Ricetto, Darcy</cp:lastModifiedBy>
  <cp:revision>16</cp:revision>
  <dcterms:created xsi:type="dcterms:W3CDTF">2020-09-21T22:23:14Z</dcterms:created>
  <dcterms:modified xsi:type="dcterms:W3CDTF">2022-05-24T20:30:20Z</dcterms:modified>
</cp:coreProperties>
</file>