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88" r:id="rId2"/>
    <p:sldId id="289" r:id="rId3"/>
    <p:sldId id="256" r:id="rId4"/>
    <p:sldId id="258" r:id="rId5"/>
    <p:sldId id="285" r:id="rId6"/>
    <p:sldId id="277" r:id="rId7"/>
    <p:sldId id="278" r:id="rId8"/>
    <p:sldId id="279" r:id="rId9"/>
    <p:sldId id="287" r:id="rId10"/>
    <p:sldId id="292" r:id="rId11"/>
    <p:sldId id="293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3" r:id="rId20"/>
    <p:sldId id="266" r:id="rId21"/>
    <p:sldId id="29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BE6EF-E19A-4021-9E07-FBB21239100E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5276D-6D92-49D6-9D9C-3500639B5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09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26D04AF-4FB5-4ABE-A31C-08725108E76F}" type="slidenum">
              <a:rPr lang="en-US" altLang="en-US" sz="1200"/>
              <a:pPr algn="r"/>
              <a:t>21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030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81200" y="533401"/>
            <a:ext cx="8305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000" b="1" dirty="0"/>
          </a:p>
          <a:p>
            <a:pPr algn="ctr" eaLnBrk="1" hangingPunct="1">
              <a:spcBef>
                <a:spcPct val="50000"/>
              </a:spcBef>
            </a:pPr>
            <a:endParaRPr lang="en-US" altLang="en-US" sz="3600" b="1" dirty="0"/>
          </a:p>
          <a:p>
            <a:pPr algn="ctr" eaLnBrk="1" hangingPunct="1">
              <a:spcBef>
                <a:spcPct val="50000"/>
              </a:spcBef>
            </a:pPr>
            <a:endParaRPr lang="en-US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DB5AB2-1BBB-40B0-8E1B-77B5FF0F3242}"/>
              </a:ext>
            </a:extLst>
          </p:cNvPr>
          <p:cNvSpPr txBox="1">
            <a:spLocks/>
          </p:cNvSpPr>
          <p:nvPr/>
        </p:nvSpPr>
        <p:spPr>
          <a:xfrm>
            <a:off x="-143979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Lesson 4</a:t>
            </a:r>
          </a:p>
        </p:txBody>
      </p:sp>
    </p:spTree>
    <p:extLst>
      <p:ext uri="{BB962C8B-B14F-4D97-AF65-F5344CB8AC3E}">
        <p14:creationId xmlns:p14="http://schemas.microsoft.com/office/powerpoint/2010/main" val="83139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84012B26-543F-4D29-8B41-B94AC0B149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More SQL Data Definition</a:t>
            </a: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B64BF132-7F22-4072-9A0A-E21FDD4A5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Sample SELECTs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25A9499-3B2C-4BC6-BE12-57F7962CD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b="1">
                <a:latin typeface="Courier New" panose="02070309020205020404" pitchFamily="49" charset="0"/>
              </a:rPr>
              <a:t>SELECT stuName FROM Student</a:t>
            </a:r>
          </a:p>
        </p:txBody>
      </p:sp>
      <p:graphicFrame>
        <p:nvGraphicFramePr>
          <p:cNvPr id="48186" name="Group 58">
            <a:extLst>
              <a:ext uri="{FF2B5EF4-FFF2-40B4-BE49-F238E27FC236}">
                <a16:creationId xmlns:a16="http://schemas.microsoft.com/office/drawing/2014/main" id="{004DA64D-AD59-43B5-894B-EAC7E693A377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590800"/>
          <a:ext cx="1371600" cy="2743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47650071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stuName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79556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Anderson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99488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Brooks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478018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Chen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816836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D’Angelo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713390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Evans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115523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Franklin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516998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Gandhi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034484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Harrison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476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65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4AD5500C-6A1C-4048-BAC1-05848E81E9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More SQL Data Definition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91AB1403-3EE5-4FCA-92FC-167CD25EA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Sample SELECTs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175C7ED-865F-4952-A8B5-010702411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b="1">
                <a:latin typeface="Courier New" panose="02070309020205020404" pitchFamily="49" charset="0"/>
              </a:rPr>
              <a:t>SELECT stuName, stuAddress</a:t>
            </a:r>
          </a:p>
          <a:p>
            <a:pPr>
              <a:buFontTx/>
              <a:buNone/>
            </a:pPr>
            <a:r>
              <a:rPr lang="en-GB" altLang="en-US" b="1">
                <a:latin typeface="Courier New" panose="02070309020205020404" pitchFamily="49" charset="0"/>
              </a:rPr>
              <a:t>  FROM Student</a:t>
            </a:r>
          </a:p>
        </p:txBody>
      </p:sp>
      <p:graphicFrame>
        <p:nvGraphicFramePr>
          <p:cNvPr id="49209" name="Group 57">
            <a:extLst>
              <a:ext uri="{FF2B5EF4-FFF2-40B4-BE49-F238E27FC236}">
                <a16:creationId xmlns:a16="http://schemas.microsoft.com/office/drawing/2014/main" id="{684E9F2D-A229-4C01-923E-D6BCFAF74B2C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3048000"/>
          <a:ext cx="3429000" cy="2743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59299757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8534478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stuName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stuAddress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482618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Anderson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15 High 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7955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Brooks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27 Queen’s Rd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107816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Chen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Lenton Hall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997257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D’Angelo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Derby Hall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14964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Evans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Lenton Hall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170910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Franklin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13 Elm 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922414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Gandhi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Lenton Hall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051189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Harrison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Derby Hall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378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74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A0908-DEA5-4C17-8FD1-3927BAD513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More SQL Data Definition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685063D-2E4F-4849-B28F-31AC2FDB4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INSERT, UPDATE, DELETE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69448DE-F8A7-438E-A487-C9B27DB2FDA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en-US" sz="2400" b="1">
                <a:latin typeface="Courier New" panose="02070309020205020404" pitchFamily="49" charset="0"/>
              </a:rPr>
              <a:t>INSERT</a:t>
            </a:r>
            <a:r>
              <a:rPr lang="en-GB" altLang="en-US" sz="2400"/>
              <a:t> - add a row to a table</a:t>
            </a:r>
          </a:p>
          <a:p>
            <a:endParaRPr lang="en-GB" altLang="en-US" sz="2400"/>
          </a:p>
          <a:p>
            <a:r>
              <a:rPr lang="en-GB" altLang="en-US" sz="2400" b="1">
                <a:latin typeface="Courier New" panose="02070309020205020404" pitchFamily="49" charset="0"/>
              </a:rPr>
              <a:t>UPDATE</a:t>
            </a:r>
            <a:r>
              <a:rPr lang="en-GB" altLang="en-US" sz="2400"/>
              <a:t> - change row(s) in a table</a:t>
            </a:r>
          </a:p>
          <a:p>
            <a:endParaRPr lang="en-GB" altLang="en-US" sz="2400" b="1">
              <a:latin typeface="Courier New" panose="02070309020205020404" pitchFamily="49" charset="0"/>
            </a:endParaRPr>
          </a:p>
          <a:p>
            <a:r>
              <a:rPr lang="en-GB" altLang="en-US" sz="2400" b="1">
                <a:latin typeface="Courier New" panose="02070309020205020404" pitchFamily="49" charset="0"/>
              </a:rPr>
              <a:t>DELETE</a:t>
            </a:r>
            <a:r>
              <a:rPr lang="en-GB" altLang="en-US" sz="2400"/>
              <a:t> - remove row(s) from a table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A5537050-DBCA-4045-A13F-8D7B18767D8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altLang="en-US" sz="2400" b="1">
                <a:latin typeface="Courier New" panose="02070309020205020404" pitchFamily="49" charset="0"/>
              </a:rPr>
              <a:t>UPDATE</a:t>
            </a:r>
            <a:r>
              <a:rPr lang="en-GB" altLang="en-US" sz="2400"/>
              <a:t> and </a:t>
            </a:r>
            <a:r>
              <a:rPr lang="en-GB" altLang="en-US" sz="2400" b="1">
                <a:latin typeface="Courier New" panose="02070309020205020404" pitchFamily="49" charset="0"/>
              </a:rPr>
              <a:t>DELETE</a:t>
            </a:r>
            <a:r>
              <a:rPr lang="en-GB" altLang="en-US" sz="2400"/>
              <a:t> use ‘</a:t>
            </a:r>
            <a:r>
              <a:rPr lang="en-GB" altLang="en-US" sz="2400" b="1">
                <a:latin typeface="Courier New" panose="02070309020205020404" pitchFamily="49" charset="0"/>
              </a:rPr>
              <a:t>WHERE</a:t>
            </a:r>
            <a:r>
              <a:rPr lang="en-GB" altLang="en-US" sz="2400"/>
              <a:t> clauses’ to specify which rows to change or remove</a:t>
            </a:r>
          </a:p>
          <a:p>
            <a:r>
              <a:rPr lang="en-GB" altLang="en-US" sz="2400"/>
              <a:t>BE CAREFUL with these - an incorrect </a:t>
            </a:r>
            <a:r>
              <a:rPr lang="en-GB" altLang="en-US" sz="2400" b="1">
                <a:latin typeface="Courier New" panose="02070309020205020404" pitchFamily="49" charset="0"/>
              </a:rPr>
              <a:t>WHERE</a:t>
            </a:r>
            <a:r>
              <a:rPr lang="en-GB" altLang="en-US" sz="2400"/>
              <a:t> clause can destroy lots of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CAE60-CD20-4D2D-A107-CDB3C42E22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More SQL Data Definition</a:t>
            </a:r>
          </a:p>
        </p:txBody>
      </p:sp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8187CC90-E71A-4605-8E06-EB27830D4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INSERT</a:t>
            </a:r>
          </a:p>
        </p:txBody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341BD021-BE5D-488B-960C-BAD79B7C97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INSERT INTO </a:t>
            </a:r>
          </a:p>
          <a:p>
            <a:pPr>
              <a:buFontTx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 &lt;table&gt;</a:t>
            </a:r>
          </a:p>
          <a:p>
            <a:pPr>
              <a:buFontTx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 (col1, col2, …)</a:t>
            </a:r>
          </a:p>
          <a:p>
            <a:pPr>
              <a:buFontTx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 VALUES</a:t>
            </a:r>
          </a:p>
          <a:p>
            <a:pPr>
              <a:buFontTx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 (val1, val2, …)</a:t>
            </a:r>
          </a:p>
          <a:p>
            <a:endParaRPr lang="en-GB" altLang="en-US" sz="2400" b="1">
              <a:latin typeface="Courier New" panose="02070309020205020404" pitchFamily="49" charset="0"/>
            </a:endParaRPr>
          </a:p>
        </p:txBody>
      </p:sp>
      <p:sp>
        <p:nvSpPr>
          <p:cNvPr id="27652" name="Rectangle 1028">
            <a:extLst>
              <a:ext uri="{FF2B5EF4-FFF2-40B4-BE49-F238E27FC236}">
                <a16:creationId xmlns:a16="http://schemas.microsoft.com/office/drawing/2014/main" id="{203E2E0A-8C81-4800-BDB5-0C0A535B2AB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lvl="1"/>
            <a:r>
              <a:rPr lang="en-GB" altLang="en-US" sz="2000"/>
              <a:t>The number of columns and values must be the same</a:t>
            </a:r>
          </a:p>
          <a:p>
            <a:pPr lvl="1"/>
            <a:r>
              <a:rPr lang="en-GB" altLang="en-US" sz="2000"/>
              <a:t>If you are adding a value to every column, you don’t have to list them</a:t>
            </a:r>
          </a:p>
          <a:p>
            <a:pPr lvl="1"/>
            <a:r>
              <a:rPr lang="en-GB" altLang="en-US" sz="2000"/>
              <a:t>SQL doesn’t require that all rows are different (unless a constraint says so)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983443D3-8A0B-4FED-9485-BF94C0BBC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More SQL Data Definition</a:t>
            </a:r>
          </a:p>
        </p:txBody>
      </p:sp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BAD31C6D-B052-4120-BD45-CD2290120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INSERT</a:t>
            </a:r>
          </a:p>
        </p:txBody>
      </p:sp>
      <p:grpSp>
        <p:nvGrpSpPr>
          <p:cNvPr id="28675" name="Group 1027">
            <a:extLst>
              <a:ext uri="{FF2B5EF4-FFF2-40B4-BE49-F238E27FC236}">
                <a16:creationId xmlns:a16="http://schemas.microsoft.com/office/drawing/2014/main" id="{2A51F19D-4420-415A-938F-1C596A70EEE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276601"/>
            <a:ext cx="1885950" cy="1419225"/>
            <a:chOff x="288" y="1776"/>
            <a:chExt cx="1188" cy="894"/>
          </a:xfrm>
        </p:grpSpPr>
        <p:sp>
          <p:nvSpPr>
            <p:cNvPr id="28676" name="Text Box 1028">
              <a:extLst>
                <a:ext uri="{FF2B5EF4-FFF2-40B4-BE49-F238E27FC236}">
                  <a16:creationId xmlns:a16="http://schemas.microsoft.com/office/drawing/2014/main" id="{D11D4433-9590-4256-8C42-510486ED5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776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Student</a:t>
              </a:r>
            </a:p>
          </p:txBody>
        </p:sp>
        <p:sp>
          <p:nvSpPr>
            <p:cNvPr id="28677" name="Text Box 1029">
              <a:extLst>
                <a:ext uri="{FF2B5EF4-FFF2-40B4-BE49-F238E27FC236}">
                  <a16:creationId xmlns:a16="http://schemas.microsoft.com/office/drawing/2014/main" id="{B13E22B8-CE1A-495D-8327-A8F5232D0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016"/>
              <a:ext cx="260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ID</a:t>
              </a:r>
            </a:p>
            <a:p>
              <a:endParaRPr lang="en-GB" altLang="en-US" sz="800">
                <a:latin typeface="Arial" panose="020B0604020202020204" pitchFamily="34" charset="0"/>
              </a:endParaRPr>
            </a:p>
            <a:p>
              <a:r>
                <a:rPr lang="en-GB" altLang="en-US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8678" name="Text Box 1030">
              <a:extLst>
                <a:ext uri="{FF2B5EF4-FFF2-40B4-BE49-F238E27FC236}">
                  <a16:creationId xmlns:a16="http://schemas.microsoft.com/office/drawing/2014/main" id="{25165E8F-8EA7-423F-BDB9-97E11D5A7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016"/>
              <a:ext cx="500" cy="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Name</a:t>
              </a:r>
            </a:p>
            <a:p>
              <a:endParaRPr lang="en-GB" altLang="en-US" sz="800">
                <a:latin typeface="Arial" panose="020B0604020202020204" pitchFamily="34" charset="0"/>
              </a:endParaRPr>
            </a:p>
            <a:p>
              <a:r>
                <a:rPr lang="en-GB" altLang="en-US">
                  <a:latin typeface="Arial" panose="020B0604020202020204" pitchFamily="34" charset="0"/>
                </a:rPr>
                <a:t>John</a:t>
              </a:r>
            </a:p>
            <a:p>
              <a:endParaRPr lang="en-GB" altLang="en-US">
                <a:latin typeface="Arial" panose="020B0604020202020204" pitchFamily="34" charset="0"/>
              </a:endParaRPr>
            </a:p>
          </p:txBody>
        </p:sp>
        <p:sp>
          <p:nvSpPr>
            <p:cNvPr id="28679" name="Text Box 1031">
              <a:extLst>
                <a:ext uri="{FF2B5EF4-FFF2-40B4-BE49-F238E27FC236}">
                  <a16:creationId xmlns:a16="http://schemas.microsoft.com/office/drawing/2014/main" id="{9758368F-ECE6-4072-B686-D8B902241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16"/>
              <a:ext cx="420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Year</a:t>
              </a:r>
            </a:p>
            <a:p>
              <a:endParaRPr lang="en-GB" altLang="en-US" sz="800">
                <a:latin typeface="Arial" panose="020B0604020202020204" pitchFamily="34" charset="0"/>
              </a:endParaRPr>
            </a:p>
            <a:p>
              <a:r>
                <a:rPr lang="en-GB" altLang="en-US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8680" name="Rectangle 1032">
              <a:extLst>
                <a:ext uri="{FF2B5EF4-FFF2-40B4-BE49-F238E27FC236}">
                  <a16:creationId xmlns:a16="http://schemas.microsoft.com/office/drawing/2014/main" id="{EC4B9BB1-C92E-4C7F-A9C0-507A10CE8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016"/>
              <a:ext cx="1152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Line 1033">
              <a:extLst>
                <a:ext uri="{FF2B5EF4-FFF2-40B4-BE49-F238E27FC236}">
                  <a16:creationId xmlns:a16="http://schemas.microsoft.com/office/drawing/2014/main" id="{6F54051A-9F67-4203-B1FC-DE359B360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2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Line 1034">
              <a:extLst>
                <a:ext uri="{FF2B5EF4-FFF2-40B4-BE49-F238E27FC236}">
                  <a16:creationId xmlns:a16="http://schemas.microsoft.com/office/drawing/2014/main" id="{F396D025-5E7E-4852-A5F2-CA38644DB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01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Line 1035">
              <a:extLst>
                <a:ext uri="{FF2B5EF4-FFF2-40B4-BE49-F238E27FC236}">
                  <a16:creationId xmlns:a16="http://schemas.microsoft.com/office/drawing/2014/main" id="{768AE5F1-D45B-4A77-BCBC-7857482BC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01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84" name="Group 1036">
            <a:extLst>
              <a:ext uri="{FF2B5EF4-FFF2-40B4-BE49-F238E27FC236}">
                <a16:creationId xmlns:a16="http://schemas.microsoft.com/office/drawing/2014/main" id="{68A63930-1CA9-41B5-9220-50D3E5603965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3124201"/>
            <a:ext cx="1885950" cy="1693863"/>
            <a:chOff x="288" y="1776"/>
            <a:chExt cx="1188" cy="1067"/>
          </a:xfrm>
        </p:grpSpPr>
        <p:sp>
          <p:nvSpPr>
            <p:cNvPr id="28685" name="Text Box 1037">
              <a:extLst>
                <a:ext uri="{FF2B5EF4-FFF2-40B4-BE49-F238E27FC236}">
                  <a16:creationId xmlns:a16="http://schemas.microsoft.com/office/drawing/2014/main" id="{8A36C74E-C068-451E-A68F-35325AD0E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776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Student</a:t>
              </a:r>
            </a:p>
          </p:txBody>
        </p:sp>
        <p:sp>
          <p:nvSpPr>
            <p:cNvPr id="28686" name="Text Box 1038">
              <a:extLst>
                <a:ext uri="{FF2B5EF4-FFF2-40B4-BE49-F238E27FC236}">
                  <a16:creationId xmlns:a16="http://schemas.microsoft.com/office/drawing/2014/main" id="{51AAA54B-928E-40EF-9C8C-BB02C8DF7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016"/>
              <a:ext cx="260" cy="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ID</a:t>
              </a:r>
            </a:p>
            <a:p>
              <a:endParaRPr lang="en-GB" altLang="en-US" sz="800">
                <a:latin typeface="Arial" panose="020B0604020202020204" pitchFamily="34" charset="0"/>
              </a:endParaRPr>
            </a:p>
            <a:p>
              <a:r>
                <a:rPr lang="en-GB" altLang="en-US">
                  <a:latin typeface="Arial" panose="020B0604020202020204" pitchFamily="34" charset="0"/>
                </a:rPr>
                <a:t>1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8687" name="Text Box 1039">
              <a:extLst>
                <a:ext uri="{FF2B5EF4-FFF2-40B4-BE49-F238E27FC236}">
                  <a16:creationId xmlns:a16="http://schemas.microsoft.com/office/drawing/2014/main" id="{BE0F7428-1323-4606-A3E9-7B842DC57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016"/>
              <a:ext cx="500" cy="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Name</a:t>
              </a:r>
            </a:p>
            <a:p>
              <a:endParaRPr lang="en-GB" altLang="en-US" sz="800">
                <a:latin typeface="Arial" panose="020B0604020202020204" pitchFamily="34" charset="0"/>
              </a:endParaRPr>
            </a:p>
            <a:p>
              <a:r>
                <a:rPr lang="en-GB" altLang="en-US">
                  <a:latin typeface="Arial" panose="020B0604020202020204" pitchFamily="34" charset="0"/>
                </a:rPr>
                <a:t>John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Mary</a:t>
              </a:r>
            </a:p>
            <a:p>
              <a:endParaRPr lang="en-GB" altLang="en-US">
                <a:latin typeface="Arial" panose="020B0604020202020204" pitchFamily="34" charset="0"/>
              </a:endParaRPr>
            </a:p>
          </p:txBody>
        </p:sp>
        <p:sp>
          <p:nvSpPr>
            <p:cNvPr id="28688" name="Text Box 1040">
              <a:extLst>
                <a:ext uri="{FF2B5EF4-FFF2-40B4-BE49-F238E27FC236}">
                  <a16:creationId xmlns:a16="http://schemas.microsoft.com/office/drawing/2014/main" id="{0BDD0C78-4338-4726-9D6D-75CE2E6D6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16"/>
              <a:ext cx="420" cy="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Year</a:t>
              </a:r>
            </a:p>
            <a:p>
              <a:endParaRPr lang="en-GB" altLang="en-US" sz="800">
                <a:latin typeface="Arial" panose="020B0604020202020204" pitchFamily="34" charset="0"/>
              </a:endParaRPr>
            </a:p>
            <a:p>
              <a:r>
                <a:rPr lang="en-GB" altLang="en-US">
                  <a:latin typeface="Arial" panose="020B0604020202020204" pitchFamily="34" charset="0"/>
                </a:rPr>
                <a:t>1</a:t>
              </a:r>
            </a:p>
            <a:p>
              <a:endParaRPr lang="en-GB" altLang="en-US">
                <a:latin typeface="Arial" panose="020B0604020202020204" pitchFamily="34" charset="0"/>
              </a:endParaRPr>
            </a:p>
          </p:txBody>
        </p:sp>
        <p:sp>
          <p:nvSpPr>
            <p:cNvPr id="28689" name="Rectangle 1041">
              <a:extLst>
                <a:ext uri="{FF2B5EF4-FFF2-40B4-BE49-F238E27FC236}">
                  <a16:creationId xmlns:a16="http://schemas.microsoft.com/office/drawing/2014/main" id="{65866AF3-345D-4D0A-A820-F28A7A30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016"/>
              <a:ext cx="1152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Line 1042">
              <a:extLst>
                <a:ext uri="{FF2B5EF4-FFF2-40B4-BE49-F238E27FC236}">
                  <a16:creationId xmlns:a16="http://schemas.microsoft.com/office/drawing/2014/main" id="{BE0D7E53-A15D-467A-8AE7-9C1BB4065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2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Line 1043">
              <a:extLst>
                <a:ext uri="{FF2B5EF4-FFF2-40B4-BE49-F238E27FC236}">
                  <a16:creationId xmlns:a16="http://schemas.microsoft.com/office/drawing/2014/main" id="{D76C06C7-B758-45C9-8A38-12F6A9D5C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01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Line 1044">
              <a:extLst>
                <a:ext uri="{FF2B5EF4-FFF2-40B4-BE49-F238E27FC236}">
                  <a16:creationId xmlns:a16="http://schemas.microsoft.com/office/drawing/2014/main" id="{33CACAFB-0D52-440E-9A81-8CD17A157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01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93" name="Group 1045">
            <a:extLst>
              <a:ext uri="{FF2B5EF4-FFF2-40B4-BE49-F238E27FC236}">
                <a16:creationId xmlns:a16="http://schemas.microsoft.com/office/drawing/2014/main" id="{AFBB8675-9347-47CD-9688-BFF4DD5BE449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600201"/>
            <a:ext cx="1885950" cy="1693863"/>
            <a:chOff x="288" y="1776"/>
            <a:chExt cx="1188" cy="1067"/>
          </a:xfrm>
        </p:grpSpPr>
        <p:sp>
          <p:nvSpPr>
            <p:cNvPr id="28694" name="Text Box 1046">
              <a:extLst>
                <a:ext uri="{FF2B5EF4-FFF2-40B4-BE49-F238E27FC236}">
                  <a16:creationId xmlns:a16="http://schemas.microsoft.com/office/drawing/2014/main" id="{C30FD908-30FA-4B90-91D0-23280B91B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776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Student</a:t>
              </a:r>
            </a:p>
          </p:txBody>
        </p:sp>
        <p:sp>
          <p:nvSpPr>
            <p:cNvPr id="28695" name="Text Box 1047">
              <a:extLst>
                <a:ext uri="{FF2B5EF4-FFF2-40B4-BE49-F238E27FC236}">
                  <a16:creationId xmlns:a16="http://schemas.microsoft.com/office/drawing/2014/main" id="{884B9C31-2168-4C0C-860C-C210DA46F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016"/>
              <a:ext cx="260" cy="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ID</a:t>
              </a:r>
            </a:p>
            <a:p>
              <a:endParaRPr lang="en-GB" altLang="en-US" sz="800">
                <a:latin typeface="Arial" panose="020B0604020202020204" pitchFamily="34" charset="0"/>
              </a:endParaRPr>
            </a:p>
            <a:p>
              <a:r>
                <a:rPr lang="en-GB" altLang="en-US">
                  <a:latin typeface="Arial" panose="020B0604020202020204" pitchFamily="34" charset="0"/>
                </a:rPr>
                <a:t>1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8696" name="Text Box 1048">
              <a:extLst>
                <a:ext uri="{FF2B5EF4-FFF2-40B4-BE49-F238E27FC236}">
                  <a16:creationId xmlns:a16="http://schemas.microsoft.com/office/drawing/2014/main" id="{C1D82543-EBDC-4899-AA2F-F8C05ECCE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016"/>
              <a:ext cx="500" cy="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Name</a:t>
              </a:r>
            </a:p>
            <a:p>
              <a:endParaRPr lang="en-GB" altLang="en-US" sz="800">
                <a:latin typeface="Arial" panose="020B0604020202020204" pitchFamily="34" charset="0"/>
              </a:endParaRPr>
            </a:p>
            <a:p>
              <a:r>
                <a:rPr lang="en-GB" altLang="en-US">
                  <a:latin typeface="Arial" panose="020B0604020202020204" pitchFamily="34" charset="0"/>
                </a:rPr>
                <a:t>John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Mary</a:t>
              </a:r>
            </a:p>
            <a:p>
              <a:endParaRPr lang="en-GB" altLang="en-US">
                <a:latin typeface="Arial" panose="020B0604020202020204" pitchFamily="34" charset="0"/>
              </a:endParaRPr>
            </a:p>
          </p:txBody>
        </p:sp>
        <p:sp>
          <p:nvSpPr>
            <p:cNvPr id="28697" name="Text Box 1049">
              <a:extLst>
                <a:ext uri="{FF2B5EF4-FFF2-40B4-BE49-F238E27FC236}">
                  <a16:creationId xmlns:a16="http://schemas.microsoft.com/office/drawing/2014/main" id="{1B81585A-904B-4A06-8E4A-247641FDB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16"/>
              <a:ext cx="420" cy="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Year</a:t>
              </a:r>
            </a:p>
            <a:p>
              <a:endParaRPr lang="en-GB" altLang="en-US" sz="800">
                <a:latin typeface="Arial" panose="020B0604020202020204" pitchFamily="34" charset="0"/>
              </a:endParaRPr>
            </a:p>
            <a:p>
              <a:r>
                <a:rPr lang="en-GB" altLang="en-US">
                  <a:latin typeface="Arial" panose="020B0604020202020204" pitchFamily="34" charset="0"/>
                </a:rPr>
                <a:t>1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8698" name="Rectangle 1050">
              <a:extLst>
                <a:ext uri="{FF2B5EF4-FFF2-40B4-BE49-F238E27FC236}">
                  <a16:creationId xmlns:a16="http://schemas.microsoft.com/office/drawing/2014/main" id="{527AE3DF-2B94-4819-B67D-68B8073B0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016"/>
              <a:ext cx="1152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Line 1051">
              <a:extLst>
                <a:ext uri="{FF2B5EF4-FFF2-40B4-BE49-F238E27FC236}">
                  <a16:creationId xmlns:a16="http://schemas.microsoft.com/office/drawing/2014/main" id="{512872FF-3581-4E85-AE31-B5F8A8320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2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Line 1052">
              <a:extLst>
                <a:ext uri="{FF2B5EF4-FFF2-40B4-BE49-F238E27FC236}">
                  <a16:creationId xmlns:a16="http://schemas.microsoft.com/office/drawing/2014/main" id="{CF354350-F6B2-4A17-B043-F6EE8DB2F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01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Line 1053">
              <a:extLst>
                <a:ext uri="{FF2B5EF4-FFF2-40B4-BE49-F238E27FC236}">
                  <a16:creationId xmlns:a16="http://schemas.microsoft.com/office/drawing/2014/main" id="{7CE1D05F-C541-40F7-8380-8B5A5A1AB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01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02" name="Group 1054">
            <a:extLst>
              <a:ext uri="{FF2B5EF4-FFF2-40B4-BE49-F238E27FC236}">
                <a16:creationId xmlns:a16="http://schemas.microsoft.com/office/drawing/2014/main" id="{CFFC53B1-2D97-4DC0-916E-F3156CAB2782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4572001"/>
            <a:ext cx="1885950" cy="1693863"/>
            <a:chOff x="288" y="1776"/>
            <a:chExt cx="1188" cy="1067"/>
          </a:xfrm>
        </p:grpSpPr>
        <p:sp>
          <p:nvSpPr>
            <p:cNvPr id="28703" name="Text Box 1055">
              <a:extLst>
                <a:ext uri="{FF2B5EF4-FFF2-40B4-BE49-F238E27FC236}">
                  <a16:creationId xmlns:a16="http://schemas.microsoft.com/office/drawing/2014/main" id="{B56956F5-E327-459D-8A38-AE3192F5D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776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Student</a:t>
              </a:r>
            </a:p>
          </p:txBody>
        </p:sp>
        <p:sp>
          <p:nvSpPr>
            <p:cNvPr id="28704" name="Text Box 1056">
              <a:extLst>
                <a:ext uri="{FF2B5EF4-FFF2-40B4-BE49-F238E27FC236}">
                  <a16:creationId xmlns:a16="http://schemas.microsoft.com/office/drawing/2014/main" id="{477ED5B9-953D-408C-8E64-771C6C5CE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016"/>
              <a:ext cx="260" cy="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ID</a:t>
              </a:r>
            </a:p>
            <a:p>
              <a:endParaRPr lang="en-GB" altLang="en-US" sz="800">
                <a:latin typeface="Arial" panose="020B0604020202020204" pitchFamily="34" charset="0"/>
              </a:endParaRPr>
            </a:p>
            <a:p>
              <a:r>
                <a:rPr lang="en-GB" altLang="en-US">
                  <a:latin typeface="Arial" panose="020B0604020202020204" pitchFamily="34" charset="0"/>
                </a:rPr>
                <a:t>1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8705" name="Text Box 1057">
              <a:extLst>
                <a:ext uri="{FF2B5EF4-FFF2-40B4-BE49-F238E27FC236}">
                  <a16:creationId xmlns:a16="http://schemas.microsoft.com/office/drawing/2014/main" id="{69C38623-D265-4E5D-A546-799BB46A9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016"/>
              <a:ext cx="500" cy="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Name</a:t>
              </a:r>
            </a:p>
            <a:p>
              <a:endParaRPr lang="en-GB" altLang="en-US" sz="800">
                <a:latin typeface="Arial" panose="020B0604020202020204" pitchFamily="34" charset="0"/>
              </a:endParaRPr>
            </a:p>
            <a:p>
              <a:r>
                <a:rPr lang="en-GB" altLang="en-US">
                  <a:latin typeface="Arial" panose="020B0604020202020204" pitchFamily="34" charset="0"/>
                </a:rPr>
                <a:t>John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Mary</a:t>
              </a:r>
            </a:p>
            <a:p>
              <a:endParaRPr lang="en-GB" altLang="en-US">
                <a:latin typeface="Arial" panose="020B0604020202020204" pitchFamily="34" charset="0"/>
              </a:endParaRPr>
            </a:p>
          </p:txBody>
        </p:sp>
        <p:sp>
          <p:nvSpPr>
            <p:cNvPr id="28706" name="Text Box 1058">
              <a:extLst>
                <a:ext uri="{FF2B5EF4-FFF2-40B4-BE49-F238E27FC236}">
                  <a16:creationId xmlns:a16="http://schemas.microsoft.com/office/drawing/2014/main" id="{EB761FA2-6B4F-4088-8F57-31FA27CF8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16"/>
              <a:ext cx="420" cy="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Year</a:t>
              </a:r>
            </a:p>
            <a:p>
              <a:endParaRPr lang="en-GB" altLang="en-US" sz="800">
                <a:latin typeface="Arial" panose="020B0604020202020204" pitchFamily="34" charset="0"/>
              </a:endParaRPr>
            </a:p>
            <a:p>
              <a:r>
                <a:rPr lang="en-GB" altLang="en-US">
                  <a:latin typeface="Arial" panose="020B0604020202020204" pitchFamily="34" charset="0"/>
                </a:rPr>
                <a:t>1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8707" name="Rectangle 1059">
              <a:extLst>
                <a:ext uri="{FF2B5EF4-FFF2-40B4-BE49-F238E27FC236}">
                  <a16:creationId xmlns:a16="http://schemas.microsoft.com/office/drawing/2014/main" id="{7B908577-DFB9-4C3C-8957-DBB1ECF8B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016"/>
              <a:ext cx="1152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Line 1060">
              <a:extLst>
                <a:ext uri="{FF2B5EF4-FFF2-40B4-BE49-F238E27FC236}">
                  <a16:creationId xmlns:a16="http://schemas.microsoft.com/office/drawing/2014/main" id="{17E74AA3-0A86-469B-9FAD-FBFA18EAD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2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Line 1061">
              <a:extLst>
                <a:ext uri="{FF2B5EF4-FFF2-40B4-BE49-F238E27FC236}">
                  <a16:creationId xmlns:a16="http://schemas.microsoft.com/office/drawing/2014/main" id="{B8FD93C9-D756-4D7F-95A8-D5B09EC0A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01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Line 1062">
              <a:extLst>
                <a:ext uri="{FF2B5EF4-FFF2-40B4-BE49-F238E27FC236}">
                  <a16:creationId xmlns:a16="http://schemas.microsoft.com/office/drawing/2014/main" id="{C8799913-65F2-471D-A862-42EAD766D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01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11" name="Text Box 1063">
            <a:extLst>
              <a:ext uri="{FF2B5EF4-FFF2-40B4-BE49-F238E27FC236}">
                <a16:creationId xmlns:a16="http://schemas.microsoft.com/office/drawing/2014/main" id="{1BF45DB8-0DD8-40A2-8D2A-9EE7DD8B8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057400"/>
            <a:ext cx="31877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b="1">
                <a:latin typeface="Courier New" panose="02070309020205020404" pitchFamily="49" charset="0"/>
              </a:rPr>
              <a:t>INSERT INTO Student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 (ID, Name, Year)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 VALUES (2, ‘Mary’, 3)</a:t>
            </a:r>
          </a:p>
        </p:txBody>
      </p:sp>
      <p:sp>
        <p:nvSpPr>
          <p:cNvPr id="28712" name="Text Box 1064">
            <a:extLst>
              <a:ext uri="{FF2B5EF4-FFF2-40B4-BE49-F238E27FC236}">
                <a16:creationId xmlns:a16="http://schemas.microsoft.com/office/drawing/2014/main" id="{2FB996BA-A75F-4651-8B6F-6D0512F85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3581400"/>
            <a:ext cx="27781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b="1">
                <a:latin typeface="Courier New" panose="02070309020205020404" pitchFamily="49" charset="0"/>
              </a:rPr>
              <a:t>INSERT INTO Student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 (Name, ID)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 VALUES (‘Mary’, 2)</a:t>
            </a:r>
          </a:p>
        </p:txBody>
      </p:sp>
      <p:sp>
        <p:nvSpPr>
          <p:cNvPr id="28713" name="Text Box 1065">
            <a:extLst>
              <a:ext uri="{FF2B5EF4-FFF2-40B4-BE49-F238E27FC236}">
                <a16:creationId xmlns:a16="http://schemas.microsoft.com/office/drawing/2014/main" id="{41D17744-183E-4B5B-9EE5-087253B4F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029200"/>
            <a:ext cx="31877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b="1">
                <a:latin typeface="Courier New" panose="02070309020205020404" pitchFamily="49" charset="0"/>
              </a:rPr>
              <a:t>INSERT INTO Student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 VALUES (2, ‘Mary’, 3)</a:t>
            </a:r>
          </a:p>
          <a:p>
            <a:endParaRPr lang="en-GB" altLang="en-US" b="1">
              <a:latin typeface="Courier New" panose="02070309020205020404" pitchFamily="49" charset="0"/>
            </a:endParaRPr>
          </a:p>
        </p:txBody>
      </p:sp>
      <p:cxnSp>
        <p:nvCxnSpPr>
          <p:cNvPr id="28714" name="AutoShape 1066">
            <a:extLst>
              <a:ext uri="{FF2B5EF4-FFF2-40B4-BE49-F238E27FC236}">
                <a16:creationId xmlns:a16="http://schemas.microsoft.com/office/drawing/2014/main" id="{C196D2CB-E610-45E8-AB27-DBA85212A778}"/>
              </a:ext>
            </a:extLst>
          </p:cNvPr>
          <p:cNvCxnSpPr>
            <a:cxnSpLocks noChangeShapeType="1"/>
            <a:stCxn id="28680" idx="3"/>
            <a:endCxn id="28711" idx="1"/>
          </p:cNvCxnSpPr>
          <p:nvPr/>
        </p:nvCxnSpPr>
        <p:spPr bwMode="auto">
          <a:xfrm flipV="1">
            <a:off x="3667126" y="2516188"/>
            <a:ext cx="752475" cy="1522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15" name="AutoShape 1067">
            <a:extLst>
              <a:ext uri="{FF2B5EF4-FFF2-40B4-BE49-F238E27FC236}">
                <a16:creationId xmlns:a16="http://schemas.microsoft.com/office/drawing/2014/main" id="{2523D1D3-93DD-4943-9F42-33BEDBC9E94B}"/>
              </a:ext>
            </a:extLst>
          </p:cNvPr>
          <p:cNvCxnSpPr>
            <a:cxnSpLocks noChangeShapeType="1"/>
            <a:stCxn id="28681" idx="1"/>
            <a:endCxn id="28712" idx="1"/>
          </p:cNvCxnSpPr>
          <p:nvPr/>
        </p:nvCxnSpPr>
        <p:spPr bwMode="auto">
          <a:xfrm flipV="1">
            <a:off x="3657600" y="4040189"/>
            <a:ext cx="762000" cy="7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16" name="AutoShape 1068">
            <a:extLst>
              <a:ext uri="{FF2B5EF4-FFF2-40B4-BE49-F238E27FC236}">
                <a16:creationId xmlns:a16="http://schemas.microsoft.com/office/drawing/2014/main" id="{228FD9B2-47BD-4ACB-B4FE-A95F117DC41C}"/>
              </a:ext>
            </a:extLst>
          </p:cNvPr>
          <p:cNvCxnSpPr>
            <a:cxnSpLocks noChangeShapeType="1"/>
            <a:stCxn id="28680" idx="3"/>
            <a:endCxn id="28713" idx="1"/>
          </p:cNvCxnSpPr>
          <p:nvPr/>
        </p:nvCxnSpPr>
        <p:spPr bwMode="auto">
          <a:xfrm>
            <a:off x="3667126" y="4038600"/>
            <a:ext cx="752475" cy="1449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17" name="AutoShape 1069">
            <a:extLst>
              <a:ext uri="{FF2B5EF4-FFF2-40B4-BE49-F238E27FC236}">
                <a16:creationId xmlns:a16="http://schemas.microsoft.com/office/drawing/2014/main" id="{E064C555-C0E2-4D7C-A24D-DE2FF2D46777}"/>
              </a:ext>
            </a:extLst>
          </p:cNvPr>
          <p:cNvCxnSpPr>
            <a:cxnSpLocks noChangeShapeType="1"/>
            <a:stCxn id="28713" idx="3"/>
            <a:endCxn id="28707" idx="1"/>
          </p:cNvCxnSpPr>
          <p:nvPr/>
        </p:nvCxnSpPr>
        <p:spPr bwMode="auto">
          <a:xfrm flipV="1">
            <a:off x="7607301" y="5486400"/>
            <a:ext cx="4603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18" name="AutoShape 1070">
            <a:extLst>
              <a:ext uri="{FF2B5EF4-FFF2-40B4-BE49-F238E27FC236}">
                <a16:creationId xmlns:a16="http://schemas.microsoft.com/office/drawing/2014/main" id="{6542071D-1E76-451E-B31B-82D935F6B887}"/>
              </a:ext>
            </a:extLst>
          </p:cNvPr>
          <p:cNvCxnSpPr>
            <a:cxnSpLocks noChangeShapeType="1"/>
            <a:stCxn id="28712" idx="3"/>
            <a:endCxn id="28689" idx="1"/>
          </p:cNvCxnSpPr>
          <p:nvPr/>
        </p:nvCxnSpPr>
        <p:spPr bwMode="auto">
          <a:xfrm flipV="1">
            <a:off x="7197725" y="4038600"/>
            <a:ext cx="86995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19" name="AutoShape 1071">
            <a:extLst>
              <a:ext uri="{FF2B5EF4-FFF2-40B4-BE49-F238E27FC236}">
                <a16:creationId xmlns:a16="http://schemas.microsoft.com/office/drawing/2014/main" id="{86A0A8B2-DC08-4016-8EC5-EC69E450CD49}"/>
              </a:ext>
            </a:extLst>
          </p:cNvPr>
          <p:cNvCxnSpPr>
            <a:cxnSpLocks noChangeShapeType="1"/>
            <a:stCxn id="28711" idx="3"/>
            <a:endCxn id="28698" idx="1"/>
          </p:cNvCxnSpPr>
          <p:nvPr/>
        </p:nvCxnSpPr>
        <p:spPr bwMode="auto">
          <a:xfrm flipV="1">
            <a:off x="7607301" y="2514600"/>
            <a:ext cx="4603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FB89D-EFC2-4BFB-AB52-AA1C0A98B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More SQL Data Definition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4F6252E2-E47E-4310-ACE5-E2B9E4E5D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UPDATE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8972059-193B-4751-90B1-EE4F00BDED4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GB" altLang="en-US" sz="24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UPDATE &lt;table&gt;</a:t>
            </a:r>
          </a:p>
          <a:p>
            <a:pPr>
              <a:buFontTx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SET col1 = val1</a:t>
            </a:r>
          </a:p>
          <a:p>
            <a:pPr>
              <a:buFontTx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 [,col2 = val2…]</a:t>
            </a:r>
          </a:p>
          <a:p>
            <a:pPr>
              <a:buFontTx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[WHERE</a:t>
            </a:r>
          </a:p>
          <a:p>
            <a:pPr>
              <a:buFontTx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 &lt;condition&gt;]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15F2D3BA-1418-4A69-8925-97C3598DAC4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lvl="1"/>
            <a:r>
              <a:rPr lang="en-GB" altLang="en-US" sz="2000"/>
              <a:t>All rows where the condition is true have the columns set to the given values</a:t>
            </a:r>
          </a:p>
          <a:p>
            <a:pPr lvl="1"/>
            <a:r>
              <a:rPr lang="en-GB" altLang="en-US" sz="2000"/>
              <a:t>If no condition is given all rows are changed so BE CAREFUL </a:t>
            </a:r>
          </a:p>
          <a:p>
            <a:pPr lvl="1"/>
            <a:r>
              <a:rPr lang="en-GB" altLang="en-US" sz="2000"/>
              <a:t>Values are constants or can be computed from columns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8C7CC9DD-714B-4F89-A11C-3B353E0D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More SQL Data Definition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299170F-AE3C-442D-88DB-9A52AB80E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UPDATE</a:t>
            </a:r>
          </a:p>
        </p:txBody>
      </p:sp>
      <p:grpSp>
        <p:nvGrpSpPr>
          <p:cNvPr id="30723" name="Group 3">
            <a:extLst>
              <a:ext uri="{FF2B5EF4-FFF2-40B4-BE49-F238E27FC236}">
                <a16:creationId xmlns:a16="http://schemas.microsoft.com/office/drawing/2014/main" id="{228E6B1C-A17B-4A61-A031-A0E9530BA64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19400"/>
            <a:ext cx="1885950" cy="1981200"/>
            <a:chOff x="1008" y="1776"/>
            <a:chExt cx="1188" cy="1248"/>
          </a:xfrm>
        </p:grpSpPr>
        <p:sp>
          <p:nvSpPr>
            <p:cNvPr id="30724" name="Text Box 4">
              <a:extLst>
                <a:ext uri="{FF2B5EF4-FFF2-40B4-BE49-F238E27FC236}">
                  <a16:creationId xmlns:a16="http://schemas.microsoft.com/office/drawing/2014/main" id="{0BC91B5A-E305-41A7-AA04-926CC9F43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776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Student</a:t>
              </a:r>
            </a:p>
          </p:txBody>
        </p:sp>
        <p:sp>
          <p:nvSpPr>
            <p:cNvPr id="30725" name="Text Box 5">
              <a:extLst>
                <a:ext uri="{FF2B5EF4-FFF2-40B4-BE49-F238E27FC236}">
                  <a16:creationId xmlns:a16="http://schemas.microsoft.com/office/drawing/2014/main" id="{8F9875F1-7093-4332-8DA6-71E41AE65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016"/>
              <a:ext cx="260" cy="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ID</a:t>
              </a:r>
            </a:p>
            <a:p>
              <a:endParaRPr lang="en-GB" altLang="en-US" sz="800">
                <a:latin typeface="Arial" panose="020B0604020202020204" pitchFamily="34" charset="0"/>
              </a:endParaRPr>
            </a:p>
            <a:p>
              <a:r>
                <a:rPr lang="en-GB" altLang="en-US">
                  <a:latin typeface="Arial" panose="020B0604020202020204" pitchFamily="34" charset="0"/>
                </a:rPr>
                <a:t>1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2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3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0726" name="Text Box 6">
              <a:extLst>
                <a:ext uri="{FF2B5EF4-FFF2-40B4-BE49-F238E27FC236}">
                  <a16:creationId xmlns:a16="http://schemas.microsoft.com/office/drawing/2014/main" id="{2C42D2AF-4352-4F08-BF16-35D44E243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016"/>
              <a:ext cx="500" cy="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Name</a:t>
              </a:r>
            </a:p>
            <a:p>
              <a:endParaRPr lang="en-GB" altLang="en-US" sz="800">
                <a:latin typeface="Arial" panose="020B0604020202020204" pitchFamily="34" charset="0"/>
              </a:endParaRPr>
            </a:p>
            <a:p>
              <a:r>
                <a:rPr lang="en-GB" altLang="en-US">
                  <a:latin typeface="Arial" panose="020B0604020202020204" pitchFamily="34" charset="0"/>
                </a:rPr>
                <a:t>John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Mark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Anne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Mary</a:t>
              </a:r>
            </a:p>
          </p:txBody>
        </p:sp>
        <p:sp>
          <p:nvSpPr>
            <p:cNvPr id="30727" name="Text Box 7">
              <a:extLst>
                <a:ext uri="{FF2B5EF4-FFF2-40B4-BE49-F238E27FC236}">
                  <a16:creationId xmlns:a16="http://schemas.microsoft.com/office/drawing/2014/main" id="{2AF40F3F-5DC3-4F0A-A389-2CF32F702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016"/>
              <a:ext cx="420" cy="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Year</a:t>
              </a:r>
            </a:p>
            <a:p>
              <a:endParaRPr lang="en-GB" altLang="en-US" sz="800">
                <a:latin typeface="Arial" panose="020B0604020202020204" pitchFamily="34" charset="0"/>
              </a:endParaRPr>
            </a:p>
            <a:p>
              <a:r>
                <a:rPr lang="en-GB" altLang="en-US">
                  <a:latin typeface="Arial" panose="020B0604020202020204" pitchFamily="34" charset="0"/>
                </a:rPr>
                <a:t>1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3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2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0728" name="Rectangle 8">
              <a:extLst>
                <a:ext uri="{FF2B5EF4-FFF2-40B4-BE49-F238E27FC236}">
                  <a16:creationId xmlns:a16="http://schemas.microsoft.com/office/drawing/2014/main" id="{BB68E3F7-7DF3-4AAF-B1FE-2527753E4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016"/>
              <a:ext cx="1152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Line 9">
              <a:extLst>
                <a:ext uri="{FF2B5EF4-FFF2-40B4-BE49-F238E27FC236}">
                  <a16:creationId xmlns:a16="http://schemas.microsoft.com/office/drawing/2014/main" id="{C2EB7057-087F-442A-A1DF-D5587A14F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2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0" name="Line 10">
              <a:extLst>
                <a:ext uri="{FF2B5EF4-FFF2-40B4-BE49-F238E27FC236}">
                  <a16:creationId xmlns:a16="http://schemas.microsoft.com/office/drawing/2014/main" id="{97E1CDD1-65CA-4CEE-BDE6-3E45A5F7F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01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Line 11">
              <a:extLst>
                <a:ext uri="{FF2B5EF4-FFF2-40B4-BE49-F238E27FC236}">
                  <a16:creationId xmlns:a16="http://schemas.microsoft.com/office/drawing/2014/main" id="{55FA0F21-F803-4DEA-A695-DFB481F69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1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32" name="Group 12">
            <a:extLst>
              <a:ext uri="{FF2B5EF4-FFF2-40B4-BE49-F238E27FC236}">
                <a16:creationId xmlns:a16="http://schemas.microsoft.com/office/drawing/2014/main" id="{A065A30B-6F4B-4C2C-8F8D-42C2EE7D86EB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1885950" cy="1981200"/>
            <a:chOff x="4080" y="2736"/>
            <a:chExt cx="1188" cy="1248"/>
          </a:xfrm>
        </p:grpSpPr>
        <p:sp>
          <p:nvSpPr>
            <p:cNvPr id="30733" name="Text Box 13">
              <a:extLst>
                <a:ext uri="{FF2B5EF4-FFF2-40B4-BE49-F238E27FC236}">
                  <a16:creationId xmlns:a16="http://schemas.microsoft.com/office/drawing/2014/main" id="{B5EF542E-8F85-4592-BD5C-087816D49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736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Student</a:t>
              </a:r>
            </a:p>
          </p:txBody>
        </p:sp>
        <p:sp>
          <p:nvSpPr>
            <p:cNvPr id="30734" name="Text Box 14">
              <a:extLst>
                <a:ext uri="{FF2B5EF4-FFF2-40B4-BE49-F238E27FC236}">
                  <a16:creationId xmlns:a16="http://schemas.microsoft.com/office/drawing/2014/main" id="{DEABF57C-86ED-4BED-A888-5236ECF92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976"/>
              <a:ext cx="260" cy="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ID</a:t>
              </a:r>
            </a:p>
            <a:p>
              <a:endParaRPr lang="en-GB" altLang="en-US" sz="800">
                <a:latin typeface="Arial" panose="020B0604020202020204" pitchFamily="34" charset="0"/>
              </a:endParaRPr>
            </a:p>
            <a:p>
              <a:r>
                <a:rPr lang="en-GB" altLang="en-US">
                  <a:latin typeface="Arial" panose="020B0604020202020204" pitchFamily="34" charset="0"/>
                </a:rPr>
                <a:t>1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2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3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0735" name="Text Box 15">
              <a:extLst>
                <a:ext uri="{FF2B5EF4-FFF2-40B4-BE49-F238E27FC236}">
                  <a16:creationId xmlns:a16="http://schemas.microsoft.com/office/drawing/2014/main" id="{53D01321-6A3C-424F-8F88-93985BE39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976"/>
              <a:ext cx="500" cy="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Name</a:t>
              </a:r>
            </a:p>
            <a:p>
              <a:endParaRPr lang="en-GB" altLang="en-US" sz="800">
                <a:latin typeface="Arial" panose="020B0604020202020204" pitchFamily="34" charset="0"/>
              </a:endParaRPr>
            </a:p>
            <a:p>
              <a:r>
                <a:rPr lang="en-GB" altLang="en-US">
                  <a:latin typeface="Arial" panose="020B0604020202020204" pitchFamily="34" charset="0"/>
                </a:rPr>
                <a:t>John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Mark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Anne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Mary</a:t>
              </a:r>
            </a:p>
          </p:txBody>
        </p:sp>
        <p:sp>
          <p:nvSpPr>
            <p:cNvPr id="30736" name="Text Box 16">
              <a:extLst>
                <a:ext uri="{FF2B5EF4-FFF2-40B4-BE49-F238E27FC236}">
                  <a16:creationId xmlns:a16="http://schemas.microsoft.com/office/drawing/2014/main" id="{A989E473-B7B9-4D8B-9207-6FE2885F1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976"/>
              <a:ext cx="420" cy="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Year</a:t>
              </a:r>
            </a:p>
            <a:p>
              <a:endParaRPr lang="en-GB" altLang="en-US" sz="800">
                <a:latin typeface="Arial" panose="020B0604020202020204" pitchFamily="34" charset="0"/>
              </a:endParaRPr>
            </a:p>
            <a:p>
              <a:r>
                <a:rPr lang="en-GB" altLang="en-US">
                  <a:latin typeface="Arial" panose="020B0604020202020204" pitchFamily="34" charset="0"/>
                </a:rPr>
                <a:t>2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4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3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0737" name="Rectangle 17">
              <a:extLst>
                <a:ext uri="{FF2B5EF4-FFF2-40B4-BE49-F238E27FC236}">
                  <a16:creationId xmlns:a16="http://schemas.microsoft.com/office/drawing/2014/main" id="{119AE16B-D3AF-473D-92A4-55A29D179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1152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Line 18">
              <a:extLst>
                <a:ext uri="{FF2B5EF4-FFF2-40B4-BE49-F238E27FC236}">
                  <a16:creationId xmlns:a16="http://schemas.microsoft.com/office/drawing/2014/main" id="{A2ECB3C9-67EF-4232-8ACB-88E15A65B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21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Line 19">
              <a:extLst>
                <a:ext uri="{FF2B5EF4-FFF2-40B4-BE49-F238E27FC236}">
                  <a16:creationId xmlns:a16="http://schemas.microsoft.com/office/drawing/2014/main" id="{E658BA4C-FFEA-4E24-A6FE-CEF6E19B7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97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Line 20">
              <a:extLst>
                <a:ext uri="{FF2B5EF4-FFF2-40B4-BE49-F238E27FC236}">
                  <a16:creationId xmlns:a16="http://schemas.microsoft.com/office/drawing/2014/main" id="{FA5741D8-26ED-4122-BE98-42EEC5E04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97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1" name="Text Box 21">
            <a:extLst>
              <a:ext uri="{FF2B5EF4-FFF2-40B4-BE49-F238E27FC236}">
                <a16:creationId xmlns:a16="http://schemas.microsoft.com/office/drawing/2014/main" id="{78FC5ADF-DB55-47AA-9209-F2B0630A9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4800600"/>
            <a:ext cx="2778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b="1">
                <a:latin typeface="Courier New" panose="02070309020205020404" pitchFamily="49" charset="0"/>
              </a:rPr>
              <a:t>UPDATE Student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SET Year = Year + 1</a:t>
            </a:r>
          </a:p>
        </p:txBody>
      </p:sp>
      <p:sp>
        <p:nvSpPr>
          <p:cNvPr id="30742" name="Text Box 22">
            <a:extLst>
              <a:ext uri="{FF2B5EF4-FFF2-40B4-BE49-F238E27FC236}">
                <a16:creationId xmlns:a16="http://schemas.microsoft.com/office/drawing/2014/main" id="{251E5114-8FA3-4503-8AD1-D7F96DCA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2238376"/>
            <a:ext cx="2505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b="1">
                <a:latin typeface="Courier New" panose="02070309020205020404" pitchFamily="49" charset="0"/>
              </a:rPr>
              <a:t>UPDATE Student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SET Year = 1,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    Name = ‘Jane’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WHERE ID = 4</a:t>
            </a:r>
          </a:p>
        </p:txBody>
      </p:sp>
      <p:grpSp>
        <p:nvGrpSpPr>
          <p:cNvPr id="30743" name="Group 23">
            <a:extLst>
              <a:ext uri="{FF2B5EF4-FFF2-40B4-BE49-F238E27FC236}">
                <a16:creationId xmlns:a16="http://schemas.microsoft.com/office/drawing/2014/main" id="{9D0ADD53-44F1-48B1-BB8A-36BAA22F86F6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1447800"/>
            <a:ext cx="1885950" cy="1981200"/>
            <a:chOff x="4080" y="2736"/>
            <a:chExt cx="1188" cy="1248"/>
          </a:xfrm>
        </p:grpSpPr>
        <p:sp>
          <p:nvSpPr>
            <p:cNvPr id="30744" name="Text Box 24">
              <a:extLst>
                <a:ext uri="{FF2B5EF4-FFF2-40B4-BE49-F238E27FC236}">
                  <a16:creationId xmlns:a16="http://schemas.microsoft.com/office/drawing/2014/main" id="{D05E7602-66E0-43C3-BCE0-B3BE7D18B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736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Student</a:t>
              </a:r>
            </a:p>
          </p:txBody>
        </p:sp>
        <p:sp>
          <p:nvSpPr>
            <p:cNvPr id="30745" name="Text Box 25">
              <a:extLst>
                <a:ext uri="{FF2B5EF4-FFF2-40B4-BE49-F238E27FC236}">
                  <a16:creationId xmlns:a16="http://schemas.microsoft.com/office/drawing/2014/main" id="{2D051C1C-14E3-46D4-A4F4-B025AF0AA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976"/>
              <a:ext cx="260" cy="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ID</a:t>
              </a:r>
            </a:p>
            <a:p>
              <a:endParaRPr lang="en-GB" altLang="en-US" sz="800">
                <a:latin typeface="Arial" panose="020B0604020202020204" pitchFamily="34" charset="0"/>
              </a:endParaRPr>
            </a:p>
            <a:p>
              <a:r>
                <a:rPr lang="en-GB" altLang="en-US">
                  <a:latin typeface="Arial" panose="020B0604020202020204" pitchFamily="34" charset="0"/>
                </a:rPr>
                <a:t>1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2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3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0746" name="Text Box 26">
              <a:extLst>
                <a:ext uri="{FF2B5EF4-FFF2-40B4-BE49-F238E27FC236}">
                  <a16:creationId xmlns:a16="http://schemas.microsoft.com/office/drawing/2014/main" id="{F06E73CF-8FE1-4AAB-9B0C-C2D409F8A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976"/>
              <a:ext cx="500" cy="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Name</a:t>
              </a:r>
            </a:p>
            <a:p>
              <a:endParaRPr lang="en-GB" altLang="en-US" sz="800">
                <a:latin typeface="Arial" panose="020B0604020202020204" pitchFamily="34" charset="0"/>
              </a:endParaRPr>
            </a:p>
            <a:p>
              <a:r>
                <a:rPr lang="en-GB" altLang="en-US">
                  <a:latin typeface="Arial" panose="020B0604020202020204" pitchFamily="34" charset="0"/>
                </a:rPr>
                <a:t>John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Mark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Anne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Jane</a:t>
              </a:r>
            </a:p>
          </p:txBody>
        </p:sp>
        <p:sp>
          <p:nvSpPr>
            <p:cNvPr id="30747" name="Text Box 27">
              <a:extLst>
                <a:ext uri="{FF2B5EF4-FFF2-40B4-BE49-F238E27FC236}">
                  <a16:creationId xmlns:a16="http://schemas.microsoft.com/office/drawing/2014/main" id="{98C7F1A2-CEC4-4AF5-87B3-F1D4EF069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976"/>
              <a:ext cx="420" cy="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Year</a:t>
              </a:r>
            </a:p>
            <a:p>
              <a:endParaRPr lang="en-GB" altLang="en-US" sz="800">
                <a:latin typeface="Arial" panose="020B0604020202020204" pitchFamily="34" charset="0"/>
              </a:endParaRPr>
            </a:p>
            <a:p>
              <a:r>
                <a:rPr lang="en-GB" altLang="en-US">
                  <a:latin typeface="Arial" panose="020B0604020202020204" pitchFamily="34" charset="0"/>
                </a:rPr>
                <a:t>1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3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2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748" name="Rectangle 28">
              <a:extLst>
                <a:ext uri="{FF2B5EF4-FFF2-40B4-BE49-F238E27FC236}">
                  <a16:creationId xmlns:a16="http://schemas.microsoft.com/office/drawing/2014/main" id="{D60A245B-19EA-4630-BC17-72FA8055A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1152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Line 29">
              <a:extLst>
                <a:ext uri="{FF2B5EF4-FFF2-40B4-BE49-F238E27FC236}">
                  <a16:creationId xmlns:a16="http://schemas.microsoft.com/office/drawing/2014/main" id="{7492D8F6-6EB4-430C-9434-8D58A1342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21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Line 30">
              <a:extLst>
                <a:ext uri="{FF2B5EF4-FFF2-40B4-BE49-F238E27FC236}">
                  <a16:creationId xmlns:a16="http://schemas.microsoft.com/office/drawing/2014/main" id="{D369D4B2-7AF3-47BA-91B3-D4EBA93C1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97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Line 31">
              <a:extLst>
                <a:ext uri="{FF2B5EF4-FFF2-40B4-BE49-F238E27FC236}">
                  <a16:creationId xmlns:a16="http://schemas.microsoft.com/office/drawing/2014/main" id="{5A674A2C-D64E-4CCD-9628-9795786C7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97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0752" name="AutoShape 32">
            <a:extLst>
              <a:ext uri="{FF2B5EF4-FFF2-40B4-BE49-F238E27FC236}">
                <a16:creationId xmlns:a16="http://schemas.microsoft.com/office/drawing/2014/main" id="{B5291512-E398-453B-A2DD-4BCAC3662F1E}"/>
              </a:ext>
            </a:extLst>
          </p:cNvPr>
          <p:cNvCxnSpPr>
            <a:cxnSpLocks noChangeShapeType="1"/>
            <a:stCxn id="30727" idx="3"/>
            <a:endCxn id="30742" idx="1"/>
          </p:cNvCxnSpPr>
          <p:nvPr/>
        </p:nvCxnSpPr>
        <p:spPr bwMode="auto">
          <a:xfrm flipV="1">
            <a:off x="3867150" y="2833688"/>
            <a:ext cx="781050" cy="1160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3" name="AutoShape 33">
            <a:extLst>
              <a:ext uri="{FF2B5EF4-FFF2-40B4-BE49-F238E27FC236}">
                <a16:creationId xmlns:a16="http://schemas.microsoft.com/office/drawing/2014/main" id="{AA27D9F5-1DC8-414C-AE8B-E9D4956B3E8C}"/>
              </a:ext>
            </a:extLst>
          </p:cNvPr>
          <p:cNvCxnSpPr>
            <a:cxnSpLocks noChangeShapeType="1"/>
            <a:stCxn id="30727" idx="3"/>
            <a:endCxn id="30741" idx="1"/>
          </p:cNvCxnSpPr>
          <p:nvPr/>
        </p:nvCxnSpPr>
        <p:spPr bwMode="auto">
          <a:xfrm>
            <a:off x="3867150" y="3994151"/>
            <a:ext cx="781050" cy="1127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4" name="AutoShape 34">
            <a:extLst>
              <a:ext uri="{FF2B5EF4-FFF2-40B4-BE49-F238E27FC236}">
                <a16:creationId xmlns:a16="http://schemas.microsoft.com/office/drawing/2014/main" id="{8FE6D884-1F2B-412B-8130-C4B662C13B23}"/>
              </a:ext>
            </a:extLst>
          </p:cNvPr>
          <p:cNvCxnSpPr>
            <a:cxnSpLocks noChangeShapeType="1"/>
            <a:stCxn id="30741" idx="3"/>
            <a:endCxn id="30737" idx="1"/>
          </p:cNvCxnSpPr>
          <p:nvPr/>
        </p:nvCxnSpPr>
        <p:spPr bwMode="auto">
          <a:xfrm>
            <a:off x="7426325" y="5121276"/>
            <a:ext cx="565150" cy="174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5" name="AutoShape 35">
            <a:extLst>
              <a:ext uri="{FF2B5EF4-FFF2-40B4-BE49-F238E27FC236}">
                <a16:creationId xmlns:a16="http://schemas.microsoft.com/office/drawing/2014/main" id="{4F1AEE4A-6D8B-4925-9C6E-854D06DE77E3}"/>
              </a:ext>
            </a:extLst>
          </p:cNvPr>
          <p:cNvCxnSpPr>
            <a:cxnSpLocks noChangeShapeType="1"/>
            <a:stCxn id="30742" idx="3"/>
            <a:endCxn id="30748" idx="1"/>
          </p:cNvCxnSpPr>
          <p:nvPr/>
        </p:nvCxnSpPr>
        <p:spPr bwMode="auto">
          <a:xfrm flipV="1">
            <a:off x="7153275" y="2628900"/>
            <a:ext cx="838200" cy="204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66386-84FC-4FB9-B24D-832AF0519A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More SQL Data Definition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693A8B52-554B-4EEC-84DC-842CD2273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DELETE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C1F7AFD-DA58-46E6-BA07-319A02563A6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en-US" sz="2400"/>
              <a:t>Removes all rows which satisfy the condition</a:t>
            </a:r>
          </a:p>
          <a:p>
            <a:endParaRPr lang="en-GB" altLang="en-US" sz="24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DELETE FROM</a:t>
            </a:r>
          </a:p>
          <a:p>
            <a:pPr>
              <a:buFontTx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 &lt;table&gt;</a:t>
            </a:r>
          </a:p>
          <a:p>
            <a:pPr>
              <a:buFontTx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 [WHERE</a:t>
            </a:r>
          </a:p>
          <a:p>
            <a:pPr>
              <a:buFontTx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  &lt;condition&gt;]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EFD11EB6-054B-44FE-A8EE-22E3F4762BF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lvl="1"/>
            <a:r>
              <a:rPr lang="en-GB" altLang="en-US" sz="2000"/>
              <a:t>If no condition is given then ALL rows are deleted - BE CAREFUL</a:t>
            </a:r>
          </a:p>
          <a:p>
            <a:pPr lvl="1"/>
            <a:r>
              <a:rPr lang="en-GB" altLang="en-US" sz="2000"/>
              <a:t>Some versions of SQL also have </a:t>
            </a:r>
            <a:r>
              <a:rPr lang="en-GB" altLang="en-US" sz="1800" b="1">
                <a:latin typeface="Courier New" panose="02070309020205020404" pitchFamily="49" charset="0"/>
              </a:rPr>
              <a:t>TRUNCATE TABLE &lt;T&gt; </a:t>
            </a:r>
            <a:r>
              <a:rPr lang="en-GB" altLang="en-US" sz="2000"/>
              <a:t>which is like </a:t>
            </a:r>
            <a:r>
              <a:rPr lang="en-GB" altLang="en-US" sz="1800" b="1">
                <a:latin typeface="Courier New" panose="02070309020205020404" pitchFamily="49" charset="0"/>
              </a:rPr>
              <a:t>DELETE FROM &lt;T&gt;</a:t>
            </a:r>
            <a:r>
              <a:rPr lang="en-GB" altLang="en-US" sz="2000"/>
              <a:t>   but it is quicker as it doesn’t record its actions</a:t>
            </a:r>
            <a:endParaRPr lang="en-GB" altLang="en-US" sz="1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77427A81-FD02-4834-B1F0-ECB09F6C57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More SQL Data Definition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8675C75F-C5E8-4075-821B-10BC9AA5D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DELETE</a:t>
            </a:r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5A208D3D-EF8C-4B13-878E-15CB2907E04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19400"/>
            <a:ext cx="1885950" cy="1981200"/>
            <a:chOff x="1008" y="1776"/>
            <a:chExt cx="1188" cy="1248"/>
          </a:xfrm>
        </p:grpSpPr>
        <p:sp>
          <p:nvSpPr>
            <p:cNvPr id="32772" name="Text Box 4">
              <a:extLst>
                <a:ext uri="{FF2B5EF4-FFF2-40B4-BE49-F238E27FC236}">
                  <a16:creationId xmlns:a16="http://schemas.microsoft.com/office/drawing/2014/main" id="{37A8E7BF-E74B-4C54-BC70-6F43A6D67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776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Student</a:t>
              </a:r>
            </a:p>
          </p:txBody>
        </p:sp>
        <p:sp>
          <p:nvSpPr>
            <p:cNvPr id="32773" name="Text Box 5">
              <a:extLst>
                <a:ext uri="{FF2B5EF4-FFF2-40B4-BE49-F238E27FC236}">
                  <a16:creationId xmlns:a16="http://schemas.microsoft.com/office/drawing/2014/main" id="{C7F2A7DA-65A8-4ABB-BAD7-5BC904C48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016"/>
              <a:ext cx="260" cy="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ID</a:t>
              </a:r>
            </a:p>
            <a:p>
              <a:endParaRPr lang="en-GB" altLang="en-US" sz="800">
                <a:latin typeface="Arial" panose="020B0604020202020204" pitchFamily="34" charset="0"/>
              </a:endParaRPr>
            </a:p>
            <a:p>
              <a:r>
                <a:rPr lang="en-GB" altLang="en-US">
                  <a:latin typeface="Arial" panose="020B0604020202020204" pitchFamily="34" charset="0"/>
                </a:rPr>
                <a:t>1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2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3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2774" name="Text Box 6">
              <a:extLst>
                <a:ext uri="{FF2B5EF4-FFF2-40B4-BE49-F238E27FC236}">
                  <a16:creationId xmlns:a16="http://schemas.microsoft.com/office/drawing/2014/main" id="{5E2D05FF-2EDB-48E8-8F01-AE2F91A2F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016"/>
              <a:ext cx="500" cy="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Name</a:t>
              </a:r>
            </a:p>
            <a:p>
              <a:endParaRPr lang="en-GB" altLang="en-US" sz="800">
                <a:latin typeface="Arial" panose="020B0604020202020204" pitchFamily="34" charset="0"/>
              </a:endParaRPr>
            </a:p>
            <a:p>
              <a:r>
                <a:rPr lang="en-GB" altLang="en-US">
                  <a:latin typeface="Arial" panose="020B0604020202020204" pitchFamily="34" charset="0"/>
                </a:rPr>
                <a:t>John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Mark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Anne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Mary</a:t>
              </a:r>
            </a:p>
          </p:txBody>
        </p:sp>
        <p:sp>
          <p:nvSpPr>
            <p:cNvPr id="32775" name="Text Box 7">
              <a:extLst>
                <a:ext uri="{FF2B5EF4-FFF2-40B4-BE49-F238E27FC236}">
                  <a16:creationId xmlns:a16="http://schemas.microsoft.com/office/drawing/2014/main" id="{CAD03766-6E6E-4B83-86E2-B952EF2E6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016"/>
              <a:ext cx="420" cy="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Year</a:t>
              </a:r>
            </a:p>
            <a:p>
              <a:endParaRPr lang="en-GB" altLang="en-US" sz="800">
                <a:latin typeface="Arial" panose="020B0604020202020204" pitchFamily="34" charset="0"/>
              </a:endParaRPr>
            </a:p>
            <a:p>
              <a:r>
                <a:rPr lang="en-GB" altLang="en-US">
                  <a:latin typeface="Arial" panose="020B0604020202020204" pitchFamily="34" charset="0"/>
                </a:rPr>
                <a:t>1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3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2</a:t>
              </a:r>
            </a:p>
            <a:p>
              <a:r>
                <a:rPr lang="en-GB" altLang="en-US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2776" name="Rectangle 8">
              <a:extLst>
                <a:ext uri="{FF2B5EF4-FFF2-40B4-BE49-F238E27FC236}">
                  <a16:creationId xmlns:a16="http://schemas.microsoft.com/office/drawing/2014/main" id="{4BF11E59-8107-4092-AED7-A28228E82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016"/>
              <a:ext cx="1152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7" name="Line 9">
              <a:extLst>
                <a:ext uri="{FF2B5EF4-FFF2-40B4-BE49-F238E27FC236}">
                  <a16:creationId xmlns:a16="http://schemas.microsoft.com/office/drawing/2014/main" id="{D13BC3CD-1BB8-4EC7-B17D-14FB66184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2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Line 10">
              <a:extLst>
                <a:ext uri="{FF2B5EF4-FFF2-40B4-BE49-F238E27FC236}">
                  <a16:creationId xmlns:a16="http://schemas.microsoft.com/office/drawing/2014/main" id="{C818DACB-21E6-421F-9792-791D5AC36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01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11">
              <a:extLst>
                <a:ext uri="{FF2B5EF4-FFF2-40B4-BE49-F238E27FC236}">
                  <a16:creationId xmlns:a16="http://schemas.microsoft.com/office/drawing/2014/main" id="{DE3D50C4-717A-45B8-9138-7ADC7F74D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1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80" name="Text Box 12">
            <a:extLst>
              <a:ext uri="{FF2B5EF4-FFF2-40B4-BE49-F238E27FC236}">
                <a16:creationId xmlns:a16="http://schemas.microsoft.com/office/drawing/2014/main" id="{607B08A0-9150-41D1-A0C3-6D5CFA2AB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724401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32781" name="Text Box 13">
            <a:extLst>
              <a:ext uri="{FF2B5EF4-FFF2-40B4-BE49-F238E27FC236}">
                <a16:creationId xmlns:a16="http://schemas.microsoft.com/office/drawing/2014/main" id="{44A985D6-CD65-471F-AF12-F1BD8F243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105400"/>
            <a:ext cx="41275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Arial" panose="020B0604020202020204" pitchFamily="34" charset="0"/>
              </a:rPr>
              <a:t>ID</a:t>
            </a:r>
          </a:p>
          <a:p>
            <a:endParaRPr lang="en-GB" altLang="en-US" sz="800">
              <a:latin typeface="Arial" panose="020B0604020202020204" pitchFamily="34" charset="0"/>
            </a:endParaRPr>
          </a:p>
          <a:p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82" name="Text Box 14">
            <a:extLst>
              <a:ext uri="{FF2B5EF4-FFF2-40B4-BE49-F238E27FC236}">
                <a16:creationId xmlns:a16="http://schemas.microsoft.com/office/drawing/2014/main" id="{C8D69D43-341A-46EA-AC4D-6C6708173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5105400"/>
            <a:ext cx="79375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Arial" panose="020B0604020202020204" pitchFamily="34" charset="0"/>
              </a:rPr>
              <a:t>Name</a:t>
            </a:r>
          </a:p>
          <a:p>
            <a:endParaRPr lang="en-GB" altLang="en-US" sz="800">
              <a:latin typeface="Arial" panose="020B0604020202020204" pitchFamily="34" charset="0"/>
            </a:endParaRPr>
          </a:p>
          <a:p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83" name="Text Box 15">
            <a:extLst>
              <a:ext uri="{FF2B5EF4-FFF2-40B4-BE49-F238E27FC236}">
                <a16:creationId xmlns:a16="http://schemas.microsoft.com/office/drawing/2014/main" id="{C624DCDB-15A3-4324-8448-5C2312953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5105400"/>
            <a:ext cx="66675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Arial" panose="020B0604020202020204" pitchFamily="34" charset="0"/>
              </a:rPr>
              <a:t>Year</a:t>
            </a:r>
          </a:p>
          <a:p>
            <a:endParaRPr lang="en-GB" altLang="en-US" sz="800">
              <a:latin typeface="Arial" panose="020B0604020202020204" pitchFamily="34" charset="0"/>
            </a:endParaRPr>
          </a:p>
          <a:p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84" name="Rectangle 16">
            <a:extLst>
              <a:ext uri="{FF2B5EF4-FFF2-40B4-BE49-F238E27FC236}">
                <a16:creationId xmlns:a16="http://schemas.microsoft.com/office/drawing/2014/main" id="{C9D368FE-379F-4CC5-AD21-F315F3962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105400"/>
            <a:ext cx="18288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17">
            <a:extLst>
              <a:ext uri="{FF2B5EF4-FFF2-40B4-BE49-F238E27FC236}">
                <a16:creationId xmlns:a16="http://schemas.microsoft.com/office/drawing/2014/main" id="{429CD431-00E4-4323-891F-885C115A5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5105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18">
            <a:extLst>
              <a:ext uri="{FF2B5EF4-FFF2-40B4-BE49-F238E27FC236}">
                <a16:creationId xmlns:a16="http://schemas.microsoft.com/office/drawing/2014/main" id="{BE2C3478-9F2F-402E-B797-204BDED3E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5105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Text Box 19">
            <a:extLst>
              <a:ext uri="{FF2B5EF4-FFF2-40B4-BE49-F238E27FC236}">
                <a16:creationId xmlns:a16="http://schemas.microsoft.com/office/drawing/2014/main" id="{CDFB2DBA-A278-43A3-9F32-7B6749EE4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876800"/>
            <a:ext cx="3200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b="1">
                <a:latin typeface="Courier New" panose="02070309020205020404" pitchFamily="49" charset="0"/>
              </a:rPr>
              <a:t>DELETE FROM Student</a:t>
            </a:r>
          </a:p>
          <a:p>
            <a:pPr algn="ctr"/>
            <a:r>
              <a:rPr lang="en-GB" altLang="en-US">
                <a:latin typeface="Arial" panose="020B0604020202020204" pitchFamily="34" charset="0"/>
              </a:rPr>
              <a:t>or</a:t>
            </a:r>
            <a:r>
              <a:rPr lang="en-GB" altLang="en-US" b="1">
                <a:latin typeface="Courier New" panose="02070309020205020404" pitchFamily="49" charset="0"/>
              </a:rPr>
              <a:t> 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TRUNCATE TABLE Student</a:t>
            </a:r>
          </a:p>
        </p:txBody>
      </p:sp>
      <p:sp>
        <p:nvSpPr>
          <p:cNvPr id="32788" name="Text Box 20">
            <a:extLst>
              <a:ext uri="{FF2B5EF4-FFF2-40B4-BE49-F238E27FC236}">
                <a16:creationId xmlns:a16="http://schemas.microsoft.com/office/drawing/2014/main" id="{A231C08B-7408-4DD4-BAD7-359409DB4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2209800"/>
            <a:ext cx="25050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b="1">
                <a:latin typeface="Courier New" panose="02070309020205020404" pitchFamily="49" charset="0"/>
              </a:rPr>
              <a:t>DELETE FROM   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  Student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  WHERE Year = 2</a:t>
            </a:r>
          </a:p>
        </p:txBody>
      </p:sp>
      <p:sp>
        <p:nvSpPr>
          <p:cNvPr id="32789" name="Text Box 21">
            <a:extLst>
              <a:ext uri="{FF2B5EF4-FFF2-40B4-BE49-F238E27FC236}">
                <a16:creationId xmlns:a16="http://schemas.microsoft.com/office/drawing/2014/main" id="{4B4BC09D-3A31-4B97-8A72-E76552432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752601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32790" name="Text Box 22">
            <a:extLst>
              <a:ext uri="{FF2B5EF4-FFF2-40B4-BE49-F238E27FC236}">
                <a16:creationId xmlns:a16="http://schemas.microsoft.com/office/drawing/2014/main" id="{DA0C40E4-294E-4386-A3EF-3BD426635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133601"/>
            <a:ext cx="4127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Arial" panose="020B0604020202020204" pitchFamily="34" charset="0"/>
              </a:rPr>
              <a:t>ID</a:t>
            </a:r>
          </a:p>
          <a:p>
            <a:endParaRPr lang="en-GB" altLang="en-US" sz="800">
              <a:latin typeface="Arial" panose="020B0604020202020204" pitchFamily="34" charset="0"/>
            </a:endParaRPr>
          </a:p>
          <a:p>
            <a:r>
              <a:rPr lang="en-GB" altLang="en-US">
                <a:latin typeface="Arial" panose="020B0604020202020204" pitchFamily="34" charset="0"/>
              </a:rPr>
              <a:t>1</a:t>
            </a:r>
          </a:p>
          <a:p>
            <a:r>
              <a:rPr lang="en-GB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791" name="Text Box 23">
            <a:extLst>
              <a:ext uri="{FF2B5EF4-FFF2-40B4-BE49-F238E27FC236}">
                <a16:creationId xmlns:a16="http://schemas.microsoft.com/office/drawing/2014/main" id="{5E97456B-D235-41C5-88D3-6724C661E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133601"/>
            <a:ext cx="7937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Arial" panose="020B0604020202020204" pitchFamily="34" charset="0"/>
              </a:rPr>
              <a:t>Name</a:t>
            </a:r>
          </a:p>
          <a:p>
            <a:endParaRPr lang="en-GB" altLang="en-US" sz="800">
              <a:latin typeface="Arial" panose="020B0604020202020204" pitchFamily="34" charset="0"/>
            </a:endParaRPr>
          </a:p>
          <a:p>
            <a:r>
              <a:rPr lang="en-GB" altLang="en-US">
                <a:latin typeface="Arial" panose="020B0604020202020204" pitchFamily="34" charset="0"/>
              </a:rPr>
              <a:t>John</a:t>
            </a:r>
          </a:p>
          <a:p>
            <a:r>
              <a:rPr lang="en-GB" altLang="en-US">
                <a:latin typeface="Arial" panose="020B0604020202020204" pitchFamily="34" charset="0"/>
              </a:rPr>
              <a:t>Mark</a:t>
            </a:r>
          </a:p>
        </p:txBody>
      </p:sp>
      <p:sp>
        <p:nvSpPr>
          <p:cNvPr id="32792" name="Text Box 24">
            <a:extLst>
              <a:ext uri="{FF2B5EF4-FFF2-40B4-BE49-F238E27FC236}">
                <a16:creationId xmlns:a16="http://schemas.microsoft.com/office/drawing/2014/main" id="{263B0793-46CC-46A3-8A7D-2F9DE9BD0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2133601"/>
            <a:ext cx="6667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Arial" panose="020B0604020202020204" pitchFamily="34" charset="0"/>
              </a:rPr>
              <a:t>Year</a:t>
            </a:r>
          </a:p>
          <a:p>
            <a:endParaRPr lang="en-GB" altLang="en-US" sz="800">
              <a:latin typeface="Arial" panose="020B0604020202020204" pitchFamily="34" charset="0"/>
            </a:endParaRPr>
          </a:p>
          <a:p>
            <a:r>
              <a:rPr lang="en-GB" altLang="en-US">
                <a:latin typeface="Arial" panose="020B0604020202020204" pitchFamily="34" charset="0"/>
              </a:rPr>
              <a:t>1</a:t>
            </a:r>
          </a:p>
          <a:p>
            <a:r>
              <a:rPr lang="en-GB" altLang="en-US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2793" name="Rectangle 25">
            <a:extLst>
              <a:ext uri="{FF2B5EF4-FFF2-40B4-BE49-F238E27FC236}">
                <a16:creationId xmlns:a16="http://schemas.microsoft.com/office/drawing/2014/main" id="{B768E0F1-83F8-4F69-8E16-14CFBC4B8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133600"/>
            <a:ext cx="1828800" cy="1066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Line 26">
            <a:extLst>
              <a:ext uri="{FF2B5EF4-FFF2-40B4-BE49-F238E27FC236}">
                <a16:creationId xmlns:a16="http://schemas.microsoft.com/office/drawing/2014/main" id="{42FF7DAD-0C6F-417C-9E51-3474E8FD3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514600"/>
            <a:ext cx="182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Line 27">
            <a:extLst>
              <a:ext uri="{FF2B5EF4-FFF2-40B4-BE49-F238E27FC236}">
                <a16:creationId xmlns:a16="http://schemas.microsoft.com/office/drawing/2014/main" id="{CB10D2AE-9D45-4E30-A7E8-86AB4D994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21336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Line 28">
            <a:extLst>
              <a:ext uri="{FF2B5EF4-FFF2-40B4-BE49-F238E27FC236}">
                <a16:creationId xmlns:a16="http://schemas.microsoft.com/office/drawing/2014/main" id="{DFC2915D-A0FF-424A-9F9E-362A23D9A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1336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797" name="AutoShape 29">
            <a:extLst>
              <a:ext uri="{FF2B5EF4-FFF2-40B4-BE49-F238E27FC236}">
                <a16:creationId xmlns:a16="http://schemas.microsoft.com/office/drawing/2014/main" id="{1267E497-A5A3-42FE-9BCF-1650C45B2AF9}"/>
              </a:ext>
            </a:extLst>
          </p:cNvPr>
          <p:cNvCxnSpPr>
            <a:cxnSpLocks noChangeShapeType="1"/>
            <a:stCxn id="32775" idx="3"/>
            <a:endCxn id="32788" idx="1"/>
          </p:cNvCxnSpPr>
          <p:nvPr/>
        </p:nvCxnSpPr>
        <p:spPr bwMode="auto">
          <a:xfrm flipV="1">
            <a:off x="3867150" y="2668588"/>
            <a:ext cx="781050" cy="13255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8" name="AutoShape 30">
            <a:extLst>
              <a:ext uri="{FF2B5EF4-FFF2-40B4-BE49-F238E27FC236}">
                <a16:creationId xmlns:a16="http://schemas.microsoft.com/office/drawing/2014/main" id="{16D30609-B88E-49D1-B295-62E95D875D7F}"/>
              </a:ext>
            </a:extLst>
          </p:cNvPr>
          <p:cNvCxnSpPr>
            <a:cxnSpLocks noChangeShapeType="1"/>
            <a:stCxn id="32775" idx="3"/>
            <a:endCxn id="32787" idx="1"/>
          </p:cNvCxnSpPr>
          <p:nvPr/>
        </p:nvCxnSpPr>
        <p:spPr bwMode="auto">
          <a:xfrm>
            <a:off x="3867150" y="3994150"/>
            <a:ext cx="476250" cy="1341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9" name="AutoShape 31">
            <a:extLst>
              <a:ext uri="{FF2B5EF4-FFF2-40B4-BE49-F238E27FC236}">
                <a16:creationId xmlns:a16="http://schemas.microsoft.com/office/drawing/2014/main" id="{EE496DA4-2742-4ABF-91AC-80E81776AF3A}"/>
              </a:ext>
            </a:extLst>
          </p:cNvPr>
          <p:cNvCxnSpPr>
            <a:cxnSpLocks noChangeShapeType="1"/>
            <a:stCxn id="32787" idx="3"/>
          </p:cNvCxnSpPr>
          <p:nvPr/>
        </p:nvCxnSpPr>
        <p:spPr bwMode="auto">
          <a:xfrm flipV="1">
            <a:off x="7543800" y="5334000"/>
            <a:ext cx="3810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00" name="AutoShape 32">
            <a:extLst>
              <a:ext uri="{FF2B5EF4-FFF2-40B4-BE49-F238E27FC236}">
                <a16:creationId xmlns:a16="http://schemas.microsoft.com/office/drawing/2014/main" id="{614AD997-AC89-4BDE-9AB6-52EEE2DD1F23}"/>
              </a:ext>
            </a:extLst>
          </p:cNvPr>
          <p:cNvCxnSpPr>
            <a:cxnSpLocks noChangeShapeType="1"/>
            <a:stCxn id="32788" idx="3"/>
            <a:endCxn id="32793" idx="1"/>
          </p:cNvCxnSpPr>
          <p:nvPr/>
        </p:nvCxnSpPr>
        <p:spPr bwMode="auto">
          <a:xfrm flipV="1">
            <a:off x="7153275" y="2667000"/>
            <a:ext cx="8382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32D02-60A9-4609-B4E4-C79F3D243A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More SQL Data Definition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9C820BDB-E9AE-42AD-A8FA-B94F2A686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Being Careful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73045A8-ACEB-42CA-AC57-3B29819A93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en-US" sz="2400"/>
              <a:t>When using DELETE and UPDATE</a:t>
            </a:r>
          </a:p>
          <a:p>
            <a:pPr lvl="1"/>
            <a:r>
              <a:rPr lang="en-GB" altLang="en-US" sz="2000"/>
              <a:t>You need to be careful to have the right WHERE clause</a:t>
            </a:r>
          </a:p>
          <a:p>
            <a:pPr lvl="1"/>
            <a:r>
              <a:rPr lang="en-GB" altLang="en-US" sz="2000"/>
              <a:t>You can check it by running a SELECT statement with the same WHERE clause first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7456EB84-9BE0-458E-835D-96A0FC4E455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1905000"/>
            <a:ext cx="4038600" cy="4343400"/>
          </a:xfrm>
        </p:spPr>
        <p:txBody>
          <a:bodyPr/>
          <a:lstStyle/>
          <a:p>
            <a:pPr marL="0" indent="0">
              <a:buNone/>
            </a:pPr>
            <a:r>
              <a:rPr lang="en-GB" altLang="en-US"/>
              <a:t>Before running</a:t>
            </a:r>
          </a:p>
          <a:p>
            <a:pPr marL="0" indent="0">
              <a:buNone/>
            </a:pPr>
            <a:endParaRPr lang="en-GB" altLang="en-US" sz="1200"/>
          </a:p>
          <a:p>
            <a:pPr marL="0" indent="0"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DELETE FROM Student </a:t>
            </a:r>
          </a:p>
          <a:p>
            <a:pPr marL="0" indent="0"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  WHERE Year = 3</a:t>
            </a:r>
            <a:endParaRPr lang="en-GB" altLang="en-US"/>
          </a:p>
          <a:p>
            <a:pPr marL="0" indent="0">
              <a:buNone/>
            </a:pPr>
            <a:endParaRPr lang="en-GB" altLang="en-US" sz="1200"/>
          </a:p>
          <a:p>
            <a:pPr marL="0" indent="0">
              <a:buNone/>
            </a:pPr>
            <a:r>
              <a:rPr lang="en-GB" altLang="en-US"/>
              <a:t>run</a:t>
            </a:r>
          </a:p>
          <a:p>
            <a:pPr marL="0" indent="0">
              <a:buNone/>
            </a:pPr>
            <a:endParaRPr lang="en-GB" altLang="en-US" sz="1200"/>
          </a:p>
          <a:p>
            <a:pPr marL="0" indent="0"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SELECT * FROM Student </a:t>
            </a:r>
          </a:p>
          <a:p>
            <a:pPr marL="0" indent="0"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  WHERE Year = 3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981200" y="533401"/>
            <a:ext cx="8305800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 Objectives:</a:t>
            </a:r>
          </a:p>
          <a:p>
            <a:pPr eaLnBrk="1" hangingPunct="1">
              <a:spcBef>
                <a:spcPct val="50000"/>
              </a:spcBef>
            </a:pPr>
            <a:endParaRPr lang="en-US" altLang="en-US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dirty="0"/>
              <a:t>More 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/>
              <a:t>TABLE and SELECT Review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/>
              <a:t>INSERT, UPDATE, and DELETE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/>
              <a:t>Data dictionary </a:t>
            </a:r>
          </a:p>
        </p:txBody>
      </p:sp>
    </p:spTree>
    <p:extLst>
      <p:ext uri="{BB962C8B-B14F-4D97-AF65-F5344CB8AC3E}">
        <p14:creationId xmlns:p14="http://schemas.microsoft.com/office/powerpoint/2010/main" val="204970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D4050-8113-4358-BC14-AC66BA7B57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More SQL Data Definition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622920F-4531-45A5-A37B-29C250A4A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SQL and the Data Dictionary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0AC8D5C-19E4-480E-BA45-135F789DE1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en-US" sz="2400"/>
              <a:t>The </a:t>
            </a:r>
            <a:r>
              <a:rPr lang="en-GB" altLang="en-US" sz="2400" i="1"/>
              <a:t>data dictionary</a:t>
            </a:r>
            <a:r>
              <a:rPr lang="en-GB" altLang="en-US" sz="2400"/>
              <a:t> or </a:t>
            </a:r>
            <a:r>
              <a:rPr lang="en-GB" altLang="en-US" sz="2400" i="1"/>
              <a:t>catalogue</a:t>
            </a:r>
            <a:r>
              <a:rPr lang="en-GB" altLang="en-US" sz="2400"/>
              <a:t> stores</a:t>
            </a:r>
          </a:p>
          <a:p>
            <a:pPr lvl="1"/>
            <a:r>
              <a:rPr lang="en-GB" altLang="en-US" sz="2000"/>
              <a:t>Information about database tables</a:t>
            </a:r>
          </a:p>
          <a:p>
            <a:pPr lvl="1"/>
            <a:r>
              <a:rPr lang="en-GB" altLang="en-US" sz="2000"/>
              <a:t>Information about the columns of tables</a:t>
            </a:r>
          </a:p>
          <a:p>
            <a:pPr lvl="1"/>
            <a:r>
              <a:rPr lang="en-GB" altLang="en-US" sz="2000"/>
              <a:t>Other information - users, locks, indexes, and more </a:t>
            </a:r>
          </a:p>
          <a:p>
            <a:pPr lvl="1"/>
            <a:r>
              <a:rPr lang="en-GB" altLang="en-US" sz="2000"/>
              <a:t>This is ‘metadata’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03F972DE-3441-4C5F-A23C-F1F26264F52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altLang="en-US" sz="2400" dirty="0"/>
              <a:t>Some DBMSs let you query the catalogue</a:t>
            </a:r>
          </a:p>
          <a:p>
            <a:pPr lvl="1"/>
            <a:r>
              <a:rPr lang="en-GB" altLang="en-US" sz="2000" dirty="0"/>
              <a:t>In MySQL you can access the metadata in several ways</a:t>
            </a:r>
          </a:p>
          <a:p>
            <a:pPr lvl="1"/>
            <a:r>
              <a:rPr lang="en-GB" altLang="en-US" sz="2000" dirty="0"/>
              <a:t>There are ‘system tables’ with metadata in them</a:t>
            </a:r>
          </a:p>
          <a:p>
            <a:pPr lvl="1"/>
            <a:r>
              <a:rPr lang="en-GB" altLang="en-US" sz="2000" dirty="0"/>
              <a:t>You can also </a:t>
            </a:r>
            <a:r>
              <a:rPr lang="en-GB" altLang="en-US" sz="2000" b="1" dirty="0">
                <a:latin typeface="Courier New" panose="02070309020205020404" pitchFamily="49" charset="0"/>
              </a:rPr>
              <a:t>DESCRIBE</a:t>
            </a:r>
            <a:r>
              <a:rPr lang="en-GB" altLang="en-US" sz="2000" dirty="0"/>
              <a:t> tables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9800" y="2286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  <a:ea typeface="ＭＳ Ｐゴシック" panose="020B0600070205080204" pitchFamily="34" charset="-128"/>
              </a:rPr>
              <a:t>End of Lesson 4</a:t>
            </a:r>
            <a:r>
              <a:rPr lang="en-US" altLang="en-US" dirty="0">
                <a:ea typeface="ＭＳ Ｐゴシック" panose="020B0600070205080204" pitchFamily="34" charset="-128"/>
              </a:rPr>
              <a:t> Examples</a:t>
            </a:r>
            <a:endParaRPr lang="en-US" altLang="en-US" dirty="0">
              <a:effectLst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81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64314E1-7BB9-4232-9E01-3DD39024A1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More SQL Data Definition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163C1-B580-40B9-B64B-99A8703639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More SQL Data Definition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C68CB9C1-77F2-4B79-A05B-07EB25927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Creating Tables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CC9141E-7D17-42E7-83F1-D1202C7E5DD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sz="2400"/>
              <a:t>From last lecture…</a:t>
            </a:r>
          </a:p>
          <a:p>
            <a:pPr lvl="1"/>
            <a:r>
              <a:rPr lang="en-GB" altLang="en-US" sz="2000"/>
              <a:t>CREATE TABLE</a:t>
            </a:r>
          </a:p>
          <a:p>
            <a:pPr lvl="1"/>
            <a:r>
              <a:rPr lang="en-GB" altLang="en-US" sz="2000"/>
              <a:t>Columns </a:t>
            </a:r>
          </a:p>
          <a:p>
            <a:pPr lvl="2"/>
            <a:r>
              <a:rPr lang="en-GB" altLang="en-US" sz="1800"/>
              <a:t>Data types</a:t>
            </a:r>
          </a:p>
          <a:p>
            <a:pPr lvl="2"/>
            <a:r>
              <a:rPr lang="en-GB" altLang="en-US" sz="1800"/>
              <a:t>[NOT] NULL, DEFAULT values</a:t>
            </a:r>
          </a:p>
          <a:p>
            <a:pPr lvl="1"/>
            <a:r>
              <a:rPr lang="en-GB" altLang="en-US" sz="2000"/>
              <a:t>Constraints</a:t>
            </a:r>
          </a:p>
          <a:p>
            <a:pPr lvl="2"/>
            <a:r>
              <a:rPr lang="en-GB" altLang="en-US" sz="1800"/>
              <a:t>Primary keys</a:t>
            </a:r>
          </a:p>
          <a:p>
            <a:pPr lvl="2"/>
            <a:r>
              <a:rPr lang="en-GB" altLang="en-US" sz="1800"/>
              <a:t>Unique columns</a:t>
            </a:r>
          </a:p>
          <a:p>
            <a:pPr lvl="2"/>
            <a:r>
              <a:rPr lang="en-GB" altLang="en-US" sz="1800"/>
              <a:t>Foreign keys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898F618-E903-4DE0-9E0B-0D6A7A5AA55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CREATE TABLE </a:t>
            </a:r>
          </a:p>
          <a:p>
            <a:pPr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&lt;name&gt; (</a:t>
            </a:r>
          </a:p>
          <a:p>
            <a:pPr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  &lt;col-def-1&gt;,</a:t>
            </a:r>
          </a:p>
          <a:p>
            <a:pPr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  &lt;col-def-2&gt;,</a:t>
            </a:r>
          </a:p>
          <a:p>
            <a:pPr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        :</a:t>
            </a:r>
          </a:p>
          <a:p>
            <a:pPr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  &lt;col-def-n&gt;,</a:t>
            </a:r>
          </a:p>
          <a:p>
            <a:pPr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  &lt;constraint-1&gt;,</a:t>
            </a:r>
          </a:p>
          <a:p>
            <a:pPr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        :  </a:t>
            </a:r>
          </a:p>
          <a:p>
            <a:pPr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</a:rPr>
              <a:t>  &lt;constraint-k&gt;)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6AE6F-3A40-4DBC-AC81-0C381D250B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More SQL Data Definition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1FA99211-B9BF-430C-8762-732A592E0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Deleting Tables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B365473-B8A1-4375-B4AF-BB247D453E0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en-US" sz="2400"/>
              <a:t>To delete a table use</a:t>
            </a:r>
          </a:p>
          <a:p>
            <a:endParaRPr lang="en-GB" altLang="en-US" sz="1000"/>
          </a:p>
          <a:p>
            <a:r>
              <a:rPr lang="en-GB" altLang="en-US" sz="2400" b="1">
                <a:latin typeface="Courier New" panose="02070309020205020404" pitchFamily="49" charset="0"/>
              </a:rPr>
              <a:t>DROP TABLE </a:t>
            </a:r>
          </a:p>
          <a:p>
            <a:r>
              <a:rPr lang="en-GB" altLang="en-US" sz="2400" b="1">
                <a:latin typeface="Courier New" panose="02070309020205020404" pitchFamily="49" charset="0"/>
              </a:rPr>
              <a:t>  [IF EXISTS]</a:t>
            </a:r>
          </a:p>
          <a:p>
            <a:r>
              <a:rPr lang="en-GB" altLang="en-US" sz="2400" b="1">
                <a:latin typeface="Courier New" panose="02070309020205020404" pitchFamily="49" charset="0"/>
              </a:rPr>
              <a:t>  &lt;name&gt;</a:t>
            </a:r>
            <a:endParaRPr lang="en-GB" altLang="en-US" sz="2400">
              <a:latin typeface="Courier New" panose="02070309020205020404" pitchFamily="49" charset="0"/>
            </a:endParaRPr>
          </a:p>
          <a:p>
            <a:endParaRPr lang="en-GB" altLang="en-US" sz="1000"/>
          </a:p>
          <a:p>
            <a:r>
              <a:rPr lang="en-GB" altLang="en-US" sz="2400"/>
              <a:t>Example:</a:t>
            </a:r>
          </a:p>
          <a:p>
            <a:endParaRPr lang="en-GB" altLang="en-US" sz="1000"/>
          </a:p>
          <a:p>
            <a:r>
              <a:rPr lang="en-GB" altLang="en-US" sz="2400" b="1">
                <a:latin typeface="Courier New" panose="02070309020205020404" pitchFamily="49" charset="0"/>
              </a:rPr>
              <a:t>DROP TABLE Module</a:t>
            </a:r>
            <a:endParaRPr lang="en-GB" altLang="en-US" sz="2400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B58AB478-20D4-49F1-B2AC-815C9D6E796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altLang="en-US" sz="2400" b="1">
                <a:solidFill>
                  <a:schemeClr val="tx2"/>
                </a:solidFill>
              </a:rPr>
              <a:t>BE CAREFUL</a:t>
            </a:r>
            <a:r>
              <a:rPr lang="en-GB" altLang="en-US" sz="2400"/>
              <a:t> with any SQL statement with DROP in it</a:t>
            </a:r>
          </a:p>
          <a:p>
            <a:pPr lvl="1"/>
            <a:r>
              <a:rPr lang="en-GB" altLang="en-US" sz="2000"/>
              <a:t>You will delete any information in the table as well</a:t>
            </a:r>
          </a:p>
          <a:p>
            <a:pPr lvl="1"/>
            <a:r>
              <a:rPr lang="en-GB" altLang="en-US" sz="2000"/>
              <a:t>You won’t normally be asked to confirm</a:t>
            </a:r>
          </a:p>
          <a:p>
            <a:pPr lvl="1"/>
            <a:r>
              <a:rPr lang="en-GB" altLang="en-US" sz="2000"/>
              <a:t>There is no easy way to undo the changes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FE2F-E1C8-4182-978F-7E0FE5BC5D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More SQL Data Definition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C6A7C65-23DA-4862-A48C-331A885EE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SELECT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BC663CF-4DC4-4F3C-9400-08D119DEB06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en-US" sz="2400"/>
              <a:t>The SQL command you will use most often</a:t>
            </a:r>
          </a:p>
          <a:p>
            <a:pPr lvl="1"/>
            <a:r>
              <a:rPr lang="en-GB" altLang="en-US" sz="2000"/>
              <a:t>Queries a set of tables and returns results as a table</a:t>
            </a:r>
          </a:p>
          <a:p>
            <a:pPr lvl="1"/>
            <a:r>
              <a:rPr lang="en-GB" altLang="en-US" sz="2000"/>
              <a:t>Lots of options, we will look at many of them</a:t>
            </a:r>
          </a:p>
          <a:p>
            <a:pPr lvl="1"/>
            <a:r>
              <a:rPr lang="en-GB" altLang="en-US" sz="2000"/>
              <a:t>Usually more than one way to do any given query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7FF1F104-48B3-4CE2-AB29-D0F34816BAC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altLang="en-US" sz="2400"/>
              <a:t>SQL’s SELECT is different from the relational algebra’s selection </a:t>
            </a:r>
            <a:r>
              <a:rPr lang="en-GB" altLang="en-US" sz="2400">
                <a:sym typeface="Symbol" panose="05050102010706020507" pitchFamily="18" charset="2"/>
              </a:rPr>
              <a:t></a:t>
            </a:r>
          </a:p>
          <a:p>
            <a:pPr lvl="1"/>
            <a:r>
              <a:rPr lang="en-GB" altLang="en-US" sz="2000"/>
              <a:t>SELECT in SQL does all of the relational algebra</a:t>
            </a:r>
          </a:p>
          <a:p>
            <a:pPr lvl="1"/>
            <a:r>
              <a:rPr lang="en-GB" altLang="en-US" sz="2000"/>
              <a:t>But it is a bit different because SQL differs from the 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428159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0D194-C6D7-4649-8C7C-3CA62A3CC6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More SQL Data Definition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DB7C7DA0-82D1-4693-81F2-7560C735A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SQL SELECT Overview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99DAB9F-CFB0-4C51-B814-A247BACA9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b="1">
                <a:latin typeface="Courier New" panose="02070309020205020404" pitchFamily="49" charset="0"/>
              </a:rPr>
              <a:t>SELECT </a:t>
            </a:r>
          </a:p>
          <a:p>
            <a:pPr>
              <a:buFontTx/>
              <a:buNone/>
            </a:pPr>
            <a:r>
              <a:rPr lang="en-GB" altLang="en-US" b="1">
                <a:latin typeface="Courier New" panose="02070309020205020404" pitchFamily="49" charset="0"/>
              </a:rPr>
              <a:t>	[DISTINCT | ALL] &lt;column-list&gt;</a:t>
            </a:r>
          </a:p>
          <a:p>
            <a:pPr>
              <a:buFontTx/>
              <a:buNone/>
            </a:pPr>
            <a:r>
              <a:rPr lang="en-GB" altLang="en-US" b="1">
                <a:latin typeface="Courier New" panose="02070309020205020404" pitchFamily="49" charset="0"/>
              </a:rPr>
              <a:t>	FROM &lt;table-names&gt;</a:t>
            </a:r>
          </a:p>
          <a:p>
            <a:pPr>
              <a:buFontTx/>
              <a:buNone/>
            </a:pPr>
            <a:r>
              <a:rPr lang="en-GB" altLang="en-US" b="1">
                <a:latin typeface="Courier New" panose="02070309020205020404" pitchFamily="49" charset="0"/>
              </a:rPr>
              <a:t>	[WHERE &lt;condition&gt;]</a:t>
            </a:r>
          </a:p>
          <a:p>
            <a:pPr>
              <a:buFontTx/>
              <a:buNone/>
            </a:pPr>
            <a:r>
              <a:rPr lang="en-GB" altLang="en-US" b="1">
                <a:latin typeface="Courier New" panose="02070309020205020404" pitchFamily="49" charset="0"/>
              </a:rPr>
              <a:t>	[ORDER BY &lt;column-list&gt;]</a:t>
            </a:r>
          </a:p>
          <a:p>
            <a:pPr>
              <a:buFontTx/>
              <a:buNone/>
            </a:pPr>
            <a:r>
              <a:rPr lang="en-GB" altLang="en-US" b="1">
                <a:latin typeface="Courier New" panose="02070309020205020404" pitchFamily="49" charset="0"/>
              </a:rPr>
              <a:t>	[GROUP BY &lt;column-list&gt;]</a:t>
            </a:r>
          </a:p>
          <a:p>
            <a:pPr>
              <a:buFontTx/>
              <a:buNone/>
            </a:pPr>
            <a:r>
              <a:rPr lang="en-GB" altLang="en-US" b="1">
                <a:latin typeface="Courier New" panose="02070309020205020404" pitchFamily="49" charset="0"/>
              </a:rPr>
              <a:t>	[HAVING &lt;condition&gt;]</a:t>
            </a:r>
          </a:p>
          <a:p>
            <a:pPr algn="r"/>
            <a:r>
              <a:rPr lang="en-GB" altLang="en-US" b="1" i="1">
                <a:latin typeface="Courier New" panose="02070309020205020404" pitchFamily="49" charset="0"/>
              </a:rPr>
              <a:t>([]</a:t>
            </a:r>
            <a:r>
              <a:rPr lang="en-GB" altLang="en-US" i="1"/>
              <a:t>- optional, </a:t>
            </a:r>
            <a:r>
              <a:rPr lang="en-GB" altLang="en-US" b="1" i="1">
                <a:latin typeface="Courier New" panose="02070309020205020404" pitchFamily="49" charset="0"/>
              </a:rPr>
              <a:t>|</a:t>
            </a:r>
            <a:r>
              <a:rPr lang="en-GB" altLang="en-US" i="1"/>
              <a:t> - or)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291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5106B-0948-453E-8FA5-9491D9042B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More SQL Data Definition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9F1DF026-5C35-4B41-A20A-8769487B7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Simple SELECT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793A596-7D3D-4588-BF37-7A5550FB0D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SELECT &lt;columns&gt;</a:t>
            </a:r>
          </a:p>
          <a:p>
            <a:pPr>
              <a:buFontTx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 FROM &lt;table&gt;</a:t>
            </a:r>
          </a:p>
          <a:p>
            <a:endParaRPr lang="en-GB" altLang="en-US" sz="20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&lt;columns&gt;</a:t>
            </a:r>
            <a:r>
              <a:rPr lang="en-GB" altLang="en-US" sz="2400"/>
              <a:t> can be</a:t>
            </a:r>
          </a:p>
          <a:p>
            <a:pPr lvl="1"/>
            <a:r>
              <a:rPr lang="en-GB" altLang="en-US" sz="2000"/>
              <a:t>A single column</a:t>
            </a:r>
          </a:p>
          <a:p>
            <a:pPr lvl="1"/>
            <a:r>
              <a:rPr lang="en-GB" altLang="en-US" sz="2000"/>
              <a:t>A comma-separated list of columns</a:t>
            </a:r>
          </a:p>
          <a:p>
            <a:pPr lvl="1"/>
            <a:r>
              <a:rPr lang="en-GB" altLang="en-US" sz="2000" b="1">
                <a:latin typeface="Courier New" panose="02070309020205020404" pitchFamily="49" charset="0"/>
              </a:rPr>
              <a:t>*</a:t>
            </a:r>
            <a:r>
              <a:rPr lang="en-GB" altLang="en-US" sz="2000"/>
              <a:t> for ‘all columns’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F3F11B1B-C31A-483E-817C-847A34228A1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altLang="en-US" sz="2400"/>
              <a:t>Given a table Student with columns</a:t>
            </a:r>
          </a:p>
          <a:p>
            <a:pPr lvl="1"/>
            <a:r>
              <a:rPr lang="en-GB" altLang="en-US" sz="2000"/>
              <a:t>stuID</a:t>
            </a:r>
          </a:p>
          <a:p>
            <a:pPr lvl="1"/>
            <a:r>
              <a:rPr lang="en-GB" altLang="en-US" sz="2000"/>
              <a:t>stuName</a:t>
            </a:r>
          </a:p>
          <a:p>
            <a:pPr lvl="1"/>
            <a:r>
              <a:rPr lang="en-GB" altLang="en-US" sz="2000"/>
              <a:t>stuAddress</a:t>
            </a:r>
          </a:p>
          <a:p>
            <a:pPr lvl="1"/>
            <a:r>
              <a:rPr lang="en-GB" altLang="en-US" sz="2000"/>
              <a:t>stuYear</a:t>
            </a:r>
          </a:p>
          <a:p>
            <a:pPr lvl="1"/>
            <a:endParaRPr lang="en-GB" altLang="en-US" sz="2000"/>
          </a:p>
        </p:txBody>
      </p:sp>
    </p:spTree>
    <p:extLst>
      <p:ext uri="{BB962C8B-B14F-4D97-AF65-F5344CB8AC3E}">
        <p14:creationId xmlns:p14="http://schemas.microsoft.com/office/powerpoint/2010/main" val="346386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ooter Placeholder 3">
            <a:extLst>
              <a:ext uri="{FF2B5EF4-FFF2-40B4-BE49-F238E27FC236}">
                <a16:creationId xmlns:a16="http://schemas.microsoft.com/office/drawing/2014/main" id="{64545984-1466-4E18-B091-CFA8ED198A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More SQL Data Definition</a:t>
            </a: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6E4174B5-9E73-4D68-B530-ACED7FC5A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Sample SELECTs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D57B1F4-EA4F-4F8F-9717-DAD426A8A3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b="1">
                <a:latin typeface="Courier New" panose="02070309020205020404" pitchFamily="49" charset="0"/>
              </a:rPr>
              <a:t>SELECT * FROM Student</a:t>
            </a:r>
          </a:p>
        </p:txBody>
      </p:sp>
      <p:graphicFrame>
        <p:nvGraphicFramePr>
          <p:cNvPr id="47177" name="Group 73">
            <a:extLst>
              <a:ext uri="{FF2B5EF4-FFF2-40B4-BE49-F238E27FC236}">
                <a16:creationId xmlns:a16="http://schemas.microsoft.com/office/drawing/2014/main" id="{809DEEAA-2D16-416B-9332-BB5D70417A34}"/>
              </a:ext>
            </a:extLst>
          </p:cNvPr>
          <p:cNvGraphicFramePr>
            <a:graphicFrameLocks noGrp="1"/>
          </p:cNvGraphicFramePr>
          <p:nvPr/>
        </p:nvGraphicFramePr>
        <p:xfrm>
          <a:off x="3276600" y="2590800"/>
          <a:ext cx="5410200" cy="2743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371034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8136361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7149535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26138824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stuID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stuName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stuAddress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stuYear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9106425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Anderson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15 High 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866907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Brooks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27 Queen’s Rd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071087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Chen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Lenton Hall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80335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D’Angelo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Derby Hall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131928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Evans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Lenton Hall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49564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Franklin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13 Elm 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357986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Gandhi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Lenton Hall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158618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Harrison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Derby Hall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73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4575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1058</Words>
  <Application>Microsoft Office PowerPoint</Application>
  <PresentationFormat>Widescreen</PresentationFormat>
  <Paragraphs>384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 New</vt:lpstr>
      <vt:lpstr>Helvetica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More SQL Data Definition</vt:lpstr>
      <vt:lpstr>Creating Tables</vt:lpstr>
      <vt:lpstr>Deleting Tables</vt:lpstr>
      <vt:lpstr>SELECT</vt:lpstr>
      <vt:lpstr>SQL SELECT Overview</vt:lpstr>
      <vt:lpstr>Simple SELECT</vt:lpstr>
      <vt:lpstr>Sample SELECTs</vt:lpstr>
      <vt:lpstr>Sample SELECTs</vt:lpstr>
      <vt:lpstr>Sample SELECTs</vt:lpstr>
      <vt:lpstr>INSERT, UPDATE, DELETE</vt:lpstr>
      <vt:lpstr>INSERT</vt:lpstr>
      <vt:lpstr>INSERT</vt:lpstr>
      <vt:lpstr>UPDATE</vt:lpstr>
      <vt:lpstr>UPDATE</vt:lpstr>
      <vt:lpstr>DELETE</vt:lpstr>
      <vt:lpstr>DELETE</vt:lpstr>
      <vt:lpstr>Being Careful</vt:lpstr>
      <vt:lpstr>SQL and the Data Dictionary</vt:lpstr>
      <vt:lpstr>End of Lesson 4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COMP3002 – Advanced Database</dc:title>
  <dc:creator>Darcy Ricetto</dc:creator>
  <cp:lastModifiedBy>Ricetto, Darcy</cp:lastModifiedBy>
  <cp:revision>16</cp:revision>
  <dcterms:created xsi:type="dcterms:W3CDTF">2020-09-21T22:23:14Z</dcterms:created>
  <dcterms:modified xsi:type="dcterms:W3CDTF">2021-10-05T20:48:16Z</dcterms:modified>
</cp:coreProperties>
</file>